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72" r:id="rId3"/>
    <p:sldId id="1073" r:id="rId5"/>
    <p:sldId id="1074" r:id="rId6"/>
    <p:sldId id="1075" r:id="rId7"/>
    <p:sldId id="997" r:id="rId8"/>
    <p:sldId id="998" r:id="rId9"/>
    <p:sldId id="999" r:id="rId10"/>
    <p:sldId id="1000" r:id="rId11"/>
    <p:sldId id="1058" r:id="rId12"/>
    <p:sldId id="1076" r:id="rId13"/>
    <p:sldId id="1001" r:id="rId14"/>
    <p:sldId id="1077" r:id="rId15"/>
    <p:sldId id="1002" r:id="rId16"/>
    <p:sldId id="1003" r:id="rId17"/>
    <p:sldId id="1004" r:id="rId18"/>
    <p:sldId id="1005" r:id="rId19"/>
    <p:sldId id="1006" r:id="rId20"/>
    <p:sldId id="1022" r:id="rId21"/>
    <p:sldId id="1007" r:id="rId22"/>
    <p:sldId id="1021" r:id="rId23"/>
    <p:sldId id="1009" r:id="rId24"/>
    <p:sldId id="1010" r:id="rId25"/>
    <p:sldId id="1011" r:id="rId26"/>
    <p:sldId id="1012" r:id="rId27"/>
    <p:sldId id="1013" r:id="rId28"/>
    <p:sldId id="1059" r:id="rId29"/>
    <p:sldId id="1024" r:id="rId30"/>
    <p:sldId id="1025" r:id="rId31"/>
    <p:sldId id="1060" r:id="rId32"/>
    <p:sldId id="1027" r:id="rId33"/>
    <p:sldId id="1061" r:id="rId34"/>
    <p:sldId id="1030" r:id="rId35"/>
    <p:sldId id="1062" r:id="rId36"/>
    <p:sldId id="1032" r:id="rId37"/>
    <p:sldId id="1015" r:id="rId38"/>
    <p:sldId id="1033" r:id="rId39"/>
    <p:sldId id="1034" r:id="rId40"/>
    <p:sldId id="1017" r:id="rId41"/>
    <p:sldId id="1018" r:id="rId42"/>
    <p:sldId id="1047" r:id="rId43"/>
    <p:sldId id="1048" r:id="rId44"/>
    <p:sldId id="1049" r:id="rId45"/>
    <p:sldId id="1050" r:id="rId46"/>
    <p:sldId id="1051" r:id="rId47"/>
    <p:sldId id="1052" r:id="rId48"/>
    <p:sldId id="1053" r:id="rId49"/>
    <p:sldId id="1054" r:id="rId50"/>
    <p:sldId id="1055" r:id="rId51"/>
    <p:sldId id="1056" r:id="rId52"/>
    <p:sldId id="1057" r:id="rId53"/>
    <p:sldId id="1063" r:id="rId54"/>
    <p:sldId id="1066" r:id="rId55"/>
    <p:sldId id="1067" r:id="rId56"/>
    <p:sldId id="1068" r:id="rId57"/>
    <p:sldId id="1069" r:id="rId58"/>
    <p:sldId id="1070" r:id="rId59"/>
    <p:sldId id="1071" r:id="rId60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9"/>
    <p:restoredTop sz="99301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E150FE-421C-419F-B7D0-7C9031F8AC6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This is the modern division. There are other kinds besides superscalar, VLIW and EPIC, e.g. vector machine, stack machine (example is X87)</a:t>
            </a:r>
            <a:endParaRPr lang="en-US" altLang="zh-CN" dirty="0"/>
          </a:p>
          <a:p>
            <a:pPr lvl="0"/>
            <a:r>
              <a:rPr lang="en-US" altLang="zh-CN" dirty="0"/>
              <a:t>We will cover some of these topics in the last lesson of cpu design.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D07A89-50E2-49DB-9D64-8C767EB2833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4B0D90-1CB8-42B2-B866-337E288A026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A244D-D558-4DA8-9DBD-2F9AD7017B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2CCA3-CAAA-4D01-9722-38FCF735EF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yzang@fudan.edu.cn" TargetMode="Externa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mailto:byzang@sjt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ipads.se.sjtu.edu.cn/courses/ic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A35686-E742-47D6-9D1C-52F1C0AA3F72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700" dirty="0">
                <a:ea typeface="宋体" panose="02010600030101010101" pitchFamily="2" charset="-122"/>
              </a:rPr>
              <a:t>Instructor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2076450" y="1828800"/>
            <a:ext cx="5295900" cy="23431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臧斌宇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Email: </a:t>
            </a:r>
            <a:r>
              <a:rPr lang="en-US" altLang="zh-CN" dirty="0">
                <a:ea typeface="宋体" panose="02010600030101010101" pitchFamily="2" charset="-122"/>
                <a:hlinkClick r:id="rId1"/>
              </a:rPr>
              <a:t>byzang@sjtu.edu.cn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Office phone: 13917124245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Office hour: make an appointment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Room: 1312 software Bld.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101" name="Picture 3" descr="Z:\8.Pictures\Rong\ron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65513"/>
            <a:ext cx="1597025" cy="2192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4" descr="Z:\2.Research\B.photos\BYZ\smal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3738"/>
            <a:ext cx="1562100" cy="213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Rectangle 3"/>
          <p:cNvSpPr txBox="1"/>
          <p:nvPr/>
        </p:nvSpPr>
        <p:spPr>
          <a:xfrm>
            <a:off x="2152650" y="4179888"/>
            <a:ext cx="5143500" cy="1657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陈榕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Email: </a:t>
            </a:r>
            <a:r>
              <a:rPr lang="en-US" altLang="zh-CN" sz="2100" dirty="0">
                <a:solidFill>
                  <a:srgbClr val="0000CC"/>
                </a:solidFill>
                <a:ea typeface="宋体" panose="02010600030101010101" pitchFamily="2" charset="-122"/>
                <a:hlinkClick r:id="rId4"/>
              </a:rPr>
              <a:t>rongchen@sjtu.edu.cn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0" lv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Office phone: 13616861826</a:t>
            </a:r>
            <a:endParaRPr lang="en-US" altLang="zh-CN" sz="21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685800" y="2895600"/>
            <a:ext cx="3581400" cy="3200400"/>
          </a:xfrm>
        </p:spPr>
        <p:txBody>
          <a:bodyPr vert="horz" wrap="square" lIns="91440" tIns="45720" rIns="91440" bIns="45720" anchor="t" anchorCtr="0"/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halt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nop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rrmovq rA, rB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cmovXX rA, rB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irmovq V, rB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rmmovq rA, D(rB)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mrmovq D(rB), rA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163" y="1500188"/>
            <a:ext cx="7920038" cy="13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12 classes instructions</a:t>
            </a:r>
            <a:endParaRPr kumimoji="1" lang="en-US" altLang="zh-CN" sz="2800" b="0" kern="1200" cap="none" spc="0" normalizeH="0" baseline="0" noProof="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</a:rPr>
              <a:t>Each accesses and modifies some part(s) of the program state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6800" y="2895600"/>
            <a:ext cx="358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jXX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7340" y="53340"/>
            <a:ext cx="5049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每条</a:t>
            </a:r>
            <a:r>
              <a:rPr lang="en-US" altLang="zh-CN"/>
              <a:t>Y86</a:t>
            </a:r>
            <a:r>
              <a:rPr lang="zh-CN" altLang="en-US">
                <a:ea typeface="宋体" panose="02010600030101010101" pitchFamily="2" charset="-122"/>
              </a:rPr>
              <a:t>基本指令可能会修改：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conditional codes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register</a:t>
            </a:r>
            <a:r>
              <a:rPr lang="zh-CN" altLang="en-US">
                <a:ea typeface="宋体" panose="02010600030101010101" pitchFamily="2" charset="-122"/>
              </a:rPr>
              <a:t>状态、</a:t>
            </a:r>
            <a:r>
              <a:rPr lang="en-US" altLang="zh-CN">
                <a:ea typeface="宋体" panose="02010600030101010101" pitchFamily="2" charset="-122"/>
              </a:rPr>
              <a:t>PC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457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81000"/>
            <a:ext cx="8455025" cy="601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10000" y="685800"/>
            <a:ext cx="53251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每个指令本身用一个</a:t>
            </a:r>
            <a:r>
              <a:rPr lang="en-US" altLang="zh-CN" sz="1800"/>
              <a:t>byte</a:t>
            </a:r>
            <a:r>
              <a:rPr lang="zh-CN" altLang="en-US" sz="1800">
                <a:ea typeface="宋体" panose="02010600030101010101" pitchFamily="2" charset="-122"/>
              </a:rPr>
              <a:t>来表示，前四个</a:t>
            </a:r>
            <a:r>
              <a:rPr lang="en-US" altLang="zh-CN" sz="1800">
                <a:ea typeface="宋体" panose="02010600030101010101" pitchFamily="2" charset="-122"/>
              </a:rPr>
              <a:t>bits</a:t>
            </a:r>
            <a:r>
              <a:rPr lang="zh-CN" altLang="en-US" sz="1800">
                <a:ea typeface="宋体" panose="02010600030101010101" pitchFamily="2" charset="-122"/>
              </a:rPr>
              <a:t>用于表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示类型，</a:t>
            </a:r>
            <a:r>
              <a:rPr lang="en-US" altLang="zh-CN" sz="1800">
                <a:ea typeface="宋体" panose="02010600030101010101" pitchFamily="2" charset="-122"/>
              </a:rPr>
              <a:t>(instruction code)</a:t>
            </a:r>
            <a:r>
              <a:rPr lang="zh-CN" altLang="en-US" sz="1800">
                <a:ea typeface="宋体" panose="02010600030101010101" pitchFamily="2" charset="-122"/>
              </a:rPr>
              <a:t>后四个</a:t>
            </a:r>
            <a:r>
              <a:rPr lang="en-US" altLang="zh-CN" sz="1800">
                <a:ea typeface="宋体" panose="02010600030101010101" pitchFamily="2" charset="-122"/>
              </a:rPr>
              <a:t>bits</a:t>
            </a:r>
            <a:r>
              <a:rPr lang="zh-CN" altLang="en-US" sz="1800">
                <a:ea typeface="宋体" panose="02010600030101010101" pitchFamily="2" charset="-122"/>
              </a:rPr>
              <a:t>用于表示该指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令的不同形式</a:t>
            </a:r>
            <a:r>
              <a:rPr lang="en-US" altLang="zh-CN" sz="1800">
                <a:ea typeface="宋体" panose="02010600030101010101" pitchFamily="2" charset="-122"/>
              </a:rPr>
              <a:t>(function code)V</a:t>
            </a:r>
            <a:r>
              <a:rPr lang="zh-CN" altLang="en-US" sz="1800">
                <a:ea typeface="宋体" panose="02010600030101010101" pitchFamily="2" charset="-122"/>
              </a:rPr>
              <a:t>表示</a:t>
            </a:r>
            <a:r>
              <a:rPr lang="en-US" altLang="zh-CN" sz="1800">
                <a:ea typeface="宋体" panose="02010600030101010101" pitchFamily="2" charset="-122"/>
              </a:rPr>
              <a:t>immediate</a:t>
            </a:r>
            <a:r>
              <a:rPr lang="zh-CN" altLang="en-US" sz="1800">
                <a:ea typeface="宋体" panose="02010600030101010101" pitchFamily="2" charset="-122"/>
              </a:rPr>
              <a:t>，占</a:t>
            </a:r>
            <a:r>
              <a:rPr lang="en-US" altLang="zh-CN" sz="1800">
                <a:ea typeface="宋体" panose="02010600030101010101" pitchFamily="2" charset="-122"/>
              </a:rPr>
              <a:t>8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bytes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D</a:t>
            </a:r>
            <a:r>
              <a:rPr lang="zh-CN" altLang="en-US" sz="1800">
                <a:ea typeface="宋体" panose="02010600030101010101" pitchFamily="2" charset="-122"/>
              </a:rPr>
              <a:t>表示地址，用二元组形式（</a:t>
            </a:r>
            <a:r>
              <a:rPr lang="en-US" altLang="zh-CN" sz="1800">
                <a:ea typeface="宋体" panose="02010600030101010101" pitchFamily="2" charset="-122"/>
              </a:rPr>
              <a:t>Display</a:t>
            </a:r>
            <a:r>
              <a:rPr lang="zh-CN" altLang="en-US" sz="1800">
                <a:ea typeface="宋体" panose="02010600030101010101" pitchFamily="2" charset="-122"/>
              </a:rPr>
              <a:t>），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rA rB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均为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Format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1--10 bytes of information read from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Can determine instruction length from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first byte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Not as many instruction types, and simpler encoding than with IA64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Encoding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92100" y="1600200"/>
            <a:ext cx="8470900" cy="48450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Each register has 4-bit 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Same encoding as in IA64,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except %r15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Register ID F indicates “no register”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Will use this in our hardware design in multiple places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8676" name="Group 21"/>
          <p:cNvGrpSpPr/>
          <p:nvPr/>
        </p:nvGrpSpPr>
        <p:grpSpPr>
          <a:xfrm>
            <a:off x="762000" y="2286000"/>
            <a:ext cx="3502025" cy="1219200"/>
            <a:chOff x="864" y="1488"/>
            <a:chExt cx="1920" cy="576"/>
          </a:xfrm>
        </p:grpSpPr>
        <p:sp>
          <p:nvSpPr>
            <p:cNvPr id="28695" name="Rectangle 5"/>
            <p:cNvSpPr/>
            <p:nvPr/>
          </p:nvSpPr>
          <p:spPr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Rectangle 6"/>
            <p:cNvSpPr/>
            <p:nvPr/>
          </p:nvSpPr>
          <p:spPr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%rcx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Rectangle 7"/>
            <p:cNvSpPr/>
            <p:nvPr/>
          </p:nvSpPr>
          <p:spPr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Rectangle 8"/>
            <p:cNvSpPr/>
            <p:nvPr/>
          </p:nvSpPr>
          <p:spPr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%rbx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Rectangle 9"/>
            <p:cNvSpPr/>
            <p:nvPr/>
          </p:nvSpPr>
          <p:spPr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%rsi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Rectangle 10"/>
            <p:cNvSpPr/>
            <p:nvPr/>
          </p:nvSpPr>
          <p:spPr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%rdi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Rectangle 11"/>
            <p:cNvSpPr/>
            <p:nvPr/>
          </p:nvSpPr>
          <p:spPr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2" name="Rectangle 12"/>
            <p:cNvSpPr/>
            <p:nvPr/>
          </p:nvSpPr>
          <p:spPr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%rbp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Rectangle 13"/>
            <p:cNvSpPr/>
            <p:nvPr/>
          </p:nvSpPr>
          <p:spPr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Rectangle 14"/>
            <p:cNvSpPr/>
            <p:nvPr/>
          </p:nvSpPr>
          <p:spPr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5" name="Rectangle 15"/>
            <p:cNvSpPr/>
            <p:nvPr/>
          </p:nvSpPr>
          <p:spPr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6" name="Rectangle 16"/>
            <p:cNvSpPr/>
            <p:nvPr/>
          </p:nvSpPr>
          <p:spPr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7" name="Rectangle 17"/>
            <p:cNvSpPr/>
            <p:nvPr/>
          </p:nvSpPr>
          <p:spPr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8" name="Rectangle 18"/>
            <p:cNvSpPr/>
            <p:nvPr/>
          </p:nvSpPr>
          <p:spPr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Rectangle 19"/>
            <p:cNvSpPr/>
            <p:nvPr/>
          </p:nvSpPr>
          <p:spPr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710" name="Rectangle 20"/>
            <p:cNvSpPr/>
            <p:nvPr/>
          </p:nvSpPr>
          <p:spPr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78" name="Group 21"/>
          <p:cNvGrpSpPr/>
          <p:nvPr/>
        </p:nvGrpSpPr>
        <p:grpSpPr>
          <a:xfrm>
            <a:off x="4879975" y="2286000"/>
            <a:ext cx="3502025" cy="1219200"/>
            <a:chOff x="864" y="1488"/>
            <a:chExt cx="1920" cy="576"/>
          </a:xfrm>
        </p:grpSpPr>
        <p:sp>
          <p:nvSpPr>
            <p:cNvPr id="28679" name="Rectangle 5"/>
            <p:cNvSpPr/>
            <p:nvPr/>
          </p:nvSpPr>
          <p:spPr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%r8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6"/>
            <p:cNvSpPr/>
            <p:nvPr/>
          </p:nvSpPr>
          <p:spPr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%r9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Rectangle 7"/>
            <p:cNvSpPr/>
            <p:nvPr/>
          </p:nvSpPr>
          <p:spPr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%r10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Rectangle 8"/>
            <p:cNvSpPr/>
            <p:nvPr/>
          </p:nvSpPr>
          <p:spPr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%r11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Rectangle 9"/>
            <p:cNvSpPr/>
            <p:nvPr/>
          </p:nvSpPr>
          <p:spPr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%r12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Rectangle 10"/>
            <p:cNvSpPr/>
            <p:nvPr/>
          </p:nvSpPr>
          <p:spPr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%r13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Rectangle 11"/>
            <p:cNvSpPr/>
            <p:nvPr/>
          </p:nvSpPr>
          <p:spPr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%r14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Rectangle 12"/>
            <p:cNvSpPr/>
            <p:nvPr/>
          </p:nvSpPr>
          <p:spPr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None</a:t>
              </a:r>
              <a:endPara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7" name="Rectangle 13"/>
            <p:cNvSpPr/>
            <p:nvPr/>
          </p:nvSpPr>
          <p:spPr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Rectangle 14"/>
            <p:cNvSpPr/>
            <p:nvPr/>
          </p:nvSpPr>
          <p:spPr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Rectangle 15"/>
            <p:cNvSpPr/>
            <p:nvPr/>
          </p:nvSpPr>
          <p:spPr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0" name="Rectangle 16"/>
            <p:cNvSpPr/>
            <p:nvPr/>
          </p:nvSpPr>
          <p:spPr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Rectangle 17"/>
            <p:cNvSpPr/>
            <p:nvPr/>
          </p:nvSpPr>
          <p:spPr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Rectangle 18"/>
            <p:cNvSpPr/>
            <p:nvPr/>
          </p:nvSpPr>
          <p:spPr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Rectangle 19"/>
            <p:cNvSpPr/>
            <p:nvPr/>
          </p:nvSpPr>
          <p:spPr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Rectangle 20"/>
            <p:cNvSpPr/>
            <p:nvPr/>
          </p:nvSpPr>
          <p:spPr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92"/>
          <p:cNvSpPr/>
          <p:nvPr/>
        </p:nvSpPr>
        <p:spPr>
          <a:xfrm>
            <a:off x="457200" y="2865438"/>
            <a:ext cx="4800600" cy="460375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Instruction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307388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Addition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Add value in register rA to that in register rB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Store result in register rB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Note that Y86 only allows addition to be applied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400" dirty="0">
                <a:ea typeface="宋体" panose="02010600030101010101" pitchFamily="2" charset="-122"/>
              </a:rPr>
              <a:t> data(</a:t>
            </a:r>
            <a:r>
              <a:rPr lang="zh-CN" altLang="en-US" sz="2400" dirty="0">
                <a:ea typeface="宋体" panose="02010600030101010101" pitchFamily="2" charset="-122"/>
              </a:rPr>
              <a:t>只能用于表示寄存器数据的相加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condition codes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based on result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93"/>
          <p:cNvGrpSpPr/>
          <p:nvPr/>
        </p:nvGrpSpPr>
        <p:grpSpPr bwMode="auto">
          <a:xfrm>
            <a:off x="685800" y="2971800"/>
            <a:ext cx="4266183" cy="304800"/>
            <a:chOff x="528" y="1680"/>
            <a:chExt cx="2013" cy="192"/>
          </a:xfrm>
          <a:solidFill>
            <a:srgbClr val="FFFF00"/>
          </a:solidFill>
        </p:grpSpPr>
        <p:sp>
          <p:nvSpPr>
            <p:cNvPr id="13324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grpFill/>
            <a:ln w="28575">
              <a:noFill/>
              <a:miter lim="800000"/>
            </a:ln>
          </p:spPr>
          <p:txBody>
            <a:bodyPr wrap="none" lIns="95939" tIns="47969" rIns="95939" bIns="47969" anchor="ctr"/>
            <a:lstStyle/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addq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rA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,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  <a:grpFill/>
          </p:grpSpPr>
          <p:sp>
            <p:nvSpPr>
              <p:cNvPr id="13331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3330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6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2074" y="1680"/>
              <a:ext cx="467" cy="192"/>
              <a:chOff x="1642" y="2544"/>
              <a:chExt cx="467" cy="192"/>
            </a:xfrm>
            <a:grpFill/>
          </p:grpSpPr>
          <p:sp>
            <p:nvSpPr>
              <p:cNvPr id="13327" name="Rectangle 11"/>
              <p:cNvSpPr>
                <a:spLocks noChangeArrowheads="1"/>
              </p:cNvSpPr>
              <p:nvPr/>
            </p:nvSpPr>
            <p:spPr bwMode="auto">
              <a:xfrm>
                <a:off x="1642" y="2544"/>
                <a:ext cx="25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rA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3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37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rB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91"/>
          <p:cNvGrpSpPr/>
          <p:nvPr/>
        </p:nvGrpSpPr>
        <p:grpSpPr>
          <a:xfrm>
            <a:off x="4419600" y="2209800"/>
            <a:ext cx="4232275" cy="609600"/>
            <a:chOff x="2491" y="1104"/>
            <a:chExt cx="2951" cy="443"/>
          </a:xfrm>
        </p:grpSpPr>
        <p:sp>
          <p:nvSpPr>
            <p:cNvPr id="30730" name="Line 86"/>
            <p:cNvSpPr/>
            <p:nvPr/>
          </p:nvSpPr>
          <p:spPr>
            <a:xfrm flipH="1">
              <a:off x="2491" y="1307"/>
              <a:ext cx="576" cy="240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0731" name="Text Box 87"/>
            <p:cNvSpPr txBox="1"/>
            <p:nvPr/>
          </p:nvSpPr>
          <p:spPr>
            <a:xfrm>
              <a:off x="3120" y="1104"/>
              <a:ext cx="2322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Encoded Representation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1901190" y="2101850"/>
            <a:ext cx="3705225" cy="609600"/>
            <a:chOff x="1150" y="768"/>
            <a:chExt cx="2332" cy="761"/>
          </a:xfrm>
        </p:grpSpPr>
        <p:sp>
          <p:nvSpPr>
            <p:cNvPr id="30728" name="Line 88"/>
            <p:cNvSpPr/>
            <p:nvPr/>
          </p:nvSpPr>
          <p:spPr>
            <a:xfrm flipH="1">
              <a:off x="1150" y="1053"/>
              <a:ext cx="576" cy="476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0729" name="Text Box 89"/>
            <p:cNvSpPr txBox="1"/>
            <p:nvPr/>
          </p:nvSpPr>
          <p:spPr>
            <a:xfrm>
              <a:off x="1728" y="768"/>
              <a:ext cx="1754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Generic Form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92"/>
          <p:cNvSpPr/>
          <p:nvPr/>
        </p:nvSpPr>
        <p:spPr>
          <a:xfrm>
            <a:off x="457200" y="2865438"/>
            <a:ext cx="4800600" cy="460375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Instruction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307388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Addition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e.g.,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addq %rax,%rsi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Encoding: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60 06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Two-byte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First indicates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instruction type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Second gives source and destination</a:t>
            </a:r>
            <a:r>
              <a:rPr lang="en-US" altLang="zh-CN" sz="2400" dirty="0">
                <a:ea typeface="宋体" panose="02010600030101010101" pitchFamily="2" charset="-122"/>
              </a:rPr>
              <a:t> 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" name="Group 93"/>
          <p:cNvGrpSpPr/>
          <p:nvPr/>
        </p:nvGrpSpPr>
        <p:grpSpPr bwMode="auto">
          <a:xfrm>
            <a:off x="685800" y="2971800"/>
            <a:ext cx="4266183" cy="304800"/>
            <a:chOff x="528" y="1680"/>
            <a:chExt cx="2013" cy="192"/>
          </a:xfrm>
          <a:solidFill>
            <a:srgbClr val="FFFF00"/>
          </a:solidFill>
        </p:grpSpPr>
        <p:sp>
          <p:nvSpPr>
            <p:cNvPr id="13324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grpFill/>
            <a:ln w="28575">
              <a:noFill/>
              <a:miter lim="800000"/>
            </a:ln>
          </p:spPr>
          <p:txBody>
            <a:bodyPr wrap="none" lIns="95939" tIns="47969" rIns="95939" bIns="47969" anchor="ctr"/>
            <a:lstStyle/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addq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rA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,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  <a:grpFill/>
          </p:grpSpPr>
          <p:sp>
            <p:nvSpPr>
              <p:cNvPr id="13331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3330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6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2074" y="1680"/>
              <a:ext cx="467" cy="192"/>
              <a:chOff x="1642" y="2544"/>
              <a:chExt cx="467" cy="192"/>
            </a:xfrm>
            <a:grpFill/>
          </p:grpSpPr>
          <p:sp>
            <p:nvSpPr>
              <p:cNvPr id="13327" name="Rectangle 11"/>
              <p:cNvSpPr>
                <a:spLocks noChangeArrowheads="1"/>
              </p:cNvSpPr>
              <p:nvPr/>
            </p:nvSpPr>
            <p:spPr bwMode="auto">
              <a:xfrm>
                <a:off x="1642" y="2544"/>
                <a:ext cx="25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rA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3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37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5939" tIns="47969" rIns="95939" bIns="47969" anchor="ctr"/>
              <a:lstStyle/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rB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774" name="Group 91"/>
          <p:cNvGrpSpPr/>
          <p:nvPr/>
        </p:nvGrpSpPr>
        <p:grpSpPr>
          <a:xfrm>
            <a:off x="4419600" y="2209800"/>
            <a:ext cx="4232275" cy="609600"/>
            <a:chOff x="2491" y="1104"/>
            <a:chExt cx="2951" cy="443"/>
          </a:xfrm>
        </p:grpSpPr>
        <p:sp>
          <p:nvSpPr>
            <p:cNvPr id="32778" name="Line 86"/>
            <p:cNvSpPr/>
            <p:nvPr/>
          </p:nvSpPr>
          <p:spPr>
            <a:xfrm flipH="1">
              <a:off x="2491" y="1307"/>
              <a:ext cx="576" cy="240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2779" name="Text Box 87"/>
            <p:cNvSpPr txBox="1"/>
            <p:nvPr/>
          </p:nvSpPr>
          <p:spPr>
            <a:xfrm>
              <a:off x="3120" y="1104"/>
              <a:ext cx="2322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Encoded Representation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5" name="Group 90"/>
          <p:cNvGrpSpPr/>
          <p:nvPr/>
        </p:nvGrpSpPr>
        <p:grpSpPr>
          <a:xfrm>
            <a:off x="1828800" y="2133600"/>
            <a:ext cx="3705225" cy="609600"/>
            <a:chOff x="1150" y="768"/>
            <a:chExt cx="2332" cy="761"/>
          </a:xfrm>
        </p:grpSpPr>
        <p:sp>
          <p:nvSpPr>
            <p:cNvPr id="32776" name="Line 88"/>
            <p:cNvSpPr/>
            <p:nvPr/>
          </p:nvSpPr>
          <p:spPr>
            <a:xfrm flipH="1">
              <a:off x="1150" y="1053"/>
              <a:ext cx="576" cy="476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2777" name="Text Box 89"/>
            <p:cNvSpPr txBox="1"/>
            <p:nvPr/>
          </p:nvSpPr>
          <p:spPr>
            <a:xfrm>
              <a:off x="1728" y="768"/>
              <a:ext cx="1754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Generic Form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Arithmetic and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800600" y="1938338"/>
            <a:ext cx="4248150" cy="4614862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Refer to generically as “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OPl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Encodings differ only by “function code”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Low-order 4 bites in first instruction word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Set condition codes</a:t>
            </a:r>
            <a:r>
              <a:rPr lang="en-US" altLang="zh-CN" dirty="0">
                <a:ea typeface="宋体" panose="02010600030101010101" pitchFamily="2" charset="-122"/>
              </a:rPr>
              <a:t> as side effect(</a:t>
            </a:r>
            <a:r>
              <a:rPr lang="zh-CN" altLang="en-US" dirty="0">
                <a:ea typeface="宋体" panose="02010600030101010101" pitchFamily="2" charset="-122"/>
              </a:rPr>
              <a:t>根据结果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Notice: no multiply or divide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381000" y="2393950"/>
            <a:ext cx="4465638" cy="503238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1" name="Group 5"/>
          <p:cNvGrpSpPr/>
          <p:nvPr/>
        </p:nvGrpSpPr>
        <p:grpSpPr>
          <a:xfrm>
            <a:off x="792163" y="2473325"/>
            <a:ext cx="3779837" cy="377825"/>
            <a:chOff x="528" y="1680"/>
            <a:chExt cx="1968" cy="192"/>
          </a:xfrm>
        </p:grpSpPr>
        <p:sp>
          <p:nvSpPr>
            <p:cNvPr id="34865" name="Rectangle 6"/>
            <p:cNvSpPr/>
            <p:nvPr/>
          </p:nvSpPr>
          <p:spPr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addq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rA</a:t>
              </a: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66" name="Group 7"/>
            <p:cNvGrpSpPr/>
            <p:nvPr/>
          </p:nvGrpSpPr>
          <p:grpSpPr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4871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72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73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67" name="Group 11"/>
            <p:cNvGrpSpPr/>
            <p:nvPr/>
          </p:nvGrpSpPr>
          <p:grpSpPr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4868" name="Rectangle 12"/>
              <p:cNvSpPr/>
              <p:nvPr/>
            </p:nvSpPr>
            <p:spPr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9" name="Rectangle 13"/>
              <p:cNvSpPr/>
              <p:nvPr/>
            </p:nvSpPr>
            <p:spPr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70" name="Rectangle 14"/>
              <p:cNvSpPr/>
              <p:nvPr/>
            </p:nvSpPr>
            <p:spPr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22" name="Rectangle 15"/>
          <p:cNvSpPr/>
          <p:nvPr/>
        </p:nvSpPr>
        <p:spPr>
          <a:xfrm>
            <a:off x="381000" y="3505200"/>
            <a:ext cx="4572000" cy="503238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3" name="Group 16"/>
          <p:cNvGrpSpPr/>
          <p:nvPr/>
        </p:nvGrpSpPr>
        <p:grpSpPr>
          <a:xfrm>
            <a:off x="533400" y="3617913"/>
            <a:ext cx="3387725" cy="306387"/>
            <a:chOff x="365" y="1680"/>
            <a:chExt cx="2131" cy="192"/>
          </a:xfrm>
        </p:grpSpPr>
        <p:sp>
          <p:nvSpPr>
            <p:cNvPr id="34856" name="Rectangle 17"/>
            <p:cNvSpPr/>
            <p:nvPr/>
          </p:nvSpPr>
          <p:spPr>
            <a:xfrm>
              <a:off x="365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subq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rA</a:t>
              </a: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57" name="Group 18"/>
            <p:cNvGrpSpPr/>
            <p:nvPr/>
          </p:nvGrpSpPr>
          <p:grpSpPr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4862" name="Rectangle 19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3" name="Rectangle 20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4" name="Rectangle 21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58" name="Group 22"/>
            <p:cNvGrpSpPr/>
            <p:nvPr/>
          </p:nvGrpSpPr>
          <p:grpSpPr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4859" name="Rectangle 23"/>
              <p:cNvSpPr/>
              <p:nvPr/>
            </p:nvSpPr>
            <p:spPr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0" name="Rectangle 24"/>
              <p:cNvSpPr/>
              <p:nvPr/>
            </p:nvSpPr>
            <p:spPr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1" name="Rectangle 25"/>
              <p:cNvSpPr/>
              <p:nvPr/>
            </p:nvSpPr>
            <p:spPr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24" name="Rectangle 26"/>
          <p:cNvSpPr/>
          <p:nvPr/>
        </p:nvSpPr>
        <p:spPr>
          <a:xfrm>
            <a:off x="381000" y="4686300"/>
            <a:ext cx="4572000" cy="503238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5" name="Group 27"/>
          <p:cNvGrpSpPr/>
          <p:nvPr/>
        </p:nvGrpSpPr>
        <p:grpSpPr>
          <a:xfrm>
            <a:off x="685800" y="4764088"/>
            <a:ext cx="3581400" cy="341312"/>
            <a:chOff x="468" y="1680"/>
            <a:chExt cx="2028" cy="192"/>
          </a:xfrm>
        </p:grpSpPr>
        <p:sp>
          <p:nvSpPr>
            <p:cNvPr id="34847" name="Rectangle 28"/>
            <p:cNvSpPr/>
            <p:nvPr/>
          </p:nvSpPr>
          <p:spPr>
            <a:xfrm>
              <a:off x="468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andq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rA</a:t>
              </a: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48" name="Group 29"/>
            <p:cNvGrpSpPr/>
            <p:nvPr/>
          </p:nvGrpSpPr>
          <p:grpSpPr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4853" name="Rectangle 30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4" name="Rectangle 31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5" name="Rectangle 32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49" name="Group 33"/>
            <p:cNvGrpSpPr/>
            <p:nvPr/>
          </p:nvGrpSpPr>
          <p:grpSpPr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4850" name="Rectangle 34"/>
              <p:cNvSpPr/>
              <p:nvPr/>
            </p:nvSpPr>
            <p:spPr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1" name="Rectangle 35"/>
              <p:cNvSpPr/>
              <p:nvPr/>
            </p:nvSpPr>
            <p:spPr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2" name="Rectangle 36"/>
              <p:cNvSpPr/>
              <p:nvPr/>
            </p:nvSpPr>
            <p:spPr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26" name="Rectangle 37"/>
          <p:cNvSpPr/>
          <p:nvPr/>
        </p:nvSpPr>
        <p:spPr>
          <a:xfrm>
            <a:off x="381000" y="5830888"/>
            <a:ext cx="4648200" cy="504825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7" name="Group 38"/>
          <p:cNvGrpSpPr/>
          <p:nvPr/>
        </p:nvGrpSpPr>
        <p:grpSpPr>
          <a:xfrm>
            <a:off x="792163" y="5908675"/>
            <a:ext cx="3856037" cy="339725"/>
            <a:chOff x="528" y="1680"/>
            <a:chExt cx="1968" cy="192"/>
          </a:xfrm>
        </p:grpSpPr>
        <p:sp>
          <p:nvSpPr>
            <p:cNvPr id="34838" name="Rectangle 39"/>
            <p:cNvSpPr/>
            <p:nvPr/>
          </p:nvSpPr>
          <p:spPr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xorq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rA</a:t>
              </a: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9" name="Group 40"/>
            <p:cNvGrpSpPr/>
            <p:nvPr/>
          </p:nvGrpSpPr>
          <p:grpSpPr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4844" name="Rectangle 41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5" name="Rectangle 42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6" name="Rectangle 43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40" name="Group 44"/>
            <p:cNvGrpSpPr/>
            <p:nvPr/>
          </p:nvGrpSpPr>
          <p:grpSpPr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4841" name="Rectangle 45"/>
              <p:cNvSpPr/>
              <p:nvPr/>
            </p:nvSpPr>
            <p:spPr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2" name="Rectangle 46"/>
              <p:cNvSpPr/>
              <p:nvPr/>
            </p:nvSpPr>
            <p:spPr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3" name="Rectangle 47"/>
              <p:cNvSpPr/>
              <p:nvPr/>
            </p:nvSpPr>
            <p:spPr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28" name="Text Box 48"/>
          <p:cNvSpPr txBox="1"/>
          <p:nvPr/>
        </p:nvSpPr>
        <p:spPr>
          <a:xfrm>
            <a:off x="563563" y="1939925"/>
            <a:ext cx="68421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9" name="Text Box 49"/>
          <p:cNvSpPr txBox="1"/>
          <p:nvPr/>
        </p:nvSpPr>
        <p:spPr>
          <a:xfrm>
            <a:off x="563563" y="3084513"/>
            <a:ext cx="344170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Subtract (rA from rB)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0" name="Text Box 50"/>
          <p:cNvSpPr txBox="1"/>
          <p:nvPr/>
        </p:nvSpPr>
        <p:spPr>
          <a:xfrm>
            <a:off x="563563" y="4229100"/>
            <a:ext cx="66516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1" name="Text Box 51"/>
          <p:cNvSpPr txBox="1"/>
          <p:nvPr/>
        </p:nvSpPr>
        <p:spPr>
          <a:xfrm>
            <a:off x="563563" y="5375275"/>
            <a:ext cx="19494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Exclusive-Or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271463" y="1600200"/>
            <a:ext cx="3017837" cy="704850"/>
            <a:chOff x="-363" y="565"/>
            <a:chExt cx="1899" cy="443"/>
          </a:xfrm>
        </p:grpSpPr>
        <p:sp>
          <p:nvSpPr>
            <p:cNvPr id="34836" name="Line 52"/>
            <p:cNvSpPr/>
            <p:nvPr/>
          </p:nvSpPr>
          <p:spPr>
            <a:xfrm>
              <a:off x="1248" y="768"/>
              <a:ext cx="288" cy="240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4837" name="Text Box 53"/>
            <p:cNvSpPr txBox="1"/>
            <p:nvPr/>
          </p:nvSpPr>
          <p:spPr>
            <a:xfrm>
              <a:off x="-363" y="565"/>
              <a:ext cx="1592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Instruction Code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56"/>
          <p:cNvGrpSpPr/>
          <p:nvPr/>
        </p:nvGrpSpPr>
        <p:grpSpPr>
          <a:xfrm>
            <a:off x="2981325" y="1600200"/>
            <a:ext cx="2109788" cy="704850"/>
            <a:chOff x="1342" y="565"/>
            <a:chExt cx="1327" cy="443"/>
          </a:xfrm>
        </p:grpSpPr>
        <p:sp>
          <p:nvSpPr>
            <p:cNvPr id="34834" name="Line 54"/>
            <p:cNvSpPr/>
            <p:nvPr/>
          </p:nvSpPr>
          <p:spPr>
            <a:xfrm flipH="1">
              <a:off x="1824" y="768"/>
              <a:ext cx="144" cy="240"/>
            </a:xfrm>
            <a:prstGeom prst="line">
              <a:avLst/>
            </a:prstGeom>
            <a:ln w="19050" cap="flat" cmpd="sng">
              <a:solidFill>
                <a:srgbClr val="FF000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4835" name="Text Box 55"/>
            <p:cNvSpPr txBox="1"/>
            <p:nvPr/>
          </p:nvSpPr>
          <p:spPr>
            <a:xfrm>
              <a:off x="1342" y="565"/>
              <a:ext cx="1327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Function Code</a:t>
              </a:r>
              <a:endParaRPr lang="en-US" altLang="zh-CN" sz="2400" b="1" dirty="0">
                <a:solidFill>
                  <a:srgbClr val="FF000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Move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400" y="5114925"/>
            <a:ext cx="7705725" cy="15589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the IA64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instruction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Simpler format for memory addresses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Give different names to keep them distinct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152400" y="1519238"/>
            <a:ext cx="5257800" cy="461962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69" name="Group 5"/>
          <p:cNvGrpSpPr/>
          <p:nvPr/>
        </p:nvGrpSpPr>
        <p:grpSpPr>
          <a:xfrm>
            <a:off x="76200" y="1598613"/>
            <a:ext cx="3616325" cy="304800"/>
            <a:chOff x="221" y="1680"/>
            <a:chExt cx="2275" cy="192"/>
          </a:xfrm>
        </p:grpSpPr>
        <p:sp>
          <p:nvSpPr>
            <p:cNvPr id="36913" name="Rectangle 6"/>
            <p:cNvSpPr/>
            <p:nvPr/>
          </p:nvSpPr>
          <p:spPr>
            <a:xfrm>
              <a:off x="221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rrmovq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rA</a:t>
              </a: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6914" name="Group 7"/>
            <p:cNvGrpSpPr/>
            <p:nvPr/>
          </p:nvGrpSpPr>
          <p:grpSpPr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6919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20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21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915" name="Group 11"/>
            <p:cNvGrpSpPr/>
            <p:nvPr/>
          </p:nvGrpSpPr>
          <p:grpSpPr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6916" name="Rectangle 12"/>
              <p:cNvSpPr/>
              <p:nvPr/>
            </p:nvSpPr>
            <p:spPr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17" name="Rectangle 13"/>
              <p:cNvSpPr/>
              <p:nvPr/>
            </p:nvSpPr>
            <p:spPr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18" name="Rectangle 14"/>
              <p:cNvSpPr/>
              <p:nvPr/>
            </p:nvSpPr>
            <p:spPr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6870" name="Text Box 48"/>
          <p:cNvSpPr txBox="1"/>
          <p:nvPr/>
        </p:nvSpPr>
        <p:spPr>
          <a:xfrm>
            <a:off x="5562600" y="1524000"/>
            <a:ext cx="3214688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 --&gt; Register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50"/>
          <p:cNvSpPr txBox="1"/>
          <p:nvPr/>
        </p:nvSpPr>
        <p:spPr>
          <a:xfrm>
            <a:off x="5486400" y="2428875"/>
            <a:ext cx="3544888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Immediate --&gt; Register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72" name="组合 57"/>
          <p:cNvGrpSpPr/>
          <p:nvPr/>
        </p:nvGrpSpPr>
        <p:grpSpPr>
          <a:xfrm>
            <a:off x="65088" y="2365375"/>
            <a:ext cx="5421312" cy="460375"/>
            <a:chOff x="295857" y="2364730"/>
            <a:chExt cx="5190543" cy="461665"/>
          </a:xfrm>
        </p:grpSpPr>
        <p:sp>
          <p:nvSpPr>
            <p:cNvPr id="36900" name="Rectangle 26"/>
            <p:cNvSpPr/>
            <p:nvPr/>
          </p:nvSpPr>
          <p:spPr>
            <a:xfrm>
              <a:off x="352094" y="2364730"/>
              <a:ext cx="5134306" cy="461665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6901" name="Group 71"/>
            <p:cNvGrpSpPr/>
            <p:nvPr/>
          </p:nvGrpSpPr>
          <p:grpSpPr>
            <a:xfrm>
              <a:off x="295857" y="2438407"/>
              <a:ext cx="5037415" cy="309563"/>
              <a:chOff x="349" y="2589"/>
              <a:chExt cx="3169" cy="195"/>
            </a:xfrm>
          </p:grpSpPr>
          <p:sp>
            <p:nvSpPr>
              <p:cNvPr id="36902" name="Rectangle 28"/>
              <p:cNvSpPr/>
              <p:nvPr/>
            </p:nvSpPr>
            <p:spPr>
              <a:xfrm>
                <a:off x="349" y="2592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irmovq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V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903" name="Group 70"/>
              <p:cNvGrpSpPr/>
              <p:nvPr/>
            </p:nvGrpSpPr>
            <p:grpSpPr>
              <a:xfrm>
                <a:off x="1680" y="2589"/>
                <a:ext cx="1838" cy="195"/>
                <a:chOff x="3168" y="3357"/>
                <a:chExt cx="1838" cy="195"/>
              </a:xfrm>
            </p:grpSpPr>
            <p:grpSp>
              <p:nvGrpSpPr>
                <p:cNvPr id="36904" name="Group 60"/>
                <p:cNvGrpSpPr/>
                <p:nvPr/>
              </p:nvGrpSpPr>
              <p:grpSpPr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36910" name="Rectangle 61"/>
                  <p:cNvSpPr/>
                  <p:nvPr/>
                </p:nvSpPr>
                <p:spPr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defTabSz="958850" eaLnBrk="1" hangingPunct="1">
                      <a:buNone/>
                    </a:pPr>
                    <a:r>
                      <a:rPr lang="en-US" altLang="zh-CN" sz="18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8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1" name="Rectangle 62"/>
                  <p:cNvSpPr/>
                  <p:nvPr/>
                </p:nvSpPr>
                <p:spPr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defTabSz="958850" eaLnBrk="1" hangingPunct="1">
                      <a:buNone/>
                    </a:pPr>
                    <a:r>
                      <a:rPr lang="en-US" altLang="zh-CN" sz="18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8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2" name="Rectangle 63"/>
                  <p:cNvSpPr/>
                  <p:nvPr/>
                </p:nvSpPr>
                <p:spPr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defTabSz="958850" eaLnBrk="1" hangingPunct="1">
                      <a:buNone/>
                    </a:pPr>
                    <a:endPara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5" name="Group 64"/>
                <p:cNvGrpSpPr/>
                <p:nvPr/>
              </p:nvGrpSpPr>
              <p:grpSpPr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36907" name="Rectangle 65"/>
                  <p:cNvSpPr/>
                  <p:nvPr/>
                </p:nvSpPr>
                <p:spPr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58850" eaLnBrk="1" hangingPunct="1">
                      <a:buNone/>
                    </a:pPr>
                    <a:r>
                      <a:rPr lang="en-US" altLang="zh-CN" sz="18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F</a:t>
                    </a:r>
                    <a:endParaRPr lang="en-US" altLang="zh-CN" sz="18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08" name="Rectangle 66"/>
                  <p:cNvSpPr/>
                  <p:nvPr/>
                </p:nvSpPr>
                <p:spPr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58850" eaLnBrk="1" hangingPunct="1">
                      <a:buNone/>
                    </a:pPr>
                    <a:r>
                      <a: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18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09" name="Rectangle 67"/>
                  <p:cNvSpPr/>
                  <p:nvPr/>
                </p:nvSpPr>
                <p:spPr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5939" tIns="47969" rIns="95939" bIns="47969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defTabSz="958850" eaLnBrk="1" hangingPunct="1">
                      <a:buNone/>
                    </a:pPr>
                    <a:endPara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6906" name="Rectangle 68"/>
                <p:cNvSpPr/>
                <p:nvPr/>
              </p:nvSpPr>
              <p:spPr>
                <a:xfrm>
                  <a:off x="3936" y="3357"/>
                  <a:ext cx="1070" cy="195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endPara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6873" name="Rectangle 72"/>
          <p:cNvSpPr/>
          <p:nvPr/>
        </p:nvSpPr>
        <p:spPr>
          <a:xfrm>
            <a:off x="152400" y="3357563"/>
            <a:ext cx="5875338" cy="461962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4" name="Text Box 73"/>
          <p:cNvSpPr txBox="1"/>
          <p:nvPr/>
        </p:nvSpPr>
        <p:spPr>
          <a:xfrm>
            <a:off x="6096000" y="3352800"/>
            <a:ext cx="31432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 --&gt; Memory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75" name="Group 74"/>
          <p:cNvGrpSpPr/>
          <p:nvPr/>
        </p:nvGrpSpPr>
        <p:grpSpPr>
          <a:xfrm>
            <a:off x="73025" y="3429000"/>
            <a:ext cx="5870575" cy="311150"/>
            <a:chOff x="382" y="2588"/>
            <a:chExt cx="3693" cy="196"/>
          </a:xfrm>
        </p:grpSpPr>
        <p:sp>
          <p:nvSpPr>
            <p:cNvPr id="15387" name="Rectangle 75"/>
            <p:cNvSpPr>
              <a:spLocks noChangeArrowheads="1"/>
            </p:cNvSpPr>
            <p:nvPr/>
          </p:nvSpPr>
          <p:spPr bwMode="auto">
            <a:xfrm>
              <a:off x="382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lIns="95939" tIns="47969" rIns="95939" bIns="47969" anchor="ctr"/>
            <a:lstStyle/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rmmovq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rA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, D(</a:t>
              </a: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rB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Courier New" panose="02070309020205020404" pitchFamily="49" charset="0"/>
                </a:rPr>
                <a:t>)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endParaRPr>
            </a:p>
          </p:txBody>
        </p:sp>
        <p:grpSp>
          <p:nvGrpSpPr>
            <p:cNvPr id="36890" name="Group 76"/>
            <p:cNvGrpSpPr/>
            <p:nvPr/>
          </p:nvGrpSpPr>
          <p:grpSpPr>
            <a:xfrm>
              <a:off x="1774" y="2588"/>
              <a:ext cx="2301" cy="196"/>
              <a:chOff x="3262" y="3356"/>
              <a:chExt cx="2301" cy="196"/>
            </a:xfrm>
          </p:grpSpPr>
          <p:grpSp>
            <p:nvGrpSpPr>
              <p:cNvPr id="36891" name="Group 77"/>
              <p:cNvGrpSpPr/>
              <p:nvPr/>
            </p:nvGrpSpPr>
            <p:grpSpPr>
              <a:xfrm>
                <a:off x="3262" y="3356"/>
                <a:ext cx="384" cy="196"/>
                <a:chOff x="1390" y="2540"/>
                <a:chExt cx="384" cy="196"/>
              </a:xfrm>
            </p:grpSpPr>
            <p:sp>
              <p:nvSpPr>
                <p:cNvPr id="36897" name="Rectangle 78"/>
                <p:cNvSpPr/>
                <p:nvPr/>
              </p:nvSpPr>
              <p:spPr>
                <a:xfrm>
                  <a:off x="1390" y="2540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  <a:endPara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8" name="Rectangle 79"/>
                <p:cNvSpPr/>
                <p:nvPr/>
              </p:nvSpPr>
              <p:spPr>
                <a:xfrm>
                  <a:off x="158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9" name="Rectangle 80"/>
                <p:cNvSpPr/>
                <p:nvPr/>
              </p:nvSpPr>
              <p:spPr>
                <a:xfrm>
                  <a:off x="1390" y="254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892" name="Group 81"/>
              <p:cNvGrpSpPr/>
              <p:nvPr/>
            </p:nvGrpSpPr>
            <p:grpSpPr>
              <a:xfrm>
                <a:off x="3645" y="3360"/>
                <a:ext cx="384" cy="192"/>
                <a:chOff x="2781" y="1632"/>
                <a:chExt cx="384" cy="192"/>
              </a:xfrm>
            </p:grpSpPr>
            <p:sp>
              <p:nvSpPr>
                <p:cNvPr id="36894" name="Rectangle 82"/>
                <p:cNvSpPr/>
                <p:nvPr/>
              </p:nvSpPr>
              <p:spPr>
                <a:xfrm>
                  <a:off x="2781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5" name="Rectangle 83"/>
                <p:cNvSpPr/>
                <p:nvPr/>
              </p:nvSpPr>
              <p:spPr>
                <a:xfrm>
                  <a:off x="2973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6" name="Rectangle 84"/>
                <p:cNvSpPr/>
                <p:nvPr/>
              </p:nvSpPr>
              <p:spPr>
                <a:xfrm>
                  <a:off x="2781" y="1632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893" name="Rectangle 85"/>
              <p:cNvSpPr/>
              <p:nvPr/>
            </p:nvSpPr>
            <p:spPr>
              <a:xfrm>
                <a:off x="4027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6876" name="Rectangle 86"/>
          <p:cNvSpPr/>
          <p:nvPr/>
        </p:nvSpPr>
        <p:spPr>
          <a:xfrm>
            <a:off x="152400" y="4419600"/>
            <a:ext cx="5943600" cy="461963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  <a:effectLst>
            <a:outerShdw dist="35921" dir="2699999" algn="ctr" rotWithShape="0">
              <a:schemeClr val="tx2"/>
            </a:outerShdw>
          </a:effectLst>
        </p:spPr>
        <p:txBody>
          <a:bodyPr lIns="45720" rIns="4572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7" name="Text Box 87"/>
          <p:cNvSpPr txBox="1"/>
          <p:nvPr/>
        </p:nvSpPr>
        <p:spPr>
          <a:xfrm>
            <a:off x="6153150" y="4410075"/>
            <a:ext cx="31432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Memory --&gt; Register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0" name="Rectangle 89"/>
          <p:cNvSpPr>
            <a:spLocks noChangeArrowheads="1"/>
          </p:cNvSpPr>
          <p:nvPr/>
        </p:nvSpPr>
        <p:spPr bwMode="auto">
          <a:xfrm>
            <a:off x="76200" y="4495800"/>
            <a:ext cx="1908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39" tIns="47969" rIns="95939" bIns="47969" anchor="ctr"/>
          <a:lstStyle>
            <a:lvl1pPr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mrmovq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 D(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rB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),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rA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36879" name="Group 90"/>
          <p:cNvGrpSpPr/>
          <p:nvPr/>
        </p:nvGrpSpPr>
        <p:grpSpPr>
          <a:xfrm>
            <a:off x="2362200" y="4495800"/>
            <a:ext cx="3662363" cy="306388"/>
            <a:chOff x="3168" y="3360"/>
            <a:chExt cx="2304" cy="192"/>
          </a:xfrm>
        </p:grpSpPr>
        <p:grpSp>
          <p:nvGrpSpPr>
            <p:cNvPr id="36880" name="Group 91"/>
            <p:cNvGrpSpPr/>
            <p:nvPr/>
          </p:nvGrpSpPr>
          <p:grpSpPr>
            <a:xfrm>
              <a:off x="3168" y="3360"/>
              <a:ext cx="384" cy="192"/>
              <a:chOff x="1296" y="2544"/>
              <a:chExt cx="384" cy="192"/>
            </a:xfrm>
          </p:grpSpPr>
          <p:sp>
            <p:nvSpPr>
              <p:cNvPr id="36886" name="Rectangle 92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Rectangle 93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8" name="Rectangle 94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81" name="Group 95"/>
            <p:cNvGrpSpPr/>
            <p:nvPr/>
          </p:nvGrpSpPr>
          <p:grpSpPr>
            <a:xfrm>
              <a:off x="3552" y="3360"/>
              <a:ext cx="384" cy="192"/>
              <a:chOff x="2688" y="1632"/>
              <a:chExt cx="384" cy="192"/>
            </a:xfrm>
          </p:grpSpPr>
          <p:sp>
            <p:nvSpPr>
              <p:cNvPr id="36883" name="Rectangle 96"/>
              <p:cNvSpPr/>
              <p:nvPr/>
            </p:nvSpPr>
            <p:spPr>
              <a:xfrm>
                <a:off x="2688" y="163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Rectangle 97"/>
              <p:cNvSpPr/>
              <p:nvPr/>
            </p:nvSpPr>
            <p:spPr>
              <a:xfrm>
                <a:off x="2880" y="163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5" name="Rectangle 98"/>
              <p:cNvSpPr/>
              <p:nvPr/>
            </p:nvSpPr>
            <p:spPr>
              <a:xfrm>
                <a:off x="2688" y="1632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82" name="Rectangle 99"/>
            <p:cNvSpPr/>
            <p:nvPr/>
          </p:nvSpPr>
          <p:spPr>
            <a:xfrm>
              <a:off x="3936" y="3360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59525" y="5010150"/>
            <a:ext cx="170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rrmovl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Move Instruction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5" name="Text Box 20"/>
          <p:cNvSpPr txBox="1"/>
          <p:nvPr/>
        </p:nvSpPr>
        <p:spPr>
          <a:xfrm>
            <a:off x="457200" y="1371600"/>
            <a:ext cx="747713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IA64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Text Box 21"/>
          <p:cNvSpPr txBox="1"/>
          <p:nvPr/>
        </p:nvSpPr>
        <p:spPr>
          <a:xfrm>
            <a:off x="4572000" y="1371600"/>
            <a:ext cx="627063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Y86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17" name="组合 30"/>
          <p:cNvGrpSpPr/>
          <p:nvPr/>
        </p:nvGrpSpPr>
        <p:grpSpPr>
          <a:xfrm>
            <a:off x="228600" y="4324350"/>
            <a:ext cx="7391400" cy="1924050"/>
            <a:chOff x="228600" y="3662363"/>
            <a:chExt cx="6181725" cy="1125127"/>
          </a:xfrm>
        </p:grpSpPr>
        <p:sp>
          <p:nvSpPr>
            <p:cNvPr id="38931" name="Rectangle 58"/>
            <p:cNvSpPr/>
            <p:nvPr/>
          </p:nvSpPr>
          <p:spPr>
            <a:xfrm>
              <a:off x="228600" y="4063615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Rectangle 59"/>
            <p:cNvSpPr/>
            <p:nvPr/>
          </p:nvSpPr>
          <p:spPr>
            <a:xfrm>
              <a:off x="228600" y="4445410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Rectangle 57"/>
            <p:cNvSpPr/>
            <p:nvPr/>
          </p:nvSpPr>
          <p:spPr>
            <a:xfrm>
              <a:off x="228600" y="3681821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Rectangle 32"/>
            <p:cNvSpPr/>
            <p:nvPr/>
          </p:nvSpPr>
          <p:spPr>
            <a:xfrm>
              <a:off x="3433763" y="3662363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—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Rectangle 33"/>
            <p:cNvSpPr/>
            <p:nvPr/>
          </p:nvSpPr>
          <p:spPr>
            <a:xfrm>
              <a:off x="381000" y="3662363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$0xabcd, (%rax)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Rectangle 35"/>
            <p:cNvSpPr/>
            <p:nvPr/>
          </p:nvSpPr>
          <p:spPr>
            <a:xfrm>
              <a:off x="3433763" y="4043363"/>
              <a:ext cx="2212975" cy="3063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—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Rectangle 36"/>
            <p:cNvSpPr/>
            <p:nvPr/>
          </p:nvSpPr>
          <p:spPr>
            <a:xfrm>
              <a:off x="381000" y="4043363"/>
              <a:ext cx="2212975" cy="3063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movl %rax, 12(%rax,%rdx)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Rectangle 38"/>
            <p:cNvSpPr/>
            <p:nvPr/>
          </p:nvSpPr>
          <p:spPr>
            <a:xfrm>
              <a:off x="3433763" y="4425950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—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Rectangle 39"/>
            <p:cNvSpPr/>
            <p:nvPr/>
          </p:nvSpPr>
          <p:spPr>
            <a:xfrm>
              <a:off x="381000" y="4425950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movl (%rbp,%rax,8),%rcx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18" name="组合 31"/>
          <p:cNvGrpSpPr/>
          <p:nvPr/>
        </p:nvGrpSpPr>
        <p:grpSpPr>
          <a:xfrm>
            <a:off x="228600" y="1784350"/>
            <a:ext cx="8763000" cy="2354263"/>
            <a:chOff x="228600" y="1786208"/>
            <a:chExt cx="6293305" cy="1574826"/>
          </a:xfrm>
        </p:grpSpPr>
        <p:sp>
          <p:nvSpPr>
            <p:cNvPr id="38919" name="Rectangle 54"/>
            <p:cNvSpPr/>
            <p:nvPr/>
          </p:nvSpPr>
          <p:spPr>
            <a:xfrm>
              <a:off x="228600" y="2207122"/>
              <a:ext cx="6293305" cy="39111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Rectangle 55"/>
            <p:cNvSpPr/>
            <p:nvPr/>
          </p:nvSpPr>
          <p:spPr>
            <a:xfrm>
              <a:off x="228600" y="2588916"/>
              <a:ext cx="6293305" cy="39111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Rectangle 56"/>
            <p:cNvSpPr/>
            <p:nvPr/>
          </p:nvSpPr>
          <p:spPr>
            <a:xfrm>
              <a:off x="228600" y="2969916"/>
              <a:ext cx="6293305" cy="39111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Rectangle 53"/>
            <p:cNvSpPr/>
            <p:nvPr/>
          </p:nvSpPr>
          <p:spPr>
            <a:xfrm>
              <a:off x="228600" y="1786208"/>
              <a:ext cx="6293305" cy="39111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Rectangle 5"/>
            <p:cNvSpPr/>
            <p:nvPr/>
          </p:nvSpPr>
          <p:spPr>
            <a:xfrm>
              <a:off x="3433763" y="1830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irmovq $0xabcd, %rdx 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Rectangle 16"/>
            <p:cNvSpPr/>
            <p:nvPr/>
          </p:nvSpPr>
          <p:spPr>
            <a:xfrm>
              <a:off x="381000" y="1830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$0xabcd, %rdx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Rectangle 23"/>
            <p:cNvSpPr/>
            <p:nvPr/>
          </p:nvSpPr>
          <p:spPr>
            <a:xfrm>
              <a:off x="3433763" y="2211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rrmovq %rsp, %rbx 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Rectangle 24"/>
            <p:cNvSpPr/>
            <p:nvPr/>
          </p:nvSpPr>
          <p:spPr>
            <a:xfrm>
              <a:off x="381000" y="2211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%rsp, %rbx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Rectangle 26"/>
            <p:cNvSpPr/>
            <p:nvPr/>
          </p:nvSpPr>
          <p:spPr>
            <a:xfrm>
              <a:off x="3433763" y="2593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mrmovq -12(%rbp),%rcx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Rectangle 27"/>
            <p:cNvSpPr/>
            <p:nvPr/>
          </p:nvSpPr>
          <p:spPr>
            <a:xfrm>
              <a:off x="381000" y="2593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-12(%rbp),%rcx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Rectangle 29"/>
            <p:cNvSpPr/>
            <p:nvPr/>
          </p:nvSpPr>
          <p:spPr>
            <a:xfrm>
              <a:off x="3433763" y="2974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rmmovq %rsp,0x12345c(%rdx)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Rectangle 30"/>
            <p:cNvSpPr/>
            <p:nvPr/>
          </p:nvSpPr>
          <p:spPr>
            <a:xfrm>
              <a:off x="381000" y="2974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%rsp,0x12345(%rdx)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Move Instruction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3" name="Text Box 21"/>
          <p:cNvSpPr txBox="1"/>
          <p:nvPr/>
        </p:nvSpPr>
        <p:spPr>
          <a:xfrm>
            <a:off x="457200" y="1438275"/>
            <a:ext cx="3918585" cy="46418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Y86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Y86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little endian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22"/>
          <p:cNvSpPr txBox="1"/>
          <p:nvPr/>
        </p:nvSpPr>
        <p:spPr>
          <a:xfrm>
            <a:off x="5257800" y="1438275"/>
            <a:ext cx="134620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Encoding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965" name="组合 31"/>
          <p:cNvGrpSpPr/>
          <p:nvPr/>
        </p:nvGrpSpPr>
        <p:grpSpPr>
          <a:xfrm>
            <a:off x="381000" y="1925638"/>
            <a:ext cx="8458200" cy="2998787"/>
            <a:chOff x="3429000" y="1830388"/>
            <a:chExt cx="5562600" cy="1479306"/>
          </a:xfrm>
        </p:grpSpPr>
        <p:sp>
          <p:nvSpPr>
            <p:cNvPr id="40966" name="Rectangle 54"/>
            <p:cNvSpPr/>
            <p:nvPr/>
          </p:nvSpPr>
          <p:spPr>
            <a:xfrm>
              <a:off x="3429000" y="2258462"/>
              <a:ext cx="5562600" cy="28843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Rectangle 55"/>
            <p:cNvSpPr/>
            <p:nvPr/>
          </p:nvSpPr>
          <p:spPr>
            <a:xfrm>
              <a:off x="3429000" y="2640256"/>
              <a:ext cx="5562600" cy="28843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56"/>
            <p:cNvSpPr/>
            <p:nvPr/>
          </p:nvSpPr>
          <p:spPr>
            <a:xfrm>
              <a:off x="3429000" y="3021256"/>
              <a:ext cx="5562600" cy="28843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53"/>
            <p:cNvSpPr/>
            <p:nvPr/>
          </p:nvSpPr>
          <p:spPr>
            <a:xfrm>
              <a:off x="3429000" y="1837549"/>
              <a:ext cx="5562600" cy="288438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Rectangle 5"/>
            <p:cNvSpPr/>
            <p:nvPr/>
          </p:nvSpPr>
          <p:spPr>
            <a:xfrm>
              <a:off x="3433763" y="1830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irmovq $0xabcd, %rdx 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Rectangle 18"/>
            <p:cNvSpPr/>
            <p:nvPr/>
          </p:nvSpPr>
          <p:spPr>
            <a:xfrm>
              <a:off x="6550025" y="1830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 F2 cd ab 00 00 00 00 00 00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Rectangle 23"/>
            <p:cNvSpPr/>
            <p:nvPr/>
          </p:nvSpPr>
          <p:spPr>
            <a:xfrm>
              <a:off x="3433763" y="2211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rrmovq %rsp, %rbx 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Rectangle 25"/>
            <p:cNvSpPr/>
            <p:nvPr/>
          </p:nvSpPr>
          <p:spPr>
            <a:xfrm>
              <a:off x="6550025" y="2211388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20 43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Rectangle 26"/>
            <p:cNvSpPr/>
            <p:nvPr/>
          </p:nvSpPr>
          <p:spPr>
            <a:xfrm>
              <a:off x="3433763" y="2593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mrmovq -12(%rbp),%rcx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Rectangle 28"/>
            <p:cNvSpPr/>
            <p:nvPr/>
          </p:nvSpPr>
          <p:spPr>
            <a:xfrm>
              <a:off x="6550025" y="2593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 15 f4 ff ff ff ff ff ff ff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Rectangle 29"/>
            <p:cNvSpPr/>
            <p:nvPr/>
          </p:nvSpPr>
          <p:spPr>
            <a:xfrm>
              <a:off x="3433763" y="2974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rmmovq %rsp,0x12345(%rdx)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Rectangle 60"/>
            <p:cNvSpPr/>
            <p:nvPr/>
          </p:nvSpPr>
          <p:spPr>
            <a:xfrm>
              <a:off x="6550025" y="2974975"/>
              <a:ext cx="2212975" cy="304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40 42 45 23 01 00 00 00 00 00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AC0E4-6E34-42D9-BF14-16449DB9B67C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700" dirty="0">
                <a:ea typeface="宋体" panose="02010600030101010101" pitchFamily="2" charset="-122"/>
              </a:rPr>
              <a:t>Teaching Assistants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7429500" cy="331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凎森、同睿哲、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李浩、蔡忠玮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软件楼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号楼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层（</a:t>
            </a: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3-403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周三（地点待定）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习题：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18:00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20:00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Quiz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Arial" panose="020B0604020202020204" pitchFamily="34" charset="0"/>
              </a:rPr>
              <a:t>期中考试</a:t>
            </a: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Conditional Move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3011" name="组合 58"/>
          <p:cNvGrpSpPr/>
          <p:nvPr/>
        </p:nvGrpSpPr>
        <p:grpSpPr>
          <a:xfrm>
            <a:off x="685800" y="1519238"/>
            <a:ext cx="4800600" cy="461962"/>
            <a:chOff x="152400" y="1519238"/>
            <a:chExt cx="4800600" cy="461962"/>
          </a:xfrm>
        </p:grpSpPr>
        <p:sp>
          <p:nvSpPr>
            <p:cNvPr id="43074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75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76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cmovle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77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82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83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84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78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79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80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81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3012" name="组合 59"/>
          <p:cNvGrpSpPr/>
          <p:nvPr/>
        </p:nvGrpSpPr>
        <p:grpSpPr>
          <a:xfrm>
            <a:off x="685800" y="2133600"/>
            <a:ext cx="4800600" cy="461963"/>
            <a:chOff x="152400" y="1519238"/>
            <a:chExt cx="4800600" cy="461962"/>
          </a:xfrm>
        </p:grpSpPr>
        <p:sp>
          <p:nvSpPr>
            <p:cNvPr id="43063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64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65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cmovl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66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71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72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73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67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68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69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70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3013" name="组合 71"/>
          <p:cNvGrpSpPr/>
          <p:nvPr/>
        </p:nvGrpSpPr>
        <p:grpSpPr>
          <a:xfrm>
            <a:off x="685800" y="2738438"/>
            <a:ext cx="4800600" cy="461962"/>
            <a:chOff x="152400" y="1519238"/>
            <a:chExt cx="4800600" cy="461962"/>
          </a:xfrm>
        </p:grpSpPr>
        <p:sp>
          <p:nvSpPr>
            <p:cNvPr id="43052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53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54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cmove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55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60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61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62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56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57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8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9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3014" name="组合 83"/>
          <p:cNvGrpSpPr/>
          <p:nvPr/>
        </p:nvGrpSpPr>
        <p:grpSpPr>
          <a:xfrm>
            <a:off x="685800" y="3348038"/>
            <a:ext cx="4800600" cy="461962"/>
            <a:chOff x="152400" y="1519238"/>
            <a:chExt cx="4800600" cy="461962"/>
          </a:xfrm>
        </p:grpSpPr>
        <p:sp>
          <p:nvSpPr>
            <p:cNvPr id="43041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42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43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cmovne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4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49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0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1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45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46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47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48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3015" name="组合 95"/>
          <p:cNvGrpSpPr/>
          <p:nvPr/>
        </p:nvGrpSpPr>
        <p:grpSpPr>
          <a:xfrm>
            <a:off x="685800" y="3957638"/>
            <a:ext cx="4800600" cy="461962"/>
            <a:chOff x="152400" y="1519238"/>
            <a:chExt cx="4800600" cy="461962"/>
          </a:xfrm>
        </p:grpSpPr>
        <p:sp>
          <p:nvSpPr>
            <p:cNvPr id="43030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31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32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cmovge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33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38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39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40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34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35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36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37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3016" name="组合 107"/>
          <p:cNvGrpSpPr/>
          <p:nvPr/>
        </p:nvGrpSpPr>
        <p:grpSpPr>
          <a:xfrm>
            <a:off x="685800" y="4567238"/>
            <a:ext cx="4800600" cy="461962"/>
            <a:chOff x="152400" y="1519238"/>
            <a:chExt cx="4800600" cy="461962"/>
          </a:xfrm>
        </p:grpSpPr>
        <p:sp>
          <p:nvSpPr>
            <p:cNvPr id="43019" name="Rectangle 4"/>
            <p:cNvSpPr/>
            <p:nvPr/>
          </p:nvSpPr>
          <p:spPr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20" name="Group 5"/>
            <p:cNvGrpSpPr/>
            <p:nvPr/>
          </p:nvGrpSpPr>
          <p:grpSpPr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43021" name="Rectangle 6"/>
              <p:cNvSpPr/>
              <p:nvPr/>
            </p:nvSpPr>
            <p:spPr>
              <a:xfrm>
                <a:off x="365" y="2400"/>
                <a:ext cx="1200" cy="1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cmovg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rA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rB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22" name="Group 7"/>
              <p:cNvGrpSpPr/>
              <p:nvPr/>
            </p:nvGrpSpPr>
            <p:grpSpPr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43027" name="Rectangle 8"/>
                <p:cNvSpPr/>
                <p:nvPr/>
              </p:nvSpPr>
              <p:spPr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28" name="Rectangle 9"/>
                <p:cNvSpPr/>
                <p:nvPr/>
              </p:nvSpPr>
              <p:spPr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29" name="Rectangle 10"/>
                <p:cNvSpPr/>
                <p:nvPr/>
              </p:nvSpPr>
              <p:spPr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023" name="Group 11"/>
              <p:cNvGrpSpPr/>
              <p:nvPr/>
            </p:nvGrpSpPr>
            <p:grpSpPr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43024" name="Rectangle 12"/>
                <p:cNvSpPr/>
                <p:nvPr/>
              </p:nvSpPr>
              <p:spPr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25" name="Rectangle 13"/>
                <p:cNvSpPr/>
                <p:nvPr/>
              </p:nvSpPr>
              <p:spPr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58850" eaLnBrk="1" hangingPunct="1">
                    <a:buNone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rB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26" name="Rectangle 14"/>
                <p:cNvSpPr/>
                <p:nvPr/>
              </p:nvSpPr>
              <p:spPr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5939" tIns="47969" rIns="95939" bIns="47969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endParaRPr lang="en-US" altLang="zh-CN" sz="1800" b="1" dirty="0">
                    <a:solidFill>
                      <a:schemeClr val="folHlink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5638800" y="1447800"/>
            <a:ext cx="3352800" cy="365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marR="0" indent="-285750" defTabSz="914400" eaLnBrk="1" hangingPunct="1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kumimoji="0" lang="en-US" altLang="zh-CN" b="0" kern="0" cap="none" spc="0" normalizeH="0" baseline="0" noProof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Refer to generically as “</a:t>
            </a:r>
            <a:r>
              <a:rPr kumimoji="0" lang="en-US" altLang="zh-CN" b="0" kern="0" cap="none" spc="0" normalizeH="0" baseline="0" noProof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cmov</a:t>
            </a:r>
            <a:r>
              <a:rPr kumimoji="0" lang="en-US" altLang="zh-CN" b="0" kern="0" cap="none" spc="0" normalizeH="0" baseline="0" noProof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XX</a:t>
            </a:r>
            <a:r>
              <a:rPr kumimoji="0" lang="en-US" altLang="zh-CN" b="0" kern="0" cap="none" spc="0" normalizeH="0" baseline="0" noProof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b="0" kern="0" cap="none" spc="0" normalizeH="0" baseline="0" noProof="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857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Share the same “instruction code” with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rrmovl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 eaLnBrk="1" hangingPunct="1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kumimoji="0" lang="en-US" altLang="zh-CN" b="0" kern="0" cap="none" spc="0" normalizeH="0" baseline="0" noProof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Encodings differ only by “function code”</a:t>
            </a:r>
            <a:endParaRPr kumimoji="0" lang="en-US" altLang="zh-CN" b="0" kern="0" cap="none" spc="0" normalizeH="0" baseline="0" noProof="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85800" y="5191125"/>
            <a:ext cx="5486400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Based on values of condition codes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Same as IA64 counterparts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Jump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808538" y="1447800"/>
            <a:ext cx="4335462" cy="5224463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Refer to generically as “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jXX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Encodings differ only by “function code”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Based on values of 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Same as IA64 counterparts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Encode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dirty="0">
                <a:ea typeface="宋体" panose="02010600030101010101" pitchFamily="2" charset="-122"/>
              </a:rPr>
              <a:t> destination address(Y86</a:t>
            </a:r>
            <a:r>
              <a:rPr lang="zh-CN" altLang="en-US" dirty="0">
                <a:ea typeface="宋体" panose="02010600030101010101" pitchFamily="2" charset="-122"/>
              </a:rPr>
              <a:t>用物理地址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Unlike PC-relative addressing seen in IA64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5060" name="Group 120"/>
          <p:cNvGrpSpPr/>
          <p:nvPr/>
        </p:nvGrpSpPr>
        <p:grpSpPr>
          <a:xfrm>
            <a:off x="457200" y="1362075"/>
            <a:ext cx="4656138" cy="763588"/>
            <a:chOff x="288" y="672"/>
            <a:chExt cx="2928" cy="480"/>
          </a:xfrm>
        </p:grpSpPr>
        <p:sp>
          <p:nvSpPr>
            <p:cNvPr id="45115" name="Rectangle 4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6" name="Rectangle 6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jmp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117" name="Group 7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120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21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22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18" name="Text Box 48"/>
            <p:cNvSpPr txBox="1"/>
            <p:nvPr/>
          </p:nvSpPr>
          <p:spPr>
            <a:xfrm>
              <a:off x="288" y="672"/>
              <a:ext cx="1493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Unconditionally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9" name="Rectangle 64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1" name="Group 121"/>
          <p:cNvGrpSpPr/>
          <p:nvPr/>
        </p:nvGrpSpPr>
        <p:grpSpPr>
          <a:xfrm>
            <a:off x="457200" y="2125663"/>
            <a:ext cx="4656138" cy="763587"/>
            <a:chOff x="288" y="672"/>
            <a:chExt cx="2928" cy="480"/>
          </a:xfrm>
        </p:grpSpPr>
        <p:sp>
          <p:nvSpPr>
            <p:cNvPr id="45107" name="Rectangle 122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8" name="Rectangle 123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jle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109" name="Group 124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112" name="Rectangle 125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13" name="Rectangle 126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14" name="Rectangle 127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10" name="Text Box 128"/>
            <p:cNvSpPr txBox="1"/>
            <p:nvPr/>
          </p:nvSpPr>
          <p:spPr>
            <a:xfrm>
              <a:off x="288" y="672"/>
              <a:ext cx="1790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Less or Equal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1" name="Rectangle 129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2" name="Group 130"/>
          <p:cNvGrpSpPr/>
          <p:nvPr/>
        </p:nvGrpSpPr>
        <p:grpSpPr>
          <a:xfrm>
            <a:off x="457200" y="2889250"/>
            <a:ext cx="4656138" cy="763588"/>
            <a:chOff x="288" y="672"/>
            <a:chExt cx="2928" cy="480"/>
          </a:xfrm>
        </p:grpSpPr>
        <p:sp>
          <p:nvSpPr>
            <p:cNvPr id="45099" name="Rectangle 131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0" name="Rectangle 132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jl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101" name="Group 133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104" name="Rectangle 134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5" name="Rectangle 135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6" name="Rectangle 136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02" name="Text Box 137"/>
            <p:cNvSpPr txBox="1"/>
            <p:nvPr/>
          </p:nvSpPr>
          <p:spPr>
            <a:xfrm>
              <a:off x="288" y="672"/>
              <a:ext cx="1201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Less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Rectangle 138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3" name="Group 139"/>
          <p:cNvGrpSpPr/>
          <p:nvPr/>
        </p:nvGrpSpPr>
        <p:grpSpPr>
          <a:xfrm>
            <a:off x="457200" y="3652838"/>
            <a:ext cx="4656138" cy="763587"/>
            <a:chOff x="288" y="672"/>
            <a:chExt cx="2928" cy="480"/>
          </a:xfrm>
        </p:grpSpPr>
        <p:sp>
          <p:nvSpPr>
            <p:cNvPr id="45091" name="Rectangle 140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2" name="Rectangle 141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je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93" name="Group 142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096" name="Rectangle 143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7" name="Rectangle 144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8" name="Rectangle 145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94" name="Text Box 146"/>
            <p:cNvSpPr txBox="1"/>
            <p:nvPr/>
          </p:nvSpPr>
          <p:spPr>
            <a:xfrm>
              <a:off x="288" y="672"/>
              <a:ext cx="1257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Equal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5" name="Rectangle 147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4" name="Group 148"/>
          <p:cNvGrpSpPr/>
          <p:nvPr/>
        </p:nvGrpSpPr>
        <p:grpSpPr>
          <a:xfrm>
            <a:off x="457200" y="4416425"/>
            <a:ext cx="4656138" cy="763588"/>
            <a:chOff x="288" y="672"/>
            <a:chExt cx="2928" cy="480"/>
          </a:xfrm>
        </p:grpSpPr>
        <p:sp>
          <p:nvSpPr>
            <p:cNvPr id="45083" name="Rectangle 149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Rectangle 150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jne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85" name="Group 151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088" name="Rectangle 152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9" name="Rectangle 153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0" name="Rectangle 154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86" name="Text Box 155"/>
            <p:cNvSpPr txBox="1"/>
            <p:nvPr/>
          </p:nvSpPr>
          <p:spPr>
            <a:xfrm>
              <a:off x="288" y="672"/>
              <a:ext cx="1561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Not Equal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Rectangle 156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5" name="Group 157"/>
          <p:cNvGrpSpPr/>
          <p:nvPr/>
        </p:nvGrpSpPr>
        <p:grpSpPr>
          <a:xfrm>
            <a:off x="457200" y="5180013"/>
            <a:ext cx="4656138" cy="762000"/>
            <a:chOff x="288" y="672"/>
            <a:chExt cx="2928" cy="480"/>
          </a:xfrm>
        </p:grpSpPr>
        <p:sp>
          <p:nvSpPr>
            <p:cNvPr id="45075" name="Rectangle 158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6" name="Rectangle 159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jge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77" name="Group 160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080" name="Rectangle 161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1" name="Rectangle 162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2" name="Rectangle 163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8" name="Text Box 164"/>
            <p:cNvSpPr txBox="1"/>
            <p:nvPr/>
          </p:nvSpPr>
          <p:spPr>
            <a:xfrm>
              <a:off x="288" y="672"/>
              <a:ext cx="2030" cy="2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Greater or Equal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Rectangle 165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66" name="Group 166"/>
          <p:cNvGrpSpPr/>
          <p:nvPr/>
        </p:nvGrpSpPr>
        <p:grpSpPr>
          <a:xfrm>
            <a:off x="457200" y="5942013"/>
            <a:ext cx="4656138" cy="763587"/>
            <a:chOff x="288" y="672"/>
            <a:chExt cx="2928" cy="480"/>
          </a:xfrm>
        </p:grpSpPr>
        <p:sp>
          <p:nvSpPr>
            <p:cNvPr id="45067" name="Rectangle 167"/>
            <p:cNvSpPr/>
            <p:nvPr/>
          </p:nvSpPr>
          <p:spPr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Rectangle 168"/>
            <p:cNvSpPr/>
            <p:nvPr/>
          </p:nvSpPr>
          <p:spPr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jg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69" name="Group 169"/>
            <p:cNvGrpSpPr/>
            <p:nvPr/>
          </p:nvGrpSpPr>
          <p:grpSpPr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45072" name="Rectangle 170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3" name="Rectangle 171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4" name="Rectangle 172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0" name="Text Box 173"/>
            <p:cNvSpPr txBox="1"/>
            <p:nvPr/>
          </p:nvSpPr>
          <p:spPr>
            <a:xfrm>
              <a:off x="288" y="672"/>
              <a:ext cx="1441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9" tIns="47969" rIns="4796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Jump When Greater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Rectangle 174"/>
            <p:cNvSpPr/>
            <p:nvPr/>
          </p:nvSpPr>
          <p:spPr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Program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3505200" y="1524000"/>
            <a:ext cx="5257800" cy="42672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Region of memory holding program data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Used in Y86 (and IA64) for supporting procedure calls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Stack top indicated by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Address of top stack element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Stack grows toward lower addresses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Top element is at lowest address in the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7108" name="组合 17"/>
          <p:cNvGrpSpPr/>
          <p:nvPr/>
        </p:nvGrpSpPr>
        <p:grpSpPr>
          <a:xfrm>
            <a:off x="1371600" y="2114550"/>
            <a:ext cx="1246188" cy="4125913"/>
            <a:chOff x="1650023" y="1601143"/>
            <a:chExt cx="210955" cy="4126409"/>
          </a:xfrm>
        </p:grpSpPr>
        <p:sp>
          <p:nvSpPr>
            <p:cNvPr id="47116" name="Rectangle 4"/>
            <p:cNvSpPr/>
            <p:nvPr/>
          </p:nvSpPr>
          <p:spPr>
            <a:xfrm>
              <a:off x="1650023" y="1601143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Rectangle 5"/>
            <p:cNvSpPr/>
            <p:nvPr/>
          </p:nvSpPr>
          <p:spPr>
            <a:xfrm>
              <a:off x="1650023" y="1906737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8" name="Rectangle 6"/>
            <p:cNvSpPr/>
            <p:nvPr/>
          </p:nvSpPr>
          <p:spPr>
            <a:xfrm>
              <a:off x="1650023" y="2212331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9" name="Rectangle 13"/>
            <p:cNvSpPr/>
            <p:nvPr/>
          </p:nvSpPr>
          <p:spPr>
            <a:xfrm>
              <a:off x="1650023" y="4349900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Rectangle 14"/>
            <p:cNvSpPr/>
            <p:nvPr/>
          </p:nvSpPr>
          <p:spPr>
            <a:xfrm>
              <a:off x="1650023" y="4655493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1" name="Rectangle 15"/>
            <p:cNvSpPr/>
            <p:nvPr/>
          </p:nvSpPr>
          <p:spPr>
            <a:xfrm>
              <a:off x="1650023" y="4960293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2" name="Rectangle 16"/>
            <p:cNvSpPr/>
            <p:nvPr/>
          </p:nvSpPr>
          <p:spPr>
            <a:xfrm>
              <a:off x="1650023" y="5265887"/>
              <a:ext cx="210955" cy="461665"/>
            </a:xfrm>
            <a:prstGeom prst="rect">
              <a:avLst/>
            </a:prstGeom>
            <a:solidFill>
              <a:srgbClr val="FFCCFF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09" name="Line 17"/>
          <p:cNvSpPr/>
          <p:nvPr/>
        </p:nvSpPr>
        <p:spPr>
          <a:xfrm flipH="1">
            <a:off x="2592388" y="5973763"/>
            <a:ext cx="382587" cy="0"/>
          </a:xfrm>
          <a:prstGeom prst="line">
            <a:avLst/>
          </a:prstGeom>
          <a:ln w="19050" cap="flat" cmpd="sng">
            <a:solidFill>
              <a:srgbClr val="FF0002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7110" name="Text Box 18"/>
          <p:cNvSpPr txBox="1"/>
          <p:nvPr/>
        </p:nvSpPr>
        <p:spPr>
          <a:xfrm>
            <a:off x="2974975" y="5821363"/>
            <a:ext cx="835025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1" name="Line 20"/>
          <p:cNvSpPr/>
          <p:nvPr/>
        </p:nvSpPr>
        <p:spPr>
          <a:xfrm flipV="1">
            <a:off x="685800" y="2344738"/>
            <a:ext cx="0" cy="366395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7112" name="Text Box 21"/>
          <p:cNvSpPr txBox="1"/>
          <p:nvPr/>
        </p:nvSpPr>
        <p:spPr>
          <a:xfrm>
            <a:off x="149225" y="3719513"/>
            <a:ext cx="1374775" cy="7747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Increasing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95885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Addresses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Text Box 22"/>
          <p:cNvSpPr txBox="1"/>
          <p:nvPr/>
        </p:nvSpPr>
        <p:spPr>
          <a:xfrm>
            <a:off x="1171575" y="6162675"/>
            <a:ext cx="2284413" cy="466725"/>
          </a:xfrm>
          <a:prstGeom prst="rect">
            <a:avLst/>
          </a:prstGeom>
          <a:noFill/>
          <a:ln w="19050">
            <a:noFill/>
          </a:ln>
        </p:spPr>
        <p:txBody>
          <a:bodyPr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Top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4" name="Text Box 23"/>
          <p:cNvSpPr txBox="1"/>
          <p:nvPr/>
        </p:nvSpPr>
        <p:spPr>
          <a:xfrm>
            <a:off x="1095375" y="1581150"/>
            <a:ext cx="2436813" cy="466725"/>
          </a:xfrm>
          <a:prstGeom prst="rect">
            <a:avLst/>
          </a:prstGeom>
          <a:noFill/>
          <a:ln w="19050">
            <a:noFill/>
          </a:ln>
        </p:spPr>
        <p:txBody>
          <a:bodyPr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Bottom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5" name="Rectangle 19"/>
          <p:cNvSpPr/>
          <p:nvPr/>
        </p:nvSpPr>
        <p:spPr>
          <a:xfrm>
            <a:off x="1371600" y="3108325"/>
            <a:ext cx="1246188" cy="1831975"/>
          </a:xfrm>
          <a:prstGeom prst="rect">
            <a:avLst/>
          </a:prstGeom>
          <a:solidFill>
            <a:srgbClr val="FFCCFF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7969" tIns="47969" rIns="47969" bIns="479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5885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algn="ctr" defTabSz="95885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algn="ctr" defTabSz="95885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11188" y="2057400"/>
            <a:ext cx="7705725" cy="15589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Decrement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r>
              <a:rPr lang="en-US" altLang="zh-CN" sz="2400" dirty="0">
                <a:ea typeface="宋体" panose="02010600030101010101" pitchFamily="2" charset="-122"/>
              </a:rPr>
              <a:t> by 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Store word from rA to memory at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 (pushq %rsp 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save old %rsp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Read word from memory at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Save in rA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Increment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r>
              <a:rPr lang="en-US" altLang="zh-CN" sz="2400" dirty="0">
                <a:ea typeface="宋体" panose="02010600030101010101" pitchFamily="2" charset="-122"/>
              </a:rPr>
              <a:t> by 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 (popq %rsp 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movq (%rsp) %rsp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49156" name="Group 23"/>
          <p:cNvGrpSpPr/>
          <p:nvPr/>
        </p:nvGrpSpPr>
        <p:grpSpPr>
          <a:xfrm>
            <a:off x="639763" y="1519238"/>
            <a:ext cx="3328987" cy="461962"/>
            <a:chOff x="403" y="863"/>
            <a:chExt cx="2093" cy="291"/>
          </a:xfrm>
        </p:grpSpPr>
        <p:sp>
          <p:nvSpPr>
            <p:cNvPr id="49168" name="Rectangle 5"/>
            <p:cNvSpPr/>
            <p:nvPr/>
          </p:nvSpPr>
          <p:spPr>
            <a:xfrm>
              <a:off x="403" y="863"/>
              <a:ext cx="2093" cy="291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Rectangle 6"/>
            <p:cNvSpPr/>
            <p:nvPr/>
          </p:nvSpPr>
          <p:spPr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pushq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rA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70" name="Group 7"/>
            <p:cNvGrpSpPr/>
            <p:nvPr/>
          </p:nvGrpSpPr>
          <p:grpSpPr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49175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6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7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71" name="Group 19"/>
            <p:cNvGrpSpPr/>
            <p:nvPr/>
          </p:nvGrpSpPr>
          <p:grpSpPr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49172" name="Rectangle 20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3" name="Rectangle 21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4" name="Rectangle 22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157" name="Group 24"/>
          <p:cNvGrpSpPr/>
          <p:nvPr/>
        </p:nvGrpSpPr>
        <p:grpSpPr>
          <a:xfrm>
            <a:off x="639763" y="3657600"/>
            <a:ext cx="3328987" cy="461963"/>
            <a:chOff x="403" y="863"/>
            <a:chExt cx="2093" cy="290"/>
          </a:xfrm>
        </p:grpSpPr>
        <p:sp>
          <p:nvSpPr>
            <p:cNvPr id="49158" name="Rectangle 25"/>
            <p:cNvSpPr/>
            <p:nvPr/>
          </p:nvSpPr>
          <p:spPr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Rectangle 26"/>
            <p:cNvSpPr/>
            <p:nvPr/>
          </p:nvSpPr>
          <p:spPr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popq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rA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60" name="Group 27"/>
            <p:cNvGrpSpPr/>
            <p:nvPr/>
          </p:nvGrpSpPr>
          <p:grpSpPr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49165" name="Rectangle 2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66" name="Rectangle 2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67" name="Rectangle 3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61" name="Group 31"/>
            <p:cNvGrpSpPr/>
            <p:nvPr/>
          </p:nvGrpSpPr>
          <p:grpSpPr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49162" name="Rectangle 32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rA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63" name="Rectangle 33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64" name="Rectangle 34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Subroutine Call and Return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611188" y="2098675"/>
            <a:ext cx="7705725" cy="15589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Push address of next instruction onto stack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Start executing instructions at Dest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 </a:t>
            </a:r>
            <a:r>
              <a:rPr lang="zh-CN" altLang="en-US" sz="2400" dirty="0">
                <a:ea typeface="宋体" panose="02010600030101010101" pitchFamily="2" charset="-122"/>
              </a:rPr>
              <a:t>共用</a:t>
            </a:r>
            <a:r>
              <a:rPr lang="en-US" altLang="zh-CN" sz="2400" dirty="0">
                <a:ea typeface="宋体" panose="02010600030101010101" pitchFamily="2" charset="-122"/>
              </a:rPr>
              <a:t>9bytes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Pop value from stack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Use as address for next instruction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1204" name="Group 75"/>
          <p:cNvGrpSpPr/>
          <p:nvPr/>
        </p:nvGrpSpPr>
        <p:grpSpPr>
          <a:xfrm>
            <a:off x="639763" y="1519238"/>
            <a:ext cx="5389562" cy="461962"/>
            <a:chOff x="211" y="863"/>
            <a:chExt cx="3389" cy="291"/>
          </a:xfrm>
        </p:grpSpPr>
        <p:sp>
          <p:nvSpPr>
            <p:cNvPr id="51212" name="Rectangle 4"/>
            <p:cNvSpPr/>
            <p:nvPr/>
          </p:nvSpPr>
          <p:spPr>
            <a:xfrm>
              <a:off x="211" y="863"/>
              <a:ext cx="3389" cy="291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Rectangle 6"/>
            <p:cNvSpPr/>
            <p:nvPr/>
          </p:nvSpPr>
          <p:spPr>
            <a:xfrm>
              <a:off x="355" y="912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call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Dest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14" name="Group 7"/>
            <p:cNvGrpSpPr/>
            <p:nvPr/>
          </p:nvGrpSpPr>
          <p:grpSpPr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51216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7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8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15" name="Rectangle 66"/>
            <p:cNvSpPr/>
            <p:nvPr/>
          </p:nvSpPr>
          <p:spPr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Dest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05" name="Group 74"/>
          <p:cNvGrpSpPr/>
          <p:nvPr/>
        </p:nvGrpSpPr>
        <p:grpSpPr>
          <a:xfrm>
            <a:off x="611188" y="3657600"/>
            <a:ext cx="5386387" cy="461963"/>
            <a:chOff x="192" y="1631"/>
            <a:chExt cx="3389" cy="290"/>
          </a:xfrm>
        </p:grpSpPr>
        <p:sp>
          <p:nvSpPr>
            <p:cNvPr id="51206" name="Rectangle 67"/>
            <p:cNvSpPr/>
            <p:nvPr/>
          </p:nvSpPr>
          <p:spPr>
            <a:xfrm>
              <a:off x="192" y="1631"/>
              <a:ext cx="3389" cy="290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Rectangle 68"/>
            <p:cNvSpPr/>
            <p:nvPr/>
          </p:nvSpPr>
          <p:spPr>
            <a:xfrm>
              <a:off x="336" y="1680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ret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08" name="Group 69"/>
            <p:cNvGrpSpPr/>
            <p:nvPr/>
          </p:nvGrpSpPr>
          <p:grpSpPr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51209" name="Rectangle 70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0" name="Rectangle 71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1" name="Rectangle 72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Miscellaneous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611188" y="2098675"/>
            <a:ext cx="7705725" cy="15589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Don’t do anything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Stop executing instructions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IA64 has comparable instruction,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but can’t execute it in user mode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We will use it to stop the simulator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3252" name="Group 26"/>
          <p:cNvGrpSpPr/>
          <p:nvPr/>
        </p:nvGrpSpPr>
        <p:grpSpPr>
          <a:xfrm>
            <a:off x="639763" y="1519238"/>
            <a:ext cx="2641600" cy="461962"/>
            <a:chOff x="403" y="863"/>
            <a:chExt cx="1661" cy="291"/>
          </a:xfrm>
        </p:grpSpPr>
        <p:sp>
          <p:nvSpPr>
            <p:cNvPr id="53260" name="Rectangle 5"/>
            <p:cNvSpPr/>
            <p:nvPr/>
          </p:nvSpPr>
          <p:spPr>
            <a:xfrm>
              <a:off x="403" y="863"/>
              <a:ext cx="1661" cy="291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Rectangle 6"/>
            <p:cNvSpPr/>
            <p:nvPr/>
          </p:nvSpPr>
          <p:spPr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nop</a:t>
              </a:r>
              <a:endParaRPr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262" name="Group 7"/>
            <p:cNvGrpSpPr/>
            <p:nvPr/>
          </p:nvGrpSpPr>
          <p:grpSpPr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53263" name="Rectangle 8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4" name="Rectangle 9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5" name="Rectangle 10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3253" name="Group 27"/>
          <p:cNvGrpSpPr/>
          <p:nvPr/>
        </p:nvGrpSpPr>
        <p:grpSpPr>
          <a:xfrm>
            <a:off x="639763" y="2822575"/>
            <a:ext cx="2641600" cy="461963"/>
            <a:chOff x="403" y="2159"/>
            <a:chExt cx="1661" cy="290"/>
          </a:xfrm>
        </p:grpSpPr>
        <p:sp>
          <p:nvSpPr>
            <p:cNvPr id="53254" name="Rectangle 16"/>
            <p:cNvSpPr/>
            <p:nvPr/>
          </p:nvSpPr>
          <p:spPr>
            <a:xfrm>
              <a:off x="403" y="2159"/>
              <a:ext cx="1661" cy="290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Rectangle 17"/>
            <p:cNvSpPr/>
            <p:nvPr/>
          </p:nvSpPr>
          <p:spPr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halt</a:t>
              </a:r>
              <a:endParaRPr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256" name="Group 18"/>
            <p:cNvGrpSpPr/>
            <p:nvPr/>
          </p:nvGrpSpPr>
          <p:grpSpPr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53257" name="Rectangle 19"/>
              <p:cNvSpPr/>
              <p:nvPr/>
            </p:nvSpPr>
            <p:spPr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58" name="Rectangle 20"/>
              <p:cNvSpPr/>
              <p:nvPr/>
            </p:nvSpPr>
            <p:spPr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59" name="Rectangle 21"/>
              <p:cNvSpPr/>
              <p:nvPr/>
            </p:nvSpPr>
            <p:spPr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1700" b="1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529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81000"/>
            <a:ext cx="8455025" cy="601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Sum(int *Start, int Count)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sum 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while (Count)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sum += *Start;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Start++;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Count--;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sum;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Assembly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53340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IA64 code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$0,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L3: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$8, %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$1, %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4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396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Y86 code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Sum(</a:t>
            </a:r>
            <a:r>
              <a:rPr kumimoji="0" lang="en-US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*Start, </a:t>
            </a:r>
            <a:r>
              <a:rPr kumimoji="0" lang="en-US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Count)</a:t>
            </a: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sum: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 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$8,%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r8</a:t>
            </a:r>
            <a:endParaRPr kumimoji="1" lang="pt-BR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 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$1,%</a:t>
            </a:r>
            <a:r>
              <a:rPr kumimoji="1" lang="pt-B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r9</a:t>
            </a:r>
            <a:endParaRPr kumimoji="1" lang="pt-BR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xorq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1" lang="it-IT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it-IT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andq </a:t>
            </a:r>
            <a:r>
              <a:rPr kumimoji="1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%rsi,%rsi</a:t>
            </a:r>
            <a:r>
              <a:rPr kumimoji="1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只需要算一次，因为会自动设置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conditional code</a:t>
            </a:r>
            <a:r>
              <a:rPr kumimoji="1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it-IT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loop: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mrmovq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r10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%r10,%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%r8,%rdi 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%r9,%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test: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 begins at address 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irmovq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stack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#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 up stack pointer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call     	    main 		#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Execute main program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halt 				#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Terminate program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part of program generated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automatically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Assembler directives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0, 	.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0x200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汇编中的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宏，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其作用是声明当前的代码具体的地址位置。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.align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667000" y="1295400"/>
            <a:ext cx="5638800" cy="4114800"/>
            <a:chOff x="3605539" y="1178856"/>
            <a:chExt cx="4582586" cy="3905036"/>
          </a:xfrm>
        </p:grpSpPr>
        <p:sp>
          <p:nvSpPr>
            <p:cNvPr id="61445" name="TextBox 3"/>
            <p:cNvSpPr txBox="1"/>
            <p:nvPr/>
          </p:nvSpPr>
          <p:spPr>
            <a:xfrm>
              <a:off x="5943600" y="1600200"/>
              <a:ext cx="224452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Symbolic Name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 rot="18351858">
              <a:off x="2736096" y="2048299"/>
              <a:ext cx="3905036" cy="2166150"/>
            </a:xfrm>
            <a:prstGeom prst="arc">
              <a:avLst>
                <a:gd name="adj1" fmla="val 16200000"/>
                <a:gd name="adj2" fmla="val 593112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E03A7E-7F59-443C-BE1A-F86310489C6D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Text Books &amp; Web Site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Randy Bryant and David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O’Hallaron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Computer Systems: A Programmer’s Perspective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3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Edition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Prentice Hall, 2016.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hlinkClick r:id="rId1"/>
              </a:rPr>
              <a:t>http://ipads.se.sjtu.edu.cn/courses/ics/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#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of 4 elements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 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 0x000d000d000d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 0x00c000c000c0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 0x0b000b000b00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 0xa000a000a000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Data area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array denotes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start 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an array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Aligned on 8-byte boundary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4400" y="1752600"/>
            <a:ext cx="432498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.quad + 8 bytes</a:t>
            </a:r>
            <a:r>
              <a:rPr lang="zh-CN" altLang="en-US">
                <a:ea typeface="宋体" panose="02010600030101010101" pitchFamily="2" charset="-122"/>
              </a:rPr>
              <a:t>内容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.long + 4 bytes</a:t>
            </a:r>
            <a:r>
              <a:rPr lang="zh-CN" altLang="en-US">
                <a:ea typeface="宋体" panose="02010600030101010101" pitchFamily="2" charset="-122"/>
              </a:rPr>
              <a:t>内容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.word + 2 bytes</a:t>
            </a:r>
            <a:r>
              <a:rPr lang="zh-CN" altLang="en-US">
                <a:ea typeface="宋体" panose="02010600030101010101" pitchFamily="2" charset="-122"/>
              </a:rPr>
              <a:t>内容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与上学期</a:t>
            </a:r>
            <a:r>
              <a:rPr lang="en-US" altLang="zh-CN">
                <a:ea typeface="宋体" panose="02010600030101010101" pitchFamily="2" charset="-122"/>
              </a:rPr>
              <a:t>jump table </a:t>
            </a:r>
            <a:r>
              <a:rPr lang="zh-CN" altLang="en-US">
                <a:ea typeface="宋体" panose="02010600030101010101" pitchFamily="2" charset="-122"/>
              </a:rPr>
              <a:t>操作类似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  main: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	irmovq     array,%rdi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irmovq     $4,%rsi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call           sum 		# sum(array, 4)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	ret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21   # long sum(long *start, long count)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22   # start in %rdi, count in %rsi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23   sum: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24 	irmovq     $8,%r8 		# Constant 8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 	irmovq     $1,%r9 		# Constant 1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26 	xorq         %rax,%rax 		# sum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27 	andq 	    %rsi,%rsi 		# Set CC</a:t>
            </a:r>
            <a:endParaRPr lang="it-IT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28 	jmp 	    test 			# Goto test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29   loop: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 	mrmovq (%rdi),%r10 # Get *start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31 	addq %r10,%rax # Add to sum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 	addq %r8,%rdi # start++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33 	subq %r9,%rsi # count--. Set CC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34   test: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35 	jne loop # Stop when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36 	ret # Return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38 # Stack starts here and grows to lower addresses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39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.pos 0x200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stack: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1790" y="6101080"/>
            <a:ext cx="5681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此处两行汇编指令表示了</a:t>
            </a:r>
            <a:r>
              <a:rPr lang="en-US" altLang="zh-CN" sz="2000"/>
              <a:t>stack</a:t>
            </a:r>
            <a:r>
              <a:rPr lang="zh-CN" altLang="en-US" sz="2000">
                <a:ea typeface="宋体" panose="02010600030101010101" pitchFamily="2" charset="-122"/>
              </a:rPr>
              <a:t>的起始地址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对确认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retaddress</a:t>
            </a:r>
            <a:r>
              <a:rPr lang="zh-CN" altLang="en-US" sz="2000">
                <a:ea typeface="宋体" panose="02010600030101010101" pitchFamily="2" charset="-122"/>
              </a:rPr>
              <a:t>放在哪里很有用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Object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   # Stack starts here and grows to lower addresses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 	.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0x200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   stack: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Programmers must write assembly codes themselves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including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manage the memory (Y86)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such as allocate memory for array and stack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 well as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avoid the memory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overwritting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4" name="TextBox 3"/>
          <p:cNvSpPr txBox="1"/>
          <p:nvPr/>
        </p:nvSpPr>
        <p:spPr>
          <a:xfrm>
            <a:off x="5635625" y="2312988"/>
            <a:ext cx="2670175" cy="474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Symbolic Name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 rot="10503760">
            <a:off x="1597025" y="2265363"/>
            <a:ext cx="6153150" cy="711200"/>
          </a:xfrm>
          <a:prstGeom prst="arc">
            <a:avLst>
              <a:gd name="adj1" fmla="val 11207986"/>
              <a:gd name="adj2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Assembling Y86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1" name="Rectangle 7"/>
          <p:cNvSpPr>
            <a:spLocks noGrp="1"/>
          </p:cNvSpPr>
          <p:nvPr>
            <p:ph idx="1"/>
          </p:nvPr>
        </p:nvSpPr>
        <p:spPr>
          <a:xfrm>
            <a:off x="292100" y="2057400"/>
            <a:ext cx="8305800" cy="990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Generates “object code” file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</a:rPr>
              <a:t>eg.yo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Actually looks like disassembler output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/>
          <p:nvPr/>
        </p:nvSpPr>
        <p:spPr>
          <a:xfrm>
            <a:off x="228600" y="1524000"/>
            <a:ext cx="5410200" cy="465138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79425" lvl="1" indent="0" defTabSz="958850">
              <a:buNone/>
              <a:tabLst>
                <a:tab pos="419100" algn="l"/>
                <a:tab pos="317817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 yas eg.ys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3134995"/>
            <a:ext cx="7930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此处的</a:t>
            </a:r>
            <a:r>
              <a:rPr lang="en-US" altLang="zh-CN">
                <a:ea typeface="宋体" panose="02010600030101010101" pitchFamily="2" charset="-122"/>
              </a:rPr>
              <a:t>.ys</a:t>
            </a:r>
            <a:r>
              <a:rPr lang="zh-CN" altLang="en-US">
                <a:ea typeface="宋体" panose="02010600030101010101" pitchFamily="2" charset="-122"/>
              </a:rPr>
              <a:t>文件类似于</a:t>
            </a:r>
            <a:r>
              <a:rPr lang="en-US" altLang="zh-CN">
                <a:ea typeface="宋体" panose="02010600030101010101" pitchFamily="2" charset="-122"/>
              </a:rPr>
              <a:t>x64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.s</a:t>
            </a:r>
            <a:r>
              <a:rPr lang="zh-CN" altLang="en-US">
                <a:ea typeface="宋体" panose="02010600030101010101" pitchFamily="2" charset="-122"/>
              </a:rPr>
              <a:t>文件，只不过是</a:t>
            </a:r>
            <a:r>
              <a:rPr lang="en-US" altLang="zh-CN">
                <a:ea typeface="宋体" panose="02010600030101010101" pitchFamily="2" charset="-122"/>
              </a:rPr>
              <a:t>Y86</a:t>
            </a:r>
            <a:r>
              <a:rPr lang="zh-CN" altLang="en-US">
                <a:ea typeface="宋体" panose="02010600030101010101" pitchFamily="2" charset="-122"/>
              </a:rPr>
              <a:t>格式下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的汇编代码文件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577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12775"/>
            <a:ext cx="8799513" cy="531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79" name="圆角矩形 7"/>
          <p:cNvSpPr/>
          <p:nvPr/>
        </p:nvSpPr>
        <p:spPr>
          <a:xfrm>
            <a:off x="1471613" y="1201738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圆角矩形 7"/>
          <p:cNvSpPr/>
          <p:nvPr/>
        </p:nvSpPr>
        <p:spPr>
          <a:xfrm>
            <a:off x="1252538" y="1484313"/>
            <a:ext cx="1768475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1" name="圆角矩形 7"/>
          <p:cNvSpPr/>
          <p:nvPr/>
        </p:nvSpPr>
        <p:spPr>
          <a:xfrm>
            <a:off x="1262063" y="5151438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圆角矩形 7"/>
          <p:cNvSpPr/>
          <p:nvPr/>
        </p:nvSpPr>
        <p:spPr>
          <a:xfrm>
            <a:off x="1476375" y="4616450"/>
            <a:ext cx="1766888" cy="252413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1415" y="2054225"/>
            <a:ext cx="30543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标红的部分指的是在</a:t>
            </a:r>
            <a:endParaRPr lang="zh-CN" altLang="en-US"/>
          </a:p>
          <a:p>
            <a:r>
              <a:rPr lang="zh-CN" altLang="en-US"/>
              <a:t>刚运行到此处时无法</a:t>
            </a:r>
            <a:endParaRPr lang="zh-CN" altLang="en-US"/>
          </a:p>
          <a:p>
            <a:r>
              <a:rPr lang="zh-CN" altLang="en-US"/>
              <a:t>知道</a:t>
            </a:r>
            <a:r>
              <a:rPr lang="en-US" altLang="zh-CN"/>
              <a:t>m/i</a:t>
            </a:r>
            <a:r>
              <a:rPr lang="zh-CN" altLang="en-US">
                <a:ea typeface="宋体" panose="02010600030101010101" pitchFamily="2" charset="-122"/>
              </a:rPr>
              <a:t>的具体值，需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要向后执行到对应位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置再回来填写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82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762000"/>
            <a:ext cx="8604250" cy="516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7" name="圆角矩形 7"/>
          <p:cNvSpPr/>
          <p:nvPr/>
        </p:nvSpPr>
        <p:spPr>
          <a:xfrm>
            <a:off x="1214438" y="2565400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圆角矩形 7"/>
          <p:cNvSpPr/>
          <p:nvPr/>
        </p:nvSpPr>
        <p:spPr>
          <a:xfrm>
            <a:off x="1214438" y="4371975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Simulating Y86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292100" y="2514600"/>
            <a:ext cx="8305800" cy="39306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Instruction set simulator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Computes effect of each instruction on processor state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Prints changes in state from original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457200" y="1590675"/>
            <a:ext cx="4800600" cy="466725"/>
          </a:xfrm>
          <a:prstGeom prst="rect">
            <a:avLst/>
          </a:prstGeom>
          <a:solidFill>
            <a:srgbClr val="FFFF66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7969" tIns="47969" rIns="47969" bIns="479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79425" lvl="1" indent="0" defTabSz="958850">
              <a:buNone/>
              <a:tabLst>
                <a:tab pos="419100" algn="l"/>
                <a:tab pos="317817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 yis eg.yo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4498340"/>
            <a:ext cx="8202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</a:t>
            </a:r>
            <a:r>
              <a:rPr lang="en-US" altLang="zh-CN"/>
              <a:t>.yo</a:t>
            </a:r>
            <a:r>
              <a:rPr lang="zh-CN" altLang="en-US">
                <a:ea typeface="宋体" panose="02010600030101010101" pitchFamily="2" charset="-122"/>
              </a:rPr>
              <a:t>文件类似于</a:t>
            </a:r>
            <a:r>
              <a:rPr lang="en-US" altLang="zh-CN">
                <a:ea typeface="宋体" panose="02010600030101010101" pitchFamily="2" charset="-122"/>
              </a:rPr>
              <a:t>x64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.o</a:t>
            </a:r>
            <a:r>
              <a:rPr lang="zh-CN" altLang="en-US">
                <a:ea typeface="宋体" panose="02010600030101010101" pitchFamily="2" charset="-122"/>
              </a:rPr>
              <a:t>文件，只不过是</a:t>
            </a:r>
            <a:r>
              <a:rPr lang="en-US" altLang="zh-CN">
                <a:ea typeface="宋体" panose="02010600030101010101" pitchFamily="2" charset="-122"/>
              </a:rPr>
              <a:t>Y86</a:t>
            </a:r>
            <a:r>
              <a:rPr lang="zh-CN" altLang="en-US">
                <a:ea typeface="宋体" panose="02010600030101010101" pitchFamily="2" charset="-122"/>
              </a:rPr>
              <a:t>模式下的。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Simulating Y86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19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3" y="1143000"/>
            <a:ext cx="8858250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115" y="5264785"/>
            <a:ext cx="7131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status:1.NORMAL:</a:t>
            </a:r>
            <a:r>
              <a:rPr lang="zh-CN" altLang="en-US">
                <a:ea typeface="宋体" panose="02010600030101010101" pitchFamily="2" charset="-122"/>
              </a:rPr>
              <a:t>正常运行</a:t>
            </a:r>
            <a:r>
              <a:rPr lang="en-US" altLang="zh-CN">
                <a:ea typeface="宋体" panose="02010600030101010101" pitchFamily="2" charset="-122"/>
              </a:rPr>
              <a:t> 2.HLT:</a:t>
            </a:r>
            <a:r>
              <a:rPr lang="zh-CN" altLang="en-US">
                <a:ea typeface="宋体" panose="02010600030101010101" pitchFamily="2" charset="-122"/>
              </a:rPr>
              <a:t>停机，运行结束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3.ADR 4......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2A88AC-414D-4BFE-AAA4-45E065D0E0FE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Grading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Exams(70%)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Middle Exam (32%)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Final Exam (32%)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Quiz (6%, 2% each)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 exams are open books/open notes.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Labs (30%)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Five labs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do We Study the CPU Design?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Understand basic computer organization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Instruction set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Deeply explore the CPU working mechanism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How the instruction is executed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Help you programming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Fully understand how computer is organized and works will help you write more stable and efficient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Instruction Set Architecture</a:t>
            </a:r>
            <a:r>
              <a:rPr lang="en-US" altLang="zh-CN" dirty="0">
                <a:ea typeface="宋体" panose="02010600030101010101" pitchFamily="2" charset="-122"/>
              </a:rPr>
              <a:t> #1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What is ISA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Assemble Language Abstraction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assembly supported by a processor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Machine Language Abstraction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Byte-level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What does it provide?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 abstraction of the real computer, hide the details of 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syntax of computer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semantics of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execution model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Programmer-visible computer status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Instruction Set Architecture #2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7239000" cy="49212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Assembly Language View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Processor state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Registers, memory, 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leaq</a:t>
            </a:r>
            <a:r>
              <a:rPr lang="en-US" altLang="zh-CN" dirty="0">
                <a:ea typeface="宋体" panose="02010600030101010101" pitchFamily="2" charset="-122"/>
              </a:rPr>
              <a:t>, 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How instructions are encoded as bytes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Layer of Abstraction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Above: how to program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Processor executes instructions in a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Below: what needs to be built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Use tricks to make it run fast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E.g., execute multiple instructions simultaneously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8068" name="Group 12"/>
          <p:cNvGrpSpPr/>
          <p:nvPr/>
        </p:nvGrpSpPr>
        <p:grpSpPr>
          <a:xfrm>
            <a:off x="6553200" y="1527175"/>
            <a:ext cx="2595563" cy="4176713"/>
            <a:chOff x="2208" y="864"/>
            <a:chExt cx="1632" cy="2626"/>
          </a:xfrm>
        </p:grpSpPr>
        <p:sp>
          <p:nvSpPr>
            <p:cNvPr id="88069" name="Rectangle 6"/>
            <p:cNvSpPr/>
            <p:nvPr/>
          </p:nvSpPr>
          <p:spPr>
            <a:xfrm>
              <a:off x="2400" y="1344"/>
              <a:ext cx="858" cy="466"/>
            </a:xfrm>
            <a:prstGeom prst="rect">
              <a:avLst/>
            </a:prstGeom>
            <a:solidFill>
              <a:srgbClr val="99FFCC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Compiler</a:t>
              </a:r>
              <a:endParaRPr lang="en-US" altLang="zh-CN" sz="1800" b="1" dirty="0">
                <a:ea typeface="宋体" panose="02010600030101010101" pitchFamily="2" charset="-122"/>
              </a:endParaRPr>
            </a:p>
          </p:txBody>
        </p:sp>
        <p:sp>
          <p:nvSpPr>
            <p:cNvPr id="88070" name="Rectangle 7"/>
            <p:cNvSpPr/>
            <p:nvPr/>
          </p:nvSpPr>
          <p:spPr>
            <a:xfrm>
              <a:off x="3258" y="1344"/>
              <a:ext cx="438" cy="466"/>
            </a:xfrm>
            <a:prstGeom prst="rect">
              <a:avLst/>
            </a:prstGeom>
            <a:solidFill>
              <a:srgbClr val="99FFCC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OS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88071" name="Rectangle 8"/>
            <p:cNvSpPr/>
            <p:nvPr/>
          </p:nvSpPr>
          <p:spPr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CPU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Design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88072" name="Rectangle 9"/>
            <p:cNvSpPr/>
            <p:nvPr/>
          </p:nvSpPr>
          <p:spPr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Circuit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Design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88073" name="Rectangle 10"/>
            <p:cNvSpPr/>
            <p:nvPr/>
          </p:nvSpPr>
          <p:spPr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lnSpc>
                  <a:spcPts val="2400"/>
                </a:lnSpc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Chip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 defTabSz="958850">
                <a:lnSpc>
                  <a:spcPts val="2400"/>
                </a:lnSpc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Layout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88074" name="Rectangle 11"/>
            <p:cNvSpPr/>
            <p:nvPr/>
          </p:nvSpPr>
          <p:spPr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Application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 defTabSz="958850">
                <a:lnSpc>
                  <a:spcPts val="24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Program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88075" name="Rectangle 4"/>
            <p:cNvSpPr/>
            <p:nvPr/>
          </p:nvSpPr>
          <p:spPr>
            <a:xfrm>
              <a:off x="2208" y="1782"/>
              <a:ext cx="1632" cy="278"/>
            </a:xfrm>
            <a:prstGeom prst="rect">
              <a:avLst/>
            </a:prstGeom>
            <a:solidFill>
              <a:schemeClr val="tx2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9" tIns="47969" rIns="4796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buNone/>
              </a:pPr>
              <a:r>
                <a:rPr lang="en-US" altLang="zh-CN" sz="2400" b="1" dirty="0">
                  <a:solidFill>
                    <a:srgbClr val="FFCCFF"/>
                  </a:solidFill>
                  <a:ea typeface="宋体" panose="02010600030101010101" pitchFamily="2" charset="-122"/>
                </a:rPr>
                <a:t>ISA</a:t>
              </a:r>
              <a:endParaRPr lang="en-US" altLang="zh-CN" sz="2400" b="1" dirty="0">
                <a:solidFill>
                  <a:srgbClr val="FFCC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Instruction Set Architecture #3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ISA defines the processor family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Two main kind: RISC and CISC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RISC: SPARC, MIPS, PowerPC, ARM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CISC: X86 (or called IA32)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Under same ISA, there are many different processors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From different manufacturers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X86 from Intel, AMD and VIA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Different models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8086, 80386, Pentium, atom, core i7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ISA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Instruction set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Instructions supported by a particular processor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Their byte-level encodings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Complex</a:t>
            </a:r>
            <a:r>
              <a:rPr lang="en-US" altLang="zh-CN" dirty="0">
                <a:ea typeface="宋体" panose="02010600030101010101" pitchFamily="2" charset="-122"/>
              </a:rPr>
              <a:t> instruction set computer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Reduced</a:t>
            </a:r>
            <a:r>
              <a:rPr lang="en-US" altLang="zh-CN" dirty="0">
                <a:ea typeface="宋体" panose="02010600030101010101" pitchFamily="2" charset="-122"/>
              </a:rPr>
              <a:t> instruction set computer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Involved from the earliest computers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Mainframe and Minicomputers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 the early 1980s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their instruction sets had grown quite large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Manipulating circular buffers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performing decimal arithmetic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polynomials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Microcomputer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Appeared in 1970s, had limited instruction sets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constrained by number of transistors on a single chip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 the early 1980s, followed the path to increase their instruction sets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Developed in the early 1980s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philosophy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are able to generate efficient code for a simpler form of instruction set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Complex instructions are hard to generated with a compiler and seldom used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John Cocke (1925-2002)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1987 ACM Turing Award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David Patterson(UC Berkeley), John Hennessy (Stanford U)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 2017 ACM Turing Award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6260" name="图片 5" descr="johncocke-20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76200"/>
            <a:ext cx="18288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1" name="图片 6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7625"/>
            <a:ext cx="1524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2" name="图片 7" descr="henness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76200"/>
            <a:ext cx="1249363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/>
        </p:nvGraphicFramePr>
        <p:xfrm>
          <a:off x="581025" y="1524000"/>
          <a:ext cx="7877175" cy="3200400"/>
        </p:xfrm>
        <a:graphic>
          <a:graphicData uri="http://schemas.openxmlformats.org/drawingml/2006/table">
            <a:tbl>
              <a:tblPr/>
              <a:tblGrid>
                <a:gridCol w="4062403"/>
                <a:gridCol w="381477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IBM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IBM and Motorola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PowerPC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Sun Microsystems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Digital Equipment Corporation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Alpha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Hewlett Pack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Pa-risc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MIPS Technologies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Acorn Computers Ltd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ARM(Acorn RISC Machine)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937125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457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large number of instructions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Many fewer instructions (&lt;100)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 instructions with long execution times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instruction with a long execution time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Variable-length encodings. (x86-64 1~15 bytes)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Fixed-length encodings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Multiple formats for specifying operands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Simple addressing formats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5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 and logical operations can be applied to both memory and register operands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 and logical operations only use register operands.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load/store Architecture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16075"/>
          <a:ext cx="8305800" cy="4022725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457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8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Implementation artifacts hidden from machine level programs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Implementation artifacts exposed to machine level programs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54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Condition codes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explicit test instructions store the test results in normal registers for use in conditional evaluation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Stack-intensive procedure linkage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Registers are used for procedure arguments and return addresses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Introducing to Y86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Cons for early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More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multiple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Exposing implementation artifacts to machine level programs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Pros for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Well suited for pipeline (high efficient implementation)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Y86-64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Y86-64 instruction set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Includes attributes of both CISC and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viewed as taking a CISC instruction set (x86-64) and simplifying it by applying some of the principles of RISC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 the CISC side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condition codes, variable-length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uses the stack to store return addresses.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 the RISC side,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load/store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regular instruction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passes procedure arguments through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the early 1990s, the debate diminished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neither RISC nor CISC in their purest forms are better than designs that incorporated the best ideas of both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Evolved and introduced more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many of which take multiple cycles to execute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Have hundreds of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Exposing implementation artifacts to machine-level programs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proved to be shortsighted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 new processor models were developed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more advanced hardware structures,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many of these artifacts became irrelevant,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but they still remained part of the instruction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core of RISC design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is well suited to execution on a pipelined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X86 incorporates RISC features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Dynamic translating CISC instructions to RISC-like ops and taking pipeline architectures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X86-64 introduces more RISC features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Marketing issues determine the success of the ISAs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X86 wins in high-end server, desktop, laptop machines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RISC win in market of embedded processors and the smart phones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Intel made it easy to keep moving from one generation of processor to the next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maintaining compatibility with its existing processors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integrated-circuit technology improved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 processor manufacturers could overcome the inefficiencies created by the original 8086 instruction set design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RISC techniques to produce performance comparable to the best RISC machines.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RISC processors have done very well in the market for </a:t>
            </a:r>
            <a:r>
              <a:rPr lang="en-US" altLang="zh-CN" i="1" dirty="0">
                <a:ea typeface="宋体" panose="02010600030101010101" pitchFamily="2" charset="-122"/>
              </a:rPr>
              <a:t>embedded processors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these applications, saving on cost and power is more important than maintaining backward compatibility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terms of the number of processors sold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a very large and growing market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Y86 instruction set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Why do we need to study CPU design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4.1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Goal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Understanding the instruction encodings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Preparing for designing your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simulator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assembler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computer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Processor State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92100" y="1447800"/>
            <a:ext cx="6718300" cy="4997450"/>
          </a:xfrm>
        </p:spPr>
        <p:txBody>
          <a:bodyPr vert="horz" wrap="square" lIns="91440" tIns="45720" rIns="91440" bIns="45720" anchor="t" anchorCtr="0"/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Program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Same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as with IA64.  Each 64 bits</a:t>
            </a: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Program Counter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Indicates address of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8436" name="组合 2"/>
          <p:cNvGrpSpPr/>
          <p:nvPr/>
        </p:nvGrpSpPr>
        <p:grpSpPr>
          <a:xfrm>
            <a:off x="6934200" y="4191000"/>
            <a:ext cx="841375" cy="636588"/>
            <a:chOff x="7388225" y="4191000"/>
            <a:chExt cx="841375" cy="636588"/>
          </a:xfrm>
        </p:grpSpPr>
        <p:sp>
          <p:nvSpPr>
            <p:cNvPr id="18457" name="Rectangle 21"/>
            <p:cNvSpPr/>
            <p:nvPr/>
          </p:nvSpPr>
          <p:spPr>
            <a:xfrm>
              <a:off x="7389813" y="4598988"/>
              <a:ext cx="839787" cy="22860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Rectangle 22"/>
            <p:cNvSpPr/>
            <p:nvPr/>
          </p:nvSpPr>
          <p:spPr>
            <a:xfrm>
              <a:off x="7388225" y="4191000"/>
              <a:ext cx="839788" cy="466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39" tIns="47969" rIns="9593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7" name="组合 1"/>
          <p:cNvGrpSpPr/>
          <p:nvPr/>
        </p:nvGrpSpPr>
        <p:grpSpPr>
          <a:xfrm>
            <a:off x="257175" y="2492375"/>
            <a:ext cx="4289425" cy="1420813"/>
            <a:chOff x="304800" y="3581400"/>
            <a:chExt cx="4289425" cy="1420813"/>
          </a:xfrm>
        </p:grpSpPr>
        <p:sp>
          <p:nvSpPr>
            <p:cNvPr id="18438" name="Rectangle 13"/>
            <p:cNvSpPr/>
            <p:nvPr/>
          </p:nvSpPr>
          <p:spPr>
            <a:xfrm>
              <a:off x="1216025" y="4086225"/>
              <a:ext cx="1679575" cy="915988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Rectangle 5"/>
            <p:cNvSpPr/>
            <p:nvPr/>
          </p:nvSpPr>
          <p:spPr>
            <a:xfrm>
              <a:off x="1216025" y="4086225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Rectangle 6"/>
            <p:cNvSpPr/>
            <p:nvPr/>
          </p:nvSpPr>
          <p:spPr>
            <a:xfrm>
              <a:off x="1216025" y="4314825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%rcx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Rectangle 7"/>
            <p:cNvSpPr/>
            <p:nvPr/>
          </p:nvSpPr>
          <p:spPr>
            <a:xfrm>
              <a:off x="1216025" y="4543425"/>
              <a:ext cx="839788" cy="2301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8"/>
            <p:cNvSpPr/>
            <p:nvPr/>
          </p:nvSpPr>
          <p:spPr>
            <a:xfrm>
              <a:off x="1216025" y="4773613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%rbx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Rectangle 9"/>
            <p:cNvSpPr/>
            <p:nvPr/>
          </p:nvSpPr>
          <p:spPr>
            <a:xfrm>
              <a:off x="2055813" y="4086225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%rsi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10"/>
            <p:cNvSpPr/>
            <p:nvPr/>
          </p:nvSpPr>
          <p:spPr>
            <a:xfrm>
              <a:off x="2055813" y="4314825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%rdi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Rectangle 11"/>
            <p:cNvSpPr/>
            <p:nvPr/>
          </p:nvSpPr>
          <p:spPr>
            <a:xfrm>
              <a:off x="2055813" y="4543425"/>
              <a:ext cx="839787" cy="2301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Rectangle 12"/>
            <p:cNvSpPr/>
            <p:nvPr/>
          </p:nvSpPr>
          <p:spPr>
            <a:xfrm>
              <a:off x="2055813" y="4773613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%rbp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Rectangle 14"/>
            <p:cNvSpPr/>
            <p:nvPr/>
          </p:nvSpPr>
          <p:spPr>
            <a:xfrm>
              <a:off x="304800" y="3581400"/>
              <a:ext cx="3505200" cy="466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39" tIns="47969" rIns="9593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Program Registers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Rectangle 13"/>
            <p:cNvSpPr/>
            <p:nvPr/>
          </p:nvSpPr>
          <p:spPr>
            <a:xfrm>
              <a:off x="2914650" y="4083050"/>
              <a:ext cx="1679575" cy="915988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Rectangle 5"/>
            <p:cNvSpPr/>
            <p:nvPr/>
          </p:nvSpPr>
          <p:spPr>
            <a:xfrm>
              <a:off x="2914650" y="4083050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%r8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Rectangle 6"/>
            <p:cNvSpPr/>
            <p:nvPr/>
          </p:nvSpPr>
          <p:spPr>
            <a:xfrm>
              <a:off x="2914650" y="4311650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%r9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Rectangle 7"/>
            <p:cNvSpPr/>
            <p:nvPr/>
          </p:nvSpPr>
          <p:spPr>
            <a:xfrm>
              <a:off x="2914650" y="4540250"/>
              <a:ext cx="839788" cy="2301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%r10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Rectangle 8"/>
            <p:cNvSpPr/>
            <p:nvPr/>
          </p:nvSpPr>
          <p:spPr>
            <a:xfrm>
              <a:off x="2914650" y="4770438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%r11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Rectangle 9"/>
            <p:cNvSpPr/>
            <p:nvPr/>
          </p:nvSpPr>
          <p:spPr>
            <a:xfrm>
              <a:off x="3754438" y="4083050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%r12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Rectangle 10"/>
            <p:cNvSpPr/>
            <p:nvPr/>
          </p:nvSpPr>
          <p:spPr>
            <a:xfrm>
              <a:off x="3754438" y="4311650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%r13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Rectangle 11"/>
            <p:cNvSpPr/>
            <p:nvPr/>
          </p:nvSpPr>
          <p:spPr>
            <a:xfrm>
              <a:off x="3754438" y="4540250"/>
              <a:ext cx="839787" cy="2301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%r14</a:t>
              </a: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Rectangle 12"/>
            <p:cNvSpPr/>
            <p:nvPr/>
          </p:nvSpPr>
          <p:spPr>
            <a:xfrm>
              <a:off x="3754438" y="4770438"/>
              <a:ext cx="839787" cy="2286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61305" y="2860040"/>
            <a:ext cx="2458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%r15</a:t>
            </a:r>
            <a:r>
              <a:rPr lang="zh-CN" altLang="en-US">
                <a:ea typeface="宋体" panose="02010600030101010101" pitchFamily="2" charset="-122"/>
              </a:rPr>
              <a:t>寄存器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 Processor State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292100" y="1447800"/>
            <a:ext cx="6718300" cy="4997450"/>
          </a:xfrm>
        </p:spPr>
        <p:txBody>
          <a:bodyPr vert="horz" wrap="square" lIns="91440" tIns="45720" rIns="91440" bIns="45720" anchor="t" anchorCtr="0"/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Single-bit flags set by arithmetic or logical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OF: Overflow    ZF: Zero    SF: Negative </a:t>
            </a: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Status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Program is running normally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Or some special event has occured</a:t>
            </a: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Byte-addressable storage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914400" eaLnBrk="1" hangingPunct="1">
              <a:spcBef>
                <a:spcPts val="300"/>
              </a:spcBef>
              <a:tabLst>
                <a:tab pos="3478530" algn="l"/>
                <a:tab pos="485648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Words stored in little-endian byte order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0484" name="组合 2"/>
          <p:cNvGrpSpPr/>
          <p:nvPr/>
        </p:nvGrpSpPr>
        <p:grpSpPr>
          <a:xfrm>
            <a:off x="7078663" y="4408488"/>
            <a:ext cx="1682750" cy="1371600"/>
            <a:chOff x="7077869" y="4407969"/>
            <a:chExt cx="1682750" cy="1371600"/>
          </a:xfrm>
        </p:grpSpPr>
        <p:sp>
          <p:nvSpPr>
            <p:cNvPr id="20495" name="Rectangle 23"/>
            <p:cNvSpPr/>
            <p:nvPr/>
          </p:nvSpPr>
          <p:spPr>
            <a:xfrm>
              <a:off x="7081044" y="4863582"/>
              <a:ext cx="1679575" cy="915987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24"/>
            <p:cNvSpPr/>
            <p:nvPr/>
          </p:nvSpPr>
          <p:spPr>
            <a:xfrm>
              <a:off x="7077869" y="4407969"/>
              <a:ext cx="1679575" cy="466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39" tIns="47969" rIns="9593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Memory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5" name="组合 1"/>
          <p:cNvGrpSpPr/>
          <p:nvPr/>
        </p:nvGrpSpPr>
        <p:grpSpPr>
          <a:xfrm>
            <a:off x="6400800" y="1754188"/>
            <a:ext cx="2514600" cy="798512"/>
            <a:chOff x="6400800" y="1524000"/>
            <a:chExt cx="2514600" cy="798513"/>
          </a:xfrm>
        </p:grpSpPr>
        <p:sp>
          <p:nvSpPr>
            <p:cNvPr id="20489" name="Rectangle 20"/>
            <p:cNvSpPr/>
            <p:nvPr/>
          </p:nvSpPr>
          <p:spPr>
            <a:xfrm>
              <a:off x="6400800" y="1524000"/>
              <a:ext cx="2514600" cy="466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39" tIns="47969" rIns="9593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Condition codes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490" name="Group 30"/>
            <p:cNvGrpSpPr/>
            <p:nvPr/>
          </p:nvGrpSpPr>
          <p:grpSpPr>
            <a:xfrm>
              <a:off x="6854825" y="2019300"/>
              <a:ext cx="1296988" cy="303213"/>
              <a:chOff x="2736" y="1056"/>
              <a:chExt cx="432" cy="144"/>
            </a:xfrm>
          </p:grpSpPr>
          <p:sp>
            <p:nvSpPr>
              <p:cNvPr id="20491" name="Rectangle 26"/>
              <p:cNvSpPr/>
              <p:nvPr/>
            </p:nvSpPr>
            <p:spPr>
              <a:xfrm>
                <a:off x="2736" y="1056"/>
                <a:ext cx="144" cy="144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OF</a:t>
                </a: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2" name="Rectangle 27"/>
              <p:cNvSpPr/>
              <p:nvPr/>
            </p:nvSpPr>
            <p:spPr>
              <a:xfrm>
                <a:off x="2880" y="1056"/>
                <a:ext cx="144" cy="144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ZF</a:t>
                </a: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3" name="Rectangle 28"/>
              <p:cNvSpPr/>
              <p:nvPr/>
            </p:nvSpPr>
            <p:spPr>
              <a:xfrm>
                <a:off x="3024" y="1056"/>
                <a:ext cx="144" cy="144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SF</a:t>
                </a: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4" name="Rectangle 29"/>
              <p:cNvSpPr/>
              <p:nvPr/>
            </p:nvSpPr>
            <p:spPr>
              <a:xfrm>
                <a:off x="2736" y="1056"/>
                <a:ext cx="432" cy="14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39" tIns="47969" rIns="95939" bIns="479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endPara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0486" name="组合 23"/>
          <p:cNvGrpSpPr/>
          <p:nvPr/>
        </p:nvGrpSpPr>
        <p:grpSpPr>
          <a:xfrm>
            <a:off x="6472238" y="3392488"/>
            <a:ext cx="2286000" cy="636587"/>
            <a:chOff x="6397625" y="4191001"/>
            <a:chExt cx="2286000" cy="636587"/>
          </a:xfrm>
        </p:grpSpPr>
        <p:sp>
          <p:nvSpPr>
            <p:cNvPr id="20487" name="Rectangle 21"/>
            <p:cNvSpPr/>
            <p:nvPr/>
          </p:nvSpPr>
          <p:spPr>
            <a:xfrm>
              <a:off x="7158038" y="4598988"/>
              <a:ext cx="839787" cy="22860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39" tIns="47969" rIns="95939" bIns="479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endPara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Rectangle 22"/>
            <p:cNvSpPr/>
            <p:nvPr/>
          </p:nvSpPr>
          <p:spPr>
            <a:xfrm>
              <a:off x="6397625" y="4191001"/>
              <a:ext cx="2286000" cy="4662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39" tIns="47969" rIns="95939" bIns="47969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Program status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00825" y="2747010"/>
            <a:ext cx="1726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Y86</a:t>
            </a:r>
            <a:r>
              <a:rPr lang="zh-CN" altLang="en-US">
                <a:ea typeface="宋体" panose="02010600030101010101" pitchFamily="2" charset="-122"/>
              </a:rPr>
              <a:t>没有</a:t>
            </a:r>
            <a:r>
              <a:rPr lang="en-US" altLang="zh-CN">
                <a:ea typeface="宋体" panose="02010600030101010101" pitchFamily="2" charset="-122"/>
              </a:rPr>
              <a:t>CF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13674</Words>
  <Application>WPS 演示</Application>
  <PresentationFormat>全屏显示(4:3)</PresentationFormat>
  <Paragraphs>1142</Paragraphs>
  <Slides>57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Comic Sans MS</vt:lpstr>
      <vt:lpstr>楷体</vt:lpstr>
      <vt:lpstr>Symbol</vt:lpstr>
      <vt:lpstr>Courier New</vt:lpstr>
      <vt:lpstr>Comic Sans MS</vt:lpstr>
      <vt:lpstr>微软雅黑</vt:lpstr>
      <vt:lpstr>Arial Unicode MS</vt:lpstr>
      <vt:lpstr>icfp99</vt:lpstr>
      <vt:lpstr>Instructor</vt:lpstr>
      <vt:lpstr>Teaching Assistants</vt:lpstr>
      <vt:lpstr>Text Books &amp; Web Site</vt:lpstr>
      <vt:lpstr>Grading</vt:lpstr>
      <vt:lpstr>Introducing to Y86</vt:lpstr>
      <vt:lpstr>Topics</vt:lpstr>
      <vt:lpstr>Goal</vt:lpstr>
      <vt:lpstr>Y86 Processor State</vt:lpstr>
      <vt:lpstr>Y86 Processor State</vt:lpstr>
      <vt:lpstr>Y86 Instructions</vt:lpstr>
      <vt:lpstr>Y86 Instructions</vt:lpstr>
      <vt:lpstr>Y86 Instructions</vt:lpstr>
      <vt:lpstr>Encoding Registers</vt:lpstr>
      <vt:lpstr>Instruction Example</vt:lpstr>
      <vt:lpstr>Instruction Example</vt:lpstr>
      <vt:lpstr>Arithmetic and Logical Operations</vt:lpstr>
      <vt:lpstr>Move Operations</vt:lpstr>
      <vt:lpstr>Move Instruction Examples</vt:lpstr>
      <vt:lpstr>Move Instruction Examples</vt:lpstr>
      <vt:lpstr>Conditional Move Operations</vt:lpstr>
      <vt:lpstr>Jump Instructions</vt:lpstr>
      <vt:lpstr>Y86 Program Stack</vt:lpstr>
      <vt:lpstr>Stack Operations</vt:lpstr>
      <vt:lpstr>Subroutine Call and Return</vt:lpstr>
      <vt:lpstr>Miscellaneous Instructions</vt:lpstr>
      <vt:lpstr>Y86 Instructions</vt:lpstr>
      <vt:lpstr>Y86 Programs</vt:lpstr>
      <vt:lpstr>Y86 Assembly</vt:lpstr>
      <vt:lpstr>Y86 Object Program</vt:lpstr>
      <vt:lpstr>Y86 Object Program</vt:lpstr>
      <vt:lpstr>Y86 Object Program</vt:lpstr>
      <vt:lpstr>Y86 Object Program</vt:lpstr>
      <vt:lpstr>Y86 Object Program</vt:lpstr>
      <vt:lpstr>Y86 Object Program</vt:lpstr>
      <vt:lpstr>Assembling Y86 Program</vt:lpstr>
      <vt:lpstr>PowerPoint 演示文稿</vt:lpstr>
      <vt:lpstr>PowerPoint 演示文稿</vt:lpstr>
      <vt:lpstr>Simulating Y86 Program</vt:lpstr>
      <vt:lpstr>Simulating Y86 Program</vt:lpstr>
      <vt:lpstr>Why do We Study the CPU Design?</vt:lpstr>
      <vt:lpstr>Instruction Set Architecture #1</vt:lpstr>
      <vt:lpstr>Instruction Set Architecture #2</vt:lpstr>
      <vt:lpstr>Instruction Set Architecture #3</vt:lpstr>
      <vt:lpstr>RISC vs. CISC</vt:lpstr>
      <vt:lpstr>CISC</vt:lpstr>
      <vt:lpstr>RISC</vt:lpstr>
      <vt:lpstr>RISC</vt:lpstr>
      <vt:lpstr>RISC vs. CISC</vt:lpstr>
      <vt:lpstr>RISC vs. CISC</vt:lpstr>
      <vt:lpstr>RISC</vt:lpstr>
      <vt:lpstr>Y86-64</vt:lpstr>
      <vt:lpstr>RISC vs. CISC</vt:lpstr>
      <vt:lpstr>RISC</vt:lpstr>
      <vt:lpstr>CISC</vt:lpstr>
      <vt:lpstr>CISC</vt:lpstr>
      <vt:lpstr>CISC</vt:lpstr>
      <vt:lpstr>CISC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444</cp:revision>
  <dcterms:created xsi:type="dcterms:W3CDTF">2000-01-15T07:54:00Z</dcterms:created>
  <dcterms:modified xsi:type="dcterms:W3CDTF">2022-04-26T16:10:51Z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19A5EB70A7EF4CA0B1AA1B286DC62E83</vt:lpwstr>
  </property>
  <property fmtid="{D5CDD505-2E9C-101B-9397-08002B2CF9AE}" pid="3" name="KSOProductBuildVer">
    <vt:lpwstr>2052-11.1.0.11636</vt:lpwstr>
  </property>
</Properties>
</file>