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5" r:id="rId3"/>
    <p:sldId id="720" r:id="rId5"/>
    <p:sldId id="750" r:id="rId6"/>
    <p:sldId id="751" r:id="rId7"/>
    <p:sldId id="753" r:id="rId8"/>
    <p:sldId id="754" r:id="rId9"/>
    <p:sldId id="755" r:id="rId10"/>
    <p:sldId id="756" r:id="rId11"/>
    <p:sldId id="757" r:id="rId12"/>
    <p:sldId id="758" r:id="rId13"/>
    <p:sldId id="763" r:id="rId14"/>
    <p:sldId id="761" r:id="rId15"/>
    <p:sldId id="811" r:id="rId16"/>
    <p:sldId id="764" r:id="rId17"/>
    <p:sldId id="765" r:id="rId18"/>
    <p:sldId id="812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2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5" r:id="rId49"/>
    <p:sldId id="846" r:id="rId50"/>
    <p:sldId id="847" r:id="rId51"/>
    <p:sldId id="848" r:id="rId52"/>
    <p:sldId id="849" r:id="rId53"/>
    <p:sldId id="850" r:id="rId54"/>
    <p:sldId id="851" r:id="rId55"/>
    <p:sldId id="852" r:id="rId56"/>
    <p:sldId id="853" r:id="rId57"/>
    <p:sldId id="854" r:id="rId58"/>
    <p:sldId id="863" r:id="rId59"/>
    <p:sldId id="864" r:id="rId60"/>
    <p:sldId id="865" r:id="rId61"/>
    <p:sldId id="866" r:id="rId62"/>
    <p:sldId id="868" r:id="rId63"/>
    <p:sldId id="869" r:id="rId64"/>
    <p:sldId id="870" r:id="rId65"/>
    <p:sldId id="871" r:id="rId6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130A0"/>
    <a:srgbClr val="9900CC"/>
    <a:srgbClr val="00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3195"/>
    <p:restoredTop sz="92812"/>
  </p:normalViewPr>
  <p:slideViewPr>
    <p:cSldViewPr showGuides="1">
      <p:cViewPr varScale="1">
        <p:scale>
          <a:sx n="93" d="100"/>
          <a:sy n="93" d="100"/>
        </p:scale>
        <p:origin x="42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274E5B-AA2C-4117-8829-B0BCAE866C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9050" y="381000"/>
            <a:ext cx="4570413" cy="3429000"/>
          </a:xfrm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128588" y="4051300"/>
            <a:ext cx="6527800" cy="4940300"/>
          </a:xfrm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77863"/>
            <a:ext cx="4608513" cy="3457575"/>
          </a:xfrm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893763" y="4360863"/>
            <a:ext cx="5057775" cy="4130675"/>
          </a:xfrm>
        </p:spPr>
        <p:txBody>
          <a:bodyPr wrap="square" lIns="89895" tIns="44947" rIns="89895" bIns="44947" anchor="t" anchorCtr="0"/>
          <a:p>
            <a:pPr lvl="0"/>
            <a:r>
              <a:rPr lang="en-US" altLang="zh-CN" dirty="0"/>
              <a:t>Goal:</a:t>
            </a:r>
            <a:endParaRPr lang="en-US" altLang="zh-CN" dirty="0"/>
          </a:p>
          <a:p>
            <a:pPr lvl="0"/>
            <a:r>
              <a:rPr lang="en-US" altLang="zh-CN" dirty="0"/>
              <a:t>	Show the inefficeincy of current disk requests.</a:t>
            </a:r>
            <a:endParaRPr lang="en-US" altLang="zh-CN" dirty="0"/>
          </a:p>
          <a:p>
            <a:pPr lvl="0"/>
            <a:r>
              <a:rPr lang="en-US" altLang="zh-CN" dirty="0"/>
              <a:t>Conveyed Ideas:</a:t>
            </a:r>
            <a:endParaRPr lang="en-US" altLang="zh-CN" dirty="0"/>
          </a:p>
          <a:p>
            <a:pPr lvl="0"/>
            <a:r>
              <a:rPr lang="en-US" altLang="zh-CN" dirty="0"/>
              <a:t>	Rotational latency is wasted time that can be used to service tasks</a:t>
            </a:r>
            <a:endParaRPr lang="en-US" altLang="zh-CN" dirty="0"/>
          </a:p>
          <a:p>
            <a:pPr lvl="0"/>
            <a:r>
              <a:rPr lang="en-US" altLang="zh-CN" dirty="0"/>
              <a:t>Background Information: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r>
              <a:rPr lang="en-US" altLang="zh-CN" dirty="0"/>
              <a:t>Slide Background:</a:t>
            </a:r>
            <a:endParaRPr lang="en-US" altLang="zh-CN" dirty="0"/>
          </a:p>
          <a:p>
            <a:pPr lvl="0"/>
            <a:r>
              <a:rPr lang="en-US" altLang="zh-CN" dirty="0"/>
              <a:t>	None.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Kill text and arrows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3E0A1C-3AA6-4548-A35D-AB6E9FC6778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5C914B-B13B-4A73-91B4-C70AB7F20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B81C6-6902-4F8D-AC7A-D1A4F063467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87598-F8FD-4AF5-8512-9CD615FAF5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Memory Hierarchy (I)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Enhanced DRAMs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enhanced DRAMs are built around the conventional DRAM core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Fast page mode</a:t>
            </a:r>
            <a:r>
              <a:rPr lang="en-US" altLang="zh-CN" dirty="0">
                <a:ea typeface="宋体" panose="02010600030101010101" pitchFamily="2" charset="-122"/>
              </a:rPr>
              <a:t> DRAM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FPM DRAM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Access contents of row with [RAS, CAS, CAS, CAS, CAS] instead of [(RAS,CAS), (RAS,CAS), (RAS,CAS), (RAS,CAS)].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4775" y="5185410"/>
            <a:ext cx="71513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即，每次读出来某一行</a:t>
            </a:r>
            <a:r>
              <a:rPr lang="en-US" altLang="zh-CN"/>
              <a:t>(RAS),</a:t>
            </a:r>
            <a:r>
              <a:rPr lang="zh-CN" altLang="en-US"/>
              <a:t>之后连续读取此</a:t>
            </a:r>
            <a:r>
              <a:rPr lang="en-US" altLang="zh-CN"/>
              <a:t>RAS</a:t>
            </a:r>
            <a:r>
              <a:rPr lang="zh-CN" altLang="en-US"/>
              <a:t>中的</a:t>
            </a:r>
            <a:r>
              <a:rPr lang="en-US" altLang="zh-CN"/>
              <a:t>CAS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Enhanced DRAMs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Extended data out</a:t>
            </a:r>
            <a:r>
              <a:rPr lang="en-US" altLang="zh-CN" dirty="0">
                <a:ea typeface="宋体" panose="02010600030101010101" pitchFamily="2" charset="-122"/>
              </a:rPr>
              <a:t> DRAM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EDO DRAM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Enhanced FPM DRAM with more closely spaced CAS signals.(</a:t>
            </a:r>
            <a:r>
              <a:rPr lang="zh-CN" altLang="en-US" dirty="0">
                <a:ea typeface="宋体" panose="02010600030101010101" pitchFamily="2" charset="-122"/>
              </a:rPr>
              <a:t>延长读取</a:t>
            </a:r>
            <a:r>
              <a:rPr lang="en-US" altLang="zh-CN" dirty="0">
                <a:ea typeface="宋体" panose="02010600030101010101" pitchFamily="2" charset="-122"/>
              </a:rPr>
              <a:t>RAS</a:t>
            </a:r>
            <a:r>
              <a:rPr lang="zh-CN" altLang="en-US" dirty="0">
                <a:ea typeface="宋体" panose="02010600030101010101" pitchFamily="2" charset="-122"/>
              </a:rPr>
              <a:t>的间隔时间，缩短读取同一个</a:t>
            </a:r>
            <a:r>
              <a:rPr lang="en-US" altLang="zh-CN" dirty="0">
                <a:ea typeface="宋体" panose="02010600030101010101" pitchFamily="2" charset="-122"/>
              </a:rPr>
              <a:t>RAS</a:t>
            </a:r>
            <a:r>
              <a:rPr lang="zh-CN" altLang="en-US" dirty="0">
                <a:ea typeface="宋体" panose="02010600030101010101" pitchFamily="2" charset="-122"/>
              </a:rPr>
              <a:t>中每个</a:t>
            </a:r>
            <a:r>
              <a:rPr lang="en-US" altLang="zh-CN" dirty="0">
                <a:ea typeface="宋体" panose="02010600030101010101" pitchFamily="2" charset="-122"/>
              </a:rPr>
              <a:t>CAS</a:t>
            </a:r>
            <a:r>
              <a:rPr lang="zh-CN" altLang="en-US" dirty="0">
                <a:ea typeface="宋体" panose="02010600030101010101" pitchFamily="2" charset="-122"/>
              </a:rPr>
              <a:t>的读取时间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Synchronous DRAM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SDRAM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Driven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rising clock</a:t>
            </a:r>
            <a:r>
              <a:rPr lang="en-US" altLang="zh-CN" dirty="0">
                <a:ea typeface="宋体" panose="02010600030101010101" pitchFamily="2" charset="-122"/>
              </a:rPr>
              <a:t> edge instead of asynchronous control signals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Clock is electronic signals as the following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4581" name="组合 4"/>
          <p:cNvGrpSpPr/>
          <p:nvPr/>
        </p:nvGrpSpPr>
        <p:grpSpPr>
          <a:xfrm>
            <a:off x="1352550" y="4953000"/>
            <a:ext cx="5886450" cy="1135063"/>
            <a:chOff x="1352550" y="4402138"/>
            <a:chExt cx="5456796" cy="542924"/>
          </a:xfrm>
        </p:grpSpPr>
        <p:sp>
          <p:nvSpPr>
            <p:cNvPr id="24582" name="Freeform 28"/>
            <p:cNvSpPr/>
            <p:nvPr/>
          </p:nvSpPr>
          <p:spPr>
            <a:xfrm>
              <a:off x="2262016" y="4503860"/>
              <a:ext cx="1240181" cy="228966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3" name="Freeform 29"/>
            <p:cNvSpPr/>
            <p:nvPr/>
          </p:nvSpPr>
          <p:spPr>
            <a:xfrm>
              <a:off x="3088803" y="4503860"/>
              <a:ext cx="1240181" cy="228966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4" name="Freeform 30"/>
            <p:cNvSpPr/>
            <p:nvPr/>
          </p:nvSpPr>
          <p:spPr>
            <a:xfrm>
              <a:off x="3915590" y="4503860"/>
              <a:ext cx="1240181" cy="228966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5" name="Freeform 31"/>
            <p:cNvSpPr/>
            <p:nvPr/>
          </p:nvSpPr>
          <p:spPr>
            <a:xfrm>
              <a:off x="4742377" y="4503860"/>
              <a:ext cx="1240181" cy="228966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6" name="Freeform 32"/>
            <p:cNvSpPr/>
            <p:nvPr/>
          </p:nvSpPr>
          <p:spPr>
            <a:xfrm>
              <a:off x="5569165" y="4503860"/>
              <a:ext cx="1240181" cy="228966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7" name="Rectangle 46"/>
            <p:cNvSpPr/>
            <p:nvPr/>
          </p:nvSpPr>
          <p:spPr>
            <a:xfrm>
              <a:off x="1352550" y="4449799"/>
              <a:ext cx="909466" cy="466199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Clock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24588" name="Line 50"/>
            <p:cNvSpPr/>
            <p:nvPr/>
          </p:nvSpPr>
          <p:spPr>
            <a:xfrm>
              <a:off x="2510052" y="4414839"/>
              <a:ext cx="4548" cy="525462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24589" name="Line 50"/>
            <p:cNvSpPr/>
            <p:nvPr/>
          </p:nvSpPr>
          <p:spPr>
            <a:xfrm>
              <a:off x="3327400" y="4402138"/>
              <a:ext cx="4548" cy="525462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24590" name="Line 50"/>
            <p:cNvSpPr/>
            <p:nvPr/>
          </p:nvSpPr>
          <p:spPr>
            <a:xfrm>
              <a:off x="4161052" y="4406900"/>
              <a:ext cx="4548" cy="525462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24591" name="Line 50"/>
            <p:cNvSpPr/>
            <p:nvPr/>
          </p:nvSpPr>
          <p:spPr>
            <a:xfrm>
              <a:off x="4991100" y="4419600"/>
              <a:ext cx="4548" cy="525462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24592" name="Line 50"/>
            <p:cNvSpPr/>
            <p:nvPr/>
          </p:nvSpPr>
          <p:spPr>
            <a:xfrm>
              <a:off x="5812052" y="4419600"/>
              <a:ext cx="4548" cy="525462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24593" name="Line 50"/>
            <p:cNvSpPr/>
            <p:nvPr/>
          </p:nvSpPr>
          <p:spPr>
            <a:xfrm>
              <a:off x="6624852" y="4419600"/>
              <a:ext cx="4548" cy="525462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Enhanced DRAMs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Double data-rate synchronous DRAM 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DDR SDRAM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Enhancement of SDRAM that uses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both clock edges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as control signals.(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即在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clock rise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fall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的时候都可以实现数据读写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sizes of small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prefetch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buffers that increase the effective bandwidth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DDR (2 bits), DDR2 (4 bits), DDR3 (8 bits), and DDR4(16bits)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Enhanced DRAMs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Video RAM (VRAM)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Like FPM DRAM, but output is produced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shifting row buffer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Dual ported (allows concurrent reads and writes)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Nonvolatile memories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DRAM and SRAM are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volatile</a:t>
            </a:r>
            <a:r>
              <a:rPr lang="en-US" altLang="zh-CN" dirty="0">
                <a:ea typeface="宋体" panose="02010600030101010101" pitchFamily="2" charset="-122"/>
              </a:rPr>
              <a:t> memories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Lose</a:t>
            </a:r>
            <a:r>
              <a:rPr lang="en-US" altLang="zh-CN" dirty="0">
                <a:ea typeface="宋体" panose="02010600030101010101" pitchFamily="2" charset="-122"/>
              </a:rPr>
              <a:t> information if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powered off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Nonvolatile memories</a:t>
            </a:r>
            <a:r>
              <a:rPr lang="en-US" altLang="zh-CN" dirty="0">
                <a:ea typeface="宋体" panose="02010600030101010101" pitchFamily="2" charset="-122"/>
              </a:rPr>
              <a:t> retain value even if powered off(</a:t>
            </a:r>
            <a:r>
              <a:rPr lang="zh-CN" altLang="en-US" dirty="0">
                <a:ea typeface="宋体" panose="02010600030101010101" pitchFamily="2" charset="-122"/>
              </a:rPr>
              <a:t>数据不会随着断电而丢失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Generic name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read-only memory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ROM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Misleading because some ROMs can be read and modified.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Types of ROMs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Programmable ROM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once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Erasable programmable ROM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EPROM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Erase by ultraviolet light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by a special device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About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1000 times(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有擦除次数上限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Electrically erasable PROM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EEPROM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Reprogramming in-place on printed circuit cards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About 100,000 times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Flash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Based on EEPROM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USB flash drive (USB </a:t>
            </a:r>
            <a:r>
              <a:rPr lang="zh-CN" altLang="en-US" dirty="0">
                <a:ea typeface="宋体" panose="02010600030101010101" pitchFamily="2" charset="-122"/>
              </a:rPr>
              <a:t>闪存盘，</a:t>
            </a:r>
            <a:r>
              <a:rPr lang="en-US" altLang="zh-CN" dirty="0">
                <a:ea typeface="宋体" panose="02010600030101010101" pitchFamily="2" charset="-122"/>
              </a:rPr>
              <a:t>U</a:t>
            </a:r>
            <a:r>
              <a:rPr lang="zh-CN" altLang="en-US" dirty="0">
                <a:ea typeface="宋体" panose="02010600030101010101" pitchFamily="2" charset="-122"/>
              </a:rPr>
              <a:t>盘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Nonvolatile memories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Firmware(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固件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Program stored in a ROM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BIOS (basic input/output system)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Boot time code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small set of primitive input and output functions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graphics cards, disk controllers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Translate I/O (input/output) requests from the CPU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Bus Structure Connecting CPU and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bus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a collection of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parallel wires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that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carry address, data, and control signals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Buses are typically shared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 multiple devices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Bus Structure Connecting CPU and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8916" name="Group 5"/>
          <p:cNvGrpSpPr>
            <a:grpSpLocks noChangeAspect="1"/>
          </p:cNvGrpSpPr>
          <p:nvPr/>
        </p:nvGrpSpPr>
        <p:grpSpPr>
          <a:xfrm>
            <a:off x="488950" y="2060575"/>
            <a:ext cx="8062913" cy="3662363"/>
            <a:chOff x="253" y="-37"/>
            <a:chExt cx="4403" cy="1717"/>
          </a:xfrm>
        </p:grpSpPr>
        <p:sp>
          <p:nvSpPr>
            <p:cNvPr id="38919" name="Rectangle 6"/>
            <p:cNvSpPr>
              <a:spLocks noChangeAspect="1"/>
            </p:cNvSpPr>
            <p:nvPr/>
          </p:nvSpPr>
          <p:spPr>
            <a:xfrm>
              <a:off x="4083" y="1104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AutoShape 7"/>
            <p:cNvSpPr>
              <a:spLocks noChangeAspect="1"/>
            </p:cNvSpPr>
            <p:nvPr/>
          </p:nvSpPr>
          <p:spPr>
            <a:xfrm>
              <a:off x="3123" y="1200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21" name="Rectangle 8"/>
            <p:cNvSpPr>
              <a:spLocks noChangeAspect="1"/>
            </p:cNvSpPr>
            <p:nvPr/>
          </p:nvSpPr>
          <p:spPr>
            <a:xfrm>
              <a:off x="2547" y="1220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I/O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bridge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AutoShape 9"/>
            <p:cNvSpPr>
              <a:spLocks noChangeAspect="1"/>
            </p:cNvSpPr>
            <p:nvPr/>
          </p:nvSpPr>
          <p:spPr>
            <a:xfrm>
              <a:off x="1629" y="1200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23" name="Rectangle 10"/>
            <p:cNvSpPr>
              <a:spLocks noChangeAspect="1"/>
            </p:cNvSpPr>
            <p:nvPr/>
          </p:nvSpPr>
          <p:spPr>
            <a:xfrm>
              <a:off x="432" y="1220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Rectangle 11"/>
            <p:cNvSpPr>
              <a:spLocks noChangeAspect="1"/>
            </p:cNvSpPr>
            <p:nvPr/>
          </p:nvSpPr>
          <p:spPr>
            <a:xfrm>
              <a:off x="1009" y="38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25" name="Rectangle 12"/>
            <p:cNvSpPr>
              <a:spLocks noChangeAspect="1"/>
            </p:cNvSpPr>
            <p:nvPr/>
          </p:nvSpPr>
          <p:spPr>
            <a:xfrm>
              <a:off x="1009" y="48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26" name="Rectangle 13"/>
            <p:cNvSpPr>
              <a:spLocks noChangeAspect="1"/>
            </p:cNvSpPr>
            <p:nvPr/>
          </p:nvSpPr>
          <p:spPr>
            <a:xfrm>
              <a:off x="1009" y="57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27" name="Rectangle 14"/>
            <p:cNvSpPr>
              <a:spLocks noChangeAspect="1"/>
            </p:cNvSpPr>
            <p:nvPr/>
          </p:nvSpPr>
          <p:spPr>
            <a:xfrm>
              <a:off x="1009" y="67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28" name="Rectangle 15"/>
            <p:cNvSpPr>
              <a:spLocks noChangeAspect="1"/>
            </p:cNvSpPr>
            <p:nvPr/>
          </p:nvSpPr>
          <p:spPr>
            <a:xfrm>
              <a:off x="1009" y="76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29" name="AutoShape 16"/>
            <p:cNvSpPr>
              <a:spLocks noChangeAspect="1"/>
            </p:cNvSpPr>
            <p:nvPr/>
          </p:nvSpPr>
          <p:spPr>
            <a:xfrm>
              <a:off x="1496" y="384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30" name="AutoShape 17"/>
            <p:cNvSpPr>
              <a:spLocks noChangeAspect="1"/>
            </p:cNvSpPr>
            <p:nvPr/>
          </p:nvSpPr>
          <p:spPr>
            <a:xfrm flipH="1">
              <a:off x="1440" y="624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31" name="Rectangle 18"/>
            <p:cNvSpPr>
              <a:spLocks noChangeAspect="1"/>
            </p:cNvSpPr>
            <p:nvPr/>
          </p:nvSpPr>
          <p:spPr>
            <a:xfrm>
              <a:off x="1776" y="288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Text Box 19"/>
            <p:cNvSpPr txBox="1">
              <a:spLocks noChangeAspect="1"/>
            </p:cNvSpPr>
            <p:nvPr/>
          </p:nvSpPr>
          <p:spPr>
            <a:xfrm>
              <a:off x="809" y="194"/>
              <a:ext cx="854" cy="1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AutoShape 20"/>
            <p:cNvSpPr>
              <a:spLocks noChangeAspect="1"/>
            </p:cNvSpPr>
            <p:nvPr/>
          </p:nvSpPr>
          <p:spPr>
            <a:xfrm>
              <a:off x="1056" y="912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34" name="Rectangle 21"/>
            <p:cNvSpPr>
              <a:spLocks noChangeAspect="1"/>
            </p:cNvSpPr>
            <p:nvPr/>
          </p:nvSpPr>
          <p:spPr>
            <a:xfrm>
              <a:off x="336" y="144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38935" name="Text Box 22"/>
            <p:cNvSpPr txBox="1">
              <a:spLocks noChangeAspect="1"/>
            </p:cNvSpPr>
            <p:nvPr/>
          </p:nvSpPr>
          <p:spPr>
            <a:xfrm>
              <a:off x="253" y="-37"/>
              <a:ext cx="724" cy="1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Text Box 23"/>
            <p:cNvSpPr txBox="1">
              <a:spLocks noChangeAspect="1"/>
            </p:cNvSpPr>
            <p:nvPr/>
          </p:nvSpPr>
          <p:spPr>
            <a:xfrm>
              <a:off x="2207" y="780"/>
              <a:ext cx="871" cy="1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system bus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Line 24"/>
            <p:cNvSpPr>
              <a:spLocks noChangeAspect="1"/>
            </p:cNvSpPr>
            <p:nvPr/>
          </p:nvSpPr>
          <p:spPr>
            <a:xfrm flipH="1">
              <a:off x="2112" y="960"/>
              <a:ext cx="432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8" name="Text Box 25"/>
            <p:cNvSpPr txBox="1">
              <a:spLocks noChangeAspect="1"/>
            </p:cNvSpPr>
            <p:nvPr/>
          </p:nvSpPr>
          <p:spPr>
            <a:xfrm>
              <a:off x="3113" y="780"/>
              <a:ext cx="933" cy="1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 bus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Line 26"/>
            <p:cNvSpPr>
              <a:spLocks noChangeAspect="1"/>
            </p:cNvSpPr>
            <p:nvPr/>
          </p:nvSpPr>
          <p:spPr>
            <a:xfrm>
              <a:off x="3552" y="960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8917" name="Text Box 25"/>
          <p:cNvSpPr txBox="1">
            <a:spLocks noChangeAspect="1"/>
          </p:cNvSpPr>
          <p:nvPr/>
        </p:nvSpPr>
        <p:spPr>
          <a:xfrm>
            <a:off x="4133850" y="6019800"/>
            <a:ext cx="2433638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memory controller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Line 26"/>
          <p:cNvSpPr>
            <a:spLocks noChangeAspect="1"/>
          </p:cNvSpPr>
          <p:nvPr/>
        </p:nvSpPr>
        <p:spPr>
          <a:xfrm flipV="1">
            <a:off x="5349875" y="5518150"/>
            <a:ext cx="0" cy="558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 transaction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334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1. CPU places address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on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memory bus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0965" name="Group 4"/>
          <p:cNvGrpSpPr/>
          <p:nvPr/>
        </p:nvGrpSpPr>
        <p:grpSpPr>
          <a:xfrm>
            <a:off x="304800" y="2725738"/>
            <a:ext cx="8469313" cy="3827462"/>
            <a:chOff x="720" y="1507"/>
            <a:chExt cx="5060" cy="1469"/>
          </a:xfrm>
        </p:grpSpPr>
        <p:sp>
          <p:nvSpPr>
            <p:cNvPr id="40966" name="Rectangle 5"/>
            <p:cNvSpPr/>
            <p:nvPr/>
          </p:nvSpPr>
          <p:spPr>
            <a:xfrm>
              <a:off x="4371" y="2400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AutoShape 6"/>
            <p:cNvSpPr/>
            <p:nvPr/>
          </p:nvSpPr>
          <p:spPr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Rectangle 7"/>
            <p:cNvSpPr/>
            <p:nvPr/>
          </p:nvSpPr>
          <p:spPr>
            <a:xfrm>
              <a:off x="2835" y="2516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AutoShape 8"/>
            <p:cNvSpPr/>
            <p:nvPr/>
          </p:nvSpPr>
          <p:spPr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0" name="Rectangle 9"/>
            <p:cNvSpPr/>
            <p:nvPr/>
          </p:nvSpPr>
          <p:spPr>
            <a:xfrm>
              <a:off x="1297" y="168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1" name="Rectangle 10"/>
            <p:cNvSpPr/>
            <p:nvPr/>
          </p:nvSpPr>
          <p:spPr>
            <a:xfrm>
              <a:off x="1297" y="177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2" name="Rectangle 11"/>
            <p:cNvSpPr/>
            <p:nvPr/>
          </p:nvSpPr>
          <p:spPr>
            <a:xfrm>
              <a:off x="1297" y="187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3" name="Rectangle 12"/>
            <p:cNvSpPr/>
            <p:nvPr/>
          </p:nvSpPr>
          <p:spPr>
            <a:xfrm>
              <a:off x="1297" y="196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4" name="Rectangle 13"/>
            <p:cNvSpPr/>
            <p:nvPr/>
          </p:nvSpPr>
          <p:spPr>
            <a:xfrm>
              <a:off x="1297" y="206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5" name="AutoShape 14"/>
            <p:cNvSpPr/>
            <p:nvPr/>
          </p:nvSpPr>
          <p:spPr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6" name="AutoShape 15"/>
            <p:cNvSpPr/>
            <p:nvPr/>
          </p:nvSpPr>
          <p:spPr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77" name="Rectangle 16"/>
            <p:cNvSpPr/>
            <p:nvPr/>
          </p:nvSpPr>
          <p:spPr>
            <a:xfrm>
              <a:off x="2064" y="1584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Text Box 17"/>
            <p:cNvSpPr txBox="1"/>
            <p:nvPr/>
          </p:nvSpPr>
          <p:spPr>
            <a:xfrm>
              <a:off x="1056" y="1507"/>
              <a:ext cx="93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9" name="AutoShape 18"/>
            <p:cNvSpPr/>
            <p:nvPr/>
          </p:nvSpPr>
          <p:spPr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0980" name="Line 19"/>
            <p:cNvSpPr/>
            <p:nvPr/>
          </p:nvSpPr>
          <p:spPr>
            <a:xfrm>
              <a:off x="1872" y="2640"/>
              <a:ext cx="2496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81" name="Rectangle 20"/>
            <p:cNvSpPr/>
            <p:nvPr/>
          </p:nvSpPr>
          <p:spPr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Text Box 21"/>
            <p:cNvSpPr txBox="1"/>
            <p:nvPr/>
          </p:nvSpPr>
          <p:spPr>
            <a:xfrm>
              <a:off x="3719" y="2417"/>
              <a:ext cx="243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3" name="Text Box 22"/>
            <p:cNvSpPr txBox="1"/>
            <p:nvPr/>
          </p:nvSpPr>
          <p:spPr>
            <a:xfrm>
              <a:off x="4939" y="2352"/>
              <a:ext cx="19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Text Box 23"/>
            <p:cNvSpPr txBox="1"/>
            <p:nvPr/>
          </p:nvSpPr>
          <p:spPr>
            <a:xfrm>
              <a:off x="4925" y="2669"/>
              <a:ext cx="221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Rectangle 24"/>
            <p:cNvSpPr/>
            <p:nvPr/>
          </p:nvSpPr>
          <p:spPr>
            <a:xfrm>
              <a:off x="4368" y="2698"/>
              <a:ext cx="576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Text Box 25"/>
            <p:cNvSpPr txBox="1"/>
            <p:nvPr/>
          </p:nvSpPr>
          <p:spPr>
            <a:xfrm>
              <a:off x="4089" y="2217"/>
              <a:ext cx="1105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Text Box 26"/>
            <p:cNvSpPr txBox="1"/>
            <p:nvPr/>
          </p:nvSpPr>
          <p:spPr>
            <a:xfrm>
              <a:off x="2711" y="2362"/>
              <a:ext cx="82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I/O bridge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Text Box 27"/>
            <p:cNvSpPr txBox="1"/>
            <p:nvPr/>
          </p:nvSpPr>
          <p:spPr>
            <a:xfrm>
              <a:off x="840" y="1919"/>
              <a:ext cx="47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%rax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Text Box 28"/>
            <p:cNvSpPr txBox="1"/>
            <p:nvPr/>
          </p:nvSpPr>
          <p:spPr>
            <a:xfrm>
              <a:off x="3024" y="1616"/>
              <a:ext cx="2756" cy="3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Load operation:</a:t>
              </a:r>
              <a:r>
                <a:rPr lang="en-US" altLang="zh-CN" sz="2400" b="1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movq A,%rax</a:t>
              </a:r>
              <a:endParaRPr lang="en-US" altLang="zh-CN" sz="2400" b="1" dirty="0">
                <a:latin typeface="Times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Random-Access Memory (RAM)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Nonvolatile Memory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Data transfer between memory and CPU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Hard Disk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Data transfer between memory and disk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SSD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Storage trends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Reading: 6.1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read transaction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 vert="horz" wrap="square" lIns="91440" tIns="45720" rIns="91440" bIns="45720" anchor="t" anchorCtr="0"/>
          <a:p>
            <a:pPr marL="355600" indent="-35560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2. Main memory reads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from the memory bus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retrieves word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,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places it on the bus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43013" name="Group 4"/>
          <p:cNvGrpSpPr/>
          <p:nvPr/>
        </p:nvGrpSpPr>
        <p:grpSpPr>
          <a:xfrm>
            <a:off x="304800" y="2725738"/>
            <a:ext cx="8469313" cy="3827462"/>
            <a:chOff x="720" y="1507"/>
            <a:chExt cx="5060" cy="1469"/>
          </a:xfrm>
        </p:grpSpPr>
        <p:sp>
          <p:nvSpPr>
            <p:cNvPr id="43014" name="Rectangle 5"/>
            <p:cNvSpPr/>
            <p:nvPr/>
          </p:nvSpPr>
          <p:spPr>
            <a:xfrm>
              <a:off x="4371" y="2400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AutoShape 6"/>
            <p:cNvSpPr/>
            <p:nvPr/>
          </p:nvSpPr>
          <p:spPr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Rectangle 7"/>
            <p:cNvSpPr/>
            <p:nvPr/>
          </p:nvSpPr>
          <p:spPr>
            <a:xfrm>
              <a:off x="2835" y="2516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AutoShape 8"/>
            <p:cNvSpPr/>
            <p:nvPr/>
          </p:nvSpPr>
          <p:spPr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18" name="Rectangle 9"/>
            <p:cNvSpPr/>
            <p:nvPr/>
          </p:nvSpPr>
          <p:spPr>
            <a:xfrm>
              <a:off x="1297" y="168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19" name="Rectangle 10"/>
            <p:cNvSpPr/>
            <p:nvPr/>
          </p:nvSpPr>
          <p:spPr>
            <a:xfrm>
              <a:off x="1297" y="177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20" name="Rectangle 11"/>
            <p:cNvSpPr/>
            <p:nvPr/>
          </p:nvSpPr>
          <p:spPr>
            <a:xfrm>
              <a:off x="1297" y="187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21" name="Rectangle 12"/>
            <p:cNvSpPr/>
            <p:nvPr/>
          </p:nvSpPr>
          <p:spPr>
            <a:xfrm>
              <a:off x="1297" y="196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22" name="Rectangle 13"/>
            <p:cNvSpPr/>
            <p:nvPr/>
          </p:nvSpPr>
          <p:spPr>
            <a:xfrm>
              <a:off x="1297" y="206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23" name="AutoShape 14"/>
            <p:cNvSpPr/>
            <p:nvPr/>
          </p:nvSpPr>
          <p:spPr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24" name="AutoShape 15"/>
            <p:cNvSpPr/>
            <p:nvPr/>
          </p:nvSpPr>
          <p:spPr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25" name="Rectangle 16"/>
            <p:cNvSpPr/>
            <p:nvPr/>
          </p:nvSpPr>
          <p:spPr>
            <a:xfrm>
              <a:off x="2064" y="1584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6" name="Text Box 17"/>
            <p:cNvSpPr txBox="1"/>
            <p:nvPr/>
          </p:nvSpPr>
          <p:spPr>
            <a:xfrm>
              <a:off x="1056" y="1507"/>
              <a:ext cx="93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7" name="AutoShape 18"/>
            <p:cNvSpPr/>
            <p:nvPr/>
          </p:nvSpPr>
          <p:spPr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3028" name="Line 19"/>
            <p:cNvSpPr/>
            <p:nvPr/>
          </p:nvSpPr>
          <p:spPr>
            <a:xfrm>
              <a:off x="1917" y="2640"/>
              <a:ext cx="2451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3029" name="Rectangle 20"/>
            <p:cNvSpPr/>
            <p:nvPr/>
          </p:nvSpPr>
          <p:spPr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Text Box 21"/>
            <p:cNvSpPr txBox="1"/>
            <p:nvPr/>
          </p:nvSpPr>
          <p:spPr>
            <a:xfrm>
              <a:off x="3724" y="2417"/>
              <a:ext cx="233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1" name="Text Box 22"/>
            <p:cNvSpPr txBox="1"/>
            <p:nvPr/>
          </p:nvSpPr>
          <p:spPr>
            <a:xfrm>
              <a:off x="4938" y="2352"/>
              <a:ext cx="19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2" name="Text Box 23"/>
            <p:cNvSpPr txBox="1"/>
            <p:nvPr/>
          </p:nvSpPr>
          <p:spPr>
            <a:xfrm>
              <a:off x="4925" y="2669"/>
              <a:ext cx="221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Rectangle 24"/>
            <p:cNvSpPr/>
            <p:nvPr/>
          </p:nvSpPr>
          <p:spPr>
            <a:xfrm>
              <a:off x="4368" y="2698"/>
              <a:ext cx="576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4" name="Text Box 25"/>
            <p:cNvSpPr txBox="1"/>
            <p:nvPr/>
          </p:nvSpPr>
          <p:spPr>
            <a:xfrm>
              <a:off x="4089" y="2217"/>
              <a:ext cx="1105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5" name="Text Box 26"/>
            <p:cNvSpPr txBox="1"/>
            <p:nvPr/>
          </p:nvSpPr>
          <p:spPr>
            <a:xfrm>
              <a:off x="2711" y="2362"/>
              <a:ext cx="82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I/O bridge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6" name="Text Box 27"/>
            <p:cNvSpPr txBox="1"/>
            <p:nvPr/>
          </p:nvSpPr>
          <p:spPr>
            <a:xfrm>
              <a:off x="840" y="1919"/>
              <a:ext cx="47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%rax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7" name="Text Box 28"/>
            <p:cNvSpPr txBox="1"/>
            <p:nvPr/>
          </p:nvSpPr>
          <p:spPr>
            <a:xfrm>
              <a:off x="3024" y="1616"/>
              <a:ext cx="2756" cy="3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Load operation:</a:t>
              </a:r>
              <a:r>
                <a:rPr lang="en-US" altLang="zh-CN" sz="2400" b="1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movq A,%rax</a:t>
              </a:r>
              <a:endParaRPr lang="en-US" altLang="zh-CN" sz="2400" b="1" dirty="0">
                <a:latin typeface="Times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read transaction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457200" y="1635125"/>
            <a:ext cx="8305800" cy="955675"/>
          </a:xfrm>
        </p:spPr>
        <p:txBody>
          <a:bodyPr vert="horz" wrap="square" lIns="91440" tIns="45720" rIns="91440" bIns="45720" anchor="t" anchorCtr="0"/>
          <a:p>
            <a:pPr marL="355600" indent="-355600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3. CPU read word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from the bus and copies it into register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45061" name="Group 4"/>
          <p:cNvGrpSpPr/>
          <p:nvPr/>
        </p:nvGrpSpPr>
        <p:grpSpPr>
          <a:xfrm>
            <a:off x="304800" y="2725738"/>
            <a:ext cx="8469313" cy="3827462"/>
            <a:chOff x="720" y="1507"/>
            <a:chExt cx="5060" cy="1469"/>
          </a:xfrm>
        </p:grpSpPr>
        <p:sp>
          <p:nvSpPr>
            <p:cNvPr id="45062" name="Rectangle 5"/>
            <p:cNvSpPr/>
            <p:nvPr/>
          </p:nvSpPr>
          <p:spPr>
            <a:xfrm>
              <a:off x="4371" y="2400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AutoShape 6"/>
            <p:cNvSpPr/>
            <p:nvPr/>
          </p:nvSpPr>
          <p:spPr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Rectangle 7"/>
            <p:cNvSpPr/>
            <p:nvPr/>
          </p:nvSpPr>
          <p:spPr>
            <a:xfrm>
              <a:off x="2835" y="2516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AutoShape 8"/>
            <p:cNvSpPr/>
            <p:nvPr/>
          </p:nvSpPr>
          <p:spPr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66" name="Rectangle 9"/>
            <p:cNvSpPr/>
            <p:nvPr/>
          </p:nvSpPr>
          <p:spPr>
            <a:xfrm>
              <a:off x="1297" y="168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67" name="Rectangle 10"/>
            <p:cNvSpPr/>
            <p:nvPr/>
          </p:nvSpPr>
          <p:spPr>
            <a:xfrm>
              <a:off x="1297" y="177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68" name="Rectangle 11"/>
            <p:cNvSpPr/>
            <p:nvPr/>
          </p:nvSpPr>
          <p:spPr>
            <a:xfrm>
              <a:off x="1297" y="187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69" name="Rectangle 12"/>
            <p:cNvSpPr/>
            <p:nvPr/>
          </p:nvSpPr>
          <p:spPr>
            <a:xfrm>
              <a:off x="1297" y="196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70" name="Rectangle 13"/>
            <p:cNvSpPr/>
            <p:nvPr/>
          </p:nvSpPr>
          <p:spPr>
            <a:xfrm>
              <a:off x="1297" y="206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71" name="AutoShape 14"/>
            <p:cNvSpPr/>
            <p:nvPr/>
          </p:nvSpPr>
          <p:spPr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72" name="AutoShape 15"/>
            <p:cNvSpPr/>
            <p:nvPr/>
          </p:nvSpPr>
          <p:spPr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73" name="Rectangle 16"/>
            <p:cNvSpPr/>
            <p:nvPr/>
          </p:nvSpPr>
          <p:spPr>
            <a:xfrm>
              <a:off x="2064" y="1584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Text Box 17"/>
            <p:cNvSpPr txBox="1"/>
            <p:nvPr/>
          </p:nvSpPr>
          <p:spPr>
            <a:xfrm>
              <a:off x="1056" y="1507"/>
              <a:ext cx="93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AutoShape 18"/>
            <p:cNvSpPr/>
            <p:nvPr/>
          </p:nvSpPr>
          <p:spPr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5076" name="Line 19"/>
            <p:cNvSpPr/>
            <p:nvPr/>
          </p:nvSpPr>
          <p:spPr>
            <a:xfrm>
              <a:off x="1493" y="2045"/>
              <a:ext cx="0" cy="472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5077" name="Rectangle 20"/>
            <p:cNvSpPr/>
            <p:nvPr/>
          </p:nvSpPr>
          <p:spPr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8" name="Text Box 21"/>
            <p:cNvSpPr txBox="1"/>
            <p:nvPr/>
          </p:nvSpPr>
          <p:spPr>
            <a:xfrm>
              <a:off x="1379" y="1945"/>
              <a:ext cx="213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Text Box 22"/>
            <p:cNvSpPr txBox="1"/>
            <p:nvPr/>
          </p:nvSpPr>
          <p:spPr>
            <a:xfrm>
              <a:off x="4938" y="2352"/>
              <a:ext cx="19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Text Box 23"/>
            <p:cNvSpPr txBox="1"/>
            <p:nvPr/>
          </p:nvSpPr>
          <p:spPr>
            <a:xfrm>
              <a:off x="4925" y="2669"/>
              <a:ext cx="221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Rectangle 24"/>
            <p:cNvSpPr/>
            <p:nvPr/>
          </p:nvSpPr>
          <p:spPr>
            <a:xfrm>
              <a:off x="4368" y="2698"/>
              <a:ext cx="576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2" name="Text Box 25"/>
            <p:cNvSpPr txBox="1"/>
            <p:nvPr/>
          </p:nvSpPr>
          <p:spPr>
            <a:xfrm>
              <a:off x="4089" y="2217"/>
              <a:ext cx="1105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Text Box 26"/>
            <p:cNvSpPr txBox="1"/>
            <p:nvPr/>
          </p:nvSpPr>
          <p:spPr>
            <a:xfrm>
              <a:off x="2711" y="2362"/>
              <a:ext cx="82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I/O bridge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Text Box 27"/>
            <p:cNvSpPr txBox="1"/>
            <p:nvPr/>
          </p:nvSpPr>
          <p:spPr>
            <a:xfrm>
              <a:off x="840" y="1919"/>
              <a:ext cx="47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%rax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5" name="Text Box 28"/>
            <p:cNvSpPr txBox="1"/>
            <p:nvPr/>
          </p:nvSpPr>
          <p:spPr>
            <a:xfrm>
              <a:off x="3024" y="1616"/>
              <a:ext cx="2756" cy="3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Load operation:</a:t>
              </a:r>
              <a:r>
                <a:rPr lang="en-US" altLang="zh-CN" sz="2400" b="1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movq A,%rax</a:t>
              </a:r>
              <a:endParaRPr lang="en-US" altLang="zh-CN" sz="2400" b="1" dirty="0">
                <a:latin typeface="Times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transaction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7108" name="Group 4"/>
          <p:cNvGrpSpPr/>
          <p:nvPr/>
        </p:nvGrpSpPr>
        <p:grpSpPr>
          <a:xfrm>
            <a:off x="304800" y="2725738"/>
            <a:ext cx="8353425" cy="3827462"/>
            <a:chOff x="720" y="1507"/>
            <a:chExt cx="4991" cy="1469"/>
          </a:xfrm>
        </p:grpSpPr>
        <p:sp>
          <p:nvSpPr>
            <p:cNvPr id="47111" name="Rectangle 5"/>
            <p:cNvSpPr/>
            <p:nvPr/>
          </p:nvSpPr>
          <p:spPr>
            <a:xfrm>
              <a:off x="4371" y="2400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AutoShape 6"/>
            <p:cNvSpPr/>
            <p:nvPr/>
          </p:nvSpPr>
          <p:spPr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Rectangle 7"/>
            <p:cNvSpPr/>
            <p:nvPr/>
          </p:nvSpPr>
          <p:spPr>
            <a:xfrm>
              <a:off x="2835" y="2516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4" name="AutoShape 8"/>
            <p:cNvSpPr/>
            <p:nvPr/>
          </p:nvSpPr>
          <p:spPr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15" name="Rectangle 9"/>
            <p:cNvSpPr/>
            <p:nvPr/>
          </p:nvSpPr>
          <p:spPr>
            <a:xfrm>
              <a:off x="1297" y="168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16" name="Rectangle 10"/>
            <p:cNvSpPr/>
            <p:nvPr/>
          </p:nvSpPr>
          <p:spPr>
            <a:xfrm>
              <a:off x="1297" y="177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17" name="Rectangle 11"/>
            <p:cNvSpPr/>
            <p:nvPr/>
          </p:nvSpPr>
          <p:spPr>
            <a:xfrm>
              <a:off x="1297" y="187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18" name="Rectangle 12"/>
            <p:cNvSpPr/>
            <p:nvPr/>
          </p:nvSpPr>
          <p:spPr>
            <a:xfrm>
              <a:off x="1297" y="196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19" name="Rectangle 13"/>
            <p:cNvSpPr/>
            <p:nvPr/>
          </p:nvSpPr>
          <p:spPr>
            <a:xfrm>
              <a:off x="1297" y="206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20" name="AutoShape 14"/>
            <p:cNvSpPr/>
            <p:nvPr/>
          </p:nvSpPr>
          <p:spPr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21" name="AutoShape 15"/>
            <p:cNvSpPr/>
            <p:nvPr/>
          </p:nvSpPr>
          <p:spPr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22" name="Rectangle 16"/>
            <p:cNvSpPr/>
            <p:nvPr/>
          </p:nvSpPr>
          <p:spPr>
            <a:xfrm>
              <a:off x="2064" y="1584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Text Box 17"/>
            <p:cNvSpPr txBox="1"/>
            <p:nvPr/>
          </p:nvSpPr>
          <p:spPr>
            <a:xfrm>
              <a:off x="1056" y="1507"/>
              <a:ext cx="93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4" name="AutoShape 18"/>
            <p:cNvSpPr/>
            <p:nvPr/>
          </p:nvSpPr>
          <p:spPr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7125" name="Line 19"/>
            <p:cNvSpPr/>
            <p:nvPr/>
          </p:nvSpPr>
          <p:spPr>
            <a:xfrm>
              <a:off x="1872" y="2640"/>
              <a:ext cx="2496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6" name="Rectangle 20"/>
            <p:cNvSpPr/>
            <p:nvPr/>
          </p:nvSpPr>
          <p:spPr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7" name="Text Box 21"/>
            <p:cNvSpPr txBox="1"/>
            <p:nvPr/>
          </p:nvSpPr>
          <p:spPr>
            <a:xfrm>
              <a:off x="3719" y="2417"/>
              <a:ext cx="243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Text Box 22"/>
            <p:cNvSpPr txBox="1"/>
            <p:nvPr/>
          </p:nvSpPr>
          <p:spPr>
            <a:xfrm>
              <a:off x="4938" y="2352"/>
              <a:ext cx="19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9" name="Text Box 23"/>
            <p:cNvSpPr txBox="1"/>
            <p:nvPr/>
          </p:nvSpPr>
          <p:spPr>
            <a:xfrm>
              <a:off x="4925" y="2669"/>
              <a:ext cx="221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0" name="Rectangle 24"/>
            <p:cNvSpPr/>
            <p:nvPr/>
          </p:nvSpPr>
          <p:spPr>
            <a:xfrm>
              <a:off x="4368" y="2698"/>
              <a:ext cx="576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1" name="Text Box 25"/>
            <p:cNvSpPr txBox="1"/>
            <p:nvPr/>
          </p:nvSpPr>
          <p:spPr>
            <a:xfrm>
              <a:off x="4089" y="2217"/>
              <a:ext cx="1105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2" name="Text Box 26"/>
            <p:cNvSpPr txBox="1"/>
            <p:nvPr/>
          </p:nvSpPr>
          <p:spPr>
            <a:xfrm>
              <a:off x="2711" y="2362"/>
              <a:ext cx="82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I/O bridge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3" name="Text Box 27"/>
            <p:cNvSpPr txBox="1"/>
            <p:nvPr/>
          </p:nvSpPr>
          <p:spPr>
            <a:xfrm>
              <a:off x="840" y="1919"/>
              <a:ext cx="47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%rax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4" name="Text Box 28"/>
            <p:cNvSpPr txBox="1"/>
            <p:nvPr/>
          </p:nvSpPr>
          <p:spPr>
            <a:xfrm>
              <a:off x="2814" y="1616"/>
              <a:ext cx="2897" cy="3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Store operation:</a:t>
              </a:r>
              <a:r>
                <a:rPr lang="en-US" altLang="zh-CN" sz="2400" b="1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movq %rax,A</a:t>
              </a:r>
              <a:endParaRPr lang="en-US" altLang="zh-CN" sz="2400" b="1" dirty="0">
                <a:latin typeface="Times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09" name="Text Box 21"/>
          <p:cNvSpPr txBox="1"/>
          <p:nvPr/>
        </p:nvSpPr>
        <p:spPr>
          <a:xfrm>
            <a:off x="1473200" y="3867150"/>
            <a:ext cx="355600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Y</a:t>
            </a:r>
            <a:endParaRPr lang="en-US" altLang="zh-CN" sz="20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Rectangle 3"/>
          <p:cNvSpPr txBox="1"/>
          <p:nvPr/>
        </p:nvSpPr>
        <p:spPr>
          <a:xfrm>
            <a:off x="457200" y="1600200"/>
            <a:ext cx="8077200" cy="955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66700" lvl="0" indent="-266700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1. CPU place address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on bus. Main memory reads it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waits for the corresponding data to arrive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write transaction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334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2. CPU places data word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 on the bus.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49157" name="Group 4"/>
          <p:cNvGrpSpPr/>
          <p:nvPr/>
        </p:nvGrpSpPr>
        <p:grpSpPr>
          <a:xfrm>
            <a:off x="304800" y="2725738"/>
            <a:ext cx="8353425" cy="3827462"/>
            <a:chOff x="720" y="1507"/>
            <a:chExt cx="4991" cy="1469"/>
          </a:xfrm>
        </p:grpSpPr>
        <p:sp>
          <p:nvSpPr>
            <p:cNvPr id="49160" name="Rectangle 5"/>
            <p:cNvSpPr/>
            <p:nvPr/>
          </p:nvSpPr>
          <p:spPr>
            <a:xfrm>
              <a:off x="4371" y="2400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AutoShape 6"/>
            <p:cNvSpPr/>
            <p:nvPr/>
          </p:nvSpPr>
          <p:spPr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7"/>
            <p:cNvSpPr/>
            <p:nvPr/>
          </p:nvSpPr>
          <p:spPr>
            <a:xfrm>
              <a:off x="2835" y="2516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AutoShape 8"/>
            <p:cNvSpPr/>
            <p:nvPr/>
          </p:nvSpPr>
          <p:spPr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64" name="Rectangle 9"/>
            <p:cNvSpPr/>
            <p:nvPr/>
          </p:nvSpPr>
          <p:spPr>
            <a:xfrm>
              <a:off x="1297" y="168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65" name="Rectangle 10"/>
            <p:cNvSpPr/>
            <p:nvPr/>
          </p:nvSpPr>
          <p:spPr>
            <a:xfrm>
              <a:off x="1297" y="177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66" name="Rectangle 11"/>
            <p:cNvSpPr/>
            <p:nvPr/>
          </p:nvSpPr>
          <p:spPr>
            <a:xfrm>
              <a:off x="1297" y="187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67" name="Rectangle 12"/>
            <p:cNvSpPr/>
            <p:nvPr/>
          </p:nvSpPr>
          <p:spPr>
            <a:xfrm>
              <a:off x="1297" y="196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68" name="Rectangle 13"/>
            <p:cNvSpPr/>
            <p:nvPr/>
          </p:nvSpPr>
          <p:spPr>
            <a:xfrm>
              <a:off x="1297" y="206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69" name="AutoShape 14"/>
            <p:cNvSpPr/>
            <p:nvPr/>
          </p:nvSpPr>
          <p:spPr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70" name="AutoShape 15"/>
            <p:cNvSpPr/>
            <p:nvPr/>
          </p:nvSpPr>
          <p:spPr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71" name="Rectangle 16"/>
            <p:cNvSpPr/>
            <p:nvPr/>
          </p:nvSpPr>
          <p:spPr>
            <a:xfrm>
              <a:off x="2064" y="1584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2" name="Text Box 17"/>
            <p:cNvSpPr txBox="1"/>
            <p:nvPr/>
          </p:nvSpPr>
          <p:spPr>
            <a:xfrm>
              <a:off x="1056" y="1507"/>
              <a:ext cx="93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3" name="AutoShape 18"/>
            <p:cNvSpPr/>
            <p:nvPr/>
          </p:nvSpPr>
          <p:spPr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49174" name="Rectangle 20"/>
            <p:cNvSpPr/>
            <p:nvPr/>
          </p:nvSpPr>
          <p:spPr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5" name="Text Box 21"/>
            <p:cNvSpPr txBox="1"/>
            <p:nvPr/>
          </p:nvSpPr>
          <p:spPr>
            <a:xfrm>
              <a:off x="1408" y="1945"/>
              <a:ext cx="213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6" name="Text Box 22"/>
            <p:cNvSpPr txBox="1"/>
            <p:nvPr/>
          </p:nvSpPr>
          <p:spPr>
            <a:xfrm>
              <a:off x="4938" y="2352"/>
              <a:ext cx="19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7" name="Text Box 23"/>
            <p:cNvSpPr txBox="1"/>
            <p:nvPr/>
          </p:nvSpPr>
          <p:spPr>
            <a:xfrm>
              <a:off x="4925" y="2669"/>
              <a:ext cx="221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8" name="Rectangle 24"/>
            <p:cNvSpPr/>
            <p:nvPr/>
          </p:nvSpPr>
          <p:spPr>
            <a:xfrm>
              <a:off x="4368" y="2698"/>
              <a:ext cx="576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9" name="Text Box 25"/>
            <p:cNvSpPr txBox="1"/>
            <p:nvPr/>
          </p:nvSpPr>
          <p:spPr>
            <a:xfrm>
              <a:off x="4089" y="2217"/>
              <a:ext cx="1105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0" name="Text Box 26"/>
            <p:cNvSpPr txBox="1"/>
            <p:nvPr/>
          </p:nvSpPr>
          <p:spPr>
            <a:xfrm>
              <a:off x="2711" y="2362"/>
              <a:ext cx="82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I/O bridge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1" name="Text Box 27"/>
            <p:cNvSpPr txBox="1"/>
            <p:nvPr/>
          </p:nvSpPr>
          <p:spPr>
            <a:xfrm>
              <a:off x="840" y="1919"/>
              <a:ext cx="47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%rax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2" name="Text Box 28"/>
            <p:cNvSpPr txBox="1"/>
            <p:nvPr/>
          </p:nvSpPr>
          <p:spPr>
            <a:xfrm>
              <a:off x="2814" y="1616"/>
              <a:ext cx="2897" cy="3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Store operation:</a:t>
              </a:r>
              <a:r>
                <a:rPr lang="en-US" altLang="zh-CN" sz="2400" b="1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movq %rax,A</a:t>
              </a:r>
              <a:endParaRPr lang="en-US" altLang="zh-CN" sz="2400" b="1" dirty="0">
                <a:latin typeface="Times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3" name="Line 19"/>
            <p:cNvSpPr/>
            <p:nvPr/>
          </p:nvSpPr>
          <p:spPr>
            <a:xfrm>
              <a:off x="1512" y="2625"/>
              <a:ext cx="2856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9158" name="Line 19"/>
          <p:cNvSpPr/>
          <p:nvPr/>
        </p:nvSpPr>
        <p:spPr>
          <a:xfrm flipH="1">
            <a:off x="1631950" y="4191000"/>
            <a:ext cx="0" cy="1500188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9" name="Text Box 21"/>
          <p:cNvSpPr txBox="1"/>
          <p:nvPr/>
        </p:nvSpPr>
        <p:spPr>
          <a:xfrm>
            <a:off x="5403850" y="5095875"/>
            <a:ext cx="388938" cy="4619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Y</a:t>
            </a:r>
            <a:endParaRPr lang="en-US" altLang="zh-CN" sz="2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write transaction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838200"/>
          </a:xfrm>
        </p:spPr>
        <p:txBody>
          <a:bodyPr vert="horz" wrap="square" lIns="91440" tIns="45720" rIns="91440" bIns="45720" anchor="t" anchorCtr="0"/>
          <a:p>
            <a:pPr marL="355600" indent="-355600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3. Main memory read data word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from the bus and stores it at address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1205" name="Group 4"/>
          <p:cNvGrpSpPr/>
          <p:nvPr/>
        </p:nvGrpSpPr>
        <p:grpSpPr>
          <a:xfrm>
            <a:off x="304800" y="2725738"/>
            <a:ext cx="8353425" cy="3827462"/>
            <a:chOff x="720" y="1507"/>
            <a:chExt cx="4991" cy="1469"/>
          </a:xfrm>
        </p:grpSpPr>
        <p:sp>
          <p:nvSpPr>
            <p:cNvPr id="51207" name="Rectangle 5"/>
            <p:cNvSpPr/>
            <p:nvPr/>
          </p:nvSpPr>
          <p:spPr>
            <a:xfrm>
              <a:off x="4371" y="2400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AutoShape 6"/>
            <p:cNvSpPr/>
            <p:nvPr/>
          </p:nvSpPr>
          <p:spPr>
            <a:xfrm>
              <a:off x="3411" y="2496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Rectangle 7"/>
            <p:cNvSpPr/>
            <p:nvPr/>
          </p:nvSpPr>
          <p:spPr>
            <a:xfrm>
              <a:off x="2835" y="2516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0" name="AutoShape 8"/>
            <p:cNvSpPr/>
            <p:nvPr/>
          </p:nvSpPr>
          <p:spPr>
            <a:xfrm>
              <a:off x="1917" y="2496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1" name="Rectangle 9"/>
            <p:cNvSpPr/>
            <p:nvPr/>
          </p:nvSpPr>
          <p:spPr>
            <a:xfrm>
              <a:off x="1297" y="168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2" name="Rectangle 10"/>
            <p:cNvSpPr/>
            <p:nvPr/>
          </p:nvSpPr>
          <p:spPr>
            <a:xfrm>
              <a:off x="1297" y="177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3" name="Rectangle 11"/>
            <p:cNvSpPr/>
            <p:nvPr/>
          </p:nvSpPr>
          <p:spPr>
            <a:xfrm>
              <a:off x="1297" y="187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4" name="Rectangle 12"/>
            <p:cNvSpPr/>
            <p:nvPr/>
          </p:nvSpPr>
          <p:spPr>
            <a:xfrm>
              <a:off x="1297" y="196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5" name="Rectangle 13"/>
            <p:cNvSpPr/>
            <p:nvPr/>
          </p:nvSpPr>
          <p:spPr>
            <a:xfrm>
              <a:off x="1297" y="206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6" name="AutoShape 14"/>
            <p:cNvSpPr/>
            <p:nvPr/>
          </p:nvSpPr>
          <p:spPr>
            <a:xfrm>
              <a:off x="1784" y="168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7" name="AutoShape 15"/>
            <p:cNvSpPr/>
            <p:nvPr/>
          </p:nvSpPr>
          <p:spPr>
            <a:xfrm flipH="1">
              <a:off x="1728" y="1920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18" name="Rectangle 16"/>
            <p:cNvSpPr/>
            <p:nvPr/>
          </p:nvSpPr>
          <p:spPr>
            <a:xfrm>
              <a:off x="2064" y="1584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9" name="Text Box 17"/>
            <p:cNvSpPr txBox="1"/>
            <p:nvPr/>
          </p:nvSpPr>
          <p:spPr>
            <a:xfrm>
              <a:off x="1056" y="1507"/>
              <a:ext cx="93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0" name="AutoShape 18"/>
            <p:cNvSpPr/>
            <p:nvPr/>
          </p:nvSpPr>
          <p:spPr>
            <a:xfrm>
              <a:off x="1344" y="2208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51221" name="Rectangle 20"/>
            <p:cNvSpPr/>
            <p:nvPr/>
          </p:nvSpPr>
          <p:spPr>
            <a:xfrm>
              <a:off x="720" y="2516"/>
              <a:ext cx="1180" cy="36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2" name="Text Box 21"/>
            <p:cNvSpPr txBox="1"/>
            <p:nvPr/>
          </p:nvSpPr>
          <p:spPr>
            <a:xfrm>
              <a:off x="1408" y="1945"/>
              <a:ext cx="213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3" name="Text Box 22"/>
            <p:cNvSpPr txBox="1"/>
            <p:nvPr/>
          </p:nvSpPr>
          <p:spPr>
            <a:xfrm>
              <a:off x="4938" y="2352"/>
              <a:ext cx="19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Text Box 23"/>
            <p:cNvSpPr txBox="1"/>
            <p:nvPr/>
          </p:nvSpPr>
          <p:spPr>
            <a:xfrm>
              <a:off x="4925" y="2669"/>
              <a:ext cx="221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5" name="Rectangle 24"/>
            <p:cNvSpPr/>
            <p:nvPr/>
          </p:nvSpPr>
          <p:spPr>
            <a:xfrm>
              <a:off x="4368" y="2698"/>
              <a:ext cx="576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Text Box 25"/>
            <p:cNvSpPr txBox="1"/>
            <p:nvPr/>
          </p:nvSpPr>
          <p:spPr>
            <a:xfrm>
              <a:off x="4089" y="2217"/>
              <a:ext cx="1105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7" name="Text Box 26"/>
            <p:cNvSpPr txBox="1"/>
            <p:nvPr/>
          </p:nvSpPr>
          <p:spPr>
            <a:xfrm>
              <a:off x="2711" y="2362"/>
              <a:ext cx="824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I/O bridge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8" name="Text Box 27"/>
            <p:cNvSpPr txBox="1"/>
            <p:nvPr/>
          </p:nvSpPr>
          <p:spPr>
            <a:xfrm>
              <a:off x="840" y="1919"/>
              <a:ext cx="476" cy="1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%rax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9" name="Text Box 28"/>
            <p:cNvSpPr txBox="1"/>
            <p:nvPr/>
          </p:nvSpPr>
          <p:spPr>
            <a:xfrm>
              <a:off x="2814" y="1616"/>
              <a:ext cx="2897" cy="3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Store operation:</a:t>
              </a:r>
              <a:r>
                <a:rPr lang="en-US" altLang="zh-CN" sz="2400" b="1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movq %rax,A</a:t>
              </a:r>
              <a:endParaRPr lang="en-US" altLang="zh-CN" sz="2400" b="1" dirty="0">
                <a:latin typeface="Times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06" name="Text Box 21"/>
          <p:cNvSpPr txBox="1"/>
          <p:nvPr/>
        </p:nvSpPr>
        <p:spPr>
          <a:xfrm>
            <a:off x="6729413" y="5770563"/>
            <a:ext cx="357187" cy="401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Y</a:t>
            </a:r>
            <a:endParaRPr lang="en-US" altLang="zh-CN" sz="20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Picture 2" descr="disk"/>
          <p:cNvPicPr>
            <a:picLocks noChangeAspect="1"/>
          </p:cNvPicPr>
          <p:nvPr/>
        </p:nvPicPr>
        <p:blipFill>
          <a:blip r:embed="rId1"/>
          <a:srcRect l="11427" t="11632" b="8240"/>
          <a:stretch>
            <a:fillRect/>
          </a:stretch>
        </p:blipFill>
        <p:spPr>
          <a:xfrm>
            <a:off x="1379538" y="1600200"/>
            <a:ext cx="6496050" cy="472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What’s inside a disk drive?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/>
          <p:nvPr/>
        </p:nvSpPr>
        <p:spPr>
          <a:xfrm>
            <a:off x="3284538" y="1600200"/>
            <a:ext cx="1203325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Spindle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Line 5"/>
          <p:cNvSpPr/>
          <p:nvPr/>
        </p:nvSpPr>
        <p:spPr>
          <a:xfrm>
            <a:off x="2141538" y="2133600"/>
            <a:ext cx="1828800" cy="1600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4" name="Text Box 6"/>
          <p:cNvSpPr txBox="1"/>
          <p:nvPr/>
        </p:nvSpPr>
        <p:spPr>
          <a:xfrm>
            <a:off x="1836738" y="1752600"/>
            <a:ext cx="742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Arm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Line 7"/>
          <p:cNvSpPr/>
          <p:nvPr/>
        </p:nvSpPr>
        <p:spPr>
          <a:xfrm>
            <a:off x="1150938" y="3200400"/>
            <a:ext cx="220980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6" name="Text Box 8"/>
          <p:cNvSpPr txBox="1"/>
          <p:nvPr/>
        </p:nvSpPr>
        <p:spPr>
          <a:xfrm>
            <a:off x="465138" y="2743200"/>
            <a:ext cx="131921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Actuator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7" name="Line 9"/>
          <p:cNvSpPr/>
          <p:nvPr/>
        </p:nvSpPr>
        <p:spPr>
          <a:xfrm flipH="1">
            <a:off x="6180138" y="2362200"/>
            <a:ext cx="91440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8" name="Text Box 10"/>
          <p:cNvSpPr txBox="1"/>
          <p:nvPr/>
        </p:nvSpPr>
        <p:spPr>
          <a:xfrm>
            <a:off x="6865938" y="1905000"/>
            <a:ext cx="121761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Platters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9" name="Line 11"/>
          <p:cNvSpPr/>
          <p:nvPr/>
        </p:nvSpPr>
        <p:spPr>
          <a:xfrm flipV="1">
            <a:off x="1836738" y="4740275"/>
            <a:ext cx="22860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0" name="AutoShape 12"/>
          <p:cNvSpPr/>
          <p:nvPr/>
        </p:nvSpPr>
        <p:spPr>
          <a:xfrm flipH="1">
            <a:off x="5189538" y="5105400"/>
            <a:ext cx="1201737" cy="609600"/>
          </a:xfrm>
          <a:prstGeom prst="curvedUpArrow">
            <a:avLst>
              <a:gd name="adj1" fmla="val 57551"/>
              <a:gd name="adj2" fmla="val 98567"/>
              <a:gd name="adj3" fmla="val 33333"/>
            </a:avLst>
          </a:prstGeom>
          <a:solidFill>
            <a:srgbClr val="FF7171"/>
          </a:solidFill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61" name="Text Box 13"/>
          <p:cNvSpPr txBox="1"/>
          <p:nvPr/>
        </p:nvSpPr>
        <p:spPr>
          <a:xfrm>
            <a:off x="6391275" y="4573588"/>
            <a:ext cx="2219325" cy="15700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Electronics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(including a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processor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and memory!)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2" name="Line 14"/>
          <p:cNvSpPr/>
          <p:nvPr/>
        </p:nvSpPr>
        <p:spPr>
          <a:xfrm>
            <a:off x="3970338" y="2057400"/>
            <a:ext cx="12192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3" name="Text Box 15"/>
          <p:cNvSpPr txBox="1"/>
          <p:nvPr/>
        </p:nvSpPr>
        <p:spPr>
          <a:xfrm>
            <a:off x="1074738" y="5349875"/>
            <a:ext cx="1524000" cy="8223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SCSI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connector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4" name="Text Box 16"/>
          <p:cNvSpPr txBox="1"/>
          <p:nvPr/>
        </p:nvSpPr>
        <p:spPr>
          <a:xfrm>
            <a:off x="168275" y="6423025"/>
            <a:ext cx="4051300" cy="3079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Image courtesy of Seagate Technology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geometry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343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Disks consist of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platters</a:t>
            </a:r>
            <a:r>
              <a:rPr lang="en-US" altLang="zh-CN" sz="2400" dirty="0">
                <a:ea typeface="宋体" panose="02010600030101010101" pitchFamily="2" charset="-122"/>
              </a:rPr>
              <a:t>, each with two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surfaces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Each surface consists of concentric rings called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tracks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Each track consists of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sectors</a:t>
            </a:r>
            <a:r>
              <a:rPr lang="en-US" altLang="zh-CN" sz="2400" dirty="0">
                <a:ea typeface="宋体" panose="02010600030101010101" pitchFamily="2" charset="-122"/>
              </a:rPr>
              <a:t> separated by gaps.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55301" name="Group 5"/>
          <p:cNvGrpSpPr/>
          <p:nvPr/>
        </p:nvGrpSpPr>
        <p:grpSpPr>
          <a:xfrm>
            <a:off x="1408113" y="3276600"/>
            <a:ext cx="6669087" cy="3363913"/>
            <a:chOff x="451" y="1584"/>
            <a:chExt cx="4593" cy="2339"/>
          </a:xfrm>
        </p:grpSpPr>
        <p:sp>
          <p:nvSpPr>
            <p:cNvPr id="55302" name="Oval 6"/>
            <p:cNvSpPr/>
            <p:nvPr/>
          </p:nvSpPr>
          <p:spPr>
            <a:xfrm>
              <a:off x="1283" y="2182"/>
              <a:ext cx="1166" cy="1142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03" name="Oval 7"/>
            <p:cNvSpPr/>
            <p:nvPr/>
          </p:nvSpPr>
          <p:spPr>
            <a:xfrm>
              <a:off x="672" y="1584"/>
              <a:ext cx="2388" cy="233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04" name="Oval 8"/>
            <p:cNvSpPr/>
            <p:nvPr/>
          </p:nvSpPr>
          <p:spPr>
            <a:xfrm>
              <a:off x="792" y="1701"/>
              <a:ext cx="2148" cy="210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05" name="Oval 9"/>
            <p:cNvSpPr/>
            <p:nvPr/>
          </p:nvSpPr>
          <p:spPr>
            <a:xfrm>
              <a:off x="912" y="1818"/>
              <a:ext cx="1909" cy="1870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06" name="Oval 10"/>
            <p:cNvSpPr/>
            <p:nvPr/>
          </p:nvSpPr>
          <p:spPr>
            <a:xfrm>
              <a:off x="1032" y="1936"/>
              <a:ext cx="1669" cy="163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07" name="Oval 11"/>
            <p:cNvSpPr/>
            <p:nvPr/>
          </p:nvSpPr>
          <p:spPr>
            <a:xfrm>
              <a:off x="1151" y="2053"/>
              <a:ext cx="1430" cy="14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08" name="Oval 12"/>
            <p:cNvSpPr/>
            <p:nvPr/>
          </p:nvSpPr>
          <p:spPr>
            <a:xfrm>
              <a:off x="1391" y="2288"/>
              <a:ext cx="950" cy="931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09" name="Oval 13"/>
            <p:cNvSpPr/>
            <p:nvPr/>
          </p:nvSpPr>
          <p:spPr>
            <a:xfrm>
              <a:off x="1511" y="2405"/>
              <a:ext cx="711" cy="696"/>
            </a:xfrm>
            <a:prstGeom prst="ellipse">
              <a:avLst/>
            </a:prstGeom>
            <a:solidFill>
              <a:srgbClr val="5BFFD4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spindle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0" name="Text Box 14"/>
            <p:cNvSpPr txBox="1"/>
            <p:nvPr/>
          </p:nvSpPr>
          <p:spPr>
            <a:xfrm>
              <a:off x="1597" y="1790"/>
              <a:ext cx="691" cy="25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surface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Line 15"/>
            <p:cNvSpPr/>
            <p:nvPr/>
          </p:nvSpPr>
          <p:spPr>
            <a:xfrm>
              <a:off x="733" y="1841"/>
              <a:ext cx="624" cy="42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2" name="Line 16"/>
            <p:cNvSpPr/>
            <p:nvPr/>
          </p:nvSpPr>
          <p:spPr>
            <a:xfrm>
              <a:off x="905" y="1841"/>
              <a:ext cx="424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3" name="Text Box 17"/>
            <p:cNvSpPr txBox="1"/>
            <p:nvPr/>
          </p:nvSpPr>
          <p:spPr>
            <a:xfrm>
              <a:off x="451" y="1639"/>
              <a:ext cx="592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tracks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4" name="Oval 18"/>
            <p:cNvSpPr/>
            <p:nvPr/>
          </p:nvSpPr>
          <p:spPr>
            <a:xfrm>
              <a:off x="3575" y="2200"/>
              <a:ext cx="1166" cy="1142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15" name="Text Box 19"/>
            <p:cNvSpPr txBox="1"/>
            <p:nvPr/>
          </p:nvSpPr>
          <p:spPr>
            <a:xfrm>
              <a:off x="3921" y="1934"/>
              <a:ext cx="636" cy="25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track </a:t>
              </a:r>
              <a:r>
                <a:rPr lang="en-US" altLang="zh-CN" sz="2000" b="1" i="1" dirty="0">
                  <a:latin typeface="Helvetica" pitchFamily="34" charset="0"/>
                  <a:ea typeface="宋体" panose="02010600030101010101" pitchFamily="2" charset="-122"/>
                </a:rPr>
                <a:t>k</a:t>
              </a:r>
              <a:endParaRPr lang="en-US" altLang="zh-CN" sz="20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316" name="Group 20"/>
            <p:cNvGrpSpPr/>
            <p:nvPr/>
          </p:nvGrpSpPr>
          <p:grpSpPr>
            <a:xfrm>
              <a:off x="4165" y="2165"/>
              <a:ext cx="672" cy="624"/>
              <a:chOff x="4320" y="690"/>
              <a:chExt cx="672" cy="624"/>
            </a:xfrm>
          </p:grpSpPr>
          <p:sp>
            <p:nvSpPr>
              <p:cNvPr id="55339" name="Line 21"/>
              <p:cNvSpPr/>
              <p:nvPr/>
            </p:nvSpPr>
            <p:spPr>
              <a:xfrm flipV="1">
                <a:off x="4320" y="69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40" name="Line 22"/>
              <p:cNvSpPr/>
              <p:nvPr/>
            </p:nvSpPr>
            <p:spPr>
              <a:xfrm flipV="1">
                <a:off x="4320" y="72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41" name="Line 23"/>
              <p:cNvSpPr/>
              <p:nvPr/>
            </p:nvSpPr>
            <p:spPr>
              <a:xfrm flipV="1">
                <a:off x="4320" y="129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42" name="Line 24"/>
              <p:cNvSpPr/>
              <p:nvPr/>
            </p:nvSpPr>
            <p:spPr>
              <a:xfrm flipV="1">
                <a:off x="4320" y="96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5317" name="Group 25"/>
            <p:cNvGrpSpPr/>
            <p:nvPr/>
          </p:nvGrpSpPr>
          <p:grpSpPr>
            <a:xfrm flipV="1">
              <a:off x="4165" y="2753"/>
              <a:ext cx="672" cy="624"/>
              <a:chOff x="4320" y="690"/>
              <a:chExt cx="672" cy="624"/>
            </a:xfrm>
          </p:grpSpPr>
          <p:sp>
            <p:nvSpPr>
              <p:cNvPr id="55335" name="Line 26"/>
              <p:cNvSpPr/>
              <p:nvPr/>
            </p:nvSpPr>
            <p:spPr>
              <a:xfrm flipV="1">
                <a:off x="4320" y="69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36" name="Line 27"/>
              <p:cNvSpPr/>
              <p:nvPr/>
            </p:nvSpPr>
            <p:spPr>
              <a:xfrm flipV="1">
                <a:off x="4320" y="72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37" name="Line 28"/>
              <p:cNvSpPr/>
              <p:nvPr/>
            </p:nvSpPr>
            <p:spPr>
              <a:xfrm flipV="1">
                <a:off x="4320" y="129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38" name="Line 29"/>
              <p:cNvSpPr/>
              <p:nvPr/>
            </p:nvSpPr>
            <p:spPr>
              <a:xfrm flipV="1">
                <a:off x="4320" y="96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5318" name="Group 30"/>
            <p:cNvGrpSpPr/>
            <p:nvPr/>
          </p:nvGrpSpPr>
          <p:grpSpPr>
            <a:xfrm flipH="1" flipV="1">
              <a:off x="3493" y="2753"/>
              <a:ext cx="672" cy="624"/>
              <a:chOff x="4320" y="690"/>
              <a:chExt cx="672" cy="624"/>
            </a:xfrm>
          </p:grpSpPr>
          <p:sp>
            <p:nvSpPr>
              <p:cNvPr id="55331" name="Line 31"/>
              <p:cNvSpPr/>
              <p:nvPr/>
            </p:nvSpPr>
            <p:spPr>
              <a:xfrm flipV="1">
                <a:off x="4320" y="69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32" name="Line 32"/>
              <p:cNvSpPr/>
              <p:nvPr/>
            </p:nvSpPr>
            <p:spPr>
              <a:xfrm flipV="1">
                <a:off x="4320" y="72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33" name="Line 33"/>
              <p:cNvSpPr/>
              <p:nvPr/>
            </p:nvSpPr>
            <p:spPr>
              <a:xfrm flipV="1">
                <a:off x="4320" y="129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34" name="Line 34"/>
              <p:cNvSpPr/>
              <p:nvPr/>
            </p:nvSpPr>
            <p:spPr>
              <a:xfrm flipV="1">
                <a:off x="4320" y="96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5319" name="Group 35"/>
            <p:cNvGrpSpPr/>
            <p:nvPr/>
          </p:nvGrpSpPr>
          <p:grpSpPr>
            <a:xfrm flipH="1">
              <a:off x="3493" y="2165"/>
              <a:ext cx="672" cy="624"/>
              <a:chOff x="4320" y="690"/>
              <a:chExt cx="672" cy="624"/>
            </a:xfrm>
          </p:grpSpPr>
          <p:sp>
            <p:nvSpPr>
              <p:cNvPr id="55327" name="Line 36"/>
              <p:cNvSpPr/>
              <p:nvPr/>
            </p:nvSpPr>
            <p:spPr>
              <a:xfrm flipV="1">
                <a:off x="4320" y="69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28" name="Line 37"/>
              <p:cNvSpPr/>
              <p:nvPr/>
            </p:nvSpPr>
            <p:spPr>
              <a:xfrm flipV="1">
                <a:off x="4320" y="72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29" name="Line 38"/>
              <p:cNvSpPr/>
              <p:nvPr/>
            </p:nvSpPr>
            <p:spPr>
              <a:xfrm flipV="1">
                <a:off x="4320" y="129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30" name="Line 39"/>
              <p:cNvSpPr/>
              <p:nvPr/>
            </p:nvSpPr>
            <p:spPr>
              <a:xfrm flipV="1">
                <a:off x="4320" y="96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5320" name="Text Box 40"/>
            <p:cNvSpPr txBox="1"/>
            <p:nvPr/>
          </p:nvSpPr>
          <p:spPr>
            <a:xfrm>
              <a:off x="3814" y="3615"/>
              <a:ext cx="691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sectors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21" name="Line 41"/>
            <p:cNvSpPr/>
            <p:nvPr/>
          </p:nvSpPr>
          <p:spPr>
            <a:xfrm flipV="1">
              <a:off x="4021" y="3347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2" name="Line 42"/>
            <p:cNvSpPr/>
            <p:nvPr/>
          </p:nvSpPr>
          <p:spPr>
            <a:xfrm flipV="1">
              <a:off x="4309" y="3347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3" name="AutoShape 43"/>
            <p:cNvSpPr/>
            <p:nvPr/>
          </p:nvSpPr>
          <p:spPr>
            <a:xfrm>
              <a:off x="2581" y="2675"/>
              <a:ext cx="960" cy="19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5324" name="Text Box 44"/>
            <p:cNvSpPr txBox="1"/>
            <p:nvPr/>
          </p:nvSpPr>
          <p:spPr>
            <a:xfrm>
              <a:off x="4550" y="1917"/>
              <a:ext cx="49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gaps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25" name="Line 45"/>
            <p:cNvSpPr/>
            <p:nvPr/>
          </p:nvSpPr>
          <p:spPr>
            <a:xfrm flipH="1">
              <a:off x="4471" y="2129"/>
              <a:ext cx="156" cy="13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6" name="Line 46"/>
            <p:cNvSpPr/>
            <p:nvPr/>
          </p:nvSpPr>
          <p:spPr>
            <a:xfrm flipV="1">
              <a:off x="4675" y="2159"/>
              <a:ext cx="120" cy="3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geometry (muliple-platter view)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Aligned tracks form 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cylinder</a:t>
            </a:r>
            <a:r>
              <a:rPr lang="en-US" altLang="zh-CN" sz="2400" i="1" dirty="0">
                <a:ea typeface="宋体" panose="02010600030101010101" pitchFamily="2" charset="-122"/>
              </a:rPr>
              <a:t>.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57349" name="Line 5"/>
          <p:cNvSpPr/>
          <p:nvPr/>
        </p:nvSpPr>
        <p:spPr>
          <a:xfrm flipV="1">
            <a:off x="2555875" y="4445000"/>
            <a:ext cx="736600" cy="1587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0" name="Line 6"/>
          <p:cNvSpPr/>
          <p:nvPr/>
        </p:nvSpPr>
        <p:spPr>
          <a:xfrm flipV="1">
            <a:off x="2555875" y="5175250"/>
            <a:ext cx="736600" cy="1587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1" name="AutoShape 7"/>
          <p:cNvSpPr/>
          <p:nvPr/>
        </p:nvSpPr>
        <p:spPr>
          <a:xfrm>
            <a:off x="4298950" y="5111750"/>
            <a:ext cx="539750" cy="793750"/>
          </a:xfrm>
          <a:prstGeom prst="can">
            <a:avLst>
              <a:gd name="adj" fmla="val 14227"/>
            </a:avLst>
          </a:prstGeom>
          <a:solidFill>
            <a:srgbClr val="5BFFD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52" name="Oval 8"/>
          <p:cNvSpPr/>
          <p:nvPr/>
        </p:nvSpPr>
        <p:spPr>
          <a:xfrm>
            <a:off x="2843213" y="4873625"/>
            <a:ext cx="3378200" cy="5397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53" name="Line 9"/>
          <p:cNvSpPr/>
          <p:nvPr/>
        </p:nvSpPr>
        <p:spPr>
          <a:xfrm flipV="1">
            <a:off x="2555875" y="3730625"/>
            <a:ext cx="736600" cy="1587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4" name="Text Box 10"/>
          <p:cNvSpPr txBox="1"/>
          <p:nvPr/>
        </p:nvSpPr>
        <p:spPr>
          <a:xfrm>
            <a:off x="1177925" y="3240088"/>
            <a:ext cx="1311275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surface 0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5" name="Text Box 11"/>
          <p:cNvSpPr txBox="1"/>
          <p:nvPr/>
        </p:nvSpPr>
        <p:spPr>
          <a:xfrm>
            <a:off x="1177925" y="3673475"/>
            <a:ext cx="1311275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surface 1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Text Box 12"/>
          <p:cNvSpPr txBox="1"/>
          <p:nvPr/>
        </p:nvSpPr>
        <p:spPr>
          <a:xfrm>
            <a:off x="1177925" y="3954463"/>
            <a:ext cx="1311275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surface 2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7" name="Text Box 13"/>
          <p:cNvSpPr txBox="1"/>
          <p:nvPr/>
        </p:nvSpPr>
        <p:spPr>
          <a:xfrm>
            <a:off x="1177925" y="4387850"/>
            <a:ext cx="1311275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surface 3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8" name="Text Box 14"/>
          <p:cNvSpPr txBox="1"/>
          <p:nvPr/>
        </p:nvSpPr>
        <p:spPr>
          <a:xfrm>
            <a:off x="1177925" y="4684713"/>
            <a:ext cx="1311275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surface 4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9" name="Text Box 15"/>
          <p:cNvSpPr txBox="1"/>
          <p:nvPr/>
        </p:nvSpPr>
        <p:spPr>
          <a:xfrm>
            <a:off x="1177925" y="5118100"/>
            <a:ext cx="1311275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surface 5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0" name="Line 16"/>
          <p:cNvSpPr/>
          <p:nvPr/>
        </p:nvSpPr>
        <p:spPr>
          <a:xfrm>
            <a:off x="2555875" y="4873625"/>
            <a:ext cx="736600" cy="1587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1" name="Oval 17"/>
          <p:cNvSpPr/>
          <p:nvPr/>
        </p:nvSpPr>
        <p:spPr>
          <a:xfrm>
            <a:off x="3759200" y="5064125"/>
            <a:ext cx="1689100" cy="2063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2" name="AutoShape 18"/>
          <p:cNvSpPr/>
          <p:nvPr/>
        </p:nvSpPr>
        <p:spPr>
          <a:xfrm>
            <a:off x="4298950" y="4397375"/>
            <a:ext cx="539750" cy="793750"/>
          </a:xfrm>
          <a:prstGeom prst="can">
            <a:avLst>
              <a:gd name="adj" fmla="val 14227"/>
            </a:avLst>
          </a:prstGeom>
          <a:solidFill>
            <a:srgbClr val="5BFFD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3" name="Oval 19"/>
          <p:cNvSpPr/>
          <p:nvPr/>
        </p:nvSpPr>
        <p:spPr>
          <a:xfrm>
            <a:off x="2879725" y="4111625"/>
            <a:ext cx="3378200" cy="5397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4" name="Oval 20"/>
          <p:cNvSpPr/>
          <p:nvPr/>
        </p:nvSpPr>
        <p:spPr>
          <a:xfrm>
            <a:off x="3741738" y="4349750"/>
            <a:ext cx="1689100" cy="2063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5" name="AutoShape 21"/>
          <p:cNvSpPr/>
          <p:nvPr/>
        </p:nvSpPr>
        <p:spPr>
          <a:xfrm>
            <a:off x="4298950" y="3683000"/>
            <a:ext cx="539750" cy="793750"/>
          </a:xfrm>
          <a:prstGeom prst="can">
            <a:avLst>
              <a:gd name="adj" fmla="val 14227"/>
            </a:avLst>
          </a:prstGeom>
          <a:solidFill>
            <a:srgbClr val="5BFFD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6" name="Oval 22"/>
          <p:cNvSpPr/>
          <p:nvPr/>
        </p:nvSpPr>
        <p:spPr>
          <a:xfrm>
            <a:off x="2825750" y="3429000"/>
            <a:ext cx="3378200" cy="5397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7" name="Oval 23"/>
          <p:cNvSpPr/>
          <p:nvPr/>
        </p:nvSpPr>
        <p:spPr>
          <a:xfrm>
            <a:off x="3741738" y="3587750"/>
            <a:ext cx="1689100" cy="2063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8" name="AutoShape 24"/>
          <p:cNvSpPr/>
          <p:nvPr/>
        </p:nvSpPr>
        <p:spPr>
          <a:xfrm>
            <a:off x="4298950" y="2936875"/>
            <a:ext cx="539750" cy="793750"/>
          </a:xfrm>
          <a:prstGeom prst="can">
            <a:avLst>
              <a:gd name="adj" fmla="val 14227"/>
            </a:avLst>
          </a:prstGeom>
          <a:solidFill>
            <a:srgbClr val="5BFFD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9" name="Line 25"/>
          <p:cNvSpPr/>
          <p:nvPr/>
        </p:nvSpPr>
        <p:spPr>
          <a:xfrm>
            <a:off x="2555875" y="3429000"/>
            <a:ext cx="736600" cy="1587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0" name="Line 26"/>
          <p:cNvSpPr/>
          <p:nvPr/>
        </p:nvSpPr>
        <p:spPr>
          <a:xfrm>
            <a:off x="2555875" y="4143375"/>
            <a:ext cx="736600" cy="1587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1" name="Line 27"/>
          <p:cNvSpPr/>
          <p:nvPr/>
        </p:nvSpPr>
        <p:spPr>
          <a:xfrm>
            <a:off x="3759200" y="3683000"/>
            <a:ext cx="0" cy="149225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7372" name="Line 28"/>
          <p:cNvSpPr/>
          <p:nvPr/>
        </p:nvSpPr>
        <p:spPr>
          <a:xfrm>
            <a:off x="5430838" y="3698875"/>
            <a:ext cx="0" cy="149225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7373" name="Text Box 29"/>
          <p:cNvSpPr txBox="1"/>
          <p:nvPr/>
        </p:nvSpPr>
        <p:spPr>
          <a:xfrm>
            <a:off x="4762500" y="2451100"/>
            <a:ext cx="1379538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cylinder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74" name="Line 30"/>
          <p:cNvSpPr/>
          <p:nvPr/>
        </p:nvSpPr>
        <p:spPr>
          <a:xfrm flipH="1">
            <a:off x="5180013" y="2936875"/>
            <a:ext cx="250825" cy="650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5" name="Text Box 31"/>
          <p:cNvSpPr txBox="1"/>
          <p:nvPr/>
        </p:nvSpPr>
        <p:spPr>
          <a:xfrm>
            <a:off x="4048125" y="5848350"/>
            <a:ext cx="1082675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spindle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76" name="Text Box 32"/>
          <p:cNvSpPr txBox="1"/>
          <p:nvPr/>
        </p:nvSpPr>
        <p:spPr>
          <a:xfrm>
            <a:off x="6354763" y="3482975"/>
            <a:ext cx="1179512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platter 0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77" name="Text Box 33"/>
          <p:cNvSpPr txBox="1"/>
          <p:nvPr/>
        </p:nvSpPr>
        <p:spPr>
          <a:xfrm>
            <a:off x="6354763" y="4181475"/>
            <a:ext cx="1179512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platter 1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78" name="Text Box 34"/>
          <p:cNvSpPr txBox="1"/>
          <p:nvPr/>
        </p:nvSpPr>
        <p:spPr>
          <a:xfrm>
            <a:off x="6354763" y="4943475"/>
            <a:ext cx="1179512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platter 2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4375" y="1715770"/>
            <a:ext cx="29140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disk</a:t>
            </a:r>
            <a:r>
              <a:rPr lang="zh-CN" altLang="en-US"/>
              <a:t>有多层次的</a:t>
            </a:r>
            <a:r>
              <a:rPr lang="en-US" altLang="zh-CN"/>
              <a:t>platters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capacity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343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Capacity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maximum number of bits that can be stored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Vendors express capacity in units of gigabytes (GB),  where 1 GB = 10^9.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Capacity is determined by these technology factors: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Recording density </a:t>
            </a:r>
            <a:r>
              <a:rPr lang="en-US" altLang="zh-CN" sz="2000" dirty="0">
                <a:ea typeface="宋体" panose="02010600030101010101" pitchFamily="2" charset="-122"/>
              </a:rPr>
              <a:t>(bits/in): number of bits that can be squeezed into a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 inch segment of a track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Track density </a:t>
            </a:r>
            <a:r>
              <a:rPr lang="en-US" altLang="zh-CN" sz="2000" dirty="0">
                <a:ea typeface="宋体" panose="02010600030101010101" pitchFamily="2" charset="-122"/>
              </a:rPr>
              <a:t>(tracks/in): number of tracks that can be squeezed into a 1 inch radial segment.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Areal density </a:t>
            </a:r>
            <a:r>
              <a:rPr lang="en-US" altLang="zh-CN" sz="2000" dirty="0">
                <a:ea typeface="宋体" panose="02010600030101010101" pitchFamily="2" charset="-122"/>
              </a:rPr>
              <a:t>(bits/in</a:t>
            </a:r>
            <a:r>
              <a:rPr lang="en-US" altLang="zh-CN" sz="2000" baseline="30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): product of recording and track density.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capacity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Old fashioned disks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track has the same number of sectors 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Modern disks partition tracks into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disjoint subsets</a:t>
            </a:r>
            <a:r>
              <a:rPr lang="en-US" altLang="zh-CN" sz="2400" dirty="0">
                <a:ea typeface="宋体" panose="02010600030101010101" pitchFamily="2" charset="-122"/>
              </a:rPr>
              <a:t> called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recording zones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track in a zone has the same number of sectors, determined by the circumference of innermost track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zone has a different number of sectors/track			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Random-Access Memory (RAM)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Key features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RAM is packaged as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chip</a:t>
            </a:r>
            <a:r>
              <a:rPr lang="en-US" altLang="zh-CN" dirty="0">
                <a:ea typeface="宋体" panose="02010600030101010101" pitchFamily="2" charset="-122"/>
              </a:rPr>
              <a:t>.(</a:t>
            </a:r>
            <a:r>
              <a:rPr lang="zh-CN" altLang="en-US" dirty="0">
                <a:ea typeface="宋体" panose="02010600030101010101" pitchFamily="2" charset="-122"/>
              </a:rPr>
              <a:t>内存条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Basic storage</a:t>
            </a:r>
            <a:r>
              <a:rPr lang="en-US" altLang="zh-CN" dirty="0">
                <a:ea typeface="宋体" panose="02010600030101010101" pitchFamily="2" charset="-122"/>
              </a:rPr>
              <a:t> unit is a </a:t>
            </a:r>
            <a:r>
              <a:rPr lang="en-US" altLang="zh-CN" i="1" dirty="0">
                <a:ea typeface="宋体" panose="02010600030101010101" pitchFamily="2" charset="-122"/>
              </a:rPr>
              <a:t>cell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bit per cell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Multiple RAM chips form a memory.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4176713"/>
            <a:ext cx="4076700" cy="244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Single Corner Rectangle 1"/>
          <p:cNvSpPr/>
          <p:nvPr/>
        </p:nvSpPr>
        <p:spPr bwMode="auto">
          <a:xfrm rot="10800000">
            <a:off x="3352800" y="1447800"/>
            <a:ext cx="5257800" cy="2209800"/>
          </a:xfrm>
          <a:prstGeom prst="snip1Rect">
            <a:avLst>
              <a:gd name="adj" fmla="val 40805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Computing disk capacity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1447800"/>
            <a:ext cx="5257800" cy="2209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Capacity = (# bytes/sector)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 x (avg. # sectors/track)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 x (# tracks/surface)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 x (# surfaces/platter)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 x (# platters/disk)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2971800"/>
            <a:ext cx="8305800" cy="335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Example: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512 bytes/sector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300 sectors/track (on average)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20,000 tracks/surface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surfaces/platter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platters/disk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Capacity = 512 x 300 x 20000 x 2 x 5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= 30,720,000,000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= 30.72 GB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operation (single-platter view)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5540" name="Group 28"/>
          <p:cNvGrpSpPr/>
          <p:nvPr/>
        </p:nvGrpSpPr>
        <p:grpSpPr>
          <a:xfrm>
            <a:off x="523875" y="1524000"/>
            <a:ext cx="8180388" cy="4216400"/>
            <a:chOff x="330" y="864"/>
            <a:chExt cx="5153" cy="2656"/>
          </a:xfrm>
        </p:grpSpPr>
        <p:sp>
          <p:nvSpPr>
            <p:cNvPr id="65541" name="Oval 29"/>
            <p:cNvSpPr/>
            <p:nvPr/>
          </p:nvSpPr>
          <p:spPr>
            <a:xfrm>
              <a:off x="1866" y="1715"/>
              <a:ext cx="1166" cy="114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42" name="Rectangle 30"/>
            <p:cNvSpPr/>
            <p:nvPr/>
          </p:nvSpPr>
          <p:spPr>
            <a:xfrm>
              <a:off x="3612" y="2688"/>
              <a:ext cx="1856" cy="83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By moving radially, </a:t>
              </a:r>
              <a:b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</a:b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the arm can position the read/write head over any track.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3" name="Oval 31"/>
            <p:cNvSpPr/>
            <p:nvPr/>
          </p:nvSpPr>
          <p:spPr>
            <a:xfrm>
              <a:off x="1255" y="1117"/>
              <a:ext cx="2388" cy="2339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44" name="Oval 32"/>
            <p:cNvSpPr/>
            <p:nvPr/>
          </p:nvSpPr>
          <p:spPr>
            <a:xfrm>
              <a:off x="1375" y="1234"/>
              <a:ext cx="2148" cy="210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45" name="Oval 33"/>
            <p:cNvSpPr/>
            <p:nvPr/>
          </p:nvSpPr>
          <p:spPr>
            <a:xfrm>
              <a:off x="1495" y="1351"/>
              <a:ext cx="1909" cy="1870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46" name="Oval 34"/>
            <p:cNvSpPr/>
            <p:nvPr/>
          </p:nvSpPr>
          <p:spPr>
            <a:xfrm>
              <a:off x="1615" y="1469"/>
              <a:ext cx="1669" cy="163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47" name="Oval 35"/>
            <p:cNvSpPr/>
            <p:nvPr/>
          </p:nvSpPr>
          <p:spPr>
            <a:xfrm>
              <a:off x="1734" y="1586"/>
              <a:ext cx="1430" cy="1400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48" name="Oval 36"/>
            <p:cNvSpPr/>
            <p:nvPr/>
          </p:nvSpPr>
          <p:spPr>
            <a:xfrm>
              <a:off x="1974" y="1821"/>
              <a:ext cx="950" cy="931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49" name="Oval 37"/>
            <p:cNvSpPr/>
            <p:nvPr/>
          </p:nvSpPr>
          <p:spPr>
            <a:xfrm>
              <a:off x="2094" y="1938"/>
              <a:ext cx="711" cy="696"/>
            </a:xfrm>
            <a:prstGeom prst="ellipse">
              <a:avLst/>
            </a:prstGeom>
            <a:solidFill>
              <a:srgbClr val="5BFFD4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spindle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0" name="Arc 38"/>
            <p:cNvSpPr/>
            <p:nvPr/>
          </p:nvSpPr>
          <p:spPr>
            <a:xfrm rot="-1879939">
              <a:off x="1143" y="1332"/>
              <a:ext cx="776" cy="320"/>
            </a:xfrm>
            <a:custGeom>
              <a:avLst/>
              <a:gdLst>
                <a:gd name="txL" fmla="*/ 0 w 19775"/>
                <a:gd name="txT" fmla="*/ 0 h 21600"/>
                <a:gd name="txR" fmla="*/ 19775 w 19775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9775" h="21600" fill="none">
                  <a:moveTo>
                    <a:pt x="0" y="12910"/>
                  </a:moveTo>
                  <a:cubicBezTo>
                    <a:pt x="3443" y="5073"/>
                    <a:pt x="11190" y="9"/>
                    <a:pt x="19750" y="0"/>
                  </a:cubicBezTo>
                </a:path>
                <a:path w="19775" h="21600" stroke="0">
                  <a:moveTo>
                    <a:pt x="0" y="12910"/>
                  </a:moveTo>
                  <a:cubicBezTo>
                    <a:pt x="3443" y="5073"/>
                    <a:pt x="11190" y="9"/>
                    <a:pt x="19750" y="0"/>
                  </a:cubicBezTo>
                  <a:lnTo>
                    <a:pt x="19775" y="21600"/>
                  </a:lnTo>
                  <a:lnTo>
                    <a:pt x="0" y="1291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51" name="Rectangle 39"/>
            <p:cNvSpPr/>
            <p:nvPr/>
          </p:nvSpPr>
          <p:spPr>
            <a:xfrm>
              <a:off x="330" y="894"/>
              <a:ext cx="1446" cy="102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The disk surface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spins at </a:t>
              </a:r>
              <a:b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</a:b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 fixed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rotational </a:t>
              </a:r>
              <a:b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</a:b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rate</a:t>
              </a:r>
              <a:endPara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2" name="Rectangle 40"/>
            <p:cNvSpPr/>
            <p:nvPr/>
          </p:nvSpPr>
          <p:spPr>
            <a:xfrm>
              <a:off x="3468" y="864"/>
              <a:ext cx="2015" cy="10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The read/write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head</a:t>
              </a:r>
              <a:endParaRPr lang="en-US" altLang="zh-CN" sz="2000" b="1" i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is attached to the end of </a:t>
              </a:r>
              <a:b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</a:b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the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arm</a:t>
              </a: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and flies over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the disk surface on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 thin cushion of air.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3" name="Arc 41"/>
            <p:cNvSpPr>
              <a:spLocks noChangeAspect="1"/>
            </p:cNvSpPr>
            <p:nvPr/>
          </p:nvSpPr>
          <p:spPr>
            <a:xfrm rot="2822162" flipV="1">
              <a:off x="2493" y="2882"/>
              <a:ext cx="713" cy="163"/>
            </a:xfrm>
            <a:custGeom>
              <a:avLst/>
              <a:gdLst>
                <a:gd name="txL" fmla="*/ 0 w 37393"/>
                <a:gd name="txT" fmla="*/ 0 h 21600"/>
                <a:gd name="txR" fmla="*/ 37393 w 3739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7393" h="21600" fill="none">
                  <a:moveTo>
                    <a:pt x="-1" y="10886"/>
                  </a:moveTo>
                  <a:cubicBezTo>
                    <a:pt x="3845" y="4154"/>
                    <a:pt x="11003" y="-1"/>
                    <a:pt x="18756" y="0"/>
                  </a:cubicBezTo>
                  <a:cubicBezTo>
                    <a:pt x="26423" y="0"/>
                    <a:pt x="33516" y="4065"/>
                    <a:pt x="37392" y="10681"/>
                  </a:cubicBezTo>
                </a:path>
                <a:path w="37393" h="21600" stroke="0">
                  <a:moveTo>
                    <a:pt x="-1" y="10886"/>
                  </a:moveTo>
                  <a:cubicBezTo>
                    <a:pt x="3845" y="4154"/>
                    <a:pt x="11003" y="-1"/>
                    <a:pt x="18756" y="0"/>
                  </a:cubicBezTo>
                  <a:cubicBezTo>
                    <a:pt x="26423" y="0"/>
                    <a:pt x="33516" y="4065"/>
                    <a:pt x="37392" y="10681"/>
                  </a:cubicBezTo>
                  <a:lnTo>
                    <a:pt x="18756" y="21600"/>
                  </a:lnTo>
                  <a:lnTo>
                    <a:pt x="-1" y="10886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54" name="Oval 42"/>
            <p:cNvSpPr/>
            <p:nvPr/>
          </p:nvSpPr>
          <p:spPr>
            <a:xfrm rot="-1702536">
              <a:off x="2674" y="2585"/>
              <a:ext cx="128" cy="128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55" name="Rectangle 43"/>
            <p:cNvSpPr/>
            <p:nvPr/>
          </p:nvSpPr>
          <p:spPr>
            <a:xfrm rot="-1702536">
              <a:off x="2698" y="2291"/>
              <a:ext cx="1282" cy="6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56" name="Oval 44"/>
            <p:cNvSpPr/>
            <p:nvPr/>
          </p:nvSpPr>
          <p:spPr>
            <a:xfrm rot="-3311712">
              <a:off x="3079" y="3032"/>
              <a:ext cx="128" cy="12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5557" name="Rectangle 45"/>
            <p:cNvSpPr/>
            <p:nvPr/>
          </p:nvSpPr>
          <p:spPr>
            <a:xfrm rot="-3311712">
              <a:off x="2890" y="2501"/>
              <a:ext cx="1282" cy="6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65558" name="Group 46"/>
            <p:cNvGrpSpPr/>
            <p:nvPr/>
          </p:nvGrpSpPr>
          <p:grpSpPr>
            <a:xfrm>
              <a:off x="2791" y="2423"/>
              <a:ext cx="1282" cy="575"/>
              <a:chOff x="2791" y="2423"/>
              <a:chExt cx="1282" cy="575"/>
            </a:xfrm>
          </p:grpSpPr>
          <p:sp>
            <p:nvSpPr>
              <p:cNvPr id="65560" name="Oval 47"/>
              <p:cNvSpPr/>
              <p:nvPr/>
            </p:nvSpPr>
            <p:spPr>
              <a:xfrm rot="-2659851">
                <a:off x="2880" y="2870"/>
                <a:ext cx="128" cy="128"/>
              </a:xfrm>
              <a:prstGeom prst="ellipse">
                <a:avLst/>
              </a:prstGeom>
              <a:solidFill>
                <a:srgbClr val="5BFFD4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5561" name="Rectangle 48"/>
              <p:cNvSpPr/>
              <p:nvPr/>
            </p:nvSpPr>
            <p:spPr>
              <a:xfrm rot="-2659851">
                <a:off x="2791" y="2423"/>
                <a:ext cx="1282" cy="63"/>
              </a:xfrm>
              <a:prstGeom prst="rect">
                <a:avLst/>
              </a:prstGeom>
              <a:solidFill>
                <a:srgbClr val="5BFFD4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559" name="Oval 49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operation (multi-platter view)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7588" name="Group 25"/>
          <p:cNvGrpSpPr/>
          <p:nvPr/>
        </p:nvGrpSpPr>
        <p:grpSpPr>
          <a:xfrm>
            <a:off x="2514600" y="1727200"/>
            <a:ext cx="4800600" cy="3606800"/>
            <a:chOff x="1929" y="722"/>
            <a:chExt cx="3024" cy="2272"/>
          </a:xfrm>
        </p:grpSpPr>
        <p:sp>
          <p:nvSpPr>
            <p:cNvPr id="67589" name="Line 26"/>
            <p:cNvSpPr/>
            <p:nvPr/>
          </p:nvSpPr>
          <p:spPr>
            <a:xfrm flipH="1">
              <a:off x="3287" y="171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0" name="Oval 27"/>
            <p:cNvSpPr/>
            <p:nvPr/>
          </p:nvSpPr>
          <p:spPr>
            <a:xfrm>
              <a:off x="3199" y="1690"/>
              <a:ext cx="192" cy="48"/>
            </a:xfrm>
            <a:prstGeom prst="ellipse">
              <a:avLst/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591" name="Line 28"/>
            <p:cNvSpPr/>
            <p:nvPr/>
          </p:nvSpPr>
          <p:spPr>
            <a:xfrm flipH="1">
              <a:off x="3289" y="206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2" name="Oval 29"/>
            <p:cNvSpPr/>
            <p:nvPr/>
          </p:nvSpPr>
          <p:spPr>
            <a:xfrm>
              <a:off x="3201" y="2042"/>
              <a:ext cx="192" cy="48"/>
            </a:xfrm>
            <a:prstGeom prst="ellipse">
              <a:avLst/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593" name="Line 30"/>
            <p:cNvSpPr/>
            <p:nvPr/>
          </p:nvSpPr>
          <p:spPr>
            <a:xfrm flipH="1">
              <a:off x="3287" y="2450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4" name="Oval 31"/>
            <p:cNvSpPr/>
            <p:nvPr/>
          </p:nvSpPr>
          <p:spPr>
            <a:xfrm>
              <a:off x="3199" y="2426"/>
              <a:ext cx="192" cy="48"/>
            </a:xfrm>
            <a:prstGeom prst="ellipse">
              <a:avLst/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595" name="AutoShape 32"/>
            <p:cNvSpPr/>
            <p:nvPr/>
          </p:nvSpPr>
          <p:spPr>
            <a:xfrm>
              <a:off x="2585" y="2354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596" name="Oval 33"/>
            <p:cNvSpPr/>
            <p:nvPr/>
          </p:nvSpPr>
          <p:spPr>
            <a:xfrm>
              <a:off x="1937" y="2234"/>
              <a:ext cx="1504" cy="27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597" name="Line 34"/>
            <p:cNvSpPr/>
            <p:nvPr/>
          </p:nvSpPr>
          <p:spPr>
            <a:xfrm>
              <a:off x="3575" y="1562"/>
              <a:ext cx="2" cy="8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8" name="Line 35"/>
            <p:cNvSpPr/>
            <p:nvPr/>
          </p:nvSpPr>
          <p:spPr>
            <a:xfrm flipH="1">
              <a:off x="3287" y="230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9" name="Oval 36"/>
            <p:cNvSpPr/>
            <p:nvPr/>
          </p:nvSpPr>
          <p:spPr>
            <a:xfrm>
              <a:off x="3199" y="2282"/>
              <a:ext cx="192" cy="48"/>
            </a:xfrm>
            <a:prstGeom prst="ellipse">
              <a:avLst/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00" name="Line 37"/>
            <p:cNvSpPr/>
            <p:nvPr/>
          </p:nvSpPr>
          <p:spPr>
            <a:xfrm>
              <a:off x="3577" y="1994"/>
              <a:ext cx="40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1" name="AutoShape 38"/>
            <p:cNvSpPr/>
            <p:nvPr/>
          </p:nvSpPr>
          <p:spPr>
            <a:xfrm>
              <a:off x="2585" y="1994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02" name="Oval 39"/>
            <p:cNvSpPr/>
            <p:nvPr/>
          </p:nvSpPr>
          <p:spPr>
            <a:xfrm>
              <a:off x="1953" y="1850"/>
              <a:ext cx="1504" cy="27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03" name="AutoShape 40"/>
            <p:cNvSpPr/>
            <p:nvPr/>
          </p:nvSpPr>
          <p:spPr>
            <a:xfrm>
              <a:off x="2585" y="1634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04" name="Oval 41"/>
            <p:cNvSpPr/>
            <p:nvPr/>
          </p:nvSpPr>
          <p:spPr>
            <a:xfrm>
              <a:off x="1929" y="1506"/>
              <a:ext cx="1504" cy="27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05" name="AutoShape 42"/>
            <p:cNvSpPr/>
            <p:nvPr/>
          </p:nvSpPr>
          <p:spPr>
            <a:xfrm>
              <a:off x="2585" y="1258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06" name="Line 43"/>
            <p:cNvSpPr/>
            <p:nvPr/>
          </p:nvSpPr>
          <p:spPr>
            <a:xfrm flipH="1">
              <a:off x="3287" y="1562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7" name="Oval 44"/>
            <p:cNvSpPr/>
            <p:nvPr/>
          </p:nvSpPr>
          <p:spPr>
            <a:xfrm>
              <a:off x="3191" y="1538"/>
              <a:ext cx="192" cy="48"/>
            </a:xfrm>
            <a:prstGeom prst="ellipse">
              <a:avLst/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08" name="Line 45"/>
            <p:cNvSpPr/>
            <p:nvPr/>
          </p:nvSpPr>
          <p:spPr>
            <a:xfrm flipH="1">
              <a:off x="3287" y="191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9" name="Oval 46"/>
            <p:cNvSpPr/>
            <p:nvPr/>
          </p:nvSpPr>
          <p:spPr>
            <a:xfrm>
              <a:off x="3199" y="1890"/>
              <a:ext cx="192" cy="48"/>
            </a:xfrm>
            <a:prstGeom prst="ellipse">
              <a:avLst/>
            </a:prstGeom>
            <a:solidFill>
              <a:srgbClr val="5BFFD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7610" name="Text Box 47"/>
            <p:cNvSpPr txBox="1"/>
            <p:nvPr/>
          </p:nvSpPr>
          <p:spPr>
            <a:xfrm>
              <a:off x="3605" y="1762"/>
              <a:ext cx="412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arm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Text Box 48"/>
            <p:cNvSpPr txBox="1"/>
            <p:nvPr/>
          </p:nvSpPr>
          <p:spPr>
            <a:xfrm>
              <a:off x="2954" y="722"/>
              <a:ext cx="1999" cy="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read/write heads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move in unison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from cylinder to cylinder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2" name="Line 49"/>
            <p:cNvSpPr/>
            <p:nvPr/>
          </p:nvSpPr>
          <p:spPr>
            <a:xfrm flipH="1">
              <a:off x="3377" y="1364"/>
              <a:ext cx="200" cy="14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613" name="Text Box 50"/>
            <p:cNvSpPr txBox="1"/>
            <p:nvPr/>
          </p:nvSpPr>
          <p:spPr>
            <a:xfrm>
              <a:off x="2409" y="2742"/>
              <a:ext cx="682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spindle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4" name="Line 51"/>
            <p:cNvSpPr/>
            <p:nvPr/>
          </p:nvSpPr>
          <p:spPr>
            <a:xfrm flipH="1">
              <a:off x="3329" y="1364"/>
              <a:ext cx="246" cy="5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8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69644" name="Group 4"/>
            <p:cNvGrpSpPr/>
            <p:nvPr/>
          </p:nvGrpSpPr>
          <p:grpSpPr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69646" name="Line 5"/>
              <p:cNvSpPr>
                <a:spLocks noChangeAspect="1"/>
              </p:cNvSpPr>
              <p:nvPr/>
            </p:nvSpPr>
            <p:spPr>
              <a:xfrm>
                <a:off x="1006" y="1317"/>
                <a:ext cx="0" cy="10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7" name="Line 6"/>
              <p:cNvSpPr>
                <a:spLocks noChangeAspect="1"/>
              </p:cNvSpPr>
              <p:nvPr/>
            </p:nvSpPr>
            <p:spPr>
              <a:xfrm rot="1800000">
                <a:off x="1008" y="1319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8" name="Line 7"/>
              <p:cNvSpPr>
                <a:spLocks noChangeAspect="1"/>
              </p:cNvSpPr>
              <p:nvPr/>
            </p:nvSpPr>
            <p:spPr>
              <a:xfrm rot="3600000">
                <a:off x="1003" y="1321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9" name="Line 8"/>
              <p:cNvSpPr>
                <a:spLocks noChangeAspect="1"/>
              </p:cNvSpPr>
              <p:nvPr/>
            </p:nvSpPr>
            <p:spPr>
              <a:xfrm rot="5400000">
                <a:off x="1003" y="1307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50" name="Line 9"/>
              <p:cNvSpPr>
                <a:spLocks noChangeAspect="1"/>
              </p:cNvSpPr>
              <p:nvPr/>
            </p:nvSpPr>
            <p:spPr>
              <a:xfrm rot="7200000">
                <a:off x="1010" y="1300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51" name="Line 10"/>
              <p:cNvSpPr>
                <a:spLocks noChangeAspect="1"/>
              </p:cNvSpPr>
              <p:nvPr/>
            </p:nvSpPr>
            <p:spPr>
              <a:xfrm rot="9000000">
                <a:off x="1017" y="1322"/>
                <a:ext cx="0" cy="10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9645" name="Rectangle 11"/>
            <p:cNvSpPr/>
            <p:nvPr/>
          </p:nvSpPr>
          <p:spPr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b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Tracks divided into sectors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36" name="Rectangle 12"/>
          <p:cNvSpPr>
            <a:spLocks noGrp="1"/>
          </p:cNvSpPr>
          <p:nvPr>
            <p:ph type="title"/>
          </p:nvPr>
        </p:nvSpPr>
        <p:spPr>
          <a:xfrm>
            <a:off x="357188" y="381000"/>
            <a:ext cx="8482012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Structure - top view of single platter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69638" name="Group 14"/>
            <p:cNvGrpSpPr/>
            <p:nvPr/>
          </p:nvGrpSpPr>
          <p:grpSpPr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69640" name="Oval 15"/>
              <p:cNvSpPr>
                <a:spLocks noChangeAspect="1"/>
              </p:cNvSpPr>
              <p:nvPr/>
            </p:nvSpPr>
            <p:spPr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41" name="Oval 16"/>
              <p:cNvSpPr>
                <a:spLocks noChangeAspect="1"/>
              </p:cNvSpPr>
              <p:nvPr/>
            </p:nvSpPr>
            <p:spPr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42" name="Oval 17"/>
              <p:cNvSpPr>
                <a:spLocks noChangeAspect="1"/>
              </p:cNvSpPr>
              <p:nvPr/>
            </p:nvSpPr>
            <p:spPr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43" name="Oval 18"/>
              <p:cNvSpPr>
                <a:spLocks noChangeAspect="1"/>
              </p:cNvSpPr>
              <p:nvPr/>
            </p:nvSpPr>
            <p:spPr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39" name="Rectangle 19"/>
            <p:cNvSpPr/>
            <p:nvPr/>
          </p:nvSpPr>
          <p:spPr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b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Surface organized into tracks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1683" name="Group 3"/>
          <p:cNvGrpSpPr>
            <a:grpSpLocks noChangeAspect="1"/>
          </p:cNvGrpSpPr>
          <p:nvPr/>
        </p:nvGrpSpPr>
        <p:grpSpPr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7" name="Oval 5"/>
            <p:cNvSpPr>
              <a:spLocks noChangeAspect="1"/>
            </p:cNvSpPr>
            <p:nvPr/>
          </p:nvSpPr>
          <p:spPr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88" name="Oval 6"/>
            <p:cNvSpPr>
              <a:spLocks noChangeAspect="1"/>
            </p:cNvSpPr>
            <p:nvPr/>
          </p:nvSpPr>
          <p:spPr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89" name="Oval 7"/>
            <p:cNvSpPr>
              <a:spLocks noChangeAspect="1"/>
            </p:cNvSpPr>
            <p:nvPr/>
          </p:nvSpPr>
          <p:spPr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1690" name="Line 8"/>
            <p:cNvSpPr>
              <a:spLocks noChangeAspect="1"/>
            </p:cNvSpPr>
            <p:nvPr/>
          </p:nvSpPr>
          <p:spPr>
            <a:xfrm>
              <a:off x="1248" y="115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1" name="Line 9"/>
            <p:cNvSpPr>
              <a:spLocks noChangeAspect="1"/>
            </p:cNvSpPr>
            <p:nvPr/>
          </p:nvSpPr>
          <p:spPr>
            <a:xfrm rot="1800000">
              <a:off x="1251" y="1155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2" name="Line 10"/>
            <p:cNvSpPr>
              <a:spLocks noChangeAspect="1"/>
            </p:cNvSpPr>
            <p:nvPr/>
          </p:nvSpPr>
          <p:spPr>
            <a:xfrm rot="3600000">
              <a:off x="1245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3" name="Line 11"/>
            <p:cNvSpPr>
              <a:spLocks noChangeAspect="1"/>
            </p:cNvSpPr>
            <p:nvPr/>
          </p:nvSpPr>
          <p:spPr>
            <a:xfrm rot="5400000">
              <a:off x="1245" y="1140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4" name="Line 12"/>
            <p:cNvSpPr>
              <a:spLocks noChangeAspect="1"/>
            </p:cNvSpPr>
            <p:nvPr/>
          </p:nvSpPr>
          <p:spPr>
            <a:xfrm rot="7200000">
              <a:off x="1254" y="1131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5" name="Line 13"/>
            <p:cNvSpPr>
              <a:spLocks noChangeAspect="1"/>
            </p:cNvSpPr>
            <p:nvPr/>
          </p:nvSpPr>
          <p:spPr>
            <a:xfrm rot="9000000">
              <a:off x="1263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6" name="Oval 14"/>
            <p:cNvSpPr>
              <a:spLocks noChangeAspect="1"/>
            </p:cNvSpPr>
            <p:nvPr/>
          </p:nvSpPr>
          <p:spPr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71684" name="AutoShape 15"/>
          <p:cNvSpPr>
            <a:spLocks noChangeAspect="1"/>
          </p:cNvSpPr>
          <p:nvPr/>
        </p:nvSpPr>
        <p:spPr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1685" name="Rectangle 16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Head in position above a track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3731" name="Group 3"/>
          <p:cNvGrpSpPr>
            <a:grpSpLocks noChangeAspect="1"/>
          </p:cNvGrpSpPr>
          <p:nvPr/>
        </p:nvGrpSpPr>
        <p:grpSpPr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6" name="Oval 5"/>
            <p:cNvSpPr>
              <a:spLocks noChangeAspect="1"/>
            </p:cNvSpPr>
            <p:nvPr/>
          </p:nvSpPr>
          <p:spPr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3737" name="Oval 6"/>
            <p:cNvSpPr>
              <a:spLocks noChangeAspect="1"/>
            </p:cNvSpPr>
            <p:nvPr/>
          </p:nvSpPr>
          <p:spPr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3738" name="Oval 7"/>
            <p:cNvSpPr>
              <a:spLocks noChangeAspect="1"/>
            </p:cNvSpPr>
            <p:nvPr/>
          </p:nvSpPr>
          <p:spPr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3739" name="Line 8"/>
            <p:cNvSpPr>
              <a:spLocks noChangeAspect="1"/>
            </p:cNvSpPr>
            <p:nvPr/>
          </p:nvSpPr>
          <p:spPr>
            <a:xfrm>
              <a:off x="1248" y="115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0" name="Line 9"/>
            <p:cNvSpPr>
              <a:spLocks noChangeAspect="1"/>
            </p:cNvSpPr>
            <p:nvPr/>
          </p:nvSpPr>
          <p:spPr>
            <a:xfrm rot="1800000">
              <a:off x="1251" y="1155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1" name="Line 10"/>
            <p:cNvSpPr>
              <a:spLocks noChangeAspect="1"/>
            </p:cNvSpPr>
            <p:nvPr/>
          </p:nvSpPr>
          <p:spPr>
            <a:xfrm rot="3600000">
              <a:off x="1245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2" name="Line 11"/>
            <p:cNvSpPr>
              <a:spLocks noChangeAspect="1"/>
            </p:cNvSpPr>
            <p:nvPr/>
          </p:nvSpPr>
          <p:spPr>
            <a:xfrm rot="5400000">
              <a:off x="1245" y="1140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3" name="Line 12"/>
            <p:cNvSpPr>
              <a:spLocks noChangeAspect="1"/>
            </p:cNvSpPr>
            <p:nvPr/>
          </p:nvSpPr>
          <p:spPr>
            <a:xfrm rot="7200000">
              <a:off x="1254" y="1131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4" name="Line 13"/>
            <p:cNvSpPr>
              <a:spLocks noChangeAspect="1"/>
            </p:cNvSpPr>
            <p:nvPr/>
          </p:nvSpPr>
          <p:spPr>
            <a:xfrm rot="9000000">
              <a:off x="1263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5" name="Oval 14"/>
            <p:cNvSpPr>
              <a:spLocks noChangeAspect="1"/>
            </p:cNvSpPr>
            <p:nvPr/>
          </p:nvSpPr>
          <p:spPr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73732" name="AutoShape 15"/>
          <p:cNvSpPr>
            <a:spLocks noChangeAspect="1"/>
          </p:cNvSpPr>
          <p:nvPr/>
        </p:nvSpPr>
        <p:spPr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3733" name="AutoShape 16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3734" name="Rectangle 17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Rotation is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counter-clockwise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– Read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5779" name="Group 3"/>
          <p:cNvGrpSpPr/>
          <p:nvPr/>
        </p:nvGrpSpPr>
        <p:grpSpPr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75782" name="Group 4"/>
            <p:cNvGrpSpPr/>
            <p:nvPr/>
          </p:nvGrpSpPr>
          <p:grpSpPr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75784" name="Group 5"/>
              <p:cNvGrpSpPr>
                <a:grpSpLocks noChangeAspect="1"/>
              </p:cNvGrpSpPr>
              <p:nvPr/>
            </p:nvGrpSpPr>
            <p:grpSpPr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787" name="Oval 7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788" name="Oval 8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789" name="Oval 9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790" name="Line 10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5791" name="Line 11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5792" name="Line 12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5793" name="Line 13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5794" name="Line 14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5795" name="Line 15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5796" name="Oval 16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785" name="Freeform 17"/>
              <p:cNvSpPr>
                <a:spLocks noChangeAspect="1"/>
              </p:cNvSpPr>
              <p:nvPr/>
            </p:nvSpPr>
            <p:spPr>
              <a:xfrm rot="1766421">
                <a:off x="982" y="1526"/>
                <a:ext cx="161" cy="153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49" y="129"/>
                  </a:cxn>
                  <a:cxn ang="0">
                    <a:pos x="0" y="38"/>
                  </a:cxn>
                  <a:cxn ang="0">
                    <a:pos x="21" y="38"/>
                  </a:cxn>
                  <a:cxn ang="0">
                    <a:pos x="32" y="26"/>
                  </a:cxn>
                  <a:cxn ang="0">
                    <a:pos x="49" y="21"/>
                  </a:cxn>
                  <a:cxn ang="0">
                    <a:pos x="67" y="14"/>
                  </a:cxn>
                  <a:cxn ang="0">
                    <a:pos x="79" y="9"/>
                  </a:cxn>
                  <a:cxn ang="0">
                    <a:pos x="96" y="5"/>
                  </a:cxn>
                  <a:cxn ang="0">
                    <a:pos x="120" y="2"/>
                  </a:cxn>
                  <a:cxn ang="0">
                    <a:pos x="128" y="0"/>
                  </a:cxn>
                  <a:cxn ang="0">
                    <a:pos x="128" y="109"/>
                  </a:cxn>
                  <a:cxn ang="0">
                    <a:pos x="118" y="110"/>
                  </a:cxn>
                  <a:cxn ang="0">
                    <a:pos x="110" y="110"/>
                  </a:cxn>
                  <a:cxn ang="0">
                    <a:pos x="100" y="111"/>
                  </a:cxn>
                  <a:cxn ang="0">
                    <a:pos x="81" y="114"/>
                  </a:cxn>
                  <a:cxn ang="0">
                    <a:pos x="72" y="117"/>
                  </a:cxn>
                  <a:cxn ang="0">
                    <a:pos x="58" y="124"/>
                  </a:cxn>
                  <a:cxn ang="0">
                    <a:pos x="49" y="129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5783" name="AutoShape 18"/>
            <p:cNvSpPr>
              <a:spLocks noChangeAspect="1"/>
            </p:cNvSpPr>
            <p:nvPr/>
          </p:nvSpPr>
          <p:spPr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75780" name="AutoShape 19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5781" name="Rectangle 20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About to read blue sector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– Read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7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After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BLUE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read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77828" name="Group 4"/>
          <p:cNvGrpSpPr>
            <a:grpSpLocks noChangeAspect="1"/>
          </p:cNvGrpSpPr>
          <p:nvPr/>
        </p:nvGrpSpPr>
        <p:grpSpPr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35" name="Oval 6"/>
            <p:cNvSpPr>
              <a:spLocks noChangeAspect="1"/>
            </p:cNvSpPr>
            <p:nvPr/>
          </p:nvSpPr>
          <p:spPr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7836" name="Oval 7"/>
            <p:cNvSpPr>
              <a:spLocks noChangeAspect="1"/>
            </p:cNvSpPr>
            <p:nvPr/>
          </p:nvSpPr>
          <p:spPr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7837" name="Oval 8"/>
            <p:cNvSpPr>
              <a:spLocks noChangeAspect="1"/>
            </p:cNvSpPr>
            <p:nvPr/>
          </p:nvSpPr>
          <p:spPr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7838" name="Line 9"/>
            <p:cNvSpPr>
              <a:spLocks noChangeAspect="1"/>
            </p:cNvSpPr>
            <p:nvPr/>
          </p:nvSpPr>
          <p:spPr>
            <a:xfrm>
              <a:off x="1248" y="115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9" name="Line 10"/>
            <p:cNvSpPr>
              <a:spLocks noChangeAspect="1"/>
            </p:cNvSpPr>
            <p:nvPr/>
          </p:nvSpPr>
          <p:spPr>
            <a:xfrm rot="1800000">
              <a:off x="1251" y="1155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0" name="Line 11"/>
            <p:cNvSpPr>
              <a:spLocks noChangeAspect="1"/>
            </p:cNvSpPr>
            <p:nvPr/>
          </p:nvSpPr>
          <p:spPr>
            <a:xfrm rot="3600000">
              <a:off x="1245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1" name="Line 12"/>
            <p:cNvSpPr>
              <a:spLocks noChangeAspect="1"/>
            </p:cNvSpPr>
            <p:nvPr/>
          </p:nvSpPr>
          <p:spPr>
            <a:xfrm rot="5400000">
              <a:off x="1245" y="1140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2" name="Line 13"/>
            <p:cNvSpPr>
              <a:spLocks noChangeAspect="1"/>
            </p:cNvSpPr>
            <p:nvPr/>
          </p:nvSpPr>
          <p:spPr>
            <a:xfrm rot="7200000">
              <a:off x="1254" y="1131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3" name="Line 14"/>
            <p:cNvSpPr>
              <a:spLocks noChangeAspect="1"/>
            </p:cNvSpPr>
            <p:nvPr/>
          </p:nvSpPr>
          <p:spPr>
            <a:xfrm rot="9000000">
              <a:off x="1263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4" name="Oval 15"/>
            <p:cNvSpPr>
              <a:spLocks noChangeAspect="1"/>
            </p:cNvSpPr>
            <p:nvPr/>
          </p:nvSpPr>
          <p:spPr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77829" name="Freeform 16"/>
          <p:cNvSpPr>
            <a:spLocks noChangeAspect="1"/>
          </p:cNvSpPr>
          <p:nvPr/>
        </p:nvSpPr>
        <p:spPr>
          <a:xfrm>
            <a:off x="1358900" y="2438400"/>
            <a:ext cx="242888" cy="230188"/>
          </a:xfrm>
          <a:custGeom>
            <a:avLst/>
            <a:gdLst>
              <a:gd name="txL" fmla="*/ 0 w 164"/>
              <a:gd name="txT" fmla="*/ 0 h 155"/>
              <a:gd name="txR" fmla="*/ 164 w 164"/>
              <a:gd name="txB" fmla="*/ 155 h 155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7830" name="AutoShape 17"/>
          <p:cNvSpPr>
            <a:spLocks noChangeAspect="1"/>
          </p:cNvSpPr>
          <p:nvPr/>
        </p:nvSpPr>
        <p:spPr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7831" name="AutoShape 18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7832" name="Rectangle 19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reading blue sector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3" name="Rectangle 19"/>
          <p:cNvSpPr/>
          <p:nvPr/>
        </p:nvSpPr>
        <p:spPr>
          <a:xfrm>
            <a:off x="2133600" y="57150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one sector each time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!(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在对应区域转过去之后就读取完毕了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– Read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5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After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BLUE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read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79876" name="Group 4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79879" name="Group 5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79881" name="Group 6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885" name="Oval 8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886" name="Oval 9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887" name="Oval 10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888" name="Line 11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9889" name="Line 12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9890" name="Line 13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9891" name="Line 14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9892" name="Line 15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9893" name="Line 16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9894" name="Oval 17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9882" name="Freeform 18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9883" name="Freeform 19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9880" name="AutoShape 20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79877" name="AutoShape 21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878" name="Rectangle 22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Red request scheduled next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– Seek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3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After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BLUE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read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1924" name="Text Box 4"/>
          <p:cNvSpPr txBox="1"/>
          <p:nvPr/>
        </p:nvSpPr>
        <p:spPr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Seek for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81925" name="Group 5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1945" name="Group 6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1947" name="Group 7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951" name="Oval 9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952" name="Oval 10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953" name="Oval 11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954" name="Line 12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55" name="Line 13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56" name="Line 14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57" name="Line 15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58" name="Line 16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59" name="Line 17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60" name="Oval 18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1948" name="Freeform 19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49" name="Freeform 20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1946" name="AutoShape 21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1926" name="Group 22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1929" name="Group 23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1931" name="Group 24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935" name="Oval 26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936" name="Oval 27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937" name="Oval 28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938" name="Line 29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39" name="Line 30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40" name="Line 31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41" name="Line 32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42" name="Line 33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43" name="Line 34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1944" name="Oval 35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1932" name="Freeform 36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87" y="0"/>
                  </a:cxn>
                  <a:cxn ang="0">
                    <a:pos x="133" y="17"/>
                  </a:cxn>
                  <a:cxn ang="0">
                    <a:pos x="175" y="30"/>
                  </a:cxn>
                  <a:cxn ang="0">
                    <a:pos x="220" y="42"/>
                  </a:cxn>
                  <a:cxn ang="0">
                    <a:pos x="251" y="48"/>
                  </a:cxn>
                  <a:cxn ang="0">
                    <a:pos x="291" y="56"/>
                  </a:cxn>
                  <a:cxn ang="0">
                    <a:pos x="331" y="60"/>
                  </a:cxn>
                  <a:cxn ang="0">
                    <a:pos x="368" y="65"/>
                  </a:cxn>
                  <a:cxn ang="0">
                    <a:pos x="395" y="66"/>
                  </a:cxn>
                  <a:cxn ang="0">
                    <a:pos x="430" y="66"/>
                  </a:cxn>
                  <a:cxn ang="0">
                    <a:pos x="430" y="177"/>
                  </a:cxn>
                  <a:cxn ang="0">
                    <a:pos x="376" y="177"/>
                  </a:cxn>
                  <a:cxn ang="0">
                    <a:pos x="340" y="176"/>
                  </a:cxn>
                  <a:cxn ang="0">
                    <a:pos x="299" y="173"/>
                  </a:cxn>
                  <a:cxn ang="0">
                    <a:pos x="253" y="167"/>
                  </a:cxn>
                  <a:cxn ang="0">
                    <a:pos x="216" y="161"/>
                  </a:cxn>
                  <a:cxn ang="0">
                    <a:pos x="165" y="152"/>
                  </a:cxn>
                  <a:cxn ang="0">
                    <a:pos x="102" y="138"/>
                  </a:cxn>
                  <a:cxn ang="0">
                    <a:pos x="62" y="126"/>
                  </a:cxn>
                  <a:cxn ang="0">
                    <a:pos x="36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33" name="Freeform 37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1930" name="AutoShape 38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81927" name="AutoShape 39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1928" name="Rectangle 40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Seek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to red’s track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Random-Access Memory (RAM)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8763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Static RAM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SRAM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cell stores bit with a six-transistor circuit.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Retains value indefinitely, as long as it is kept powered.(SRAM</a:t>
            </a:r>
            <a:r>
              <a:rPr lang="zh-CN" altLang="en-US" dirty="0">
                <a:ea typeface="宋体" panose="02010600030101010101" pitchFamily="2" charset="-122"/>
              </a:rPr>
              <a:t>内数据可以长久保存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zh-CN" dirty="0">
                <a:ea typeface="宋体" panose="02010600030101010101" pitchFamily="2" charset="-122"/>
              </a:rPr>
              <a:t>Relatively insensitive to disturbances such as electrical noise.(</a:t>
            </a:r>
            <a:r>
              <a:rPr lang="zh-CN" altLang="en-US" dirty="0">
                <a:ea typeface="宋体" panose="02010600030101010101" pitchFamily="2" charset="-122"/>
              </a:rPr>
              <a:t>不易受到外界影响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Dynamic RAM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DRAM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cell stores bit with a capacitor and transistor.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Value must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refreshed</a:t>
            </a:r>
            <a:r>
              <a:rPr lang="en-US" altLang="zh-CN" dirty="0">
                <a:ea typeface="宋体" panose="02010600030101010101" pitchFamily="2" charset="-122"/>
              </a:rPr>
              <a:t> every 10-100 ms.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Sensitive</a:t>
            </a:r>
            <a:r>
              <a:rPr lang="en-US" altLang="zh-CN" dirty="0">
                <a:ea typeface="宋体" panose="02010600030101010101" pitchFamily="2" charset="-122"/>
              </a:rPr>
              <a:t> to disturbances.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– Rotational Latency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1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After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BLUE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read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3972" name="Text Box 4"/>
          <p:cNvSpPr txBox="1"/>
          <p:nvPr/>
        </p:nvSpPr>
        <p:spPr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Seek for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3973" name="Text Box 5"/>
          <p:cNvSpPr txBox="1"/>
          <p:nvPr/>
        </p:nvSpPr>
        <p:spPr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Rotational latency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83974" name="Group 6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4012" name="Group 7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4014" name="Group 8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18" name="Oval 10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19" name="Oval 11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20" name="Oval 12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21" name="Line 13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22" name="Line 14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23" name="Line 15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24" name="Line 16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25" name="Line 17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26" name="Line 18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27" name="Oval 19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4015" name="Freeform 20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016" name="Freeform 21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4013" name="AutoShape 22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3975" name="Group 23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3996" name="Group 24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3998" name="Group 25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002" name="Oval 27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03" name="Oval 28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04" name="Oval 29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05" name="Line 30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06" name="Line 31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07" name="Line 32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08" name="Line 33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09" name="Line 34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10" name="Line 35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11" name="Oval 36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999" name="Freeform 37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87" y="0"/>
                  </a:cxn>
                  <a:cxn ang="0">
                    <a:pos x="133" y="17"/>
                  </a:cxn>
                  <a:cxn ang="0">
                    <a:pos x="175" y="30"/>
                  </a:cxn>
                  <a:cxn ang="0">
                    <a:pos x="220" y="42"/>
                  </a:cxn>
                  <a:cxn ang="0">
                    <a:pos x="251" y="48"/>
                  </a:cxn>
                  <a:cxn ang="0">
                    <a:pos x="291" y="56"/>
                  </a:cxn>
                  <a:cxn ang="0">
                    <a:pos x="331" y="60"/>
                  </a:cxn>
                  <a:cxn ang="0">
                    <a:pos x="368" y="65"/>
                  </a:cxn>
                  <a:cxn ang="0">
                    <a:pos x="395" y="66"/>
                  </a:cxn>
                  <a:cxn ang="0">
                    <a:pos x="430" y="66"/>
                  </a:cxn>
                  <a:cxn ang="0">
                    <a:pos x="430" y="177"/>
                  </a:cxn>
                  <a:cxn ang="0">
                    <a:pos x="376" y="177"/>
                  </a:cxn>
                  <a:cxn ang="0">
                    <a:pos x="340" y="176"/>
                  </a:cxn>
                  <a:cxn ang="0">
                    <a:pos x="299" y="173"/>
                  </a:cxn>
                  <a:cxn ang="0">
                    <a:pos x="253" y="167"/>
                  </a:cxn>
                  <a:cxn ang="0">
                    <a:pos x="216" y="161"/>
                  </a:cxn>
                  <a:cxn ang="0">
                    <a:pos x="165" y="152"/>
                  </a:cxn>
                  <a:cxn ang="0">
                    <a:pos x="102" y="138"/>
                  </a:cxn>
                  <a:cxn ang="0">
                    <a:pos x="62" y="126"/>
                  </a:cxn>
                  <a:cxn ang="0">
                    <a:pos x="36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4000" name="Freeform 38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3997" name="AutoShape 39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3976" name="Group 40"/>
          <p:cNvGrpSpPr>
            <a:grpSpLocks noChangeAspect="1"/>
          </p:cNvGrpSpPr>
          <p:nvPr/>
        </p:nvGrpSpPr>
        <p:grpSpPr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83979" name="Group 41"/>
            <p:cNvGrpSpPr>
              <a:grpSpLocks noChangeAspect="1"/>
            </p:cNvGrpSpPr>
            <p:nvPr/>
          </p:nvGrpSpPr>
          <p:grpSpPr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83981" name="Group 42"/>
              <p:cNvGrpSpPr>
                <a:grpSpLocks noChangeAspect="1"/>
              </p:cNvGrpSpPr>
              <p:nvPr/>
            </p:nvGrpSpPr>
            <p:grpSpPr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986" name="Oval 44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987" name="Oval 45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988" name="Oval 46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989" name="Line 47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90" name="Line 48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91" name="Line 49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92" name="Line 50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93" name="Line 51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94" name="Line 52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95" name="Oval 53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982" name="Freeform 54"/>
              <p:cNvSpPr>
                <a:spLocks noChangeAspect="1"/>
              </p:cNvSpPr>
              <p:nvPr/>
            </p:nvSpPr>
            <p:spPr>
              <a:xfrm rot="10800000">
                <a:off x="3582" y="1182"/>
                <a:ext cx="293" cy="189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238"/>
                  </a:cxn>
                  <a:cxn ang="0">
                    <a:pos x="72" y="0"/>
                  </a:cxn>
                  <a:cxn ang="0">
                    <a:pos x="115" y="37"/>
                  </a:cxn>
                  <a:cxn ang="0">
                    <a:pos x="154" y="69"/>
                  </a:cxn>
                  <a:cxn ang="0">
                    <a:pos x="192" y="97"/>
                  </a:cxn>
                  <a:cxn ang="0">
                    <a:pos x="221" y="111"/>
                  </a:cxn>
                  <a:cxn ang="0">
                    <a:pos x="254" y="131"/>
                  </a:cxn>
                  <a:cxn ang="0">
                    <a:pos x="291" y="140"/>
                  </a:cxn>
                  <a:cxn ang="0">
                    <a:pos x="321" y="152"/>
                  </a:cxn>
                  <a:cxn ang="0">
                    <a:pos x="347" y="155"/>
                  </a:cxn>
                  <a:cxn ang="0">
                    <a:pos x="376" y="155"/>
                  </a:cxn>
                  <a:cxn ang="0">
                    <a:pos x="376" y="418"/>
                  </a:cxn>
                  <a:cxn ang="0">
                    <a:pos x="329" y="418"/>
                  </a:cxn>
                  <a:cxn ang="0">
                    <a:pos x="298" y="416"/>
                  </a:cxn>
                  <a:cxn ang="0">
                    <a:pos x="261" y="406"/>
                  </a:cxn>
                  <a:cxn ang="0">
                    <a:pos x="223" y="392"/>
                  </a:cxn>
                  <a:cxn ang="0">
                    <a:pos x="188" y="376"/>
                  </a:cxn>
                  <a:cxn ang="0">
                    <a:pos x="144" y="356"/>
                  </a:cxn>
                  <a:cxn ang="0">
                    <a:pos x="92" y="324"/>
                  </a:cxn>
                  <a:cxn ang="0">
                    <a:pos x="55" y="299"/>
                  </a:cxn>
                  <a:cxn ang="0">
                    <a:pos x="23" y="271"/>
                  </a:cxn>
                  <a:cxn ang="0">
                    <a:pos x="0" y="238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983" name="Freeform 55"/>
              <p:cNvSpPr>
                <a:spLocks noChangeAspect="1"/>
              </p:cNvSpPr>
              <p:nvPr/>
            </p:nvSpPr>
            <p:spPr>
              <a:xfrm>
                <a:off x="3414" y="1970"/>
                <a:ext cx="170" cy="139"/>
              </a:xfrm>
              <a:custGeom>
                <a:avLst/>
                <a:gdLst>
                  <a:gd name="txL" fmla="*/ 0 w 170"/>
                  <a:gd name="txT" fmla="*/ 0 h 139"/>
                  <a:gd name="txR" fmla="*/ 170 w 170"/>
                  <a:gd name="txB" fmla="*/ 139 h 139"/>
                </a:gdLst>
                <a:ahLst/>
                <a:cxnLst>
                  <a:cxn ang="0">
                    <a:pos x="0" y="85"/>
                  </a:cxn>
                  <a:cxn ang="0">
                    <a:pos x="50" y="0"/>
                  </a:cxn>
                  <a:cxn ang="0">
                    <a:pos x="75" y="15"/>
                  </a:cxn>
                  <a:cxn ang="0">
                    <a:pos x="102" y="24"/>
                  </a:cxn>
                  <a:cxn ang="0">
                    <a:pos x="128" y="31"/>
                  </a:cxn>
                  <a:cxn ang="0">
                    <a:pos x="170" y="36"/>
                  </a:cxn>
                  <a:cxn ang="0">
                    <a:pos x="170" y="139"/>
                  </a:cxn>
                  <a:cxn ang="0">
                    <a:pos x="141" y="136"/>
                  </a:cxn>
                  <a:cxn ang="0">
                    <a:pos x="105" y="130"/>
                  </a:cxn>
                  <a:cxn ang="0">
                    <a:pos x="74" y="121"/>
                  </a:cxn>
                  <a:cxn ang="0">
                    <a:pos x="38" y="108"/>
                  </a:cxn>
                  <a:cxn ang="0">
                    <a:pos x="23" y="102"/>
                  </a:cxn>
                  <a:cxn ang="0">
                    <a:pos x="0" y="85"/>
                  </a:cxn>
                </a:cxnLst>
                <a:rect l="txL" t="txT" r="txR" b="txB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984" name="Freeform 56"/>
              <p:cNvSpPr>
                <a:spLocks noChangeAspect="1"/>
              </p:cNvSpPr>
              <p:nvPr/>
            </p:nvSpPr>
            <p:spPr>
              <a:xfrm>
                <a:off x="3003" y="1176"/>
                <a:ext cx="579" cy="873"/>
              </a:xfrm>
              <a:custGeom>
                <a:avLst/>
                <a:gdLst>
                  <a:gd name="txL" fmla="*/ 0 w 579"/>
                  <a:gd name="txT" fmla="*/ 0 h 873"/>
                  <a:gd name="txR" fmla="*/ 579 w 579"/>
                  <a:gd name="txB" fmla="*/ 873 h 873"/>
                </a:gdLst>
                <a:ahLst/>
                <a:cxnLst>
                  <a:cxn ang="0">
                    <a:pos x="80" y="873"/>
                  </a:cxn>
                  <a:cxn ang="0">
                    <a:pos x="188" y="810"/>
                  </a:cxn>
                  <a:cxn ang="0">
                    <a:pos x="182" y="800"/>
                  </a:cxn>
                  <a:cxn ang="0">
                    <a:pos x="167" y="770"/>
                  </a:cxn>
                  <a:cxn ang="0">
                    <a:pos x="156" y="741"/>
                  </a:cxn>
                  <a:cxn ang="0">
                    <a:pos x="147" y="711"/>
                  </a:cxn>
                  <a:cxn ang="0">
                    <a:pos x="140" y="687"/>
                  </a:cxn>
                  <a:cxn ang="0">
                    <a:pos x="135" y="654"/>
                  </a:cxn>
                  <a:cxn ang="0">
                    <a:pos x="131" y="614"/>
                  </a:cxn>
                  <a:cxn ang="0">
                    <a:pos x="129" y="564"/>
                  </a:cxn>
                  <a:cxn ang="0">
                    <a:pos x="134" y="525"/>
                  </a:cxn>
                  <a:cxn ang="0">
                    <a:pos x="140" y="489"/>
                  </a:cxn>
                  <a:cxn ang="0">
                    <a:pos x="155" y="434"/>
                  </a:cxn>
                  <a:cxn ang="0">
                    <a:pos x="179" y="377"/>
                  </a:cxn>
                  <a:cxn ang="0">
                    <a:pos x="201" y="338"/>
                  </a:cxn>
                  <a:cxn ang="0">
                    <a:pos x="233" y="294"/>
                  </a:cxn>
                  <a:cxn ang="0">
                    <a:pos x="264" y="258"/>
                  </a:cxn>
                  <a:cxn ang="0">
                    <a:pos x="305" y="222"/>
                  </a:cxn>
                  <a:cxn ang="0">
                    <a:pos x="338" y="198"/>
                  </a:cxn>
                  <a:cxn ang="0">
                    <a:pos x="381" y="173"/>
                  </a:cxn>
                  <a:cxn ang="0">
                    <a:pos x="434" y="149"/>
                  </a:cxn>
                  <a:cxn ang="0">
                    <a:pos x="485" y="135"/>
                  </a:cxn>
                  <a:cxn ang="0">
                    <a:pos x="545" y="125"/>
                  </a:cxn>
                  <a:cxn ang="0">
                    <a:pos x="579" y="123"/>
                  </a:cxn>
                  <a:cxn ang="0">
                    <a:pos x="579" y="0"/>
                  </a:cxn>
                  <a:cxn ang="0">
                    <a:pos x="536" y="0"/>
                  </a:cxn>
                  <a:cxn ang="0">
                    <a:pos x="507" y="6"/>
                  </a:cxn>
                  <a:cxn ang="0">
                    <a:pos x="480" y="11"/>
                  </a:cxn>
                  <a:cxn ang="0">
                    <a:pos x="443" y="17"/>
                  </a:cxn>
                  <a:cxn ang="0">
                    <a:pos x="386" y="33"/>
                  </a:cxn>
                  <a:cxn ang="0">
                    <a:pos x="354" y="48"/>
                  </a:cxn>
                  <a:cxn ang="0">
                    <a:pos x="320" y="62"/>
                  </a:cxn>
                  <a:cxn ang="0">
                    <a:pos x="282" y="86"/>
                  </a:cxn>
                  <a:cxn ang="0">
                    <a:pos x="249" y="105"/>
                  </a:cxn>
                  <a:cxn ang="0">
                    <a:pos x="219" y="128"/>
                  </a:cxn>
                  <a:cxn ang="0">
                    <a:pos x="189" y="153"/>
                  </a:cxn>
                  <a:cxn ang="0">
                    <a:pos x="167" y="174"/>
                  </a:cxn>
                  <a:cxn ang="0">
                    <a:pos x="146" y="197"/>
                  </a:cxn>
                  <a:cxn ang="0">
                    <a:pos x="126" y="222"/>
                  </a:cxn>
                  <a:cxn ang="0">
                    <a:pos x="104" y="251"/>
                  </a:cxn>
                  <a:cxn ang="0">
                    <a:pos x="83" y="282"/>
                  </a:cxn>
                  <a:cxn ang="0">
                    <a:pos x="63" y="318"/>
                  </a:cxn>
                  <a:cxn ang="0">
                    <a:pos x="45" y="357"/>
                  </a:cxn>
                  <a:cxn ang="0">
                    <a:pos x="35" y="387"/>
                  </a:cxn>
                  <a:cxn ang="0">
                    <a:pos x="21" y="429"/>
                  </a:cxn>
                  <a:cxn ang="0">
                    <a:pos x="9" y="482"/>
                  </a:cxn>
                  <a:cxn ang="0">
                    <a:pos x="5" y="518"/>
                  </a:cxn>
                  <a:cxn ang="0">
                    <a:pos x="0" y="567"/>
                  </a:cxn>
                  <a:cxn ang="0">
                    <a:pos x="0" y="611"/>
                  </a:cxn>
                  <a:cxn ang="0">
                    <a:pos x="6" y="665"/>
                  </a:cxn>
                  <a:cxn ang="0">
                    <a:pos x="17" y="717"/>
                  </a:cxn>
                  <a:cxn ang="0">
                    <a:pos x="24" y="746"/>
                  </a:cxn>
                  <a:cxn ang="0">
                    <a:pos x="42" y="795"/>
                  </a:cxn>
                  <a:cxn ang="0">
                    <a:pos x="57" y="831"/>
                  </a:cxn>
                  <a:cxn ang="0">
                    <a:pos x="72" y="858"/>
                  </a:cxn>
                  <a:cxn ang="0">
                    <a:pos x="80" y="873"/>
                  </a:cxn>
                </a:cxnLst>
                <a:rect l="txL" t="txT" r="txR" b="txB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3980" name="AutoShape 57"/>
            <p:cNvSpPr>
              <a:spLocks noChangeAspect="1"/>
            </p:cNvSpPr>
            <p:nvPr/>
          </p:nvSpPr>
          <p:spPr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83977" name="AutoShape 58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3978" name="Rectangle 59"/>
          <p:cNvSpPr/>
          <p:nvPr/>
        </p:nvSpPr>
        <p:spPr>
          <a:xfrm>
            <a:off x="1981200" y="4495800"/>
            <a:ext cx="64008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Wait for red sector to rotate around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– Read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19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After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BLUE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read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6020" name="Text Box 4"/>
          <p:cNvSpPr txBox="1"/>
          <p:nvPr/>
        </p:nvSpPr>
        <p:spPr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Seek for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6021" name="Text Box 5"/>
          <p:cNvSpPr txBox="1"/>
          <p:nvPr/>
        </p:nvSpPr>
        <p:spPr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Rotational latency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6022" name="Text Box 6"/>
          <p:cNvSpPr txBox="1"/>
          <p:nvPr/>
        </p:nvSpPr>
        <p:spPr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After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r>
              <a:rPr lang="en-US" altLang="zh-CN" sz="2000" b="1" dirty="0">
                <a:ea typeface="宋体" panose="02010600030101010101" pitchFamily="2" charset="-122"/>
              </a:rPr>
              <a:t> read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86023" name="Group 7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6078" name="Group 8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6080" name="Group 9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84" name="Oval 11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85" name="Oval 12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86" name="Oval 13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87" name="Line 14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88" name="Line 15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89" name="Line 16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90" name="Line 17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91" name="Line 18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92" name="Line 19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93" name="Oval 20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6081" name="Freeform 21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6082" name="Freeform 22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6079" name="AutoShape 23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6024" name="Group 24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6062" name="Group 25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6064" name="Group 26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68" name="Oval 28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69" name="Oval 29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70" name="Oval 30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71" name="Line 31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72" name="Line 32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73" name="Line 33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74" name="Line 34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75" name="Line 35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76" name="Line 36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77" name="Oval 37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6065" name="Freeform 38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87" y="0"/>
                  </a:cxn>
                  <a:cxn ang="0">
                    <a:pos x="133" y="17"/>
                  </a:cxn>
                  <a:cxn ang="0">
                    <a:pos x="175" y="30"/>
                  </a:cxn>
                  <a:cxn ang="0">
                    <a:pos x="220" y="42"/>
                  </a:cxn>
                  <a:cxn ang="0">
                    <a:pos x="251" y="48"/>
                  </a:cxn>
                  <a:cxn ang="0">
                    <a:pos x="291" y="56"/>
                  </a:cxn>
                  <a:cxn ang="0">
                    <a:pos x="331" y="60"/>
                  </a:cxn>
                  <a:cxn ang="0">
                    <a:pos x="368" y="65"/>
                  </a:cxn>
                  <a:cxn ang="0">
                    <a:pos x="395" y="66"/>
                  </a:cxn>
                  <a:cxn ang="0">
                    <a:pos x="430" y="66"/>
                  </a:cxn>
                  <a:cxn ang="0">
                    <a:pos x="430" y="177"/>
                  </a:cxn>
                  <a:cxn ang="0">
                    <a:pos x="376" y="177"/>
                  </a:cxn>
                  <a:cxn ang="0">
                    <a:pos x="340" y="176"/>
                  </a:cxn>
                  <a:cxn ang="0">
                    <a:pos x="299" y="173"/>
                  </a:cxn>
                  <a:cxn ang="0">
                    <a:pos x="253" y="167"/>
                  </a:cxn>
                  <a:cxn ang="0">
                    <a:pos x="216" y="161"/>
                  </a:cxn>
                  <a:cxn ang="0">
                    <a:pos x="165" y="152"/>
                  </a:cxn>
                  <a:cxn ang="0">
                    <a:pos x="102" y="138"/>
                  </a:cxn>
                  <a:cxn ang="0">
                    <a:pos x="62" y="126"/>
                  </a:cxn>
                  <a:cxn ang="0">
                    <a:pos x="36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6066" name="Freeform 39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6063" name="AutoShape 40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6025" name="Group 41"/>
          <p:cNvGrpSpPr>
            <a:grpSpLocks noChangeAspect="1"/>
          </p:cNvGrpSpPr>
          <p:nvPr/>
        </p:nvGrpSpPr>
        <p:grpSpPr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86045" name="Group 42"/>
            <p:cNvGrpSpPr>
              <a:grpSpLocks noChangeAspect="1"/>
            </p:cNvGrpSpPr>
            <p:nvPr/>
          </p:nvGrpSpPr>
          <p:grpSpPr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86047" name="Group 43"/>
              <p:cNvGrpSpPr>
                <a:grpSpLocks noChangeAspect="1"/>
              </p:cNvGrpSpPr>
              <p:nvPr/>
            </p:nvGrpSpPr>
            <p:grpSpPr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52" name="Oval 45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53" name="Oval 46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54" name="Oval 47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55" name="Line 48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56" name="Line 49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57" name="Line 50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58" name="Line 51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59" name="Line 52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60" name="Line 53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61" name="Oval 54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6048" name="Freeform 55"/>
              <p:cNvSpPr>
                <a:spLocks noChangeAspect="1"/>
              </p:cNvSpPr>
              <p:nvPr/>
            </p:nvSpPr>
            <p:spPr>
              <a:xfrm rot="10800000">
                <a:off x="3582" y="1182"/>
                <a:ext cx="293" cy="189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238"/>
                  </a:cxn>
                  <a:cxn ang="0">
                    <a:pos x="72" y="0"/>
                  </a:cxn>
                  <a:cxn ang="0">
                    <a:pos x="115" y="37"/>
                  </a:cxn>
                  <a:cxn ang="0">
                    <a:pos x="154" y="69"/>
                  </a:cxn>
                  <a:cxn ang="0">
                    <a:pos x="192" y="97"/>
                  </a:cxn>
                  <a:cxn ang="0">
                    <a:pos x="221" y="111"/>
                  </a:cxn>
                  <a:cxn ang="0">
                    <a:pos x="254" y="131"/>
                  </a:cxn>
                  <a:cxn ang="0">
                    <a:pos x="291" y="140"/>
                  </a:cxn>
                  <a:cxn ang="0">
                    <a:pos x="321" y="152"/>
                  </a:cxn>
                  <a:cxn ang="0">
                    <a:pos x="347" y="155"/>
                  </a:cxn>
                  <a:cxn ang="0">
                    <a:pos x="376" y="155"/>
                  </a:cxn>
                  <a:cxn ang="0">
                    <a:pos x="376" y="418"/>
                  </a:cxn>
                  <a:cxn ang="0">
                    <a:pos x="329" y="418"/>
                  </a:cxn>
                  <a:cxn ang="0">
                    <a:pos x="298" y="416"/>
                  </a:cxn>
                  <a:cxn ang="0">
                    <a:pos x="261" y="406"/>
                  </a:cxn>
                  <a:cxn ang="0">
                    <a:pos x="223" y="392"/>
                  </a:cxn>
                  <a:cxn ang="0">
                    <a:pos x="188" y="376"/>
                  </a:cxn>
                  <a:cxn ang="0">
                    <a:pos x="144" y="356"/>
                  </a:cxn>
                  <a:cxn ang="0">
                    <a:pos x="92" y="324"/>
                  </a:cxn>
                  <a:cxn ang="0">
                    <a:pos x="55" y="299"/>
                  </a:cxn>
                  <a:cxn ang="0">
                    <a:pos x="23" y="271"/>
                  </a:cxn>
                  <a:cxn ang="0">
                    <a:pos x="0" y="238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6049" name="Freeform 56"/>
              <p:cNvSpPr>
                <a:spLocks noChangeAspect="1"/>
              </p:cNvSpPr>
              <p:nvPr/>
            </p:nvSpPr>
            <p:spPr>
              <a:xfrm>
                <a:off x="3414" y="1970"/>
                <a:ext cx="170" cy="139"/>
              </a:xfrm>
              <a:custGeom>
                <a:avLst/>
                <a:gdLst>
                  <a:gd name="txL" fmla="*/ 0 w 170"/>
                  <a:gd name="txT" fmla="*/ 0 h 139"/>
                  <a:gd name="txR" fmla="*/ 170 w 170"/>
                  <a:gd name="txB" fmla="*/ 139 h 139"/>
                </a:gdLst>
                <a:ahLst/>
                <a:cxnLst>
                  <a:cxn ang="0">
                    <a:pos x="0" y="85"/>
                  </a:cxn>
                  <a:cxn ang="0">
                    <a:pos x="50" y="0"/>
                  </a:cxn>
                  <a:cxn ang="0">
                    <a:pos x="75" y="15"/>
                  </a:cxn>
                  <a:cxn ang="0">
                    <a:pos x="102" y="24"/>
                  </a:cxn>
                  <a:cxn ang="0">
                    <a:pos x="128" y="31"/>
                  </a:cxn>
                  <a:cxn ang="0">
                    <a:pos x="170" y="36"/>
                  </a:cxn>
                  <a:cxn ang="0">
                    <a:pos x="170" y="139"/>
                  </a:cxn>
                  <a:cxn ang="0">
                    <a:pos x="141" y="136"/>
                  </a:cxn>
                  <a:cxn ang="0">
                    <a:pos x="105" y="130"/>
                  </a:cxn>
                  <a:cxn ang="0">
                    <a:pos x="74" y="121"/>
                  </a:cxn>
                  <a:cxn ang="0">
                    <a:pos x="38" y="108"/>
                  </a:cxn>
                  <a:cxn ang="0">
                    <a:pos x="23" y="102"/>
                  </a:cxn>
                  <a:cxn ang="0">
                    <a:pos x="0" y="85"/>
                  </a:cxn>
                </a:cxnLst>
                <a:rect l="txL" t="txT" r="txR" b="txB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6050" name="Freeform 57"/>
              <p:cNvSpPr>
                <a:spLocks noChangeAspect="1"/>
              </p:cNvSpPr>
              <p:nvPr/>
            </p:nvSpPr>
            <p:spPr>
              <a:xfrm>
                <a:off x="3003" y="1176"/>
                <a:ext cx="579" cy="873"/>
              </a:xfrm>
              <a:custGeom>
                <a:avLst/>
                <a:gdLst>
                  <a:gd name="txL" fmla="*/ 0 w 579"/>
                  <a:gd name="txT" fmla="*/ 0 h 873"/>
                  <a:gd name="txR" fmla="*/ 579 w 579"/>
                  <a:gd name="txB" fmla="*/ 873 h 873"/>
                </a:gdLst>
                <a:ahLst/>
                <a:cxnLst>
                  <a:cxn ang="0">
                    <a:pos x="80" y="873"/>
                  </a:cxn>
                  <a:cxn ang="0">
                    <a:pos x="188" y="810"/>
                  </a:cxn>
                  <a:cxn ang="0">
                    <a:pos x="182" y="800"/>
                  </a:cxn>
                  <a:cxn ang="0">
                    <a:pos x="167" y="770"/>
                  </a:cxn>
                  <a:cxn ang="0">
                    <a:pos x="156" y="741"/>
                  </a:cxn>
                  <a:cxn ang="0">
                    <a:pos x="147" y="711"/>
                  </a:cxn>
                  <a:cxn ang="0">
                    <a:pos x="140" y="687"/>
                  </a:cxn>
                  <a:cxn ang="0">
                    <a:pos x="135" y="654"/>
                  </a:cxn>
                  <a:cxn ang="0">
                    <a:pos x="131" y="614"/>
                  </a:cxn>
                  <a:cxn ang="0">
                    <a:pos x="129" y="564"/>
                  </a:cxn>
                  <a:cxn ang="0">
                    <a:pos x="134" y="525"/>
                  </a:cxn>
                  <a:cxn ang="0">
                    <a:pos x="140" y="489"/>
                  </a:cxn>
                  <a:cxn ang="0">
                    <a:pos x="155" y="434"/>
                  </a:cxn>
                  <a:cxn ang="0">
                    <a:pos x="179" y="377"/>
                  </a:cxn>
                  <a:cxn ang="0">
                    <a:pos x="201" y="338"/>
                  </a:cxn>
                  <a:cxn ang="0">
                    <a:pos x="233" y="294"/>
                  </a:cxn>
                  <a:cxn ang="0">
                    <a:pos x="264" y="258"/>
                  </a:cxn>
                  <a:cxn ang="0">
                    <a:pos x="305" y="222"/>
                  </a:cxn>
                  <a:cxn ang="0">
                    <a:pos x="338" y="198"/>
                  </a:cxn>
                  <a:cxn ang="0">
                    <a:pos x="381" y="173"/>
                  </a:cxn>
                  <a:cxn ang="0">
                    <a:pos x="434" y="149"/>
                  </a:cxn>
                  <a:cxn ang="0">
                    <a:pos x="485" y="135"/>
                  </a:cxn>
                  <a:cxn ang="0">
                    <a:pos x="545" y="125"/>
                  </a:cxn>
                  <a:cxn ang="0">
                    <a:pos x="579" y="123"/>
                  </a:cxn>
                  <a:cxn ang="0">
                    <a:pos x="579" y="0"/>
                  </a:cxn>
                  <a:cxn ang="0">
                    <a:pos x="536" y="0"/>
                  </a:cxn>
                  <a:cxn ang="0">
                    <a:pos x="507" y="6"/>
                  </a:cxn>
                  <a:cxn ang="0">
                    <a:pos x="480" y="11"/>
                  </a:cxn>
                  <a:cxn ang="0">
                    <a:pos x="443" y="17"/>
                  </a:cxn>
                  <a:cxn ang="0">
                    <a:pos x="386" y="33"/>
                  </a:cxn>
                  <a:cxn ang="0">
                    <a:pos x="354" y="48"/>
                  </a:cxn>
                  <a:cxn ang="0">
                    <a:pos x="320" y="62"/>
                  </a:cxn>
                  <a:cxn ang="0">
                    <a:pos x="282" y="86"/>
                  </a:cxn>
                  <a:cxn ang="0">
                    <a:pos x="249" y="105"/>
                  </a:cxn>
                  <a:cxn ang="0">
                    <a:pos x="219" y="128"/>
                  </a:cxn>
                  <a:cxn ang="0">
                    <a:pos x="189" y="153"/>
                  </a:cxn>
                  <a:cxn ang="0">
                    <a:pos x="167" y="174"/>
                  </a:cxn>
                  <a:cxn ang="0">
                    <a:pos x="146" y="197"/>
                  </a:cxn>
                  <a:cxn ang="0">
                    <a:pos x="126" y="222"/>
                  </a:cxn>
                  <a:cxn ang="0">
                    <a:pos x="104" y="251"/>
                  </a:cxn>
                  <a:cxn ang="0">
                    <a:pos x="83" y="282"/>
                  </a:cxn>
                  <a:cxn ang="0">
                    <a:pos x="63" y="318"/>
                  </a:cxn>
                  <a:cxn ang="0">
                    <a:pos x="45" y="357"/>
                  </a:cxn>
                  <a:cxn ang="0">
                    <a:pos x="35" y="387"/>
                  </a:cxn>
                  <a:cxn ang="0">
                    <a:pos x="21" y="429"/>
                  </a:cxn>
                  <a:cxn ang="0">
                    <a:pos x="9" y="482"/>
                  </a:cxn>
                  <a:cxn ang="0">
                    <a:pos x="5" y="518"/>
                  </a:cxn>
                  <a:cxn ang="0">
                    <a:pos x="0" y="567"/>
                  </a:cxn>
                  <a:cxn ang="0">
                    <a:pos x="0" y="611"/>
                  </a:cxn>
                  <a:cxn ang="0">
                    <a:pos x="6" y="665"/>
                  </a:cxn>
                  <a:cxn ang="0">
                    <a:pos x="17" y="717"/>
                  </a:cxn>
                  <a:cxn ang="0">
                    <a:pos x="24" y="746"/>
                  </a:cxn>
                  <a:cxn ang="0">
                    <a:pos x="42" y="795"/>
                  </a:cxn>
                  <a:cxn ang="0">
                    <a:pos x="57" y="831"/>
                  </a:cxn>
                  <a:cxn ang="0">
                    <a:pos x="72" y="858"/>
                  </a:cxn>
                  <a:cxn ang="0">
                    <a:pos x="80" y="873"/>
                  </a:cxn>
                </a:cxnLst>
                <a:rect l="txL" t="txT" r="txR" b="txB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6046" name="AutoShape 58"/>
            <p:cNvSpPr>
              <a:spLocks noChangeAspect="1"/>
            </p:cNvSpPr>
            <p:nvPr/>
          </p:nvSpPr>
          <p:spPr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6026" name="Group 59"/>
          <p:cNvGrpSpPr>
            <a:grpSpLocks noChangeAspect="1"/>
          </p:cNvGrpSpPr>
          <p:nvPr/>
        </p:nvGrpSpPr>
        <p:grpSpPr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86029" name="Group 60"/>
            <p:cNvGrpSpPr>
              <a:grpSpLocks noChangeAspect="1"/>
            </p:cNvGrpSpPr>
            <p:nvPr/>
          </p:nvGrpSpPr>
          <p:grpSpPr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86031" name="Group 61"/>
              <p:cNvGrpSpPr>
                <a:grpSpLocks noChangeAspect="1"/>
              </p:cNvGrpSpPr>
              <p:nvPr/>
            </p:nvGrpSpPr>
            <p:grpSpPr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35" name="Oval 63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36" name="Oval 64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37" name="Oval 65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38" name="Line 66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39" name="Line 67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40" name="Line 68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41" name="Line 69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42" name="Line 70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43" name="Line 71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44" name="Oval 72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6032" name="Freeform 73"/>
              <p:cNvSpPr>
                <a:spLocks noChangeAspect="1"/>
              </p:cNvSpPr>
              <p:nvPr/>
            </p:nvSpPr>
            <p:spPr>
              <a:xfrm>
                <a:off x="4596" y="1157"/>
                <a:ext cx="284" cy="183"/>
              </a:xfrm>
              <a:custGeom>
                <a:avLst/>
                <a:gdLst>
                  <a:gd name="txL" fmla="*/ 0 w 284"/>
                  <a:gd name="txT" fmla="*/ 0 h 183"/>
                  <a:gd name="txR" fmla="*/ 284 w 284"/>
                  <a:gd name="txB" fmla="*/ 183 h 183"/>
                </a:gdLst>
                <a:ahLst/>
                <a:cxnLst>
                  <a:cxn ang="0">
                    <a:pos x="284" y="120"/>
                  </a:cxn>
                  <a:cxn ang="0">
                    <a:pos x="284" y="0"/>
                  </a:cxn>
                  <a:cxn ang="0">
                    <a:pos x="251" y="1"/>
                  </a:cxn>
                  <a:cxn ang="0">
                    <a:pos x="219" y="3"/>
                  </a:cxn>
                  <a:cxn ang="0">
                    <a:pos x="183" y="9"/>
                  </a:cxn>
                  <a:cxn ang="0">
                    <a:pos x="137" y="19"/>
                  </a:cxn>
                  <a:cxn ang="0">
                    <a:pos x="92" y="31"/>
                  </a:cxn>
                  <a:cxn ang="0">
                    <a:pos x="65" y="42"/>
                  </a:cxn>
                  <a:cxn ang="0">
                    <a:pos x="36" y="54"/>
                  </a:cxn>
                  <a:cxn ang="0">
                    <a:pos x="0" y="75"/>
                  </a:cxn>
                  <a:cxn ang="0">
                    <a:pos x="63" y="183"/>
                  </a:cxn>
                  <a:cxn ang="0">
                    <a:pos x="98" y="165"/>
                  </a:cxn>
                  <a:cxn ang="0">
                    <a:pos x="132" y="150"/>
                  </a:cxn>
                  <a:cxn ang="0">
                    <a:pos x="171" y="138"/>
                  </a:cxn>
                  <a:cxn ang="0">
                    <a:pos x="198" y="130"/>
                  </a:cxn>
                  <a:cxn ang="0">
                    <a:pos x="242" y="123"/>
                  </a:cxn>
                  <a:cxn ang="0">
                    <a:pos x="284" y="120"/>
                  </a:cxn>
                </a:cxnLst>
                <a:rect l="txL" t="txT" r="txR" b="txB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6033" name="Freeform 74"/>
              <p:cNvSpPr>
                <a:spLocks noChangeAspect="1"/>
              </p:cNvSpPr>
              <p:nvPr/>
            </p:nvSpPr>
            <p:spPr>
              <a:xfrm>
                <a:off x="5007" y="1839"/>
                <a:ext cx="192" cy="201"/>
              </a:xfrm>
              <a:custGeom>
                <a:avLst/>
                <a:gdLst>
                  <a:gd name="txL" fmla="*/ 0 w 192"/>
                  <a:gd name="txT" fmla="*/ 0 h 201"/>
                  <a:gd name="txR" fmla="*/ 192 w 192"/>
                  <a:gd name="txB" fmla="*/ 201 h 201"/>
                </a:gdLst>
                <a:ahLst/>
                <a:cxnLst>
                  <a:cxn ang="0">
                    <a:pos x="0" y="105"/>
                  </a:cxn>
                  <a:cxn ang="0">
                    <a:pos x="57" y="201"/>
                  </a:cxn>
                  <a:cxn ang="0">
                    <a:pos x="93" y="183"/>
                  </a:cxn>
                  <a:cxn ang="0">
                    <a:pos x="123" y="153"/>
                  </a:cxn>
                  <a:cxn ang="0">
                    <a:pos x="156" y="117"/>
                  </a:cxn>
                  <a:cxn ang="0">
                    <a:pos x="183" y="75"/>
                  </a:cxn>
                  <a:cxn ang="0">
                    <a:pos x="192" y="57"/>
                  </a:cxn>
                  <a:cxn ang="0">
                    <a:pos x="87" y="0"/>
                  </a:cxn>
                  <a:cxn ang="0">
                    <a:pos x="75" y="24"/>
                  </a:cxn>
                  <a:cxn ang="0">
                    <a:pos x="54" y="51"/>
                  </a:cxn>
                  <a:cxn ang="0">
                    <a:pos x="27" y="81"/>
                  </a:cxn>
                  <a:cxn ang="0">
                    <a:pos x="0" y="105"/>
                  </a:cxn>
                </a:cxnLst>
                <a:rect l="txL" t="txT" r="txR" b="txB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6030" name="AutoShape 75"/>
            <p:cNvSpPr>
              <a:spLocks noChangeAspect="1"/>
            </p:cNvSpPr>
            <p:nvPr/>
          </p:nvSpPr>
          <p:spPr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86027" name="AutoShape 76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6028" name="Rectangle 77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Complete read of red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809307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– Service Time Components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7" name="Text Box 3"/>
          <p:cNvSpPr txBox="1"/>
          <p:nvPr/>
        </p:nvSpPr>
        <p:spPr>
          <a:xfrm>
            <a:off x="533400" y="3946525"/>
            <a:ext cx="2133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Try to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read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8068" name="Text Box 4"/>
          <p:cNvSpPr txBox="1"/>
          <p:nvPr/>
        </p:nvSpPr>
        <p:spPr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Seek for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8069" name="Text Box 5"/>
          <p:cNvSpPr txBox="1"/>
          <p:nvPr/>
        </p:nvSpPr>
        <p:spPr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Rotational latency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8070" name="Text Box 6"/>
          <p:cNvSpPr txBox="1"/>
          <p:nvPr/>
        </p:nvSpPr>
        <p:spPr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After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r>
              <a:rPr lang="en-US" altLang="zh-CN" sz="2000" b="1" dirty="0">
                <a:ea typeface="宋体" panose="02010600030101010101" pitchFamily="2" charset="-122"/>
              </a:rPr>
              <a:t> read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88071" name="Group 7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88131" name="Group 8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88133" name="Group 9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137" name="Oval 11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38" name="Oval 12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39" name="Oval 13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40" name="Line 14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41" name="Line 15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42" name="Line 16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43" name="Line 17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44" name="Line 18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45" name="Line 19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46" name="Oval 20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8134" name="Freeform 21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135" name="Freeform 22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8132" name="AutoShape 23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8072" name="Group 24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88115" name="Group 25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88117" name="Group 26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121" name="Oval 28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22" name="Oval 29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23" name="Oval 30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24" name="Line 31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25" name="Line 32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26" name="Line 33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27" name="Line 34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28" name="Line 35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29" name="Line 36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30" name="Oval 37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8118" name="Freeform 38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87" y="0"/>
                  </a:cxn>
                  <a:cxn ang="0">
                    <a:pos x="133" y="17"/>
                  </a:cxn>
                  <a:cxn ang="0">
                    <a:pos x="175" y="30"/>
                  </a:cxn>
                  <a:cxn ang="0">
                    <a:pos x="220" y="42"/>
                  </a:cxn>
                  <a:cxn ang="0">
                    <a:pos x="251" y="48"/>
                  </a:cxn>
                  <a:cxn ang="0">
                    <a:pos x="291" y="56"/>
                  </a:cxn>
                  <a:cxn ang="0">
                    <a:pos x="331" y="60"/>
                  </a:cxn>
                  <a:cxn ang="0">
                    <a:pos x="368" y="65"/>
                  </a:cxn>
                  <a:cxn ang="0">
                    <a:pos x="395" y="66"/>
                  </a:cxn>
                  <a:cxn ang="0">
                    <a:pos x="430" y="66"/>
                  </a:cxn>
                  <a:cxn ang="0">
                    <a:pos x="430" y="177"/>
                  </a:cxn>
                  <a:cxn ang="0">
                    <a:pos x="376" y="177"/>
                  </a:cxn>
                  <a:cxn ang="0">
                    <a:pos x="340" y="176"/>
                  </a:cxn>
                  <a:cxn ang="0">
                    <a:pos x="299" y="173"/>
                  </a:cxn>
                  <a:cxn ang="0">
                    <a:pos x="253" y="167"/>
                  </a:cxn>
                  <a:cxn ang="0">
                    <a:pos x="216" y="161"/>
                  </a:cxn>
                  <a:cxn ang="0">
                    <a:pos x="165" y="152"/>
                  </a:cxn>
                  <a:cxn ang="0">
                    <a:pos x="102" y="138"/>
                  </a:cxn>
                  <a:cxn ang="0">
                    <a:pos x="62" y="126"/>
                  </a:cxn>
                  <a:cxn ang="0">
                    <a:pos x="36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119" name="Freeform 39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8116" name="AutoShape 40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8073" name="Group 41"/>
          <p:cNvGrpSpPr>
            <a:grpSpLocks noChangeAspect="1"/>
          </p:cNvGrpSpPr>
          <p:nvPr/>
        </p:nvGrpSpPr>
        <p:grpSpPr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88098" name="Group 42"/>
            <p:cNvGrpSpPr>
              <a:grpSpLocks noChangeAspect="1"/>
            </p:cNvGrpSpPr>
            <p:nvPr/>
          </p:nvGrpSpPr>
          <p:grpSpPr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88100" name="Group 43"/>
              <p:cNvGrpSpPr>
                <a:grpSpLocks noChangeAspect="1"/>
              </p:cNvGrpSpPr>
              <p:nvPr/>
            </p:nvGrpSpPr>
            <p:grpSpPr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105" name="Oval 45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06" name="Oval 46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07" name="Oval 47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08" name="Line 48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09" name="Line 49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10" name="Line 50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11" name="Line 51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12" name="Line 52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13" name="Line 53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14" name="Oval 54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8101" name="Freeform 55"/>
              <p:cNvSpPr>
                <a:spLocks noChangeAspect="1"/>
              </p:cNvSpPr>
              <p:nvPr/>
            </p:nvSpPr>
            <p:spPr>
              <a:xfrm rot="10800000">
                <a:off x="3582" y="1182"/>
                <a:ext cx="293" cy="189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238"/>
                  </a:cxn>
                  <a:cxn ang="0">
                    <a:pos x="72" y="0"/>
                  </a:cxn>
                  <a:cxn ang="0">
                    <a:pos x="115" y="37"/>
                  </a:cxn>
                  <a:cxn ang="0">
                    <a:pos x="154" y="69"/>
                  </a:cxn>
                  <a:cxn ang="0">
                    <a:pos x="192" y="97"/>
                  </a:cxn>
                  <a:cxn ang="0">
                    <a:pos x="221" y="111"/>
                  </a:cxn>
                  <a:cxn ang="0">
                    <a:pos x="254" y="131"/>
                  </a:cxn>
                  <a:cxn ang="0">
                    <a:pos x="291" y="140"/>
                  </a:cxn>
                  <a:cxn ang="0">
                    <a:pos x="321" y="152"/>
                  </a:cxn>
                  <a:cxn ang="0">
                    <a:pos x="347" y="155"/>
                  </a:cxn>
                  <a:cxn ang="0">
                    <a:pos x="376" y="155"/>
                  </a:cxn>
                  <a:cxn ang="0">
                    <a:pos x="376" y="418"/>
                  </a:cxn>
                  <a:cxn ang="0">
                    <a:pos x="329" y="418"/>
                  </a:cxn>
                  <a:cxn ang="0">
                    <a:pos x="298" y="416"/>
                  </a:cxn>
                  <a:cxn ang="0">
                    <a:pos x="261" y="406"/>
                  </a:cxn>
                  <a:cxn ang="0">
                    <a:pos x="223" y="392"/>
                  </a:cxn>
                  <a:cxn ang="0">
                    <a:pos x="188" y="376"/>
                  </a:cxn>
                  <a:cxn ang="0">
                    <a:pos x="144" y="356"/>
                  </a:cxn>
                  <a:cxn ang="0">
                    <a:pos x="92" y="324"/>
                  </a:cxn>
                  <a:cxn ang="0">
                    <a:pos x="55" y="299"/>
                  </a:cxn>
                  <a:cxn ang="0">
                    <a:pos x="23" y="271"/>
                  </a:cxn>
                  <a:cxn ang="0">
                    <a:pos x="0" y="238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102" name="Freeform 56"/>
              <p:cNvSpPr>
                <a:spLocks noChangeAspect="1"/>
              </p:cNvSpPr>
              <p:nvPr/>
            </p:nvSpPr>
            <p:spPr>
              <a:xfrm>
                <a:off x="3414" y="1970"/>
                <a:ext cx="170" cy="139"/>
              </a:xfrm>
              <a:custGeom>
                <a:avLst/>
                <a:gdLst>
                  <a:gd name="txL" fmla="*/ 0 w 170"/>
                  <a:gd name="txT" fmla="*/ 0 h 139"/>
                  <a:gd name="txR" fmla="*/ 170 w 170"/>
                  <a:gd name="txB" fmla="*/ 139 h 139"/>
                </a:gdLst>
                <a:ahLst/>
                <a:cxnLst>
                  <a:cxn ang="0">
                    <a:pos x="0" y="85"/>
                  </a:cxn>
                  <a:cxn ang="0">
                    <a:pos x="50" y="0"/>
                  </a:cxn>
                  <a:cxn ang="0">
                    <a:pos x="75" y="15"/>
                  </a:cxn>
                  <a:cxn ang="0">
                    <a:pos x="102" y="24"/>
                  </a:cxn>
                  <a:cxn ang="0">
                    <a:pos x="128" y="31"/>
                  </a:cxn>
                  <a:cxn ang="0">
                    <a:pos x="170" y="36"/>
                  </a:cxn>
                  <a:cxn ang="0">
                    <a:pos x="170" y="139"/>
                  </a:cxn>
                  <a:cxn ang="0">
                    <a:pos x="141" y="136"/>
                  </a:cxn>
                  <a:cxn ang="0">
                    <a:pos x="105" y="130"/>
                  </a:cxn>
                  <a:cxn ang="0">
                    <a:pos x="74" y="121"/>
                  </a:cxn>
                  <a:cxn ang="0">
                    <a:pos x="38" y="108"/>
                  </a:cxn>
                  <a:cxn ang="0">
                    <a:pos x="23" y="102"/>
                  </a:cxn>
                  <a:cxn ang="0">
                    <a:pos x="0" y="85"/>
                  </a:cxn>
                </a:cxnLst>
                <a:rect l="txL" t="txT" r="txR" b="txB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103" name="Freeform 57"/>
              <p:cNvSpPr>
                <a:spLocks noChangeAspect="1"/>
              </p:cNvSpPr>
              <p:nvPr/>
            </p:nvSpPr>
            <p:spPr>
              <a:xfrm>
                <a:off x="3003" y="1176"/>
                <a:ext cx="579" cy="873"/>
              </a:xfrm>
              <a:custGeom>
                <a:avLst/>
                <a:gdLst>
                  <a:gd name="txL" fmla="*/ 0 w 579"/>
                  <a:gd name="txT" fmla="*/ 0 h 873"/>
                  <a:gd name="txR" fmla="*/ 579 w 579"/>
                  <a:gd name="txB" fmla="*/ 873 h 873"/>
                </a:gdLst>
                <a:ahLst/>
                <a:cxnLst>
                  <a:cxn ang="0">
                    <a:pos x="80" y="873"/>
                  </a:cxn>
                  <a:cxn ang="0">
                    <a:pos x="188" y="810"/>
                  </a:cxn>
                  <a:cxn ang="0">
                    <a:pos x="182" y="800"/>
                  </a:cxn>
                  <a:cxn ang="0">
                    <a:pos x="167" y="770"/>
                  </a:cxn>
                  <a:cxn ang="0">
                    <a:pos x="156" y="741"/>
                  </a:cxn>
                  <a:cxn ang="0">
                    <a:pos x="147" y="711"/>
                  </a:cxn>
                  <a:cxn ang="0">
                    <a:pos x="140" y="687"/>
                  </a:cxn>
                  <a:cxn ang="0">
                    <a:pos x="135" y="654"/>
                  </a:cxn>
                  <a:cxn ang="0">
                    <a:pos x="131" y="614"/>
                  </a:cxn>
                  <a:cxn ang="0">
                    <a:pos x="129" y="564"/>
                  </a:cxn>
                  <a:cxn ang="0">
                    <a:pos x="134" y="525"/>
                  </a:cxn>
                  <a:cxn ang="0">
                    <a:pos x="140" y="489"/>
                  </a:cxn>
                  <a:cxn ang="0">
                    <a:pos x="155" y="434"/>
                  </a:cxn>
                  <a:cxn ang="0">
                    <a:pos x="179" y="377"/>
                  </a:cxn>
                  <a:cxn ang="0">
                    <a:pos x="201" y="338"/>
                  </a:cxn>
                  <a:cxn ang="0">
                    <a:pos x="233" y="294"/>
                  </a:cxn>
                  <a:cxn ang="0">
                    <a:pos x="264" y="258"/>
                  </a:cxn>
                  <a:cxn ang="0">
                    <a:pos x="305" y="222"/>
                  </a:cxn>
                  <a:cxn ang="0">
                    <a:pos x="338" y="198"/>
                  </a:cxn>
                  <a:cxn ang="0">
                    <a:pos x="381" y="173"/>
                  </a:cxn>
                  <a:cxn ang="0">
                    <a:pos x="434" y="149"/>
                  </a:cxn>
                  <a:cxn ang="0">
                    <a:pos x="485" y="135"/>
                  </a:cxn>
                  <a:cxn ang="0">
                    <a:pos x="545" y="125"/>
                  </a:cxn>
                  <a:cxn ang="0">
                    <a:pos x="579" y="123"/>
                  </a:cxn>
                  <a:cxn ang="0">
                    <a:pos x="579" y="0"/>
                  </a:cxn>
                  <a:cxn ang="0">
                    <a:pos x="536" y="0"/>
                  </a:cxn>
                  <a:cxn ang="0">
                    <a:pos x="507" y="6"/>
                  </a:cxn>
                  <a:cxn ang="0">
                    <a:pos x="480" y="11"/>
                  </a:cxn>
                  <a:cxn ang="0">
                    <a:pos x="443" y="17"/>
                  </a:cxn>
                  <a:cxn ang="0">
                    <a:pos x="386" y="33"/>
                  </a:cxn>
                  <a:cxn ang="0">
                    <a:pos x="354" y="48"/>
                  </a:cxn>
                  <a:cxn ang="0">
                    <a:pos x="320" y="62"/>
                  </a:cxn>
                  <a:cxn ang="0">
                    <a:pos x="282" y="86"/>
                  </a:cxn>
                  <a:cxn ang="0">
                    <a:pos x="249" y="105"/>
                  </a:cxn>
                  <a:cxn ang="0">
                    <a:pos x="219" y="128"/>
                  </a:cxn>
                  <a:cxn ang="0">
                    <a:pos x="189" y="153"/>
                  </a:cxn>
                  <a:cxn ang="0">
                    <a:pos x="167" y="174"/>
                  </a:cxn>
                  <a:cxn ang="0">
                    <a:pos x="146" y="197"/>
                  </a:cxn>
                  <a:cxn ang="0">
                    <a:pos x="126" y="222"/>
                  </a:cxn>
                  <a:cxn ang="0">
                    <a:pos x="104" y="251"/>
                  </a:cxn>
                  <a:cxn ang="0">
                    <a:pos x="83" y="282"/>
                  </a:cxn>
                  <a:cxn ang="0">
                    <a:pos x="63" y="318"/>
                  </a:cxn>
                  <a:cxn ang="0">
                    <a:pos x="45" y="357"/>
                  </a:cxn>
                  <a:cxn ang="0">
                    <a:pos x="35" y="387"/>
                  </a:cxn>
                  <a:cxn ang="0">
                    <a:pos x="21" y="429"/>
                  </a:cxn>
                  <a:cxn ang="0">
                    <a:pos x="9" y="482"/>
                  </a:cxn>
                  <a:cxn ang="0">
                    <a:pos x="5" y="518"/>
                  </a:cxn>
                  <a:cxn ang="0">
                    <a:pos x="0" y="567"/>
                  </a:cxn>
                  <a:cxn ang="0">
                    <a:pos x="0" y="611"/>
                  </a:cxn>
                  <a:cxn ang="0">
                    <a:pos x="6" y="665"/>
                  </a:cxn>
                  <a:cxn ang="0">
                    <a:pos x="17" y="717"/>
                  </a:cxn>
                  <a:cxn ang="0">
                    <a:pos x="24" y="746"/>
                  </a:cxn>
                  <a:cxn ang="0">
                    <a:pos x="42" y="795"/>
                  </a:cxn>
                  <a:cxn ang="0">
                    <a:pos x="57" y="831"/>
                  </a:cxn>
                  <a:cxn ang="0">
                    <a:pos x="72" y="858"/>
                  </a:cxn>
                  <a:cxn ang="0">
                    <a:pos x="80" y="873"/>
                  </a:cxn>
                </a:cxnLst>
                <a:rect l="txL" t="txT" r="txR" b="txB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8099" name="AutoShape 58"/>
            <p:cNvSpPr>
              <a:spLocks noChangeAspect="1"/>
            </p:cNvSpPr>
            <p:nvPr/>
          </p:nvSpPr>
          <p:spPr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8074" name="Group 59"/>
          <p:cNvGrpSpPr>
            <a:grpSpLocks noChangeAspect="1"/>
          </p:cNvGrpSpPr>
          <p:nvPr/>
        </p:nvGrpSpPr>
        <p:grpSpPr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88082" name="Group 60"/>
            <p:cNvGrpSpPr>
              <a:grpSpLocks noChangeAspect="1"/>
            </p:cNvGrpSpPr>
            <p:nvPr/>
          </p:nvGrpSpPr>
          <p:grpSpPr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88084" name="Group 61"/>
              <p:cNvGrpSpPr>
                <a:grpSpLocks noChangeAspect="1"/>
              </p:cNvGrpSpPr>
              <p:nvPr/>
            </p:nvGrpSpPr>
            <p:grpSpPr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088" name="Oval 63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089" name="Oval 64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090" name="Oval 65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091" name="Line 66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092" name="Line 67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093" name="Line 68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094" name="Line 69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095" name="Line 70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096" name="Line 71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097" name="Oval 72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8085" name="Freeform 73"/>
              <p:cNvSpPr>
                <a:spLocks noChangeAspect="1"/>
              </p:cNvSpPr>
              <p:nvPr/>
            </p:nvSpPr>
            <p:spPr>
              <a:xfrm>
                <a:off x="4596" y="1157"/>
                <a:ext cx="284" cy="183"/>
              </a:xfrm>
              <a:custGeom>
                <a:avLst/>
                <a:gdLst>
                  <a:gd name="txL" fmla="*/ 0 w 284"/>
                  <a:gd name="txT" fmla="*/ 0 h 183"/>
                  <a:gd name="txR" fmla="*/ 284 w 284"/>
                  <a:gd name="txB" fmla="*/ 183 h 183"/>
                </a:gdLst>
                <a:ahLst/>
                <a:cxnLst>
                  <a:cxn ang="0">
                    <a:pos x="284" y="120"/>
                  </a:cxn>
                  <a:cxn ang="0">
                    <a:pos x="284" y="0"/>
                  </a:cxn>
                  <a:cxn ang="0">
                    <a:pos x="251" y="1"/>
                  </a:cxn>
                  <a:cxn ang="0">
                    <a:pos x="219" y="3"/>
                  </a:cxn>
                  <a:cxn ang="0">
                    <a:pos x="183" y="9"/>
                  </a:cxn>
                  <a:cxn ang="0">
                    <a:pos x="137" y="19"/>
                  </a:cxn>
                  <a:cxn ang="0">
                    <a:pos x="92" y="31"/>
                  </a:cxn>
                  <a:cxn ang="0">
                    <a:pos x="65" y="42"/>
                  </a:cxn>
                  <a:cxn ang="0">
                    <a:pos x="36" y="54"/>
                  </a:cxn>
                  <a:cxn ang="0">
                    <a:pos x="0" y="75"/>
                  </a:cxn>
                  <a:cxn ang="0">
                    <a:pos x="63" y="183"/>
                  </a:cxn>
                  <a:cxn ang="0">
                    <a:pos x="98" y="165"/>
                  </a:cxn>
                  <a:cxn ang="0">
                    <a:pos x="132" y="150"/>
                  </a:cxn>
                  <a:cxn ang="0">
                    <a:pos x="171" y="138"/>
                  </a:cxn>
                  <a:cxn ang="0">
                    <a:pos x="198" y="130"/>
                  </a:cxn>
                  <a:cxn ang="0">
                    <a:pos x="242" y="123"/>
                  </a:cxn>
                  <a:cxn ang="0">
                    <a:pos x="284" y="120"/>
                  </a:cxn>
                </a:cxnLst>
                <a:rect l="txL" t="txT" r="txR" b="txB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86" name="Freeform 74"/>
              <p:cNvSpPr>
                <a:spLocks noChangeAspect="1"/>
              </p:cNvSpPr>
              <p:nvPr/>
            </p:nvSpPr>
            <p:spPr>
              <a:xfrm>
                <a:off x="5007" y="1839"/>
                <a:ext cx="192" cy="201"/>
              </a:xfrm>
              <a:custGeom>
                <a:avLst/>
                <a:gdLst>
                  <a:gd name="txL" fmla="*/ 0 w 192"/>
                  <a:gd name="txT" fmla="*/ 0 h 201"/>
                  <a:gd name="txR" fmla="*/ 192 w 192"/>
                  <a:gd name="txB" fmla="*/ 201 h 201"/>
                </a:gdLst>
                <a:ahLst/>
                <a:cxnLst>
                  <a:cxn ang="0">
                    <a:pos x="0" y="105"/>
                  </a:cxn>
                  <a:cxn ang="0">
                    <a:pos x="57" y="201"/>
                  </a:cxn>
                  <a:cxn ang="0">
                    <a:pos x="93" y="183"/>
                  </a:cxn>
                  <a:cxn ang="0">
                    <a:pos x="123" y="153"/>
                  </a:cxn>
                  <a:cxn ang="0">
                    <a:pos x="156" y="117"/>
                  </a:cxn>
                  <a:cxn ang="0">
                    <a:pos x="183" y="75"/>
                  </a:cxn>
                  <a:cxn ang="0">
                    <a:pos x="192" y="57"/>
                  </a:cxn>
                  <a:cxn ang="0">
                    <a:pos x="87" y="0"/>
                  </a:cxn>
                  <a:cxn ang="0">
                    <a:pos x="75" y="24"/>
                  </a:cxn>
                  <a:cxn ang="0">
                    <a:pos x="54" y="51"/>
                  </a:cxn>
                  <a:cxn ang="0">
                    <a:pos x="27" y="81"/>
                  </a:cxn>
                  <a:cxn ang="0">
                    <a:pos x="0" y="105"/>
                  </a:cxn>
                </a:cxnLst>
                <a:rect l="txL" t="txT" r="txR" b="txB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8083" name="AutoShape 75"/>
            <p:cNvSpPr>
              <a:spLocks noChangeAspect="1"/>
            </p:cNvSpPr>
            <p:nvPr/>
          </p:nvSpPr>
          <p:spPr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88075" name="AutoShape 76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8076" name="TextBox 84"/>
          <p:cNvSpPr txBox="1"/>
          <p:nvPr/>
        </p:nvSpPr>
        <p:spPr>
          <a:xfrm>
            <a:off x="3251200" y="5341938"/>
            <a:ext cx="7874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Seek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8077" name="TextBox 85"/>
          <p:cNvSpPr txBox="1"/>
          <p:nvPr/>
        </p:nvSpPr>
        <p:spPr>
          <a:xfrm>
            <a:off x="4876800" y="5341938"/>
            <a:ext cx="16573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Rotational 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latency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8078" name="TextBox 86"/>
          <p:cNvSpPr txBox="1"/>
          <p:nvPr/>
        </p:nvSpPr>
        <p:spPr>
          <a:xfrm>
            <a:off x="6831013" y="5341938"/>
            <a:ext cx="185578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Data transfer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8079" name="Straight Arrow Connector 89"/>
          <p:cNvCxnSpPr/>
          <p:nvPr/>
        </p:nvCxnSpPr>
        <p:spPr>
          <a:xfrm rot="5400000" flipH="1" flipV="1">
            <a:off x="3267075" y="5010150"/>
            <a:ext cx="773113" cy="158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8080" name="Straight Arrow Connector 90"/>
          <p:cNvCxnSpPr/>
          <p:nvPr/>
        </p:nvCxnSpPr>
        <p:spPr>
          <a:xfrm rot="5400000" flipH="1" flipV="1">
            <a:off x="5318125" y="5011738"/>
            <a:ext cx="773113" cy="142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8081" name="Straight Arrow Connector 91"/>
          <p:cNvCxnSpPr/>
          <p:nvPr/>
        </p:nvCxnSpPr>
        <p:spPr>
          <a:xfrm rot="5400000" flipH="1" flipV="1">
            <a:off x="7366000" y="5022850"/>
            <a:ext cx="774700" cy="142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time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Average time to access some target sector approximated by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access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=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seek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+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rotation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+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transfer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Seek time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Time to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position heads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over cylinder containing target sector.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Typical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seek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= 9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ms</a:t>
            </a:r>
            <a:endParaRPr kumimoji="0" lang="en-US" altLang="zh-CN" sz="2400" b="0" i="0" u="none" strike="noStrike" kern="0" cap="none" spc="0" normalizeH="0" baseline="0" noProof="0" dirty="0" err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time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Rotational latency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Time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waiting for first bit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of target sector to pass under r/w head.(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读取第一个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bit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的时间最长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rotation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= 1/2 x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1/RPMs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x 60 sec/1 min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Transfer time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Time to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read the bits in the target sector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avg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transfer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= 1/(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# sectors/track) x 1/RPM x 60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secs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/1 min.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time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Rotational rate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7,200 RPM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 sectors/track 	400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rotation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= 1/2 * (60secs/7200RPM) * 1000ms/sec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=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transfer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1/400secs/track x 60sec/7200RPM * 1000ms/sec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=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=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ms +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ms +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0.02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Disk access time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Important points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Access time dominated by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seek time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rotational latency,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about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10ms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512 bytes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First bit in a sector is the most expensive, the rest are free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SRAM access time is about  4 ns/64-bit word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DRAM is about 60 ns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/64-bit word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Disk is about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40,000 times slower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than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SRAM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Disk is about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2,500 times slower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DRAM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Logical disk blocks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43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Modern disks present a simpler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 dirty="0">
                <a:ea typeface="宋体" panose="02010600030101010101" pitchFamily="2" charset="-122"/>
              </a:rPr>
              <a:t> view of the complex sector geometry: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set of available sectors</a:t>
            </a:r>
            <a:r>
              <a:rPr lang="en-US" altLang="zh-CN" dirty="0">
                <a:ea typeface="宋体" panose="02010600030101010101" pitchFamily="2" charset="-122"/>
              </a:rPr>
              <a:t> is modeled as a sequence of B sector-size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logical blocks </a:t>
            </a:r>
            <a:r>
              <a:rPr lang="en-US" altLang="zh-CN" dirty="0">
                <a:ea typeface="宋体" panose="02010600030101010101" pitchFamily="2" charset="-122"/>
              </a:rPr>
              <a:t>(0, 1, ...,B-1)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Mapping</a:t>
            </a:r>
            <a:r>
              <a:rPr lang="en-US" altLang="zh-CN" dirty="0">
                <a:ea typeface="宋体" panose="02010600030101010101" pitchFamily="2" charset="-122"/>
              </a:rPr>
              <a:t> between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logical blocks </a:t>
            </a:r>
            <a:r>
              <a:rPr lang="en-US" altLang="zh-CN" dirty="0">
                <a:ea typeface="宋体" panose="02010600030101010101" pitchFamily="2" charset="-122"/>
              </a:rPr>
              <a:t>and actual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(physical) sectors</a:t>
            </a:r>
            <a:endParaRPr lang="en-US" altLang="zh-CN" i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Maintained by hardware/firmware device called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disk controller</a:t>
            </a:r>
            <a:endParaRPr lang="en-US" altLang="zh-CN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Converts requests for logical blocks into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surface, track, sector</a:t>
            </a:r>
            <a:r>
              <a:rPr lang="en-US" altLang="zh-CN" dirty="0">
                <a:ea typeface="宋体" panose="02010600030101010101" pitchFamily="2" charset="-122"/>
              </a:rPr>
              <a:t>) triples.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Formatted disk capacity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343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Allows controller to set aside spare cylinders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each zone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Accounts for the difference in “formatted capacity” and “maximum capacity”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403" name="Group 5"/>
          <p:cNvGrpSpPr/>
          <p:nvPr/>
        </p:nvGrpSpPr>
        <p:grpSpPr>
          <a:xfrm>
            <a:off x="285750" y="457200"/>
            <a:ext cx="8553450" cy="6096000"/>
            <a:chOff x="476" y="480"/>
            <a:chExt cx="5388" cy="4509"/>
          </a:xfrm>
        </p:grpSpPr>
        <p:sp>
          <p:nvSpPr>
            <p:cNvPr id="102411" name="Rectangle 21"/>
            <p:cNvSpPr/>
            <p:nvPr/>
          </p:nvSpPr>
          <p:spPr>
            <a:xfrm>
              <a:off x="587" y="768"/>
              <a:ext cx="1872" cy="1536"/>
            </a:xfrm>
            <a:prstGeom prst="rect">
              <a:avLst/>
            </a:pr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12" name="Rectangle 6"/>
            <p:cNvSpPr/>
            <p:nvPr/>
          </p:nvSpPr>
          <p:spPr>
            <a:xfrm>
              <a:off x="4334" y="1728"/>
              <a:ext cx="810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13" name="AutoShape 7"/>
            <p:cNvSpPr/>
            <p:nvPr/>
          </p:nvSpPr>
          <p:spPr>
            <a:xfrm>
              <a:off x="3374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14" name="Rectangle 8"/>
            <p:cNvSpPr/>
            <p:nvPr/>
          </p:nvSpPr>
          <p:spPr>
            <a:xfrm>
              <a:off x="2798" y="1720"/>
              <a:ext cx="573" cy="48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I/O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bridge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15" name="AutoShape 9"/>
            <p:cNvSpPr/>
            <p:nvPr/>
          </p:nvSpPr>
          <p:spPr>
            <a:xfrm>
              <a:off x="1880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16" name="Rectangle 10"/>
            <p:cNvSpPr/>
            <p:nvPr/>
          </p:nvSpPr>
          <p:spPr>
            <a:xfrm>
              <a:off x="683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17" name="Rectangle 11"/>
            <p:cNvSpPr/>
            <p:nvPr/>
          </p:nvSpPr>
          <p:spPr>
            <a:xfrm>
              <a:off x="1260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18" name="Rectangle 12"/>
            <p:cNvSpPr/>
            <p:nvPr/>
          </p:nvSpPr>
          <p:spPr>
            <a:xfrm>
              <a:off x="1260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19" name="Rectangle 13"/>
            <p:cNvSpPr/>
            <p:nvPr/>
          </p:nvSpPr>
          <p:spPr>
            <a:xfrm>
              <a:off x="1260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20" name="Rectangle 14"/>
            <p:cNvSpPr/>
            <p:nvPr/>
          </p:nvSpPr>
          <p:spPr>
            <a:xfrm>
              <a:off x="1260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21" name="Rectangle 15"/>
            <p:cNvSpPr/>
            <p:nvPr/>
          </p:nvSpPr>
          <p:spPr>
            <a:xfrm>
              <a:off x="1260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22" name="AutoShape 16"/>
            <p:cNvSpPr/>
            <p:nvPr/>
          </p:nvSpPr>
          <p:spPr>
            <a:xfrm>
              <a:off x="1747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23" name="AutoShape 17"/>
            <p:cNvSpPr/>
            <p:nvPr/>
          </p:nvSpPr>
          <p:spPr>
            <a:xfrm flipH="1">
              <a:off x="1691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24" name="Rectangle 18"/>
            <p:cNvSpPr/>
            <p:nvPr/>
          </p:nvSpPr>
          <p:spPr>
            <a:xfrm>
              <a:off x="2027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25" name="Text Box 19"/>
            <p:cNvSpPr txBox="1"/>
            <p:nvPr/>
          </p:nvSpPr>
          <p:spPr>
            <a:xfrm>
              <a:off x="1037" y="776"/>
              <a:ext cx="900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26" name="AutoShape 20"/>
            <p:cNvSpPr/>
            <p:nvPr/>
          </p:nvSpPr>
          <p:spPr>
            <a:xfrm>
              <a:off x="1307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27" name="Text Box 22"/>
            <p:cNvSpPr txBox="1"/>
            <p:nvPr/>
          </p:nvSpPr>
          <p:spPr>
            <a:xfrm>
              <a:off x="476" y="480"/>
              <a:ext cx="763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28" name="Text Box 23"/>
            <p:cNvSpPr txBox="1"/>
            <p:nvPr/>
          </p:nvSpPr>
          <p:spPr>
            <a:xfrm>
              <a:off x="2455" y="1362"/>
              <a:ext cx="916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system bus</a:t>
              </a:r>
              <a:endPara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29" name="Line 24"/>
            <p:cNvSpPr/>
            <p:nvPr/>
          </p:nvSpPr>
          <p:spPr>
            <a:xfrm flipH="1">
              <a:off x="2363" y="1584"/>
              <a:ext cx="216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30" name="Text Box 25"/>
            <p:cNvSpPr txBox="1"/>
            <p:nvPr/>
          </p:nvSpPr>
          <p:spPr>
            <a:xfrm>
              <a:off x="3443" y="1362"/>
              <a:ext cx="981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memory bus</a:t>
              </a:r>
              <a:endPara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1" name="Line 26"/>
            <p:cNvSpPr/>
            <p:nvPr/>
          </p:nvSpPr>
          <p:spPr>
            <a:xfrm>
              <a:off x="3803" y="1584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32" name="AutoShape 27"/>
            <p:cNvSpPr/>
            <p:nvPr/>
          </p:nvSpPr>
          <p:spPr>
            <a:xfrm>
              <a:off x="2939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33" name="AutoShape 28"/>
            <p:cNvSpPr/>
            <p:nvPr/>
          </p:nvSpPr>
          <p:spPr>
            <a:xfrm flipV="1">
              <a:off x="3635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34" name="Rectangle 29"/>
            <p:cNvSpPr/>
            <p:nvPr/>
          </p:nvSpPr>
          <p:spPr>
            <a:xfrm>
              <a:off x="3371" y="4022"/>
              <a:ext cx="816" cy="40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5" name="AutoShape 30"/>
            <p:cNvSpPr/>
            <p:nvPr/>
          </p:nvSpPr>
          <p:spPr>
            <a:xfrm flipV="1">
              <a:off x="2167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36" name="Rectangle 31"/>
            <p:cNvSpPr/>
            <p:nvPr/>
          </p:nvSpPr>
          <p:spPr>
            <a:xfrm>
              <a:off x="1903" y="3176"/>
              <a:ext cx="816" cy="40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7" name="AutoShape 32"/>
            <p:cNvSpPr/>
            <p:nvPr/>
          </p:nvSpPr>
          <p:spPr>
            <a:xfrm flipV="1">
              <a:off x="1111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38" name="Rectangle 33"/>
            <p:cNvSpPr/>
            <p:nvPr/>
          </p:nvSpPr>
          <p:spPr>
            <a:xfrm>
              <a:off x="895" y="3168"/>
              <a:ext cx="720" cy="46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9" name="Line 34"/>
            <p:cNvSpPr/>
            <p:nvPr/>
          </p:nvSpPr>
          <p:spPr>
            <a:xfrm>
              <a:off x="968" y="363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2440" name="Line 35"/>
            <p:cNvSpPr/>
            <p:nvPr/>
          </p:nvSpPr>
          <p:spPr>
            <a:xfrm>
              <a:off x="1496" y="363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2441" name="Text Box 36"/>
            <p:cNvSpPr txBox="1"/>
            <p:nvPr/>
          </p:nvSpPr>
          <p:spPr>
            <a:xfrm>
              <a:off x="527" y="3737"/>
              <a:ext cx="585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2" name="Text Box 37"/>
            <p:cNvSpPr txBox="1"/>
            <p:nvPr/>
          </p:nvSpPr>
          <p:spPr>
            <a:xfrm>
              <a:off x="1309" y="3746"/>
              <a:ext cx="763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3" name="Line 38"/>
            <p:cNvSpPr/>
            <p:nvPr/>
          </p:nvSpPr>
          <p:spPr>
            <a:xfrm>
              <a:off x="2335" y="35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44" name="Text Box 39"/>
            <p:cNvSpPr txBox="1"/>
            <p:nvPr/>
          </p:nvSpPr>
          <p:spPr>
            <a:xfrm>
              <a:off x="2182" y="3693"/>
              <a:ext cx="658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5" name="Line 40"/>
            <p:cNvSpPr/>
            <p:nvPr/>
          </p:nvSpPr>
          <p:spPr>
            <a:xfrm>
              <a:off x="3787" y="4411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2446" name="AutoShape 41"/>
            <p:cNvSpPr/>
            <p:nvPr/>
          </p:nvSpPr>
          <p:spPr>
            <a:xfrm>
              <a:off x="3595" y="4605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7" name="AutoShape 42"/>
            <p:cNvSpPr/>
            <p:nvPr/>
          </p:nvSpPr>
          <p:spPr>
            <a:xfrm>
              <a:off x="539" y="2584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48" name="Rectangle 43"/>
            <p:cNvSpPr/>
            <p:nvPr/>
          </p:nvSpPr>
          <p:spPr>
            <a:xfrm>
              <a:off x="1217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49" name="Rectangle 44"/>
            <p:cNvSpPr/>
            <p:nvPr/>
          </p:nvSpPr>
          <p:spPr>
            <a:xfrm>
              <a:off x="2273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50" name="Rectangle 45"/>
            <p:cNvSpPr/>
            <p:nvPr/>
          </p:nvSpPr>
          <p:spPr>
            <a:xfrm>
              <a:off x="3743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51" name="Text Box 46"/>
            <p:cNvSpPr txBox="1"/>
            <p:nvPr/>
          </p:nvSpPr>
          <p:spPr>
            <a:xfrm>
              <a:off x="2824" y="2800"/>
              <a:ext cx="609" cy="2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2" name="Rectangle 47"/>
            <p:cNvSpPr/>
            <p:nvPr/>
          </p:nvSpPr>
          <p:spPr>
            <a:xfrm>
              <a:off x="3044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53" name="Rectangle 48"/>
            <p:cNvSpPr/>
            <p:nvPr/>
          </p:nvSpPr>
          <p:spPr>
            <a:xfrm>
              <a:off x="4235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54" name="Rectangle 49"/>
            <p:cNvSpPr/>
            <p:nvPr/>
          </p:nvSpPr>
          <p:spPr>
            <a:xfrm>
              <a:off x="4427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55" name="Rectangle 50"/>
            <p:cNvSpPr/>
            <p:nvPr/>
          </p:nvSpPr>
          <p:spPr>
            <a:xfrm>
              <a:off x="4619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2456" name="Text Box 51"/>
            <p:cNvSpPr txBox="1"/>
            <p:nvPr/>
          </p:nvSpPr>
          <p:spPr>
            <a:xfrm>
              <a:off x="4302" y="2840"/>
              <a:ext cx="1562" cy="68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Expansion slots for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other devices such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as network adapters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04" name="Rectangle 29"/>
          <p:cNvSpPr/>
          <p:nvPr/>
        </p:nvSpPr>
        <p:spPr>
          <a:xfrm>
            <a:off x="4876800" y="4114800"/>
            <a:ext cx="1295400" cy="838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Host Bus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Adaptor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SCSI/SATA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Line 40"/>
          <p:cNvSpPr/>
          <p:nvPr/>
        </p:nvSpPr>
        <p:spPr>
          <a:xfrm>
            <a:off x="5562600" y="4933950"/>
            <a:ext cx="0" cy="3238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2406" name="TextBox 53"/>
          <p:cNvSpPr txBox="1"/>
          <p:nvPr/>
        </p:nvSpPr>
        <p:spPr>
          <a:xfrm>
            <a:off x="3200400" y="304800"/>
            <a:ext cx="5408613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Peripheral Component Interconnect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(PCI)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07" name="Line 35"/>
          <p:cNvSpPr/>
          <p:nvPr/>
        </p:nvSpPr>
        <p:spPr>
          <a:xfrm>
            <a:off x="1447800" y="4724400"/>
            <a:ext cx="0" cy="6207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2408" name="Text Box 37"/>
          <p:cNvSpPr txBox="1"/>
          <p:nvPr/>
        </p:nvSpPr>
        <p:spPr>
          <a:xfrm>
            <a:off x="569913" y="5345113"/>
            <a:ext cx="1747837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solid stat disk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2409" name="Rectangle 21"/>
          <p:cNvSpPr/>
          <p:nvPr/>
        </p:nvSpPr>
        <p:spPr>
          <a:xfrm>
            <a:off x="4724400" y="5095875"/>
            <a:ext cx="1593850" cy="1631950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102410" name="Text Box 39"/>
          <p:cNvSpPr txBox="1"/>
          <p:nvPr/>
        </p:nvSpPr>
        <p:spPr>
          <a:xfrm>
            <a:off x="6400800" y="5257800"/>
            <a:ext cx="1287463" cy="3698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Disk drive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SRAM vs DRAM summary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2292" name="Group 7"/>
          <p:cNvGrpSpPr/>
          <p:nvPr/>
        </p:nvGrpSpPr>
        <p:grpSpPr>
          <a:xfrm>
            <a:off x="457200" y="1676400"/>
            <a:ext cx="8401050" cy="1765300"/>
            <a:chOff x="288" y="1487"/>
            <a:chExt cx="5292" cy="1112"/>
          </a:xfrm>
        </p:grpSpPr>
        <p:sp>
          <p:nvSpPr>
            <p:cNvPr id="12295" name="Text Box 5"/>
            <p:cNvSpPr txBox="1"/>
            <p:nvPr/>
          </p:nvSpPr>
          <p:spPr>
            <a:xfrm>
              <a:off x="288" y="1487"/>
              <a:ext cx="5292" cy="111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	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Tran.	Access				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	per bit	 time	Persist?	Sensitive?	Cost	Applications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SRAM	6	1X	Yes	No		1000x	cache memories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DRAM	1	10X	No	Yes		1X	Main memories,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							frame buffers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Line 6"/>
            <p:cNvSpPr/>
            <p:nvPr/>
          </p:nvSpPr>
          <p:spPr>
            <a:xfrm>
              <a:off x="288" y="1968"/>
              <a:ext cx="52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12293" name="Picture 4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3897313"/>
            <a:ext cx="6553200" cy="2546350"/>
          </a:xfrm>
        </p:spPr>
      </p:pic>
      <p:sp>
        <p:nvSpPr>
          <p:cNvPr id="12294" name="文本框 1"/>
          <p:cNvSpPr txBox="1"/>
          <p:nvPr/>
        </p:nvSpPr>
        <p:spPr>
          <a:xfrm>
            <a:off x="609600" y="4005263"/>
            <a:ext cx="12430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SRAM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Memory-mapped</a:t>
            </a:r>
            <a:r>
              <a:rPr lang="en-US" altLang="zh-CN" dirty="0">
                <a:ea typeface="宋体" panose="02010600030101010101" pitchFamily="2" charset="-122"/>
              </a:rPr>
              <a:t> I/O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343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processors in controllers and adapters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I/O Port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reserved address</a:t>
            </a:r>
            <a:r>
              <a:rPr lang="en-US" altLang="zh-CN" dirty="0">
                <a:ea typeface="宋体" panose="02010600030101010101" pitchFamily="2" charset="-122"/>
              </a:rPr>
              <a:t> in the address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Some registers in the above processors</a:t>
            </a:r>
            <a:r>
              <a:rPr lang="en-US" altLang="zh-CN" dirty="0">
                <a:ea typeface="宋体" panose="02010600030101010101" pitchFamily="2" charset="-122"/>
              </a:rPr>
              <a:t> are mapped to these addresses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device is associated with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or more ports</a:t>
            </a:r>
            <a:r>
              <a:rPr lang="en-US" altLang="zh-CN" dirty="0">
                <a:ea typeface="宋体" panose="02010600030101010101" pitchFamily="2" charset="-122"/>
              </a:rPr>
              <a:t> when it is attached to the bus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CPU</a:t>
            </a:r>
            <a:r>
              <a:rPr lang="en-US" altLang="zh-CN" dirty="0">
                <a:ea typeface="宋体" panose="02010600030101010101" pitchFamily="2" charset="-122"/>
              </a:rPr>
              <a:t> is able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communicate</a:t>
            </a:r>
            <a:r>
              <a:rPr lang="en-US" altLang="zh-CN" dirty="0">
                <a:ea typeface="宋体" panose="02010600030101010101" pitchFamily="2" charset="-122"/>
              </a:rPr>
              <a:t> with an I/O device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via its I/O ports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Reading a disk block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6500" name="Group 50"/>
          <p:cNvGrpSpPr/>
          <p:nvPr/>
        </p:nvGrpSpPr>
        <p:grpSpPr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06501" name="Rectangle 51"/>
            <p:cNvSpPr/>
            <p:nvPr/>
          </p:nvSpPr>
          <p:spPr>
            <a:xfrm>
              <a:off x="3963" y="1728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02" name="AutoShape 52"/>
            <p:cNvSpPr/>
            <p:nvPr/>
          </p:nvSpPr>
          <p:spPr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03" name="Rectangle 53"/>
            <p:cNvSpPr/>
            <p:nvPr/>
          </p:nvSpPr>
          <p:spPr>
            <a:xfrm>
              <a:off x="2427" y="1844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04" name="AutoShape 54"/>
            <p:cNvSpPr/>
            <p:nvPr/>
          </p:nvSpPr>
          <p:spPr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05" name="Rectangle 55"/>
            <p:cNvSpPr/>
            <p:nvPr/>
          </p:nvSpPr>
          <p:spPr>
            <a:xfrm>
              <a:off x="889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06" name="Rectangle 56"/>
            <p:cNvSpPr/>
            <p:nvPr/>
          </p:nvSpPr>
          <p:spPr>
            <a:xfrm>
              <a:off x="889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07" name="Rectangle 57"/>
            <p:cNvSpPr/>
            <p:nvPr/>
          </p:nvSpPr>
          <p:spPr>
            <a:xfrm>
              <a:off x="889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08" name="Rectangle 58"/>
            <p:cNvSpPr/>
            <p:nvPr/>
          </p:nvSpPr>
          <p:spPr>
            <a:xfrm>
              <a:off x="889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09" name="Rectangle 59"/>
            <p:cNvSpPr/>
            <p:nvPr/>
          </p:nvSpPr>
          <p:spPr>
            <a:xfrm>
              <a:off x="889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10" name="AutoShape 60"/>
            <p:cNvSpPr/>
            <p:nvPr/>
          </p:nvSpPr>
          <p:spPr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11" name="AutoShape 61"/>
            <p:cNvSpPr/>
            <p:nvPr/>
          </p:nvSpPr>
          <p:spPr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12" name="Rectangle 62"/>
            <p:cNvSpPr/>
            <p:nvPr/>
          </p:nvSpPr>
          <p:spPr>
            <a:xfrm>
              <a:off x="1656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3" name="Text Box 63"/>
            <p:cNvSpPr txBox="1"/>
            <p:nvPr/>
          </p:nvSpPr>
          <p:spPr>
            <a:xfrm>
              <a:off x="653" y="784"/>
              <a:ext cx="92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4" name="AutoShape 64"/>
            <p:cNvSpPr/>
            <p:nvPr/>
          </p:nvSpPr>
          <p:spPr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15" name="Rectangle 65"/>
            <p:cNvSpPr/>
            <p:nvPr/>
          </p:nvSpPr>
          <p:spPr>
            <a:xfrm>
              <a:off x="216" y="768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16" name="Text Box 66"/>
            <p:cNvSpPr txBox="1"/>
            <p:nvPr/>
          </p:nvSpPr>
          <p:spPr>
            <a:xfrm>
              <a:off x="94" y="554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7" name="AutoShape 67"/>
            <p:cNvSpPr/>
            <p:nvPr/>
          </p:nvSpPr>
          <p:spPr>
            <a:xfrm>
              <a:off x="2568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18" name="AutoShape 68"/>
            <p:cNvSpPr/>
            <p:nvPr/>
          </p:nvSpPr>
          <p:spPr>
            <a:xfrm flipV="1">
              <a:off x="3264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19" name="Rectangle 69"/>
            <p:cNvSpPr/>
            <p:nvPr/>
          </p:nvSpPr>
          <p:spPr>
            <a:xfrm>
              <a:off x="3000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0" name="AutoShape 70"/>
            <p:cNvSpPr/>
            <p:nvPr/>
          </p:nvSpPr>
          <p:spPr>
            <a:xfrm flipV="1">
              <a:off x="1796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21" name="Rectangle 71"/>
            <p:cNvSpPr/>
            <p:nvPr/>
          </p:nvSpPr>
          <p:spPr>
            <a:xfrm>
              <a:off x="1532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2" name="AutoShape 72"/>
            <p:cNvSpPr/>
            <p:nvPr/>
          </p:nvSpPr>
          <p:spPr>
            <a:xfrm flipV="1">
              <a:off x="740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23" name="Rectangle 73"/>
            <p:cNvSpPr/>
            <p:nvPr/>
          </p:nvSpPr>
          <p:spPr>
            <a:xfrm>
              <a:off x="524" y="3168"/>
              <a:ext cx="720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4" name="Line 74"/>
            <p:cNvSpPr/>
            <p:nvPr/>
          </p:nvSpPr>
          <p:spPr>
            <a:xfrm>
              <a:off x="66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6525" name="Line 75"/>
            <p:cNvSpPr/>
            <p:nvPr/>
          </p:nvSpPr>
          <p:spPr>
            <a:xfrm>
              <a:off x="114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6526" name="Text Box 76"/>
            <p:cNvSpPr txBox="1"/>
            <p:nvPr/>
          </p:nvSpPr>
          <p:spPr>
            <a:xfrm>
              <a:off x="234" y="3625"/>
              <a:ext cx="602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7" name="Text Box 77"/>
            <p:cNvSpPr txBox="1"/>
            <p:nvPr/>
          </p:nvSpPr>
          <p:spPr>
            <a:xfrm>
              <a:off x="771" y="3625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8" name="Line 78"/>
            <p:cNvSpPr/>
            <p:nvPr/>
          </p:nvSpPr>
          <p:spPr>
            <a:xfrm>
              <a:off x="1964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29" name="Text Box 79"/>
            <p:cNvSpPr txBox="1"/>
            <p:nvPr/>
          </p:nvSpPr>
          <p:spPr>
            <a:xfrm>
              <a:off x="1610" y="3625"/>
              <a:ext cx="67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30" name="Line 80"/>
            <p:cNvSpPr/>
            <p:nvPr/>
          </p:nvSpPr>
          <p:spPr>
            <a:xfrm>
              <a:off x="3416" y="350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6531" name="AutoShape 81"/>
            <p:cNvSpPr/>
            <p:nvPr/>
          </p:nvSpPr>
          <p:spPr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32" name="AutoShape 82"/>
            <p:cNvSpPr/>
            <p:nvPr/>
          </p:nvSpPr>
          <p:spPr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33" name="Rectangle 83"/>
            <p:cNvSpPr/>
            <p:nvPr/>
          </p:nvSpPr>
          <p:spPr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34" name="Rectangle 84"/>
            <p:cNvSpPr/>
            <p:nvPr/>
          </p:nvSpPr>
          <p:spPr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35" name="Rectangle 85"/>
            <p:cNvSpPr/>
            <p:nvPr/>
          </p:nvSpPr>
          <p:spPr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36" name="Text Box 86"/>
            <p:cNvSpPr txBox="1"/>
            <p:nvPr/>
          </p:nvSpPr>
          <p:spPr>
            <a:xfrm>
              <a:off x="3460" y="2434"/>
              <a:ext cx="627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37" name="Rectangle 87"/>
            <p:cNvSpPr/>
            <p:nvPr/>
          </p:nvSpPr>
          <p:spPr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6538" name="Line 88"/>
            <p:cNvSpPr/>
            <p:nvPr/>
          </p:nvSpPr>
          <p:spPr>
            <a:xfrm>
              <a:off x="1484" y="1976"/>
              <a:ext cx="1268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39" name="Line 89"/>
            <p:cNvSpPr/>
            <p:nvPr/>
          </p:nvSpPr>
          <p:spPr>
            <a:xfrm>
              <a:off x="2729" y="1976"/>
              <a:ext cx="0" cy="715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40" name="Line 90"/>
            <p:cNvSpPr/>
            <p:nvPr/>
          </p:nvSpPr>
          <p:spPr>
            <a:xfrm flipV="1">
              <a:off x="2705" y="2709"/>
              <a:ext cx="711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41" name="Line 91"/>
            <p:cNvSpPr/>
            <p:nvPr/>
          </p:nvSpPr>
          <p:spPr>
            <a:xfrm>
              <a:off x="3420" y="2683"/>
              <a:ext cx="0" cy="493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42" name="Rectangle 92"/>
            <p:cNvSpPr/>
            <p:nvPr/>
          </p:nvSpPr>
          <p:spPr>
            <a:xfrm>
              <a:off x="312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43" name="Text Box 93"/>
            <p:cNvSpPr txBox="1"/>
            <p:nvPr/>
          </p:nvSpPr>
          <p:spPr>
            <a:xfrm>
              <a:off x="2286" y="610"/>
              <a:ext cx="3291" cy="113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266700" lvl="0" indent="-266700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1. CPU initiates a disk read by writing a </a:t>
              </a:r>
              <a:r>
                <a:rPr lang="en-US" altLang="zh-CN" sz="2000" dirty="0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command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logical block number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, and </a:t>
              </a:r>
              <a:r>
                <a:rPr lang="en-US" altLang="zh-CN" sz="2000" dirty="0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destination memory address 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to </a:t>
              </a: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ports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 (addresses) associated with the disk controller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Reading a disk sector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8548" name="Group 50"/>
          <p:cNvGrpSpPr/>
          <p:nvPr/>
        </p:nvGrpSpPr>
        <p:grpSpPr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08549" name="Rectangle 51"/>
            <p:cNvSpPr/>
            <p:nvPr/>
          </p:nvSpPr>
          <p:spPr>
            <a:xfrm>
              <a:off x="3963" y="1728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50" name="AutoShape 52"/>
            <p:cNvSpPr/>
            <p:nvPr/>
          </p:nvSpPr>
          <p:spPr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1" name="Rectangle 53"/>
            <p:cNvSpPr/>
            <p:nvPr/>
          </p:nvSpPr>
          <p:spPr>
            <a:xfrm>
              <a:off x="2427" y="1844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52" name="AutoShape 54"/>
            <p:cNvSpPr/>
            <p:nvPr/>
          </p:nvSpPr>
          <p:spPr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3" name="Rectangle 55"/>
            <p:cNvSpPr/>
            <p:nvPr/>
          </p:nvSpPr>
          <p:spPr>
            <a:xfrm>
              <a:off x="889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4" name="Rectangle 56"/>
            <p:cNvSpPr/>
            <p:nvPr/>
          </p:nvSpPr>
          <p:spPr>
            <a:xfrm>
              <a:off x="889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5" name="Rectangle 57"/>
            <p:cNvSpPr/>
            <p:nvPr/>
          </p:nvSpPr>
          <p:spPr>
            <a:xfrm>
              <a:off x="889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6" name="Rectangle 58"/>
            <p:cNvSpPr/>
            <p:nvPr/>
          </p:nvSpPr>
          <p:spPr>
            <a:xfrm>
              <a:off x="889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7" name="Rectangle 59"/>
            <p:cNvSpPr/>
            <p:nvPr/>
          </p:nvSpPr>
          <p:spPr>
            <a:xfrm>
              <a:off x="889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8" name="AutoShape 60"/>
            <p:cNvSpPr/>
            <p:nvPr/>
          </p:nvSpPr>
          <p:spPr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59" name="AutoShape 61"/>
            <p:cNvSpPr/>
            <p:nvPr/>
          </p:nvSpPr>
          <p:spPr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60" name="Rectangle 62"/>
            <p:cNvSpPr/>
            <p:nvPr/>
          </p:nvSpPr>
          <p:spPr>
            <a:xfrm>
              <a:off x="1656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61" name="Text Box 63"/>
            <p:cNvSpPr txBox="1"/>
            <p:nvPr/>
          </p:nvSpPr>
          <p:spPr>
            <a:xfrm>
              <a:off x="653" y="784"/>
              <a:ext cx="92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62" name="AutoShape 64"/>
            <p:cNvSpPr/>
            <p:nvPr/>
          </p:nvSpPr>
          <p:spPr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63" name="Rectangle 65"/>
            <p:cNvSpPr/>
            <p:nvPr/>
          </p:nvSpPr>
          <p:spPr>
            <a:xfrm>
              <a:off x="216" y="768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64" name="Text Box 66"/>
            <p:cNvSpPr txBox="1"/>
            <p:nvPr/>
          </p:nvSpPr>
          <p:spPr>
            <a:xfrm>
              <a:off x="94" y="554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65" name="AutoShape 67"/>
            <p:cNvSpPr/>
            <p:nvPr/>
          </p:nvSpPr>
          <p:spPr>
            <a:xfrm>
              <a:off x="2568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66" name="AutoShape 68"/>
            <p:cNvSpPr/>
            <p:nvPr/>
          </p:nvSpPr>
          <p:spPr>
            <a:xfrm flipV="1">
              <a:off x="3264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67" name="Rectangle 69"/>
            <p:cNvSpPr/>
            <p:nvPr/>
          </p:nvSpPr>
          <p:spPr>
            <a:xfrm>
              <a:off x="3000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68" name="AutoShape 70"/>
            <p:cNvSpPr/>
            <p:nvPr/>
          </p:nvSpPr>
          <p:spPr>
            <a:xfrm flipV="1">
              <a:off x="1796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69" name="Rectangle 71"/>
            <p:cNvSpPr/>
            <p:nvPr/>
          </p:nvSpPr>
          <p:spPr>
            <a:xfrm>
              <a:off x="1532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0" name="AutoShape 72"/>
            <p:cNvSpPr/>
            <p:nvPr/>
          </p:nvSpPr>
          <p:spPr>
            <a:xfrm flipV="1">
              <a:off x="740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71" name="Rectangle 73"/>
            <p:cNvSpPr/>
            <p:nvPr/>
          </p:nvSpPr>
          <p:spPr>
            <a:xfrm>
              <a:off x="524" y="3168"/>
              <a:ext cx="720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2" name="Line 74"/>
            <p:cNvSpPr/>
            <p:nvPr/>
          </p:nvSpPr>
          <p:spPr>
            <a:xfrm>
              <a:off x="66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8573" name="Line 75"/>
            <p:cNvSpPr/>
            <p:nvPr/>
          </p:nvSpPr>
          <p:spPr>
            <a:xfrm>
              <a:off x="114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8574" name="Text Box 76"/>
            <p:cNvSpPr txBox="1"/>
            <p:nvPr/>
          </p:nvSpPr>
          <p:spPr>
            <a:xfrm>
              <a:off x="234" y="3625"/>
              <a:ext cx="602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5" name="Text Box 77"/>
            <p:cNvSpPr txBox="1"/>
            <p:nvPr/>
          </p:nvSpPr>
          <p:spPr>
            <a:xfrm>
              <a:off x="771" y="3625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6" name="Line 78"/>
            <p:cNvSpPr/>
            <p:nvPr/>
          </p:nvSpPr>
          <p:spPr>
            <a:xfrm>
              <a:off x="1964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8577" name="Text Box 79"/>
            <p:cNvSpPr txBox="1"/>
            <p:nvPr/>
          </p:nvSpPr>
          <p:spPr>
            <a:xfrm>
              <a:off x="1610" y="3625"/>
              <a:ext cx="67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8" name="Line 80"/>
            <p:cNvSpPr/>
            <p:nvPr/>
          </p:nvSpPr>
          <p:spPr>
            <a:xfrm>
              <a:off x="3416" y="350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8579" name="AutoShape 81"/>
            <p:cNvSpPr/>
            <p:nvPr/>
          </p:nvSpPr>
          <p:spPr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80" name="AutoShape 82"/>
            <p:cNvSpPr/>
            <p:nvPr/>
          </p:nvSpPr>
          <p:spPr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81" name="Rectangle 83"/>
            <p:cNvSpPr/>
            <p:nvPr/>
          </p:nvSpPr>
          <p:spPr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82" name="Rectangle 84"/>
            <p:cNvSpPr/>
            <p:nvPr/>
          </p:nvSpPr>
          <p:spPr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83" name="Rectangle 85"/>
            <p:cNvSpPr/>
            <p:nvPr/>
          </p:nvSpPr>
          <p:spPr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84" name="Text Box 86"/>
            <p:cNvSpPr txBox="1"/>
            <p:nvPr/>
          </p:nvSpPr>
          <p:spPr>
            <a:xfrm>
              <a:off x="3460" y="2434"/>
              <a:ext cx="627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85" name="Rectangle 87"/>
            <p:cNvSpPr/>
            <p:nvPr/>
          </p:nvSpPr>
          <p:spPr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08586" name="Line 88"/>
            <p:cNvSpPr/>
            <p:nvPr/>
          </p:nvSpPr>
          <p:spPr>
            <a:xfrm>
              <a:off x="2702" y="1976"/>
              <a:ext cx="1268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8587" name="Line 89"/>
            <p:cNvSpPr/>
            <p:nvPr/>
          </p:nvSpPr>
          <p:spPr>
            <a:xfrm>
              <a:off x="2729" y="1976"/>
              <a:ext cx="0" cy="715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588" name="Line 90"/>
            <p:cNvSpPr/>
            <p:nvPr/>
          </p:nvSpPr>
          <p:spPr>
            <a:xfrm flipV="1">
              <a:off x="2705" y="2709"/>
              <a:ext cx="711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589" name="Line 91"/>
            <p:cNvSpPr/>
            <p:nvPr/>
          </p:nvSpPr>
          <p:spPr>
            <a:xfrm>
              <a:off x="3420" y="2683"/>
              <a:ext cx="0" cy="493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590" name="Rectangle 92"/>
            <p:cNvSpPr/>
            <p:nvPr/>
          </p:nvSpPr>
          <p:spPr>
            <a:xfrm>
              <a:off x="312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91" name="Text Box 93"/>
            <p:cNvSpPr txBox="1"/>
            <p:nvPr/>
          </p:nvSpPr>
          <p:spPr>
            <a:xfrm>
              <a:off x="2286" y="610"/>
              <a:ext cx="3291" cy="113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266700" lvl="0" indent="-266700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2. Disk controller translates the block to (surface, track, sector), then reads the sector and performs a </a:t>
              </a: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DMA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 (</a:t>
              </a: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direct memory access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) transfer into </a:t>
              </a: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main memory</a:t>
              </a:r>
              <a:endParaRPr lang="en-US" altLang="zh-CN" sz="20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60490" y="4896485"/>
            <a:ext cx="22250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DMA</a:t>
            </a:r>
            <a:r>
              <a:rPr lang="zh-CN" altLang="en-US"/>
              <a:t>主要适用于</a:t>
            </a:r>
            <a:endParaRPr lang="zh-CN" altLang="en-US"/>
          </a:p>
          <a:p>
            <a:r>
              <a:rPr lang="zh-CN" altLang="en-US"/>
              <a:t>外部设备向内存中</a:t>
            </a:r>
            <a:endParaRPr lang="zh-CN" altLang="en-US"/>
          </a:p>
          <a:p>
            <a:r>
              <a:rPr lang="zh-CN" altLang="en-US"/>
              <a:t>进行读写。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DMA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343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Direct memory access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device performs a read or write bus transaction on its own, without any involvement of the CPU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transfer of data is known as a DMA transfer(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传递过来的信息转化为具体数据在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disk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中的位置信息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Reading a disk block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2644" name="Group 50"/>
          <p:cNvGrpSpPr/>
          <p:nvPr/>
        </p:nvGrpSpPr>
        <p:grpSpPr>
          <a:xfrm>
            <a:off x="469900" y="1416050"/>
            <a:ext cx="8477250" cy="5213350"/>
            <a:chOff x="94" y="554"/>
            <a:chExt cx="5493" cy="3622"/>
          </a:xfrm>
        </p:grpSpPr>
        <p:sp>
          <p:nvSpPr>
            <p:cNvPr id="112646" name="Rectangle 51"/>
            <p:cNvSpPr/>
            <p:nvPr/>
          </p:nvSpPr>
          <p:spPr>
            <a:xfrm>
              <a:off x="3963" y="1728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47" name="AutoShape 52"/>
            <p:cNvSpPr/>
            <p:nvPr/>
          </p:nvSpPr>
          <p:spPr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48" name="Rectangle 53"/>
            <p:cNvSpPr/>
            <p:nvPr/>
          </p:nvSpPr>
          <p:spPr>
            <a:xfrm>
              <a:off x="2427" y="1844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49" name="AutoShape 54"/>
            <p:cNvSpPr/>
            <p:nvPr/>
          </p:nvSpPr>
          <p:spPr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0" name="Rectangle 55"/>
            <p:cNvSpPr/>
            <p:nvPr/>
          </p:nvSpPr>
          <p:spPr>
            <a:xfrm>
              <a:off x="889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1" name="Rectangle 56"/>
            <p:cNvSpPr/>
            <p:nvPr/>
          </p:nvSpPr>
          <p:spPr>
            <a:xfrm>
              <a:off x="889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2" name="Rectangle 57"/>
            <p:cNvSpPr/>
            <p:nvPr/>
          </p:nvSpPr>
          <p:spPr>
            <a:xfrm>
              <a:off x="889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3" name="Rectangle 58"/>
            <p:cNvSpPr/>
            <p:nvPr/>
          </p:nvSpPr>
          <p:spPr>
            <a:xfrm>
              <a:off x="889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4" name="Rectangle 59"/>
            <p:cNvSpPr/>
            <p:nvPr/>
          </p:nvSpPr>
          <p:spPr>
            <a:xfrm>
              <a:off x="889" y="139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5" name="AutoShape 60"/>
            <p:cNvSpPr/>
            <p:nvPr/>
          </p:nvSpPr>
          <p:spPr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6" name="AutoShape 61"/>
            <p:cNvSpPr/>
            <p:nvPr/>
          </p:nvSpPr>
          <p:spPr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57" name="Rectangle 62"/>
            <p:cNvSpPr/>
            <p:nvPr/>
          </p:nvSpPr>
          <p:spPr>
            <a:xfrm>
              <a:off x="1656" y="912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8" name="Text Box 63"/>
            <p:cNvSpPr txBox="1"/>
            <p:nvPr/>
          </p:nvSpPr>
          <p:spPr>
            <a:xfrm>
              <a:off x="653" y="784"/>
              <a:ext cx="92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9" name="AutoShape 64"/>
            <p:cNvSpPr/>
            <p:nvPr/>
          </p:nvSpPr>
          <p:spPr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60" name="Rectangle 65"/>
            <p:cNvSpPr/>
            <p:nvPr/>
          </p:nvSpPr>
          <p:spPr>
            <a:xfrm>
              <a:off x="216" y="768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61" name="Text Box 66"/>
            <p:cNvSpPr txBox="1"/>
            <p:nvPr/>
          </p:nvSpPr>
          <p:spPr>
            <a:xfrm>
              <a:off x="94" y="554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CPU chip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2" name="AutoShape 67"/>
            <p:cNvSpPr/>
            <p:nvPr/>
          </p:nvSpPr>
          <p:spPr>
            <a:xfrm>
              <a:off x="2568" y="2256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63" name="AutoShape 68"/>
            <p:cNvSpPr/>
            <p:nvPr/>
          </p:nvSpPr>
          <p:spPr>
            <a:xfrm flipV="1">
              <a:off x="3264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64" name="Rectangle 69"/>
            <p:cNvSpPr/>
            <p:nvPr/>
          </p:nvSpPr>
          <p:spPr>
            <a:xfrm>
              <a:off x="3000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5" name="AutoShape 70"/>
            <p:cNvSpPr/>
            <p:nvPr/>
          </p:nvSpPr>
          <p:spPr>
            <a:xfrm flipV="1">
              <a:off x="1796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66" name="Rectangle 71"/>
            <p:cNvSpPr/>
            <p:nvPr/>
          </p:nvSpPr>
          <p:spPr>
            <a:xfrm>
              <a:off x="1532" y="3176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7" name="AutoShape 72"/>
            <p:cNvSpPr/>
            <p:nvPr/>
          </p:nvSpPr>
          <p:spPr>
            <a:xfrm flipV="1">
              <a:off x="740" y="272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68" name="Rectangle 73"/>
            <p:cNvSpPr/>
            <p:nvPr/>
          </p:nvSpPr>
          <p:spPr>
            <a:xfrm>
              <a:off x="524" y="3168"/>
              <a:ext cx="720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9" name="Line 74"/>
            <p:cNvSpPr/>
            <p:nvPr/>
          </p:nvSpPr>
          <p:spPr>
            <a:xfrm>
              <a:off x="66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2670" name="Line 75"/>
            <p:cNvSpPr/>
            <p:nvPr/>
          </p:nvSpPr>
          <p:spPr>
            <a:xfrm>
              <a:off x="1148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2671" name="Text Box 76"/>
            <p:cNvSpPr txBox="1"/>
            <p:nvPr/>
          </p:nvSpPr>
          <p:spPr>
            <a:xfrm>
              <a:off x="234" y="3625"/>
              <a:ext cx="602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72" name="Text Box 77"/>
            <p:cNvSpPr txBox="1"/>
            <p:nvPr/>
          </p:nvSpPr>
          <p:spPr>
            <a:xfrm>
              <a:off x="771" y="3625"/>
              <a:ext cx="784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73" name="Line 78"/>
            <p:cNvSpPr/>
            <p:nvPr/>
          </p:nvSpPr>
          <p:spPr>
            <a:xfrm>
              <a:off x="1964" y="350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674" name="Text Box 79"/>
            <p:cNvSpPr txBox="1"/>
            <p:nvPr/>
          </p:nvSpPr>
          <p:spPr>
            <a:xfrm>
              <a:off x="1610" y="3625"/>
              <a:ext cx="67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75" name="Line 80"/>
            <p:cNvSpPr/>
            <p:nvPr/>
          </p:nvSpPr>
          <p:spPr>
            <a:xfrm>
              <a:off x="3416" y="350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2676" name="AutoShape 81"/>
            <p:cNvSpPr/>
            <p:nvPr/>
          </p:nvSpPr>
          <p:spPr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77" name="AutoShape 82"/>
            <p:cNvSpPr/>
            <p:nvPr/>
          </p:nvSpPr>
          <p:spPr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78" name="Rectangle 83"/>
            <p:cNvSpPr/>
            <p:nvPr/>
          </p:nvSpPr>
          <p:spPr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79" name="Rectangle 84"/>
            <p:cNvSpPr/>
            <p:nvPr/>
          </p:nvSpPr>
          <p:spPr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80" name="Rectangle 85"/>
            <p:cNvSpPr/>
            <p:nvPr/>
          </p:nvSpPr>
          <p:spPr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81" name="Text Box 86"/>
            <p:cNvSpPr txBox="1"/>
            <p:nvPr/>
          </p:nvSpPr>
          <p:spPr>
            <a:xfrm>
              <a:off x="3460" y="2434"/>
              <a:ext cx="627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82" name="Rectangle 87"/>
            <p:cNvSpPr/>
            <p:nvPr/>
          </p:nvSpPr>
          <p:spPr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12683" name="Line 88"/>
            <p:cNvSpPr/>
            <p:nvPr/>
          </p:nvSpPr>
          <p:spPr>
            <a:xfrm>
              <a:off x="2110" y="1635"/>
              <a:ext cx="642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2684" name="Line 89"/>
            <p:cNvSpPr/>
            <p:nvPr/>
          </p:nvSpPr>
          <p:spPr>
            <a:xfrm>
              <a:off x="2729" y="1635"/>
              <a:ext cx="0" cy="1056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5" name="Line 90"/>
            <p:cNvSpPr/>
            <p:nvPr/>
          </p:nvSpPr>
          <p:spPr>
            <a:xfrm flipV="1">
              <a:off x="2705" y="2709"/>
              <a:ext cx="711" cy="0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6" name="Line 91"/>
            <p:cNvSpPr/>
            <p:nvPr/>
          </p:nvSpPr>
          <p:spPr>
            <a:xfrm>
              <a:off x="3420" y="2683"/>
              <a:ext cx="0" cy="493"/>
            </a:xfrm>
            <a:prstGeom prst="line">
              <a:avLst/>
            </a:prstGeom>
            <a:ln w="762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7" name="Rectangle 92"/>
            <p:cNvSpPr/>
            <p:nvPr/>
          </p:nvSpPr>
          <p:spPr>
            <a:xfrm>
              <a:off x="312" y="1844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bus interface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88" name="Text Box 93"/>
            <p:cNvSpPr txBox="1"/>
            <p:nvPr/>
          </p:nvSpPr>
          <p:spPr>
            <a:xfrm>
              <a:off x="2653" y="610"/>
              <a:ext cx="2934" cy="91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266700" lvl="0" indent="-266700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3. When the </a:t>
              </a: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DMA transfer 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completes, the disk controller notifies the CPU with an </a:t>
              </a:r>
              <a:r>
                <a:rPr lang="en-US" altLang="zh-CN" sz="2000" i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interrupt</a:t>
              </a: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(i.e., asserts a special “interrupt” pin on the CPU)</a:t>
              </a:r>
              <a:endParaRPr lang="en-US" altLang="zh-CN" sz="20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45" name="Text Box 86"/>
          <p:cNvSpPr txBox="1"/>
          <p:nvPr/>
        </p:nvSpPr>
        <p:spPr>
          <a:xfrm>
            <a:off x="3514725" y="2525713"/>
            <a:ext cx="1133475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Interrupt</a:t>
            </a:r>
            <a:endParaRPr lang="en-US" altLang="zh-CN" sz="18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Interrupt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43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I/O devices trigger interrupts by signaling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pin</a:t>
            </a:r>
            <a:r>
              <a:rPr lang="en-US" altLang="zh-CN" dirty="0">
                <a:ea typeface="宋体" panose="02010600030101010101" pitchFamily="2" charset="-122"/>
              </a:rPr>
              <a:t> on the processor chip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network adapters, disk controllers, timer chips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I/O devices place a number onto the system bus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identifies the device that caused the interrupt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Cause the CPU stop what it is currently working on,  and jump to an operating system routine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Solid State Disk (SSD)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674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3434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Solid state disk (SSD) is a storage technology,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based on flash memory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SSD package plugs into a standard disk slot on the I/O bus (typically USB or SATA)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Flash translation layer = disk controller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990600" y="3733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Solid State Disk (SSD)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8788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8518525" cy="1524000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Pages</a:t>
            </a:r>
            <a:r>
              <a:rPr lang="en-US" altLang="zh-CN" sz="2000" dirty="0">
                <a:ea typeface="宋体" panose="02010600030101010101" pitchFamily="2" charset="-122"/>
              </a:rPr>
              <a:t>: 512B to 4KB,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Blocks</a:t>
            </a:r>
            <a:r>
              <a:rPr lang="en-US" altLang="zh-CN" sz="2000" dirty="0">
                <a:ea typeface="宋体" panose="02010600030101010101" pitchFamily="2" charset="-122"/>
              </a:rPr>
              <a:t>: 32 to 128 pages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Data read/written in units of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pages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Page can be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written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only after</a:t>
            </a:r>
            <a:r>
              <a:rPr lang="en-US" altLang="zh-CN" sz="2000" dirty="0">
                <a:ea typeface="宋体" panose="02010600030101010101" pitchFamily="2" charset="-122"/>
              </a:rPr>
              <a:t> its block has been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erased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A block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wears out </a:t>
            </a:r>
            <a:r>
              <a:rPr lang="en-US" altLang="zh-CN" sz="2000" dirty="0">
                <a:ea typeface="宋体" panose="02010600030101010101" pitchFamily="2" charset="-122"/>
              </a:rPr>
              <a:t>after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100,000 repeated writes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4305300" y="1987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787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Flash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translation 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3308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3505200" y="1771650"/>
            <a:ext cx="2133600" cy="2159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4476750" y="1922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447800"/>
            <a:ext cx="841375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I/O bus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1154113" y="4070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0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1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P-1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2906713" y="3994150"/>
            <a:ext cx="488950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en-US" sz="24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066800" y="3702050"/>
            <a:ext cx="941388" cy="3698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</a:t>
            </a: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0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4311650" y="4038600"/>
            <a:ext cx="488950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en-US" sz="2400" b="0" kern="0" cap="none" spc="0" normalizeH="0" baseline="0" noProof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4876800" y="4070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4953000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0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5791200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1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4146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P-1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6629400" y="3994150"/>
            <a:ext cx="488950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en-US" sz="24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702050"/>
            <a:ext cx="1236663" cy="3698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</a:t>
            </a: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B-1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912813" y="3397250"/>
            <a:ext cx="1471613" cy="336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Flash memory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838200" y="2698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2362200"/>
            <a:ext cx="2765425" cy="4000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Solid State Disk (SSD)</a:t>
            </a:r>
            <a:endParaRPr kumimoji="0" lang="en-US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5676900" y="1574165"/>
            <a:ext cx="3238500" cy="92202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Requests to read and write logical disk blocks(</a:t>
            </a:r>
            <a:r>
              <a:rPr kumimoji="0" lang="zh-CN" altLang="en-US" sz="1800" b="0" kern="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与之前的</a:t>
            </a:r>
            <a:r>
              <a:rPr kumimoji="0" lang="en-US" altLang="zh-CN" sz="1800" b="0" kern="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logical blocks</a:t>
            </a:r>
            <a:r>
              <a:rPr kumimoji="0" lang="zh-CN" altLang="en-US" sz="1800" b="0" kern="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不一样</a:t>
            </a:r>
            <a:r>
              <a:rPr kumimoji="0" lang="en-US" sz="1800" b="0" kern="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sz="1800" b="0" kern="0" cap="none" spc="0" normalizeH="0" baseline="0" noProof="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272"/>
          <p:cNvSpPr>
            <a:spLocks noChangeArrowheads="1"/>
          </p:cNvSpPr>
          <p:nvPr/>
        </p:nvSpPr>
        <p:spPr bwMode="auto">
          <a:xfrm>
            <a:off x="3124200" y="1770063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272"/>
          <p:cNvSpPr>
            <a:spLocks noChangeArrowheads="1"/>
          </p:cNvSpPr>
          <p:nvPr/>
        </p:nvSpPr>
        <p:spPr bwMode="auto">
          <a:xfrm>
            <a:off x="5562600" y="16764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260975" y="2598738"/>
            <a:ext cx="1373188" cy="1130300"/>
          </a:xfrm>
          <a:custGeom>
            <a:avLst/>
            <a:gdLst/>
            <a:ahLst/>
            <a:cxnLst>
              <a:cxn ang="0">
                <a:pos x="1073649" y="0"/>
              </a:cxn>
              <a:cxn ang="0">
                <a:pos x="1325366" y="426377"/>
              </a:cxn>
              <a:cxn ang="0">
                <a:pos x="226031" y="857892"/>
              </a:cxn>
              <a:cxn ang="0">
                <a:pos x="0" y="1130157"/>
              </a:cxn>
            </a:cxnLst>
            <a:pathLst>
              <a:path w="1373389" h="1130157">
                <a:moveTo>
                  <a:pt x="1073649" y="0"/>
                </a:moveTo>
                <a:cubicBezTo>
                  <a:pt x="1270142" y="141697"/>
                  <a:pt x="1466636" y="283395"/>
                  <a:pt x="1325366" y="426377"/>
                </a:cubicBezTo>
                <a:cubicBezTo>
                  <a:pt x="1184096" y="569359"/>
                  <a:pt x="446925" y="740595"/>
                  <a:pt x="226031" y="857892"/>
                </a:cubicBezTo>
                <a:cubicBezTo>
                  <a:pt x="5137" y="975189"/>
                  <a:pt x="2568" y="1052673"/>
                  <a:pt x="0" y="1130157"/>
                </a:cubicBezTo>
              </a:path>
            </a:pathLst>
          </a:custGeom>
          <a:noFill/>
          <a:ln w="15875" cap="flat" cmpd="sng">
            <a:solidFill>
              <a:srgbClr val="E130A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16638" y="2908300"/>
            <a:ext cx="1331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E130A0"/>
                </a:solidFill>
                <a:latin typeface="Comic Sans MS" panose="030F0702030302020204" pitchFamily="66" charset="0"/>
              </a:rPr>
              <a:t>different</a:t>
            </a:r>
            <a:endParaRPr lang="zh-CN" altLang="en-US" dirty="0">
              <a:solidFill>
                <a:srgbClr val="E130A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SSD Performance Characteristics	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048000"/>
            <a:ext cx="8442325" cy="2590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Why are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random writes slow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Erasing a block is slow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(around 1 ms)(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因为可能在已经写过的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block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进行重写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modify a page triggers a copy of all useful pages in the block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Find an used block (new block) and erase it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Copy other pages from old block to the new block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write the page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9812" name="TextBox 3"/>
          <p:cNvSpPr txBox="1"/>
          <p:nvPr/>
        </p:nvSpPr>
        <p:spPr>
          <a:xfrm>
            <a:off x="244475" y="1828800"/>
            <a:ext cx="8747125" cy="923925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Sequential read tput	550 MB/s	Sequential write tput	470 MB/s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Random read tput	365 MB/s	Random write tput	303 MB/s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Avg.seq read access	50 us		Avg. seq write access	60 us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9813" name="Straight Connector 5"/>
          <p:cNvCxnSpPr>
            <a:stCxn id="119812" idx="0"/>
            <a:endCxn id="119812" idx="2"/>
          </p:cNvCxnSpPr>
          <p:nvPr/>
        </p:nvCxnSpPr>
        <p:spPr>
          <a:xfrm>
            <a:off x="4618038" y="1828800"/>
            <a:ext cx="0" cy="923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SSD Tradeoffs	vs Rotating Disks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Advantages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 moving parts(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无机械运动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Wingdings" panose="05000000000000000000" pitchFamily="2" charset="2"/>
              </a:rPr>
              <a:t> faster, less power, more rugged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Disadvantages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Have the potential to wear out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Mitigated by “wear leveling logic” in flash translation layer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 Intel X25 guarantees 1 petabyte (1015 bytes) of random writes before they wear out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About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30 times more expensive per byte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Applications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MP3 players, smart phones, laptops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Now also in desktops and servers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Conventional DRAM organization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76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i="1" dirty="0">
                <a:ea typeface="宋体" panose="02010600030101010101" pitchFamily="2" charset="-122"/>
              </a:rPr>
              <a:t>d x w</a:t>
            </a:r>
            <a:r>
              <a:rPr lang="en-US" altLang="zh-CN" sz="2400" dirty="0">
                <a:ea typeface="宋体" panose="02010600030101010101" pitchFamily="2" charset="-122"/>
              </a:rPr>
              <a:t> DRAM: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dw total bits organized as </a:t>
            </a:r>
            <a:r>
              <a:rPr lang="en-US" altLang="zh-CN" sz="2000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supercells of size </a:t>
            </a:r>
            <a:r>
              <a:rPr lang="en-US" altLang="zh-CN" sz="2000" i="1" dirty="0">
                <a:solidFill>
                  <a:srgbClr val="FF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bits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341" name="Group 4"/>
          <p:cNvGrpSpPr/>
          <p:nvPr/>
        </p:nvGrpSpPr>
        <p:grpSpPr>
          <a:xfrm>
            <a:off x="228600" y="2314575"/>
            <a:ext cx="8686800" cy="4391025"/>
            <a:chOff x="288" y="1314"/>
            <a:chExt cx="5472" cy="2766"/>
          </a:xfrm>
        </p:grpSpPr>
        <p:sp>
          <p:nvSpPr>
            <p:cNvPr id="14344" name="Text Box 5"/>
            <p:cNvSpPr txBox="1"/>
            <p:nvPr/>
          </p:nvSpPr>
          <p:spPr>
            <a:xfrm>
              <a:off x="3663" y="1582"/>
              <a:ext cx="37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cols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Text Box 6"/>
            <p:cNvSpPr txBox="1"/>
            <p:nvPr/>
          </p:nvSpPr>
          <p:spPr>
            <a:xfrm>
              <a:off x="2526" y="2466"/>
              <a:ext cx="419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rows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Rectangle 7"/>
            <p:cNvSpPr/>
            <p:nvPr/>
          </p:nvSpPr>
          <p:spPr>
            <a:xfrm>
              <a:off x="3072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Rectangle 8"/>
            <p:cNvSpPr/>
            <p:nvPr/>
          </p:nvSpPr>
          <p:spPr>
            <a:xfrm>
              <a:off x="3456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48" name="Rectangle 9"/>
            <p:cNvSpPr/>
            <p:nvPr/>
          </p:nvSpPr>
          <p:spPr>
            <a:xfrm>
              <a:off x="3840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49" name="Rectangle 10"/>
            <p:cNvSpPr/>
            <p:nvPr/>
          </p:nvSpPr>
          <p:spPr>
            <a:xfrm>
              <a:off x="4224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50" name="Rectangle 11"/>
            <p:cNvSpPr/>
            <p:nvPr/>
          </p:nvSpPr>
          <p:spPr>
            <a:xfrm>
              <a:off x="3072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Rectangle 12"/>
            <p:cNvSpPr/>
            <p:nvPr/>
          </p:nvSpPr>
          <p:spPr>
            <a:xfrm>
              <a:off x="3456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52" name="Rectangle 13"/>
            <p:cNvSpPr/>
            <p:nvPr/>
          </p:nvSpPr>
          <p:spPr>
            <a:xfrm>
              <a:off x="3840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53" name="Rectangle 14"/>
            <p:cNvSpPr/>
            <p:nvPr/>
          </p:nvSpPr>
          <p:spPr>
            <a:xfrm>
              <a:off x="4224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54" name="Rectangle 15"/>
            <p:cNvSpPr/>
            <p:nvPr/>
          </p:nvSpPr>
          <p:spPr>
            <a:xfrm>
              <a:off x="3072" y="2582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Rectangle 16"/>
            <p:cNvSpPr/>
            <p:nvPr/>
          </p:nvSpPr>
          <p:spPr>
            <a:xfrm>
              <a:off x="3456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Rectangle 17"/>
            <p:cNvSpPr/>
            <p:nvPr/>
          </p:nvSpPr>
          <p:spPr>
            <a:xfrm>
              <a:off x="3840" y="2582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57" name="Rectangle 18"/>
            <p:cNvSpPr/>
            <p:nvPr/>
          </p:nvSpPr>
          <p:spPr>
            <a:xfrm>
              <a:off x="4224" y="2582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58" name="Rectangle 19"/>
            <p:cNvSpPr/>
            <p:nvPr/>
          </p:nvSpPr>
          <p:spPr>
            <a:xfrm>
              <a:off x="3072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Rectangle 20"/>
            <p:cNvSpPr/>
            <p:nvPr/>
          </p:nvSpPr>
          <p:spPr>
            <a:xfrm>
              <a:off x="3456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60" name="Rectangle 21"/>
            <p:cNvSpPr/>
            <p:nvPr/>
          </p:nvSpPr>
          <p:spPr>
            <a:xfrm>
              <a:off x="3840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61" name="Rectangle 22"/>
            <p:cNvSpPr/>
            <p:nvPr/>
          </p:nvSpPr>
          <p:spPr>
            <a:xfrm>
              <a:off x="4224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62" name="Text Box 23"/>
            <p:cNvSpPr txBox="1"/>
            <p:nvPr/>
          </p:nvSpPr>
          <p:spPr>
            <a:xfrm>
              <a:off x="3168" y="170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3" name="Text Box 24"/>
            <p:cNvSpPr txBox="1"/>
            <p:nvPr/>
          </p:nvSpPr>
          <p:spPr>
            <a:xfrm>
              <a:off x="3552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4" name="Text Box 25"/>
            <p:cNvSpPr txBox="1"/>
            <p:nvPr/>
          </p:nvSpPr>
          <p:spPr>
            <a:xfrm>
              <a:off x="3941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5" name="Text Box 26"/>
            <p:cNvSpPr txBox="1"/>
            <p:nvPr/>
          </p:nvSpPr>
          <p:spPr>
            <a:xfrm>
              <a:off x="4325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6" name="Text Box 27"/>
            <p:cNvSpPr txBox="1"/>
            <p:nvPr/>
          </p:nvSpPr>
          <p:spPr>
            <a:xfrm>
              <a:off x="2880" y="1986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7" name="Text Box 28"/>
            <p:cNvSpPr txBox="1"/>
            <p:nvPr/>
          </p:nvSpPr>
          <p:spPr>
            <a:xfrm>
              <a:off x="2880" y="2322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8" name="Text Box 29"/>
            <p:cNvSpPr txBox="1"/>
            <p:nvPr/>
          </p:nvSpPr>
          <p:spPr>
            <a:xfrm>
              <a:off x="2880" y="265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9" name="Text Box 30"/>
            <p:cNvSpPr txBox="1"/>
            <p:nvPr/>
          </p:nvSpPr>
          <p:spPr>
            <a:xfrm>
              <a:off x="2880" y="2994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0" name="Rectangle 31"/>
            <p:cNvSpPr/>
            <p:nvPr/>
          </p:nvSpPr>
          <p:spPr>
            <a:xfrm>
              <a:off x="3070" y="1910"/>
              <a:ext cx="1536" cy="13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71" name="Rectangle 32"/>
            <p:cNvSpPr/>
            <p:nvPr/>
          </p:nvSpPr>
          <p:spPr>
            <a:xfrm>
              <a:off x="3070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2" name="Rectangle 33"/>
            <p:cNvSpPr/>
            <p:nvPr/>
          </p:nvSpPr>
          <p:spPr>
            <a:xfrm>
              <a:off x="3454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3" name="Rectangle 34"/>
            <p:cNvSpPr/>
            <p:nvPr/>
          </p:nvSpPr>
          <p:spPr>
            <a:xfrm>
              <a:off x="3838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74" name="Rectangle 35"/>
            <p:cNvSpPr/>
            <p:nvPr/>
          </p:nvSpPr>
          <p:spPr>
            <a:xfrm>
              <a:off x="4222" y="3446"/>
              <a:ext cx="384" cy="3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75" name="Rectangle 36"/>
            <p:cNvSpPr/>
            <p:nvPr/>
          </p:nvSpPr>
          <p:spPr>
            <a:xfrm>
              <a:off x="3070" y="3446"/>
              <a:ext cx="1536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76" name="Text Box 37"/>
            <p:cNvSpPr txBox="1"/>
            <p:nvPr/>
          </p:nvSpPr>
          <p:spPr>
            <a:xfrm>
              <a:off x="3064" y="3800"/>
              <a:ext cx="1532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internal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row buffer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7" name="Rectangle 38"/>
            <p:cNvSpPr/>
            <p:nvPr/>
          </p:nvSpPr>
          <p:spPr>
            <a:xfrm>
              <a:off x="2544" y="1536"/>
              <a:ext cx="2208" cy="25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4378" name="Text Box 39"/>
            <p:cNvSpPr txBox="1"/>
            <p:nvPr/>
          </p:nvSpPr>
          <p:spPr>
            <a:xfrm>
              <a:off x="2465" y="1314"/>
              <a:ext cx="1471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16 x 8 DRAM chip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9" name="Line 40"/>
            <p:cNvSpPr/>
            <p:nvPr/>
          </p:nvSpPr>
          <p:spPr>
            <a:xfrm>
              <a:off x="1824" y="2198"/>
              <a:ext cx="720" cy="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0" name="Text Box 41"/>
            <p:cNvSpPr txBox="1"/>
            <p:nvPr/>
          </p:nvSpPr>
          <p:spPr>
            <a:xfrm>
              <a:off x="1920" y="2292"/>
              <a:ext cx="50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addr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4381" name="Line 42"/>
            <p:cNvSpPr/>
            <p:nvPr/>
          </p:nvSpPr>
          <p:spPr>
            <a:xfrm>
              <a:off x="1824" y="3302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82" name="Text Box 43"/>
            <p:cNvSpPr txBox="1"/>
            <p:nvPr/>
          </p:nvSpPr>
          <p:spPr>
            <a:xfrm>
              <a:off x="1937" y="3416"/>
              <a:ext cx="50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4383" name="Text Box 44"/>
            <p:cNvSpPr txBox="1"/>
            <p:nvPr/>
          </p:nvSpPr>
          <p:spPr>
            <a:xfrm>
              <a:off x="4935" y="2638"/>
              <a:ext cx="825" cy="4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supercell</a:t>
              </a:r>
              <a:endPara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(2,1)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4" name="Line 45"/>
            <p:cNvSpPr/>
            <p:nvPr/>
          </p:nvSpPr>
          <p:spPr>
            <a:xfrm flipH="1" flipV="1">
              <a:off x="3744" y="2784"/>
              <a:ext cx="12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5" name="Text Box 46"/>
            <p:cNvSpPr txBox="1"/>
            <p:nvPr/>
          </p:nvSpPr>
          <p:spPr>
            <a:xfrm>
              <a:off x="1926" y="1896"/>
              <a:ext cx="537" cy="4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2 bits</a:t>
              </a:r>
              <a:endPara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/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6" name="Text Box 47"/>
            <p:cNvSpPr txBox="1"/>
            <p:nvPr/>
          </p:nvSpPr>
          <p:spPr>
            <a:xfrm>
              <a:off x="1930" y="3001"/>
              <a:ext cx="537" cy="4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8 bits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/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7" name="Rectangle 48"/>
            <p:cNvSpPr/>
            <p:nvPr/>
          </p:nvSpPr>
          <p:spPr>
            <a:xfrm>
              <a:off x="1104" y="1766"/>
              <a:ext cx="720" cy="201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8" name="AutoShape 49"/>
            <p:cNvSpPr/>
            <p:nvPr/>
          </p:nvSpPr>
          <p:spPr>
            <a:xfrm>
              <a:off x="288" y="2534"/>
              <a:ext cx="816" cy="288"/>
            </a:xfrm>
            <a:prstGeom prst="leftRightArrow">
              <a:avLst>
                <a:gd name="adj1" fmla="val 50000"/>
                <a:gd name="adj2" fmla="val 56666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9" name="Text Box 50"/>
            <p:cNvSpPr txBox="1"/>
            <p:nvPr/>
          </p:nvSpPr>
          <p:spPr>
            <a:xfrm>
              <a:off x="342" y="2850"/>
              <a:ext cx="763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(to CPU)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2" name="Text Box 44"/>
          <p:cNvSpPr txBox="1"/>
          <p:nvPr/>
        </p:nvSpPr>
        <p:spPr>
          <a:xfrm>
            <a:off x="3148013" y="2408238"/>
            <a:ext cx="711200" cy="4000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pins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43" name="Line 45"/>
          <p:cNvSpPr/>
          <p:nvPr/>
        </p:nvSpPr>
        <p:spPr>
          <a:xfrm flipH="1">
            <a:off x="3505200" y="27432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6258560" y="168910"/>
            <a:ext cx="252793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addr</a:t>
            </a:r>
            <a:r>
              <a:rPr lang="zh-CN" altLang="en-US"/>
              <a:t>处的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bits</a:t>
            </a:r>
            <a:endParaRPr lang="en-US" altLang="zh-CN"/>
          </a:p>
          <a:p>
            <a:r>
              <a:rPr lang="zh-CN" altLang="en-US"/>
              <a:t>指的是存储对应的</a:t>
            </a:r>
            <a:endParaRPr lang="zh-CN" altLang="en-US"/>
          </a:p>
          <a:p>
            <a:r>
              <a:rPr lang="en-US" altLang="zh-CN"/>
              <a:t>addr</a:t>
            </a:r>
            <a:r>
              <a:rPr lang="zh-CN" altLang="en-US"/>
              <a:t>的</a:t>
            </a:r>
            <a:r>
              <a:rPr lang="en-US" altLang="zh-CN"/>
              <a:t>row</a:t>
            </a:r>
            <a:r>
              <a:rPr lang="zh-CN" altLang="en-US"/>
              <a:t>和</a:t>
            </a:r>
            <a:r>
              <a:rPr lang="en-US" altLang="zh-CN"/>
              <a:t>col</a:t>
            </a:r>
            <a:r>
              <a:rPr lang="zh-CN" altLang="en-US"/>
              <a:t>索引</a:t>
            </a:r>
            <a:endParaRPr lang="zh-CN" altLang="en-US"/>
          </a:p>
          <a:p>
            <a:r>
              <a:rPr lang="zh-CN" altLang="en-US"/>
              <a:t>的信息，之后将对应</a:t>
            </a:r>
            <a:endParaRPr lang="zh-CN" altLang="en-US"/>
          </a:p>
          <a:p>
            <a:r>
              <a:rPr lang="zh-CN" altLang="en-US"/>
              <a:t>位置的</a:t>
            </a:r>
            <a:r>
              <a:rPr lang="en-US" altLang="zh-CN"/>
              <a:t>8bits</a:t>
            </a:r>
            <a:r>
              <a:rPr lang="zh-CN" altLang="en-US"/>
              <a:t>的</a:t>
            </a:r>
            <a:r>
              <a:rPr lang="en-US" altLang="zh-CN"/>
              <a:t>data</a:t>
            </a:r>
            <a:endParaRPr lang="en-US" altLang="zh-CN"/>
          </a:p>
          <a:p>
            <a:r>
              <a:rPr lang="zh-CN" altLang="en-US"/>
              <a:t>取出来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43800" y="5075555"/>
            <a:ext cx="134366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(supercell</a:t>
            </a:r>
            <a:endParaRPr lang="en-US" altLang="zh-CN"/>
          </a:p>
          <a:p>
            <a:r>
              <a:rPr lang="zh-CN" altLang="en-US"/>
              <a:t>指的就是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cell</a:t>
            </a:r>
            <a:endParaRPr lang="en-US" altLang="zh-CN"/>
          </a:p>
          <a:p>
            <a:r>
              <a:rPr lang="zh-CN" altLang="en-US"/>
              <a:t>可以存储</a:t>
            </a:r>
            <a:endParaRPr lang="zh-CN" altLang="en-US"/>
          </a:p>
          <a:p>
            <a:r>
              <a:rPr lang="zh-CN" altLang="en-US"/>
              <a:t>多个</a:t>
            </a:r>
            <a:r>
              <a:rPr lang="en-US" altLang="zh-CN"/>
              <a:t>bits)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18"/>
          <p:cNvSpPr/>
          <p:nvPr/>
        </p:nvSpPr>
        <p:spPr>
          <a:xfrm>
            <a:off x="152400" y="3405188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6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59" name="Rectangle 3"/>
          <p:cNvSpPr/>
          <p:nvPr/>
        </p:nvSpPr>
        <p:spPr>
          <a:xfrm>
            <a:off x="152400" y="3405188"/>
            <a:ext cx="8893175" cy="116586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Metric		1985	1990	1995	2000	2005	2010	2015	2015:1985</a:t>
            </a:r>
            <a:endParaRPr lang="en-US" altLang="zh-CN" sz="1600" b="1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endParaRPr lang="en-US" altLang="zh-CN" sz="12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$/MB		880	100	30	1	0.1	0.06	 0.02	 44,000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access (ns)		200	100	70	60	50	40	 20	 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typical size (MB) 	0.256	4	16	64	2,000	8,000	 16,000	 62,500 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60" name="Rectangle 17"/>
          <p:cNvSpPr/>
          <p:nvPr/>
        </p:nvSpPr>
        <p:spPr>
          <a:xfrm>
            <a:off x="152400" y="5005388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6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61" name="Rectangle 15"/>
          <p:cNvSpPr/>
          <p:nvPr/>
        </p:nvSpPr>
        <p:spPr>
          <a:xfrm>
            <a:off x="174625" y="1992313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600" b="1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Storage Trends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863" name="Rectangle 5"/>
          <p:cNvSpPr/>
          <p:nvPr/>
        </p:nvSpPr>
        <p:spPr>
          <a:xfrm>
            <a:off x="76200" y="3100388"/>
            <a:ext cx="7112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DRAM</a:t>
            </a:r>
            <a:endParaRPr lang="en-US" altLang="zh-CN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64" name="Rectangle 8"/>
          <p:cNvSpPr/>
          <p:nvPr/>
        </p:nvSpPr>
        <p:spPr>
          <a:xfrm>
            <a:off x="98425" y="1652588"/>
            <a:ext cx="701675" cy="30480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SRAM</a:t>
            </a:r>
            <a:endParaRPr lang="en-US" altLang="zh-CN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65" name="Rectangle 9"/>
          <p:cNvSpPr/>
          <p:nvPr/>
        </p:nvSpPr>
        <p:spPr>
          <a:xfrm>
            <a:off x="152400" y="5005388"/>
            <a:ext cx="8893175" cy="116681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Metric		1985	1990	1995	2000	2005	2010	2015	2015:1985</a:t>
            </a:r>
            <a:endParaRPr lang="en-US" altLang="zh-CN" sz="1600" b="1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endParaRPr lang="en-US" altLang="zh-CN" sz="12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$/GB		100,000	8,000	300	10	5	0.3	0.03	 3,333,333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access (ms)	75	28	10	8	4	3	3	 25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typical size (GB) 	0.01	0.16	1	20	160	1,500	3000	 1,500,000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66" name="Rectangle 11"/>
          <p:cNvSpPr/>
          <p:nvPr/>
        </p:nvSpPr>
        <p:spPr>
          <a:xfrm>
            <a:off x="98425" y="4679950"/>
            <a:ext cx="531813" cy="304800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Disk</a:t>
            </a:r>
            <a:endParaRPr lang="en-US" altLang="zh-CN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21867" name="Rectangle 6"/>
          <p:cNvSpPr/>
          <p:nvPr/>
        </p:nvSpPr>
        <p:spPr>
          <a:xfrm>
            <a:off x="174625" y="1992313"/>
            <a:ext cx="8893175" cy="95091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Metric		1985	1990	1995	2000	2005	2010	2015	2015:1985</a:t>
            </a:r>
            <a:endParaRPr lang="en-US" altLang="zh-CN" sz="1600" b="1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endParaRPr lang="en-US" altLang="zh-CN" sz="12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$/MB		2,900	320	256	100	75	60	25	 116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lvl="0" indent="0" defTabSz="857250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22228B"/>
                </a:solidFill>
                <a:latin typeface="Arial Unicode MS" pitchFamily="34" charset="-122"/>
                <a:ea typeface="Arial Unicode MS" pitchFamily="34" charset="-122"/>
              </a:rPr>
              <a:t>access (ns)		150	35	15	3	2	1.5	1.3	 115</a:t>
            </a:r>
            <a:endParaRPr lang="en-US" altLang="zh-CN" sz="1400" b="1" dirty="0">
              <a:solidFill>
                <a:srgbClr val="22228B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cxnSp>
        <p:nvCxnSpPr>
          <p:cNvPr id="121868" name="Straight Connector 11"/>
          <p:cNvCxnSpPr/>
          <p:nvPr/>
        </p:nvCxnSpPr>
        <p:spPr>
          <a:xfrm>
            <a:off x="7939088" y="1992313"/>
            <a:ext cx="0" cy="9509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1869" name="Straight Connector 13"/>
          <p:cNvCxnSpPr/>
          <p:nvPr/>
        </p:nvCxnSpPr>
        <p:spPr>
          <a:xfrm>
            <a:off x="7953375" y="3429000"/>
            <a:ext cx="0" cy="1143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1870" name="Straight Connector 16"/>
          <p:cNvCxnSpPr/>
          <p:nvPr/>
        </p:nvCxnSpPr>
        <p:spPr>
          <a:xfrm>
            <a:off x="7939088" y="5029200"/>
            <a:ext cx="0" cy="1143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CPU Clock Rates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" y="2595563"/>
          <a:ext cx="8566150" cy="357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811530"/>
                <a:gridCol w="811530"/>
                <a:gridCol w="697230"/>
                <a:gridCol w="697230"/>
                <a:gridCol w="817880"/>
                <a:gridCol w="855980"/>
                <a:gridCol w="697230"/>
                <a:gridCol w="697230"/>
                <a:gridCol w="1217930"/>
              </a:tblGrid>
              <a:tr h="370873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1990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1995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2015:1985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80286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80386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Pent.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P-III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Pent.4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2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i7(n)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i7(h)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137">
                <a:tc>
                  <a:txBody>
                    <a:bodyPr/>
                    <a:lstStyle/>
                    <a:p>
                      <a:pPr algn="l">
                        <a:tabLst>
                          <a:tab pos="901700" algn="l"/>
                        </a:tabLst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Clock </a:t>
                      </a:r>
                      <a:endParaRPr lang="en-US" altLang="zh-CN" sz="18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01700" algn="l"/>
                        </a:tabLst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rate (MHz)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</a:t>
                      </a:r>
                      <a:endParaRPr lang="en-US" altLang="zh-CN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(ns)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Cores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  <a:endParaRPr lang="en-US" altLang="zh-CN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</a:t>
                      </a:r>
                      <a:endParaRPr lang="en-US" altLang="zh-CN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(ns)	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2,075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986" name="Rectangle 13"/>
          <p:cNvSpPr/>
          <p:nvPr/>
        </p:nvSpPr>
        <p:spPr>
          <a:xfrm>
            <a:off x="4387850" y="2509838"/>
            <a:ext cx="901700" cy="38147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987" name="TextBox 6"/>
          <p:cNvSpPr txBox="1"/>
          <p:nvPr/>
        </p:nvSpPr>
        <p:spPr>
          <a:xfrm>
            <a:off x="4849813" y="1433513"/>
            <a:ext cx="42449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Inflection point in computer history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when designers hit the “Power Wall”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3988" name="Straight Arrow Connector 8"/>
          <p:cNvCxnSpPr/>
          <p:nvPr/>
        </p:nvCxnSpPr>
        <p:spPr>
          <a:xfrm flipH="1">
            <a:off x="5137150" y="2046288"/>
            <a:ext cx="304800" cy="4206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595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514600"/>
            <a:ext cx="8756650" cy="4008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9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CPU-Memory Gap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28600" y="1524000"/>
            <a:ext cx="8890000" cy="560153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The gap </a:t>
            </a:r>
            <a:r>
              <a:rPr kumimoji="0" lang="en-US" sz="3200" b="1" i="0" u="none" strike="noStrike" kern="1200" cap="none" spc="0" normalizeH="0" baseline="0" noProof="0" dirty="0">
                <a:ln>
                  <a:solidFill>
                    <a:srgbClr val="DF9F98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widens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between DRAM, disk, and CPU speeds.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7" name="TextBox 7"/>
          <p:cNvSpPr txBox="1"/>
          <p:nvPr/>
        </p:nvSpPr>
        <p:spPr>
          <a:xfrm>
            <a:off x="5562600" y="2830513"/>
            <a:ext cx="5889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Disk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5958" name="TextBox 8"/>
          <p:cNvSpPr txBox="1"/>
          <p:nvPr/>
        </p:nvSpPr>
        <p:spPr>
          <a:xfrm>
            <a:off x="5372100" y="4478338"/>
            <a:ext cx="8016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DRAM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5959" name="TextBox 9"/>
          <p:cNvSpPr txBox="1"/>
          <p:nvPr/>
        </p:nvSpPr>
        <p:spPr>
          <a:xfrm>
            <a:off x="5562600" y="5584825"/>
            <a:ext cx="5810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5960" name="TextBox 10"/>
          <p:cNvSpPr txBox="1"/>
          <p:nvPr/>
        </p:nvSpPr>
        <p:spPr>
          <a:xfrm>
            <a:off x="5608638" y="3390900"/>
            <a:ext cx="54768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SSD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lum bright="-7999" contrast="-14000"/>
          </a:blip>
          <a:stretch>
            <a:fillRect/>
          </a:stretch>
        </p:blipFill>
        <p:spPr>
          <a:xfrm>
            <a:off x="152400" y="2514600"/>
            <a:ext cx="8756650" cy="4008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1280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CPU-Memory Gap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28600" y="1802046"/>
            <a:ext cx="8890000" cy="560153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The gap </a:t>
            </a:r>
            <a:r>
              <a:rPr kumimoji="0" lang="en-US" sz="3200" b="1" i="0" u="none" strike="noStrike" kern="1200" cap="none" spc="0" normalizeH="0" baseline="0" noProof="0" dirty="0">
                <a:ln>
                  <a:solidFill>
                    <a:srgbClr val="DF9F98"/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widens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between DRAM, disk, and CPU speeds.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5" name="TextBox 7"/>
          <p:cNvSpPr txBox="1"/>
          <p:nvPr/>
        </p:nvSpPr>
        <p:spPr>
          <a:xfrm>
            <a:off x="5562600" y="2830513"/>
            <a:ext cx="5889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Disk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8006" name="TextBox 8"/>
          <p:cNvSpPr txBox="1"/>
          <p:nvPr/>
        </p:nvSpPr>
        <p:spPr>
          <a:xfrm>
            <a:off x="5372100" y="4478338"/>
            <a:ext cx="8016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DRAM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8007" name="TextBox 9"/>
          <p:cNvSpPr txBox="1"/>
          <p:nvPr/>
        </p:nvSpPr>
        <p:spPr>
          <a:xfrm>
            <a:off x="5562600" y="5584825"/>
            <a:ext cx="5810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8008" name="TextBox 10"/>
          <p:cNvSpPr txBox="1"/>
          <p:nvPr/>
        </p:nvSpPr>
        <p:spPr>
          <a:xfrm>
            <a:off x="5608638" y="3390900"/>
            <a:ext cx="54768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SSD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914400" y="3140075"/>
            <a:ext cx="7391400" cy="150812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key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 bridging this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CPU-Memory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gap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is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fundamental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property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of computer programs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known as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locality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Reading DRAM supercell (2,1)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76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Step 1(a):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Row access strobe (RAS) </a:t>
            </a:r>
            <a:r>
              <a:rPr lang="en-US" altLang="zh-CN" sz="2000" dirty="0">
                <a:ea typeface="宋体" panose="02010600030101010101" pitchFamily="2" charset="-122"/>
              </a:rPr>
              <a:t>selects row 2.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Step 1(b): Row 2 copied from DRAM array to row buffer.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pSp>
        <p:nvGrpSpPr>
          <p:cNvPr id="16389" name="Group 4"/>
          <p:cNvGrpSpPr/>
          <p:nvPr/>
        </p:nvGrpSpPr>
        <p:grpSpPr>
          <a:xfrm>
            <a:off x="1143000" y="2238375"/>
            <a:ext cx="6096000" cy="4391025"/>
            <a:chOff x="960" y="1314"/>
            <a:chExt cx="3840" cy="2766"/>
          </a:xfrm>
        </p:grpSpPr>
        <p:sp>
          <p:nvSpPr>
            <p:cNvPr id="16390" name="Text Box 5"/>
            <p:cNvSpPr txBox="1"/>
            <p:nvPr/>
          </p:nvSpPr>
          <p:spPr>
            <a:xfrm>
              <a:off x="1820" y="1774"/>
              <a:ext cx="601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RAS=2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Text Box 6"/>
            <p:cNvSpPr txBox="1"/>
            <p:nvPr/>
          </p:nvSpPr>
          <p:spPr>
            <a:xfrm>
              <a:off x="3575" y="1562"/>
              <a:ext cx="439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cols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Text Box 7"/>
            <p:cNvSpPr txBox="1"/>
            <p:nvPr/>
          </p:nvSpPr>
          <p:spPr>
            <a:xfrm>
              <a:off x="2472" y="2466"/>
              <a:ext cx="419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rows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Rectangle 8"/>
            <p:cNvSpPr/>
            <p:nvPr/>
          </p:nvSpPr>
          <p:spPr>
            <a:xfrm>
              <a:off x="3018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Rectangle 9"/>
            <p:cNvSpPr/>
            <p:nvPr/>
          </p:nvSpPr>
          <p:spPr>
            <a:xfrm>
              <a:off x="3402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395" name="Rectangle 10"/>
            <p:cNvSpPr/>
            <p:nvPr/>
          </p:nvSpPr>
          <p:spPr>
            <a:xfrm>
              <a:off x="3786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396" name="Rectangle 11"/>
            <p:cNvSpPr/>
            <p:nvPr/>
          </p:nvSpPr>
          <p:spPr>
            <a:xfrm>
              <a:off x="4170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397" name="Rectangle 12"/>
            <p:cNvSpPr/>
            <p:nvPr/>
          </p:nvSpPr>
          <p:spPr>
            <a:xfrm>
              <a:off x="3018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Rectangle 13"/>
            <p:cNvSpPr/>
            <p:nvPr/>
          </p:nvSpPr>
          <p:spPr>
            <a:xfrm>
              <a:off x="3402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399" name="Rectangle 14"/>
            <p:cNvSpPr/>
            <p:nvPr/>
          </p:nvSpPr>
          <p:spPr>
            <a:xfrm>
              <a:off x="3786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00" name="Rectangle 15"/>
            <p:cNvSpPr/>
            <p:nvPr/>
          </p:nvSpPr>
          <p:spPr>
            <a:xfrm>
              <a:off x="4170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01" name="Rectangle 16"/>
            <p:cNvSpPr/>
            <p:nvPr/>
          </p:nvSpPr>
          <p:spPr>
            <a:xfrm>
              <a:off x="3018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17"/>
            <p:cNvSpPr/>
            <p:nvPr/>
          </p:nvSpPr>
          <p:spPr>
            <a:xfrm>
              <a:off x="3402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Rectangle 18"/>
            <p:cNvSpPr/>
            <p:nvPr/>
          </p:nvSpPr>
          <p:spPr>
            <a:xfrm>
              <a:off x="3786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04" name="Rectangle 19"/>
            <p:cNvSpPr/>
            <p:nvPr/>
          </p:nvSpPr>
          <p:spPr>
            <a:xfrm>
              <a:off x="4170" y="2582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05" name="Rectangle 20"/>
            <p:cNvSpPr/>
            <p:nvPr/>
          </p:nvSpPr>
          <p:spPr>
            <a:xfrm>
              <a:off x="3018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Rectangle 21"/>
            <p:cNvSpPr/>
            <p:nvPr/>
          </p:nvSpPr>
          <p:spPr>
            <a:xfrm>
              <a:off x="3402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07" name="Rectangle 22"/>
            <p:cNvSpPr/>
            <p:nvPr/>
          </p:nvSpPr>
          <p:spPr>
            <a:xfrm>
              <a:off x="3786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08" name="Rectangle 23"/>
            <p:cNvSpPr/>
            <p:nvPr/>
          </p:nvSpPr>
          <p:spPr>
            <a:xfrm>
              <a:off x="4170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09" name="Text Box 24"/>
            <p:cNvSpPr txBox="1"/>
            <p:nvPr/>
          </p:nvSpPr>
          <p:spPr>
            <a:xfrm>
              <a:off x="3114" y="170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Text Box 25"/>
            <p:cNvSpPr txBox="1"/>
            <p:nvPr/>
          </p:nvSpPr>
          <p:spPr>
            <a:xfrm>
              <a:off x="3498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Text Box 26"/>
            <p:cNvSpPr txBox="1"/>
            <p:nvPr/>
          </p:nvSpPr>
          <p:spPr>
            <a:xfrm>
              <a:off x="3887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2" name="Text Box 27"/>
            <p:cNvSpPr txBox="1"/>
            <p:nvPr/>
          </p:nvSpPr>
          <p:spPr>
            <a:xfrm>
              <a:off x="4271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Text Box 28"/>
            <p:cNvSpPr txBox="1"/>
            <p:nvPr/>
          </p:nvSpPr>
          <p:spPr>
            <a:xfrm>
              <a:off x="2826" y="1986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Text Box 29"/>
            <p:cNvSpPr txBox="1"/>
            <p:nvPr/>
          </p:nvSpPr>
          <p:spPr>
            <a:xfrm>
              <a:off x="2826" y="2322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5" name="Text Box 30"/>
            <p:cNvSpPr txBox="1"/>
            <p:nvPr/>
          </p:nvSpPr>
          <p:spPr>
            <a:xfrm>
              <a:off x="2826" y="265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6" name="Text Box 31"/>
            <p:cNvSpPr txBox="1"/>
            <p:nvPr/>
          </p:nvSpPr>
          <p:spPr>
            <a:xfrm>
              <a:off x="2826" y="2994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7" name="Rectangle 32"/>
            <p:cNvSpPr/>
            <p:nvPr/>
          </p:nvSpPr>
          <p:spPr>
            <a:xfrm>
              <a:off x="3016" y="1910"/>
              <a:ext cx="1536" cy="13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18" name="Rectangle 33"/>
            <p:cNvSpPr/>
            <p:nvPr/>
          </p:nvSpPr>
          <p:spPr>
            <a:xfrm>
              <a:off x="3016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9" name="Rectangle 34"/>
            <p:cNvSpPr/>
            <p:nvPr/>
          </p:nvSpPr>
          <p:spPr>
            <a:xfrm>
              <a:off x="3400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Rectangle 35"/>
            <p:cNvSpPr/>
            <p:nvPr/>
          </p:nvSpPr>
          <p:spPr>
            <a:xfrm>
              <a:off x="3784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21" name="Rectangle 36"/>
            <p:cNvSpPr/>
            <p:nvPr/>
          </p:nvSpPr>
          <p:spPr>
            <a:xfrm>
              <a:off x="4168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22" name="Rectangle 37"/>
            <p:cNvSpPr/>
            <p:nvPr/>
          </p:nvSpPr>
          <p:spPr>
            <a:xfrm>
              <a:off x="3016" y="3446"/>
              <a:ext cx="1536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23" name="Text Box 38"/>
            <p:cNvSpPr txBox="1"/>
            <p:nvPr/>
          </p:nvSpPr>
          <p:spPr>
            <a:xfrm>
              <a:off x="3050" y="3800"/>
              <a:ext cx="1532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internal row buffer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Rectangle 39"/>
            <p:cNvSpPr/>
            <p:nvPr/>
          </p:nvSpPr>
          <p:spPr>
            <a:xfrm>
              <a:off x="2490" y="1536"/>
              <a:ext cx="2310" cy="25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25" name="Text Box 40"/>
            <p:cNvSpPr txBox="1"/>
            <p:nvPr/>
          </p:nvSpPr>
          <p:spPr>
            <a:xfrm>
              <a:off x="2513" y="1314"/>
              <a:ext cx="1471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16 x 8 DRAM chip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6" name="AutoShape 41"/>
            <p:cNvSpPr/>
            <p:nvPr/>
          </p:nvSpPr>
          <p:spPr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27" name="AutoShape 42"/>
            <p:cNvSpPr/>
            <p:nvPr/>
          </p:nvSpPr>
          <p:spPr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28" name="AutoShape 43"/>
            <p:cNvSpPr/>
            <p:nvPr/>
          </p:nvSpPr>
          <p:spPr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29" name="AutoShape 44"/>
            <p:cNvSpPr/>
            <p:nvPr/>
          </p:nvSpPr>
          <p:spPr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6430" name="Text Box 45"/>
            <p:cNvSpPr txBox="1"/>
            <p:nvPr/>
          </p:nvSpPr>
          <p:spPr>
            <a:xfrm>
              <a:off x="3533" y="3494"/>
              <a:ext cx="455" cy="21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row 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1" name="Line 46"/>
            <p:cNvSpPr/>
            <p:nvPr/>
          </p:nvSpPr>
          <p:spPr>
            <a:xfrm flipV="1">
              <a:off x="1776" y="2140"/>
              <a:ext cx="720" cy="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32" name="Text Box 47"/>
            <p:cNvSpPr txBox="1"/>
            <p:nvPr/>
          </p:nvSpPr>
          <p:spPr>
            <a:xfrm>
              <a:off x="1872" y="2216"/>
              <a:ext cx="50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addr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Line 48"/>
            <p:cNvSpPr/>
            <p:nvPr/>
          </p:nvSpPr>
          <p:spPr>
            <a:xfrm>
              <a:off x="1776" y="325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6434" name="Text Box 49"/>
            <p:cNvSpPr txBox="1"/>
            <p:nvPr/>
          </p:nvSpPr>
          <p:spPr>
            <a:xfrm>
              <a:off x="1889" y="3348"/>
              <a:ext cx="50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435" name="Text Box 50"/>
            <p:cNvSpPr txBox="1"/>
            <p:nvPr/>
          </p:nvSpPr>
          <p:spPr>
            <a:xfrm>
              <a:off x="2041" y="2016"/>
              <a:ext cx="206" cy="2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ts val="1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/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Text Box 51"/>
            <p:cNvSpPr txBox="1"/>
            <p:nvPr/>
          </p:nvSpPr>
          <p:spPr>
            <a:xfrm>
              <a:off x="2045" y="3136"/>
              <a:ext cx="206" cy="2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ts val="1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/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7" name="Rectangle 52"/>
            <p:cNvSpPr/>
            <p:nvPr/>
          </p:nvSpPr>
          <p:spPr>
            <a:xfrm>
              <a:off x="960" y="1718"/>
              <a:ext cx="816" cy="201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Reading DRAM supercell (2,1)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76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Step 2(a):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Column access strobe (CAS)</a:t>
            </a:r>
            <a:r>
              <a:rPr lang="en-US" altLang="zh-CN" sz="2000" dirty="0">
                <a:ea typeface="宋体" panose="02010600030101010101" pitchFamily="2" charset="-122"/>
              </a:rPr>
              <a:t> selects column 1.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Step 2(b): Supercell (2,1) copied from buffer to data lines, and eventually back to the CPU.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pSp>
        <p:nvGrpSpPr>
          <p:cNvPr id="18437" name="Group 53"/>
          <p:cNvGrpSpPr/>
          <p:nvPr/>
        </p:nvGrpSpPr>
        <p:grpSpPr>
          <a:xfrm>
            <a:off x="1701800" y="2330450"/>
            <a:ext cx="6070600" cy="4391025"/>
            <a:chOff x="909" y="1314"/>
            <a:chExt cx="3824" cy="2766"/>
          </a:xfrm>
        </p:grpSpPr>
        <p:sp>
          <p:nvSpPr>
            <p:cNvPr id="18438" name="Text Box 54"/>
            <p:cNvSpPr txBox="1"/>
            <p:nvPr/>
          </p:nvSpPr>
          <p:spPr>
            <a:xfrm>
              <a:off x="1634" y="2648"/>
              <a:ext cx="870" cy="44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supercell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(2,1)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55"/>
            <p:cNvSpPr txBox="1"/>
            <p:nvPr/>
          </p:nvSpPr>
          <p:spPr>
            <a:xfrm>
              <a:off x="3556" y="1582"/>
              <a:ext cx="37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cols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Text Box 56"/>
            <p:cNvSpPr txBox="1"/>
            <p:nvPr/>
          </p:nvSpPr>
          <p:spPr>
            <a:xfrm>
              <a:off x="2419" y="2466"/>
              <a:ext cx="419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rows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Rectangle 57"/>
            <p:cNvSpPr/>
            <p:nvPr/>
          </p:nvSpPr>
          <p:spPr>
            <a:xfrm>
              <a:off x="2965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Rectangle 58"/>
            <p:cNvSpPr/>
            <p:nvPr/>
          </p:nvSpPr>
          <p:spPr>
            <a:xfrm>
              <a:off x="3349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43" name="Rectangle 59"/>
            <p:cNvSpPr/>
            <p:nvPr/>
          </p:nvSpPr>
          <p:spPr>
            <a:xfrm>
              <a:off x="3733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44" name="Rectangle 60"/>
            <p:cNvSpPr/>
            <p:nvPr/>
          </p:nvSpPr>
          <p:spPr>
            <a:xfrm>
              <a:off x="4117" y="1910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45" name="Rectangle 61"/>
            <p:cNvSpPr/>
            <p:nvPr/>
          </p:nvSpPr>
          <p:spPr>
            <a:xfrm>
              <a:off x="2965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Rectangle 62"/>
            <p:cNvSpPr/>
            <p:nvPr/>
          </p:nvSpPr>
          <p:spPr>
            <a:xfrm>
              <a:off x="3349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47" name="Rectangle 63"/>
            <p:cNvSpPr/>
            <p:nvPr/>
          </p:nvSpPr>
          <p:spPr>
            <a:xfrm>
              <a:off x="3733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48" name="Rectangle 64"/>
            <p:cNvSpPr/>
            <p:nvPr/>
          </p:nvSpPr>
          <p:spPr>
            <a:xfrm>
              <a:off x="4117" y="224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49" name="Rectangle 65"/>
            <p:cNvSpPr/>
            <p:nvPr/>
          </p:nvSpPr>
          <p:spPr>
            <a:xfrm>
              <a:off x="2965" y="2582"/>
              <a:ext cx="384" cy="33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Rectangle 66"/>
            <p:cNvSpPr/>
            <p:nvPr/>
          </p:nvSpPr>
          <p:spPr>
            <a:xfrm>
              <a:off x="3349" y="2582"/>
              <a:ext cx="384" cy="33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Rectangle 67"/>
            <p:cNvSpPr/>
            <p:nvPr/>
          </p:nvSpPr>
          <p:spPr>
            <a:xfrm>
              <a:off x="3733" y="2582"/>
              <a:ext cx="384" cy="33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2" name="Rectangle 68"/>
            <p:cNvSpPr/>
            <p:nvPr/>
          </p:nvSpPr>
          <p:spPr>
            <a:xfrm>
              <a:off x="4117" y="2582"/>
              <a:ext cx="384" cy="33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3" name="Rectangle 69"/>
            <p:cNvSpPr/>
            <p:nvPr/>
          </p:nvSpPr>
          <p:spPr>
            <a:xfrm>
              <a:off x="2965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Rectangle 70"/>
            <p:cNvSpPr/>
            <p:nvPr/>
          </p:nvSpPr>
          <p:spPr>
            <a:xfrm>
              <a:off x="3349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5" name="Rectangle 71"/>
            <p:cNvSpPr/>
            <p:nvPr/>
          </p:nvSpPr>
          <p:spPr>
            <a:xfrm>
              <a:off x="3733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6" name="Rectangle 72"/>
            <p:cNvSpPr/>
            <p:nvPr/>
          </p:nvSpPr>
          <p:spPr>
            <a:xfrm>
              <a:off x="4117" y="2918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7" name="Text Box 73"/>
            <p:cNvSpPr txBox="1"/>
            <p:nvPr/>
          </p:nvSpPr>
          <p:spPr>
            <a:xfrm>
              <a:off x="3061" y="170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Text Box 74"/>
            <p:cNvSpPr txBox="1"/>
            <p:nvPr/>
          </p:nvSpPr>
          <p:spPr>
            <a:xfrm>
              <a:off x="3445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Text Box 75"/>
            <p:cNvSpPr txBox="1"/>
            <p:nvPr/>
          </p:nvSpPr>
          <p:spPr>
            <a:xfrm>
              <a:off x="3834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Text Box 76"/>
            <p:cNvSpPr txBox="1"/>
            <p:nvPr/>
          </p:nvSpPr>
          <p:spPr>
            <a:xfrm>
              <a:off x="4218" y="171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Text Box 77"/>
            <p:cNvSpPr txBox="1"/>
            <p:nvPr/>
          </p:nvSpPr>
          <p:spPr>
            <a:xfrm>
              <a:off x="2773" y="1986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2" name="Text Box 78"/>
            <p:cNvSpPr txBox="1"/>
            <p:nvPr/>
          </p:nvSpPr>
          <p:spPr>
            <a:xfrm>
              <a:off x="2773" y="2322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Text Box 79"/>
            <p:cNvSpPr txBox="1"/>
            <p:nvPr/>
          </p:nvSpPr>
          <p:spPr>
            <a:xfrm>
              <a:off x="2773" y="2658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Text Box 80"/>
            <p:cNvSpPr txBox="1"/>
            <p:nvPr/>
          </p:nvSpPr>
          <p:spPr>
            <a:xfrm>
              <a:off x="2773" y="2994"/>
              <a:ext cx="187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5" name="Rectangle 81"/>
            <p:cNvSpPr/>
            <p:nvPr/>
          </p:nvSpPr>
          <p:spPr>
            <a:xfrm>
              <a:off x="2963" y="1910"/>
              <a:ext cx="1536" cy="13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66" name="Rectangle 82"/>
            <p:cNvSpPr/>
            <p:nvPr/>
          </p:nvSpPr>
          <p:spPr>
            <a:xfrm>
              <a:off x="2963" y="3446"/>
              <a:ext cx="384" cy="33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7" name="Rectangle 83"/>
            <p:cNvSpPr/>
            <p:nvPr/>
          </p:nvSpPr>
          <p:spPr>
            <a:xfrm>
              <a:off x="3347" y="3446"/>
              <a:ext cx="384" cy="336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8" name="Rectangle 84"/>
            <p:cNvSpPr/>
            <p:nvPr/>
          </p:nvSpPr>
          <p:spPr>
            <a:xfrm>
              <a:off x="3731" y="3446"/>
              <a:ext cx="384" cy="33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69" name="Rectangle 85"/>
            <p:cNvSpPr/>
            <p:nvPr/>
          </p:nvSpPr>
          <p:spPr>
            <a:xfrm>
              <a:off x="4115" y="3446"/>
              <a:ext cx="384" cy="33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0" name="Rectangle 86"/>
            <p:cNvSpPr/>
            <p:nvPr/>
          </p:nvSpPr>
          <p:spPr>
            <a:xfrm>
              <a:off x="2963" y="3446"/>
              <a:ext cx="1536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1" name="Text Box 87"/>
            <p:cNvSpPr txBox="1"/>
            <p:nvPr/>
          </p:nvSpPr>
          <p:spPr>
            <a:xfrm>
              <a:off x="3140" y="3820"/>
              <a:ext cx="1246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internal row buffer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2" name="Rectangle 88"/>
            <p:cNvSpPr/>
            <p:nvPr/>
          </p:nvSpPr>
          <p:spPr>
            <a:xfrm>
              <a:off x="2437" y="1536"/>
              <a:ext cx="2296" cy="25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3" name="Text Box 89"/>
            <p:cNvSpPr txBox="1"/>
            <p:nvPr/>
          </p:nvSpPr>
          <p:spPr>
            <a:xfrm>
              <a:off x="2446" y="1314"/>
              <a:ext cx="1471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16 x 8 DRAM chip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4" name="AutoShape 90"/>
            <p:cNvSpPr/>
            <p:nvPr/>
          </p:nvSpPr>
          <p:spPr>
            <a:xfrm rot="6382932">
              <a:off x="2832" y="2860"/>
              <a:ext cx="192" cy="1086"/>
            </a:xfrm>
            <a:prstGeom prst="downArrow">
              <a:avLst>
                <a:gd name="adj1" fmla="val 58333"/>
                <a:gd name="adj2" fmla="val 102676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5" name="Text Box 91"/>
            <p:cNvSpPr txBox="1"/>
            <p:nvPr/>
          </p:nvSpPr>
          <p:spPr>
            <a:xfrm>
              <a:off x="1771" y="1774"/>
              <a:ext cx="601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CAS=1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76" name="Line 92"/>
            <p:cNvSpPr/>
            <p:nvPr/>
          </p:nvSpPr>
          <p:spPr>
            <a:xfrm flipV="1">
              <a:off x="1693" y="2140"/>
              <a:ext cx="720" cy="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77" name="Text Box 93"/>
            <p:cNvSpPr txBox="1"/>
            <p:nvPr/>
          </p:nvSpPr>
          <p:spPr>
            <a:xfrm>
              <a:off x="1805" y="2186"/>
              <a:ext cx="50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addr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78" name="Line 94"/>
            <p:cNvSpPr/>
            <p:nvPr/>
          </p:nvSpPr>
          <p:spPr>
            <a:xfrm>
              <a:off x="1693" y="325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79" name="Text Box 95"/>
            <p:cNvSpPr txBox="1"/>
            <p:nvPr/>
          </p:nvSpPr>
          <p:spPr>
            <a:xfrm>
              <a:off x="1806" y="3338"/>
              <a:ext cx="50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80" name="Text Box 96"/>
            <p:cNvSpPr txBox="1"/>
            <p:nvPr/>
          </p:nvSpPr>
          <p:spPr>
            <a:xfrm>
              <a:off x="1963" y="2025"/>
              <a:ext cx="197" cy="24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ts val="11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1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/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1" name="Text Box 97"/>
            <p:cNvSpPr txBox="1"/>
            <p:nvPr/>
          </p:nvSpPr>
          <p:spPr>
            <a:xfrm>
              <a:off x="1967" y="3118"/>
              <a:ext cx="197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ts val="1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/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2" name="Rectangle 98"/>
            <p:cNvSpPr/>
            <p:nvPr/>
          </p:nvSpPr>
          <p:spPr>
            <a:xfrm>
              <a:off x="909" y="1718"/>
              <a:ext cx="800" cy="2016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modules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0484" name="Group 6"/>
          <p:cNvGrpSpPr/>
          <p:nvPr/>
        </p:nvGrpSpPr>
        <p:grpSpPr>
          <a:xfrm>
            <a:off x="990600" y="1516063"/>
            <a:ext cx="7439025" cy="5265737"/>
            <a:chOff x="768" y="715"/>
            <a:chExt cx="4686" cy="3461"/>
          </a:xfrm>
        </p:grpSpPr>
        <p:sp>
          <p:nvSpPr>
            <p:cNvPr id="20486" name="Rectangle 7"/>
            <p:cNvSpPr>
              <a:spLocks noChangeAspect="1"/>
            </p:cNvSpPr>
            <p:nvPr/>
          </p:nvSpPr>
          <p:spPr>
            <a:xfrm>
              <a:off x="976" y="740"/>
              <a:ext cx="3189" cy="169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87" name="Rectangle 8"/>
            <p:cNvSpPr>
              <a:spLocks noChangeAspect="1"/>
            </p:cNvSpPr>
            <p:nvPr/>
          </p:nvSpPr>
          <p:spPr>
            <a:xfrm>
              <a:off x="1288" y="2871"/>
              <a:ext cx="2841" cy="81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88" name="Rectangle 9"/>
            <p:cNvSpPr>
              <a:spLocks noChangeAspect="1"/>
            </p:cNvSpPr>
            <p:nvPr/>
          </p:nvSpPr>
          <p:spPr>
            <a:xfrm>
              <a:off x="3212" y="1210"/>
              <a:ext cx="691" cy="61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89" name="Rectangle 10"/>
            <p:cNvSpPr>
              <a:spLocks noChangeAspect="1"/>
            </p:cNvSpPr>
            <p:nvPr/>
          </p:nvSpPr>
          <p:spPr>
            <a:xfrm>
              <a:off x="2905" y="1287"/>
              <a:ext cx="691" cy="61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90" name="Rectangle 11"/>
            <p:cNvSpPr>
              <a:spLocks noChangeAspect="1"/>
            </p:cNvSpPr>
            <p:nvPr/>
          </p:nvSpPr>
          <p:spPr>
            <a:xfrm>
              <a:off x="2598" y="1364"/>
              <a:ext cx="691" cy="61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91" name="Rectangle 12"/>
            <p:cNvSpPr>
              <a:spLocks noChangeAspect="1"/>
            </p:cNvSpPr>
            <p:nvPr/>
          </p:nvSpPr>
          <p:spPr>
            <a:xfrm>
              <a:off x="2291" y="1440"/>
              <a:ext cx="691" cy="61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92" name="Rectangle 13"/>
            <p:cNvSpPr>
              <a:spLocks noChangeAspect="1"/>
            </p:cNvSpPr>
            <p:nvPr/>
          </p:nvSpPr>
          <p:spPr>
            <a:xfrm>
              <a:off x="1984" y="1517"/>
              <a:ext cx="691" cy="61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93" name="Rectangle 14"/>
            <p:cNvSpPr>
              <a:spLocks noChangeAspect="1"/>
            </p:cNvSpPr>
            <p:nvPr/>
          </p:nvSpPr>
          <p:spPr>
            <a:xfrm>
              <a:off x="1677" y="1594"/>
              <a:ext cx="691" cy="61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94" name="Rectangle 15"/>
            <p:cNvSpPr>
              <a:spLocks noChangeAspect="1"/>
            </p:cNvSpPr>
            <p:nvPr/>
          </p:nvSpPr>
          <p:spPr>
            <a:xfrm>
              <a:off x="1369" y="1671"/>
              <a:ext cx="691" cy="61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95" name="Rectangle 16"/>
            <p:cNvSpPr>
              <a:spLocks noChangeAspect="1"/>
            </p:cNvSpPr>
            <p:nvPr/>
          </p:nvSpPr>
          <p:spPr>
            <a:xfrm>
              <a:off x="1062" y="1748"/>
              <a:ext cx="691" cy="61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Rectangle 17"/>
            <p:cNvSpPr>
              <a:spLocks noChangeAspect="1"/>
            </p:cNvSpPr>
            <p:nvPr/>
          </p:nvSpPr>
          <p:spPr>
            <a:xfrm>
              <a:off x="4248" y="983"/>
              <a:ext cx="64" cy="7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497" name="Text Box 18"/>
            <p:cNvSpPr txBox="1">
              <a:spLocks noChangeAspect="1"/>
            </p:cNvSpPr>
            <p:nvPr/>
          </p:nvSpPr>
          <p:spPr>
            <a:xfrm>
              <a:off x="4293" y="907"/>
              <a:ext cx="988" cy="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: supercell (i,j)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Text Box 19"/>
            <p:cNvSpPr txBox="1">
              <a:spLocks noChangeAspect="1"/>
            </p:cNvSpPr>
            <p:nvPr/>
          </p:nvSpPr>
          <p:spPr>
            <a:xfrm>
              <a:off x="3889" y="3020"/>
              <a:ext cx="160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9" name="Text Box 20"/>
            <p:cNvSpPr txBox="1">
              <a:spLocks noChangeAspect="1"/>
            </p:cNvSpPr>
            <p:nvPr/>
          </p:nvSpPr>
          <p:spPr>
            <a:xfrm>
              <a:off x="2695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31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Rectangle 21"/>
            <p:cNvSpPr>
              <a:spLocks noChangeAspect="1"/>
            </p:cNvSpPr>
            <p:nvPr/>
          </p:nvSpPr>
          <p:spPr>
            <a:xfrm>
              <a:off x="2753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01" name="Rectangle 22"/>
            <p:cNvSpPr>
              <a:spLocks noChangeAspect="1"/>
            </p:cNvSpPr>
            <p:nvPr/>
          </p:nvSpPr>
          <p:spPr>
            <a:xfrm>
              <a:off x="3060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02" name="Rectangle 23"/>
            <p:cNvSpPr>
              <a:spLocks noChangeAspect="1"/>
            </p:cNvSpPr>
            <p:nvPr/>
          </p:nvSpPr>
          <p:spPr>
            <a:xfrm>
              <a:off x="3367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03" name="Rectangle 24"/>
            <p:cNvSpPr>
              <a:spLocks noChangeAspect="1"/>
            </p:cNvSpPr>
            <p:nvPr/>
          </p:nvSpPr>
          <p:spPr>
            <a:xfrm>
              <a:off x="3674" y="3153"/>
              <a:ext cx="308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04" name="Text Box 25"/>
            <p:cNvSpPr txBox="1">
              <a:spLocks noChangeAspect="1"/>
            </p:cNvSpPr>
            <p:nvPr/>
          </p:nvSpPr>
          <p:spPr>
            <a:xfrm>
              <a:off x="3645" y="3020"/>
              <a:ext cx="160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Text Box 26"/>
            <p:cNvSpPr txBox="1">
              <a:spLocks noChangeAspect="1"/>
            </p:cNvSpPr>
            <p:nvPr/>
          </p:nvSpPr>
          <p:spPr>
            <a:xfrm>
              <a:off x="3554" y="3020"/>
              <a:ext cx="160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Text Box 27"/>
            <p:cNvSpPr txBox="1">
              <a:spLocks noChangeAspect="1"/>
            </p:cNvSpPr>
            <p:nvPr/>
          </p:nvSpPr>
          <p:spPr>
            <a:xfrm>
              <a:off x="3309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15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Text Box 28"/>
            <p:cNvSpPr txBox="1">
              <a:spLocks noChangeAspect="1"/>
            </p:cNvSpPr>
            <p:nvPr/>
          </p:nvSpPr>
          <p:spPr>
            <a:xfrm>
              <a:off x="3194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16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8" name="Text Box 29"/>
            <p:cNvSpPr txBox="1">
              <a:spLocks noChangeAspect="1"/>
            </p:cNvSpPr>
            <p:nvPr/>
          </p:nvSpPr>
          <p:spPr>
            <a:xfrm>
              <a:off x="3030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23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Text Box 30"/>
            <p:cNvSpPr txBox="1">
              <a:spLocks noChangeAspect="1"/>
            </p:cNvSpPr>
            <p:nvPr/>
          </p:nvSpPr>
          <p:spPr>
            <a:xfrm>
              <a:off x="2925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24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0" name="Text Box 31"/>
            <p:cNvSpPr txBox="1">
              <a:spLocks noChangeAspect="1"/>
            </p:cNvSpPr>
            <p:nvPr/>
          </p:nvSpPr>
          <p:spPr>
            <a:xfrm>
              <a:off x="2591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32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Text Box 32"/>
            <p:cNvSpPr txBox="1">
              <a:spLocks noChangeAspect="1"/>
            </p:cNvSpPr>
            <p:nvPr/>
          </p:nvSpPr>
          <p:spPr>
            <a:xfrm>
              <a:off x="1468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63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2" name="Rectangle 33"/>
            <p:cNvSpPr>
              <a:spLocks noChangeAspect="1"/>
            </p:cNvSpPr>
            <p:nvPr/>
          </p:nvSpPr>
          <p:spPr>
            <a:xfrm>
              <a:off x="1536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13" name="Rectangle 34"/>
            <p:cNvSpPr>
              <a:spLocks noChangeAspect="1"/>
            </p:cNvSpPr>
            <p:nvPr/>
          </p:nvSpPr>
          <p:spPr>
            <a:xfrm>
              <a:off x="1843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14" name="Rectangle 35"/>
            <p:cNvSpPr>
              <a:spLocks noChangeAspect="1"/>
            </p:cNvSpPr>
            <p:nvPr/>
          </p:nvSpPr>
          <p:spPr>
            <a:xfrm>
              <a:off x="2150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15" name="Rectangle 36"/>
            <p:cNvSpPr>
              <a:spLocks noChangeAspect="1"/>
            </p:cNvSpPr>
            <p:nvPr/>
          </p:nvSpPr>
          <p:spPr>
            <a:xfrm>
              <a:off x="2457" y="3153"/>
              <a:ext cx="307" cy="15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16" name="Text Box 37"/>
            <p:cNvSpPr txBox="1">
              <a:spLocks noChangeAspect="1"/>
            </p:cNvSpPr>
            <p:nvPr/>
          </p:nvSpPr>
          <p:spPr>
            <a:xfrm>
              <a:off x="2407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39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Text Box 38"/>
            <p:cNvSpPr txBox="1">
              <a:spLocks noChangeAspect="1"/>
            </p:cNvSpPr>
            <p:nvPr/>
          </p:nvSpPr>
          <p:spPr>
            <a:xfrm>
              <a:off x="2283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40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8" name="Text Box 39"/>
            <p:cNvSpPr txBox="1">
              <a:spLocks noChangeAspect="1"/>
            </p:cNvSpPr>
            <p:nvPr/>
          </p:nvSpPr>
          <p:spPr>
            <a:xfrm>
              <a:off x="2082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47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9" name="Text Box 40"/>
            <p:cNvSpPr txBox="1">
              <a:spLocks noChangeAspect="1"/>
            </p:cNvSpPr>
            <p:nvPr/>
          </p:nvSpPr>
          <p:spPr>
            <a:xfrm>
              <a:off x="1976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48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0" name="Text Box 41"/>
            <p:cNvSpPr txBox="1">
              <a:spLocks noChangeAspect="1"/>
            </p:cNvSpPr>
            <p:nvPr/>
          </p:nvSpPr>
          <p:spPr>
            <a:xfrm>
              <a:off x="1784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55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1" name="Text Box 42"/>
            <p:cNvSpPr txBox="1">
              <a:spLocks noChangeAspect="1"/>
            </p:cNvSpPr>
            <p:nvPr/>
          </p:nvSpPr>
          <p:spPr>
            <a:xfrm>
              <a:off x="1658" y="3020"/>
              <a:ext cx="204" cy="1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Helvetica" pitchFamily="34" charset="0"/>
                  <a:ea typeface="宋体" panose="02010600030101010101" pitchFamily="2" charset="-122"/>
                </a:rPr>
                <a:t>56</a:t>
              </a:r>
              <a:endParaRPr lang="en-US" altLang="zh-CN" sz="1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2" name="Text Box 43"/>
            <p:cNvSpPr txBox="1">
              <a:spLocks noChangeAspect="1"/>
            </p:cNvSpPr>
            <p:nvPr/>
          </p:nvSpPr>
          <p:spPr>
            <a:xfrm>
              <a:off x="1265" y="3297"/>
              <a:ext cx="2894" cy="22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64-bit doubleword at main memory address </a:t>
              </a:r>
              <a:r>
                <a:rPr lang="en-US" altLang="zh-CN" sz="1600" b="1" i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3" name="Line 44"/>
            <p:cNvSpPr>
              <a:spLocks noChangeAspect="1"/>
            </p:cNvSpPr>
            <p:nvPr/>
          </p:nvSpPr>
          <p:spPr>
            <a:xfrm>
              <a:off x="768" y="913"/>
              <a:ext cx="262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4" name="Text Box 45"/>
            <p:cNvSpPr txBox="1">
              <a:spLocks noChangeAspect="1"/>
            </p:cNvSpPr>
            <p:nvPr/>
          </p:nvSpPr>
          <p:spPr>
            <a:xfrm>
              <a:off x="1433" y="715"/>
              <a:ext cx="1887" cy="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addr (row = i, col = j)</a:t>
              </a:r>
              <a:endPara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0525" name="Line 46"/>
            <p:cNvSpPr>
              <a:spLocks noChangeAspect="1"/>
            </p:cNvSpPr>
            <p:nvPr/>
          </p:nvSpPr>
          <p:spPr>
            <a:xfrm>
              <a:off x="3814" y="1527"/>
              <a:ext cx="0" cy="149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26" name="Line 47"/>
            <p:cNvSpPr>
              <a:spLocks noChangeAspect="1"/>
            </p:cNvSpPr>
            <p:nvPr/>
          </p:nvSpPr>
          <p:spPr>
            <a:xfrm>
              <a:off x="3513" y="1604"/>
              <a:ext cx="0" cy="14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27" name="Line 48"/>
            <p:cNvSpPr>
              <a:spLocks noChangeAspect="1"/>
            </p:cNvSpPr>
            <p:nvPr/>
          </p:nvSpPr>
          <p:spPr>
            <a:xfrm flipH="1">
              <a:off x="3206" y="168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28" name="Line 49"/>
            <p:cNvSpPr>
              <a:spLocks noChangeAspect="1"/>
            </p:cNvSpPr>
            <p:nvPr/>
          </p:nvSpPr>
          <p:spPr>
            <a:xfrm>
              <a:off x="2905" y="1757"/>
              <a:ext cx="0" cy="126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29" name="Line 50"/>
            <p:cNvSpPr>
              <a:spLocks noChangeAspect="1"/>
            </p:cNvSpPr>
            <p:nvPr/>
          </p:nvSpPr>
          <p:spPr>
            <a:xfrm>
              <a:off x="2592" y="1834"/>
              <a:ext cx="0" cy="11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0" name="Line 51"/>
            <p:cNvSpPr>
              <a:spLocks noChangeAspect="1"/>
            </p:cNvSpPr>
            <p:nvPr/>
          </p:nvSpPr>
          <p:spPr>
            <a:xfrm>
              <a:off x="2278" y="1911"/>
              <a:ext cx="0" cy="1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1" name="Line 52"/>
            <p:cNvSpPr>
              <a:spLocks noChangeAspect="1"/>
            </p:cNvSpPr>
            <p:nvPr/>
          </p:nvSpPr>
          <p:spPr>
            <a:xfrm flipH="1">
              <a:off x="1971" y="1988"/>
              <a:ext cx="0" cy="10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2" name="Line 53"/>
            <p:cNvSpPr>
              <a:spLocks noChangeAspect="1"/>
            </p:cNvSpPr>
            <p:nvPr/>
          </p:nvSpPr>
          <p:spPr>
            <a:xfrm>
              <a:off x="1677" y="2064"/>
              <a:ext cx="0" cy="95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3" name="Text Box 54"/>
            <p:cNvSpPr txBox="1">
              <a:spLocks noChangeAspect="1"/>
            </p:cNvSpPr>
            <p:nvPr/>
          </p:nvSpPr>
          <p:spPr>
            <a:xfrm>
              <a:off x="3800" y="1968"/>
              <a:ext cx="424" cy="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</a:t>
              </a:r>
              <a:endPara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0534" name="Line 55"/>
            <p:cNvSpPr>
              <a:spLocks noChangeAspect="1"/>
            </p:cNvSpPr>
            <p:nvPr/>
          </p:nvSpPr>
          <p:spPr>
            <a:xfrm>
              <a:off x="3378" y="913"/>
              <a:ext cx="0" cy="3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5" name="Line 56"/>
            <p:cNvSpPr>
              <a:spLocks noChangeAspect="1"/>
            </p:cNvSpPr>
            <p:nvPr/>
          </p:nvSpPr>
          <p:spPr>
            <a:xfrm>
              <a:off x="3033" y="913"/>
              <a:ext cx="0" cy="3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6" name="Line 57"/>
            <p:cNvSpPr>
              <a:spLocks noChangeAspect="1"/>
            </p:cNvSpPr>
            <p:nvPr/>
          </p:nvSpPr>
          <p:spPr>
            <a:xfrm>
              <a:off x="2726" y="913"/>
              <a:ext cx="0" cy="4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7" name="Line 58"/>
            <p:cNvSpPr>
              <a:spLocks noChangeAspect="1"/>
            </p:cNvSpPr>
            <p:nvPr/>
          </p:nvSpPr>
          <p:spPr>
            <a:xfrm>
              <a:off x="2419" y="913"/>
              <a:ext cx="0" cy="5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8" name="Line 59"/>
            <p:cNvSpPr>
              <a:spLocks noChangeAspect="1"/>
            </p:cNvSpPr>
            <p:nvPr/>
          </p:nvSpPr>
          <p:spPr>
            <a:xfrm>
              <a:off x="2112" y="913"/>
              <a:ext cx="0" cy="6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9" name="Line 60"/>
            <p:cNvSpPr>
              <a:spLocks noChangeAspect="1"/>
            </p:cNvSpPr>
            <p:nvPr/>
          </p:nvSpPr>
          <p:spPr>
            <a:xfrm>
              <a:off x="1766" y="913"/>
              <a:ext cx="0" cy="69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40" name="Line 61"/>
            <p:cNvSpPr>
              <a:spLocks noChangeAspect="1"/>
            </p:cNvSpPr>
            <p:nvPr/>
          </p:nvSpPr>
          <p:spPr>
            <a:xfrm>
              <a:off x="1497" y="913"/>
              <a:ext cx="0" cy="7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41" name="Line 62"/>
            <p:cNvSpPr>
              <a:spLocks noChangeAspect="1"/>
            </p:cNvSpPr>
            <p:nvPr/>
          </p:nvSpPr>
          <p:spPr>
            <a:xfrm>
              <a:off x="1190" y="913"/>
              <a:ext cx="0" cy="8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42" name="Text Box 63"/>
            <p:cNvSpPr txBox="1">
              <a:spLocks noChangeAspect="1"/>
            </p:cNvSpPr>
            <p:nvPr/>
          </p:nvSpPr>
          <p:spPr>
            <a:xfrm>
              <a:off x="4188" y="1321"/>
              <a:ext cx="1266" cy="70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64 MB  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memory module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consisting of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eight 8Mx8 DRAMs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3" name="Line 64"/>
            <p:cNvSpPr>
              <a:spLocks noChangeAspect="1"/>
            </p:cNvSpPr>
            <p:nvPr/>
          </p:nvSpPr>
          <p:spPr>
            <a:xfrm flipH="1" flipV="1">
              <a:off x="768" y="3255"/>
              <a:ext cx="518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4" name="Line 65"/>
            <p:cNvSpPr>
              <a:spLocks noChangeAspect="1"/>
            </p:cNvSpPr>
            <p:nvPr/>
          </p:nvSpPr>
          <p:spPr>
            <a:xfrm flipV="1">
              <a:off x="768" y="913"/>
              <a:ext cx="0" cy="23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5" name="Text Box 66"/>
            <p:cNvSpPr txBox="1">
              <a:spLocks noChangeAspect="1"/>
            </p:cNvSpPr>
            <p:nvPr/>
          </p:nvSpPr>
          <p:spPr>
            <a:xfrm>
              <a:off x="4144" y="3043"/>
              <a:ext cx="707" cy="3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6" name="Rectangle 67"/>
            <p:cNvSpPr>
              <a:spLocks noChangeAspect="1"/>
            </p:cNvSpPr>
            <p:nvPr/>
          </p:nvSpPr>
          <p:spPr>
            <a:xfrm>
              <a:off x="1939" y="1933"/>
              <a:ext cx="64" cy="7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47" name="Rectangle 68"/>
            <p:cNvSpPr>
              <a:spLocks noChangeAspect="1"/>
            </p:cNvSpPr>
            <p:nvPr/>
          </p:nvSpPr>
          <p:spPr>
            <a:xfrm>
              <a:off x="1645" y="2007"/>
              <a:ext cx="64" cy="7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48" name="Rectangle 69"/>
            <p:cNvSpPr>
              <a:spLocks noChangeAspect="1"/>
            </p:cNvSpPr>
            <p:nvPr/>
          </p:nvSpPr>
          <p:spPr>
            <a:xfrm>
              <a:off x="2246" y="1853"/>
              <a:ext cx="64" cy="7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49" name="Rectangle 70"/>
            <p:cNvSpPr>
              <a:spLocks noChangeAspect="1"/>
            </p:cNvSpPr>
            <p:nvPr/>
          </p:nvSpPr>
          <p:spPr>
            <a:xfrm>
              <a:off x="2556" y="1773"/>
              <a:ext cx="64" cy="7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50" name="Rectangle 71"/>
            <p:cNvSpPr>
              <a:spLocks noChangeAspect="1"/>
            </p:cNvSpPr>
            <p:nvPr/>
          </p:nvSpPr>
          <p:spPr>
            <a:xfrm>
              <a:off x="2873" y="1690"/>
              <a:ext cx="64" cy="7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51" name="Rectangle 72"/>
            <p:cNvSpPr>
              <a:spLocks noChangeAspect="1"/>
            </p:cNvSpPr>
            <p:nvPr/>
          </p:nvSpPr>
          <p:spPr>
            <a:xfrm>
              <a:off x="3174" y="1620"/>
              <a:ext cx="64" cy="7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52" name="Rectangle 73"/>
            <p:cNvSpPr>
              <a:spLocks noChangeAspect="1"/>
            </p:cNvSpPr>
            <p:nvPr/>
          </p:nvSpPr>
          <p:spPr>
            <a:xfrm>
              <a:off x="3481" y="1536"/>
              <a:ext cx="64" cy="71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53" name="Rectangle 74"/>
            <p:cNvSpPr>
              <a:spLocks noChangeAspect="1"/>
            </p:cNvSpPr>
            <p:nvPr/>
          </p:nvSpPr>
          <p:spPr>
            <a:xfrm>
              <a:off x="3782" y="1460"/>
              <a:ext cx="64" cy="70"/>
            </a:xfrm>
            <a:prstGeom prst="rect">
              <a:avLst/>
            </a:prstGeom>
            <a:solidFill>
              <a:srgbClr val="C0C0C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54" name="Text Box 75"/>
            <p:cNvSpPr txBox="1">
              <a:spLocks noChangeAspect="1"/>
            </p:cNvSpPr>
            <p:nvPr/>
          </p:nvSpPr>
          <p:spPr>
            <a:xfrm>
              <a:off x="3792" y="2491"/>
              <a:ext cx="287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0-7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5" name="Text Box 76"/>
            <p:cNvSpPr txBox="1">
              <a:spLocks noChangeAspect="1"/>
            </p:cNvSpPr>
            <p:nvPr/>
          </p:nvSpPr>
          <p:spPr>
            <a:xfrm>
              <a:off x="1297" y="1737"/>
              <a:ext cx="480" cy="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DRAM 7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6" name="Text Box 77"/>
            <p:cNvSpPr txBox="1">
              <a:spLocks noChangeAspect="1"/>
            </p:cNvSpPr>
            <p:nvPr/>
          </p:nvSpPr>
          <p:spPr>
            <a:xfrm>
              <a:off x="3504" y="1175"/>
              <a:ext cx="480" cy="1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DRAM 0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7" name="Text Box 78"/>
            <p:cNvSpPr txBox="1">
              <a:spLocks noChangeAspect="1"/>
            </p:cNvSpPr>
            <p:nvPr/>
          </p:nvSpPr>
          <p:spPr>
            <a:xfrm>
              <a:off x="3494" y="2491"/>
              <a:ext cx="307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8-15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8" name="Text Box 79"/>
            <p:cNvSpPr txBox="1">
              <a:spLocks noChangeAspect="1"/>
            </p:cNvSpPr>
            <p:nvPr/>
          </p:nvSpPr>
          <p:spPr>
            <a:xfrm>
              <a:off x="3186" y="2491"/>
              <a:ext cx="3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16-23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9" name="Text Box 80"/>
            <p:cNvSpPr txBox="1">
              <a:spLocks noChangeAspect="1"/>
            </p:cNvSpPr>
            <p:nvPr/>
          </p:nvSpPr>
          <p:spPr>
            <a:xfrm>
              <a:off x="2879" y="2491"/>
              <a:ext cx="3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24-31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0" name="Text Box 81"/>
            <p:cNvSpPr txBox="1">
              <a:spLocks noChangeAspect="1"/>
            </p:cNvSpPr>
            <p:nvPr/>
          </p:nvSpPr>
          <p:spPr>
            <a:xfrm>
              <a:off x="2572" y="2491"/>
              <a:ext cx="3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32-39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1" name="Text Box 82"/>
            <p:cNvSpPr txBox="1">
              <a:spLocks noChangeAspect="1"/>
            </p:cNvSpPr>
            <p:nvPr/>
          </p:nvSpPr>
          <p:spPr>
            <a:xfrm>
              <a:off x="2245" y="2491"/>
              <a:ext cx="3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40-47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2" name="Text Box 83"/>
            <p:cNvSpPr txBox="1">
              <a:spLocks noChangeAspect="1"/>
            </p:cNvSpPr>
            <p:nvPr/>
          </p:nvSpPr>
          <p:spPr>
            <a:xfrm>
              <a:off x="1938" y="2491"/>
              <a:ext cx="3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48-55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3" name="Text Box 84"/>
            <p:cNvSpPr txBox="1">
              <a:spLocks noChangeAspect="1"/>
            </p:cNvSpPr>
            <p:nvPr/>
          </p:nvSpPr>
          <p:spPr>
            <a:xfrm>
              <a:off x="1651" y="2491"/>
              <a:ext cx="360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bits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Helvetica" pitchFamily="34" charset="0"/>
                  <a:ea typeface="宋体" panose="02010600030101010101" pitchFamily="2" charset="-122"/>
                </a:rPr>
                <a:t>56-63</a:t>
              </a:r>
              <a:endParaRPr lang="en-US" altLang="zh-CN" sz="12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4" name="AutoShape 85"/>
            <p:cNvSpPr>
              <a:spLocks noChangeAspect="1"/>
            </p:cNvSpPr>
            <p:nvPr/>
          </p:nvSpPr>
          <p:spPr>
            <a:xfrm>
              <a:off x="2476" y="3677"/>
              <a:ext cx="538" cy="49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0565" name="Text Box 86"/>
            <p:cNvSpPr txBox="1">
              <a:spLocks noChangeAspect="1"/>
            </p:cNvSpPr>
            <p:nvPr/>
          </p:nvSpPr>
          <p:spPr>
            <a:xfrm>
              <a:off x="2914" y="3751"/>
              <a:ext cx="1984" cy="22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64-bit doubleword to CPU chip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5" name="矩形 1"/>
          <p:cNvSpPr/>
          <p:nvPr/>
        </p:nvSpPr>
        <p:spPr>
          <a:xfrm>
            <a:off x="6683375" y="3617913"/>
            <a:ext cx="2214563" cy="147796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DIMM: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dual in-line memory module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240-pin for DDR2 and DDR3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280-pin for DDR4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14383</Words>
  <Application>WPS 演示</Application>
  <PresentationFormat>全屏显示(4:3)</PresentationFormat>
  <Paragraphs>1339</Paragraphs>
  <Slides>63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Arial</vt:lpstr>
      <vt:lpstr>宋体</vt:lpstr>
      <vt:lpstr>Wingdings</vt:lpstr>
      <vt:lpstr>Comic Sans MS</vt:lpstr>
      <vt:lpstr>Times New Roman</vt:lpstr>
      <vt:lpstr>Helvetica</vt:lpstr>
      <vt:lpstr>Courier New</vt:lpstr>
      <vt:lpstr>微软雅黑</vt:lpstr>
      <vt:lpstr>Arial Unicode MS</vt:lpstr>
      <vt:lpstr>Times</vt:lpstr>
      <vt:lpstr>Calibri</vt:lpstr>
      <vt:lpstr>Verdana</vt:lpstr>
      <vt:lpstr>Arial Unicode MS</vt:lpstr>
      <vt:lpstr>icfp99</vt:lpstr>
      <vt:lpstr>Memory Hierarchy (I)</vt:lpstr>
      <vt:lpstr>Outline</vt:lpstr>
      <vt:lpstr>Random-Access Memory (RAM)</vt:lpstr>
      <vt:lpstr>Random-Access Memory (RAM)</vt:lpstr>
      <vt:lpstr>SRAM vs DRAM summary</vt:lpstr>
      <vt:lpstr>Conventional DRAM organization</vt:lpstr>
      <vt:lpstr>Reading DRAM supercell (2,1)</vt:lpstr>
      <vt:lpstr>Reading DRAM supercell (2,1)</vt:lpstr>
      <vt:lpstr>Memory modules</vt:lpstr>
      <vt:lpstr>Enhanced DRAMs</vt:lpstr>
      <vt:lpstr>Enhanced DRAMs</vt:lpstr>
      <vt:lpstr>Enhanced DRAMs</vt:lpstr>
      <vt:lpstr>Enhanced DRAMs</vt:lpstr>
      <vt:lpstr>Nonvolatile memories</vt:lpstr>
      <vt:lpstr>Types of ROMs</vt:lpstr>
      <vt:lpstr>Nonvolatile memories</vt:lpstr>
      <vt:lpstr>Bus Structure Connecting CPU and memory</vt:lpstr>
      <vt:lpstr>Bus Structure Connecting CPU and memory</vt:lpstr>
      <vt:lpstr>Memory read transaction</vt:lpstr>
      <vt:lpstr>Memory read transaction</vt:lpstr>
      <vt:lpstr>Memory read transaction</vt:lpstr>
      <vt:lpstr>Memory write transaction</vt:lpstr>
      <vt:lpstr>Memory write transaction</vt:lpstr>
      <vt:lpstr>Memory write transaction</vt:lpstr>
      <vt:lpstr>What’s inside a disk drive?</vt:lpstr>
      <vt:lpstr>Disk geometry</vt:lpstr>
      <vt:lpstr>Disk geometry (muliple-platter view)</vt:lpstr>
      <vt:lpstr>Disk capacity</vt:lpstr>
      <vt:lpstr>Disk capacity</vt:lpstr>
      <vt:lpstr> Computing disk capacity</vt:lpstr>
      <vt:lpstr>Disk operation (single-platter view)</vt:lpstr>
      <vt:lpstr>Disk operation (multi-platter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</vt:lpstr>
      <vt:lpstr>Disk access time example</vt:lpstr>
      <vt:lpstr>Disk access time example</vt:lpstr>
      <vt:lpstr>Logical disk blocks</vt:lpstr>
      <vt:lpstr>Formatted disk capacity</vt:lpstr>
      <vt:lpstr>PowerPoint 演示文稿</vt:lpstr>
      <vt:lpstr>Memory-mapped I/O</vt:lpstr>
      <vt:lpstr>Reading a disk block</vt:lpstr>
      <vt:lpstr>Reading a disk sector</vt:lpstr>
      <vt:lpstr>DMA</vt:lpstr>
      <vt:lpstr>Reading a disk block</vt:lpstr>
      <vt:lpstr>Interrupt</vt:lpstr>
      <vt:lpstr>Solid State Disk (SSD)</vt:lpstr>
      <vt:lpstr>Solid State Disk (SSD)</vt:lpstr>
      <vt:lpstr>SSD Performance Characteristics	</vt:lpstr>
      <vt:lpstr>SSD Tradeoffs	vs Rotating Disks</vt:lpstr>
      <vt:lpstr>Storage Trends</vt:lpstr>
      <vt:lpstr>CPU Clock Rates</vt:lpstr>
      <vt:lpstr>The CPU-Memory Gap</vt:lpstr>
      <vt:lpstr>The CPU-Memory Gap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 (I)</dc:title>
  <dc:creator>Rong Chen</dc:creator>
  <cp:lastModifiedBy>李昱翰</cp:lastModifiedBy>
  <cp:revision>26</cp:revision>
  <dcterms:created xsi:type="dcterms:W3CDTF">2016-12-10T09:50:00Z</dcterms:created>
  <dcterms:modified xsi:type="dcterms:W3CDTF">2022-04-06T08:22:56Z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07DA8E7BC40D4F9D8161A44F43ED1D69</vt:lpwstr>
  </property>
  <property fmtid="{D5CDD505-2E9C-101B-9397-08002B2CF9AE}" pid="3" name="KSOProductBuildVer">
    <vt:lpwstr>2052-11.1.0.11365</vt:lpwstr>
  </property>
</Properties>
</file>