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922" r:id="rId3"/>
    <p:sldId id="923" r:id="rId5"/>
    <p:sldId id="934" r:id="rId6"/>
    <p:sldId id="911" r:id="rId7"/>
    <p:sldId id="912" r:id="rId8"/>
    <p:sldId id="913" r:id="rId9"/>
    <p:sldId id="915" r:id="rId10"/>
    <p:sldId id="916" r:id="rId11"/>
    <p:sldId id="925" r:id="rId12"/>
    <p:sldId id="918" r:id="rId13"/>
    <p:sldId id="914" r:id="rId14"/>
    <p:sldId id="917" r:id="rId15"/>
    <p:sldId id="919" r:id="rId16"/>
    <p:sldId id="920" r:id="rId17"/>
    <p:sldId id="921" r:id="rId18"/>
    <p:sldId id="783" r:id="rId19"/>
    <p:sldId id="784" r:id="rId20"/>
    <p:sldId id="926" r:id="rId21"/>
    <p:sldId id="927" r:id="rId22"/>
    <p:sldId id="929" r:id="rId23"/>
    <p:sldId id="892" r:id="rId24"/>
    <p:sldId id="809" r:id="rId25"/>
    <p:sldId id="894" r:id="rId26"/>
    <p:sldId id="770" r:id="rId27"/>
    <p:sldId id="778" r:id="rId28"/>
    <p:sldId id="928" r:id="rId29"/>
    <p:sldId id="756" r:id="rId30"/>
    <p:sldId id="757" r:id="rId31"/>
    <p:sldId id="930" r:id="rId32"/>
    <p:sldId id="931" r:id="rId33"/>
    <p:sldId id="932" r:id="rId34"/>
    <p:sldId id="799" r:id="rId35"/>
    <p:sldId id="933" r:id="rId36"/>
    <p:sldId id="800" r:id="rId37"/>
    <p:sldId id="899" r:id="rId38"/>
    <p:sldId id="779" r:id="rId39"/>
    <p:sldId id="780" r:id="rId40"/>
    <p:sldId id="781" r:id="rId41"/>
    <p:sldId id="782" r:id="rId42"/>
    <p:sldId id="763" r:id="rId4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03"/>
    <p:restoredTop sz="92427"/>
  </p:normalViewPr>
  <p:slideViewPr>
    <p:cSldViewPr showGuides="1">
      <p:cViewPr varScale="1">
        <p:scale>
          <a:sx n="92" d="100"/>
          <a:sy n="92" d="100"/>
        </p:scale>
        <p:origin x="348" y="57"/>
      </p:cViewPr>
      <p:guideLst>
        <p:guide orient="horz" pos="2160"/>
        <p:guide pos="2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231F35-6DBA-4769-8CC9-707C9851CC3B}" type="datetimeFigureOut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09585-37D2-4965-8053-78D97AAE577A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 b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 b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 b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82B604-6134-4C57-BB96-6978D411A7F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/>
              <a:t>Dependence on addresses of store and load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-pg let gcc do instrumentation.</a:t>
            </a:r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r>
              <a:rPr lang="en-US" altLang="zh-CN" dirty="0"/>
              <a:t>What is s/call. What spent on each call. 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Self: Called by itself ,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Total: called by itself and others.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FBC88A-8A16-401B-B848-CC8CB3A569B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01B66D-B4C4-40EE-848C-265C6B198FF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B5A02-5B69-49D6-A49D-F601E48B2E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DE33-57C0-4A21-92A0-C2DFFB54BD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B5A02-5B69-49D6-A49D-F601E48B2E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DE33-57C0-4A21-92A0-C2DFFB54BD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B5A02-5B69-49D6-A49D-F601E48B2E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DE33-57C0-4A21-92A0-C2DFFB54BD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B5A02-5B69-49D6-A49D-F601E48B2E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DE33-57C0-4A21-92A0-C2DFFB54BD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B5A02-5B69-49D6-A49D-F601E48B2E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DE33-57C0-4A21-92A0-C2DFFB54BD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B5A02-5B69-49D6-A49D-F601E48B2E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DE33-57C0-4A21-92A0-C2DFFB54BD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B5A02-5B69-49D6-A49D-F601E48B2E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DE33-57C0-4A21-92A0-C2DFFB54BD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B5A02-5B69-49D6-A49D-F601E48B2E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DE33-57C0-4A21-92A0-C2DFFB54BD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B5A02-5B69-49D6-A49D-F601E48B2E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DE33-57C0-4A21-92A0-C2DFFB54BD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B5A02-5B69-49D6-A49D-F601E48B2E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DE33-57C0-4A21-92A0-C2DFFB54BD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B5A02-5B69-49D6-A49D-F601E48B2E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DE33-57C0-4A21-92A0-C2DFFB54BD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B5A02-5B69-49D6-A49D-F601E48B2E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DE33-57C0-4A21-92A0-C2DFFB54BD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B5A02-5B69-49D6-A49D-F601E48B2E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43DE33-57C0-4A21-92A0-C2DFFB54BD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Modern Processors</a:t>
            </a:r>
            <a:endParaRPr lang="en-US" altLang="zh-CN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Multi-functional Units</a:t>
            </a:r>
            <a:endParaRPr lang="en-US" altLang="zh-CN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Multiple Instructions Can Execute in Parallel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Haswell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CPU (Core i7)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0. Integer arithmetic, FP multiplication, integer and FP division, branches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1. Integer arithmetic, FP addition, integer multiplication, FP multiplication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2. Load, address computation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3. Load, address computation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4. Store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5. Integer arithmetic(basic operations)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6. Integer arithmetic, branches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417955" marR="0" lvl="3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7. Store address computation(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用于匹配缓存中的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address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来获取缓存中对应的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data)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60655" marR="0" lvl="0" indent="-2222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Integer arithmetic: addition, bitwise operations, shifting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Load and Store Units</a:t>
            </a:r>
            <a:endParaRPr lang="zh-CN" altLang="en-US" dirty="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066800" y="1600200"/>
            <a:ext cx="1219200" cy="22860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5" name="Text Box 6"/>
          <p:cNvSpPr txBox="1"/>
          <p:nvPr/>
        </p:nvSpPr>
        <p:spPr>
          <a:xfrm>
            <a:off x="1219200" y="1752600"/>
            <a:ext cx="914400" cy="7493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Load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Unit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3505200" y="1600200"/>
            <a:ext cx="4572000" cy="2514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7" name="Text Box 8"/>
          <p:cNvSpPr txBox="1"/>
          <p:nvPr/>
        </p:nvSpPr>
        <p:spPr>
          <a:xfrm>
            <a:off x="4622800" y="1676400"/>
            <a:ext cx="2028825" cy="4254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Store Unit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1066800" y="4800600"/>
            <a:ext cx="7010400" cy="12192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9" name="Text Box 10"/>
          <p:cNvSpPr txBox="1"/>
          <p:nvPr/>
        </p:nvSpPr>
        <p:spPr>
          <a:xfrm>
            <a:off x="3032125" y="5162550"/>
            <a:ext cx="2311400" cy="4762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b="1" dirty="0">
                <a:latin typeface="Courier New" panose="02070309020205020404" pitchFamily="49" charset="0"/>
              </a:rPr>
              <a:t>Data Cache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1524000" y="3886200"/>
            <a:ext cx="0" cy="9144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11" name="Text Box 12"/>
          <p:cNvSpPr txBox="1"/>
          <p:nvPr/>
        </p:nvSpPr>
        <p:spPr>
          <a:xfrm>
            <a:off x="76200" y="4111625"/>
            <a:ext cx="1474788" cy="42386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Address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V="1">
            <a:off x="1905000" y="3886200"/>
            <a:ext cx="0" cy="9144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13" name="Text Box 14"/>
          <p:cNvSpPr txBox="1"/>
          <p:nvPr/>
        </p:nvSpPr>
        <p:spPr>
          <a:xfrm>
            <a:off x="2085975" y="4114800"/>
            <a:ext cx="922338" cy="433388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Data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857127" name="Group 39"/>
          <p:cNvGraphicFramePr>
            <a:graphicFrameLocks noGrp="1"/>
          </p:cNvGraphicFramePr>
          <p:nvPr>
            <p:ph idx="1"/>
          </p:nvPr>
        </p:nvGraphicFramePr>
        <p:xfrm>
          <a:off x="5702300" y="2895600"/>
          <a:ext cx="1905000" cy="854076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631" name="Text Box 40"/>
          <p:cNvSpPr txBox="1"/>
          <p:nvPr/>
        </p:nvSpPr>
        <p:spPr>
          <a:xfrm>
            <a:off x="5664200" y="2214563"/>
            <a:ext cx="2032000" cy="376237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u="sng" dirty="0">
                <a:latin typeface="Courier New" panose="02070309020205020404" pitchFamily="49" charset="0"/>
              </a:rPr>
              <a:t>Store buffer</a:t>
            </a:r>
            <a:endParaRPr lang="en-US" altLang="zh-CN" sz="2000" b="1" u="sng" dirty="0">
              <a:latin typeface="Courier New" panose="02070309020205020404" pitchFamily="49" charset="0"/>
            </a:endParaRPr>
          </a:p>
        </p:txBody>
      </p:sp>
      <p:sp>
        <p:nvSpPr>
          <p:cNvPr id="25632" name="Text Box 41"/>
          <p:cNvSpPr txBox="1"/>
          <p:nvPr/>
        </p:nvSpPr>
        <p:spPr>
          <a:xfrm>
            <a:off x="5607050" y="2590800"/>
            <a:ext cx="1250950" cy="36671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</a:rPr>
              <a:t>address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5633" name="Text Box 42"/>
          <p:cNvSpPr txBox="1"/>
          <p:nvPr/>
        </p:nvSpPr>
        <p:spPr>
          <a:xfrm>
            <a:off x="6826250" y="2605088"/>
            <a:ext cx="793750" cy="366712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</a:rPr>
              <a:t>data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5634" name="AutoShape 43"/>
          <p:cNvSpPr/>
          <p:nvPr/>
        </p:nvSpPr>
        <p:spPr>
          <a:xfrm>
            <a:off x="5245100" y="2895600"/>
            <a:ext cx="381000" cy="838200"/>
          </a:xfrm>
          <a:prstGeom prst="leftBrace">
            <a:avLst>
              <a:gd name="adj1" fmla="val 18333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5635" name="Text Box 44"/>
          <p:cNvSpPr txBox="1"/>
          <p:nvPr/>
        </p:nvSpPr>
        <p:spPr>
          <a:xfrm>
            <a:off x="3763963" y="2895600"/>
            <a:ext cx="1570037" cy="654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</a:rPr>
              <a:t>Matching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</a:rPr>
              <a:t>addresses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7684" name="Line 46"/>
          <p:cNvSpPr>
            <a:spLocks noChangeShapeType="1"/>
          </p:cNvSpPr>
          <p:nvPr/>
        </p:nvSpPr>
        <p:spPr bwMode="auto">
          <a:xfrm flipH="1">
            <a:off x="2286000" y="3338513"/>
            <a:ext cx="120491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37" name="Text Box 47"/>
          <p:cNvSpPr txBox="1"/>
          <p:nvPr/>
        </p:nvSpPr>
        <p:spPr>
          <a:xfrm>
            <a:off x="2559050" y="3367088"/>
            <a:ext cx="793750" cy="366712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</a:rPr>
              <a:t>Data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5638" name="Text Box 48"/>
          <p:cNvSpPr txBox="1"/>
          <p:nvPr/>
        </p:nvSpPr>
        <p:spPr>
          <a:xfrm>
            <a:off x="2286000" y="2819400"/>
            <a:ext cx="1250950" cy="36671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</a:rPr>
              <a:t>address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7687" name="Line 49"/>
          <p:cNvSpPr>
            <a:spLocks noChangeShapeType="1"/>
          </p:cNvSpPr>
          <p:nvPr/>
        </p:nvSpPr>
        <p:spPr bwMode="auto">
          <a:xfrm>
            <a:off x="6172200" y="3733800"/>
            <a:ext cx="0" cy="1066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88" name="Line 50"/>
          <p:cNvSpPr>
            <a:spLocks noChangeShapeType="1"/>
          </p:cNvSpPr>
          <p:nvPr/>
        </p:nvSpPr>
        <p:spPr bwMode="auto">
          <a:xfrm>
            <a:off x="7315200" y="3733800"/>
            <a:ext cx="0" cy="1066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41" name="Text Box 51"/>
          <p:cNvSpPr txBox="1"/>
          <p:nvPr/>
        </p:nvSpPr>
        <p:spPr>
          <a:xfrm>
            <a:off x="4611688" y="4214813"/>
            <a:ext cx="1474787" cy="433387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Address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25642" name="Text Box 52"/>
          <p:cNvSpPr txBox="1"/>
          <p:nvPr/>
        </p:nvSpPr>
        <p:spPr>
          <a:xfrm>
            <a:off x="7383463" y="4214813"/>
            <a:ext cx="922337" cy="433387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Data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cxnSp>
        <p:nvCxnSpPr>
          <p:cNvPr id="25643" name="直接箭头连接符 2"/>
          <p:cNvCxnSpPr/>
          <p:nvPr/>
        </p:nvCxnSpPr>
        <p:spPr>
          <a:xfrm>
            <a:off x="2286000" y="3186113"/>
            <a:ext cx="12192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4605020" y="188595"/>
            <a:ext cx="458343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store buffer</a:t>
            </a:r>
            <a:r>
              <a:rPr lang="zh-CN" altLang="en-US"/>
              <a:t>主要是用于</a:t>
            </a:r>
            <a:r>
              <a:rPr lang="en-US" altLang="zh-CN"/>
              <a:t>load</a:t>
            </a:r>
            <a:r>
              <a:rPr lang="zh-CN" altLang="en-US"/>
              <a:t>与</a:t>
            </a:r>
            <a:r>
              <a:rPr lang="en-US" altLang="zh-CN"/>
              <a:t>store</a:t>
            </a:r>
            <a:r>
              <a:rPr lang="zh-CN" altLang="en-US"/>
              <a:t>的操作</a:t>
            </a:r>
            <a:endParaRPr lang="zh-CN" altLang="en-US"/>
          </a:p>
          <a:p>
            <a:r>
              <a:rPr lang="zh-CN" altLang="en-US"/>
              <a:t>数</a:t>
            </a:r>
            <a:r>
              <a:rPr lang="en-US" altLang="zh-CN"/>
              <a:t>(</a:t>
            </a:r>
            <a:r>
              <a:rPr lang="zh-CN" altLang="en-US"/>
              <a:t>或结果</a:t>
            </a:r>
            <a:r>
              <a:rPr lang="en-US" altLang="zh-CN"/>
              <a:t>)</a:t>
            </a:r>
            <a:r>
              <a:rPr lang="zh-CN" altLang="en-US"/>
              <a:t>相互依赖的情况。可以理解为，</a:t>
            </a:r>
            <a:endParaRPr lang="zh-CN" altLang="en-US"/>
          </a:p>
          <a:p>
            <a:r>
              <a:rPr lang="zh-CN" altLang="en-US"/>
              <a:t>之前</a:t>
            </a:r>
            <a:r>
              <a:rPr lang="en-US" altLang="zh-CN"/>
              <a:t>Y86</a:t>
            </a:r>
            <a:r>
              <a:rPr lang="zh-CN" altLang="en-US"/>
              <a:t>中的为了防止依赖性数据的取值出错</a:t>
            </a:r>
            <a:endParaRPr lang="zh-CN" altLang="en-US"/>
          </a:p>
          <a:p>
            <a:r>
              <a:rPr lang="zh-CN" altLang="en-US"/>
              <a:t>而采用的</a:t>
            </a:r>
            <a:r>
              <a:rPr lang="en-US" altLang="zh-CN"/>
              <a:t>forwarding(ByPass)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8410" y="2561590"/>
            <a:ext cx="10401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先尝试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Graphical Representation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107" name="Right Brace 106"/>
          <p:cNvSpPr/>
          <p:nvPr/>
        </p:nvSpPr>
        <p:spPr>
          <a:xfrm>
            <a:off x="5257800" y="1981200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653" name="Rectangle 1"/>
          <p:cNvSpPr/>
          <p:nvPr/>
        </p:nvSpPr>
        <p:spPr>
          <a:xfrm>
            <a:off x="4572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%rax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654" name="Rectangle 33"/>
          <p:cNvSpPr/>
          <p:nvPr/>
        </p:nvSpPr>
        <p:spPr>
          <a:xfrm>
            <a:off x="11430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%rdi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655" name="Rectangle 34"/>
          <p:cNvSpPr/>
          <p:nvPr/>
        </p:nvSpPr>
        <p:spPr>
          <a:xfrm>
            <a:off x="18288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%rsi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656" name="Rectangle 35"/>
          <p:cNvSpPr/>
          <p:nvPr/>
        </p:nvSpPr>
        <p:spPr>
          <a:xfrm>
            <a:off x="2514600" y="16002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%rdx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657" name="Rectangle 36"/>
          <p:cNvSpPr/>
          <p:nvPr/>
        </p:nvSpPr>
        <p:spPr>
          <a:xfrm>
            <a:off x="4572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%rax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658" name="Rectangle 37"/>
          <p:cNvSpPr/>
          <p:nvPr/>
        </p:nvSpPr>
        <p:spPr>
          <a:xfrm>
            <a:off x="11430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%rdi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659" name="Rectangle 38"/>
          <p:cNvSpPr/>
          <p:nvPr/>
        </p:nvSpPr>
        <p:spPr>
          <a:xfrm>
            <a:off x="18288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%rsi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660" name="Rectangle 39"/>
          <p:cNvSpPr/>
          <p:nvPr/>
        </p:nvSpPr>
        <p:spPr>
          <a:xfrm>
            <a:off x="2514600" y="410686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%rdx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661" name="Rounded Rectangle 2"/>
          <p:cNvSpPr/>
          <p:nvPr/>
        </p:nvSpPr>
        <p:spPr>
          <a:xfrm>
            <a:off x="4000500" y="1984375"/>
            <a:ext cx="803275" cy="2936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s_addr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662" name="Rounded Rectangle 41"/>
          <p:cNvSpPr/>
          <p:nvPr/>
        </p:nvSpPr>
        <p:spPr>
          <a:xfrm>
            <a:off x="4013200" y="2573338"/>
            <a:ext cx="803275" cy="293687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load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663" name="Rounded Rectangle 42"/>
          <p:cNvSpPr/>
          <p:nvPr/>
        </p:nvSpPr>
        <p:spPr>
          <a:xfrm>
            <a:off x="4013200" y="3160713"/>
            <a:ext cx="803275" cy="293687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sub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664" name="Rounded Rectangle 44"/>
          <p:cNvSpPr/>
          <p:nvPr/>
        </p:nvSpPr>
        <p:spPr>
          <a:xfrm>
            <a:off x="4013200" y="3457575"/>
            <a:ext cx="803275" cy="2936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jne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27665" name="Straight Arrow Connector 4"/>
          <p:cNvCxnSpPr>
            <a:stCxn id="27653" idx="2"/>
          </p:cNvCxnSpPr>
          <p:nvPr/>
        </p:nvCxnSpPr>
        <p:spPr>
          <a:xfrm>
            <a:off x="800100" y="1905000"/>
            <a:ext cx="0" cy="5334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666" name="Straight Arrow Connector 47"/>
          <p:cNvCxnSpPr>
            <a:stCxn id="27654" idx="2"/>
            <a:endCxn id="27658" idx="0"/>
          </p:cNvCxnSpPr>
          <p:nvPr/>
        </p:nvCxnSpPr>
        <p:spPr>
          <a:xfrm>
            <a:off x="1485900" y="1905000"/>
            <a:ext cx="0" cy="220186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7667" name="Straight Arrow Connector 54"/>
          <p:cNvCxnSpPr>
            <a:stCxn id="27655" idx="2"/>
            <a:endCxn id="27659" idx="0"/>
          </p:cNvCxnSpPr>
          <p:nvPr/>
        </p:nvCxnSpPr>
        <p:spPr>
          <a:xfrm>
            <a:off x="2171700" y="1905000"/>
            <a:ext cx="0" cy="220186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7668" name="Straight Arrow Connector 63"/>
          <p:cNvCxnSpPr/>
          <p:nvPr/>
        </p:nvCxnSpPr>
        <p:spPr>
          <a:xfrm>
            <a:off x="2171700" y="2057400"/>
            <a:ext cx="18288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27669" name="Straight Arrow Connector 70"/>
          <p:cNvCxnSpPr>
            <a:stCxn id="27656" idx="2"/>
          </p:cNvCxnSpPr>
          <p:nvPr/>
        </p:nvCxnSpPr>
        <p:spPr>
          <a:xfrm>
            <a:off x="2857500" y="1905000"/>
            <a:ext cx="0" cy="133191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670" name="Straight Arrow Connector 125"/>
          <p:cNvCxnSpPr/>
          <p:nvPr/>
        </p:nvCxnSpPr>
        <p:spPr>
          <a:xfrm>
            <a:off x="1485900" y="2667000"/>
            <a:ext cx="25273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</p:cxnSp>
      <p:cxnSp>
        <p:nvCxnSpPr>
          <p:cNvPr id="27671" name="Straight Arrow Connector 126"/>
          <p:cNvCxnSpPr/>
          <p:nvPr/>
        </p:nvCxnSpPr>
        <p:spPr>
          <a:xfrm>
            <a:off x="2857500" y="3382963"/>
            <a:ext cx="11430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672" name="Straight Arrow Connector 130"/>
          <p:cNvCxnSpPr/>
          <p:nvPr/>
        </p:nvCxnSpPr>
        <p:spPr>
          <a:xfrm>
            <a:off x="2857500" y="3382963"/>
            <a:ext cx="0" cy="7239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41" name="Curved Connector 140"/>
          <p:cNvCxnSpPr>
            <a:stCxn id="27663" idx="3"/>
            <a:endCxn id="27664" idx="3"/>
          </p:cNvCxnSpPr>
          <p:nvPr/>
        </p:nvCxnSpPr>
        <p:spPr bwMode="auto">
          <a:xfrm>
            <a:off x="4816475" y="3308350"/>
            <a:ext cx="12700" cy="296863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4" name="Rounded Rectangle 2"/>
          <p:cNvSpPr/>
          <p:nvPr/>
        </p:nvSpPr>
        <p:spPr>
          <a:xfrm>
            <a:off x="4000500" y="2282825"/>
            <a:ext cx="803275" cy="2936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s_data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675" name="Rounded Rectangle 41"/>
          <p:cNvSpPr/>
          <p:nvPr/>
        </p:nvSpPr>
        <p:spPr>
          <a:xfrm>
            <a:off x="4013200" y="2860675"/>
            <a:ext cx="803275" cy="2936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add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55" name="Curved Connector 54"/>
          <p:cNvCxnSpPr>
            <a:stCxn id="27674" idx="3"/>
            <a:endCxn id="27662" idx="3"/>
          </p:cNvCxnSpPr>
          <p:nvPr/>
        </p:nvCxnSpPr>
        <p:spPr bwMode="auto">
          <a:xfrm>
            <a:off x="4803775" y="2430463"/>
            <a:ext cx="12700" cy="290513"/>
          </a:xfrm>
          <a:prstGeom prst="curvedConnector3">
            <a:avLst>
              <a:gd name="adj1" fmla="val 1470150"/>
            </a:avLst>
          </a:prstGeom>
          <a:ln w="2540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77" name="Straight Arrow Connector 68"/>
          <p:cNvCxnSpPr/>
          <p:nvPr/>
        </p:nvCxnSpPr>
        <p:spPr>
          <a:xfrm>
            <a:off x="800100" y="2971800"/>
            <a:ext cx="32131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7678" name="Straight Arrow Connector 69"/>
          <p:cNvCxnSpPr/>
          <p:nvPr/>
        </p:nvCxnSpPr>
        <p:spPr>
          <a:xfrm>
            <a:off x="800100" y="2743200"/>
            <a:ext cx="32004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679" name="Straight Arrow Connector 58"/>
          <p:cNvCxnSpPr/>
          <p:nvPr/>
        </p:nvCxnSpPr>
        <p:spPr>
          <a:xfrm>
            <a:off x="800100" y="2438400"/>
            <a:ext cx="31877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7680" name="Straight Arrow Connector 58"/>
          <p:cNvCxnSpPr/>
          <p:nvPr/>
        </p:nvCxnSpPr>
        <p:spPr>
          <a:xfrm>
            <a:off x="2857500" y="3236913"/>
            <a:ext cx="11430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8" name="Rounded Rectangle 57"/>
          <p:cNvSpPr/>
          <p:nvPr/>
        </p:nvSpPr>
        <p:spPr>
          <a:xfrm>
            <a:off x="5410200" y="2139950"/>
            <a:ext cx="3429000" cy="2984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movq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%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,(%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rsi)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410200" y="28194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$1,%rax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410200" y="31115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subq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$1,%rdx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410200" y="34036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jne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loop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410200" y="2514600"/>
            <a:ext cx="3657600" cy="317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movq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(%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rdi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%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rax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27686" name="Straight Arrow Connector 70"/>
          <p:cNvCxnSpPr/>
          <p:nvPr/>
        </p:nvCxnSpPr>
        <p:spPr>
          <a:xfrm>
            <a:off x="800100" y="2743200"/>
            <a:ext cx="0" cy="2286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6" name="Curved Connector 65"/>
          <p:cNvCxnSpPr/>
          <p:nvPr/>
        </p:nvCxnSpPr>
        <p:spPr bwMode="auto">
          <a:xfrm>
            <a:off x="4791075" y="2122488"/>
            <a:ext cx="12700" cy="292100"/>
          </a:xfrm>
          <a:prstGeom prst="curvedConnector3">
            <a:avLst>
              <a:gd name="adj1" fmla="val 19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27661" idx="3"/>
            <a:endCxn id="27662" idx="3"/>
          </p:cNvCxnSpPr>
          <p:nvPr/>
        </p:nvCxnSpPr>
        <p:spPr bwMode="auto">
          <a:xfrm>
            <a:off x="4803775" y="2132013"/>
            <a:ext cx="12700" cy="588963"/>
          </a:xfrm>
          <a:prstGeom prst="curvedConnector3">
            <a:avLst>
              <a:gd name="adj1" fmla="val 3189802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89" name="Straight Arrow Connector 69"/>
          <p:cNvCxnSpPr/>
          <p:nvPr/>
        </p:nvCxnSpPr>
        <p:spPr>
          <a:xfrm>
            <a:off x="800100" y="3048000"/>
            <a:ext cx="3200400" cy="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690" name="Straight Arrow Connector 70"/>
          <p:cNvCxnSpPr>
            <a:endCxn id="27657" idx="0"/>
          </p:cNvCxnSpPr>
          <p:nvPr/>
        </p:nvCxnSpPr>
        <p:spPr>
          <a:xfrm>
            <a:off x="800100" y="3048000"/>
            <a:ext cx="0" cy="105886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7691" name="Rectangle 3"/>
          <p:cNvSpPr txBox="1"/>
          <p:nvPr/>
        </p:nvSpPr>
        <p:spPr>
          <a:xfrm>
            <a:off x="3630613" y="4259263"/>
            <a:ext cx="2949575" cy="1912937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//inner-loop</a:t>
            </a:r>
            <a:endParaRPr lang="nn-NO" altLang="zh-CN" sz="18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  while (cnt) {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	 *dest = val;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 	 val = (*src)+1;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	 cnt--;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  }</a:t>
            </a:r>
            <a:endParaRPr lang="nn-NO" altLang="zh-CN" sz="1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" name="Rectangle 204"/>
          <p:cNvSpPr/>
          <p:nvPr/>
        </p:nvSpPr>
        <p:spPr bwMode="auto">
          <a:xfrm>
            <a:off x="5289550" y="2130425"/>
            <a:ext cx="2178050" cy="163671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9700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Graphical Representation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cxnSp>
        <p:nvCxnSpPr>
          <p:cNvPr id="29701" name="Straight Arrow Connector 188"/>
          <p:cNvCxnSpPr>
            <a:stCxn id="29702" idx="2"/>
            <a:endCxn id="29715" idx="0"/>
          </p:cNvCxnSpPr>
          <p:nvPr/>
        </p:nvCxnSpPr>
        <p:spPr>
          <a:xfrm>
            <a:off x="1746250" y="1965325"/>
            <a:ext cx="0" cy="7143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9702" name="Rectangle 176"/>
          <p:cNvSpPr/>
          <p:nvPr/>
        </p:nvSpPr>
        <p:spPr>
          <a:xfrm>
            <a:off x="1403350" y="16605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%rax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703" name="Rectangle 177"/>
          <p:cNvSpPr/>
          <p:nvPr/>
        </p:nvSpPr>
        <p:spPr>
          <a:xfrm>
            <a:off x="2089150" y="16605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%rdi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704" name="Rectangle 178"/>
          <p:cNvSpPr/>
          <p:nvPr/>
        </p:nvSpPr>
        <p:spPr>
          <a:xfrm>
            <a:off x="2774950" y="16605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%rsi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705" name="Rectangle 179"/>
          <p:cNvSpPr/>
          <p:nvPr/>
        </p:nvSpPr>
        <p:spPr>
          <a:xfrm>
            <a:off x="3460750" y="1660525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%rdx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706" name="Rectangle 180"/>
          <p:cNvSpPr/>
          <p:nvPr/>
        </p:nvSpPr>
        <p:spPr>
          <a:xfrm>
            <a:off x="1403350" y="43434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%rax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707" name="Rectangle 181"/>
          <p:cNvSpPr/>
          <p:nvPr/>
        </p:nvSpPr>
        <p:spPr>
          <a:xfrm>
            <a:off x="3460750" y="434181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%rdx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708" name="Rounded Rectangle 184"/>
          <p:cNvSpPr/>
          <p:nvPr/>
        </p:nvSpPr>
        <p:spPr>
          <a:xfrm>
            <a:off x="3441700" y="3048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sub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709" name="Rounded Rectangle 185"/>
          <p:cNvSpPr/>
          <p:nvPr/>
        </p:nvSpPr>
        <p:spPr>
          <a:xfrm>
            <a:off x="2682875" y="2209800"/>
            <a:ext cx="869950" cy="31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s_addr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710" name="Rounded Rectangle 186"/>
          <p:cNvSpPr/>
          <p:nvPr/>
        </p:nvSpPr>
        <p:spPr>
          <a:xfrm>
            <a:off x="2781300" y="3668713"/>
            <a:ext cx="723900" cy="29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jg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29711" name="Straight Arrow Connector 187"/>
          <p:cNvCxnSpPr>
            <a:endCxn id="29706" idx="0"/>
          </p:cNvCxnSpPr>
          <p:nvPr/>
        </p:nvCxnSpPr>
        <p:spPr>
          <a:xfrm>
            <a:off x="1746250" y="4038600"/>
            <a:ext cx="0" cy="3048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9712" name="Straight Arrow Connector 189"/>
          <p:cNvCxnSpPr>
            <a:stCxn id="29704" idx="2"/>
            <a:endCxn id="29709" idx="0"/>
          </p:cNvCxnSpPr>
          <p:nvPr/>
        </p:nvCxnSpPr>
        <p:spPr>
          <a:xfrm>
            <a:off x="3117850" y="1965325"/>
            <a:ext cx="0" cy="2444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9713" name="Straight Arrow Connector 192"/>
          <p:cNvCxnSpPr>
            <a:stCxn id="29705" idx="2"/>
            <a:endCxn id="29708" idx="0"/>
          </p:cNvCxnSpPr>
          <p:nvPr/>
        </p:nvCxnSpPr>
        <p:spPr>
          <a:xfrm>
            <a:off x="3803650" y="1965325"/>
            <a:ext cx="0" cy="108267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9714" name="Straight Arrow Connector 193"/>
          <p:cNvCxnSpPr>
            <a:stCxn id="29708" idx="2"/>
            <a:endCxn id="29707" idx="0"/>
          </p:cNvCxnSpPr>
          <p:nvPr/>
        </p:nvCxnSpPr>
        <p:spPr>
          <a:xfrm>
            <a:off x="3803650" y="3340100"/>
            <a:ext cx="0" cy="1001713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9715" name="Rounded Rectangle 182"/>
          <p:cNvSpPr/>
          <p:nvPr/>
        </p:nvSpPr>
        <p:spPr>
          <a:xfrm>
            <a:off x="1336675" y="2679700"/>
            <a:ext cx="81915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s_data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716" name="Rounded Rectangle 183"/>
          <p:cNvSpPr/>
          <p:nvPr/>
        </p:nvSpPr>
        <p:spPr>
          <a:xfrm>
            <a:off x="1600200" y="37465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add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29717" name="Straight Arrow Connector 196"/>
          <p:cNvCxnSpPr/>
          <p:nvPr/>
        </p:nvCxnSpPr>
        <p:spPr>
          <a:xfrm>
            <a:off x="2171700" y="3467100"/>
            <a:ext cx="0" cy="29845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9718" name="Rounded Rectangle 183"/>
          <p:cNvSpPr/>
          <p:nvPr/>
        </p:nvSpPr>
        <p:spPr>
          <a:xfrm>
            <a:off x="2057400" y="3175000"/>
            <a:ext cx="8763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load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29719" name="Straight Arrow Connector 188"/>
          <p:cNvCxnSpPr/>
          <p:nvPr/>
        </p:nvCxnSpPr>
        <p:spPr>
          <a:xfrm>
            <a:off x="2419350" y="1966913"/>
            <a:ext cx="0" cy="122713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9720" name="Rectangle 176"/>
          <p:cNvSpPr/>
          <p:nvPr/>
        </p:nvSpPr>
        <p:spPr>
          <a:xfrm>
            <a:off x="5467350" y="166211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%rax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721" name="Rectangle 179"/>
          <p:cNvSpPr/>
          <p:nvPr/>
        </p:nvSpPr>
        <p:spPr>
          <a:xfrm>
            <a:off x="6572250" y="1662113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%rdx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722" name="Rectangle 180"/>
          <p:cNvSpPr/>
          <p:nvPr/>
        </p:nvSpPr>
        <p:spPr>
          <a:xfrm>
            <a:off x="5467350" y="39624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%rax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723" name="Rectangle 181"/>
          <p:cNvSpPr/>
          <p:nvPr/>
        </p:nvSpPr>
        <p:spPr>
          <a:xfrm>
            <a:off x="6572250" y="3962400"/>
            <a:ext cx="685800" cy="304800"/>
          </a:xfrm>
          <a:prstGeom prst="rect">
            <a:avLst/>
          </a:prstGeom>
          <a:solidFill>
            <a:srgbClr val="FFC000"/>
          </a:solidFill>
          <a:ln w="3175" cap="flat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%rdx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724" name="Rounded Rectangle 184"/>
          <p:cNvSpPr/>
          <p:nvPr/>
        </p:nvSpPr>
        <p:spPr>
          <a:xfrm>
            <a:off x="6553200" y="3289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sub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29725" name="Straight Arrow Connector 192"/>
          <p:cNvCxnSpPr>
            <a:stCxn id="29721" idx="2"/>
            <a:endCxn id="29724" idx="0"/>
          </p:cNvCxnSpPr>
          <p:nvPr/>
        </p:nvCxnSpPr>
        <p:spPr>
          <a:xfrm>
            <a:off x="6915150" y="1966913"/>
            <a:ext cx="0" cy="13223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9726" name="Straight Arrow Connector 193"/>
          <p:cNvCxnSpPr>
            <a:stCxn id="29724" idx="2"/>
            <a:endCxn id="29723" idx="0"/>
          </p:cNvCxnSpPr>
          <p:nvPr/>
        </p:nvCxnSpPr>
        <p:spPr>
          <a:xfrm>
            <a:off x="6915150" y="3581400"/>
            <a:ext cx="0" cy="3810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9727" name="Rounded Rectangle 183"/>
          <p:cNvSpPr/>
          <p:nvPr/>
        </p:nvSpPr>
        <p:spPr>
          <a:xfrm>
            <a:off x="5448300" y="33528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add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29728" name="Straight Arrow Connector 195"/>
          <p:cNvCxnSpPr>
            <a:endCxn id="29729" idx="0"/>
          </p:cNvCxnSpPr>
          <p:nvPr/>
        </p:nvCxnSpPr>
        <p:spPr>
          <a:xfrm>
            <a:off x="5810250" y="2554288"/>
            <a:ext cx="0" cy="327025"/>
          </a:xfrm>
          <a:prstGeom prst="straightConnector1">
            <a:avLst/>
          </a:prstGeom>
          <a:ln w="19050" cap="flat" cmpd="dbl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</p:cxnSp>
      <p:sp>
        <p:nvSpPr>
          <p:cNvPr id="29729" name="Rounded Rectangle 183"/>
          <p:cNvSpPr/>
          <p:nvPr/>
        </p:nvSpPr>
        <p:spPr>
          <a:xfrm>
            <a:off x="5448300" y="28813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load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29730" name="Elbow Connector 10"/>
          <p:cNvCxnSpPr>
            <a:stCxn id="29709" idx="1"/>
          </p:cNvCxnSpPr>
          <p:nvPr/>
        </p:nvCxnSpPr>
        <p:spPr>
          <a:xfrm rot="-10800000" flipV="1">
            <a:off x="1962150" y="2366963"/>
            <a:ext cx="720725" cy="312737"/>
          </a:xfrm>
          <a:prstGeom prst="bentConnector3">
            <a:avLst>
              <a:gd name="adj1" fmla="val 100671"/>
            </a:avLst>
          </a:prstGeom>
          <a:ln w="12700" cap="flat" cmpd="dbl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9731" name="Elbow Connector 67"/>
          <p:cNvCxnSpPr>
            <a:stCxn id="29715" idx="2"/>
            <a:endCxn id="29718" idx="1"/>
          </p:cNvCxnSpPr>
          <p:nvPr/>
        </p:nvCxnSpPr>
        <p:spPr>
          <a:xfrm rot="-5400000" flipH="1">
            <a:off x="1727200" y="2990850"/>
            <a:ext cx="349250" cy="311150"/>
          </a:xfrm>
          <a:prstGeom prst="bentConnector2">
            <a:avLst/>
          </a:prstGeom>
          <a:ln w="19050" cap="flat" cmpd="dbl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</p:cxnSp>
      <p:cxnSp>
        <p:nvCxnSpPr>
          <p:cNvPr id="29732" name="Elbow Connector 70"/>
          <p:cNvCxnSpPr>
            <a:stCxn id="29708" idx="1"/>
            <a:endCxn id="29710" idx="0"/>
          </p:cNvCxnSpPr>
          <p:nvPr/>
        </p:nvCxnSpPr>
        <p:spPr>
          <a:xfrm rot="-10800000" flipV="1">
            <a:off x="3143250" y="3194050"/>
            <a:ext cx="298450" cy="474663"/>
          </a:xfrm>
          <a:prstGeom prst="bentConnector2">
            <a:avLst/>
          </a:prstGeom>
          <a:ln w="12700" cap="flat" cmpd="dbl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9733" name="Straight Arrow Connector 195"/>
          <p:cNvCxnSpPr>
            <a:stCxn id="29720" idx="2"/>
          </p:cNvCxnSpPr>
          <p:nvPr/>
        </p:nvCxnSpPr>
        <p:spPr>
          <a:xfrm>
            <a:off x="5810250" y="1966913"/>
            <a:ext cx="0" cy="3429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9734" name="Straight Arrow Connector 195"/>
          <p:cNvCxnSpPr>
            <a:stCxn id="29729" idx="2"/>
            <a:endCxn id="29727" idx="0"/>
          </p:cNvCxnSpPr>
          <p:nvPr/>
        </p:nvCxnSpPr>
        <p:spPr>
          <a:xfrm>
            <a:off x="5810250" y="3173413"/>
            <a:ext cx="0" cy="1793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9735" name="Straight Arrow Connector 195"/>
          <p:cNvCxnSpPr>
            <a:stCxn id="29727" idx="2"/>
            <a:endCxn id="29722" idx="0"/>
          </p:cNvCxnSpPr>
          <p:nvPr/>
        </p:nvCxnSpPr>
        <p:spPr>
          <a:xfrm>
            <a:off x="5810250" y="3644900"/>
            <a:ext cx="0" cy="3175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grpSp>
        <p:nvGrpSpPr>
          <p:cNvPr id="29736" name="Group 64"/>
          <p:cNvGrpSpPr/>
          <p:nvPr/>
        </p:nvGrpSpPr>
        <p:grpSpPr>
          <a:xfrm>
            <a:off x="2057400" y="2057400"/>
            <a:ext cx="266700" cy="314325"/>
            <a:chOff x="3556000" y="2322512"/>
            <a:chExt cx="266700" cy="313932"/>
          </a:xfrm>
        </p:grpSpPr>
        <p:sp>
          <p:nvSpPr>
            <p:cNvPr id="29745" name="TextBox 25601"/>
            <p:cNvSpPr txBox="1"/>
            <p:nvPr/>
          </p:nvSpPr>
          <p:spPr>
            <a:xfrm>
              <a:off x="3556000" y="2322512"/>
              <a:ext cx="266700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1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29746" name="Oval 63"/>
            <p:cNvSpPr/>
            <p:nvPr/>
          </p:nvSpPr>
          <p:spPr>
            <a:xfrm>
              <a:off x="3581400" y="2332784"/>
              <a:ext cx="241300" cy="258016"/>
            </a:xfrm>
            <a:prstGeom prst="ellipse">
              <a:avLst/>
            </a:prstGeom>
            <a:noFill/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29737" name="Group 91"/>
          <p:cNvGrpSpPr/>
          <p:nvPr/>
        </p:nvGrpSpPr>
        <p:grpSpPr>
          <a:xfrm>
            <a:off x="2819400" y="2651125"/>
            <a:ext cx="266700" cy="320675"/>
            <a:chOff x="3556000" y="2322512"/>
            <a:chExt cx="266700" cy="320088"/>
          </a:xfrm>
        </p:grpSpPr>
        <p:sp>
          <p:nvSpPr>
            <p:cNvPr id="29743" name="TextBox 92"/>
            <p:cNvSpPr txBox="1"/>
            <p:nvPr/>
          </p:nvSpPr>
          <p:spPr>
            <a:xfrm>
              <a:off x="3556000" y="2322512"/>
              <a:ext cx="266700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2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29744" name="Oval 93"/>
            <p:cNvSpPr/>
            <p:nvPr/>
          </p:nvSpPr>
          <p:spPr>
            <a:xfrm>
              <a:off x="3581400" y="2332784"/>
              <a:ext cx="241300" cy="258016"/>
            </a:xfrm>
            <a:prstGeom prst="ellipse">
              <a:avLst/>
            </a:prstGeom>
            <a:noFill/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29738" name="Group 94"/>
          <p:cNvGrpSpPr/>
          <p:nvPr/>
        </p:nvGrpSpPr>
        <p:grpSpPr>
          <a:xfrm>
            <a:off x="1333500" y="3124200"/>
            <a:ext cx="266700" cy="320675"/>
            <a:chOff x="3556000" y="2322512"/>
            <a:chExt cx="266700" cy="320088"/>
          </a:xfrm>
        </p:grpSpPr>
        <p:sp>
          <p:nvSpPr>
            <p:cNvPr id="29741" name="TextBox 95"/>
            <p:cNvSpPr txBox="1"/>
            <p:nvPr/>
          </p:nvSpPr>
          <p:spPr>
            <a:xfrm>
              <a:off x="3556000" y="2322512"/>
              <a:ext cx="266700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3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29742" name="Oval 96"/>
            <p:cNvSpPr/>
            <p:nvPr/>
          </p:nvSpPr>
          <p:spPr>
            <a:xfrm>
              <a:off x="3581400" y="2332784"/>
              <a:ext cx="241300" cy="258016"/>
            </a:xfrm>
            <a:prstGeom prst="ellipse">
              <a:avLst/>
            </a:prstGeom>
            <a:noFill/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</p:grpSp>
      <p:cxnSp>
        <p:nvCxnSpPr>
          <p:cNvPr id="29739" name="Straight Arrow Connector 188"/>
          <p:cNvCxnSpPr/>
          <p:nvPr/>
        </p:nvCxnSpPr>
        <p:spPr>
          <a:xfrm>
            <a:off x="2774950" y="2524125"/>
            <a:ext cx="0" cy="669925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9740" name="Rounded Rectangle 182"/>
          <p:cNvSpPr/>
          <p:nvPr/>
        </p:nvSpPr>
        <p:spPr>
          <a:xfrm>
            <a:off x="5400675" y="2319338"/>
            <a:ext cx="81915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s_data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3880" y="4896485"/>
            <a:ext cx="73685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</a:t>
            </a:r>
            <a:r>
              <a:rPr lang="zh-CN" altLang="en-US" sz="2000"/>
              <a:t>号线是虚线是因为这个</a:t>
            </a:r>
            <a:r>
              <a:rPr lang="en-US" altLang="zh-CN" sz="2000"/>
              <a:t>data</a:t>
            </a:r>
            <a:r>
              <a:rPr lang="zh-CN" altLang="en-US" sz="2000"/>
              <a:t>可能直接从</a:t>
            </a:r>
            <a:r>
              <a:rPr lang="en-US" altLang="zh-CN" sz="2000"/>
              <a:t>store buffer</a:t>
            </a:r>
            <a:r>
              <a:rPr lang="zh-CN" altLang="en-US" sz="2000"/>
              <a:t>中取出</a:t>
            </a:r>
            <a:endParaRPr lang="zh-CN" altLang="en-US" sz="2000"/>
          </a:p>
          <a:p>
            <a:r>
              <a:rPr lang="en-US" altLang="zh-CN" sz="2000"/>
              <a:t>(addr matches)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9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Graphical Representation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85800" y="2344738"/>
            <a:ext cx="2178050" cy="163671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Rounded Rectangle 184"/>
          <p:cNvSpPr/>
          <p:nvPr/>
        </p:nvSpPr>
        <p:spPr>
          <a:xfrm>
            <a:off x="1949450" y="35036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sub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48" name="Straight Arrow Connector 192"/>
          <p:cNvCxnSpPr>
            <a:cxnSpLocks noChangeShapeType="1"/>
            <a:endCxn id="31748" idx="0"/>
          </p:cNvCxnSpPr>
          <p:nvPr/>
        </p:nvCxnSpPr>
        <p:spPr bwMode="auto">
          <a:xfrm>
            <a:off x="2311400" y="2181225"/>
            <a:ext cx="0" cy="13223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3"/>
          <p:cNvCxnSpPr>
            <a:cxnSpLocks noChangeShapeType="1"/>
            <a:stCxn id="31748" idx="2"/>
          </p:cNvCxnSpPr>
          <p:nvPr/>
        </p:nvCxnSpPr>
        <p:spPr bwMode="auto">
          <a:xfrm>
            <a:off x="2311400" y="3795713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ounded Rectangle 183"/>
          <p:cNvSpPr/>
          <p:nvPr/>
        </p:nvSpPr>
        <p:spPr>
          <a:xfrm>
            <a:off x="844550" y="35671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add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1752" name="Rounded Rectangle 183"/>
          <p:cNvSpPr/>
          <p:nvPr/>
        </p:nvSpPr>
        <p:spPr>
          <a:xfrm>
            <a:off x="844550" y="30956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load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31753" name="Straight Arrow Connector 195"/>
          <p:cNvCxnSpPr/>
          <p:nvPr/>
        </p:nvCxnSpPr>
        <p:spPr>
          <a:xfrm>
            <a:off x="1206500" y="2181225"/>
            <a:ext cx="0" cy="31908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1754" name="Straight Arrow Connector 195"/>
          <p:cNvCxnSpPr>
            <a:stCxn id="31752" idx="2"/>
            <a:endCxn id="31751" idx="0"/>
          </p:cNvCxnSpPr>
          <p:nvPr/>
        </p:nvCxnSpPr>
        <p:spPr>
          <a:xfrm>
            <a:off x="1206500" y="3387725"/>
            <a:ext cx="0" cy="17938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1755" name="Straight Arrow Connector 195"/>
          <p:cNvCxnSpPr>
            <a:stCxn id="31751" idx="2"/>
          </p:cNvCxnSpPr>
          <p:nvPr/>
        </p:nvCxnSpPr>
        <p:spPr>
          <a:xfrm>
            <a:off x="1206500" y="3859213"/>
            <a:ext cx="0" cy="3175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7" name="Rectangle 56"/>
          <p:cNvSpPr/>
          <p:nvPr/>
        </p:nvSpPr>
        <p:spPr bwMode="auto">
          <a:xfrm>
            <a:off x="685800" y="4478338"/>
            <a:ext cx="2178050" cy="163671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7" name="Rounded Rectangle 184"/>
          <p:cNvSpPr/>
          <p:nvPr/>
        </p:nvSpPr>
        <p:spPr>
          <a:xfrm>
            <a:off x="1949450" y="56372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sub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59" name="Straight Arrow Connector 192"/>
          <p:cNvCxnSpPr>
            <a:cxnSpLocks noChangeShapeType="1"/>
            <a:endCxn id="31757" idx="0"/>
          </p:cNvCxnSpPr>
          <p:nvPr/>
        </p:nvCxnSpPr>
        <p:spPr bwMode="auto">
          <a:xfrm>
            <a:off x="2311400" y="4314825"/>
            <a:ext cx="0" cy="13223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3"/>
          <p:cNvCxnSpPr>
            <a:cxnSpLocks noChangeShapeType="1"/>
            <a:stCxn id="31757" idx="2"/>
          </p:cNvCxnSpPr>
          <p:nvPr/>
        </p:nvCxnSpPr>
        <p:spPr bwMode="auto">
          <a:xfrm>
            <a:off x="2311400" y="5929313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0" name="Rounded Rectangle 183"/>
          <p:cNvSpPr/>
          <p:nvPr/>
        </p:nvSpPr>
        <p:spPr>
          <a:xfrm>
            <a:off x="844550" y="57007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add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1761" name="Rounded Rectangle 183"/>
          <p:cNvSpPr/>
          <p:nvPr/>
        </p:nvSpPr>
        <p:spPr>
          <a:xfrm>
            <a:off x="844550" y="52292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load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31762" name="Straight Arrow Connector 195"/>
          <p:cNvCxnSpPr/>
          <p:nvPr/>
        </p:nvCxnSpPr>
        <p:spPr>
          <a:xfrm>
            <a:off x="1206500" y="4314825"/>
            <a:ext cx="0" cy="31908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1763" name="Straight Arrow Connector 195"/>
          <p:cNvCxnSpPr>
            <a:stCxn id="31761" idx="2"/>
            <a:endCxn id="31760" idx="0"/>
          </p:cNvCxnSpPr>
          <p:nvPr/>
        </p:nvCxnSpPr>
        <p:spPr>
          <a:xfrm>
            <a:off x="1206500" y="5521325"/>
            <a:ext cx="0" cy="179388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1764" name="Straight Arrow Connector 195"/>
          <p:cNvCxnSpPr>
            <a:stCxn id="31760" idx="2"/>
          </p:cNvCxnSpPr>
          <p:nvPr/>
        </p:nvCxnSpPr>
        <p:spPr>
          <a:xfrm>
            <a:off x="1206500" y="5992813"/>
            <a:ext cx="0" cy="3175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9" name="Rectangle 68"/>
          <p:cNvSpPr/>
          <p:nvPr/>
        </p:nvSpPr>
        <p:spPr bwMode="auto">
          <a:xfrm>
            <a:off x="5667375" y="2359025"/>
            <a:ext cx="2178050" cy="163671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66" name="Rounded Rectangle 184"/>
          <p:cNvSpPr/>
          <p:nvPr/>
        </p:nvSpPr>
        <p:spPr>
          <a:xfrm>
            <a:off x="6931025" y="35179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sub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31767" name="Straight Arrow Connector 192"/>
          <p:cNvCxnSpPr>
            <a:endCxn id="31766" idx="0"/>
          </p:cNvCxnSpPr>
          <p:nvPr/>
        </p:nvCxnSpPr>
        <p:spPr>
          <a:xfrm>
            <a:off x="7292975" y="2195513"/>
            <a:ext cx="0" cy="13223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1768" name="Straight Arrow Connector 193"/>
          <p:cNvCxnSpPr>
            <a:stCxn id="31766" idx="2"/>
          </p:cNvCxnSpPr>
          <p:nvPr/>
        </p:nvCxnSpPr>
        <p:spPr>
          <a:xfrm>
            <a:off x="7292975" y="3810000"/>
            <a:ext cx="0" cy="3810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1769" name="Rounded Rectangle 183"/>
          <p:cNvSpPr/>
          <p:nvPr/>
        </p:nvSpPr>
        <p:spPr>
          <a:xfrm>
            <a:off x="5826125" y="35814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add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75" name="Straight Arrow Connector 195"/>
          <p:cNvCxnSpPr>
            <a:cxnSpLocks noChangeShapeType="1"/>
            <a:endCxn id="31771" idx="0"/>
          </p:cNvCxnSpPr>
          <p:nvPr/>
        </p:nvCxnSpPr>
        <p:spPr bwMode="auto">
          <a:xfrm>
            <a:off x="6188075" y="2806700"/>
            <a:ext cx="0" cy="3032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1" name="Rounded Rectangle 183"/>
          <p:cNvSpPr/>
          <p:nvPr/>
        </p:nvSpPr>
        <p:spPr>
          <a:xfrm>
            <a:off x="5826125" y="31099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load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77" name="Straight Arrow Connector 195"/>
          <p:cNvCxnSpPr>
            <a:cxnSpLocks noChangeShapeType="1"/>
          </p:cNvCxnSpPr>
          <p:nvPr/>
        </p:nvCxnSpPr>
        <p:spPr bwMode="auto">
          <a:xfrm>
            <a:off x="6188075" y="2195513"/>
            <a:ext cx="0" cy="3190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95"/>
          <p:cNvCxnSpPr>
            <a:cxnSpLocks noChangeShapeType="1"/>
            <a:stCxn id="31771" idx="2"/>
            <a:endCxn id="31769" idx="0"/>
          </p:cNvCxnSpPr>
          <p:nvPr/>
        </p:nvCxnSpPr>
        <p:spPr bwMode="auto">
          <a:xfrm>
            <a:off x="6188075" y="3402013"/>
            <a:ext cx="0" cy="1793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95"/>
          <p:cNvCxnSpPr>
            <a:cxnSpLocks noChangeShapeType="1"/>
            <a:stCxn id="31769" idx="2"/>
          </p:cNvCxnSpPr>
          <p:nvPr/>
        </p:nvCxnSpPr>
        <p:spPr bwMode="auto">
          <a:xfrm>
            <a:off x="6188075" y="3873500"/>
            <a:ext cx="0" cy="3175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 bwMode="auto">
          <a:xfrm>
            <a:off x="5667375" y="4492625"/>
            <a:ext cx="2178050" cy="163671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76" name="Rounded Rectangle 184"/>
          <p:cNvSpPr/>
          <p:nvPr/>
        </p:nvSpPr>
        <p:spPr>
          <a:xfrm>
            <a:off x="6931025" y="56515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sub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31777" name="Straight Arrow Connector 192"/>
          <p:cNvCxnSpPr>
            <a:endCxn id="31776" idx="0"/>
          </p:cNvCxnSpPr>
          <p:nvPr/>
        </p:nvCxnSpPr>
        <p:spPr>
          <a:xfrm>
            <a:off x="7292975" y="4329113"/>
            <a:ext cx="0" cy="1322387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1778" name="Straight Arrow Connector 193"/>
          <p:cNvCxnSpPr>
            <a:stCxn id="31776" idx="2"/>
          </p:cNvCxnSpPr>
          <p:nvPr/>
        </p:nvCxnSpPr>
        <p:spPr>
          <a:xfrm>
            <a:off x="7292975" y="5943600"/>
            <a:ext cx="0" cy="381000"/>
          </a:xfrm>
          <a:prstGeom prst="straightConnector1">
            <a:avLst/>
          </a:prstGeom>
          <a:ln w="12700" cap="flat" cmpd="dbl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1779" name="Rounded Rectangle 183"/>
          <p:cNvSpPr/>
          <p:nvPr/>
        </p:nvSpPr>
        <p:spPr>
          <a:xfrm>
            <a:off x="5826125" y="5715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add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88" name="Straight Arrow Connector 195"/>
          <p:cNvCxnSpPr>
            <a:cxnSpLocks noChangeShapeType="1"/>
            <a:endCxn id="31781" idx="0"/>
          </p:cNvCxnSpPr>
          <p:nvPr/>
        </p:nvCxnSpPr>
        <p:spPr bwMode="auto">
          <a:xfrm>
            <a:off x="6188075" y="4940300"/>
            <a:ext cx="0" cy="3032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1" name="Rounded Rectangle 183"/>
          <p:cNvSpPr/>
          <p:nvPr/>
        </p:nvSpPr>
        <p:spPr>
          <a:xfrm>
            <a:off x="5826125" y="52435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load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cxnSp>
        <p:nvCxnSpPr>
          <p:cNvPr id="90" name="Straight Arrow Connector 195"/>
          <p:cNvCxnSpPr>
            <a:cxnSpLocks noChangeShapeType="1"/>
          </p:cNvCxnSpPr>
          <p:nvPr/>
        </p:nvCxnSpPr>
        <p:spPr bwMode="auto">
          <a:xfrm>
            <a:off x="6188075" y="4329113"/>
            <a:ext cx="0" cy="3190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95"/>
          <p:cNvCxnSpPr>
            <a:cxnSpLocks noChangeShapeType="1"/>
            <a:stCxn id="31781" idx="2"/>
            <a:endCxn id="31779" idx="0"/>
          </p:cNvCxnSpPr>
          <p:nvPr/>
        </p:nvCxnSpPr>
        <p:spPr bwMode="auto">
          <a:xfrm>
            <a:off x="6188075" y="5535613"/>
            <a:ext cx="0" cy="1793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95"/>
          <p:cNvCxnSpPr>
            <a:cxnSpLocks noChangeShapeType="1"/>
            <a:stCxn id="31779" idx="2"/>
          </p:cNvCxnSpPr>
          <p:nvPr/>
        </p:nvCxnSpPr>
        <p:spPr bwMode="auto">
          <a:xfrm>
            <a:off x="6188075" y="6007100"/>
            <a:ext cx="0" cy="3175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5" name="TextBox 1"/>
          <p:cNvSpPr txBox="1"/>
          <p:nvPr/>
        </p:nvSpPr>
        <p:spPr>
          <a:xfrm>
            <a:off x="1041400" y="1528763"/>
            <a:ext cx="1466850" cy="3476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Example A</a:t>
            </a:r>
            <a:endParaRPr lang="zh-CN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1786" name="TextBox 92"/>
          <p:cNvSpPr txBox="1"/>
          <p:nvPr/>
        </p:nvSpPr>
        <p:spPr>
          <a:xfrm>
            <a:off x="6022975" y="1506538"/>
            <a:ext cx="1466850" cy="349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Example B</a:t>
            </a:r>
            <a:endParaRPr lang="zh-CN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1787" name="TextBox 98"/>
          <p:cNvSpPr txBox="1"/>
          <p:nvPr/>
        </p:nvSpPr>
        <p:spPr>
          <a:xfrm>
            <a:off x="3103563" y="1676400"/>
            <a:ext cx="2535237" cy="341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Critical Path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508250" y="1924050"/>
            <a:ext cx="844550" cy="27146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 bwMode="auto">
          <a:xfrm>
            <a:off x="5257800" y="2000250"/>
            <a:ext cx="765175" cy="195263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90" name="Group 100"/>
          <p:cNvGrpSpPr/>
          <p:nvPr/>
        </p:nvGrpSpPr>
        <p:grpSpPr>
          <a:xfrm>
            <a:off x="2862263" y="3836988"/>
            <a:ext cx="2806700" cy="923925"/>
            <a:chOff x="990599" y="5410200"/>
            <a:chExt cx="2370788" cy="922735"/>
          </a:xfrm>
        </p:grpSpPr>
        <p:sp>
          <p:nvSpPr>
            <p:cNvPr id="31795" name="TextBox 1"/>
            <p:cNvSpPr txBox="1"/>
            <p:nvPr/>
          </p:nvSpPr>
          <p:spPr>
            <a:xfrm>
              <a:off x="990599" y="5410200"/>
              <a:ext cx="2370788" cy="92273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</a:rPr>
                <a:t>Function   bounds</a:t>
              </a:r>
              <a:endParaRPr lang="en-US" altLang="zh-CN" sz="2000" b="1" dirty="0">
                <a:latin typeface="Courier New" panose="02070309020205020404" pitchFamily="49" charset="0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</a:rPr>
                <a:t>Example A    1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</a:rPr>
                <a:t>Example B    7</a:t>
              </a:r>
              <a:endParaRPr lang="en-US" altLang="zh-CN" sz="2000" b="1" dirty="0">
                <a:latin typeface="Courier New" panose="02070309020205020404" pitchFamily="49" charset="0"/>
              </a:endParaRPr>
            </a:p>
          </p:txBody>
        </p:sp>
        <p:cxnSp>
          <p:nvCxnSpPr>
            <p:cNvPr id="31796" name="Straight Connector 103"/>
            <p:cNvCxnSpPr/>
            <p:nvPr/>
          </p:nvCxnSpPr>
          <p:spPr>
            <a:xfrm>
              <a:off x="1066800" y="5715000"/>
              <a:ext cx="2000909" cy="0"/>
            </a:xfrm>
            <a:prstGeom prst="line">
              <a:avLst/>
            </a:prstGeom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1791" name="Rounded Rectangle 182"/>
          <p:cNvSpPr/>
          <p:nvPr/>
        </p:nvSpPr>
        <p:spPr>
          <a:xfrm>
            <a:off x="796925" y="2514600"/>
            <a:ext cx="81915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s_data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1792" name="Rounded Rectangle 182"/>
          <p:cNvSpPr/>
          <p:nvPr/>
        </p:nvSpPr>
        <p:spPr>
          <a:xfrm>
            <a:off x="790575" y="4614863"/>
            <a:ext cx="81915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s_data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1793" name="Rounded Rectangle 182"/>
          <p:cNvSpPr/>
          <p:nvPr/>
        </p:nvSpPr>
        <p:spPr>
          <a:xfrm>
            <a:off x="5778500" y="4633913"/>
            <a:ext cx="81915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s_data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1794" name="Rounded Rectangle 182"/>
          <p:cNvSpPr/>
          <p:nvPr/>
        </p:nvSpPr>
        <p:spPr>
          <a:xfrm>
            <a:off x="5778500" y="2497138"/>
            <a:ext cx="81915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1600" b="1" dirty="0">
                <a:latin typeface="Courier New" panose="02070309020205020404" pitchFamily="49" charset="0"/>
              </a:rPr>
              <a:t>s_data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543800" cy="5730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Getting High Performance</a:t>
            </a:r>
            <a:endParaRPr kumimoji="1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534400" cy="52244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Good compiler and flags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Look carefully at 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innermost loops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Write compiler-friendly code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Watch out for optimization blockers: 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procedure calls &amp; memory references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Tune code for machine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Exploit instruction-level parallelism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Avoid unpredictable branches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Make code cache friendl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y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Performance Tuning</a:t>
            </a:r>
            <a:endParaRPr lang="en-US" altLang="zh-CN" sz="36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843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Outline</a:t>
            </a:r>
            <a:endParaRPr lang="en-US" altLang="zh-CN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Tuning Performance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Suggested reading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5.14</a:t>
            </a:r>
            <a:endParaRPr lang="en-US" altLang="zh-CN" dirty="0"/>
          </a:p>
        </p:txBody>
      </p:sp>
      <p:sp>
        <p:nvSpPr>
          <p:cNvPr id="37892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Program Example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39939" name="Rectangle 3"/>
          <p:cNvSpPr/>
          <p:nvPr/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dirty="0"/>
              <a:t>Task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Analyzing the n-gram statistics of a text document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dirty="0"/>
              <a:t>an n-gram is a sequence of n words occurring in a document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reads a text file,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creates a table of unique n-grams 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dirty="0"/>
              <a:t>specifying how many times each one occurs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sorts the n-grams in descending order of occurrence</a:t>
            </a:r>
            <a:endParaRPr lang="en-US" altLang="zh-CN" dirty="0"/>
          </a:p>
        </p:txBody>
      </p:sp>
      <p:sp>
        <p:nvSpPr>
          <p:cNvPr id="39940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Program Example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41987" name="Rectangle 3"/>
          <p:cNvSpPr/>
          <p:nvPr/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/>
              <a:t>Steps</a:t>
            </a:r>
            <a:endParaRPr lang="en-US" altLang="zh-CN" dirty="0"/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/>
              <a:t>Convert strings to lowercase</a:t>
            </a:r>
            <a:endParaRPr lang="en-US" altLang="zh-CN" dirty="0"/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Apply hash function</a:t>
            </a:r>
            <a:endParaRPr lang="en-US" altLang="zh-CN" dirty="0"/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Read</a:t>
            </a:r>
            <a:r>
              <a:rPr lang="en-US" altLang="zh-CN" dirty="0"/>
              <a:t> n-grams and </a:t>
            </a:r>
            <a:r>
              <a:rPr lang="en-US" altLang="zh-CN" dirty="0">
                <a:solidFill>
                  <a:srgbClr val="FF0000"/>
                </a:solidFill>
              </a:rPr>
              <a:t>insert</a:t>
            </a:r>
            <a:r>
              <a:rPr lang="en-US" altLang="zh-CN" dirty="0"/>
              <a:t> into hash table</a:t>
            </a:r>
            <a:endParaRPr lang="en-US" altLang="zh-CN" dirty="0"/>
          </a:p>
          <a:p>
            <a:pPr marL="914400" lvl="2" indent="0">
              <a:spcBef>
                <a:spcPct val="0"/>
              </a:spcBef>
              <a:buNone/>
            </a:pPr>
            <a:r>
              <a:rPr lang="en-US" altLang="zh-CN" sz="2400" dirty="0"/>
              <a:t>Mostly list operations</a:t>
            </a:r>
            <a:endParaRPr lang="en-US" altLang="zh-CN" sz="2400" dirty="0"/>
          </a:p>
          <a:p>
            <a:pPr marL="914400" lvl="2" indent="0">
              <a:spcBef>
                <a:spcPct val="0"/>
              </a:spcBef>
              <a:buNone/>
            </a:pPr>
            <a:r>
              <a:rPr lang="en-US" altLang="zh-CN" sz="2400" dirty="0"/>
              <a:t>Maintain counter for each unique n-gram</a:t>
            </a:r>
            <a:endParaRPr lang="en-US" altLang="zh-CN" sz="2400" dirty="0"/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/>
              <a:t>Sort results</a:t>
            </a:r>
            <a:endParaRPr lang="en-US" altLang="zh-CN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dirty="0"/>
              <a:t>Data Set</a:t>
            </a:r>
            <a:endParaRPr lang="en-US" altLang="zh-CN" dirty="0"/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/>
              <a:t>Collected works of Shakespeare</a:t>
            </a:r>
            <a:endParaRPr lang="en-US" altLang="zh-CN" dirty="0"/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/>
              <a:t>965,028 total words, 23,706 unique</a:t>
            </a:r>
            <a:endParaRPr lang="en-US" altLang="zh-CN" dirty="0"/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/>
              <a:t>N=2, called bigrams</a:t>
            </a:r>
            <a:endParaRPr lang="en-US" altLang="zh-CN" dirty="0"/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/>
              <a:t>363,039 unique bigrams</a:t>
            </a:r>
            <a:endParaRPr lang="en-US" altLang="zh-CN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dirty="0"/>
          </a:p>
        </p:txBody>
      </p:sp>
      <p:sp>
        <p:nvSpPr>
          <p:cNvPr id="41988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Outline</a:t>
            </a:r>
            <a:endParaRPr lang="en-US" altLang="zh-CN" dirty="0"/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Understanding Memory Performance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Suggested reading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5.12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S = T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old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/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= 1/[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(1-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) + /k]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= 1/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(1-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)(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极限情况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,k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无穷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old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= 209.0	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 =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0" lang="en-US" altLang="zh-CN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part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/ T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old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= 203.7 / 209.0 = 0.974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= 1/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(1-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) = 39.0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old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/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= 209.0 / 5.4 = 38.5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marL="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Try to optimize 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the most time consuming part of a program 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hottest part(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即上述的消耗时间最长的一部分程序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Amdahl’s Law</a:t>
            </a:r>
            <a:endParaRPr lang="zh-CN" altLang="en-US" dirty="0"/>
          </a:p>
        </p:txBody>
      </p:sp>
      <p:sp>
        <p:nvSpPr>
          <p:cNvPr id="44036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8200" y="2057400"/>
            <a:ext cx="41643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α</a:t>
            </a:r>
            <a:r>
              <a:rPr lang="zh-CN" altLang="en-US" sz="2000"/>
              <a:t>是可优化的程序占原程序的比例，</a:t>
            </a:r>
            <a:endParaRPr lang="zh-CN" altLang="en-US" sz="2000"/>
          </a:p>
          <a:p>
            <a:r>
              <a:rPr lang="en-US" altLang="zh-CN" sz="2000"/>
              <a:t>k</a:t>
            </a:r>
            <a:r>
              <a:rPr lang="zh-CN" altLang="en-US" sz="2000"/>
              <a:t>指的是优化之后的性能提高的倍数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charRg st="220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Identify the </a:t>
            </a:r>
            <a:r>
              <a:rPr lang="en-US" altLang="zh-CN" b="1" dirty="0"/>
              <a:t>hottest part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19460" name="Rectangle 3"/>
          <p:cNvSpPr/>
          <p:nvPr/>
        </p:nvSpPr>
        <p:spPr>
          <a:xfrm>
            <a:off x="457200" y="1600200"/>
            <a:ext cx="8001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en-US" altLang="zh-CN" dirty="0"/>
              <a:t>Using a very useful method profiling</a:t>
            </a:r>
            <a:endParaRPr lang="en-US" altLang="zh-CN" dirty="0"/>
          </a:p>
          <a:p>
            <a:pPr marL="742950" lvl="1" indent="-285750"/>
            <a:r>
              <a:rPr lang="en-US" altLang="zh-CN" sz="2800" dirty="0"/>
              <a:t>Compile the program correctly</a:t>
            </a:r>
            <a:endParaRPr lang="en-US" altLang="zh-CN" sz="2800" dirty="0"/>
          </a:p>
          <a:p>
            <a:pPr marL="742950" lvl="1" indent="-285750"/>
            <a:r>
              <a:rPr lang="en-US" altLang="zh-CN" sz="2800" dirty="0"/>
              <a:t>Run it with </a:t>
            </a:r>
            <a:r>
              <a:rPr lang="en-US" altLang="zh-CN" sz="2800" dirty="0">
                <a:solidFill>
                  <a:srgbClr val="FF0000"/>
                </a:solidFill>
              </a:rPr>
              <a:t>typical input data</a:t>
            </a:r>
            <a:endParaRPr lang="en-US" altLang="zh-CN" sz="2800" dirty="0"/>
          </a:p>
          <a:p>
            <a:pPr marL="742950" lvl="1" indent="-285750"/>
            <a:r>
              <a:rPr lang="en-US" altLang="zh-CN" sz="2800" dirty="0"/>
              <a:t>Collect information from the result</a:t>
            </a:r>
            <a:endParaRPr lang="en-US" altLang="zh-CN" sz="2800" dirty="0"/>
          </a:p>
          <a:p>
            <a:pPr marL="742950" lvl="1" indent="-285750"/>
            <a:r>
              <a:rPr lang="en-US" altLang="zh-CN" sz="2800" dirty="0"/>
              <a:t>Analysis the result</a:t>
            </a:r>
            <a:endParaRPr lang="en-US" altLang="zh-CN" sz="2800" dirty="0"/>
          </a:p>
          <a:p>
            <a:pPr marL="1143000" lvl="2" indent="-228600"/>
            <a:r>
              <a:rPr lang="en-US" altLang="zh-CN" dirty="0"/>
              <a:t>How much time did execution of a function take?</a:t>
            </a:r>
            <a:endParaRPr lang="en-US" altLang="zh-CN" dirty="0"/>
          </a:p>
          <a:p>
            <a:pPr marL="1143000" lvl="2" indent="-228600"/>
            <a:r>
              <a:rPr lang="en-US" altLang="zh-CN" dirty="0"/>
              <a:t>How many times was a particular function called?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3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6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98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13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154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charRg st="202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Using </a:t>
            </a:r>
            <a:r>
              <a:rPr lang="en-US" altLang="zh-CN" dirty="0">
                <a:solidFill>
                  <a:srgbClr val="FF0000"/>
                </a:solidFill>
              </a:rPr>
              <a:t>GPROF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/>
              <a:t>Step 1:  </a:t>
            </a:r>
            <a:r>
              <a:rPr lang="en-US" altLang="zh-CN" dirty="0">
                <a:solidFill>
                  <a:srgbClr val="FF0000"/>
                </a:solidFill>
              </a:rPr>
              <a:t>Instrument</a:t>
            </a:r>
            <a:r>
              <a:rPr lang="en-US" altLang="zh-CN" dirty="0"/>
              <a:t> the program(</a:t>
            </a:r>
            <a:r>
              <a:rPr lang="zh-CN" altLang="en-US" sz="2400" dirty="0"/>
              <a:t>就相当于生成一个专门记录各项运行时间的文件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$gcc</a:t>
            </a:r>
            <a:r>
              <a:rPr lang="zh-CN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-Og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–pg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prog.c –o prog </a:t>
            </a:r>
            <a:endParaRPr lang="en-US" altLang="zh-CN" sz="20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/>
              <a:t>Adds profiling code to 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prog</a:t>
            </a:r>
            <a:r>
              <a:rPr lang="en-US" altLang="zh-CN" sz="2000" dirty="0"/>
              <a:t>, that is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/>
              <a:t>”Instruments” 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prog.c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/>
              <a:t>Step 2:  Run the program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$./prog </a:t>
            </a:r>
            <a:r>
              <a:rPr lang="en-US" altLang="zh-CN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file.txt</a:t>
            </a:r>
            <a:endParaRPr lang="en-US" altLang="zh-CN" sz="24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/>
              <a:t>Creates file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gmon.out</a:t>
            </a:r>
            <a:r>
              <a:rPr lang="en-US" altLang="zh-CN" sz="2000" dirty="0"/>
              <a:t> containing statistics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Step 3:  Create a report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$gprof prog &gt; myreport</a:t>
            </a:r>
            <a:endParaRPr lang="en-US" altLang="zh-CN" sz="24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/>
              <a:t>Uses 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prog</a:t>
            </a:r>
            <a:r>
              <a:rPr lang="en-US" altLang="zh-CN" sz="2000" dirty="0"/>
              <a:t> and 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gmon.out</a:t>
            </a:r>
            <a:r>
              <a:rPr lang="en-US" altLang="zh-CN" sz="2000" dirty="0"/>
              <a:t> to create textual report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Step 4:  Examine the report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$cat myreport</a:t>
            </a:r>
            <a:endParaRPr lang="en-US" altLang="zh-CN" sz="20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48132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Examples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49155" name="Rectangle 3"/>
          <p:cNvSpPr/>
          <p:nvPr/>
        </p:nvSpPr>
        <p:spPr>
          <a:xfrm>
            <a:off x="457200" y="14478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line describes one function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name of the function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%time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percentage of time spent executing this function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seconds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[skipping, as this isn’t all that useful]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seconds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 spent executing this function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times function was called (excluding recursive)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s/call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time per execution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excluding descendents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即不包括调用其他程序的时间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s/call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time per execution (including descendents)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timings for library functions are not shown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156" name="Rectangle 5"/>
          <p:cNvSpPr/>
          <p:nvPr/>
        </p:nvSpPr>
        <p:spPr>
          <a:xfrm>
            <a:off x="685800" y="1371600"/>
            <a:ext cx="7677150" cy="1477963"/>
          </a:xfrm>
          <a:prstGeom prst="rect">
            <a:avLst/>
          </a:prstGeom>
          <a:solidFill>
            <a:srgbClr val="FFFF99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%      cumulative    self                         self          total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time    seconds        seconds    calls       s/call        s/call      name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97.58   203.66         203.66      1            203.66    203.66    sort_words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2.32     208.50          4.85         965027   0.00        0.00       find_ele_rec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0.14     208.81          0.30     12511031   0.00        0.00       Strlen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49157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How does gprof work?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51203" name="Rectangle 3"/>
          <p:cNvSpPr/>
          <p:nvPr/>
        </p:nvSpPr>
        <p:spPr>
          <a:xfrm>
            <a:off x="381000" y="14478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Comic Sans MS" panose="030F0702030302020204" pitchFamily="66" charset="0"/>
              </a:rPr>
              <a:t>Essentially, by randomly sampling the code as it runs</a:t>
            </a:r>
            <a:endParaRPr lang="en-US" altLang="zh-CN" sz="2400" b="0" dirty="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Comic Sans MS" panose="030F0702030302020204" pitchFamily="66" charset="0"/>
              </a:rPr>
              <a:t>… and seeing what line is running, &amp; what function it’s in</a:t>
            </a:r>
            <a:endParaRPr lang="en-US" altLang="zh-CN" sz="2400" b="0" dirty="0">
              <a:latin typeface="Comic Sans MS" panose="030F0702030302020204" pitchFamily="66" charset="0"/>
            </a:endParaRPr>
          </a:p>
          <a:p>
            <a:pPr lvl="1">
              <a:spcBef>
                <a:spcPct val="20000"/>
              </a:spcBef>
            </a:pPr>
            <a:endParaRPr lang="en-US" altLang="zh-CN" sz="2400" b="0" dirty="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</a:rPr>
              <a:t>Interval counting(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</a:rPr>
              <a:t>定时地打断程序，检查当前运行位置与当前已经花费的时间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zh-CN" sz="2400" b="0" dirty="0">
              <a:latin typeface="Comic Sans MS" panose="030F0702030302020204" pitchFamily="66" charset="0"/>
            </a:endParaRPr>
          </a:p>
          <a:p>
            <a:pPr lvl="1">
              <a:spcBef>
                <a:spcPct val="20000"/>
              </a:spcBef>
            </a:pPr>
            <a:r>
              <a:rPr lang="en-US" altLang="zh-CN" sz="2000" b="0" dirty="0">
                <a:latin typeface="Comic Sans MS" panose="030F0702030302020204" pitchFamily="66" charset="0"/>
              </a:rPr>
              <a:t>Maintain a </a:t>
            </a:r>
            <a:r>
              <a:rPr lang="en-US" altLang="zh-CN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counter for each function</a:t>
            </a:r>
            <a:endParaRPr lang="en-US" altLang="zh-CN" sz="2000" b="0" dirty="0">
              <a:latin typeface="Comic Sans MS" panose="030F0702030302020204" pitchFamily="66" charset="0"/>
            </a:endParaRPr>
          </a:p>
          <a:p>
            <a:pPr lvl="2">
              <a:spcBef>
                <a:spcPct val="20000"/>
              </a:spcBef>
            </a:pPr>
            <a:r>
              <a:rPr lang="en-US" altLang="zh-CN" sz="2000" b="0" dirty="0">
                <a:latin typeface="Comic Sans MS" panose="030F0702030302020204" pitchFamily="66" charset="0"/>
              </a:rPr>
              <a:t>Record the time spent executing this function</a:t>
            </a:r>
            <a:endParaRPr lang="en-US" altLang="zh-CN" sz="2000" b="0" dirty="0">
              <a:latin typeface="Comic Sans MS" panose="030F0702030302020204" pitchFamily="66" charset="0"/>
            </a:endParaRPr>
          </a:p>
          <a:p>
            <a:pPr lvl="1">
              <a:spcBef>
                <a:spcPct val="20000"/>
              </a:spcBef>
            </a:pPr>
            <a:r>
              <a:rPr lang="en-US" altLang="zh-CN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Interrupted at regular time</a:t>
            </a:r>
            <a:r>
              <a:rPr lang="en-US" altLang="zh-CN" sz="2000" b="0" dirty="0">
                <a:latin typeface="Comic Sans MS" panose="030F0702030302020204" pitchFamily="66" charset="0"/>
              </a:rPr>
              <a:t> (1ms~10ms)</a:t>
            </a:r>
            <a:endParaRPr lang="en-US" altLang="zh-CN" sz="2000" b="0" dirty="0">
              <a:latin typeface="Comic Sans MS" panose="030F0702030302020204" pitchFamily="66" charset="0"/>
            </a:endParaRPr>
          </a:p>
          <a:p>
            <a:pPr lvl="2">
              <a:spcBef>
                <a:spcPct val="20000"/>
              </a:spcBef>
            </a:pPr>
            <a:r>
              <a:rPr lang="en-US" altLang="zh-CN" sz="2000" b="0" dirty="0">
                <a:latin typeface="Comic Sans MS" panose="030F0702030302020204" pitchFamily="66" charset="0"/>
              </a:rPr>
              <a:t>Check which function </a:t>
            </a:r>
            <a:r>
              <a:rPr lang="en-US" altLang="zh-CN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is executing when interrupt occurs</a:t>
            </a:r>
            <a:endParaRPr lang="en-US" altLang="zh-CN" sz="2000" b="0" dirty="0">
              <a:latin typeface="Comic Sans MS" panose="030F0702030302020204" pitchFamily="66" charset="0"/>
            </a:endParaRPr>
          </a:p>
          <a:p>
            <a:pPr lvl="2">
              <a:spcBef>
                <a:spcPct val="20000"/>
              </a:spcBef>
            </a:pPr>
            <a:r>
              <a:rPr lang="en-US" altLang="zh-CN" sz="2000" b="0" dirty="0">
                <a:solidFill>
                  <a:srgbClr val="FF0000"/>
                </a:solidFill>
                <a:latin typeface="Comic Sans MS" panose="030F0702030302020204" pitchFamily="66" charset="0"/>
              </a:rPr>
              <a:t>Increment the counter</a:t>
            </a:r>
            <a:r>
              <a:rPr lang="en-US" altLang="zh-CN" sz="2000" b="0" dirty="0">
                <a:latin typeface="Comic Sans MS" panose="030F0702030302020204" pitchFamily="66" charset="0"/>
              </a:rPr>
              <a:t> for this function</a:t>
            </a:r>
            <a:endParaRPr lang="en-US" altLang="zh-CN" sz="2000" b="0" dirty="0">
              <a:latin typeface="Comic Sans MS" panose="030F0702030302020204" pitchFamily="66" charset="0"/>
            </a:endParaRPr>
          </a:p>
          <a:p>
            <a:pPr lvl="3">
              <a:spcBef>
                <a:spcPct val="20000"/>
              </a:spcBef>
            </a:pPr>
            <a:endParaRPr lang="en-US" altLang="zh-CN" sz="2400" b="0" dirty="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Comic Sans MS" panose="030F0702030302020204" pitchFamily="66" charset="0"/>
              </a:rPr>
              <a:t>The calling information is quite reliable</a:t>
            </a:r>
            <a:endParaRPr lang="en-US" altLang="zh-CN" sz="2400" b="0" dirty="0">
              <a:latin typeface="Comic Sans MS" panose="030F0702030302020204" pitchFamily="66" charset="0"/>
            </a:endParaRPr>
          </a:p>
        </p:txBody>
      </p:sp>
      <p:sp>
        <p:nvSpPr>
          <p:cNvPr id="51204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calling history in the report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Ratio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 158655725/965027 = 164.4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The average length of a list in one hash bucket is 164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908175"/>
            <a:ext cx="8229600" cy="31210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  %   time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self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called		 name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              158655725		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find_ele_rec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[5]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	      4.85    0.10    965027/965027    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insert_string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[4]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     2.4   4.85    0.10    965027+158655725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find_ele_rec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[5]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0.08    0.01    363039/363039 	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save_string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[8]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  0.00    0.01    363039/363039 	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new_ele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[12]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		    158655725 		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find_ele_rec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[5]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3253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Performance Tuning</a:t>
            </a:r>
            <a:endParaRPr lang="en-US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Steps to improve execution (time) efficiency: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(1) Do timing studies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(2) Identify hot spots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(3)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Use a better algorithm or data structure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(4) Tune the code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5300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5530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3511550"/>
            <a:ext cx="8420100" cy="288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2" name="矩形 2"/>
          <p:cNvSpPr/>
          <p:nvPr/>
        </p:nvSpPr>
        <p:spPr>
          <a:xfrm>
            <a:off x="2286000" y="5964238"/>
            <a:ext cx="5486400" cy="152400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5303" name="矩形 8"/>
          <p:cNvSpPr/>
          <p:nvPr/>
        </p:nvSpPr>
        <p:spPr>
          <a:xfrm>
            <a:off x="1928813" y="6184900"/>
            <a:ext cx="6286500" cy="168275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3298" name="Rectangle 2"/>
          <p:cNvSpPr>
            <a:spLocks noChangeArrowheads="1"/>
          </p:cNvSpPr>
          <p:nvPr/>
        </p:nvSpPr>
        <p:spPr bwMode="auto">
          <a:xfrm>
            <a:off x="554038" y="812800"/>
            <a:ext cx="4398963" cy="4826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Use a Better Algorithm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/>
          <p:nvPr/>
        </p:nvSpPr>
        <p:spPr>
          <a:xfrm>
            <a:off x="457200" y="4876800"/>
            <a:ext cx="8255000" cy="11430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eaLnBrk="1" hangingPunct="1">
              <a:buChar char="–"/>
            </a:pPr>
            <a:r>
              <a:rPr lang="en-US" altLang="zh-CN" b="1" dirty="0">
                <a:latin typeface="Times New Roman" panose="02020603050405020304" pitchFamily="18" charset="0"/>
              </a:rPr>
              <a:t>First step: Use more efficient sorting function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lvl="0" indent="-342900" eaLnBrk="1" hangingPunct="1">
              <a:buChar char="–"/>
            </a:pPr>
            <a:r>
              <a:rPr lang="en-US" altLang="zh-CN" b="1" dirty="0">
                <a:latin typeface="Times New Roman" panose="02020603050405020304" pitchFamily="18" charset="0"/>
              </a:rPr>
              <a:t>Library function </a:t>
            </a:r>
            <a:r>
              <a:rPr lang="en-US" altLang="zh-CN" b="1" dirty="0">
                <a:latin typeface="Courier New" panose="02070309020205020404" pitchFamily="49" charset="0"/>
              </a:rPr>
              <a:t>qsort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pic>
        <p:nvPicPr>
          <p:cNvPr id="5632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563" y="1835150"/>
            <a:ext cx="8420100" cy="288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5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6326" name="矩形 7"/>
          <p:cNvSpPr/>
          <p:nvPr/>
        </p:nvSpPr>
        <p:spPr>
          <a:xfrm>
            <a:off x="3211513" y="4283075"/>
            <a:ext cx="4533900" cy="152400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6327" name="矩形 8"/>
          <p:cNvSpPr/>
          <p:nvPr/>
        </p:nvSpPr>
        <p:spPr>
          <a:xfrm>
            <a:off x="2973388" y="4498975"/>
            <a:ext cx="4987925" cy="166688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4322" name="Rectangle 2"/>
          <p:cNvSpPr>
            <a:spLocks noChangeArrowheads="1"/>
          </p:cNvSpPr>
          <p:nvPr/>
        </p:nvSpPr>
        <p:spPr bwMode="auto">
          <a:xfrm>
            <a:off x="493713" y="762000"/>
            <a:ext cx="4230688" cy="4826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Try Code Optimizations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837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963" y="1447800"/>
            <a:ext cx="8686800" cy="276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2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8373" name="矩形 4"/>
          <p:cNvSpPr/>
          <p:nvPr/>
        </p:nvSpPr>
        <p:spPr>
          <a:xfrm>
            <a:off x="1371600" y="1828800"/>
            <a:ext cx="533400" cy="2106613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8374" name="矩形 5"/>
          <p:cNvSpPr/>
          <p:nvPr/>
        </p:nvSpPr>
        <p:spPr>
          <a:xfrm>
            <a:off x="7162800" y="4227513"/>
            <a:ext cx="533400" cy="304800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8375" name="矩形 7"/>
          <p:cNvSpPr/>
          <p:nvPr/>
        </p:nvSpPr>
        <p:spPr>
          <a:xfrm>
            <a:off x="6934200" y="4572000"/>
            <a:ext cx="944563" cy="304800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000" y="4476750"/>
            <a:ext cx="6858000" cy="95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Replace recursive call to iterative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−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Insert elements in linked list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4322" name="Rectangle 2"/>
          <p:cNvSpPr>
            <a:spLocks noChangeArrowheads="1"/>
          </p:cNvSpPr>
          <p:nvPr/>
        </p:nvSpPr>
        <p:spPr bwMode="auto">
          <a:xfrm>
            <a:off x="493713" y="762000"/>
            <a:ext cx="4230688" cy="4826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Try Code Optimizations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041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460500"/>
            <a:ext cx="8686800" cy="276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0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0421" name="矩形 4"/>
          <p:cNvSpPr/>
          <p:nvPr/>
        </p:nvSpPr>
        <p:spPr>
          <a:xfrm>
            <a:off x="2579688" y="1600200"/>
            <a:ext cx="533400" cy="23622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0422" name="矩形 5"/>
          <p:cNvSpPr/>
          <p:nvPr/>
        </p:nvSpPr>
        <p:spPr>
          <a:xfrm>
            <a:off x="7162800" y="4227513"/>
            <a:ext cx="533400" cy="304800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0423" name="矩形 7"/>
          <p:cNvSpPr/>
          <p:nvPr/>
        </p:nvSpPr>
        <p:spPr>
          <a:xfrm>
            <a:off x="6934200" y="4572000"/>
            <a:ext cx="944563" cy="304800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000" y="4327525"/>
            <a:ext cx="8382000" cy="2432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Causes code to slow down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Reason: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−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Iter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first: insert a new element at the beginning of the list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−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Most common n-grams tend to appear at the end of the list which results the searching time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1541463" y="3429000"/>
            <a:ext cx="6510338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Execution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2057400" y="3824288"/>
            <a:ext cx="57912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Functional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Units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541463" y="76200"/>
            <a:ext cx="6510338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Instruction Control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216150" y="3962400"/>
            <a:ext cx="676275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Branch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148138" y="3962400"/>
            <a:ext cx="110966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Arithmetic</a:t>
            </a:r>
            <a:b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operations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9"/>
          <p:cNvSpPr/>
          <p:nvPr/>
        </p:nvSpPr>
        <p:spPr>
          <a:xfrm>
            <a:off x="5302250" y="3962400"/>
            <a:ext cx="676275" cy="457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Load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224" name="Rectangle 10"/>
          <p:cNvSpPr/>
          <p:nvPr/>
        </p:nvSpPr>
        <p:spPr>
          <a:xfrm>
            <a:off x="6073775" y="3962400"/>
            <a:ext cx="676275" cy="457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Store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6621463" y="533400"/>
            <a:ext cx="1303338" cy="1143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Instruction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6" name="Rectangle 12"/>
          <p:cNvSpPr/>
          <p:nvPr/>
        </p:nvSpPr>
        <p:spPr>
          <a:xfrm>
            <a:off x="5302250" y="5486400"/>
            <a:ext cx="1447800" cy="6096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Data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Cache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4241800" y="533400"/>
            <a:ext cx="1157288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Fetch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Control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6" name="Rectangle 14"/>
          <p:cNvSpPr>
            <a:spLocks noChangeArrowheads="1"/>
          </p:cNvSpPr>
          <p:nvPr/>
        </p:nvSpPr>
        <p:spPr bwMode="auto">
          <a:xfrm>
            <a:off x="4241800" y="1143000"/>
            <a:ext cx="1157288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Instruction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Decode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9" name="Line 15"/>
          <p:cNvSpPr/>
          <p:nvPr/>
        </p:nvSpPr>
        <p:spPr>
          <a:xfrm>
            <a:off x="5399088" y="804863"/>
            <a:ext cx="1254125" cy="158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0" name="Line 16"/>
          <p:cNvSpPr/>
          <p:nvPr/>
        </p:nvSpPr>
        <p:spPr>
          <a:xfrm flipH="1">
            <a:off x="5399088" y="1406525"/>
            <a:ext cx="1222375" cy="12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1" name="Line 17"/>
          <p:cNvSpPr/>
          <p:nvPr/>
        </p:nvSpPr>
        <p:spPr>
          <a:xfrm>
            <a:off x="4819650" y="1676400"/>
            <a:ext cx="0" cy="205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2" name="Freeform 18"/>
          <p:cNvSpPr/>
          <p:nvPr/>
        </p:nvSpPr>
        <p:spPr>
          <a:xfrm flipH="1">
            <a:off x="2312988" y="609600"/>
            <a:ext cx="1928812" cy="33528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33" name="Line 19"/>
          <p:cNvSpPr/>
          <p:nvPr/>
        </p:nvSpPr>
        <p:spPr>
          <a:xfrm rot="5400000">
            <a:off x="496252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4" name="Line 20"/>
          <p:cNvSpPr/>
          <p:nvPr/>
        </p:nvSpPr>
        <p:spPr>
          <a:xfrm rot="-5400000" flipV="1">
            <a:off x="5253038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5" name="Line 21"/>
          <p:cNvSpPr/>
          <p:nvPr/>
        </p:nvSpPr>
        <p:spPr>
          <a:xfrm rot="5400000">
            <a:off x="5734050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6" name="Line 22"/>
          <p:cNvSpPr/>
          <p:nvPr/>
        </p:nvSpPr>
        <p:spPr>
          <a:xfrm rot="5400000">
            <a:off x="6022975" y="49530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7" name="Text Box 23"/>
          <p:cNvSpPr txBox="1"/>
          <p:nvPr/>
        </p:nvSpPr>
        <p:spPr>
          <a:xfrm>
            <a:off x="5430838" y="530225"/>
            <a:ext cx="9493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</a:rPr>
              <a:t>Address</a:t>
            </a:r>
            <a:endParaRPr lang="en-US" altLang="zh-CN" sz="1800" b="1" dirty="0">
              <a:latin typeface="Calibri" panose="020F0502020204030204" pitchFamily="34" charset="0"/>
            </a:endParaRPr>
          </a:p>
        </p:txBody>
      </p:sp>
      <p:sp>
        <p:nvSpPr>
          <p:cNvPr id="9238" name="Text Box 24"/>
          <p:cNvSpPr txBox="1"/>
          <p:nvPr/>
        </p:nvSpPr>
        <p:spPr>
          <a:xfrm>
            <a:off x="5391150" y="1077913"/>
            <a:ext cx="13144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</a:rPr>
              <a:t>Instructions</a:t>
            </a:r>
            <a:endParaRPr lang="en-US" altLang="zh-CN" sz="1800" b="1" dirty="0">
              <a:latin typeface="Calibri" panose="020F0502020204030204" pitchFamily="34" charset="0"/>
            </a:endParaRPr>
          </a:p>
        </p:txBody>
      </p:sp>
      <p:sp>
        <p:nvSpPr>
          <p:cNvPr id="9239" name="Text Box 25"/>
          <p:cNvSpPr txBox="1"/>
          <p:nvPr/>
        </p:nvSpPr>
        <p:spPr>
          <a:xfrm>
            <a:off x="4684713" y="1673225"/>
            <a:ext cx="124301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</a:rPr>
              <a:t>Operations</a:t>
            </a:r>
            <a:endParaRPr lang="en-US" altLang="zh-CN" sz="1800" b="1" dirty="0">
              <a:latin typeface="Calibri" panose="020F0502020204030204" pitchFamily="34" charset="0"/>
            </a:endParaRPr>
          </a:p>
        </p:txBody>
      </p:sp>
      <p:sp>
        <p:nvSpPr>
          <p:cNvPr id="9240" name="Text Box 26"/>
          <p:cNvSpPr txBox="1"/>
          <p:nvPr/>
        </p:nvSpPr>
        <p:spPr>
          <a:xfrm>
            <a:off x="2286000" y="3089275"/>
            <a:ext cx="16033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</a:rPr>
              <a:t>Prediction OK?</a:t>
            </a:r>
            <a:endParaRPr lang="en-US" altLang="zh-CN" sz="1800" b="1" dirty="0">
              <a:latin typeface="Calibri" panose="020F0502020204030204" pitchFamily="34" charset="0"/>
            </a:endParaRPr>
          </a:p>
        </p:txBody>
      </p:sp>
      <p:sp>
        <p:nvSpPr>
          <p:cNvPr id="9241" name="Text Box 27"/>
          <p:cNvSpPr txBox="1"/>
          <p:nvPr/>
        </p:nvSpPr>
        <p:spPr>
          <a:xfrm>
            <a:off x="6440488" y="5164138"/>
            <a:ext cx="58420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</a:rPr>
              <a:t>Data</a:t>
            </a:r>
            <a:endParaRPr lang="en-US" altLang="zh-CN" sz="1600" b="1" dirty="0">
              <a:latin typeface="Calibri" panose="020F0502020204030204" pitchFamily="34" charset="0"/>
            </a:endParaRPr>
          </a:p>
        </p:txBody>
      </p:sp>
      <p:sp>
        <p:nvSpPr>
          <p:cNvPr id="9242" name="Text Box 28"/>
          <p:cNvSpPr txBox="1"/>
          <p:nvPr/>
        </p:nvSpPr>
        <p:spPr>
          <a:xfrm>
            <a:off x="5661025" y="5181600"/>
            <a:ext cx="5842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</a:rPr>
              <a:t>Data</a:t>
            </a:r>
            <a:endParaRPr lang="en-US" altLang="zh-CN" sz="1600" b="1" dirty="0">
              <a:latin typeface="Calibri" panose="020F0502020204030204" pitchFamily="34" charset="0"/>
            </a:endParaRPr>
          </a:p>
        </p:txBody>
      </p:sp>
      <p:sp>
        <p:nvSpPr>
          <p:cNvPr id="9243" name="Text Box 29"/>
          <p:cNvSpPr txBox="1"/>
          <p:nvPr/>
        </p:nvSpPr>
        <p:spPr>
          <a:xfrm>
            <a:off x="5002213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</a:rPr>
              <a:t>Addr.</a:t>
            </a:r>
            <a:endParaRPr lang="en-US" altLang="zh-CN" sz="1600" b="1" dirty="0">
              <a:latin typeface="Calibri" panose="020F0502020204030204" pitchFamily="34" charset="0"/>
            </a:endParaRPr>
          </a:p>
        </p:txBody>
      </p:sp>
      <p:sp>
        <p:nvSpPr>
          <p:cNvPr id="9244" name="Text Box 30"/>
          <p:cNvSpPr txBox="1"/>
          <p:nvPr/>
        </p:nvSpPr>
        <p:spPr>
          <a:xfrm>
            <a:off x="5772150" y="4935538"/>
            <a:ext cx="641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600" b="1" dirty="0">
                <a:latin typeface="Calibri" panose="020F0502020204030204" pitchFamily="34" charset="0"/>
              </a:rPr>
              <a:t>Addr.</a:t>
            </a:r>
            <a:endParaRPr lang="en-US" altLang="zh-CN" sz="1600" b="1" dirty="0">
              <a:latin typeface="Calibri" panose="020F0502020204030204" pitchFamily="34" charset="0"/>
            </a:endParaRPr>
          </a:p>
        </p:txBody>
      </p:sp>
      <p:sp>
        <p:nvSpPr>
          <p:cNvPr id="9245" name="Line 31"/>
          <p:cNvSpPr/>
          <p:nvPr/>
        </p:nvSpPr>
        <p:spPr>
          <a:xfrm>
            <a:off x="2543175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46" name="Line 33"/>
          <p:cNvSpPr/>
          <p:nvPr/>
        </p:nvSpPr>
        <p:spPr>
          <a:xfrm>
            <a:off x="45720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47" name="Line 34"/>
          <p:cNvSpPr/>
          <p:nvPr/>
        </p:nvSpPr>
        <p:spPr>
          <a:xfrm>
            <a:off x="5630863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48" name="Line 35"/>
          <p:cNvSpPr/>
          <p:nvPr/>
        </p:nvSpPr>
        <p:spPr>
          <a:xfrm>
            <a:off x="64008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49" name="Line 36"/>
          <p:cNvSpPr/>
          <p:nvPr/>
        </p:nvSpPr>
        <p:spPr>
          <a:xfrm>
            <a:off x="2543175" y="3733800"/>
            <a:ext cx="3857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8" name="Rectangle 37"/>
          <p:cNvSpPr>
            <a:spLocks noChangeArrowheads="1"/>
          </p:cNvSpPr>
          <p:nvPr/>
        </p:nvSpPr>
        <p:spPr bwMode="auto">
          <a:xfrm>
            <a:off x="2989263" y="3962400"/>
            <a:ext cx="1108075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Arithmetic</a:t>
            </a:r>
            <a:b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operations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51" name="Line 38"/>
          <p:cNvSpPr/>
          <p:nvPr/>
        </p:nvSpPr>
        <p:spPr>
          <a:xfrm>
            <a:off x="3581400" y="37338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52" name="Line 39"/>
          <p:cNvSpPr/>
          <p:nvPr/>
        </p:nvSpPr>
        <p:spPr>
          <a:xfrm>
            <a:off x="1735138" y="4800600"/>
            <a:ext cx="52149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9253" name="Group 40"/>
          <p:cNvGrpSpPr/>
          <p:nvPr/>
        </p:nvGrpSpPr>
        <p:grpSpPr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9265" name="Line 41"/>
            <p:cNvSpPr/>
            <p:nvPr/>
          </p:nvSpPr>
          <p:spPr>
            <a:xfrm>
              <a:off x="76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66" name="Line 42"/>
            <p:cNvSpPr/>
            <p:nvPr/>
          </p:nvSpPr>
          <p:spPr>
            <a:xfrm>
              <a:off x="1872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67" name="Line 44"/>
            <p:cNvSpPr/>
            <p:nvPr/>
          </p:nvSpPr>
          <p:spPr>
            <a:xfrm>
              <a:off x="2304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68" name="Line 45"/>
            <p:cNvSpPr/>
            <p:nvPr/>
          </p:nvSpPr>
          <p:spPr>
            <a:xfrm>
              <a:off x="2688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69" name="Line 46"/>
            <p:cNvSpPr/>
            <p:nvPr/>
          </p:nvSpPr>
          <p:spPr>
            <a:xfrm>
              <a:off x="1265" y="2016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9254" name="Rectangle 47"/>
          <p:cNvSpPr/>
          <p:nvPr/>
        </p:nvSpPr>
        <p:spPr>
          <a:xfrm>
            <a:off x="2795588" y="4752975"/>
            <a:ext cx="18875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</a:rPr>
              <a:t>Operation Results</a:t>
            </a:r>
            <a:endParaRPr lang="en-US" altLang="zh-CN" sz="1800" b="1" dirty="0">
              <a:latin typeface="Calibri" panose="020F0502020204030204" pitchFamily="34" charset="0"/>
            </a:endParaRPr>
          </a:p>
        </p:txBody>
      </p:sp>
      <p:sp>
        <p:nvSpPr>
          <p:cNvPr id="9255" name="Rectangle 48"/>
          <p:cNvSpPr/>
          <p:nvPr/>
        </p:nvSpPr>
        <p:spPr>
          <a:xfrm>
            <a:off x="2795588" y="685800"/>
            <a:ext cx="1157287" cy="9906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Retirement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Unit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304" name="Rectangle 49"/>
          <p:cNvSpPr>
            <a:spLocks noChangeArrowheads="1"/>
          </p:cNvSpPr>
          <p:nvPr/>
        </p:nvSpPr>
        <p:spPr bwMode="auto">
          <a:xfrm>
            <a:off x="2989263" y="1219200"/>
            <a:ext cx="769938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Register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File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57" name="Line 50"/>
          <p:cNvSpPr/>
          <p:nvPr/>
        </p:nvSpPr>
        <p:spPr>
          <a:xfrm>
            <a:off x="2312988" y="10668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9258" name="Freeform 51"/>
          <p:cNvSpPr/>
          <p:nvPr/>
        </p:nvSpPr>
        <p:spPr>
          <a:xfrm flipH="1">
            <a:off x="1905000" y="1371600"/>
            <a:ext cx="890588" cy="34290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59" name="Text Box 52"/>
          <p:cNvSpPr txBox="1"/>
          <p:nvPr/>
        </p:nvSpPr>
        <p:spPr>
          <a:xfrm>
            <a:off x="190500" y="2009775"/>
            <a:ext cx="18018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Calibri" panose="020F0502020204030204" pitchFamily="34" charset="0"/>
              </a:rPr>
              <a:t>Register Updates</a:t>
            </a:r>
            <a:endParaRPr lang="en-US" altLang="zh-CN" sz="1800" b="1" dirty="0">
              <a:latin typeface="Calibri" panose="020F0502020204030204" pitchFamily="34" charset="0"/>
            </a:endParaRPr>
          </a:p>
        </p:txBody>
      </p:sp>
      <p:sp>
        <p:nvSpPr>
          <p:cNvPr id="9260" name="Line 53"/>
          <p:cNvSpPr/>
          <p:nvPr/>
        </p:nvSpPr>
        <p:spPr>
          <a:xfrm>
            <a:off x="3759200" y="13716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61" name="Freeform 54"/>
          <p:cNvSpPr/>
          <p:nvPr/>
        </p:nvSpPr>
        <p:spPr>
          <a:xfrm>
            <a:off x="3856038" y="1676400"/>
            <a:ext cx="963612" cy="228600"/>
          </a:xfrm>
          <a:custGeom>
            <a:avLst/>
            <a:gdLst>
              <a:gd name="txL" fmla="*/ 0 w 480"/>
              <a:gd name="txT" fmla="*/ 0 h 144"/>
              <a:gd name="txR" fmla="*/ 480 w 480"/>
              <a:gd name="txB" fmla="*/ 144 h 144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10" name="Rectangle 7"/>
          <p:cNvSpPr>
            <a:spLocks noChangeArrowheads="1"/>
          </p:cNvSpPr>
          <p:nvPr/>
        </p:nvSpPr>
        <p:spPr bwMode="auto">
          <a:xfrm>
            <a:off x="3898900" y="2057400"/>
            <a:ext cx="1816100" cy="260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Register renaming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1" name="Rectangle 7"/>
          <p:cNvSpPr>
            <a:spLocks noChangeArrowheads="1"/>
          </p:cNvSpPr>
          <p:nvPr/>
        </p:nvSpPr>
        <p:spPr bwMode="auto">
          <a:xfrm>
            <a:off x="4241800" y="2405063"/>
            <a:ext cx="1189038" cy="4905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Reorder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buffer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2" name="Rectangle 7"/>
          <p:cNvSpPr>
            <a:spLocks noChangeArrowheads="1"/>
          </p:cNvSpPr>
          <p:nvPr/>
        </p:nvSpPr>
        <p:spPr bwMode="auto">
          <a:xfrm>
            <a:off x="3875088" y="3014663"/>
            <a:ext cx="1816100" cy="260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Dispatch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4322" name="Rectangle 2"/>
          <p:cNvSpPr>
            <a:spLocks noChangeArrowheads="1"/>
          </p:cNvSpPr>
          <p:nvPr/>
        </p:nvSpPr>
        <p:spPr bwMode="auto">
          <a:xfrm>
            <a:off x="493713" y="762000"/>
            <a:ext cx="4230688" cy="4826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Try Code Optimizations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246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963" y="2057400"/>
            <a:ext cx="8686800" cy="276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8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2469" name="矩形 4"/>
          <p:cNvSpPr/>
          <p:nvPr/>
        </p:nvSpPr>
        <p:spPr>
          <a:xfrm>
            <a:off x="3697288" y="2438400"/>
            <a:ext cx="533400" cy="2122488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2470" name="矩形 5"/>
          <p:cNvSpPr/>
          <p:nvPr/>
        </p:nvSpPr>
        <p:spPr>
          <a:xfrm>
            <a:off x="7162800" y="4227513"/>
            <a:ext cx="533400" cy="304800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2471" name="矩形 7"/>
          <p:cNvSpPr/>
          <p:nvPr/>
        </p:nvSpPr>
        <p:spPr>
          <a:xfrm>
            <a:off x="6934200" y="4572000"/>
            <a:ext cx="944563" cy="304800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0" y="5029200"/>
            <a:ext cx="8305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Iter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last: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iterative function, places new entry at end of the list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Tend to place most common words at front of list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4322" name="Rectangle 2"/>
          <p:cNvSpPr>
            <a:spLocks noChangeArrowheads="1"/>
          </p:cNvSpPr>
          <p:nvPr/>
        </p:nvSpPr>
        <p:spPr bwMode="auto">
          <a:xfrm>
            <a:off x="493713" y="762000"/>
            <a:ext cx="4230688" cy="4826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Try Code Optimizations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451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963" y="2057400"/>
            <a:ext cx="8686800" cy="276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6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4517" name="矩形 4"/>
          <p:cNvSpPr/>
          <p:nvPr/>
        </p:nvSpPr>
        <p:spPr>
          <a:xfrm>
            <a:off x="4865688" y="2514600"/>
            <a:ext cx="533400" cy="2046288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4518" name="矩形 5"/>
          <p:cNvSpPr/>
          <p:nvPr/>
        </p:nvSpPr>
        <p:spPr>
          <a:xfrm>
            <a:off x="7162800" y="4227513"/>
            <a:ext cx="533400" cy="304800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4519" name="矩形 7"/>
          <p:cNvSpPr/>
          <p:nvPr/>
        </p:nvSpPr>
        <p:spPr>
          <a:xfrm>
            <a:off x="6934200" y="4572000"/>
            <a:ext cx="944563" cy="304800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000" y="4953000"/>
            <a:ext cx="85344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Initial version: only 1021 buckets.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There are 363039/1021 = 355.6 bigrams in each bucket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Big table: Increase it to 199,999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Try Code Optimizations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45059" name="Rectangle 3"/>
          <p:cNvSpPr/>
          <p:nvPr/>
        </p:nvSpPr>
        <p:spPr>
          <a:xfrm>
            <a:off x="457200" y="1600200"/>
            <a:ext cx="82296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457200" lvl="0" indent="-457200">
              <a:spcBef>
                <a:spcPts val="300"/>
              </a:spcBef>
            </a:pPr>
            <a:r>
              <a:rPr lang="en-US" altLang="zh-CN" dirty="0"/>
              <a:t>Only improves 0.3s</a:t>
            </a:r>
            <a:endParaRPr lang="en-US" altLang="zh-CN" dirty="0"/>
          </a:p>
          <a:p>
            <a:pPr marL="457200" lvl="0" indent="-457200">
              <a:spcBef>
                <a:spcPts val="300"/>
              </a:spcBef>
            </a:pPr>
            <a:r>
              <a:rPr lang="en-US" altLang="zh-CN" dirty="0"/>
              <a:t>Reason</a:t>
            </a:r>
            <a:endParaRPr lang="en-US" altLang="zh-CN" dirty="0"/>
          </a:p>
          <a:p>
            <a:pPr marL="914400" lvl="1" indent="-457200">
              <a:spcBef>
                <a:spcPts val="300"/>
              </a:spcBef>
            </a:pPr>
            <a:r>
              <a:rPr lang="en-US" altLang="zh-CN" dirty="0"/>
              <a:t>Hash key is  summing character codes for a string</a:t>
            </a:r>
            <a:endParaRPr lang="en-US" altLang="zh-CN" dirty="0"/>
          </a:p>
          <a:p>
            <a:pPr marL="1600200" lvl="2" indent="-457200">
              <a:spcBef>
                <a:spcPts val="300"/>
              </a:spcBef>
            </a:pPr>
            <a:r>
              <a:rPr lang="en-US" altLang="zh-CN" sz="2400" dirty="0"/>
              <a:t>The maximum code is 3371 </a:t>
            </a:r>
            <a:endParaRPr lang="en-US" altLang="zh-CN" sz="2400" dirty="0"/>
          </a:p>
          <a:p>
            <a:pPr marL="2057400" lvl="3" indent="-457200">
              <a:spcBef>
                <a:spcPts val="300"/>
              </a:spcBef>
            </a:pPr>
            <a:r>
              <a:rPr lang="en-US" altLang="zh-CN" sz="2400" dirty="0"/>
              <a:t>for “honorificabilitudinitatibus thou”</a:t>
            </a:r>
            <a:endParaRPr lang="en-US" altLang="zh-CN" sz="2400" dirty="0"/>
          </a:p>
          <a:p>
            <a:pPr marL="1600200" lvl="2" indent="-457200">
              <a:spcBef>
                <a:spcPts val="300"/>
              </a:spcBef>
            </a:pPr>
            <a:r>
              <a:rPr lang="en-US" altLang="zh-CN" sz="2400" dirty="0"/>
              <a:t>Cannot differentiate “rat” and “tar”</a:t>
            </a:r>
            <a:endParaRPr lang="en-US" altLang="zh-CN" sz="2400" dirty="0"/>
          </a:p>
          <a:p>
            <a:pPr marL="914400" lvl="1" indent="-457200">
              <a:spcBef>
                <a:spcPts val="300"/>
              </a:spcBef>
            </a:pPr>
            <a:r>
              <a:rPr lang="en-US" altLang="zh-CN" dirty="0"/>
              <a:t>Most buckets are not used</a:t>
            </a:r>
            <a:endParaRPr lang="en-US" altLang="zh-CN" dirty="0"/>
          </a:p>
        </p:txBody>
      </p:sp>
      <p:sp>
        <p:nvSpPr>
          <p:cNvPr id="66564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9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2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76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0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41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78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4322" name="Rectangle 2"/>
          <p:cNvSpPr>
            <a:spLocks noChangeArrowheads="1"/>
          </p:cNvSpPr>
          <p:nvPr/>
        </p:nvSpPr>
        <p:spPr bwMode="auto">
          <a:xfrm>
            <a:off x="493713" y="762000"/>
            <a:ext cx="4230688" cy="4826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Try Code Optimizations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861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963" y="2057400"/>
            <a:ext cx="8686800" cy="276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2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8613" name="矩形 4"/>
          <p:cNvSpPr/>
          <p:nvPr/>
        </p:nvSpPr>
        <p:spPr>
          <a:xfrm>
            <a:off x="6024563" y="4227513"/>
            <a:ext cx="533400" cy="344487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8614" name="矩形 5"/>
          <p:cNvSpPr/>
          <p:nvPr/>
        </p:nvSpPr>
        <p:spPr>
          <a:xfrm>
            <a:off x="7162800" y="4227513"/>
            <a:ext cx="533400" cy="304800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8615" name="矩形 7"/>
          <p:cNvSpPr/>
          <p:nvPr/>
        </p:nvSpPr>
        <p:spPr>
          <a:xfrm>
            <a:off x="6934200" y="4572000"/>
            <a:ext cx="944563" cy="304800"/>
          </a:xfrm>
          <a:prstGeom prst="rect">
            <a:avLst/>
          </a:prstGeom>
          <a:solidFill>
            <a:schemeClr val="bg1"/>
          </a:solidFill>
          <a:ln w="38100" cap="flat" cmpd="dbl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000" y="4953000"/>
            <a:ext cx="8153400" cy="1138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Better hash: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Use more sophisticated hash function (Shift and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Time drops to 0.4 seconds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Optimizaitons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70659" name="Rectangle 3"/>
          <p:cNvSpPr/>
          <p:nvPr/>
        </p:nvSpPr>
        <p:spPr>
          <a:xfrm>
            <a:off x="457200" y="1600200"/>
            <a:ext cx="8001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ts val="300"/>
              </a:spcBef>
              <a:buNone/>
            </a:pPr>
            <a:r>
              <a:rPr lang="en-US" altLang="zh-CN" dirty="0"/>
              <a:t>Better hash: Use more sophisticated hash function</a:t>
            </a:r>
            <a:endParaRPr lang="en-US" altLang="zh-CN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zh-CN" dirty="0"/>
              <a:t>Shift and Xor</a:t>
            </a:r>
            <a:endParaRPr lang="en-US" altLang="zh-CN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zh-CN" dirty="0"/>
              <a:t>Time drops to 0.4 seconds</a:t>
            </a:r>
            <a:endParaRPr lang="en-US" altLang="zh-CN" dirty="0"/>
          </a:p>
          <a:p>
            <a:pPr marL="0" lvl="0" indent="0">
              <a:spcBef>
                <a:spcPts val="300"/>
              </a:spcBef>
              <a:buNone/>
            </a:pPr>
            <a:endParaRPr lang="en-US" altLang="zh-CN" dirty="0"/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dirty="0"/>
              <a:t>Linear lower: Move strlen out of loop</a:t>
            </a:r>
            <a:endParaRPr lang="en-US" altLang="zh-CN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zh-CN" dirty="0"/>
              <a:t>Time drops to 0.2 seconds</a:t>
            </a:r>
            <a:endParaRPr lang="en-US" altLang="zh-CN" dirty="0"/>
          </a:p>
          <a:p>
            <a:pPr marL="0" lvl="0" indent="0">
              <a:spcBef>
                <a:spcPts val="300"/>
              </a:spcBef>
              <a:buNone/>
            </a:pPr>
            <a:endParaRPr lang="en-US" altLang="zh-CN" dirty="0"/>
          </a:p>
        </p:txBody>
      </p:sp>
      <p:sp>
        <p:nvSpPr>
          <p:cNvPr id="70660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4322" name="Rectangle 2"/>
          <p:cNvSpPr>
            <a:spLocks noChangeArrowheads="1"/>
          </p:cNvSpPr>
          <p:nvPr/>
        </p:nvSpPr>
        <p:spPr bwMode="auto">
          <a:xfrm>
            <a:off x="457200" y="762000"/>
            <a:ext cx="3956050" cy="4826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Further Optimizations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270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963" y="2057400"/>
            <a:ext cx="8686800" cy="276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8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2709" name="矩形 5"/>
          <p:cNvSpPr/>
          <p:nvPr/>
        </p:nvSpPr>
        <p:spPr>
          <a:xfrm>
            <a:off x="7186613" y="4419600"/>
            <a:ext cx="533400" cy="136525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4953000"/>
            <a:ext cx="81534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Linear lower: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strlen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out of loop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Time drops to 0.2 seconds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/>
              <a:t>Code Motion</a:t>
            </a:r>
            <a:endParaRPr lang="en-US" altLang="zh-CN" sz="2400" dirty="0">
              <a:ea typeface="方正舒体" pitchFamily="2" charset="-122"/>
            </a:endParaRP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  /* Convert string to lowercase: slow */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  void lower1(char *s)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3  {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4 		int i;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nn-NO" altLang="zh-CN" sz="2400" dirty="0">
                <a:latin typeface="Times New Roman" panose="02020603050405020304" pitchFamily="18" charset="0"/>
              </a:rPr>
              <a:t>6 		for (i = 0; i &lt; </a:t>
            </a:r>
            <a:r>
              <a:rPr lang="nn-NO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strlen(s)</a:t>
            </a:r>
            <a:r>
              <a:rPr lang="nn-NO" altLang="zh-CN" sz="2400" dirty="0">
                <a:latin typeface="Times New Roman" panose="02020603050405020304" pitchFamily="18" charset="0"/>
              </a:rPr>
              <a:t>; i++)</a:t>
            </a:r>
            <a:endParaRPr lang="nn-NO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7 			if (s[i] &gt;= ’A’ &amp;&amp; s[i] &lt;= ’Z’)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8 				s[i] -= (’A’ - ’a’);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9  }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10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56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/>
              <a:t>Code Motion</a:t>
            </a:r>
            <a:endParaRPr lang="en-US" altLang="zh-CN" sz="2400" dirty="0">
              <a:ea typeface="方正舒体" pitchFamily="2" charset="-122"/>
            </a:endParaRP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11  /* Convert string to lowercase: faster */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12  void lower2(char *s)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13  {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14  	int i;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15 	int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len = strlen(s)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16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17 	for (i = 0; i &lt;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</a:rPr>
              <a:t>; i++)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18 		if (s[i] &gt;= ’A’ &amp;&amp; s[i] &lt;= ’Z’)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19 			s[i] -= (’A’ - ’a’);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20 }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6804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/>
              <a:t>Code Motion</a:t>
            </a:r>
            <a:endParaRPr lang="en-US" altLang="zh-CN" sz="2400" dirty="0">
              <a:ea typeface="方正舒体" pitchFamily="2" charset="-122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22  /* Sample implementation of library function strlen */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23  /* Compute length of string */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24  size_t strlen(const char *s)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25  {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26 	int length = 0;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27 	while (*s != ’\0’) {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28 		s++;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29 		length++;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30  	}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31 	return length;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32  }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8852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/>
              <a:t>Code Motion</a:t>
            </a:r>
            <a:endParaRPr lang="en-US" altLang="zh-CN" sz="2400" dirty="0">
              <a:ea typeface="方正舒体" pitchFamily="2" charset="-122"/>
            </a:endParaRPr>
          </a:p>
        </p:txBody>
      </p:sp>
      <p:pic>
        <p:nvPicPr>
          <p:cNvPr id="8089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708150"/>
            <a:ext cx="8839200" cy="4230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0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13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Load Performance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11268" name="Rectangle 14"/>
          <p:cNvSpPr/>
          <p:nvPr/>
        </p:nvSpPr>
        <p:spPr>
          <a:xfrm>
            <a:off x="457200" y="1447800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lnSpc>
                <a:spcPct val="140000"/>
              </a:lnSpc>
            </a:pPr>
            <a:r>
              <a:rPr lang="en-US" altLang="zh-CN" sz="2400" dirty="0"/>
              <a:t>load unit can only </a:t>
            </a:r>
            <a:r>
              <a:rPr lang="en-US" altLang="zh-CN" sz="2400" dirty="0">
                <a:solidFill>
                  <a:srgbClr val="FF0000"/>
                </a:solidFill>
              </a:rPr>
              <a:t>initiate one load operation every clock cycle (Issue=1.0)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269" name="Rectangle 3"/>
          <p:cNvSpPr txBox="1"/>
          <p:nvPr/>
        </p:nvSpPr>
        <p:spPr>
          <a:xfrm>
            <a:off x="762000" y="2667000"/>
            <a:ext cx="4081463" cy="40386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typedef struct ELE {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struct ELE *next ;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int data ;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} list_ele, *list_ptr ;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long list_len(list_ptr ls) {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long len = 0 ;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while (ls) {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	len++ ;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	ls = ls-&gt;next;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}  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return len ;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 }</a:t>
            </a:r>
            <a:endParaRPr lang="en-US" altLang="zh-CN" sz="1800" b="1" dirty="0">
              <a:latin typeface="Courier New" panose="02070309020205020404" pitchFamily="49" charset="0"/>
            </a:endParaRPr>
          </a:p>
        </p:txBody>
      </p:sp>
      <p:sp>
        <p:nvSpPr>
          <p:cNvPr id="118790" name="Rectangle 4"/>
          <p:cNvSpPr/>
          <p:nvPr/>
        </p:nvSpPr>
        <p:spPr>
          <a:xfrm>
            <a:off x="4995863" y="2667000"/>
            <a:ext cx="3657600" cy="2019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800" b="1" i="1" dirty="0">
                <a:solidFill>
                  <a:srgbClr val="00B050"/>
                </a:solidFill>
                <a:latin typeface="Courier New" panose="02070309020205020404" pitchFamily="49" charset="0"/>
              </a:rPr>
              <a:t>len in %rax, ls in %rdi</a:t>
            </a:r>
            <a:endParaRPr lang="en-US" altLang="zh-CN" sz="1800" b="1" i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.L3: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addq $1, %rax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movq	(%rdi), %rdi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testq  %rdi, %rdi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jne	.L3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endParaRPr lang="en-US" altLang="zh-CN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11271" name="Group 7"/>
          <p:cNvGrpSpPr/>
          <p:nvPr/>
        </p:nvGrpSpPr>
        <p:grpSpPr>
          <a:xfrm>
            <a:off x="5257800" y="5105400"/>
            <a:ext cx="2976563" cy="1200150"/>
            <a:chOff x="990600" y="5410200"/>
            <a:chExt cx="2514600" cy="1200329"/>
          </a:xfrm>
        </p:grpSpPr>
        <p:sp>
          <p:nvSpPr>
            <p:cNvPr id="11273" name="TextBox 1"/>
            <p:cNvSpPr txBox="1"/>
            <p:nvPr/>
          </p:nvSpPr>
          <p:spPr>
            <a:xfrm>
              <a:off x="990600" y="5410200"/>
              <a:ext cx="2514600" cy="120032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</a:rPr>
                <a:t>Function      CPE</a:t>
              </a:r>
              <a:endParaRPr lang="en-US" altLang="zh-CN" sz="2000" b="1" dirty="0">
                <a:latin typeface="Courier New" panose="02070309020205020404" pitchFamily="49" charset="0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</a:rPr>
                <a:t>list_len      4.0</a:t>
              </a:r>
              <a:endParaRPr lang="en-US" altLang="zh-CN" sz="2000" b="1" dirty="0">
                <a:latin typeface="Courier New" panose="02070309020205020404" pitchFamily="49" charset="0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endParaRPr lang="en-US" altLang="zh-CN" sz="2000" b="1" dirty="0">
                <a:latin typeface="Courier New" panose="02070309020205020404" pitchFamily="49" charset="0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load latency  4.0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  <p:cxnSp>
          <p:nvCxnSpPr>
            <p:cNvPr id="11274" name="Straight Connector 9"/>
            <p:cNvCxnSpPr/>
            <p:nvPr/>
          </p:nvCxnSpPr>
          <p:spPr>
            <a:xfrm>
              <a:off x="1066800" y="5715000"/>
              <a:ext cx="2324100" cy="0"/>
            </a:xfrm>
            <a:prstGeom prst="line">
              <a:avLst/>
            </a:prstGeom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" name="任意多边形 3"/>
          <p:cNvSpPr/>
          <p:nvPr/>
        </p:nvSpPr>
        <p:spPr>
          <a:xfrm>
            <a:off x="6477000" y="3127375"/>
            <a:ext cx="1828800" cy="623888"/>
          </a:xfrm>
          <a:custGeom>
            <a:avLst/>
            <a:gdLst/>
            <a:ahLst/>
            <a:cxnLst>
              <a:cxn ang="0">
                <a:pos x="1399396" y="624663"/>
              </a:cxn>
              <a:cxn ang="0">
                <a:pos x="2223534" y="489245"/>
              </a:cxn>
              <a:cxn ang="0">
                <a:pos x="1643841" y="93410"/>
              </a:cxn>
              <a:cxn ang="0">
                <a:pos x="142231" y="30908"/>
              </a:cxn>
              <a:cxn ang="0">
                <a:pos x="149215" y="499662"/>
              </a:cxn>
            </a:cxnLst>
            <a:pathLst>
              <a:path w="1657045" h="623114">
                <a:moveTo>
                  <a:pt x="1040985" y="623114"/>
                </a:moveTo>
                <a:cubicBezTo>
                  <a:pt x="1332363" y="599734"/>
                  <a:pt x="1623741" y="576355"/>
                  <a:pt x="1654048" y="488032"/>
                </a:cubicBezTo>
                <a:cubicBezTo>
                  <a:pt x="1684355" y="399709"/>
                  <a:pt x="1480866" y="169378"/>
                  <a:pt x="1222825" y="93178"/>
                </a:cubicBezTo>
                <a:cubicBezTo>
                  <a:pt x="964784" y="16978"/>
                  <a:pt x="291107" y="-36709"/>
                  <a:pt x="105803" y="30832"/>
                </a:cubicBezTo>
                <a:cubicBezTo>
                  <a:pt x="-79501" y="98373"/>
                  <a:pt x="15748" y="298398"/>
                  <a:pt x="110998" y="498423"/>
                </a:cubicBez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43220" y="6350000"/>
            <a:ext cx="1000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实验得出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32250" y="152400"/>
            <a:ext cx="44259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因为这里的</a:t>
            </a:r>
            <a:r>
              <a:rPr lang="en-US" altLang="zh-CN"/>
              <a:t>movq</a:t>
            </a:r>
            <a:r>
              <a:rPr lang="zh-CN" altLang="en-US"/>
              <a:t>指令两个操作数相互依赖，</a:t>
            </a:r>
            <a:endParaRPr lang="zh-CN" altLang="en-US"/>
          </a:p>
          <a:p>
            <a:r>
              <a:rPr lang="zh-CN" altLang="en-US"/>
              <a:t>只有等到</a:t>
            </a:r>
            <a:r>
              <a:rPr lang="en-US" altLang="zh-CN"/>
              <a:t>load</a:t>
            </a:r>
            <a:r>
              <a:rPr lang="zh-CN" altLang="en-US"/>
              <a:t>结束才能进行之后的操作，故</a:t>
            </a:r>
            <a:endParaRPr lang="zh-CN" altLang="en-US"/>
          </a:p>
          <a:p>
            <a:r>
              <a:rPr lang="zh-CN" altLang="en-US"/>
              <a:t>总时间取决于单个</a:t>
            </a:r>
            <a:r>
              <a:rPr lang="en-US" altLang="zh-CN"/>
              <a:t>load</a:t>
            </a:r>
            <a:r>
              <a:rPr lang="zh-CN" altLang="en-US"/>
              <a:t>运行的时间</a:t>
            </a:r>
            <a:r>
              <a:rPr lang="en-US" altLang="zh-CN"/>
              <a:t>(latency)</a:t>
            </a:r>
            <a:endParaRPr lang="en-US" altLang="zh-CN"/>
          </a:p>
          <a:p>
            <a:r>
              <a:rPr lang="zh-CN" altLang="en-US"/>
              <a:t>而不是两个</a:t>
            </a:r>
            <a:r>
              <a:rPr lang="en-US" altLang="zh-CN"/>
              <a:t>load</a:t>
            </a:r>
            <a:r>
              <a:rPr lang="zh-CN" altLang="en-US"/>
              <a:t>的间隔时间</a:t>
            </a:r>
            <a:r>
              <a:rPr lang="en-US" altLang="zh-CN"/>
              <a:t>(issues)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8790">
                                            <p:txEl>
                                              <p:charRg st="4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1269">
                                            <p:txEl>
                                              <p:charRg st="14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3"/>
          <p:cNvSpPr/>
          <p:nvPr>
            <p:ph idx="1"/>
          </p:nvPr>
        </p:nvSpPr>
        <p:spPr>
          <a:xfrm>
            <a:off x="228600" y="1524000"/>
            <a:ext cx="8610600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/>
              <a:t>Benefits</a:t>
            </a:r>
            <a:endParaRPr lang="en-US" altLang="zh-CN" sz="2400" dirty="0"/>
          </a:p>
          <a:p>
            <a:pPr lvl="1"/>
            <a:r>
              <a:rPr lang="en-US" altLang="zh-CN" sz="2000" dirty="0"/>
              <a:t>Helps identify performance bottlenecks</a:t>
            </a:r>
            <a:endParaRPr lang="en-US" altLang="zh-CN" sz="2000" dirty="0"/>
          </a:p>
          <a:p>
            <a:pPr lvl="1"/>
            <a:r>
              <a:rPr lang="en-US" altLang="zh-CN" sz="2000" dirty="0"/>
              <a:t>Especially useful when have complex system with many components</a:t>
            </a:r>
            <a:endParaRPr lang="en-US" altLang="zh-CN" sz="1600" dirty="0"/>
          </a:p>
          <a:p>
            <a:r>
              <a:rPr lang="en-US" altLang="zh-CN" sz="2400" dirty="0"/>
              <a:t>Limitations,</a:t>
            </a:r>
            <a:r>
              <a:rPr lang="en-US" altLang="zh-CN" sz="2000" dirty="0"/>
              <a:t> </a:t>
            </a:r>
            <a:r>
              <a:rPr lang="en-US" altLang="zh-CN" sz="2400" dirty="0"/>
              <a:t>only </a:t>
            </a:r>
            <a:r>
              <a:rPr lang="en-US" altLang="zh-CN" sz="2400" dirty="0">
                <a:solidFill>
                  <a:srgbClr val="FF0000"/>
                </a:solidFill>
              </a:rPr>
              <a:t>shows performance for data tested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if we had run the original function on data consisting of a smaller number of longer strings, we would have found that the lowercase conversion routine was the major performance bottleneck. </a:t>
            </a:r>
            <a:endParaRPr lang="en-US" altLang="zh-CN" sz="2000" dirty="0"/>
          </a:p>
          <a:p>
            <a:pPr lvl="1"/>
            <a:r>
              <a:rPr lang="en-US" altLang="zh-CN" sz="2000" dirty="0"/>
              <a:t>Even worse, if it only profiled documents with short words, quadratic inefficiency of lower1 could remain lurking in code</a:t>
            </a:r>
            <a:endParaRPr lang="en-US" altLang="zh-CN" sz="2000" dirty="0"/>
          </a:p>
          <a:p>
            <a:pPr lvl="1"/>
            <a:r>
              <a:rPr lang="en-US" altLang="zh-CN" sz="2000" dirty="0"/>
              <a:t>Timing mechanism fairly crude</a:t>
            </a:r>
            <a:endParaRPr lang="en-US" altLang="zh-CN" sz="2000" dirty="0"/>
          </a:p>
          <a:p>
            <a:pPr lvl="2"/>
            <a:r>
              <a:rPr lang="en-US" altLang="zh-CN" sz="1800" dirty="0"/>
              <a:t>Only works for programs that run for &gt; 1 seconds</a:t>
            </a:r>
            <a:endParaRPr lang="en-US" altLang="zh-CN" sz="1800" dirty="0"/>
          </a:p>
        </p:txBody>
      </p:sp>
      <p:sp>
        <p:nvSpPr>
          <p:cNvPr id="82947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Performance Tuning</a:t>
            </a:r>
            <a:endParaRPr lang="zh-CN" altLang="en-US" dirty="0"/>
          </a:p>
        </p:txBody>
      </p:sp>
      <p:sp>
        <p:nvSpPr>
          <p:cNvPr id="82948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13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Store Performance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13316" name="Rectangle 14"/>
          <p:cNvSpPr/>
          <p:nvPr/>
        </p:nvSpPr>
        <p:spPr>
          <a:xfrm>
            <a:off x="457200" y="1447800"/>
            <a:ext cx="8196263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lnSpc>
                <a:spcPct val="140000"/>
              </a:lnSpc>
            </a:pPr>
            <a:r>
              <a:rPr lang="en-US" altLang="zh-CN" sz="2400" dirty="0"/>
              <a:t>store unit can only </a:t>
            </a:r>
            <a:r>
              <a:rPr lang="en-US" altLang="zh-CN" sz="2400" dirty="0">
                <a:solidFill>
                  <a:srgbClr val="FF0000"/>
                </a:solidFill>
              </a:rPr>
              <a:t>initiate one store operation every clock cycle (Issue=1.0)</a:t>
            </a:r>
            <a:r>
              <a:rPr lang="en-US" altLang="zh-CN" sz="2400" dirty="0"/>
              <a:t>(</a:t>
            </a:r>
            <a:r>
              <a:rPr lang="zh-CN" altLang="en-US" sz="2400" dirty="0"/>
              <a:t>只有一个</a:t>
            </a:r>
            <a:r>
              <a:rPr lang="en-US" altLang="zh-CN" sz="2400" dirty="0"/>
              <a:t>store unit)</a:t>
            </a:r>
            <a:endParaRPr lang="en-US" altLang="zh-CN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589213"/>
            <a:ext cx="5105400" cy="22415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n-NO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kumimoji="0" lang="nn-NO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array_clear</a:t>
            </a:r>
            <a:r>
              <a:rPr kumimoji="0" lang="nn-NO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</a:t>
            </a:r>
            <a:r>
              <a:rPr kumimoji="0" lang="nn-NO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*dest, int n</a:t>
            </a:r>
            <a:r>
              <a:rPr kumimoji="0" lang="nn-NO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</a:t>
            </a:r>
            <a:endParaRPr kumimoji="0" lang="nn-NO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n-NO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kumimoji="0" lang="nn-NO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n-NO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i;</a:t>
            </a:r>
            <a:endParaRPr kumimoji="0" lang="nn-NO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n-NO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</a:t>
            </a:r>
            <a:r>
              <a:rPr kumimoji="0" lang="nn-NO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limit </a:t>
            </a:r>
            <a:r>
              <a:rPr kumimoji="0" lang="nn-NO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kumimoji="0" lang="nn-NO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n-3;</a:t>
            </a:r>
            <a:endParaRPr kumimoji="0" lang="nn-NO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n-NO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</a:t>
            </a:r>
            <a:r>
              <a:rPr kumimoji="0" lang="nn-NO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 </a:t>
            </a:r>
            <a:r>
              <a:rPr kumimoji="0" lang="nn-NO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kumimoji="0" lang="nn-NO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0; </a:t>
            </a:r>
            <a:r>
              <a:rPr kumimoji="0" lang="nn-NO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kumimoji="0" lang="nn-NO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 limit; </a:t>
            </a:r>
            <a:r>
              <a:rPr kumimoji="0" lang="nn-NO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nn-NO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  <a:endParaRPr kumimoji="0" lang="nn-NO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n-NO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kumimoji="0" lang="nn-NO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dest[i</a:t>
            </a:r>
            <a:r>
              <a:rPr kumimoji="0" lang="nn-NO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</a:t>
            </a:r>
            <a:r>
              <a:rPr kumimoji="0" lang="nn-NO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0;</a:t>
            </a:r>
            <a:endParaRPr kumimoji="0" lang="nn-NO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n-NO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kumimoji="0" lang="nn-NO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13318" name="Group 7"/>
          <p:cNvGrpSpPr/>
          <p:nvPr/>
        </p:nvGrpSpPr>
        <p:grpSpPr>
          <a:xfrm>
            <a:off x="2362200" y="5178425"/>
            <a:ext cx="3657600" cy="654050"/>
            <a:chOff x="990600" y="5410200"/>
            <a:chExt cx="2514600" cy="654246"/>
          </a:xfrm>
        </p:grpSpPr>
        <p:sp>
          <p:nvSpPr>
            <p:cNvPr id="13319" name="TextBox 1"/>
            <p:cNvSpPr txBox="1"/>
            <p:nvPr/>
          </p:nvSpPr>
          <p:spPr>
            <a:xfrm>
              <a:off x="990600" y="5410200"/>
              <a:ext cx="2514600" cy="65424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</a:rPr>
                <a:t>Function        CPE</a:t>
              </a:r>
              <a:endParaRPr lang="en-US" altLang="zh-CN" sz="2000" b="1" dirty="0">
                <a:latin typeface="Courier New" panose="02070309020205020404" pitchFamily="49" charset="0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</a:rPr>
                <a:t>array_clear     1.0</a:t>
              </a:r>
              <a:endParaRPr lang="en-US" altLang="zh-CN" sz="2000" b="1" dirty="0">
                <a:latin typeface="Courier New" panose="02070309020205020404" pitchFamily="49" charset="0"/>
              </a:endParaRPr>
            </a:p>
          </p:txBody>
        </p:sp>
        <p:cxnSp>
          <p:nvCxnSpPr>
            <p:cNvPr id="13320" name="Straight Connector 9"/>
            <p:cNvCxnSpPr/>
            <p:nvPr/>
          </p:nvCxnSpPr>
          <p:spPr>
            <a:xfrm>
              <a:off x="1066800" y="5715000"/>
              <a:ext cx="2324100" cy="0"/>
            </a:xfrm>
            <a:prstGeom prst="line">
              <a:avLst/>
            </a:prstGeom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13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Store Performance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15364" name="Rectangle 3"/>
          <p:cNvSpPr txBox="1"/>
          <p:nvPr/>
        </p:nvSpPr>
        <p:spPr>
          <a:xfrm>
            <a:off x="133350" y="1600200"/>
            <a:ext cx="3752850" cy="36576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void write_read(long *src, 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     long *dest, long n)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{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	long cnt = n;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	long val = 0;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	while (cnt) {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		*dest = val;</a:t>
            </a:r>
            <a:r>
              <a:rPr lang="en-US" altLang="nn-NO" sz="1800" b="1" dirty="0">
                <a:latin typeface="Courier New" panose="02070309020205020404" pitchFamily="49" charset="0"/>
              </a:rPr>
              <a:t>(store)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		val = (*src)+1;</a:t>
            </a:r>
            <a:r>
              <a:rPr lang="en-US" altLang="nn-NO" sz="1800" b="1" dirty="0">
                <a:latin typeface="Courier New" panose="02070309020205020404" pitchFamily="49" charset="0"/>
              </a:rPr>
              <a:t>(load)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		cnt--;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	}</a:t>
            </a:r>
            <a:endParaRPr lang="nn-NO" altLang="zh-CN" sz="1800" b="1" dirty="0"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nn-NO" altLang="zh-CN" sz="1800" b="1" dirty="0">
                <a:latin typeface="Courier New" panose="02070309020205020404" pitchFamily="49" charset="0"/>
              </a:rPr>
              <a:t>}</a:t>
            </a:r>
            <a:endParaRPr lang="nn-NO" altLang="zh-CN" sz="1800" b="1" dirty="0">
              <a:latin typeface="Courier New" panose="02070309020205020404" pitchFamily="49" charset="0"/>
            </a:endParaRPr>
          </a:p>
        </p:txBody>
      </p:sp>
      <p:sp>
        <p:nvSpPr>
          <p:cNvPr id="15365" name="TextBox 1"/>
          <p:cNvSpPr txBox="1"/>
          <p:nvPr/>
        </p:nvSpPr>
        <p:spPr>
          <a:xfrm>
            <a:off x="4343400" y="1600200"/>
            <a:ext cx="3810000" cy="59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Example A: write_read(&amp;a[0],&amp;a[1],3) </a:t>
            </a:r>
            <a:endParaRPr lang="zh-CN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15366" name="TextBox 16"/>
          <p:cNvSpPr txBox="1"/>
          <p:nvPr/>
        </p:nvSpPr>
        <p:spPr>
          <a:xfrm>
            <a:off x="3886200" y="3298825"/>
            <a:ext cx="369888" cy="320675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val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5367" name="TextBox 17"/>
          <p:cNvSpPr txBox="1"/>
          <p:nvPr/>
        </p:nvSpPr>
        <p:spPr>
          <a:xfrm>
            <a:off x="4114800" y="2971800"/>
            <a:ext cx="123825" cy="320675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a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5368" name="TextBox 18"/>
          <p:cNvSpPr txBox="1"/>
          <p:nvPr/>
        </p:nvSpPr>
        <p:spPr>
          <a:xfrm>
            <a:off x="3886200" y="2667000"/>
            <a:ext cx="369888" cy="320675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cnt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grpSp>
        <p:nvGrpSpPr>
          <p:cNvPr id="15369" name="Group 5"/>
          <p:cNvGrpSpPr/>
          <p:nvPr/>
        </p:nvGrpSpPr>
        <p:grpSpPr>
          <a:xfrm>
            <a:off x="4391025" y="2362200"/>
            <a:ext cx="1095375" cy="1295400"/>
            <a:chOff x="4848816" y="2362200"/>
            <a:chExt cx="1094784" cy="1295400"/>
          </a:xfrm>
        </p:grpSpPr>
        <p:sp>
          <p:nvSpPr>
            <p:cNvPr id="15440" name="Rectangle 2"/>
            <p:cNvSpPr/>
            <p:nvPr/>
          </p:nvSpPr>
          <p:spPr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41" name="Rectangle 10"/>
            <p:cNvSpPr/>
            <p:nvPr/>
          </p:nvSpPr>
          <p:spPr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42" name="Rectangle 11"/>
            <p:cNvSpPr/>
            <p:nvPr/>
          </p:nvSpPr>
          <p:spPr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43" name="TextBox 3"/>
            <p:cNvSpPr txBox="1"/>
            <p:nvPr/>
          </p:nvSpPr>
          <p:spPr>
            <a:xfrm>
              <a:off x="4935722" y="2994228"/>
              <a:ext cx="370294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-10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44" name="TextBox 13"/>
            <p:cNvSpPr txBox="1"/>
            <p:nvPr/>
          </p:nvSpPr>
          <p:spPr>
            <a:xfrm>
              <a:off x="5534616" y="3003360"/>
              <a:ext cx="24686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17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45" name="TextBox 14"/>
            <p:cNvSpPr txBox="1"/>
            <p:nvPr/>
          </p:nvSpPr>
          <p:spPr>
            <a:xfrm>
              <a:off x="5610816" y="2667000"/>
              <a:ext cx="12343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3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46" name="TextBox 15"/>
            <p:cNvSpPr txBox="1"/>
            <p:nvPr/>
          </p:nvSpPr>
          <p:spPr>
            <a:xfrm>
              <a:off x="5610816" y="3337512"/>
              <a:ext cx="12343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0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47" name="TextBox 19"/>
            <p:cNvSpPr txBox="1"/>
            <p:nvPr/>
          </p:nvSpPr>
          <p:spPr>
            <a:xfrm>
              <a:off x="4953000" y="2362200"/>
              <a:ext cx="864019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initial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70" name="Group 21"/>
          <p:cNvGrpSpPr/>
          <p:nvPr/>
        </p:nvGrpSpPr>
        <p:grpSpPr>
          <a:xfrm>
            <a:off x="5562600" y="2362200"/>
            <a:ext cx="1095375" cy="1289050"/>
            <a:chOff x="4848816" y="2362200"/>
            <a:chExt cx="1094784" cy="1289244"/>
          </a:xfrm>
        </p:grpSpPr>
        <p:sp>
          <p:nvSpPr>
            <p:cNvPr id="15432" name="Rectangle 22"/>
            <p:cNvSpPr/>
            <p:nvPr/>
          </p:nvSpPr>
          <p:spPr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33" name="Rectangle 23"/>
            <p:cNvSpPr/>
            <p:nvPr/>
          </p:nvSpPr>
          <p:spPr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34" name="Rectangle 24"/>
            <p:cNvSpPr/>
            <p:nvPr/>
          </p:nvSpPr>
          <p:spPr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35" name="TextBox 25"/>
            <p:cNvSpPr txBox="1"/>
            <p:nvPr/>
          </p:nvSpPr>
          <p:spPr>
            <a:xfrm>
              <a:off x="4935722" y="2994228"/>
              <a:ext cx="370294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-10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36" name="TextBox 26"/>
            <p:cNvSpPr txBox="1"/>
            <p:nvPr/>
          </p:nvSpPr>
          <p:spPr>
            <a:xfrm>
              <a:off x="5610816" y="3003360"/>
              <a:ext cx="12343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0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37" name="TextBox 27"/>
            <p:cNvSpPr txBox="1"/>
            <p:nvPr/>
          </p:nvSpPr>
          <p:spPr>
            <a:xfrm>
              <a:off x="5610816" y="2667000"/>
              <a:ext cx="12343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2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38" name="TextBox 28"/>
            <p:cNvSpPr txBox="1"/>
            <p:nvPr/>
          </p:nvSpPr>
          <p:spPr>
            <a:xfrm>
              <a:off x="5534616" y="3337512"/>
              <a:ext cx="24686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-9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39" name="TextBox 29"/>
            <p:cNvSpPr txBox="1"/>
            <p:nvPr/>
          </p:nvSpPr>
          <p:spPr>
            <a:xfrm>
              <a:off x="4953000" y="2362200"/>
              <a:ext cx="740187" cy="320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Iter.1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71" name="Group 30"/>
          <p:cNvGrpSpPr/>
          <p:nvPr/>
        </p:nvGrpSpPr>
        <p:grpSpPr>
          <a:xfrm>
            <a:off x="6705600" y="2362200"/>
            <a:ext cx="1095375" cy="1289050"/>
            <a:chOff x="4848816" y="2362200"/>
            <a:chExt cx="1094784" cy="1289244"/>
          </a:xfrm>
        </p:grpSpPr>
        <p:sp>
          <p:nvSpPr>
            <p:cNvPr id="15424" name="Rectangle 31"/>
            <p:cNvSpPr/>
            <p:nvPr/>
          </p:nvSpPr>
          <p:spPr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25" name="Rectangle 32"/>
            <p:cNvSpPr/>
            <p:nvPr/>
          </p:nvSpPr>
          <p:spPr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26" name="Rectangle 33"/>
            <p:cNvSpPr/>
            <p:nvPr/>
          </p:nvSpPr>
          <p:spPr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27" name="TextBox 34"/>
            <p:cNvSpPr txBox="1"/>
            <p:nvPr/>
          </p:nvSpPr>
          <p:spPr>
            <a:xfrm>
              <a:off x="4935722" y="2994228"/>
              <a:ext cx="370294" cy="3139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-10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28" name="TextBox 35"/>
            <p:cNvSpPr txBox="1"/>
            <p:nvPr/>
          </p:nvSpPr>
          <p:spPr>
            <a:xfrm>
              <a:off x="5534616" y="3003360"/>
              <a:ext cx="24686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-9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29" name="TextBox 36"/>
            <p:cNvSpPr txBox="1"/>
            <p:nvPr/>
          </p:nvSpPr>
          <p:spPr>
            <a:xfrm>
              <a:off x="5610816" y="2667000"/>
              <a:ext cx="12343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1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30" name="TextBox 37"/>
            <p:cNvSpPr txBox="1"/>
            <p:nvPr/>
          </p:nvSpPr>
          <p:spPr>
            <a:xfrm>
              <a:off x="5534616" y="3337512"/>
              <a:ext cx="24686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-9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31" name="TextBox 38"/>
            <p:cNvSpPr txBox="1"/>
            <p:nvPr/>
          </p:nvSpPr>
          <p:spPr>
            <a:xfrm>
              <a:off x="4953000" y="2362200"/>
              <a:ext cx="740187" cy="320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Iter.2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72" name="Group 39"/>
          <p:cNvGrpSpPr/>
          <p:nvPr/>
        </p:nvGrpSpPr>
        <p:grpSpPr>
          <a:xfrm>
            <a:off x="7848600" y="2362200"/>
            <a:ext cx="1095375" cy="1289050"/>
            <a:chOff x="4848816" y="2362200"/>
            <a:chExt cx="1094784" cy="1289244"/>
          </a:xfrm>
        </p:grpSpPr>
        <p:sp>
          <p:nvSpPr>
            <p:cNvPr id="15416" name="Rectangle 40"/>
            <p:cNvSpPr/>
            <p:nvPr/>
          </p:nvSpPr>
          <p:spPr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17" name="Rectangle 41"/>
            <p:cNvSpPr/>
            <p:nvPr/>
          </p:nvSpPr>
          <p:spPr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18" name="Rectangle 42"/>
            <p:cNvSpPr/>
            <p:nvPr/>
          </p:nvSpPr>
          <p:spPr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19" name="TextBox 43"/>
            <p:cNvSpPr txBox="1"/>
            <p:nvPr/>
          </p:nvSpPr>
          <p:spPr>
            <a:xfrm>
              <a:off x="4935722" y="2994228"/>
              <a:ext cx="370294" cy="3139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-10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20" name="TextBox 44"/>
            <p:cNvSpPr txBox="1"/>
            <p:nvPr/>
          </p:nvSpPr>
          <p:spPr>
            <a:xfrm>
              <a:off x="5534616" y="3003360"/>
              <a:ext cx="24686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-9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21" name="TextBox 45"/>
            <p:cNvSpPr txBox="1"/>
            <p:nvPr/>
          </p:nvSpPr>
          <p:spPr>
            <a:xfrm>
              <a:off x="5610816" y="2667000"/>
              <a:ext cx="12343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0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22" name="TextBox 46"/>
            <p:cNvSpPr txBox="1"/>
            <p:nvPr/>
          </p:nvSpPr>
          <p:spPr>
            <a:xfrm>
              <a:off x="5534616" y="3337512"/>
              <a:ext cx="24686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-9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23" name="TextBox 47"/>
            <p:cNvSpPr txBox="1"/>
            <p:nvPr/>
          </p:nvSpPr>
          <p:spPr>
            <a:xfrm>
              <a:off x="4953000" y="2362200"/>
              <a:ext cx="740187" cy="320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Iter.3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15373" name="TextBox 48"/>
          <p:cNvSpPr txBox="1"/>
          <p:nvPr/>
        </p:nvSpPr>
        <p:spPr>
          <a:xfrm>
            <a:off x="4343400" y="3962400"/>
            <a:ext cx="3810000" cy="59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Example B: write_read(&amp;a[0],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&amp;a[0]</a:t>
            </a:r>
            <a:r>
              <a:rPr lang="en-US" altLang="zh-CN" sz="1800" b="1" dirty="0">
                <a:latin typeface="Courier New" panose="02070309020205020404" pitchFamily="49" charset="0"/>
              </a:rPr>
              <a:t>,3) </a:t>
            </a:r>
            <a:endParaRPr lang="zh-CN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15374" name="TextBox 49"/>
          <p:cNvSpPr txBox="1"/>
          <p:nvPr/>
        </p:nvSpPr>
        <p:spPr>
          <a:xfrm>
            <a:off x="3886200" y="5661025"/>
            <a:ext cx="369888" cy="320675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val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5375" name="TextBox 50"/>
          <p:cNvSpPr txBox="1"/>
          <p:nvPr/>
        </p:nvSpPr>
        <p:spPr>
          <a:xfrm>
            <a:off x="4114800" y="5334000"/>
            <a:ext cx="123825" cy="320675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a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5376" name="TextBox 51"/>
          <p:cNvSpPr txBox="1"/>
          <p:nvPr/>
        </p:nvSpPr>
        <p:spPr>
          <a:xfrm>
            <a:off x="3886200" y="5029200"/>
            <a:ext cx="369888" cy="320675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cnt</a:t>
            </a:r>
            <a:endParaRPr lang="zh-CN" altLang="en-US" sz="1600" b="1" dirty="0">
              <a:latin typeface="Courier New" panose="02070309020205020404" pitchFamily="49" charset="0"/>
            </a:endParaRPr>
          </a:p>
        </p:txBody>
      </p:sp>
      <p:grpSp>
        <p:nvGrpSpPr>
          <p:cNvPr id="15377" name="Group 52"/>
          <p:cNvGrpSpPr/>
          <p:nvPr/>
        </p:nvGrpSpPr>
        <p:grpSpPr>
          <a:xfrm>
            <a:off x="4391025" y="4724400"/>
            <a:ext cx="1095375" cy="1295400"/>
            <a:chOff x="4848816" y="2362200"/>
            <a:chExt cx="1094784" cy="1295400"/>
          </a:xfrm>
        </p:grpSpPr>
        <p:sp>
          <p:nvSpPr>
            <p:cNvPr id="15408" name="Rectangle 53"/>
            <p:cNvSpPr/>
            <p:nvPr/>
          </p:nvSpPr>
          <p:spPr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09" name="Rectangle 54"/>
            <p:cNvSpPr/>
            <p:nvPr/>
          </p:nvSpPr>
          <p:spPr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10" name="Rectangle 55"/>
            <p:cNvSpPr/>
            <p:nvPr/>
          </p:nvSpPr>
          <p:spPr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11" name="TextBox 56"/>
            <p:cNvSpPr txBox="1"/>
            <p:nvPr/>
          </p:nvSpPr>
          <p:spPr>
            <a:xfrm>
              <a:off x="4935722" y="2994228"/>
              <a:ext cx="370294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-10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12" name="TextBox 57"/>
            <p:cNvSpPr txBox="1"/>
            <p:nvPr/>
          </p:nvSpPr>
          <p:spPr>
            <a:xfrm>
              <a:off x="5534616" y="3003360"/>
              <a:ext cx="24686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17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13" name="TextBox 58"/>
            <p:cNvSpPr txBox="1"/>
            <p:nvPr/>
          </p:nvSpPr>
          <p:spPr>
            <a:xfrm>
              <a:off x="5610816" y="2667000"/>
              <a:ext cx="12343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3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14" name="TextBox 59"/>
            <p:cNvSpPr txBox="1"/>
            <p:nvPr/>
          </p:nvSpPr>
          <p:spPr>
            <a:xfrm>
              <a:off x="5610816" y="3337512"/>
              <a:ext cx="12343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0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15" name="TextBox 60"/>
            <p:cNvSpPr txBox="1"/>
            <p:nvPr/>
          </p:nvSpPr>
          <p:spPr>
            <a:xfrm>
              <a:off x="4953000" y="2362200"/>
              <a:ext cx="864019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initial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78" name="Group 61"/>
          <p:cNvGrpSpPr/>
          <p:nvPr/>
        </p:nvGrpSpPr>
        <p:grpSpPr>
          <a:xfrm>
            <a:off x="5562600" y="4724400"/>
            <a:ext cx="1095375" cy="1295400"/>
            <a:chOff x="4848816" y="2362200"/>
            <a:chExt cx="1094784" cy="1295400"/>
          </a:xfrm>
        </p:grpSpPr>
        <p:sp>
          <p:nvSpPr>
            <p:cNvPr id="15400" name="Rectangle 62"/>
            <p:cNvSpPr/>
            <p:nvPr/>
          </p:nvSpPr>
          <p:spPr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01" name="Rectangle 63"/>
            <p:cNvSpPr/>
            <p:nvPr/>
          </p:nvSpPr>
          <p:spPr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02" name="Rectangle 64"/>
            <p:cNvSpPr/>
            <p:nvPr/>
          </p:nvSpPr>
          <p:spPr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03" name="TextBox 65"/>
            <p:cNvSpPr txBox="1"/>
            <p:nvPr/>
          </p:nvSpPr>
          <p:spPr>
            <a:xfrm>
              <a:off x="4935722" y="2994228"/>
              <a:ext cx="24686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 0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04" name="TextBox 66"/>
            <p:cNvSpPr txBox="1"/>
            <p:nvPr/>
          </p:nvSpPr>
          <p:spPr>
            <a:xfrm>
              <a:off x="5534616" y="3003360"/>
              <a:ext cx="24686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17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05" name="TextBox 67"/>
            <p:cNvSpPr txBox="1"/>
            <p:nvPr/>
          </p:nvSpPr>
          <p:spPr>
            <a:xfrm>
              <a:off x="5610816" y="2667000"/>
              <a:ext cx="12343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2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06" name="TextBox 68"/>
            <p:cNvSpPr txBox="1"/>
            <p:nvPr/>
          </p:nvSpPr>
          <p:spPr>
            <a:xfrm>
              <a:off x="5610816" y="3337512"/>
              <a:ext cx="12343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1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407" name="TextBox 69"/>
            <p:cNvSpPr txBox="1"/>
            <p:nvPr/>
          </p:nvSpPr>
          <p:spPr>
            <a:xfrm>
              <a:off x="4953000" y="2362200"/>
              <a:ext cx="740187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Iter.1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79" name="Group 70"/>
          <p:cNvGrpSpPr/>
          <p:nvPr/>
        </p:nvGrpSpPr>
        <p:grpSpPr>
          <a:xfrm>
            <a:off x="6705600" y="4724400"/>
            <a:ext cx="1095375" cy="1295400"/>
            <a:chOff x="4848816" y="2362200"/>
            <a:chExt cx="1094784" cy="1295400"/>
          </a:xfrm>
        </p:grpSpPr>
        <p:sp>
          <p:nvSpPr>
            <p:cNvPr id="15392" name="Rectangle 71"/>
            <p:cNvSpPr/>
            <p:nvPr/>
          </p:nvSpPr>
          <p:spPr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93" name="Rectangle 72"/>
            <p:cNvSpPr/>
            <p:nvPr/>
          </p:nvSpPr>
          <p:spPr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94" name="Rectangle 73"/>
            <p:cNvSpPr/>
            <p:nvPr/>
          </p:nvSpPr>
          <p:spPr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95" name="TextBox 74"/>
            <p:cNvSpPr txBox="1"/>
            <p:nvPr/>
          </p:nvSpPr>
          <p:spPr>
            <a:xfrm>
              <a:off x="4935722" y="2994228"/>
              <a:ext cx="24686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 1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96" name="TextBox 75"/>
            <p:cNvSpPr txBox="1"/>
            <p:nvPr/>
          </p:nvSpPr>
          <p:spPr>
            <a:xfrm>
              <a:off x="5534616" y="3003360"/>
              <a:ext cx="24686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17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97" name="TextBox 76"/>
            <p:cNvSpPr txBox="1"/>
            <p:nvPr/>
          </p:nvSpPr>
          <p:spPr>
            <a:xfrm>
              <a:off x="5610816" y="2667000"/>
              <a:ext cx="12343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1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98" name="TextBox 77"/>
            <p:cNvSpPr txBox="1"/>
            <p:nvPr/>
          </p:nvSpPr>
          <p:spPr>
            <a:xfrm>
              <a:off x="5610816" y="3337512"/>
              <a:ext cx="12343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2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99" name="TextBox 78"/>
            <p:cNvSpPr txBox="1"/>
            <p:nvPr/>
          </p:nvSpPr>
          <p:spPr>
            <a:xfrm>
              <a:off x="4953000" y="2362200"/>
              <a:ext cx="740187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Iter.2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80" name="Group 79"/>
          <p:cNvGrpSpPr/>
          <p:nvPr/>
        </p:nvGrpSpPr>
        <p:grpSpPr>
          <a:xfrm>
            <a:off x="7848600" y="4724400"/>
            <a:ext cx="1095375" cy="1289050"/>
            <a:chOff x="4848816" y="2362200"/>
            <a:chExt cx="1094784" cy="1289244"/>
          </a:xfrm>
        </p:grpSpPr>
        <p:sp>
          <p:nvSpPr>
            <p:cNvPr id="15384" name="Rectangle 80"/>
            <p:cNvSpPr/>
            <p:nvPr/>
          </p:nvSpPr>
          <p:spPr>
            <a:xfrm>
              <a:off x="4848816" y="2362200"/>
              <a:ext cx="1094784" cy="1257300"/>
            </a:xfrm>
            <a:prstGeom prst="rect">
              <a:avLst/>
            </a:prstGeom>
            <a:solidFill>
              <a:srgbClr val="CCFFFF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85" name="Rectangle 81"/>
            <p:cNvSpPr/>
            <p:nvPr/>
          </p:nvSpPr>
          <p:spPr>
            <a:xfrm>
              <a:off x="4848816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86" name="Rectangle 82"/>
            <p:cNvSpPr/>
            <p:nvPr/>
          </p:nvSpPr>
          <p:spPr>
            <a:xfrm>
              <a:off x="5396208" y="2971800"/>
              <a:ext cx="547392" cy="336360"/>
            </a:xfrm>
            <a:prstGeom prst="rect">
              <a:avLst/>
            </a:prstGeom>
            <a:solidFill>
              <a:schemeClr val="bg1"/>
            </a:solidFill>
            <a:ln w="3175" cap="flat" cmpd="dbl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342900" lvl="0" indent="-342900" defTabSz="914400">
                <a:lnSpc>
                  <a:spcPct val="90000"/>
                </a:lnSpc>
                <a:spcBef>
                  <a:spcPct val="0"/>
                </a:spcBef>
                <a:buNone/>
                <a:tabLst>
                  <a:tab pos="914400" algn="l"/>
                  <a:tab pos="2286000" algn="l"/>
                </a:tabLst>
              </a:pPr>
              <a:endParaRPr lang="zh-CN" altLang="en-US" sz="11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87" name="TextBox 83"/>
            <p:cNvSpPr txBox="1"/>
            <p:nvPr/>
          </p:nvSpPr>
          <p:spPr>
            <a:xfrm>
              <a:off x="4935722" y="2994228"/>
              <a:ext cx="24686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 2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88" name="TextBox 84"/>
            <p:cNvSpPr txBox="1"/>
            <p:nvPr/>
          </p:nvSpPr>
          <p:spPr>
            <a:xfrm>
              <a:off x="5534616" y="3003360"/>
              <a:ext cx="246862" cy="3200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17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89" name="TextBox 85"/>
            <p:cNvSpPr txBox="1"/>
            <p:nvPr/>
          </p:nvSpPr>
          <p:spPr>
            <a:xfrm>
              <a:off x="5610816" y="2667000"/>
              <a:ext cx="12343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0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90" name="TextBox 86"/>
            <p:cNvSpPr txBox="1"/>
            <p:nvPr/>
          </p:nvSpPr>
          <p:spPr>
            <a:xfrm>
              <a:off x="5610816" y="3337512"/>
              <a:ext cx="123432" cy="3139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3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5391" name="TextBox 87"/>
            <p:cNvSpPr txBox="1"/>
            <p:nvPr/>
          </p:nvSpPr>
          <p:spPr>
            <a:xfrm>
              <a:off x="4953000" y="2362200"/>
              <a:ext cx="740187" cy="320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Iter.3</a:t>
              </a:r>
              <a:endParaRPr lang="zh-CN" alt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81" name="Group 88"/>
          <p:cNvGrpSpPr/>
          <p:nvPr/>
        </p:nvGrpSpPr>
        <p:grpSpPr>
          <a:xfrm>
            <a:off x="514350" y="5478463"/>
            <a:ext cx="2533650" cy="922337"/>
            <a:chOff x="990600" y="5410200"/>
            <a:chExt cx="2141486" cy="923330"/>
          </a:xfrm>
        </p:grpSpPr>
        <p:sp>
          <p:nvSpPr>
            <p:cNvPr id="15382" name="TextBox 1"/>
            <p:cNvSpPr txBox="1"/>
            <p:nvPr/>
          </p:nvSpPr>
          <p:spPr>
            <a:xfrm>
              <a:off x="990600" y="5410200"/>
              <a:ext cx="2141486" cy="92333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</a:rPr>
                <a:t>Function    CPE</a:t>
              </a:r>
              <a:endParaRPr lang="en-US" altLang="zh-CN" sz="2000" b="1" dirty="0">
                <a:latin typeface="Courier New" panose="02070309020205020404" pitchFamily="49" charset="0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</a:rPr>
                <a:t>Example A   1.3</a:t>
              </a:r>
              <a:endParaRPr lang="en-US" altLang="zh-CN" sz="2000" b="1" dirty="0">
                <a:latin typeface="Courier New" panose="02070309020205020404" pitchFamily="49" charset="0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</a:rPr>
                <a:t>Example B   7.3</a:t>
              </a:r>
              <a:endParaRPr lang="en-US" altLang="zh-CN" sz="2000" b="1" dirty="0">
                <a:latin typeface="Courier New" panose="02070309020205020404" pitchFamily="49" charset="0"/>
              </a:endParaRPr>
            </a:p>
          </p:txBody>
        </p:sp>
        <p:cxnSp>
          <p:nvCxnSpPr>
            <p:cNvPr id="15383" name="Straight Connector 90"/>
            <p:cNvCxnSpPr/>
            <p:nvPr/>
          </p:nvCxnSpPr>
          <p:spPr>
            <a:xfrm>
              <a:off x="1066800" y="5715000"/>
              <a:ext cx="2000909" cy="0"/>
            </a:xfrm>
            <a:prstGeom prst="line">
              <a:avLst/>
            </a:prstGeom>
            <a:ln w="3175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6126480" y="3980815"/>
            <a:ext cx="18503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有</a:t>
            </a:r>
            <a:r>
              <a:rPr lang="en-US" altLang="zh-CN"/>
              <a:t>dependency)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Instruction Control Unit</a:t>
            </a:r>
            <a:endParaRPr lang="en-US" altLang="zh-CN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Retirement Unit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Keep track of the ongoing processing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Obey the sequential semantics of the machine-level program (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misprediction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&amp;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exception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541463" y="3581400"/>
            <a:ext cx="6510338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Instruction Control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4" name="Rectangle 11"/>
          <p:cNvSpPr/>
          <p:nvPr/>
        </p:nvSpPr>
        <p:spPr>
          <a:xfrm>
            <a:off x="6459538" y="4038600"/>
            <a:ext cx="1303337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</a:rPr>
              <a:t>Instruction</a:t>
            </a:r>
            <a:endParaRPr lang="en-US" altLang="zh-CN" sz="1400" b="1" dirty="0">
              <a:latin typeface="Calibri" panose="020F050202020403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</a:rPr>
              <a:t>Cache</a:t>
            </a:r>
            <a:endParaRPr lang="en-US" altLang="zh-CN" sz="1400" b="1" dirty="0">
              <a:latin typeface="Calibri" panose="020F0502020204030204" pitchFamily="34" charset="0"/>
            </a:endParaRPr>
          </a:p>
        </p:txBody>
      </p:sp>
      <p:sp>
        <p:nvSpPr>
          <p:cNvPr id="17415" name="Rectangle 13"/>
          <p:cNvSpPr/>
          <p:nvPr/>
        </p:nvSpPr>
        <p:spPr>
          <a:xfrm>
            <a:off x="4241800" y="4038600"/>
            <a:ext cx="1157288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</a:rPr>
              <a:t>Fetch</a:t>
            </a:r>
            <a:endParaRPr lang="en-US" altLang="zh-CN" sz="1400" b="1" dirty="0">
              <a:latin typeface="Calibri" panose="020F050202020403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</a:rPr>
              <a:t>Control</a:t>
            </a:r>
            <a:endParaRPr lang="en-US" altLang="zh-CN" sz="1400" b="1" dirty="0">
              <a:latin typeface="Calibri" panose="020F0502020204030204" pitchFamily="34" charset="0"/>
            </a:endParaRPr>
          </a:p>
        </p:txBody>
      </p:sp>
      <p:sp>
        <p:nvSpPr>
          <p:cNvPr id="17416" name="Rectangle 14"/>
          <p:cNvSpPr/>
          <p:nvPr/>
        </p:nvSpPr>
        <p:spPr>
          <a:xfrm>
            <a:off x="4241800" y="4648200"/>
            <a:ext cx="1157288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</a:rPr>
              <a:t>Instruction</a:t>
            </a:r>
            <a:endParaRPr lang="en-US" altLang="zh-CN" sz="1400" b="1" dirty="0">
              <a:latin typeface="Calibri" panose="020F050202020403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</a:rPr>
              <a:t>Decode</a:t>
            </a:r>
            <a:endParaRPr lang="en-US" altLang="zh-CN" sz="1400" b="1" dirty="0">
              <a:latin typeface="Calibri" panose="020F0502020204030204" pitchFamily="34" charset="0"/>
            </a:endParaRPr>
          </a:p>
        </p:txBody>
      </p:sp>
      <p:sp>
        <p:nvSpPr>
          <p:cNvPr id="17417" name="Line 15"/>
          <p:cNvSpPr/>
          <p:nvPr/>
        </p:nvSpPr>
        <p:spPr>
          <a:xfrm>
            <a:off x="5399088" y="4310063"/>
            <a:ext cx="10604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8" name="Line 16"/>
          <p:cNvSpPr/>
          <p:nvPr/>
        </p:nvSpPr>
        <p:spPr>
          <a:xfrm flipH="1">
            <a:off x="5399088" y="4924425"/>
            <a:ext cx="10604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9" name="Line 17"/>
          <p:cNvSpPr/>
          <p:nvPr/>
        </p:nvSpPr>
        <p:spPr>
          <a:xfrm>
            <a:off x="4819650" y="5181600"/>
            <a:ext cx="1588" cy="8763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20" name="Freeform 18"/>
          <p:cNvSpPr/>
          <p:nvPr/>
        </p:nvSpPr>
        <p:spPr>
          <a:xfrm flipH="1">
            <a:off x="2312988" y="4114800"/>
            <a:ext cx="1928812" cy="19431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21" name="Text Box 23"/>
          <p:cNvSpPr txBox="1"/>
          <p:nvPr/>
        </p:nvSpPr>
        <p:spPr>
          <a:xfrm>
            <a:off x="5514975" y="4035425"/>
            <a:ext cx="7810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</a:rPr>
              <a:t>Address</a:t>
            </a:r>
            <a:endParaRPr lang="en-US" altLang="zh-CN" sz="1400" b="1" dirty="0">
              <a:latin typeface="Calibri" panose="020F0502020204030204" pitchFamily="34" charset="0"/>
            </a:endParaRPr>
          </a:p>
        </p:txBody>
      </p:sp>
      <p:sp>
        <p:nvSpPr>
          <p:cNvPr id="17422" name="Text Box 24"/>
          <p:cNvSpPr txBox="1"/>
          <p:nvPr/>
        </p:nvSpPr>
        <p:spPr>
          <a:xfrm>
            <a:off x="5410200" y="4648200"/>
            <a:ext cx="10683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</a:rPr>
              <a:t>Instructions</a:t>
            </a:r>
            <a:endParaRPr lang="en-US" altLang="zh-CN" sz="1400" b="1" dirty="0">
              <a:latin typeface="Calibri" panose="020F0502020204030204" pitchFamily="34" charset="0"/>
            </a:endParaRPr>
          </a:p>
        </p:txBody>
      </p:sp>
      <p:sp>
        <p:nvSpPr>
          <p:cNvPr id="17423" name="Text Box 25"/>
          <p:cNvSpPr txBox="1"/>
          <p:nvPr/>
        </p:nvSpPr>
        <p:spPr>
          <a:xfrm>
            <a:off x="4800600" y="5178425"/>
            <a:ext cx="101123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</a:rPr>
              <a:t>Operations</a:t>
            </a:r>
            <a:endParaRPr lang="en-US" altLang="zh-CN" sz="1400" b="1" dirty="0">
              <a:latin typeface="Calibri" panose="020F0502020204030204" pitchFamily="34" charset="0"/>
            </a:endParaRPr>
          </a:p>
        </p:txBody>
      </p:sp>
      <p:sp>
        <p:nvSpPr>
          <p:cNvPr id="17424" name="Text Box 26"/>
          <p:cNvSpPr txBox="1"/>
          <p:nvPr/>
        </p:nvSpPr>
        <p:spPr>
          <a:xfrm>
            <a:off x="2286000" y="5527675"/>
            <a:ext cx="12922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</a:rPr>
              <a:t>Prediction OK?</a:t>
            </a:r>
            <a:endParaRPr lang="en-US" altLang="zh-CN" sz="1400" b="1" dirty="0">
              <a:latin typeface="Calibri" panose="020F0502020204030204" pitchFamily="34" charset="0"/>
            </a:endParaRPr>
          </a:p>
        </p:txBody>
      </p:sp>
      <p:sp>
        <p:nvSpPr>
          <p:cNvPr id="17425" name="Rectangle 48"/>
          <p:cNvSpPr/>
          <p:nvPr/>
        </p:nvSpPr>
        <p:spPr>
          <a:xfrm>
            <a:off x="2805113" y="4187825"/>
            <a:ext cx="1157287" cy="1146175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Retirement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Unit</a:t>
            </a:r>
            <a:endParaRPr lang="en-US" altLang="zh-CN" sz="1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426" name="Rectangle 49"/>
          <p:cNvSpPr/>
          <p:nvPr/>
        </p:nvSpPr>
        <p:spPr>
          <a:xfrm>
            <a:off x="2989263" y="4800600"/>
            <a:ext cx="769937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</a:rPr>
              <a:t>Register</a:t>
            </a:r>
            <a:endParaRPr lang="en-US" altLang="zh-CN" sz="1400" b="1" dirty="0">
              <a:latin typeface="Calibri" panose="020F050202020403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</a:rPr>
              <a:t>File</a:t>
            </a:r>
            <a:endParaRPr lang="en-US" altLang="zh-CN" sz="1400" b="1" dirty="0">
              <a:latin typeface="Calibri" panose="020F0502020204030204" pitchFamily="34" charset="0"/>
            </a:endParaRPr>
          </a:p>
        </p:txBody>
      </p:sp>
      <p:sp>
        <p:nvSpPr>
          <p:cNvPr id="17427" name="Line 50"/>
          <p:cNvSpPr/>
          <p:nvPr/>
        </p:nvSpPr>
        <p:spPr>
          <a:xfrm>
            <a:off x="2312988" y="45720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17428" name="Freeform 51"/>
          <p:cNvSpPr/>
          <p:nvPr/>
        </p:nvSpPr>
        <p:spPr>
          <a:xfrm flipH="1">
            <a:off x="1905000" y="4953000"/>
            <a:ext cx="890588" cy="1104900"/>
          </a:xfrm>
          <a:custGeom>
            <a:avLst/>
            <a:gdLst>
              <a:gd name="txL" fmla="*/ 0 w 144"/>
              <a:gd name="txT" fmla="*/ 0 h 864"/>
              <a:gd name="txR" fmla="*/ 144 w 14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29" name="Text Box 52"/>
          <p:cNvSpPr txBox="1"/>
          <p:nvPr/>
        </p:nvSpPr>
        <p:spPr>
          <a:xfrm>
            <a:off x="457200" y="5521325"/>
            <a:ext cx="14446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400" b="1" dirty="0">
                <a:latin typeface="Calibri" panose="020F0502020204030204" pitchFamily="34" charset="0"/>
              </a:rPr>
              <a:t>Register Updates</a:t>
            </a:r>
            <a:endParaRPr lang="en-US" altLang="zh-CN" sz="1400" b="1" dirty="0">
              <a:latin typeface="Calibri" panose="020F0502020204030204" pitchFamily="34" charset="0"/>
            </a:endParaRPr>
          </a:p>
        </p:txBody>
      </p:sp>
      <p:sp>
        <p:nvSpPr>
          <p:cNvPr id="17430" name="Line 53"/>
          <p:cNvSpPr/>
          <p:nvPr/>
        </p:nvSpPr>
        <p:spPr>
          <a:xfrm>
            <a:off x="3759200" y="487680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31" name="Freeform 54"/>
          <p:cNvSpPr/>
          <p:nvPr/>
        </p:nvSpPr>
        <p:spPr>
          <a:xfrm>
            <a:off x="3856038" y="5181600"/>
            <a:ext cx="963612" cy="228600"/>
          </a:xfrm>
          <a:custGeom>
            <a:avLst/>
            <a:gdLst>
              <a:gd name="txL" fmla="*/ 0 w 480"/>
              <a:gd name="txT" fmla="*/ 0 h 144"/>
              <a:gd name="txR" fmla="*/ 480 w 480"/>
              <a:gd name="txB" fmla="*/ 144 h 144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Instruction Control Unit</a:t>
            </a:r>
            <a:endParaRPr lang="en-US" altLang="zh-CN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Instruction Retired/Flushed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Place instructions into a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first-in, first-out queue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Retired: any updates to the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memory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being made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Operations of the instruction have completed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Any branch prediction to the instruction are confirmed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correctly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Flushed: discard any results have been computed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Some branch prediction was 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mispredicted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Mispredictions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can’t alter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program state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Store Units</a:t>
            </a:r>
            <a:endParaRPr lang="zh-CN" altLang="en-US" dirty="0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3505200" y="1600200"/>
            <a:ext cx="4572000" cy="2514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9" name="Text Box 8"/>
          <p:cNvSpPr txBox="1"/>
          <p:nvPr/>
        </p:nvSpPr>
        <p:spPr>
          <a:xfrm>
            <a:off x="4622800" y="1676400"/>
            <a:ext cx="2028825" cy="4254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Store Unit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1066800" y="4800600"/>
            <a:ext cx="7010400" cy="12192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11" name="Text Box 10"/>
          <p:cNvSpPr txBox="1"/>
          <p:nvPr/>
        </p:nvSpPr>
        <p:spPr>
          <a:xfrm>
            <a:off x="3032125" y="5162550"/>
            <a:ext cx="2311400" cy="4762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b="1" dirty="0">
                <a:latin typeface="Courier New" panose="02070309020205020404" pitchFamily="49" charset="0"/>
              </a:rPr>
              <a:t>Data Cache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857127" name="Group 39"/>
          <p:cNvGraphicFramePr>
            <a:graphicFrameLocks noGrp="1"/>
          </p:cNvGraphicFramePr>
          <p:nvPr>
            <p:ph idx="1"/>
          </p:nvPr>
        </p:nvGraphicFramePr>
        <p:xfrm>
          <a:off x="5702300" y="2895600"/>
          <a:ext cx="1905000" cy="854076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4" marB="45754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29" name="Text Box 40"/>
          <p:cNvSpPr txBox="1"/>
          <p:nvPr/>
        </p:nvSpPr>
        <p:spPr>
          <a:xfrm>
            <a:off x="5664200" y="2214563"/>
            <a:ext cx="2032000" cy="376237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Store buffer</a:t>
            </a:r>
            <a:endParaRPr lang="en-US" altLang="zh-CN" sz="2000" b="1" u="sng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530" name="Text Box 41"/>
          <p:cNvSpPr txBox="1"/>
          <p:nvPr/>
        </p:nvSpPr>
        <p:spPr>
          <a:xfrm>
            <a:off x="5607050" y="2590800"/>
            <a:ext cx="1250950" cy="36671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</a:rPr>
              <a:t>address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1531" name="Text Box 42"/>
          <p:cNvSpPr txBox="1"/>
          <p:nvPr/>
        </p:nvSpPr>
        <p:spPr>
          <a:xfrm>
            <a:off x="6826250" y="2605088"/>
            <a:ext cx="793750" cy="366712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000" b="1" dirty="0">
                <a:latin typeface="Courier New" panose="02070309020205020404" pitchFamily="49" charset="0"/>
              </a:rPr>
              <a:t>data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7687" name="Line 49"/>
          <p:cNvSpPr>
            <a:spLocks noChangeShapeType="1"/>
          </p:cNvSpPr>
          <p:nvPr/>
        </p:nvSpPr>
        <p:spPr bwMode="auto">
          <a:xfrm>
            <a:off x="6172200" y="3733800"/>
            <a:ext cx="0" cy="1066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88" name="Line 50"/>
          <p:cNvSpPr>
            <a:spLocks noChangeShapeType="1"/>
          </p:cNvSpPr>
          <p:nvPr/>
        </p:nvSpPr>
        <p:spPr bwMode="auto">
          <a:xfrm>
            <a:off x="7315200" y="3733800"/>
            <a:ext cx="0" cy="1066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34" name="Text Box 51"/>
          <p:cNvSpPr txBox="1"/>
          <p:nvPr/>
        </p:nvSpPr>
        <p:spPr>
          <a:xfrm>
            <a:off x="4611688" y="4214813"/>
            <a:ext cx="1474787" cy="433387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Address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21535" name="Text Box 52"/>
          <p:cNvSpPr txBox="1"/>
          <p:nvPr/>
        </p:nvSpPr>
        <p:spPr>
          <a:xfrm>
            <a:off x="7383463" y="4214813"/>
            <a:ext cx="922337" cy="433387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defTabSz="914400"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2286000" algn="l"/>
              </a:tabLst>
            </a:pPr>
            <a:r>
              <a:rPr lang="en-US" altLang="zh-CN" sz="2400" b="1" dirty="0">
                <a:latin typeface="Courier New" panose="02070309020205020404" pitchFamily="49" charset="0"/>
              </a:rPr>
              <a:t>Data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0930" y="2945765"/>
            <a:ext cx="19761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是未完成的指令</a:t>
            </a:r>
            <a:endParaRPr lang="zh-CN" altLang="en-US"/>
          </a:p>
          <a:p>
            <a:r>
              <a:rPr lang="zh-CN" altLang="en-US"/>
              <a:t>对应的</a:t>
            </a:r>
            <a:r>
              <a:rPr lang="en-US" altLang="zh-CN"/>
              <a:t>addr</a:t>
            </a:r>
            <a:r>
              <a:rPr lang="zh-CN" altLang="en-US"/>
              <a:t>与</a:t>
            </a:r>
            <a:r>
              <a:rPr lang="en-US" altLang="zh-CN"/>
              <a:t>data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914400" algn="l"/>
            <a:tab pos="2286000" algn="l"/>
          </a:tabLst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914400" algn="l"/>
            <a:tab pos="2286000" algn="l"/>
          </a:tabLst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9914</Words>
  <Application>WPS 演示</Application>
  <PresentationFormat>全屏显示(4:3)</PresentationFormat>
  <Paragraphs>844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宋体</vt:lpstr>
      <vt:lpstr>Wingdings</vt:lpstr>
      <vt:lpstr>Courier New</vt:lpstr>
      <vt:lpstr>Times New Roman</vt:lpstr>
      <vt:lpstr>Comic Sans MS</vt:lpstr>
      <vt:lpstr>Calibri</vt:lpstr>
      <vt:lpstr>Symbol</vt:lpstr>
      <vt:lpstr>微软雅黑</vt:lpstr>
      <vt:lpstr>Arial Unicode MS</vt:lpstr>
      <vt:lpstr>方正舒体</vt:lpstr>
      <vt:lpstr>icfp99</vt:lpstr>
      <vt:lpstr>Modern Processors</vt:lpstr>
      <vt:lpstr>Outline</vt:lpstr>
      <vt:lpstr>PowerPoint 演示文稿</vt:lpstr>
      <vt:lpstr>PowerPoint 演示文稿</vt:lpstr>
      <vt:lpstr>PowerPoint 演示文稿</vt:lpstr>
      <vt:lpstr>PowerPoint 演示文稿</vt:lpstr>
      <vt:lpstr>Instruction Control Unit</vt:lpstr>
      <vt:lpstr>Instruction Control Unit</vt:lpstr>
      <vt:lpstr>Store Units</vt:lpstr>
      <vt:lpstr>Multi-functional Units</vt:lpstr>
      <vt:lpstr>Load and Store Units</vt:lpstr>
      <vt:lpstr>PowerPoint 演示文稿</vt:lpstr>
      <vt:lpstr>PowerPoint 演示文稿</vt:lpstr>
      <vt:lpstr>PowerPoint 演示文稿</vt:lpstr>
      <vt:lpstr>Getting High Performance</vt:lpstr>
      <vt:lpstr>Performance Tuning</vt:lpstr>
      <vt:lpstr>Outline</vt:lpstr>
      <vt:lpstr>PowerPoint 演示文稿</vt:lpstr>
      <vt:lpstr>PowerPoint 演示文稿</vt:lpstr>
      <vt:lpstr>Amdahl’s Law</vt:lpstr>
      <vt:lpstr>PowerPoint 演示文稿</vt:lpstr>
      <vt:lpstr>Using GPROF</vt:lpstr>
      <vt:lpstr>PowerPoint 演示文稿</vt:lpstr>
      <vt:lpstr>PowerPoint 演示文稿</vt:lpstr>
      <vt:lpstr>Example</vt:lpstr>
      <vt:lpstr>Performance Tuning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Code Motion</vt:lpstr>
      <vt:lpstr>Code Motion</vt:lpstr>
      <vt:lpstr>Code Motion</vt:lpstr>
      <vt:lpstr>Code Motion</vt:lpstr>
      <vt:lpstr>Performance Tuning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Code Optimization</dc:title>
  <dc:creator>Microsoft Office User</dc:creator>
  <cp:lastModifiedBy>李昱翰</cp:lastModifiedBy>
  <cp:revision>41</cp:revision>
  <dcterms:created xsi:type="dcterms:W3CDTF">2016-03-07T12:43:00Z</dcterms:created>
  <dcterms:modified xsi:type="dcterms:W3CDTF">2022-04-26T05:58:37Z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86537F83E0164E1492C095AB6A48F358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eyJoZGlkIjoiMmI2Y2RmNTUyOTczOGJhOTliNTg4NWMyMmQ4YTkzNjMifQ==</vt:lpwstr>
  </property>
</Properties>
</file>