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065" r:id="rId3"/>
    <p:sldId id="1000" r:id="rId5"/>
    <p:sldId id="958" r:id="rId6"/>
    <p:sldId id="959" r:id="rId7"/>
    <p:sldId id="955" r:id="rId8"/>
    <p:sldId id="960" r:id="rId9"/>
    <p:sldId id="961" r:id="rId10"/>
    <p:sldId id="963" r:id="rId11"/>
    <p:sldId id="965" r:id="rId12"/>
    <p:sldId id="988" r:id="rId13"/>
    <p:sldId id="998" r:id="rId14"/>
    <p:sldId id="910" r:id="rId15"/>
    <p:sldId id="911" r:id="rId16"/>
    <p:sldId id="1067" r:id="rId17"/>
    <p:sldId id="991" r:id="rId18"/>
    <p:sldId id="992" r:id="rId19"/>
    <p:sldId id="993" r:id="rId20"/>
    <p:sldId id="1072" r:id="rId21"/>
    <p:sldId id="1073" r:id="rId22"/>
    <p:sldId id="1074" r:id="rId23"/>
    <p:sldId id="1069" r:id="rId24"/>
    <p:sldId id="1068" r:id="rId25"/>
    <p:sldId id="1071" r:id="rId26"/>
    <p:sldId id="1001" r:id="rId27"/>
    <p:sldId id="996" r:id="rId28"/>
    <p:sldId id="1002" r:id="rId29"/>
    <p:sldId id="1003" r:id="rId30"/>
    <p:sldId id="1004" r:id="rId31"/>
    <p:sldId id="1005" r:id="rId32"/>
    <p:sldId id="1006" r:id="rId33"/>
    <p:sldId id="1007" r:id="rId34"/>
    <p:sldId id="1008" r:id="rId35"/>
    <p:sldId id="1010" r:id="rId36"/>
    <p:sldId id="1011" r:id="rId37"/>
    <p:sldId id="1012" r:id="rId38"/>
    <p:sldId id="1013" r:id="rId39"/>
    <p:sldId id="1014" r:id="rId40"/>
    <p:sldId id="1015" r:id="rId41"/>
    <p:sldId id="1016" r:id="rId42"/>
    <p:sldId id="1017" r:id="rId43"/>
    <p:sldId id="1018" r:id="rId44"/>
    <p:sldId id="1019" r:id="rId45"/>
    <p:sldId id="1020" r:id="rId46"/>
    <p:sldId id="1021" r:id="rId47"/>
    <p:sldId id="1022" r:id="rId48"/>
    <p:sldId id="1023" r:id="rId49"/>
    <p:sldId id="1064" r:id="rId50"/>
    <p:sldId id="1063" r:id="rId51"/>
    <p:sldId id="1026" r:id="rId52"/>
    <p:sldId id="1027" r:id="rId53"/>
    <p:sldId id="1028" r:id="rId54"/>
    <p:sldId id="1029" r:id="rId55"/>
    <p:sldId id="1030" r:id="rId56"/>
    <p:sldId id="1031" r:id="rId57"/>
    <p:sldId id="1032" r:id="rId58"/>
    <p:sldId id="1033" r:id="rId59"/>
    <p:sldId id="1034" r:id="rId60"/>
    <p:sldId id="1035" r:id="rId61"/>
    <p:sldId id="1036" r:id="rId62"/>
    <p:sldId id="1037" r:id="rId63"/>
    <p:sldId id="1038" r:id="rId64"/>
    <p:sldId id="1039" r:id="rId65"/>
    <p:sldId id="1040" r:id="rId66"/>
    <p:sldId id="1041" r:id="rId67"/>
    <p:sldId id="1042" r:id="rId68"/>
    <p:sldId id="1043" r:id="rId69"/>
    <p:sldId id="1044" r:id="rId70"/>
    <p:sldId id="1046" r:id="rId71"/>
    <p:sldId id="1047" r:id="rId72"/>
    <p:sldId id="1048" r:id="rId73"/>
    <p:sldId id="1049" r:id="rId74"/>
    <p:sldId id="1050" r:id="rId75"/>
    <p:sldId id="1051" r:id="rId76"/>
    <p:sldId id="1052" r:id="rId77"/>
    <p:sldId id="1053" r:id="rId78"/>
    <p:sldId id="1054" r:id="rId79"/>
    <p:sldId id="1055" r:id="rId80"/>
    <p:sldId id="1056" r:id="rId81"/>
    <p:sldId id="1057" r:id="rId82"/>
    <p:sldId id="1076" r:id="rId83"/>
    <p:sldId id="1075" r:id="rId84"/>
    <p:sldId id="1058" r:id="rId85"/>
    <p:sldId id="1061" r:id="rId86"/>
    <p:sldId id="1062" r:id="rId87"/>
  </p:sldIdLst>
  <p:sldSz cx="9144000" cy="6858000" type="screen4x3"/>
  <p:notesSz cx="6858000" cy="9144000"/>
  <p:custDataLst>
    <p:tags r:id="rId91"/>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A9E39D"/>
    <a:srgbClr val="FF9999"/>
    <a:srgbClr val="FF7171"/>
    <a:srgbClr val="9FE39D"/>
    <a:srgbClr val="E6E6E6"/>
    <a:srgbClr val="A7D971"/>
    <a:srgbClr val="9900CC"/>
    <a:srgbClr val="5BFF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3315"/>
    <p:restoredTop sz="91583"/>
  </p:normalViewPr>
  <p:slideViewPr>
    <p:cSldViewPr showGuides="1">
      <p:cViewPr varScale="1">
        <p:scale>
          <a:sx n="83" d="100"/>
          <a:sy n="83" d="100"/>
        </p:scale>
        <p:origin x="5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1" Type="http://schemas.openxmlformats.org/officeDocument/2006/relationships/tags" Target="tags/tag3.xml"/><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19C4DA10-38CD-4EE9-88D6-FC2961979CD4}"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5123" name="Rectangle 2"/>
          <p:cNvSpPr>
            <a:spLocks noTextEdit="1"/>
          </p:cNvSpPr>
          <p:nvPr>
            <p:ph type="sldImg"/>
          </p:nvPr>
        </p:nvSpPr>
        <p:spPr/>
      </p:sp>
      <p:sp>
        <p:nvSpPr>
          <p:cNvPr id="512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23555" name="Rectangle 2"/>
          <p:cNvSpPr>
            <a:spLocks noTextEdit="1"/>
          </p:cNvSpPr>
          <p:nvPr>
            <p:ph type="sldImg"/>
          </p:nvPr>
        </p:nvSpPr>
        <p:spPr/>
      </p:sp>
      <p:sp>
        <p:nvSpPr>
          <p:cNvPr id="23556"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25603" name="Rectangle 2"/>
          <p:cNvSpPr>
            <a:spLocks noTextEdit="1"/>
          </p:cNvSpPr>
          <p:nvPr>
            <p:ph type="sldImg"/>
          </p:nvPr>
        </p:nvSpPr>
        <p:spPr/>
      </p:sp>
      <p:sp>
        <p:nvSpPr>
          <p:cNvPr id="25604"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27651" name="Rectangle 2"/>
          <p:cNvSpPr>
            <a:spLocks noTextEdit="1"/>
          </p:cNvSpPr>
          <p:nvPr>
            <p:ph type="sldImg"/>
          </p:nvPr>
        </p:nvSpPr>
        <p:spPr/>
      </p:sp>
      <p:sp>
        <p:nvSpPr>
          <p:cNvPr id="27652"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29699" name="Rectangle 2"/>
          <p:cNvSpPr>
            <a:spLocks noTextEdit="1"/>
          </p:cNvSpPr>
          <p:nvPr>
            <p:ph type="sldImg"/>
          </p:nvPr>
        </p:nvSpPr>
        <p:spPr/>
      </p:sp>
      <p:sp>
        <p:nvSpPr>
          <p:cNvPr id="29700"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31747" name="Rectangle 2"/>
          <p:cNvSpPr>
            <a:spLocks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p:txBody>
          <a:bodyPr wrap="square" lIns="91440" tIns="45720" rIns="91440" bIns="45720" anchor="t" anchorCtr="0"/>
          <a:p>
            <a:pPr lvl="0"/>
            <a:endParaRPr lang="en-US" altLang="zh-CN" dirty="0"/>
          </a:p>
        </p:txBody>
      </p:sp>
      <p:sp>
        <p:nvSpPr>
          <p:cNvPr id="337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p:txBody>
          <a:bodyPr wrap="square" lIns="91440" tIns="45720" rIns="91440" bIns="45720" anchor="t" anchorCtr="0"/>
          <a:p>
            <a:pPr lvl="0"/>
            <a:endParaRPr lang="en-US" altLang="zh-CN" dirty="0"/>
          </a:p>
        </p:txBody>
      </p:sp>
      <p:sp>
        <p:nvSpPr>
          <p:cNvPr id="358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p:txBody>
          <a:bodyPr wrap="square" lIns="91440" tIns="45720" rIns="91440" bIns="45720" anchor="t" anchorCtr="0"/>
          <a:p>
            <a:pPr lvl="0"/>
            <a:endParaRPr lang="en-US" altLang="zh-CN" dirty="0"/>
          </a:p>
        </p:txBody>
      </p:sp>
      <p:sp>
        <p:nvSpPr>
          <p:cNvPr id="378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Rot="1" noChangeAspect="1" noTextEdit="1"/>
          </p:cNvSpPr>
          <p:nvPr>
            <p:ph type="sldImg"/>
          </p:nvPr>
        </p:nvSpPr>
        <p:spPr/>
      </p:sp>
      <p:sp>
        <p:nvSpPr>
          <p:cNvPr id="39939" name="Rectangle 3"/>
          <p:cNvSpPr>
            <a:spLocks noGrp="1"/>
          </p:cNvSpPr>
          <p:nvPr>
            <p:ph type="body" idx="1"/>
          </p:nvPr>
        </p:nvSpPr>
        <p:spPr/>
        <p:txBody>
          <a:bodyPr wrap="square" lIns="91440" tIns="45720" rIns="91440" bIns="45720" anchor="t" anchorCtr="0"/>
          <a:p>
            <a:pPr lvl="0"/>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Rot="1" noChangeAspect="1" noTextEdit="1"/>
          </p:cNvSpPr>
          <p:nvPr>
            <p:ph type="sldImg"/>
          </p:nvPr>
        </p:nvSpPr>
        <p:spPr/>
      </p:sp>
      <p:sp>
        <p:nvSpPr>
          <p:cNvPr id="41987" name="Rectangle 3"/>
          <p:cNvSpPr>
            <a:spLocks noGrp="1"/>
          </p:cNvSpPr>
          <p:nvPr>
            <p:ph type="body" idx="1"/>
          </p:nvPr>
        </p:nvSpPr>
        <p:spPr/>
        <p:txBody>
          <a:bodyPr wrap="square" lIns="91440" tIns="45720" rIns="91440" bIns="45720" anchor="t" anchorCtr="0"/>
          <a:p>
            <a:pPr lvl="0"/>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7171" name="Rectangle 2"/>
          <p:cNvSpPr>
            <a:spLocks noTextEdit="1"/>
          </p:cNvSpPr>
          <p:nvPr>
            <p:ph type="sldImg"/>
          </p:nvPr>
        </p:nvSpPr>
        <p:spPr/>
      </p:sp>
      <p:sp>
        <p:nvSpPr>
          <p:cNvPr id="7172"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p:txBody>
          <a:bodyPr wrap="square" lIns="91440" tIns="45720" rIns="91440" bIns="45720" anchor="t" anchorCtr="0"/>
          <a:p>
            <a:pPr lvl="0"/>
            <a:endParaRPr lang="en-US" altLang="zh-CN" dirty="0"/>
          </a:p>
        </p:txBody>
      </p:sp>
      <p:sp>
        <p:nvSpPr>
          <p:cNvPr id="4403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Rot="1" noChangeAspect="1" noTextEdit="1"/>
          </p:cNvSpPr>
          <p:nvPr>
            <p:ph type="sldImg"/>
          </p:nvPr>
        </p:nvSpPr>
        <p:spPr/>
      </p:sp>
      <p:sp>
        <p:nvSpPr>
          <p:cNvPr id="46083" name="Rectangle 3"/>
          <p:cNvSpPr>
            <a:spLocks noGrp="1"/>
          </p:cNvSpPr>
          <p:nvPr>
            <p:ph type="body" idx="1"/>
          </p:nvPr>
        </p:nvSpPr>
        <p:spPr/>
        <p:txBody>
          <a:bodyPr wrap="square" lIns="91440" tIns="45720" rIns="91440" bIns="45720" anchor="t" anchorCtr="0"/>
          <a:p>
            <a:pPr lvl="0"/>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8" name="Text Box 1"/>
          <p:cNvSpPr txBox="1"/>
          <p:nvPr/>
        </p:nvSpPr>
        <p:spPr>
          <a:xfrm>
            <a:off x="1158875" y="692150"/>
            <a:ext cx="4541838"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a:endParaRPr lang="en-US" altLang="zh-CN" dirty="0"/>
          </a:p>
        </p:txBody>
      </p:sp>
      <p:sp>
        <p:nvSpPr>
          <p:cNvPr id="50179" name="Rectangle 2"/>
          <p:cNvSpPr>
            <a:spLocks noGrp="1"/>
          </p:cNvSpPr>
          <p:nvPr>
            <p:ph type="body"/>
          </p:nvPr>
        </p:nvSpPr>
        <p:spPr>
          <a:xfrm>
            <a:off x="914400" y="4343400"/>
            <a:ext cx="5029200" cy="4116388"/>
          </a:xfrm>
        </p:spPr>
        <p:txBody>
          <a:bodyPr wrap="none" lIns="90086" tIns="45043" rIns="90086" bIns="45043" anchor="ctr" anchorCtr="0"/>
          <a:p>
            <a:pPr lvl="0"/>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9219" name="Rectangle 2"/>
          <p:cNvSpPr>
            <a:spLocks noTextEdit="1"/>
          </p:cNvSpPr>
          <p:nvPr>
            <p:ph type="sldImg"/>
          </p:nvPr>
        </p:nvSpPr>
        <p:spPr/>
      </p:sp>
      <p:sp>
        <p:nvSpPr>
          <p:cNvPr id="9220"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78851" name="Rectangle 2"/>
          <p:cNvSpPr>
            <a:spLocks noTextEdit="1"/>
          </p:cNvSpPr>
          <p:nvPr>
            <p:ph type="sldImg"/>
          </p:nvPr>
        </p:nvSpPr>
        <p:spPr/>
      </p:sp>
      <p:sp>
        <p:nvSpPr>
          <p:cNvPr id="7885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80899" name="Rectangle 2"/>
          <p:cNvSpPr>
            <a:spLocks noTextEdit="1"/>
          </p:cNvSpPr>
          <p:nvPr>
            <p:ph type="sldImg"/>
          </p:nvPr>
        </p:nvSpPr>
        <p:spPr/>
      </p:sp>
      <p:sp>
        <p:nvSpPr>
          <p:cNvPr id="8090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1267" name="Rectangle 2"/>
          <p:cNvSpPr>
            <a:spLocks noTextEdit="1"/>
          </p:cNvSpPr>
          <p:nvPr>
            <p:ph type="sldImg"/>
          </p:nvPr>
        </p:nvSpPr>
        <p:spPr/>
      </p:sp>
      <p:sp>
        <p:nvSpPr>
          <p:cNvPr id="11268"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97283" name="Rectangle 2"/>
          <p:cNvSpPr>
            <a:spLocks noTextEdit="1"/>
          </p:cNvSpPr>
          <p:nvPr>
            <p:ph type="sldImg"/>
          </p:nvPr>
        </p:nvSpPr>
        <p:spPr/>
      </p:sp>
      <p:sp>
        <p:nvSpPr>
          <p:cNvPr id="9728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99331" name="Rectangle 2"/>
          <p:cNvSpPr>
            <a:spLocks noTextEdit="1"/>
          </p:cNvSpPr>
          <p:nvPr>
            <p:ph type="sldImg"/>
          </p:nvPr>
        </p:nvSpPr>
        <p:spPr/>
      </p:sp>
      <p:sp>
        <p:nvSpPr>
          <p:cNvPr id="9933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01379" name="Rectangle 2"/>
          <p:cNvSpPr>
            <a:spLocks noTextEdit="1"/>
          </p:cNvSpPr>
          <p:nvPr>
            <p:ph type="sldImg"/>
          </p:nvPr>
        </p:nvSpPr>
        <p:spPr/>
      </p:sp>
      <p:sp>
        <p:nvSpPr>
          <p:cNvPr id="10138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03427" name="Rectangle 2"/>
          <p:cNvSpPr>
            <a:spLocks noTextEdit="1"/>
          </p:cNvSpPr>
          <p:nvPr>
            <p:ph type="sldImg"/>
          </p:nvPr>
        </p:nvSpPr>
        <p:spPr/>
      </p:sp>
      <p:sp>
        <p:nvSpPr>
          <p:cNvPr id="10342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3315" name="Rectangle 2"/>
          <p:cNvSpPr>
            <a:spLocks noTextEdit="1"/>
          </p:cNvSpPr>
          <p:nvPr>
            <p:ph type="sldImg"/>
          </p:nvPr>
        </p:nvSpPr>
        <p:spPr/>
      </p:sp>
      <p:sp>
        <p:nvSpPr>
          <p:cNvPr id="13316"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05475" name="Rectangle 2"/>
          <p:cNvSpPr>
            <a:spLocks noTextEdit="1"/>
          </p:cNvSpPr>
          <p:nvPr>
            <p:ph type="sldImg"/>
          </p:nvPr>
        </p:nvSpPr>
        <p:spPr/>
      </p:sp>
      <p:sp>
        <p:nvSpPr>
          <p:cNvPr id="10547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07523" name="Rectangle 2"/>
          <p:cNvSpPr>
            <a:spLocks noTextEdit="1"/>
          </p:cNvSpPr>
          <p:nvPr>
            <p:ph type="sldImg"/>
          </p:nvPr>
        </p:nvSpPr>
        <p:spPr/>
      </p:sp>
      <p:sp>
        <p:nvSpPr>
          <p:cNvPr id="10752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09571" name="Rectangle 2"/>
          <p:cNvSpPr>
            <a:spLocks noTextEdit="1"/>
          </p:cNvSpPr>
          <p:nvPr>
            <p:ph type="sldImg"/>
          </p:nvPr>
        </p:nvSpPr>
        <p:spPr/>
      </p:sp>
      <p:sp>
        <p:nvSpPr>
          <p:cNvPr id="10957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11619" name="Rectangle 2"/>
          <p:cNvSpPr>
            <a:spLocks noTextEdit="1"/>
          </p:cNvSpPr>
          <p:nvPr>
            <p:ph type="sldImg"/>
          </p:nvPr>
        </p:nvSpPr>
        <p:spPr/>
      </p:sp>
      <p:sp>
        <p:nvSpPr>
          <p:cNvPr id="11162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13667" name="Rectangle 2"/>
          <p:cNvSpPr>
            <a:spLocks noTextEdit="1"/>
          </p:cNvSpPr>
          <p:nvPr>
            <p:ph type="sldImg"/>
          </p:nvPr>
        </p:nvSpPr>
        <p:spPr/>
      </p:sp>
      <p:sp>
        <p:nvSpPr>
          <p:cNvPr id="11366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15715" name="Rectangle 2"/>
          <p:cNvSpPr>
            <a:spLocks noTextEdit="1"/>
          </p:cNvSpPr>
          <p:nvPr>
            <p:ph type="sldImg"/>
          </p:nvPr>
        </p:nvSpPr>
        <p:spPr/>
      </p:sp>
      <p:sp>
        <p:nvSpPr>
          <p:cNvPr id="11571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17763" name="Rectangle 2"/>
          <p:cNvSpPr>
            <a:spLocks noTextEdit="1"/>
          </p:cNvSpPr>
          <p:nvPr>
            <p:ph type="sldImg"/>
          </p:nvPr>
        </p:nvSpPr>
        <p:spPr/>
      </p:sp>
      <p:sp>
        <p:nvSpPr>
          <p:cNvPr id="1177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19811" name="Rectangle 2"/>
          <p:cNvSpPr>
            <a:spLocks noTextEdit="1"/>
          </p:cNvSpPr>
          <p:nvPr>
            <p:ph type="sldImg"/>
          </p:nvPr>
        </p:nvSpPr>
        <p:spPr/>
      </p:sp>
      <p:sp>
        <p:nvSpPr>
          <p:cNvPr id="11981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21859" name="Rectangle 2"/>
          <p:cNvSpPr>
            <a:spLocks noTextEdit="1"/>
          </p:cNvSpPr>
          <p:nvPr>
            <p:ph type="sldImg"/>
          </p:nvPr>
        </p:nvSpPr>
        <p:spPr/>
      </p:sp>
      <p:sp>
        <p:nvSpPr>
          <p:cNvPr id="12186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23907" name="Rectangle 2"/>
          <p:cNvSpPr>
            <a:spLocks noTextEdit="1"/>
          </p:cNvSpPr>
          <p:nvPr>
            <p:ph type="sldImg"/>
          </p:nvPr>
        </p:nvSpPr>
        <p:spPr/>
      </p:sp>
      <p:sp>
        <p:nvSpPr>
          <p:cNvPr id="12390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25955" name="Rectangle 2"/>
          <p:cNvSpPr>
            <a:spLocks noTextEdit="1"/>
          </p:cNvSpPr>
          <p:nvPr>
            <p:ph type="sldImg"/>
          </p:nvPr>
        </p:nvSpPr>
        <p:spPr/>
      </p:sp>
      <p:sp>
        <p:nvSpPr>
          <p:cNvPr id="12595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28003" name="Rectangle 2"/>
          <p:cNvSpPr>
            <a:spLocks noTextEdit="1"/>
          </p:cNvSpPr>
          <p:nvPr>
            <p:ph type="sldImg"/>
          </p:nvPr>
        </p:nvSpPr>
        <p:spPr/>
      </p:sp>
      <p:sp>
        <p:nvSpPr>
          <p:cNvPr id="12800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30051" name="Rectangle 2"/>
          <p:cNvSpPr>
            <a:spLocks noTextEdit="1"/>
          </p:cNvSpPr>
          <p:nvPr>
            <p:ph type="sldImg"/>
          </p:nvPr>
        </p:nvSpPr>
        <p:spPr/>
      </p:sp>
      <p:sp>
        <p:nvSpPr>
          <p:cNvPr id="13005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32099" name="Rectangle 2"/>
          <p:cNvSpPr>
            <a:spLocks noTextEdit="1"/>
          </p:cNvSpPr>
          <p:nvPr>
            <p:ph type="sldImg"/>
          </p:nvPr>
        </p:nvSpPr>
        <p:spPr/>
      </p:sp>
      <p:sp>
        <p:nvSpPr>
          <p:cNvPr id="13210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34147" name="Rectangle 2"/>
          <p:cNvSpPr>
            <a:spLocks noTextEdit="1"/>
          </p:cNvSpPr>
          <p:nvPr>
            <p:ph type="sldImg"/>
          </p:nvPr>
        </p:nvSpPr>
        <p:spPr/>
      </p:sp>
      <p:sp>
        <p:nvSpPr>
          <p:cNvPr id="13414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36195" name="Rectangle 2"/>
          <p:cNvSpPr>
            <a:spLocks noTextEdit="1"/>
          </p:cNvSpPr>
          <p:nvPr>
            <p:ph type="sldImg"/>
          </p:nvPr>
        </p:nvSpPr>
        <p:spPr/>
      </p:sp>
      <p:sp>
        <p:nvSpPr>
          <p:cNvPr id="13619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38243" name="Rectangle 2"/>
          <p:cNvSpPr>
            <a:spLocks noTextEdit="1"/>
          </p:cNvSpPr>
          <p:nvPr>
            <p:ph type="sldImg"/>
          </p:nvPr>
        </p:nvSpPr>
        <p:spPr/>
      </p:sp>
      <p:sp>
        <p:nvSpPr>
          <p:cNvPr id="13824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40291" name="Rectangle 2"/>
          <p:cNvSpPr>
            <a:spLocks noTextEdit="1"/>
          </p:cNvSpPr>
          <p:nvPr>
            <p:ph type="sldImg"/>
          </p:nvPr>
        </p:nvSpPr>
        <p:spPr/>
      </p:sp>
      <p:sp>
        <p:nvSpPr>
          <p:cNvPr id="14029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42339" name="Rectangle 2"/>
          <p:cNvSpPr>
            <a:spLocks noTextEdit="1"/>
          </p:cNvSpPr>
          <p:nvPr>
            <p:ph type="sldImg"/>
          </p:nvPr>
        </p:nvSpPr>
        <p:spPr/>
      </p:sp>
      <p:sp>
        <p:nvSpPr>
          <p:cNvPr id="14234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44387" name="Rectangle 2"/>
          <p:cNvSpPr>
            <a:spLocks noTextEdit="1"/>
          </p:cNvSpPr>
          <p:nvPr>
            <p:ph type="sldImg"/>
          </p:nvPr>
        </p:nvSpPr>
        <p:spPr/>
      </p:sp>
      <p:sp>
        <p:nvSpPr>
          <p:cNvPr id="14438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7411" name="Rectangle 2"/>
          <p:cNvSpPr>
            <a:spLocks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46435" name="Rectangle 2"/>
          <p:cNvSpPr>
            <a:spLocks noTextEdit="1"/>
          </p:cNvSpPr>
          <p:nvPr>
            <p:ph type="sldImg"/>
          </p:nvPr>
        </p:nvSpPr>
        <p:spPr/>
      </p:sp>
      <p:sp>
        <p:nvSpPr>
          <p:cNvPr id="14643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48483" name="Rectangle 2"/>
          <p:cNvSpPr>
            <a:spLocks noTextEdit="1"/>
          </p:cNvSpPr>
          <p:nvPr>
            <p:ph type="sldImg"/>
          </p:nvPr>
        </p:nvSpPr>
        <p:spPr/>
      </p:sp>
      <p:sp>
        <p:nvSpPr>
          <p:cNvPr id="14848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50531" name="Rectangle 2"/>
          <p:cNvSpPr>
            <a:spLocks noTextEdit="1"/>
          </p:cNvSpPr>
          <p:nvPr>
            <p:ph type="sldImg"/>
          </p:nvPr>
        </p:nvSpPr>
        <p:spPr/>
      </p:sp>
      <p:sp>
        <p:nvSpPr>
          <p:cNvPr id="15053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52579" name="Rectangle 2"/>
          <p:cNvSpPr>
            <a:spLocks noTextEdit="1"/>
          </p:cNvSpPr>
          <p:nvPr>
            <p:ph type="sldImg"/>
          </p:nvPr>
        </p:nvSpPr>
        <p:spPr/>
      </p:sp>
      <p:sp>
        <p:nvSpPr>
          <p:cNvPr id="15258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54627" name="Rectangle 2"/>
          <p:cNvSpPr>
            <a:spLocks noTextEdit="1"/>
          </p:cNvSpPr>
          <p:nvPr>
            <p:ph type="sldImg"/>
          </p:nvPr>
        </p:nvSpPr>
        <p:spPr/>
      </p:sp>
      <p:sp>
        <p:nvSpPr>
          <p:cNvPr id="15462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56675" name="Rectangle 2"/>
          <p:cNvSpPr>
            <a:spLocks noTextEdit="1"/>
          </p:cNvSpPr>
          <p:nvPr>
            <p:ph type="sldImg"/>
          </p:nvPr>
        </p:nvSpPr>
        <p:spPr/>
      </p:sp>
      <p:sp>
        <p:nvSpPr>
          <p:cNvPr id="15667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58723" name="Rectangle 2"/>
          <p:cNvSpPr>
            <a:spLocks noTextEdit="1"/>
          </p:cNvSpPr>
          <p:nvPr>
            <p:ph type="sldImg"/>
          </p:nvPr>
        </p:nvSpPr>
        <p:spPr/>
      </p:sp>
      <p:sp>
        <p:nvSpPr>
          <p:cNvPr id="15872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60771" name="Rectangle 2"/>
          <p:cNvSpPr>
            <a:spLocks noTextEdit="1"/>
          </p:cNvSpPr>
          <p:nvPr>
            <p:ph type="sldImg"/>
          </p:nvPr>
        </p:nvSpPr>
        <p:spPr/>
      </p:sp>
      <p:sp>
        <p:nvSpPr>
          <p:cNvPr id="16077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62819" name="Rectangle 2"/>
          <p:cNvSpPr>
            <a:spLocks noTextEdit="1"/>
          </p:cNvSpPr>
          <p:nvPr>
            <p:ph type="sldImg"/>
          </p:nvPr>
        </p:nvSpPr>
        <p:spPr/>
      </p:sp>
      <p:sp>
        <p:nvSpPr>
          <p:cNvPr id="16282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64867" name="Rectangle 2"/>
          <p:cNvSpPr>
            <a:spLocks noTextEdit="1"/>
          </p:cNvSpPr>
          <p:nvPr>
            <p:ph type="sldImg"/>
          </p:nvPr>
        </p:nvSpPr>
        <p:spPr/>
      </p:sp>
      <p:sp>
        <p:nvSpPr>
          <p:cNvPr id="16486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9459" name="Rectangle 2"/>
          <p:cNvSpPr>
            <a:spLocks noTextEdit="1"/>
          </p:cNvSpPr>
          <p:nvPr>
            <p:ph type="sldImg"/>
          </p:nvPr>
        </p:nvSpPr>
        <p:spPr/>
      </p:sp>
      <p:sp>
        <p:nvSpPr>
          <p:cNvPr id="19460"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66915" name="Rectangle 2"/>
          <p:cNvSpPr>
            <a:spLocks noTextEdit="1"/>
          </p:cNvSpPr>
          <p:nvPr>
            <p:ph type="sldImg"/>
          </p:nvPr>
        </p:nvSpPr>
        <p:spPr/>
      </p:sp>
      <p:sp>
        <p:nvSpPr>
          <p:cNvPr id="166916"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68963" name="Rectangle 2"/>
          <p:cNvSpPr>
            <a:spLocks noTextEdit="1"/>
          </p:cNvSpPr>
          <p:nvPr>
            <p:ph type="sldImg"/>
          </p:nvPr>
        </p:nvSpPr>
        <p:spPr/>
      </p:sp>
      <p:sp>
        <p:nvSpPr>
          <p:cNvPr id="1689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71011" name="Rectangle 2"/>
          <p:cNvSpPr>
            <a:spLocks noTextEdit="1"/>
          </p:cNvSpPr>
          <p:nvPr>
            <p:ph type="sldImg"/>
          </p:nvPr>
        </p:nvSpPr>
        <p:spPr/>
      </p:sp>
      <p:sp>
        <p:nvSpPr>
          <p:cNvPr id="17101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73059" name="Rectangle 2"/>
          <p:cNvSpPr>
            <a:spLocks noTextEdit="1"/>
          </p:cNvSpPr>
          <p:nvPr>
            <p:ph type="sldImg"/>
          </p:nvPr>
        </p:nvSpPr>
        <p:spPr/>
      </p:sp>
      <p:sp>
        <p:nvSpPr>
          <p:cNvPr id="17306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175107" name="Rectangle 2"/>
          <p:cNvSpPr>
            <a:spLocks noTextEdit="1"/>
          </p:cNvSpPr>
          <p:nvPr>
            <p:ph type="sldImg"/>
          </p:nvPr>
        </p:nvSpPr>
        <p:spPr/>
      </p:sp>
      <p:sp>
        <p:nvSpPr>
          <p:cNvPr id="175108"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
        <p:nvSpPr>
          <p:cNvPr id="21507" name="Rectangle 2"/>
          <p:cNvSpPr>
            <a:spLocks noTextEdit="1"/>
          </p:cNvSpPr>
          <p:nvPr>
            <p:ph type="sldImg"/>
          </p:nvPr>
        </p:nvSpPr>
        <p:spPr/>
      </p:sp>
      <p:sp>
        <p:nvSpPr>
          <p:cNvPr id="21508" name="Rectangle 3"/>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endParaRPr lang="en-US" altLang="zh-CN"/>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endParaRPr lang="en-US" altLang="zh-CN"/>
          </a:p>
        </p:txBody>
      </p:sp>
      <p:sp>
        <p:nvSpPr>
          <p:cNvPr id="8" name="Rectangle 1028"/>
          <p:cNvSpPr>
            <a:spLocks noGrp="1" noChangeArrowheads="1"/>
          </p:cNvSpPr>
          <p:nvPr>
            <p:ph type="dt" sz="half" idx="2"/>
          </p:nvPr>
        </p:nvSpPr>
        <p:spPr bwMode="auto">
          <a:xfrm>
            <a:off x="5334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6183D22-DBFF-4B2C-860A-81E89FDC6698}"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1029"/>
          <p:cNvSpPr>
            <a:spLocks noGrp="1" noChangeArrowheads="1"/>
          </p:cNvSpPr>
          <p:nvPr>
            <p:ph type="ftr" sz="quarter" idx="3"/>
          </p:nvPr>
        </p:nvSpPr>
        <p:spPr bwMode="auto">
          <a:xfrm>
            <a:off x="2514600" y="6248400"/>
            <a:ext cx="4114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03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8870D10-5ECE-43E3-A68A-BCDF189E0DE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3058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457200"/>
            <a:ext cx="8077200" cy="9144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idx="1"/>
          </p:nvPr>
        </p:nvSpPr>
        <p:spPr>
          <a:xfrm>
            <a:off x="457200" y="1600200"/>
            <a:ext cx="8305800" cy="44196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a:defRPr sz="14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9808D1F8-EC2C-453B-B41C-192203540592}"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Times New Roman" panose="02020603050405020304" pitchFamily="18"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Times New Roman" panose="02020603050405020304"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9A33725-3F78-4136-840A-2B09489044D7}"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7"/>
          <p:cNvSpPr/>
          <p:nvPr/>
        </p:nvSpPr>
        <p:spPr>
          <a:xfrm>
            <a:off x="457200" y="1371600"/>
            <a:ext cx="8077200" cy="0"/>
          </a:xfrm>
          <a:prstGeom prst="line">
            <a:avLst/>
          </a:prstGeom>
          <a:ln w="38100"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cs typeface="+mn-cs"/>
              </a:rPr>
            </a:fld>
            <a:endParaRPr lang="zh-CN" altLang="en-US" sz="1400" dirty="0">
              <a:latin typeface="Times New Roman" panose="02020603050405020304" pitchFamily="18" charset="0"/>
              <a:ea typeface="宋体" panose="02010600030101010101" pitchFamily="2" charset="-122"/>
              <a:cs typeface="+mn-cs"/>
            </a:endParaRPr>
          </a:p>
        </p:txBody>
      </p:sp>
      <p:sp>
        <p:nvSpPr>
          <p:cNvPr id="4099"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buNone/>
            </a:pPr>
            <a:r>
              <a:rPr lang="en-US" altLang="zh-CN" sz="3600" dirty="0">
                <a:latin typeface="+mj-lt"/>
                <a:ea typeface="宋体" panose="02010600030101010101" pitchFamily="2" charset="-122"/>
                <a:cs typeface="+mj-cs"/>
              </a:rPr>
              <a:t>Memory Hierarchy (</a:t>
            </a:r>
            <a:r>
              <a:rPr lang="en-US" altLang="zh-CN" sz="3600" dirty="0">
                <a:latin typeface="+mj-lt"/>
                <a:ea typeface="方正姚体" pitchFamily="2" charset="-122"/>
                <a:cs typeface="+mj-cs"/>
              </a:rPr>
              <a:t>Ⅱ</a:t>
            </a:r>
            <a:r>
              <a:rPr lang="en-US" altLang="zh-CN" sz="3600" dirty="0">
                <a:latin typeface="+mj-lt"/>
                <a:ea typeface="宋体" panose="02010600030101010101" pitchFamily="2" charset="-122"/>
                <a:cs typeface="+mj-cs"/>
              </a:rPr>
              <a:t>)</a:t>
            </a:r>
            <a:endParaRPr lang="en-US" altLang="zh-CN" sz="3600" dirty="0">
              <a:latin typeface="+mj-lt"/>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253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Locality</a:t>
            </a:r>
            <a:endParaRPr lang="en-US" altLang="zh-CN" dirty="0">
              <a:ea typeface="宋体" panose="02010600030101010101" pitchFamily="2" charset="-122"/>
            </a:endParaRPr>
          </a:p>
        </p:txBody>
      </p:sp>
      <p:sp>
        <p:nvSpPr>
          <p:cNvPr id="22532" name="Rectangle 3"/>
          <p:cNvSpPr>
            <a:spLocks noGrp="1"/>
          </p:cNvSpPr>
          <p:nvPr>
            <p:ph idx="1"/>
          </p:nvPr>
        </p:nvSpPr>
        <p:spPr>
          <a:xfrm>
            <a:off x="520700" y="3200400"/>
            <a:ext cx="8623300" cy="2895600"/>
          </a:xfrm>
        </p:spPr>
        <p:txBody>
          <a:bodyPr vert="horz" wrap="square" lIns="91440" tIns="45720" rIns="91440" bIns="45720" anchor="t" anchorCtr="0"/>
          <a:p>
            <a:pPr>
              <a:lnSpc>
                <a:spcPct val="120000"/>
              </a:lnSpc>
            </a:pPr>
            <a:r>
              <a:rPr lang="en-US" altLang="zh-CN" sz="2400" dirty="0">
                <a:ea typeface="宋体" panose="02010600030101010101" pitchFamily="2" charset="-122"/>
              </a:rPr>
              <a:t>Data references</a:t>
            </a:r>
            <a:endParaRPr lang="en-US" altLang="zh-CN" sz="2400" dirty="0">
              <a:ea typeface="宋体" panose="02010600030101010101" pitchFamily="2" charset="-122"/>
            </a:endParaRPr>
          </a:p>
          <a:p>
            <a:pPr lvl="1">
              <a:lnSpc>
                <a:spcPct val="120000"/>
              </a:lnSpc>
            </a:pPr>
            <a:r>
              <a:rPr lang="en-US" altLang="zh-CN" sz="2000" dirty="0">
                <a:ea typeface="宋体" panose="02010600030101010101" pitchFamily="2" charset="-122"/>
              </a:rPr>
              <a:t>Reference array </a:t>
            </a:r>
            <a:r>
              <a:rPr lang="en-US" altLang="zh-CN" sz="2000" b="1" dirty="0">
                <a:solidFill>
                  <a:srgbClr val="FF0000"/>
                </a:solidFill>
                <a:latin typeface="Courier New" panose="02070309020205020404" pitchFamily="49" charset="0"/>
                <a:ea typeface="宋体" panose="02010600030101010101" pitchFamily="2" charset="-122"/>
              </a:rPr>
              <a:t>a</a:t>
            </a:r>
            <a:r>
              <a:rPr lang="en-US" altLang="zh-CN" sz="2000" dirty="0">
                <a:ea typeface="宋体" panose="02010600030101010101" pitchFamily="2" charset="-122"/>
              </a:rPr>
              <a:t> elements in succession 	</a:t>
            </a:r>
            <a:r>
              <a:rPr lang="en-US" altLang="zh-CN" sz="1800" dirty="0">
                <a:solidFill>
                  <a:srgbClr val="FF0000"/>
                </a:solidFill>
                <a:ea typeface="宋体" panose="02010600030101010101" pitchFamily="2" charset="-122"/>
              </a:rPr>
              <a:t>Spatial locality</a:t>
            </a:r>
            <a:endParaRPr lang="en-US" altLang="zh-CN" sz="2000" dirty="0">
              <a:solidFill>
                <a:srgbClr val="FF0000"/>
              </a:solidFill>
              <a:ea typeface="宋体" panose="02010600030101010101" pitchFamily="2" charset="-122"/>
            </a:endParaRPr>
          </a:p>
          <a:p>
            <a:pPr lvl="1">
              <a:lnSpc>
                <a:spcPct val="120000"/>
              </a:lnSpc>
            </a:pPr>
            <a:r>
              <a:rPr lang="en-US" altLang="zh-CN" sz="2000" dirty="0">
                <a:ea typeface="宋体" panose="02010600030101010101" pitchFamily="2" charset="-122"/>
              </a:rPr>
              <a:t>Reference variable </a:t>
            </a:r>
            <a:r>
              <a:rPr lang="en-US" altLang="zh-CN" sz="2000" b="1" dirty="0">
                <a:solidFill>
                  <a:srgbClr val="9900CC"/>
                </a:solidFill>
                <a:latin typeface="Courier New" panose="02070309020205020404" pitchFamily="49" charset="0"/>
                <a:ea typeface="宋体" panose="02010600030101010101" pitchFamily="2" charset="-122"/>
              </a:rPr>
              <a:t>sum</a:t>
            </a:r>
            <a:r>
              <a:rPr lang="en-US" altLang="zh-CN" sz="2000" dirty="0">
                <a:ea typeface="宋体" panose="02010600030101010101" pitchFamily="2" charset="-122"/>
              </a:rPr>
              <a:t> each iteration 		</a:t>
            </a:r>
            <a:r>
              <a:rPr lang="en-US" altLang="zh-CN" sz="1800" dirty="0">
                <a:solidFill>
                  <a:srgbClr val="9900CC"/>
                </a:solidFill>
                <a:ea typeface="宋体" panose="02010600030101010101" pitchFamily="2" charset="-122"/>
              </a:rPr>
              <a:t>Temporal locality</a:t>
            </a:r>
            <a:endParaRPr lang="en-US" altLang="zh-CN" sz="2000" dirty="0">
              <a:solidFill>
                <a:srgbClr val="9900CC"/>
              </a:solidFill>
              <a:ea typeface="宋体" panose="02010600030101010101" pitchFamily="2" charset="-122"/>
            </a:endParaRPr>
          </a:p>
          <a:p>
            <a:pPr>
              <a:lnSpc>
                <a:spcPct val="120000"/>
              </a:lnSpc>
            </a:pPr>
            <a:r>
              <a:rPr lang="en-US" altLang="zh-CN" sz="2400" dirty="0">
                <a:ea typeface="宋体" panose="02010600030101010101" pitchFamily="2" charset="-122"/>
              </a:rPr>
              <a:t>Instruction references</a:t>
            </a:r>
            <a:endParaRPr lang="en-US" altLang="zh-CN" sz="2400" dirty="0">
              <a:ea typeface="宋体" panose="02010600030101010101" pitchFamily="2" charset="-122"/>
            </a:endParaRPr>
          </a:p>
          <a:p>
            <a:pPr lvl="1"/>
            <a:r>
              <a:rPr lang="en-US" altLang="zh-CN" sz="2000" dirty="0">
                <a:ea typeface="宋体" panose="02010600030101010101" pitchFamily="2" charset="-122"/>
              </a:rPr>
              <a:t>Reference instructions in sequence.		</a:t>
            </a:r>
            <a:r>
              <a:rPr lang="en-US" altLang="zh-CN" sz="1800" dirty="0">
                <a:solidFill>
                  <a:srgbClr val="FF0000"/>
                </a:solidFill>
                <a:ea typeface="宋体" panose="02010600030101010101" pitchFamily="2" charset="-122"/>
              </a:rPr>
              <a:t>Spatial locality</a:t>
            </a:r>
            <a:endParaRPr lang="en-US" altLang="zh-CN" sz="1800" dirty="0">
              <a:solidFill>
                <a:srgbClr val="FF0000"/>
              </a:solidFill>
              <a:ea typeface="宋体" panose="02010600030101010101" pitchFamily="2" charset="-122"/>
            </a:endParaRPr>
          </a:p>
          <a:p>
            <a:pPr lvl="1"/>
            <a:r>
              <a:rPr lang="en-US" altLang="zh-CN" sz="2000" dirty="0">
                <a:ea typeface="宋体" panose="02010600030101010101" pitchFamily="2" charset="-122"/>
              </a:rPr>
              <a:t>Cycle through loop repeatedly			</a:t>
            </a:r>
            <a:r>
              <a:rPr lang="en-US" altLang="zh-CN" sz="1800" dirty="0">
                <a:solidFill>
                  <a:srgbClr val="9900CC"/>
                </a:solidFill>
                <a:ea typeface="宋体" panose="02010600030101010101" pitchFamily="2" charset="-122"/>
              </a:rPr>
              <a:t>Temporal locality</a:t>
            </a:r>
            <a:endParaRPr lang="en-US" altLang="zh-CN" sz="2000" dirty="0">
              <a:solidFill>
                <a:srgbClr val="9900CC"/>
              </a:solidFill>
              <a:ea typeface="宋体" panose="02010600030101010101" pitchFamily="2" charset="-122"/>
            </a:endParaRPr>
          </a:p>
        </p:txBody>
      </p:sp>
      <p:sp>
        <p:nvSpPr>
          <p:cNvPr id="22533" name="Rectangle 4"/>
          <p:cNvSpPr/>
          <p:nvPr/>
        </p:nvSpPr>
        <p:spPr>
          <a:xfrm>
            <a:off x="533400" y="1905000"/>
            <a:ext cx="3044825" cy="1092200"/>
          </a:xfrm>
          <a:prstGeom prst="rect">
            <a:avLst/>
          </a:prstGeom>
          <a:solidFill>
            <a:srgbClr val="F7F5CD"/>
          </a:solidFill>
          <a:ln w="12700" cap="flat" cmpd="sng">
            <a:solidFill>
              <a:schemeClr val="tx1"/>
            </a:solidFill>
            <a:prstDash val="solid"/>
            <a:miter/>
            <a:headEnd type="none" w="med" len="med"/>
            <a:tailEnd type="none" w="med" len="med"/>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457200" algn="l"/>
              </a:tabLst>
            </a:pPr>
            <a:r>
              <a:rPr lang="en-US" altLang="zh-CN" sz="1600" b="1" dirty="0">
                <a:latin typeface="Courier New" panose="02070309020205020404" pitchFamily="49" charset="0"/>
                <a:ea typeface="宋体" panose="02010600030101010101" pitchFamily="2" charset="-122"/>
              </a:rPr>
              <a:t>sum = 0;</a:t>
            </a:r>
            <a:endParaRPr lang="en-US" altLang="zh-CN" sz="1600" b="1" dirty="0">
              <a:latin typeface="Courier New" panose="02070309020205020404" pitchFamily="49" charset="0"/>
              <a:ea typeface="宋体" panose="02010600030101010101" pitchFamily="2" charset="-122"/>
            </a:endParaRPr>
          </a:p>
          <a:p>
            <a:pPr marL="0" lvl="0" indent="0" defTabSz="914400">
              <a:spcBef>
                <a:spcPct val="0"/>
              </a:spcBef>
              <a:buNone/>
              <a:tabLst>
                <a:tab pos="457200" algn="l"/>
              </a:tabLst>
            </a:pPr>
            <a:r>
              <a:rPr lang="en-US" altLang="zh-CN" sz="1600" b="1" dirty="0">
                <a:latin typeface="Courier New" panose="02070309020205020404" pitchFamily="49" charset="0"/>
                <a:ea typeface="宋体" panose="02010600030101010101" pitchFamily="2" charset="-122"/>
              </a:rPr>
              <a:t>for (i = 0; i &lt; n; i++)</a:t>
            </a:r>
            <a:endParaRPr lang="en-US" altLang="zh-CN" sz="1600" b="1" dirty="0">
              <a:latin typeface="Courier New" panose="02070309020205020404" pitchFamily="49" charset="0"/>
              <a:ea typeface="宋体" panose="02010600030101010101" pitchFamily="2" charset="-122"/>
            </a:endParaRPr>
          </a:p>
          <a:p>
            <a:pPr marL="0" lvl="0" indent="0" defTabSz="914400">
              <a:spcBef>
                <a:spcPct val="0"/>
              </a:spcBef>
              <a:buNone/>
              <a:tabLst>
                <a:tab pos="457200" algn="l"/>
              </a:tabLst>
            </a:pPr>
            <a:r>
              <a:rPr lang="en-US" altLang="zh-CN" sz="1600" b="1" dirty="0">
                <a:latin typeface="Courier New" panose="02070309020205020404" pitchFamily="49" charset="0"/>
                <a:ea typeface="宋体" panose="02010600030101010101" pitchFamily="2" charset="-122"/>
              </a:rPr>
              <a:t>	sum += a[i];</a:t>
            </a:r>
            <a:endParaRPr lang="en-US" altLang="zh-CN" sz="1600" b="1" dirty="0">
              <a:latin typeface="Courier New" panose="02070309020205020404" pitchFamily="49" charset="0"/>
              <a:ea typeface="宋体" panose="02010600030101010101" pitchFamily="2" charset="-122"/>
            </a:endParaRPr>
          </a:p>
          <a:p>
            <a:pPr marL="0" lvl="0" indent="0" defTabSz="914400">
              <a:spcBef>
                <a:spcPct val="0"/>
              </a:spcBef>
              <a:buNone/>
              <a:tabLst>
                <a:tab pos="457200" algn="l"/>
              </a:tabLst>
            </a:pPr>
            <a:r>
              <a:rPr lang="en-US" altLang="zh-CN" sz="1600" b="1" dirty="0">
                <a:latin typeface="Courier New" panose="02070309020205020404" pitchFamily="49" charset="0"/>
                <a:ea typeface="宋体" panose="02010600030101010101" pitchFamily="2" charset="-122"/>
              </a:rPr>
              <a:t>return sum;</a:t>
            </a:r>
            <a:endParaRPr lang="en-US" altLang="zh-CN" sz="1600" b="1" dirty="0">
              <a:latin typeface="Courier New" panose="02070309020205020404" pitchFamily="49"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cs typeface="+mn-cs"/>
              </a:rPr>
            </a:fld>
            <a:endParaRPr lang="zh-CN" altLang="en-US" sz="1400" dirty="0">
              <a:latin typeface="Times New Roman" panose="02020603050405020304" pitchFamily="18" charset="0"/>
              <a:ea typeface="宋体" panose="02010600030101010101" pitchFamily="2" charset="-122"/>
              <a:cs typeface="+mn-cs"/>
            </a:endParaRPr>
          </a:p>
        </p:txBody>
      </p:sp>
      <p:sp>
        <p:nvSpPr>
          <p:cNvPr id="24579"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en-US" altLang="zh-CN" sz="3600" dirty="0">
                <a:latin typeface="+mj-lt"/>
                <a:ea typeface="宋体" panose="02010600030101010101" pitchFamily="2" charset="-122"/>
                <a:cs typeface="+mj-cs"/>
              </a:rPr>
              <a:t>Memory Hierarchy(</a:t>
            </a:r>
            <a:r>
              <a:rPr lang="zh-CN" altLang="en-US" sz="3600" dirty="0">
                <a:latin typeface="+mj-lt"/>
                <a:ea typeface="宋体" panose="02010600030101010101" pitchFamily="2" charset="-122"/>
                <a:cs typeface="+mj-cs"/>
              </a:rPr>
              <a:t>分层</a:t>
            </a:r>
            <a:r>
              <a:rPr lang="en-US" altLang="zh-CN" sz="3600" dirty="0">
                <a:latin typeface="+mj-lt"/>
                <a:ea typeface="宋体" panose="02010600030101010101" pitchFamily="2" charset="-122"/>
                <a:cs typeface="+mj-cs"/>
              </a:rPr>
              <a:t>)</a:t>
            </a:r>
            <a:endParaRPr lang="en-US" altLang="zh-CN" sz="3600" dirty="0">
              <a:latin typeface="+mj-lt"/>
              <a:ea typeface="宋体" panose="02010600030101010101" pitchFamily="2" charset="-122"/>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662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Memory Hierarchy</a:t>
            </a:r>
            <a:endParaRPr lang="en-US" altLang="zh-CN" dirty="0">
              <a:ea typeface="宋体" panose="02010600030101010101" pitchFamily="2" charset="-122"/>
            </a:endParaRPr>
          </a:p>
        </p:txBody>
      </p:sp>
      <p:sp>
        <p:nvSpPr>
          <p:cNvPr id="26628" name="Rectangle 3"/>
          <p:cNvSpPr>
            <a:spLocks noGrp="1"/>
          </p:cNvSpPr>
          <p:nvPr>
            <p:ph idx="1"/>
          </p:nvPr>
        </p:nvSpPr>
        <p:spPr>
          <a:xfrm>
            <a:off x="457200" y="1600200"/>
            <a:ext cx="8305800" cy="4343400"/>
          </a:xfrm>
        </p:spPr>
        <p:txBody>
          <a:bodyPr vert="horz" wrap="square" lIns="91440" tIns="45720" rIns="91440" bIns="45720" anchor="t" anchorCtr="0"/>
          <a:p>
            <a:pPr>
              <a:lnSpc>
                <a:spcPct val="110000"/>
              </a:lnSpc>
            </a:pPr>
            <a:r>
              <a:rPr lang="en-US" altLang="zh-CN" sz="2400" dirty="0">
                <a:ea typeface="宋体" panose="02010600030101010101" pitchFamily="2" charset="-122"/>
              </a:rPr>
              <a:t>Fundamental properties of storage technology and computer software</a:t>
            </a:r>
            <a:endParaRPr lang="en-US" altLang="zh-CN" sz="2400" dirty="0">
              <a:ea typeface="宋体" panose="02010600030101010101" pitchFamily="2" charset="-122"/>
            </a:endParaRPr>
          </a:p>
          <a:p>
            <a:pPr lvl="1">
              <a:lnSpc>
                <a:spcPct val="110000"/>
              </a:lnSpc>
            </a:pPr>
            <a:r>
              <a:rPr lang="en-US" altLang="zh-CN" sz="2000" dirty="0">
                <a:ea typeface="宋体" panose="02010600030101010101" pitchFamily="2" charset="-122"/>
              </a:rPr>
              <a:t>Different storage technologies have widely different access times</a:t>
            </a:r>
            <a:endParaRPr lang="en-US" altLang="zh-CN" sz="2000" dirty="0">
              <a:ea typeface="宋体" panose="02010600030101010101" pitchFamily="2" charset="-122"/>
            </a:endParaRPr>
          </a:p>
          <a:p>
            <a:pPr lvl="1">
              <a:lnSpc>
                <a:spcPct val="110000"/>
              </a:lnSpc>
            </a:pPr>
            <a:r>
              <a:rPr lang="en-US" altLang="zh-CN" sz="2000" dirty="0">
                <a:solidFill>
                  <a:srgbClr val="FF0000"/>
                </a:solidFill>
                <a:ea typeface="宋体" panose="02010600030101010101" pitchFamily="2" charset="-122"/>
              </a:rPr>
              <a:t>Faster technologies cost more per byte than slower ones and have less capacity</a:t>
            </a:r>
            <a:endParaRPr lang="en-US" altLang="zh-CN" sz="2000" dirty="0">
              <a:ea typeface="宋体" panose="02010600030101010101" pitchFamily="2" charset="-122"/>
            </a:endParaRPr>
          </a:p>
          <a:p>
            <a:pPr lvl="1">
              <a:lnSpc>
                <a:spcPct val="110000"/>
              </a:lnSpc>
            </a:pPr>
            <a:r>
              <a:rPr lang="en-US" altLang="zh-CN" sz="2000" dirty="0">
                <a:ea typeface="宋体" panose="02010600030101010101" pitchFamily="2" charset="-122"/>
              </a:rPr>
              <a:t>The gap between CPU and main memory speed is widening</a:t>
            </a:r>
            <a:endParaRPr lang="en-US" altLang="zh-CN" sz="2000" dirty="0">
              <a:ea typeface="宋体" panose="02010600030101010101" pitchFamily="2" charset="-122"/>
            </a:endParaRPr>
          </a:p>
          <a:p>
            <a:pPr lvl="1">
              <a:lnSpc>
                <a:spcPct val="110000"/>
              </a:lnSpc>
            </a:pPr>
            <a:r>
              <a:rPr lang="en-US" altLang="zh-CN" sz="2000" dirty="0">
                <a:ea typeface="宋体" panose="02010600030101010101" pitchFamily="2" charset="-122"/>
              </a:rPr>
              <a:t>Well-written programs tend to exhibit good locality</a:t>
            </a:r>
            <a:endParaRPr lang="en-US" altLang="zh-CN" sz="14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39"/>
          <p:cNvSpPr/>
          <p:nvPr/>
        </p:nvSpPr>
        <p:spPr>
          <a:xfrm>
            <a:off x="457200" y="457200"/>
            <a:ext cx="8077200" cy="9144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b="1" dirty="0">
                <a:solidFill>
                  <a:schemeClr val="tx2"/>
                </a:solidFill>
                <a:ea typeface="宋体" panose="02010600030101010101" pitchFamily="2" charset="-122"/>
              </a:rPr>
              <a:t>An example memory hierarchy</a:t>
            </a:r>
            <a:endParaRPr lang="en-US" altLang="zh-CN" b="1" dirty="0">
              <a:solidFill>
                <a:schemeClr val="tx2"/>
              </a:solidFill>
              <a:ea typeface="宋体" panose="02010600030101010101" pitchFamily="2" charset="-122"/>
            </a:endParaRPr>
          </a:p>
        </p:txBody>
      </p:sp>
      <p:pic>
        <p:nvPicPr>
          <p:cNvPr id="28675" name="图片 2"/>
          <p:cNvPicPr>
            <a:picLocks noChangeAspect="1"/>
          </p:cNvPicPr>
          <p:nvPr/>
        </p:nvPicPr>
        <p:blipFill>
          <a:blip r:embed="rId1"/>
          <a:stretch>
            <a:fillRect/>
          </a:stretch>
        </p:blipFill>
        <p:spPr>
          <a:xfrm>
            <a:off x="255588" y="1481138"/>
            <a:ext cx="8659812" cy="5076825"/>
          </a:xfrm>
          <a:prstGeom prst="rect">
            <a:avLst/>
          </a:prstGeom>
          <a:noFill/>
          <a:ln w="9525">
            <a:noFill/>
          </a:ln>
        </p:spPr>
      </p:pic>
      <p:sp>
        <p:nvSpPr>
          <p:cNvPr id="28676" name="矩形 1"/>
          <p:cNvSpPr/>
          <p:nvPr/>
        </p:nvSpPr>
        <p:spPr>
          <a:xfrm>
            <a:off x="4586288" y="1828800"/>
            <a:ext cx="28956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28677" name="矩形 6"/>
          <p:cNvSpPr/>
          <p:nvPr/>
        </p:nvSpPr>
        <p:spPr>
          <a:xfrm>
            <a:off x="4953000" y="2514600"/>
            <a:ext cx="28956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28678" name="矩形 7"/>
          <p:cNvSpPr/>
          <p:nvPr/>
        </p:nvSpPr>
        <p:spPr>
          <a:xfrm>
            <a:off x="5257800" y="3200400"/>
            <a:ext cx="28956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28679" name="矩形 8"/>
          <p:cNvSpPr/>
          <p:nvPr/>
        </p:nvSpPr>
        <p:spPr>
          <a:xfrm>
            <a:off x="5638800" y="3886200"/>
            <a:ext cx="28956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28680" name="矩形 9"/>
          <p:cNvSpPr/>
          <p:nvPr/>
        </p:nvSpPr>
        <p:spPr>
          <a:xfrm>
            <a:off x="6019800" y="4608513"/>
            <a:ext cx="28956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28681" name="矩形 10"/>
          <p:cNvSpPr/>
          <p:nvPr/>
        </p:nvSpPr>
        <p:spPr>
          <a:xfrm>
            <a:off x="6400800" y="5410200"/>
            <a:ext cx="23622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9"/>
          <p:cNvSpPr/>
          <p:nvPr/>
        </p:nvSpPr>
        <p:spPr>
          <a:xfrm>
            <a:off x="457200" y="457200"/>
            <a:ext cx="8077200" cy="9144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b="1" dirty="0">
                <a:ea typeface="宋体" panose="02010600030101010101" pitchFamily="2" charset="-122"/>
              </a:rPr>
              <a:t>Caches(</a:t>
            </a:r>
            <a:r>
              <a:rPr lang="zh-CN" altLang="en-US" b="1" dirty="0">
                <a:ea typeface="宋体" panose="02010600030101010101" pitchFamily="2" charset="-122"/>
              </a:rPr>
              <a:t>缓存区</a:t>
            </a:r>
            <a:r>
              <a:rPr lang="en-US" altLang="zh-CN" b="1" dirty="0">
                <a:ea typeface="宋体" panose="02010600030101010101" pitchFamily="2" charset="-122"/>
              </a:rPr>
              <a:t>)</a:t>
            </a:r>
            <a:endParaRPr lang="zh-CN" altLang="en-US" b="1" dirty="0">
              <a:solidFill>
                <a:schemeClr val="tx2"/>
              </a:solidFill>
              <a:ea typeface="宋体" panose="02010600030101010101" pitchFamily="2" charset="-122"/>
            </a:endParaRPr>
          </a:p>
        </p:txBody>
      </p:sp>
      <p:pic>
        <p:nvPicPr>
          <p:cNvPr id="30723" name="图片 2"/>
          <p:cNvPicPr>
            <a:picLocks noChangeAspect="1"/>
          </p:cNvPicPr>
          <p:nvPr/>
        </p:nvPicPr>
        <p:blipFill>
          <a:blip r:embed="rId1"/>
          <a:stretch>
            <a:fillRect/>
          </a:stretch>
        </p:blipFill>
        <p:spPr>
          <a:xfrm>
            <a:off x="255588" y="1481138"/>
            <a:ext cx="8659812" cy="5076825"/>
          </a:xfrm>
          <a:prstGeom prst="rect">
            <a:avLst/>
          </a:prstGeom>
          <a:noFill/>
          <a:ln w="9525">
            <a:noFill/>
          </a:ln>
        </p:spPr>
      </p:pic>
      <p:sp>
        <p:nvSpPr>
          <p:cNvPr id="30724" name="矩形 1"/>
          <p:cNvSpPr/>
          <p:nvPr/>
        </p:nvSpPr>
        <p:spPr>
          <a:xfrm>
            <a:off x="4586288" y="1828800"/>
            <a:ext cx="28956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30725" name="矩形 6"/>
          <p:cNvSpPr/>
          <p:nvPr/>
        </p:nvSpPr>
        <p:spPr>
          <a:xfrm>
            <a:off x="4953000" y="2514600"/>
            <a:ext cx="28956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30726" name="矩形 7"/>
          <p:cNvSpPr/>
          <p:nvPr/>
        </p:nvSpPr>
        <p:spPr>
          <a:xfrm>
            <a:off x="5257800" y="3200400"/>
            <a:ext cx="28956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30727" name="矩形 9"/>
          <p:cNvSpPr/>
          <p:nvPr/>
        </p:nvSpPr>
        <p:spPr>
          <a:xfrm>
            <a:off x="6019800" y="4608513"/>
            <a:ext cx="28956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30728" name="矩形 10"/>
          <p:cNvSpPr/>
          <p:nvPr/>
        </p:nvSpPr>
        <p:spPr>
          <a:xfrm>
            <a:off x="6400800" y="5410200"/>
            <a:ext cx="2362200" cy="762000"/>
          </a:xfrm>
          <a:prstGeom prst="rect">
            <a:avLst/>
          </a:prstGeom>
          <a:solidFill>
            <a:schemeClr val="bg1"/>
          </a:solidFill>
          <a:ln w="9525" cap="flat" cmpd="sng">
            <a:solidFill>
              <a:schemeClr val="bg1"/>
            </a:solidFill>
            <a:prstDash val="solid"/>
            <a:round/>
            <a:headEnd type="none" w="med" len="med"/>
            <a:tailEnd type="none" w="med" len="med"/>
          </a:ln>
        </p:spPr>
        <p:txBody>
          <a:bodyPr anchor="ctr" anchorCtr="0"/>
          <a:p>
            <a:endParaRPr lang="zh-CN" altLang="en-US" dirty="0">
              <a:latin typeface="Comic Sans MS" panose="030F0702030302020204" pitchFamily="66" charset="0"/>
            </a:endParaRPr>
          </a:p>
        </p:txBody>
      </p:sp>
      <p:sp>
        <p:nvSpPr>
          <p:cNvPr id="3" name="矩形 2"/>
          <p:cNvSpPr/>
          <p:nvPr/>
        </p:nvSpPr>
        <p:spPr>
          <a:xfrm>
            <a:off x="4419600" y="1447800"/>
            <a:ext cx="4800600" cy="20621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Comic Sans MS" panose="030F0702030302020204" pitchFamily="66" charset="0"/>
                <a:ea typeface="宋体" panose="02010600030101010101" pitchFamily="2" charset="-122"/>
                <a:cs typeface="+mn-cs"/>
              </a:rPr>
              <a:t>Fundamental idea of a </a:t>
            </a:r>
            <a:r>
              <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memory hierarchy</a:t>
            </a:r>
            <a:r>
              <a:rPr kumimoji="0" lang="en-US" altLang="zh-CN" sz="2400" b="1" i="0" u="none" strike="noStrike" kern="1200" cap="none" spc="0" normalizeH="0" baseline="0" noProof="0" dirty="0">
                <a:ln>
                  <a:noFill/>
                </a:ln>
                <a:solidFill>
                  <a:schemeClr val="tx1"/>
                </a:solidFill>
                <a:effectLst/>
                <a:uLnTx/>
                <a:uFillTx/>
                <a:latin typeface="Comic Sans MS" panose="030F0702030302020204" pitchFamily="66"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Comic Sans MS" panose="030F0702030302020204" pitchFamily="66" charset="0"/>
              <a:ea typeface="宋体" panose="02010600030101010101" pitchFamily="2" charset="-122"/>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mic Sans MS" panose="030F0702030302020204" pitchFamily="66" charset="0"/>
                <a:ea typeface="宋体" panose="02010600030101010101" pitchFamily="2" charset="-122"/>
                <a:cs typeface="+mn-cs"/>
              </a:rPr>
              <a:t>For each </a:t>
            </a:r>
            <a:r>
              <a:rPr kumimoji="0" lang="en-US" altLang="zh-CN" sz="2000" b="1" i="0" u="none" strike="noStrike" kern="120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cs typeface="+mn-cs"/>
              </a:rPr>
              <a:t>K</a:t>
            </a:r>
            <a:r>
              <a:rPr kumimoji="0" lang="en-US" altLang="zh-CN" sz="2000" b="1" i="0" u="none" strike="noStrike" kern="1200" cap="none" spc="0" normalizeH="0" baseline="0" noProof="0" dirty="0">
                <a:ln>
                  <a:noFill/>
                </a:ln>
                <a:solidFill>
                  <a:schemeClr val="tx1"/>
                </a:solidFill>
                <a:effectLst/>
                <a:uLnTx/>
                <a:uFillTx/>
                <a:latin typeface="Comic Sans MS" panose="030F0702030302020204" pitchFamily="66" charset="0"/>
                <a:ea typeface="宋体" panose="02010600030101010101" pitchFamily="2" charset="-122"/>
                <a:cs typeface="+mn-cs"/>
              </a:rPr>
              <a:t>, the faster, smaller device at level K serves as a </a:t>
            </a:r>
            <a:r>
              <a:rPr kumimoji="0" lang="en-US" altLang="zh-CN" sz="2000" b="1" i="0" u="none" strike="noStrike" kern="120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cs typeface="+mn-cs"/>
              </a:rPr>
              <a:t>cache</a:t>
            </a:r>
            <a:r>
              <a:rPr kumimoji="0" lang="en-US" altLang="zh-CN" sz="2000" b="1" i="0" u="none" strike="noStrike" kern="1200" cap="none" spc="0" normalizeH="0" baseline="0" noProof="0" dirty="0">
                <a:ln>
                  <a:noFill/>
                </a:ln>
                <a:solidFill>
                  <a:schemeClr val="tx1"/>
                </a:solidFill>
                <a:effectLst/>
                <a:uLnTx/>
                <a:uFillTx/>
                <a:latin typeface="Comic Sans MS" panose="030F0702030302020204" pitchFamily="66" charset="0"/>
                <a:ea typeface="宋体" panose="02010600030101010101" pitchFamily="2" charset="-122"/>
                <a:cs typeface="+mn-cs"/>
              </a:rPr>
              <a:t> for the larger, slower device at level </a:t>
            </a:r>
            <a:r>
              <a:rPr kumimoji="0" lang="en-US" altLang="zh-CN" sz="2000" b="1" i="0" u="none" strike="noStrike" kern="120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cs typeface="+mn-cs"/>
              </a:rPr>
              <a:t>K+1</a:t>
            </a:r>
            <a:r>
              <a:rPr kumimoji="0" lang="en-US" altLang="zh-CN" sz="2000" b="1" i="0" u="none" strike="noStrike" kern="1200" cap="none" spc="0" normalizeH="0" baseline="0" noProof="0" dirty="0">
                <a:ln>
                  <a:noFill/>
                </a:ln>
                <a:solidFill>
                  <a:schemeClr val="tx1"/>
                </a:solidFill>
                <a:effectLst/>
                <a:uLnTx/>
                <a:uFillTx/>
                <a:latin typeface="Comic Sans MS" panose="030F0702030302020204" pitchFamily="66" charset="0"/>
                <a:ea typeface="宋体" panose="02010600030101010101" pitchFamily="2" charset="-122"/>
                <a:cs typeface="+mn-cs"/>
              </a:rPr>
              <a:t>.</a:t>
            </a:r>
            <a:endParaRPr kumimoji="0" lang="en-US" altLang="zh-CN" sz="2000" b="1" i="0" u="none" strike="noStrike" kern="1200" cap="none" spc="0" normalizeH="0" baseline="0" noProof="0" dirty="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Up-Down Arrow 34"/>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2771" name="Title 1"/>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General Cache Concepts</a:t>
            </a:r>
            <a:endParaRPr lang="en-US" altLang="zh-CN" dirty="0">
              <a:ea typeface="宋体" panose="02010600030101010101" pitchFamily="2" charset="-122"/>
            </a:endParaRPr>
          </a:p>
        </p:txBody>
      </p:sp>
      <p:sp>
        <p:nvSpPr>
          <p:cNvPr id="32772" name="Rectangle 2"/>
          <p:cNvSpPr/>
          <p:nvPr/>
        </p:nvSpPr>
        <p:spPr>
          <a:xfrm>
            <a:off x="1905000" y="4572000"/>
            <a:ext cx="3581400" cy="2057400"/>
          </a:xfrm>
          <a:prstGeom prst="rect">
            <a:avLst/>
          </a:prstGeom>
          <a:solidFill>
            <a:srgbClr val="DEDFF5"/>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4" name="Rectangle 3"/>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2774" name="Rectangle 4"/>
          <p:cNvSpPr/>
          <p:nvPr/>
        </p:nvSpPr>
        <p:spPr>
          <a:xfrm>
            <a:off x="20574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0</a:t>
            </a:r>
            <a:endParaRPr lang="en-US" altLang="zh-CN" sz="1800" b="1" dirty="0">
              <a:latin typeface="Calibri" panose="020F0502020204030204" pitchFamily="34" charset="0"/>
              <a:ea typeface="宋体" panose="02010600030101010101" pitchFamily="2" charset="-122"/>
            </a:endParaRPr>
          </a:p>
        </p:txBody>
      </p:sp>
      <p:sp>
        <p:nvSpPr>
          <p:cNvPr id="32775" name="Rectangle 5"/>
          <p:cNvSpPr/>
          <p:nvPr/>
        </p:nvSpPr>
        <p:spPr>
          <a:xfrm>
            <a:off x="28956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a:t>
            </a:r>
            <a:endParaRPr lang="en-US" altLang="zh-CN" sz="1800" b="1" dirty="0">
              <a:latin typeface="Calibri" panose="020F0502020204030204" pitchFamily="34" charset="0"/>
              <a:ea typeface="宋体" panose="02010600030101010101" pitchFamily="2" charset="-122"/>
            </a:endParaRPr>
          </a:p>
        </p:txBody>
      </p:sp>
      <p:sp>
        <p:nvSpPr>
          <p:cNvPr id="32776" name="Rectangle 6"/>
          <p:cNvSpPr/>
          <p:nvPr/>
        </p:nvSpPr>
        <p:spPr>
          <a:xfrm>
            <a:off x="37338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2</a:t>
            </a:r>
            <a:endParaRPr lang="en-US" altLang="zh-CN" sz="1800" b="1" dirty="0">
              <a:latin typeface="Calibri" panose="020F0502020204030204" pitchFamily="34" charset="0"/>
              <a:ea typeface="宋体" panose="02010600030101010101" pitchFamily="2" charset="-122"/>
            </a:endParaRPr>
          </a:p>
        </p:txBody>
      </p:sp>
      <p:sp>
        <p:nvSpPr>
          <p:cNvPr id="32777" name="Rectangle 7"/>
          <p:cNvSpPr/>
          <p:nvPr/>
        </p:nvSpPr>
        <p:spPr>
          <a:xfrm>
            <a:off x="45720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3</a:t>
            </a:r>
            <a:endParaRPr lang="en-US" altLang="zh-CN" sz="1800" b="1" dirty="0">
              <a:latin typeface="Calibri" panose="020F0502020204030204" pitchFamily="34" charset="0"/>
              <a:ea typeface="宋体" panose="02010600030101010101" pitchFamily="2" charset="-122"/>
            </a:endParaRPr>
          </a:p>
        </p:txBody>
      </p:sp>
      <p:sp>
        <p:nvSpPr>
          <p:cNvPr id="32778" name="Rectangle 8"/>
          <p:cNvSpPr/>
          <p:nvPr/>
        </p:nvSpPr>
        <p:spPr>
          <a:xfrm>
            <a:off x="20574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4</a:t>
            </a:r>
            <a:endParaRPr lang="en-US" altLang="zh-CN" sz="1800" b="1" dirty="0">
              <a:latin typeface="Calibri" panose="020F0502020204030204" pitchFamily="34" charset="0"/>
              <a:ea typeface="宋体" panose="02010600030101010101" pitchFamily="2" charset="-122"/>
            </a:endParaRPr>
          </a:p>
        </p:txBody>
      </p:sp>
      <p:sp>
        <p:nvSpPr>
          <p:cNvPr id="32779" name="Rectangle 9"/>
          <p:cNvSpPr/>
          <p:nvPr/>
        </p:nvSpPr>
        <p:spPr>
          <a:xfrm>
            <a:off x="28956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5</a:t>
            </a:r>
            <a:endParaRPr lang="en-US" altLang="zh-CN" sz="1800" b="1" dirty="0">
              <a:latin typeface="Calibri" panose="020F0502020204030204" pitchFamily="34" charset="0"/>
              <a:ea typeface="宋体" panose="02010600030101010101" pitchFamily="2" charset="-122"/>
            </a:endParaRPr>
          </a:p>
        </p:txBody>
      </p:sp>
      <p:sp>
        <p:nvSpPr>
          <p:cNvPr id="32780" name="Rectangle 10"/>
          <p:cNvSpPr/>
          <p:nvPr/>
        </p:nvSpPr>
        <p:spPr>
          <a:xfrm>
            <a:off x="37338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6</a:t>
            </a:r>
            <a:endParaRPr lang="en-US" altLang="zh-CN" sz="1800" b="1" dirty="0">
              <a:latin typeface="Calibri" panose="020F0502020204030204" pitchFamily="34" charset="0"/>
              <a:ea typeface="宋体" panose="02010600030101010101" pitchFamily="2" charset="-122"/>
            </a:endParaRPr>
          </a:p>
        </p:txBody>
      </p:sp>
      <p:sp>
        <p:nvSpPr>
          <p:cNvPr id="32781" name="Rectangle 11"/>
          <p:cNvSpPr/>
          <p:nvPr/>
        </p:nvSpPr>
        <p:spPr>
          <a:xfrm>
            <a:off x="45720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7</a:t>
            </a:r>
            <a:endParaRPr lang="en-US" altLang="zh-CN" sz="1800" b="1" dirty="0">
              <a:latin typeface="Calibri" panose="020F0502020204030204" pitchFamily="34" charset="0"/>
              <a:ea typeface="宋体" panose="02010600030101010101" pitchFamily="2" charset="-122"/>
            </a:endParaRPr>
          </a:p>
        </p:txBody>
      </p:sp>
      <p:sp>
        <p:nvSpPr>
          <p:cNvPr id="32782" name="Rectangle 12"/>
          <p:cNvSpPr/>
          <p:nvPr/>
        </p:nvSpPr>
        <p:spPr>
          <a:xfrm>
            <a:off x="20574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8</a:t>
            </a:r>
            <a:endParaRPr lang="en-US" altLang="zh-CN" sz="1800" b="1" dirty="0">
              <a:latin typeface="Calibri" panose="020F0502020204030204" pitchFamily="34" charset="0"/>
              <a:ea typeface="宋体" panose="02010600030101010101" pitchFamily="2" charset="-122"/>
            </a:endParaRPr>
          </a:p>
        </p:txBody>
      </p:sp>
      <p:sp>
        <p:nvSpPr>
          <p:cNvPr id="32783" name="Rectangle 13"/>
          <p:cNvSpPr/>
          <p:nvPr/>
        </p:nvSpPr>
        <p:spPr>
          <a:xfrm>
            <a:off x="28956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9</a:t>
            </a:r>
            <a:endParaRPr lang="en-US" altLang="zh-CN" sz="1800" b="1" dirty="0">
              <a:latin typeface="Calibri" panose="020F0502020204030204" pitchFamily="34" charset="0"/>
              <a:ea typeface="宋体" panose="02010600030101010101" pitchFamily="2" charset="-122"/>
            </a:endParaRPr>
          </a:p>
        </p:txBody>
      </p:sp>
      <p:sp>
        <p:nvSpPr>
          <p:cNvPr id="32784" name="Rectangle 14"/>
          <p:cNvSpPr/>
          <p:nvPr/>
        </p:nvSpPr>
        <p:spPr>
          <a:xfrm>
            <a:off x="37338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10</a:t>
            </a:r>
            <a:endParaRPr lang="en-US" altLang="zh-CN" sz="1800" b="1" dirty="0">
              <a:latin typeface="Calibri" panose="020F0502020204030204" pitchFamily="34" charset="0"/>
              <a:ea typeface="宋体" panose="02010600030101010101" pitchFamily="2" charset="-122"/>
            </a:endParaRPr>
          </a:p>
        </p:txBody>
      </p:sp>
      <p:sp>
        <p:nvSpPr>
          <p:cNvPr id="32785" name="Rectangle 15"/>
          <p:cNvSpPr/>
          <p:nvPr/>
        </p:nvSpPr>
        <p:spPr>
          <a:xfrm>
            <a:off x="45720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11</a:t>
            </a:r>
            <a:endParaRPr lang="en-US" altLang="zh-CN" sz="1800" b="1" dirty="0">
              <a:latin typeface="Calibri" panose="020F0502020204030204" pitchFamily="34" charset="0"/>
              <a:ea typeface="宋体" panose="02010600030101010101" pitchFamily="2" charset="-122"/>
            </a:endParaRPr>
          </a:p>
        </p:txBody>
      </p:sp>
      <p:sp>
        <p:nvSpPr>
          <p:cNvPr id="32786" name="Rectangle 16"/>
          <p:cNvSpPr/>
          <p:nvPr/>
        </p:nvSpPr>
        <p:spPr>
          <a:xfrm>
            <a:off x="20574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12</a:t>
            </a:r>
            <a:endParaRPr lang="en-US" altLang="zh-CN" sz="1800" b="1" dirty="0">
              <a:latin typeface="Calibri" panose="020F0502020204030204" pitchFamily="34" charset="0"/>
              <a:ea typeface="宋体" panose="02010600030101010101" pitchFamily="2" charset="-122"/>
            </a:endParaRPr>
          </a:p>
        </p:txBody>
      </p:sp>
      <p:sp>
        <p:nvSpPr>
          <p:cNvPr id="32787" name="Rectangle 17"/>
          <p:cNvSpPr/>
          <p:nvPr/>
        </p:nvSpPr>
        <p:spPr>
          <a:xfrm>
            <a:off x="28956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32788" name="Rectangle 18"/>
          <p:cNvSpPr/>
          <p:nvPr/>
        </p:nvSpPr>
        <p:spPr>
          <a:xfrm>
            <a:off x="37338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14</a:t>
            </a:r>
            <a:endParaRPr lang="en-US" altLang="zh-CN" sz="1800" b="1" dirty="0">
              <a:latin typeface="Calibri" panose="020F0502020204030204" pitchFamily="34" charset="0"/>
              <a:ea typeface="宋体" panose="02010600030101010101" pitchFamily="2" charset="-122"/>
            </a:endParaRPr>
          </a:p>
        </p:txBody>
      </p:sp>
      <p:sp>
        <p:nvSpPr>
          <p:cNvPr id="32789" name="Rectangle 19"/>
          <p:cNvSpPr/>
          <p:nvPr/>
        </p:nvSpPr>
        <p:spPr>
          <a:xfrm>
            <a:off x="45720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15</a:t>
            </a:r>
            <a:endParaRPr lang="en-US" altLang="zh-CN" sz="1800" b="1" dirty="0">
              <a:latin typeface="Calibri" panose="020F0502020204030204" pitchFamily="34" charset="0"/>
              <a:ea typeface="宋体" panose="02010600030101010101" pitchFamily="2" charset="-122"/>
            </a:endParaRPr>
          </a:p>
        </p:txBody>
      </p:sp>
      <p:cxnSp>
        <p:nvCxnSpPr>
          <p:cNvPr id="32790" name="Straight Connector 21"/>
          <p:cNvCxnSpPr/>
          <p:nvPr/>
        </p:nvCxnSpPr>
        <p:spPr>
          <a:xfrm>
            <a:off x="2286000" y="6400800"/>
            <a:ext cx="3048000" cy="1588"/>
          </a:xfrm>
          <a:prstGeom prst="line">
            <a:avLst/>
          </a:prstGeom>
          <a:ln w="88900" cap="rnd" cmpd="sng">
            <a:solidFill>
              <a:schemeClr val="tx1"/>
            </a:solidFill>
            <a:prstDash val="sysDot"/>
            <a:headEnd type="none" w="med" len="med"/>
            <a:tailEnd type="none" w="med" len="med"/>
          </a:ln>
        </p:spPr>
      </p:cxnSp>
      <p:sp>
        <p:nvSpPr>
          <p:cNvPr id="32791" name="Rectangle 25"/>
          <p:cNvSpPr/>
          <p:nvPr/>
        </p:nvSpPr>
        <p:spPr>
          <a:xfrm>
            <a:off x="20574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32792" name="Rectangle 26"/>
          <p:cNvSpPr/>
          <p:nvPr/>
        </p:nvSpPr>
        <p:spPr>
          <a:xfrm>
            <a:off x="28956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9</a:t>
            </a:r>
            <a:endParaRPr lang="en-US" altLang="zh-CN" sz="1800" b="1" dirty="0">
              <a:latin typeface="Calibri" panose="020F0502020204030204" pitchFamily="34" charset="0"/>
              <a:ea typeface="宋体" panose="02010600030101010101" pitchFamily="2" charset="-122"/>
            </a:endParaRPr>
          </a:p>
        </p:txBody>
      </p:sp>
      <p:sp>
        <p:nvSpPr>
          <p:cNvPr id="32793" name="Rectangle 27"/>
          <p:cNvSpPr/>
          <p:nvPr/>
        </p:nvSpPr>
        <p:spPr>
          <a:xfrm>
            <a:off x="37338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32794" name="Rectangle 28"/>
          <p:cNvSpPr/>
          <p:nvPr/>
        </p:nvSpPr>
        <p:spPr>
          <a:xfrm>
            <a:off x="45720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3</a:t>
            </a:r>
            <a:endParaRPr lang="en-US" altLang="zh-CN" sz="1800" b="1" dirty="0">
              <a:latin typeface="Calibri" panose="020F0502020204030204" pitchFamily="34" charset="0"/>
              <a:ea typeface="宋体" panose="02010600030101010101" pitchFamily="2" charset="-122"/>
            </a:endParaRPr>
          </a:p>
        </p:txBody>
      </p:sp>
      <p:sp>
        <p:nvSpPr>
          <p:cNvPr id="32795" name="TextBox 29"/>
          <p:cNvSpPr txBox="1"/>
          <p:nvPr/>
        </p:nvSpPr>
        <p:spPr>
          <a:xfrm>
            <a:off x="788988" y="2652713"/>
            <a:ext cx="9493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alibri" panose="020F0502020204030204" pitchFamily="34" charset="0"/>
                <a:ea typeface="宋体" panose="02010600030101010101" pitchFamily="2" charset="-122"/>
              </a:rPr>
              <a:t>Cache</a:t>
            </a:r>
            <a:endParaRPr lang="en-US" altLang="zh-CN" sz="2000" b="1" dirty="0">
              <a:latin typeface="Calibri" panose="020F0502020204030204" pitchFamily="34" charset="0"/>
              <a:ea typeface="宋体" panose="02010600030101010101" pitchFamily="2" charset="-122"/>
            </a:endParaRPr>
          </a:p>
        </p:txBody>
      </p:sp>
      <p:sp>
        <p:nvSpPr>
          <p:cNvPr id="32796" name="Text Box 19"/>
          <p:cNvSpPr txBox="1"/>
          <p:nvPr/>
        </p:nvSpPr>
        <p:spPr>
          <a:xfrm>
            <a:off x="5527675" y="4597400"/>
            <a:ext cx="3584575" cy="1000125"/>
          </a:xfrm>
          <a:prstGeom prst="rect">
            <a:avLst/>
          </a:prstGeom>
          <a:noFill/>
          <a:ln w="9525">
            <a:noFill/>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Calibri" panose="020F0502020204030204" pitchFamily="34" charset="0"/>
                <a:ea typeface="宋体" panose="02010600030101010101" pitchFamily="2" charset="-122"/>
              </a:rPr>
              <a:t>Larger, slower, cheaper memory</a:t>
            </a:r>
            <a:endParaRPr lang="en-GB" altLang="zh-CN" sz="2000" b="1" dirty="0">
              <a:latin typeface="Calibri" panose="020F0502020204030204" pitchFamily="34" charset="0"/>
              <a:ea typeface="宋体" panose="02010600030101010101" pitchFamily="2" charset="-122"/>
            </a:endParaRPr>
          </a:p>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Calibri" panose="020F0502020204030204" pitchFamily="34" charset="0"/>
                <a:ea typeface="宋体" panose="02010600030101010101" pitchFamily="2" charset="-122"/>
              </a:rPr>
              <a:t>viewed as </a:t>
            </a:r>
            <a:r>
              <a:rPr lang="en-GB" altLang="zh-CN" sz="2000" b="1" dirty="0">
                <a:solidFill>
                  <a:srgbClr val="FF0000"/>
                </a:solidFill>
                <a:latin typeface="Calibri" panose="020F0502020204030204" pitchFamily="34" charset="0"/>
                <a:ea typeface="宋体" panose="02010600030101010101" pitchFamily="2" charset="-122"/>
              </a:rPr>
              <a:t>partitioned into “blocks”</a:t>
            </a:r>
            <a:endParaRPr lang="en-GB" altLang="zh-CN" sz="2000" b="1" dirty="0">
              <a:solidFill>
                <a:srgbClr val="FF0000"/>
              </a:solidFill>
              <a:latin typeface="Calibri" panose="020F0502020204030204" pitchFamily="34" charset="0"/>
              <a:ea typeface="宋体" panose="02010600030101010101" pitchFamily="2" charset="-122"/>
            </a:endParaRPr>
          </a:p>
        </p:txBody>
      </p:sp>
      <p:sp>
        <p:nvSpPr>
          <p:cNvPr id="33" name="Text Box 22"/>
          <p:cNvSpPr txBox="1"/>
          <p:nvPr/>
        </p:nvSpPr>
        <p:spPr>
          <a:xfrm>
            <a:off x="3943350" y="3476625"/>
            <a:ext cx="2762250" cy="698500"/>
          </a:xfrm>
          <a:prstGeom prst="rect">
            <a:avLst/>
          </a:prstGeom>
          <a:noFill/>
          <a:ln w="9525">
            <a:noFill/>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Calibri" panose="020F0502020204030204" pitchFamily="34" charset="0"/>
                <a:ea typeface="宋体" panose="02010600030101010101" pitchFamily="2" charset="-122"/>
              </a:rPr>
              <a:t>Data is copied in block-sized transfer units</a:t>
            </a:r>
            <a:endParaRPr lang="en-GB" altLang="zh-CN" sz="2000" b="1" dirty="0">
              <a:latin typeface="Calibri" panose="020F0502020204030204" pitchFamily="34" charset="0"/>
              <a:ea typeface="宋体" panose="02010600030101010101" pitchFamily="2" charset="-122"/>
            </a:endParaRPr>
          </a:p>
        </p:txBody>
      </p:sp>
      <p:sp>
        <p:nvSpPr>
          <p:cNvPr id="32798" name="Text Box 29"/>
          <p:cNvSpPr txBox="1"/>
          <p:nvPr/>
        </p:nvSpPr>
        <p:spPr>
          <a:xfrm>
            <a:off x="5562600" y="2381250"/>
            <a:ext cx="3490913" cy="998538"/>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Calibri" panose="020F0502020204030204" pitchFamily="34" charset="0"/>
                <a:ea typeface="宋体" panose="02010600030101010101" pitchFamily="2" charset="-122"/>
              </a:rPr>
              <a:t>Smaller, faster, more expensive</a:t>
            </a:r>
            <a:endParaRPr lang="en-GB" altLang="zh-CN" sz="2000" b="1" dirty="0">
              <a:latin typeface="Calibri" panose="020F0502020204030204" pitchFamily="34" charset="0"/>
              <a:ea typeface="宋体" panose="02010600030101010101" pitchFamily="2" charset="-122"/>
            </a:endParaRPr>
          </a:p>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Calibri" panose="020F0502020204030204" pitchFamily="34" charset="0"/>
                <a:ea typeface="宋体" panose="02010600030101010101" pitchFamily="2" charset="-122"/>
              </a:rPr>
              <a:t>memory caches a  subset of</a:t>
            </a:r>
            <a:endParaRPr lang="en-GB" altLang="zh-CN" sz="2000" b="1" dirty="0">
              <a:latin typeface="Calibri" panose="020F0502020204030204" pitchFamily="34" charset="0"/>
              <a:ea typeface="宋体" panose="02010600030101010101" pitchFamily="2" charset="-122"/>
            </a:endParaRPr>
          </a:p>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Calibri" panose="020F0502020204030204" pitchFamily="34" charset="0"/>
                <a:ea typeface="宋体" panose="02010600030101010101" pitchFamily="2" charset="-122"/>
              </a:rPr>
              <a:t>the blocks</a:t>
            </a:r>
            <a:endParaRPr lang="en-GB" altLang="zh-CN" sz="2000" b="1" dirty="0">
              <a:latin typeface="Calibri" panose="020F0502020204030204" pitchFamily="34" charset="0"/>
              <a:ea typeface="宋体" panose="02010600030101010101" pitchFamily="2" charset="-122"/>
            </a:endParaRPr>
          </a:p>
        </p:txBody>
      </p:sp>
      <p:sp>
        <p:nvSpPr>
          <p:cNvPr id="32799" name="Rectangle 36"/>
          <p:cNvSpPr/>
          <p:nvPr/>
        </p:nvSpPr>
        <p:spPr>
          <a:xfrm>
            <a:off x="20574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4</a:t>
            </a:r>
            <a:endParaRPr lang="en-US" altLang="zh-CN" sz="1800" b="1" dirty="0">
              <a:latin typeface="Calibri" panose="020F0502020204030204" pitchFamily="34" charset="0"/>
              <a:ea typeface="宋体" panose="02010600030101010101" pitchFamily="2" charset="-122"/>
            </a:endParaRPr>
          </a:p>
        </p:txBody>
      </p:sp>
      <p:sp>
        <p:nvSpPr>
          <p:cNvPr id="38" name="Rectangle 37"/>
          <p:cNvSpPr/>
          <p:nvPr/>
        </p:nvSpPr>
        <p:spPr>
          <a:xfrm>
            <a:off x="2590800" y="3733800"/>
            <a:ext cx="762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8</a:t>
            </a:r>
            <a:endParaRPr lang="en-US" altLang="zh-CN" sz="1800" b="1" dirty="0">
              <a:latin typeface="Calibri" panose="020F0502020204030204" pitchFamily="34" charset="0"/>
              <a:ea typeface="宋体" panose="02010600030101010101" pitchFamily="2" charset="-122"/>
            </a:endParaRPr>
          </a:p>
        </p:txBody>
      </p:sp>
      <p:sp>
        <p:nvSpPr>
          <p:cNvPr id="39" name="Rectangle 38"/>
          <p:cNvSpPr/>
          <p:nvPr/>
        </p:nvSpPr>
        <p:spPr>
          <a:xfrm>
            <a:off x="2057400" y="2733675"/>
            <a:ext cx="762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8</a:t>
            </a:r>
            <a:endParaRPr lang="en-US" altLang="zh-CN" sz="1800" b="1" dirty="0">
              <a:latin typeface="Calibri" panose="020F0502020204030204" pitchFamily="34" charset="0"/>
              <a:ea typeface="宋体" panose="02010600030101010101" pitchFamily="2" charset="-122"/>
            </a:endParaRPr>
          </a:p>
        </p:txBody>
      </p:sp>
      <p:sp>
        <p:nvSpPr>
          <p:cNvPr id="32802" name="Rectangle 39"/>
          <p:cNvSpPr/>
          <p:nvPr/>
        </p:nvSpPr>
        <p:spPr>
          <a:xfrm>
            <a:off x="37338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10</a:t>
            </a:r>
            <a:endParaRPr lang="en-US" altLang="zh-CN" sz="1800" b="1" dirty="0">
              <a:latin typeface="Calibri" panose="020F0502020204030204" pitchFamily="34" charset="0"/>
              <a:ea typeface="宋体" panose="02010600030101010101" pitchFamily="2" charset="-122"/>
            </a:endParaRPr>
          </a:p>
        </p:txBody>
      </p:sp>
      <p:sp>
        <p:nvSpPr>
          <p:cNvPr id="41" name="Rectangle 40"/>
          <p:cNvSpPr/>
          <p:nvPr/>
        </p:nvSpPr>
        <p:spPr>
          <a:xfrm>
            <a:off x="2590800" y="3744913"/>
            <a:ext cx="762000" cy="304800"/>
          </a:xfrm>
          <a:prstGeom prst="rect">
            <a:avLst/>
          </a:prstGeom>
          <a:solidFill>
            <a:srgbClr val="A9E39D"/>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14</a:t>
            </a:r>
            <a:endParaRPr lang="en-US" altLang="zh-CN" sz="1800" b="1" dirty="0">
              <a:latin typeface="Calibri" panose="020F0502020204030204" pitchFamily="34" charset="0"/>
              <a:ea typeface="宋体" panose="02010600030101010101" pitchFamily="2" charset="-122"/>
            </a:endParaRPr>
          </a:p>
        </p:txBody>
      </p:sp>
      <p:sp>
        <p:nvSpPr>
          <p:cNvPr id="42" name="Rectangle 41"/>
          <p:cNvSpPr/>
          <p:nvPr/>
        </p:nvSpPr>
        <p:spPr>
          <a:xfrm>
            <a:off x="3733800" y="2728913"/>
            <a:ext cx="762000" cy="304800"/>
          </a:xfrm>
          <a:prstGeom prst="rect">
            <a:avLst/>
          </a:prstGeom>
          <a:solidFill>
            <a:srgbClr val="A9E39D"/>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14</a:t>
            </a:r>
            <a:endParaRPr lang="en-US" altLang="zh-CN" sz="1800" b="1"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782"/>
                                        </p:tgtEl>
                                        <p:attrNameLst>
                                          <p:attrName>fillcolor</p:attrName>
                                        </p:attrNameLst>
                                      </p:cBhvr>
                                      <p:to>
                                        <a:srgbClr val="FF9999"/>
                                      </p:to>
                                    </p:animClr>
                                    <p:set>
                                      <p:cBhvr>
                                        <p:cTn id="11" dur="2000" fill="hold"/>
                                        <p:tgtEl>
                                          <p:spTgt spid="32782"/>
                                        </p:tgtEl>
                                        <p:attrNameLst>
                                          <p:attrName>fill.type</p:attrName>
                                        </p:attrNameLst>
                                      </p:cBhvr>
                                      <p:to>
                                        <p:strVal val="solid"/>
                                      </p:to>
                                    </p:set>
                                    <p:set>
                                      <p:cBhvr>
                                        <p:cTn id="12" dur="2000" fill="hold"/>
                                        <p:tgtEl>
                                          <p:spTgt spid="327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32788"/>
                                        </p:tgtEl>
                                        <p:attrNameLst>
                                          <p:attrName>fillcolor</p:attrName>
                                        </p:attrNameLst>
                                      </p:cBhvr>
                                      <p:to>
                                        <a:srgbClr val="9FE39D"/>
                                      </p:to>
                                    </p:animClr>
                                    <p:set>
                                      <p:cBhvr>
                                        <p:cTn id="27" dur="2000" fill="hold"/>
                                        <p:tgtEl>
                                          <p:spTgt spid="32788"/>
                                        </p:tgtEl>
                                        <p:attrNameLst>
                                          <p:attrName>fill.type</p:attrName>
                                        </p:attrNameLst>
                                      </p:cBhvr>
                                      <p:to>
                                        <p:strVal val="solid"/>
                                      </p:to>
                                    </p:set>
                                    <p:set>
                                      <p:cBhvr>
                                        <p:cTn id="28" dur="2000" fill="hold"/>
                                        <p:tgtEl>
                                          <p:spTgt spid="32788"/>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8" grpId="0" animBg="1"/>
      <p:bldP spid="38" grpId="1" animBg="1"/>
      <p:bldP spid="39" grpId="0" animBg="1"/>
      <p:bldP spid="41" grpId="0" animBg="1"/>
      <p:bldP spid="41" grpId="1"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Up-Down Arrow 42"/>
          <p:cNvSpPr/>
          <p:nvPr/>
        </p:nvSpPr>
        <p:spPr bwMode="auto">
          <a:xfrm>
            <a:off x="3352800" y="16002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5" name="Up-Down Arrow 34"/>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4820" name="Title 1"/>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General Cache Concepts: Hit(</a:t>
            </a:r>
            <a:r>
              <a:rPr lang="zh-CN" altLang="en-US" dirty="0">
                <a:ea typeface="宋体" panose="02010600030101010101" pitchFamily="2" charset="-122"/>
              </a:rPr>
              <a:t>选中了</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3" name="Rectangle 2"/>
          <p:cNvSpPr/>
          <p:nvPr/>
        </p:nvSpPr>
        <p:spPr bwMode="auto">
          <a:xfrm>
            <a:off x="1905000" y="45720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Rectangle 3"/>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4823" name="Rectangle 4"/>
          <p:cNvSpPr/>
          <p:nvPr/>
        </p:nvSpPr>
        <p:spPr>
          <a:xfrm>
            <a:off x="20574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0</a:t>
            </a:r>
            <a:endParaRPr lang="en-US" altLang="zh-CN" sz="1800" b="1" dirty="0">
              <a:latin typeface="Calibri" panose="020F0502020204030204" pitchFamily="34" charset="0"/>
              <a:ea typeface="宋体" panose="02010600030101010101" pitchFamily="2" charset="-122"/>
            </a:endParaRPr>
          </a:p>
        </p:txBody>
      </p:sp>
      <p:sp>
        <p:nvSpPr>
          <p:cNvPr id="34824" name="Rectangle 5"/>
          <p:cNvSpPr/>
          <p:nvPr/>
        </p:nvSpPr>
        <p:spPr>
          <a:xfrm>
            <a:off x="28956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a:t>
            </a:r>
            <a:endParaRPr lang="en-US" altLang="zh-CN" sz="1800" b="1" dirty="0">
              <a:latin typeface="Calibri" panose="020F0502020204030204" pitchFamily="34" charset="0"/>
              <a:ea typeface="宋体" panose="02010600030101010101" pitchFamily="2" charset="-122"/>
            </a:endParaRPr>
          </a:p>
        </p:txBody>
      </p:sp>
      <p:sp>
        <p:nvSpPr>
          <p:cNvPr id="34825" name="Rectangle 6"/>
          <p:cNvSpPr/>
          <p:nvPr/>
        </p:nvSpPr>
        <p:spPr>
          <a:xfrm>
            <a:off x="37338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2</a:t>
            </a:r>
            <a:endParaRPr lang="en-US" altLang="zh-CN" sz="1800" b="1" dirty="0">
              <a:latin typeface="Calibri" panose="020F0502020204030204" pitchFamily="34" charset="0"/>
              <a:ea typeface="宋体" panose="02010600030101010101" pitchFamily="2" charset="-122"/>
            </a:endParaRPr>
          </a:p>
        </p:txBody>
      </p:sp>
      <p:sp>
        <p:nvSpPr>
          <p:cNvPr id="34826" name="Rectangle 7"/>
          <p:cNvSpPr/>
          <p:nvPr/>
        </p:nvSpPr>
        <p:spPr>
          <a:xfrm>
            <a:off x="45720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3</a:t>
            </a:r>
            <a:endParaRPr lang="en-US" altLang="zh-CN" sz="1800" b="1" dirty="0">
              <a:latin typeface="Calibri" panose="020F0502020204030204" pitchFamily="34" charset="0"/>
              <a:ea typeface="宋体" panose="02010600030101010101" pitchFamily="2" charset="-122"/>
            </a:endParaRPr>
          </a:p>
        </p:txBody>
      </p:sp>
      <p:sp>
        <p:nvSpPr>
          <p:cNvPr id="34827" name="Rectangle 8"/>
          <p:cNvSpPr/>
          <p:nvPr/>
        </p:nvSpPr>
        <p:spPr>
          <a:xfrm>
            <a:off x="20574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4</a:t>
            </a:r>
            <a:endParaRPr lang="en-US" altLang="zh-CN" sz="1800" b="1" dirty="0">
              <a:latin typeface="Calibri" panose="020F0502020204030204" pitchFamily="34" charset="0"/>
              <a:ea typeface="宋体" panose="02010600030101010101" pitchFamily="2" charset="-122"/>
            </a:endParaRPr>
          </a:p>
        </p:txBody>
      </p:sp>
      <p:sp>
        <p:nvSpPr>
          <p:cNvPr id="34828" name="Rectangle 9"/>
          <p:cNvSpPr/>
          <p:nvPr/>
        </p:nvSpPr>
        <p:spPr>
          <a:xfrm>
            <a:off x="28956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5</a:t>
            </a:r>
            <a:endParaRPr lang="en-US" altLang="zh-CN" sz="1800" b="1" dirty="0">
              <a:latin typeface="Calibri" panose="020F0502020204030204" pitchFamily="34" charset="0"/>
              <a:ea typeface="宋体" panose="02010600030101010101" pitchFamily="2" charset="-122"/>
            </a:endParaRPr>
          </a:p>
        </p:txBody>
      </p:sp>
      <p:sp>
        <p:nvSpPr>
          <p:cNvPr id="34829" name="Rectangle 10"/>
          <p:cNvSpPr/>
          <p:nvPr/>
        </p:nvSpPr>
        <p:spPr>
          <a:xfrm>
            <a:off x="37338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6</a:t>
            </a:r>
            <a:endParaRPr lang="en-US" altLang="zh-CN" sz="1800" b="1" dirty="0">
              <a:latin typeface="Calibri" panose="020F0502020204030204" pitchFamily="34" charset="0"/>
              <a:ea typeface="宋体" panose="02010600030101010101" pitchFamily="2" charset="-122"/>
            </a:endParaRPr>
          </a:p>
        </p:txBody>
      </p:sp>
      <p:sp>
        <p:nvSpPr>
          <p:cNvPr id="34830" name="Rectangle 11"/>
          <p:cNvSpPr/>
          <p:nvPr/>
        </p:nvSpPr>
        <p:spPr>
          <a:xfrm>
            <a:off x="45720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7</a:t>
            </a:r>
            <a:endParaRPr lang="en-US" altLang="zh-CN" sz="1800" b="1" dirty="0">
              <a:latin typeface="Calibri" panose="020F0502020204030204" pitchFamily="34" charset="0"/>
              <a:ea typeface="宋体" panose="02010600030101010101" pitchFamily="2" charset="-122"/>
            </a:endParaRPr>
          </a:p>
        </p:txBody>
      </p:sp>
      <p:sp>
        <p:nvSpPr>
          <p:cNvPr id="34831" name="Rectangle 12"/>
          <p:cNvSpPr/>
          <p:nvPr/>
        </p:nvSpPr>
        <p:spPr>
          <a:xfrm>
            <a:off x="20574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8</a:t>
            </a:r>
            <a:endParaRPr lang="en-US" altLang="zh-CN" sz="1800" b="1" dirty="0">
              <a:latin typeface="Calibri" panose="020F0502020204030204" pitchFamily="34" charset="0"/>
              <a:ea typeface="宋体" panose="02010600030101010101" pitchFamily="2" charset="-122"/>
            </a:endParaRPr>
          </a:p>
        </p:txBody>
      </p:sp>
      <p:sp>
        <p:nvSpPr>
          <p:cNvPr id="34832" name="Rectangle 13"/>
          <p:cNvSpPr/>
          <p:nvPr/>
        </p:nvSpPr>
        <p:spPr>
          <a:xfrm>
            <a:off x="28956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9</a:t>
            </a:r>
            <a:endParaRPr lang="en-US" altLang="zh-CN" sz="1800" b="1" dirty="0">
              <a:latin typeface="Calibri" panose="020F0502020204030204" pitchFamily="34" charset="0"/>
              <a:ea typeface="宋体" panose="02010600030101010101" pitchFamily="2" charset="-122"/>
            </a:endParaRPr>
          </a:p>
        </p:txBody>
      </p:sp>
      <p:sp>
        <p:nvSpPr>
          <p:cNvPr id="34833" name="Rectangle 14"/>
          <p:cNvSpPr/>
          <p:nvPr/>
        </p:nvSpPr>
        <p:spPr>
          <a:xfrm>
            <a:off x="37338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10</a:t>
            </a:r>
            <a:endParaRPr lang="en-US" altLang="zh-CN" sz="1800" b="1" dirty="0">
              <a:latin typeface="Calibri" panose="020F0502020204030204" pitchFamily="34" charset="0"/>
              <a:ea typeface="宋体" panose="02010600030101010101" pitchFamily="2" charset="-122"/>
            </a:endParaRPr>
          </a:p>
        </p:txBody>
      </p:sp>
      <p:sp>
        <p:nvSpPr>
          <p:cNvPr id="34834" name="Rectangle 15"/>
          <p:cNvSpPr/>
          <p:nvPr/>
        </p:nvSpPr>
        <p:spPr>
          <a:xfrm>
            <a:off x="45720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11</a:t>
            </a:r>
            <a:endParaRPr lang="en-US" altLang="zh-CN" sz="1800" b="1" dirty="0">
              <a:latin typeface="Calibri" panose="020F0502020204030204" pitchFamily="34" charset="0"/>
              <a:ea typeface="宋体" panose="02010600030101010101" pitchFamily="2" charset="-122"/>
            </a:endParaRPr>
          </a:p>
        </p:txBody>
      </p:sp>
      <p:sp>
        <p:nvSpPr>
          <p:cNvPr id="34835" name="Rectangle 16"/>
          <p:cNvSpPr/>
          <p:nvPr/>
        </p:nvSpPr>
        <p:spPr>
          <a:xfrm>
            <a:off x="20574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12</a:t>
            </a:r>
            <a:endParaRPr lang="en-US" altLang="zh-CN" sz="1800" b="1" dirty="0">
              <a:latin typeface="Calibri" panose="020F0502020204030204" pitchFamily="34" charset="0"/>
              <a:ea typeface="宋体" panose="02010600030101010101" pitchFamily="2" charset="-122"/>
            </a:endParaRPr>
          </a:p>
        </p:txBody>
      </p:sp>
      <p:sp>
        <p:nvSpPr>
          <p:cNvPr id="34836" name="Rectangle 17"/>
          <p:cNvSpPr/>
          <p:nvPr/>
        </p:nvSpPr>
        <p:spPr>
          <a:xfrm>
            <a:off x="28956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34837" name="Rectangle 18"/>
          <p:cNvSpPr/>
          <p:nvPr/>
        </p:nvSpPr>
        <p:spPr>
          <a:xfrm>
            <a:off x="37338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14</a:t>
            </a:r>
            <a:endParaRPr lang="en-US" altLang="zh-CN" sz="1800" b="1" dirty="0">
              <a:latin typeface="Calibri" panose="020F0502020204030204" pitchFamily="34" charset="0"/>
              <a:ea typeface="宋体" panose="02010600030101010101" pitchFamily="2" charset="-122"/>
            </a:endParaRPr>
          </a:p>
        </p:txBody>
      </p:sp>
      <p:sp>
        <p:nvSpPr>
          <p:cNvPr id="34838" name="Rectangle 19"/>
          <p:cNvSpPr/>
          <p:nvPr/>
        </p:nvSpPr>
        <p:spPr>
          <a:xfrm>
            <a:off x="45720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15</a:t>
            </a:r>
            <a:endParaRPr lang="en-US" altLang="zh-CN" sz="1800" b="1" dirty="0">
              <a:latin typeface="Calibri" panose="020F0502020204030204" pitchFamily="34" charset="0"/>
              <a:ea typeface="宋体" panose="02010600030101010101" pitchFamily="2" charset="-122"/>
            </a:endParaRPr>
          </a:p>
        </p:txBody>
      </p:sp>
      <p:cxnSp>
        <p:nvCxnSpPr>
          <p:cNvPr id="34839" name="Straight Connector 21"/>
          <p:cNvCxnSpPr/>
          <p:nvPr/>
        </p:nvCxnSpPr>
        <p:spPr>
          <a:xfrm>
            <a:off x="2286000" y="6400800"/>
            <a:ext cx="3048000" cy="1588"/>
          </a:xfrm>
          <a:prstGeom prst="line">
            <a:avLst/>
          </a:prstGeom>
          <a:ln w="88900" cap="rnd" cmpd="sng">
            <a:solidFill>
              <a:schemeClr val="tx1"/>
            </a:solidFill>
            <a:prstDash val="sysDot"/>
            <a:headEnd type="none" w="med" len="med"/>
            <a:tailEnd type="none" w="med" len="med"/>
          </a:ln>
        </p:spPr>
      </p:cxnSp>
      <p:sp>
        <p:nvSpPr>
          <p:cNvPr id="34840" name="Rectangle 25"/>
          <p:cNvSpPr/>
          <p:nvPr/>
        </p:nvSpPr>
        <p:spPr>
          <a:xfrm>
            <a:off x="20574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8</a:t>
            </a:r>
            <a:endParaRPr lang="en-US" altLang="zh-CN" sz="1800" b="1" dirty="0">
              <a:latin typeface="Calibri" panose="020F0502020204030204" pitchFamily="34" charset="0"/>
              <a:ea typeface="宋体" panose="02010600030101010101" pitchFamily="2" charset="-122"/>
            </a:endParaRPr>
          </a:p>
        </p:txBody>
      </p:sp>
      <p:sp>
        <p:nvSpPr>
          <p:cNvPr id="34841" name="Rectangle 26"/>
          <p:cNvSpPr/>
          <p:nvPr/>
        </p:nvSpPr>
        <p:spPr>
          <a:xfrm>
            <a:off x="28956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9</a:t>
            </a:r>
            <a:endParaRPr lang="en-US" altLang="zh-CN" sz="1800" b="1" dirty="0">
              <a:latin typeface="Calibri" panose="020F0502020204030204" pitchFamily="34" charset="0"/>
              <a:ea typeface="宋体" panose="02010600030101010101" pitchFamily="2" charset="-122"/>
            </a:endParaRPr>
          </a:p>
        </p:txBody>
      </p:sp>
      <p:sp>
        <p:nvSpPr>
          <p:cNvPr id="34842" name="Rectangle 27"/>
          <p:cNvSpPr/>
          <p:nvPr/>
        </p:nvSpPr>
        <p:spPr>
          <a:xfrm>
            <a:off x="37338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14</a:t>
            </a:r>
            <a:endParaRPr lang="en-US" altLang="zh-CN" sz="1800" b="1" dirty="0">
              <a:latin typeface="Calibri" panose="020F0502020204030204" pitchFamily="34" charset="0"/>
              <a:ea typeface="宋体" panose="02010600030101010101" pitchFamily="2" charset="-122"/>
            </a:endParaRPr>
          </a:p>
        </p:txBody>
      </p:sp>
      <p:sp>
        <p:nvSpPr>
          <p:cNvPr id="34843" name="Rectangle 28"/>
          <p:cNvSpPr/>
          <p:nvPr/>
        </p:nvSpPr>
        <p:spPr>
          <a:xfrm>
            <a:off x="45720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3</a:t>
            </a:r>
            <a:endParaRPr lang="en-US" altLang="zh-CN" sz="1800" b="1" dirty="0">
              <a:latin typeface="Calibri" panose="020F0502020204030204" pitchFamily="34" charset="0"/>
              <a:ea typeface="宋体" panose="02010600030101010101" pitchFamily="2" charset="-122"/>
            </a:endParaRPr>
          </a:p>
        </p:txBody>
      </p:sp>
      <p:sp>
        <p:nvSpPr>
          <p:cNvPr id="34844" name="TextBox 29"/>
          <p:cNvSpPr txBox="1"/>
          <p:nvPr/>
        </p:nvSpPr>
        <p:spPr>
          <a:xfrm>
            <a:off x="788988" y="2652713"/>
            <a:ext cx="9493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alibri" panose="020F0502020204030204" pitchFamily="34" charset="0"/>
                <a:ea typeface="宋体" panose="02010600030101010101" pitchFamily="2" charset="-122"/>
              </a:rPr>
              <a:t>Cache</a:t>
            </a:r>
            <a:endParaRPr lang="en-US" altLang="zh-CN" sz="2000" b="1" dirty="0">
              <a:latin typeface="Calibri" panose="020F0502020204030204" pitchFamily="34" charset="0"/>
              <a:ea typeface="宋体" panose="02010600030101010101" pitchFamily="2" charset="-122"/>
            </a:endParaRPr>
          </a:p>
        </p:txBody>
      </p:sp>
      <p:sp>
        <p:nvSpPr>
          <p:cNvPr id="44" name="Text Box 29"/>
          <p:cNvSpPr txBox="1"/>
          <p:nvPr/>
        </p:nvSpPr>
        <p:spPr>
          <a:xfrm>
            <a:off x="5919788" y="1885950"/>
            <a:ext cx="2827337" cy="395288"/>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Calibri" panose="020F0502020204030204" pitchFamily="34" charset="0"/>
                <a:ea typeface="宋体" panose="02010600030101010101" pitchFamily="2" charset="-122"/>
              </a:rPr>
              <a:t>Data in block b is needed</a:t>
            </a:r>
            <a:endParaRPr lang="en-GB" altLang="zh-CN" sz="2000" b="1" i="1" dirty="0">
              <a:latin typeface="Calibri" panose="020F0502020204030204" pitchFamily="34" charset="0"/>
              <a:ea typeface="宋体" panose="02010600030101010101" pitchFamily="2" charset="-122"/>
            </a:endParaRPr>
          </a:p>
        </p:txBody>
      </p:sp>
      <p:sp>
        <p:nvSpPr>
          <p:cNvPr id="46" name="Rectangle 45"/>
          <p:cNvSpPr/>
          <p:nvPr/>
        </p:nvSpPr>
        <p:spPr>
          <a:xfrm>
            <a:off x="3871913" y="1924050"/>
            <a:ext cx="14351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alibri" panose="020F0502020204030204" pitchFamily="34" charset="0"/>
                <a:ea typeface="宋体" panose="02010600030101010101" pitchFamily="2" charset="-122"/>
              </a:rPr>
              <a:t>Request: 14</a:t>
            </a:r>
            <a:endParaRPr lang="en-US" altLang="zh-CN" sz="2000" b="1" dirty="0">
              <a:latin typeface="Calibri" panose="020F0502020204030204" pitchFamily="34" charset="0"/>
              <a:ea typeface="宋体" panose="02010600030101010101" pitchFamily="2" charset="-122"/>
            </a:endParaRPr>
          </a:p>
        </p:txBody>
      </p:sp>
      <p:sp>
        <p:nvSpPr>
          <p:cNvPr id="47" name="Rectangle 46"/>
          <p:cNvSpPr/>
          <p:nvPr/>
        </p:nvSpPr>
        <p:spPr>
          <a:xfrm>
            <a:off x="3733800" y="2730500"/>
            <a:ext cx="762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14</a:t>
            </a:r>
            <a:endParaRPr lang="en-US" altLang="zh-CN" sz="1800" b="1" dirty="0">
              <a:latin typeface="Calibri" panose="020F0502020204030204" pitchFamily="34" charset="0"/>
              <a:ea typeface="宋体" panose="02010600030101010101" pitchFamily="2" charset="-122"/>
            </a:endParaRPr>
          </a:p>
        </p:txBody>
      </p:sp>
      <p:sp>
        <p:nvSpPr>
          <p:cNvPr id="48" name="Text Box 29"/>
          <p:cNvSpPr txBox="1"/>
          <p:nvPr/>
        </p:nvSpPr>
        <p:spPr>
          <a:xfrm>
            <a:off x="5935663" y="2514600"/>
            <a:ext cx="2155825" cy="698500"/>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Calibri" panose="020F0502020204030204" pitchFamily="34" charset="0"/>
                <a:ea typeface="宋体" panose="02010600030101010101" pitchFamily="2" charset="-122"/>
              </a:rPr>
              <a:t>Block b is in cache:</a:t>
            </a:r>
            <a:endParaRPr lang="en-GB" altLang="zh-CN" sz="2000" b="1" i="1" dirty="0">
              <a:latin typeface="Calibri" panose="020F0502020204030204" pitchFamily="34" charset="0"/>
              <a:ea typeface="宋体" panose="02010600030101010101" pitchFamily="2" charset="-122"/>
            </a:endParaRPr>
          </a:p>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solidFill>
                  <a:srgbClr val="C00000"/>
                </a:solidFill>
                <a:latin typeface="Calibri" panose="020F0502020204030204" pitchFamily="34" charset="0"/>
                <a:ea typeface="宋体" panose="02010600030101010101" pitchFamily="2" charset="-122"/>
              </a:rPr>
              <a:t>Hit!</a:t>
            </a:r>
            <a:endParaRPr lang="en-GB" altLang="zh-CN" sz="2000" b="1" i="1" dirty="0">
              <a:solidFill>
                <a:srgbClr val="C00000"/>
              </a:solidFill>
              <a:latin typeface="Calibri" panose="020F0502020204030204" pitchFamily="34" charset="0"/>
              <a:ea typeface="宋体" panose="02010600030101010101" pitchFamily="2" charset="-122"/>
            </a:endParaRPr>
          </a:p>
        </p:txBody>
      </p:sp>
      <p:sp>
        <p:nvSpPr>
          <p:cNvPr id="2" name="文本框 1"/>
          <p:cNvSpPr txBox="1"/>
          <p:nvPr/>
        </p:nvSpPr>
        <p:spPr>
          <a:xfrm>
            <a:off x="5860415" y="3433445"/>
            <a:ext cx="2735580" cy="398780"/>
          </a:xfrm>
          <a:prstGeom prst="rect">
            <a:avLst/>
          </a:prstGeom>
          <a:noFill/>
        </p:spPr>
        <p:txBody>
          <a:bodyPr wrap="none" rtlCol="0">
            <a:spAutoFit/>
          </a:bodyPr>
          <a:p>
            <a:r>
              <a:rPr lang="zh-CN" altLang="en-US"/>
              <a:t>先看的是缓存中有没有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Up-Down Arrow 42"/>
          <p:cNvSpPr/>
          <p:nvPr/>
        </p:nvSpPr>
        <p:spPr bwMode="auto">
          <a:xfrm>
            <a:off x="3352800" y="16002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5" name="Up-Down Arrow 34"/>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6868" name="Title 1"/>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General Cache Concepts: Miss(</a:t>
            </a:r>
            <a:r>
              <a:rPr lang="zh-CN" altLang="en-US" dirty="0">
                <a:ea typeface="宋体" panose="02010600030101010101" pitchFamily="2" charset="-122"/>
              </a:rPr>
              <a:t>缓存区没找到</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3" name="Rectangle 2"/>
          <p:cNvSpPr/>
          <p:nvPr/>
        </p:nvSpPr>
        <p:spPr bwMode="auto">
          <a:xfrm>
            <a:off x="1905000" y="45720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Rectangle 3"/>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6871" name="Rectangle 4"/>
          <p:cNvSpPr/>
          <p:nvPr/>
        </p:nvSpPr>
        <p:spPr>
          <a:xfrm>
            <a:off x="20574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0</a:t>
            </a:r>
            <a:endParaRPr lang="en-US" altLang="zh-CN" sz="1800" b="1" dirty="0">
              <a:latin typeface="Calibri" panose="020F0502020204030204" pitchFamily="34" charset="0"/>
              <a:ea typeface="宋体" panose="02010600030101010101" pitchFamily="2" charset="-122"/>
            </a:endParaRPr>
          </a:p>
        </p:txBody>
      </p:sp>
      <p:sp>
        <p:nvSpPr>
          <p:cNvPr id="36872" name="Rectangle 5"/>
          <p:cNvSpPr/>
          <p:nvPr/>
        </p:nvSpPr>
        <p:spPr>
          <a:xfrm>
            <a:off x="28956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a:t>
            </a:r>
            <a:endParaRPr lang="en-US" altLang="zh-CN" sz="1800" b="1" dirty="0">
              <a:latin typeface="Calibri" panose="020F0502020204030204" pitchFamily="34" charset="0"/>
              <a:ea typeface="宋体" panose="02010600030101010101" pitchFamily="2" charset="-122"/>
            </a:endParaRPr>
          </a:p>
        </p:txBody>
      </p:sp>
      <p:sp>
        <p:nvSpPr>
          <p:cNvPr id="36873" name="Rectangle 6"/>
          <p:cNvSpPr/>
          <p:nvPr/>
        </p:nvSpPr>
        <p:spPr>
          <a:xfrm>
            <a:off x="37338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2</a:t>
            </a:r>
            <a:endParaRPr lang="en-US" altLang="zh-CN" sz="1800" b="1" dirty="0">
              <a:latin typeface="Calibri" panose="020F0502020204030204" pitchFamily="34" charset="0"/>
              <a:ea typeface="宋体" panose="02010600030101010101" pitchFamily="2" charset="-122"/>
            </a:endParaRPr>
          </a:p>
        </p:txBody>
      </p:sp>
      <p:sp>
        <p:nvSpPr>
          <p:cNvPr id="36874" name="Rectangle 7"/>
          <p:cNvSpPr/>
          <p:nvPr/>
        </p:nvSpPr>
        <p:spPr>
          <a:xfrm>
            <a:off x="45720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3</a:t>
            </a:r>
            <a:endParaRPr lang="en-US" altLang="zh-CN" sz="1800" b="1" dirty="0">
              <a:latin typeface="Calibri" panose="020F0502020204030204" pitchFamily="34" charset="0"/>
              <a:ea typeface="宋体" panose="02010600030101010101" pitchFamily="2" charset="-122"/>
            </a:endParaRPr>
          </a:p>
        </p:txBody>
      </p:sp>
      <p:sp>
        <p:nvSpPr>
          <p:cNvPr id="36875" name="Rectangle 8"/>
          <p:cNvSpPr/>
          <p:nvPr/>
        </p:nvSpPr>
        <p:spPr>
          <a:xfrm>
            <a:off x="20574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4</a:t>
            </a:r>
            <a:endParaRPr lang="en-US" altLang="zh-CN" sz="1800" b="1" dirty="0">
              <a:latin typeface="Calibri" panose="020F0502020204030204" pitchFamily="34" charset="0"/>
              <a:ea typeface="宋体" panose="02010600030101010101" pitchFamily="2" charset="-122"/>
            </a:endParaRPr>
          </a:p>
        </p:txBody>
      </p:sp>
      <p:sp>
        <p:nvSpPr>
          <p:cNvPr id="36876" name="Rectangle 9"/>
          <p:cNvSpPr/>
          <p:nvPr/>
        </p:nvSpPr>
        <p:spPr>
          <a:xfrm>
            <a:off x="28956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5</a:t>
            </a:r>
            <a:endParaRPr lang="en-US" altLang="zh-CN" sz="1800" b="1" dirty="0">
              <a:latin typeface="Calibri" panose="020F0502020204030204" pitchFamily="34" charset="0"/>
              <a:ea typeface="宋体" panose="02010600030101010101" pitchFamily="2" charset="-122"/>
            </a:endParaRPr>
          </a:p>
        </p:txBody>
      </p:sp>
      <p:sp>
        <p:nvSpPr>
          <p:cNvPr id="36877" name="Rectangle 10"/>
          <p:cNvSpPr/>
          <p:nvPr/>
        </p:nvSpPr>
        <p:spPr>
          <a:xfrm>
            <a:off x="37338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6</a:t>
            </a:r>
            <a:endParaRPr lang="en-US" altLang="zh-CN" sz="1800" b="1" dirty="0">
              <a:latin typeface="Calibri" panose="020F0502020204030204" pitchFamily="34" charset="0"/>
              <a:ea typeface="宋体" panose="02010600030101010101" pitchFamily="2" charset="-122"/>
            </a:endParaRPr>
          </a:p>
        </p:txBody>
      </p:sp>
      <p:sp>
        <p:nvSpPr>
          <p:cNvPr id="36878" name="Rectangle 11"/>
          <p:cNvSpPr/>
          <p:nvPr/>
        </p:nvSpPr>
        <p:spPr>
          <a:xfrm>
            <a:off x="45720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7</a:t>
            </a:r>
            <a:endParaRPr lang="en-US" altLang="zh-CN" sz="1800" b="1" dirty="0">
              <a:latin typeface="Calibri" panose="020F0502020204030204" pitchFamily="34" charset="0"/>
              <a:ea typeface="宋体" panose="02010600030101010101" pitchFamily="2" charset="-122"/>
            </a:endParaRPr>
          </a:p>
        </p:txBody>
      </p:sp>
      <p:sp>
        <p:nvSpPr>
          <p:cNvPr id="36879" name="Rectangle 12"/>
          <p:cNvSpPr/>
          <p:nvPr/>
        </p:nvSpPr>
        <p:spPr>
          <a:xfrm>
            <a:off x="20574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8</a:t>
            </a:r>
            <a:endParaRPr lang="en-US" altLang="zh-CN" sz="1800" b="1" dirty="0">
              <a:latin typeface="Calibri" panose="020F0502020204030204" pitchFamily="34" charset="0"/>
              <a:ea typeface="宋体" panose="02010600030101010101" pitchFamily="2" charset="-122"/>
            </a:endParaRPr>
          </a:p>
        </p:txBody>
      </p:sp>
      <p:sp>
        <p:nvSpPr>
          <p:cNvPr id="36880" name="Rectangle 13"/>
          <p:cNvSpPr/>
          <p:nvPr/>
        </p:nvSpPr>
        <p:spPr>
          <a:xfrm>
            <a:off x="28956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9</a:t>
            </a:r>
            <a:endParaRPr lang="en-US" altLang="zh-CN" sz="1800" b="1" dirty="0">
              <a:latin typeface="Calibri" panose="020F0502020204030204" pitchFamily="34" charset="0"/>
              <a:ea typeface="宋体" panose="02010600030101010101" pitchFamily="2" charset="-122"/>
            </a:endParaRPr>
          </a:p>
        </p:txBody>
      </p:sp>
      <p:sp>
        <p:nvSpPr>
          <p:cNvPr id="36881" name="Rectangle 14"/>
          <p:cNvSpPr/>
          <p:nvPr/>
        </p:nvSpPr>
        <p:spPr>
          <a:xfrm>
            <a:off x="37338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10</a:t>
            </a:r>
            <a:endParaRPr lang="en-US" altLang="zh-CN" sz="1800" b="1" dirty="0">
              <a:latin typeface="Calibri" panose="020F0502020204030204" pitchFamily="34" charset="0"/>
              <a:ea typeface="宋体" panose="02010600030101010101" pitchFamily="2" charset="-122"/>
            </a:endParaRPr>
          </a:p>
        </p:txBody>
      </p:sp>
      <p:sp>
        <p:nvSpPr>
          <p:cNvPr id="36882" name="Rectangle 15"/>
          <p:cNvSpPr/>
          <p:nvPr/>
        </p:nvSpPr>
        <p:spPr>
          <a:xfrm>
            <a:off x="45720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11</a:t>
            </a:r>
            <a:endParaRPr lang="en-US" altLang="zh-CN" sz="1800" b="1" dirty="0">
              <a:latin typeface="Calibri" panose="020F0502020204030204" pitchFamily="34" charset="0"/>
              <a:ea typeface="宋体" panose="02010600030101010101" pitchFamily="2" charset="-122"/>
            </a:endParaRPr>
          </a:p>
        </p:txBody>
      </p:sp>
      <p:sp>
        <p:nvSpPr>
          <p:cNvPr id="36883" name="Rectangle 16"/>
          <p:cNvSpPr/>
          <p:nvPr/>
        </p:nvSpPr>
        <p:spPr>
          <a:xfrm>
            <a:off x="20574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12</a:t>
            </a:r>
            <a:endParaRPr lang="en-US" altLang="zh-CN" sz="1800" b="1" dirty="0">
              <a:latin typeface="Calibri" panose="020F0502020204030204" pitchFamily="34" charset="0"/>
              <a:ea typeface="宋体" panose="02010600030101010101" pitchFamily="2" charset="-122"/>
            </a:endParaRPr>
          </a:p>
        </p:txBody>
      </p:sp>
      <p:sp>
        <p:nvSpPr>
          <p:cNvPr id="36884" name="Rectangle 17"/>
          <p:cNvSpPr/>
          <p:nvPr/>
        </p:nvSpPr>
        <p:spPr>
          <a:xfrm>
            <a:off x="28956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36885" name="Rectangle 18"/>
          <p:cNvSpPr/>
          <p:nvPr/>
        </p:nvSpPr>
        <p:spPr>
          <a:xfrm>
            <a:off x="37338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14</a:t>
            </a:r>
            <a:endParaRPr lang="en-US" altLang="zh-CN" sz="1800" b="1" dirty="0">
              <a:latin typeface="Calibri" panose="020F0502020204030204" pitchFamily="34" charset="0"/>
              <a:ea typeface="宋体" panose="02010600030101010101" pitchFamily="2" charset="-122"/>
            </a:endParaRPr>
          </a:p>
        </p:txBody>
      </p:sp>
      <p:sp>
        <p:nvSpPr>
          <p:cNvPr id="36886" name="Rectangle 19"/>
          <p:cNvSpPr/>
          <p:nvPr/>
        </p:nvSpPr>
        <p:spPr>
          <a:xfrm>
            <a:off x="45720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15</a:t>
            </a:r>
            <a:endParaRPr lang="en-US" altLang="zh-CN" sz="1800" b="1" dirty="0">
              <a:latin typeface="Calibri" panose="020F0502020204030204" pitchFamily="34" charset="0"/>
              <a:ea typeface="宋体" panose="02010600030101010101" pitchFamily="2" charset="-122"/>
            </a:endParaRPr>
          </a:p>
        </p:txBody>
      </p:sp>
      <p:cxnSp>
        <p:nvCxnSpPr>
          <p:cNvPr id="36887" name="Straight Connector 21"/>
          <p:cNvCxnSpPr/>
          <p:nvPr/>
        </p:nvCxnSpPr>
        <p:spPr>
          <a:xfrm>
            <a:off x="2286000" y="6400800"/>
            <a:ext cx="3048000" cy="1588"/>
          </a:xfrm>
          <a:prstGeom prst="line">
            <a:avLst/>
          </a:prstGeom>
          <a:ln w="88900" cap="rnd" cmpd="sng">
            <a:solidFill>
              <a:schemeClr val="tx1"/>
            </a:solidFill>
            <a:prstDash val="sysDot"/>
            <a:headEnd type="none" w="med" len="med"/>
            <a:tailEnd type="none" w="med" len="med"/>
          </a:ln>
        </p:spPr>
      </p:cxnSp>
      <p:sp>
        <p:nvSpPr>
          <p:cNvPr id="36888" name="Rectangle 25"/>
          <p:cNvSpPr/>
          <p:nvPr/>
        </p:nvSpPr>
        <p:spPr>
          <a:xfrm>
            <a:off x="20574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8</a:t>
            </a:r>
            <a:endParaRPr lang="en-US" altLang="zh-CN" sz="1800" b="1" dirty="0">
              <a:latin typeface="Calibri" panose="020F0502020204030204" pitchFamily="34" charset="0"/>
              <a:ea typeface="宋体" panose="02010600030101010101" pitchFamily="2" charset="-122"/>
            </a:endParaRPr>
          </a:p>
        </p:txBody>
      </p:sp>
      <p:sp>
        <p:nvSpPr>
          <p:cNvPr id="36889" name="Rectangle 26"/>
          <p:cNvSpPr/>
          <p:nvPr/>
        </p:nvSpPr>
        <p:spPr>
          <a:xfrm>
            <a:off x="28956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9</a:t>
            </a:r>
            <a:endParaRPr lang="en-US" altLang="zh-CN" sz="1800" b="1" dirty="0">
              <a:latin typeface="Calibri" panose="020F0502020204030204" pitchFamily="34" charset="0"/>
              <a:ea typeface="宋体" panose="02010600030101010101" pitchFamily="2" charset="-122"/>
            </a:endParaRPr>
          </a:p>
        </p:txBody>
      </p:sp>
      <p:sp>
        <p:nvSpPr>
          <p:cNvPr id="36890" name="Rectangle 27"/>
          <p:cNvSpPr/>
          <p:nvPr/>
        </p:nvSpPr>
        <p:spPr>
          <a:xfrm>
            <a:off x="37338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14</a:t>
            </a:r>
            <a:endParaRPr lang="en-US" altLang="zh-CN" sz="1800" b="1" dirty="0">
              <a:latin typeface="Calibri" panose="020F0502020204030204" pitchFamily="34" charset="0"/>
              <a:ea typeface="宋体" panose="02010600030101010101" pitchFamily="2" charset="-122"/>
            </a:endParaRPr>
          </a:p>
        </p:txBody>
      </p:sp>
      <p:sp>
        <p:nvSpPr>
          <p:cNvPr id="36891" name="Rectangle 28"/>
          <p:cNvSpPr/>
          <p:nvPr/>
        </p:nvSpPr>
        <p:spPr>
          <a:xfrm>
            <a:off x="45720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3</a:t>
            </a:r>
            <a:endParaRPr lang="en-US" altLang="zh-CN" sz="1800" b="1" dirty="0">
              <a:latin typeface="Calibri" panose="020F0502020204030204" pitchFamily="34" charset="0"/>
              <a:ea typeface="宋体" panose="02010600030101010101" pitchFamily="2" charset="-122"/>
            </a:endParaRPr>
          </a:p>
        </p:txBody>
      </p:sp>
      <p:sp>
        <p:nvSpPr>
          <p:cNvPr id="36892" name="TextBox 29"/>
          <p:cNvSpPr txBox="1"/>
          <p:nvPr/>
        </p:nvSpPr>
        <p:spPr>
          <a:xfrm>
            <a:off x="788988" y="2652713"/>
            <a:ext cx="9493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alibri" panose="020F0502020204030204" pitchFamily="34" charset="0"/>
                <a:ea typeface="宋体" panose="02010600030101010101" pitchFamily="2" charset="-122"/>
              </a:rPr>
              <a:t>Cache</a:t>
            </a:r>
            <a:endParaRPr lang="en-US" altLang="zh-CN" sz="2000" b="1" dirty="0">
              <a:latin typeface="Calibri" panose="020F0502020204030204" pitchFamily="34" charset="0"/>
              <a:ea typeface="宋体" panose="02010600030101010101" pitchFamily="2" charset="-122"/>
            </a:endParaRPr>
          </a:p>
        </p:txBody>
      </p:sp>
      <p:sp>
        <p:nvSpPr>
          <p:cNvPr id="44" name="Text Box 29"/>
          <p:cNvSpPr txBox="1"/>
          <p:nvPr/>
        </p:nvSpPr>
        <p:spPr>
          <a:xfrm>
            <a:off x="5919788" y="1885950"/>
            <a:ext cx="2827337" cy="395288"/>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Calibri" panose="020F0502020204030204" pitchFamily="34" charset="0"/>
                <a:ea typeface="宋体" panose="02010600030101010101" pitchFamily="2" charset="-122"/>
              </a:rPr>
              <a:t>Data in block b is needed</a:t>
            </a:r>
            <a:endParaRPr lang="en-GB" altLang="zh-CN" sz="2000" b="1" i="1" dirty="0">
              <a:latin typeface="Calibri" panose="020F0502020204030204" pitchFamily="34" charset="0"/>
              <a:ea typeface="宋体" panose="02010600030101010101" pitchFamily="2" charset="-122"/>
            </a:endParaRPr>
          </a:p>
        </p:txBody>
      </p:sp>
      <p:sp>
        <p:nvSpPr>
          <p:cNvPr id="46" name="Rectangle 45"/>
          <p:cNvSpPr/>
          <p:nvPr/>
        </p:nvSpPr>
        <p:spPr>
          <a:xfrm>
            <a:off x="3997325" y="1924050"/>
            <a:ext cx="1184275"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Calibri" panose="020F0502020204030204" pitchFamily="34" charset="0"/>
                <a:ea typeface="宋体" panose="02010600030101010101" pitchFamily="2" charset="-122"/>
              </a:rPr>
              <a:t>Request: 13</a:t>
            </a:r>
            <a:endParaRPr lang="en-US" altLang="zh-CN" sz="1600" b="1" dirty="0">
              <a:latin typeface="Calibri" panose="020F0502020204030204" pitchFamily="34" charset="0"/>
              <a:ea typeface="宋体" panose="02010600030101010101" pitchFamily="2" charset="-122"/>
            </a:endParaRPr>
          </a:p>
        </p:txBody>
      </p:sp>
      <p:sp>
        <p:nvSpPr>
          <p:cNvPr id="48" name="Text Box 29"/>
          <p:cNvSpPr txBox="1"/>
          <p:nvPr/>
        </p:nvSpPr>
        <p:spPr>
          <a:xfrm>
            <a:off x="5935663" y="2514600"/>
            <a:ext cx="2570162" cy="698500"/>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Calibri" panose="020F0502020204030204" pitchFamily="34" charset="0"/>
                <a:ea typeface="宋体" panose="02010600030101010101" pitchFamily="2" charset="-122"/>
              </a:rPr>
              <a:t>Block b is not in cache:</a:t>
            </a:r>
            <a:endParaRPr lang="en-GB" altLang="zh-CN" sz="2000" b="1" i="1" dirty="0">
              <a:latin typeface="Calibri" panose="020F0502020204030204" pitchFamily="34" charset="0"/>
              <a:ea typeface="宋体" panose="02010600030101010101" pitchFamily="2" charset="-122"/>
            </a:endParaRPr>
          </a:p>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solidFill>
                  <a:srgbClr val="C00000"/>
                </a:solidFill>
                <a:latin typeface="Calibri" panose="020F0502020204030204" pitchFamily="34" charset="0"/>
                <a:ea typeface="宋体" panose="02010600030101010101" pitchFamily="2" charset="-122"/>
              </a:rPr>
              <a:t>Miss!</a:t>
            </a:r>
            <a:endParaRPr lang="en-GB" altLang="zh-CN" sz="2000" b="1" i="1" dirty="0">
              <a:solidFill>
                <a:srgbClr val="C00000"/>
              </a:solidFill>
              <a:latin typeface="Calibri" panose="020F0502020204030204" pitchFamily="34" charset="0"/>
              <a:ea typeface="宋体" panose="02010600030101010101" pitchFamily="2" charset="-122"/>
            </a:endParaRPr>
          </a:p>
        </p:txBody>
      </p:sp>
      <p:sp>
        <p:nvSpPr>
          <p:cNvPr id="34" name="Text Box 29"/>
          <p:cNvSpPr txBox="1"/>
          <p:nvPr/>
        </p:nvSpPr>
        <p:spPr>
          <a:xfrm>
            <a:off x="5943600" y="3505200"/>
            <a:ext cx="2584450" cy="698500"/>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Calibri" panose="020F0502020204030204" pitchFamily="34" charset="0"/>
                <a:ea typeface="宋体" panose="02010600030101010101" pitchFamily="2" charset="-122"/>
              </a:rPr>
              <a:t>Block b is </a:t>
            </a:r>
            <a:r>
              <a:rPr lang="en-GB" altLang="zh-CN" sz="2000" b="1" i="1" dirty="0">
                <a:solidFill>
                  <a:srgbClr val="FF0000"/>
                </a:solidFill>
                <a:latin typeface="Calibri" panose="020F0502020204030204" pitchFamily="34" charset="0"/>
                <a:ea typeface="宋体" panose="02010600030101010101" pitchFamily="2" charset="-122"/>
              </a:rPr>
              <a:t>fetched from</a:t>
            </a:r>
            <a:endParaRPr lang="en-GB" altLang="zh-CN" sz="2000" b="1" i="1" dirty="0">
              <a:solidFill>
                <a:srgbClr val="FF0000"/>
              </a:solidFill>
              <a:latin typeface="Calibri" panose="020F0502020204030204" pitchFamily="34" charset="0"/>
              <a:ea typeface="宋体" panose="02010600030101010101" pitchFamily="2" charset="-122"/>
            </a:endParaRPr>
          </a:p>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solidFill>
                  <a:srgbClr val="FF0000"/>
                </a:solidFill>
                <a:latin typeface="Calibri" panose="020F0502020204030204" pitchFamily="34" charset="0"/>
                <a:ea typeface="宋体" panose="02010600030101010101" pitchFamily="2" charset="-122"/>
              </a:rPr>
              <a:t>memory</a:t>
            </a:r>
            <a:endParaRPr lang="en-GB" altLang="zh-CN" sz="2000" b="1" i="1" dirty="0">
              <a:solidFill>
                <a:srgbClr val="FF0000"/>
              </a:solidFill>
              <a:latin typeface="Calibri" panose="020F0502020204030204" pitchFamily="34" charset="0"/>
              <a:ea typeface="宋体" panose="02010600030101010101" pitchFamily="2" charset="-122"/>
            </a:endParaRPr>
          </a:p>
        </p:txBody>
      </p:sp>
      <p:sp>
        <p:nvSpPr>
          <p:cNvPr id="36" name="Rectangle 35"/>
          <p:cNvSpPr/>
          <p:nvPr/>
        </p:nvSpPr>
        <p:spPr>
          <a:xfrm>
            <a:off x="3997325" y="3700463"/>
            <a:ext cx="1184275"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Calibri" panose="020F0502020204030204" pitchFamily="34" charset="0"/>
                <a:ea typeface="宋体" panose="02010600030101010101" pitchFamily="2" charset="-122"/>
              </a:rPr>
              <a:t>Request: 13</a:t>
            </a:r>
            <a:endParaRPr lang="en-US" altLang="zh-CN" sz="1600" b="1" dirty="0">
              <a:latin typeface="Calibri" panose="020F0502020204030204" pitchFamily="34" charset="0"/>
              <a:ea typeface="宋体" panose="02010600030101010101" pitchFamily="2" charset="-122"/>
            </a:endParaRPr>
          </a:p>
        </p:txBody>
      </p:sp>
      <p:sp>
        <p:nvSpPr>
          <p:cNvPr id="37" name="Rectangle 36"/>
          <p:cNvSpPr/>
          <p:nvPr/>
        </p:nvSpPr>
        <p:spPr>
          <a:xfrm>
            <a:off x="2906713" y="5867400"/>
            <a:ext cx="762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38" name="Rectangle 37"/>
          <p:cNvSpPr/>
          <p:nvPr/>
        </p:nvSpPr>
        <p:spPr>
          <a:xfrm>
            <a:off x="2590800" y="3733800"/>
            <a:ext cx="762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39" name="Rectangle 38"/>
          <p:cNvSpPr/>
          <p:nvPr/>
        </p:nvSpPr>
        <p:spPr>
          <a:xfrm>
            <a:off x="2906713" y="2728913"/>
            <a:ext cx="762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42" name="Text Box 29"/>
          <p:cNvSpPr txBox="1">
            <a:spLocks noChangeArrowheads="1"/>
          </p:cNvSpPr>
          <p:nvPr/>
        </p:nvSpPr>
        <p:spPr bwMode="auto">
          <a:xfrm>
            <a:off x="5943600" y="4226719"/>
            <a:ext cx="3150235" cy="2292350"/>
          </a:xfrm>
          <a:prstGeom prst="rect">
            <a:avLst/>
          </a:prstGeom>
          <a:noFill/>
          <a:ln w="9525">
            <a:noFill/>
            <a:round/>
          </a:ln>
        </p:spPr>
        <p:txBody>
          <a:bodyPr wrap="none" lIns="90000" tIns="46800" rIns="90000" bIns="46800" anchor="ctr">
            <a:spAutoFit/>
          </a:bodyPr>
          <a:lstStyle/>
          <a:p>
            <a:pPr marR="0" defTabSz="914400">
              <a:lnSpc>
                <a:spcPct val="98000"/>
              </a:lnSpc>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i="1" kern="1200" cap="none" spc="0" normalizeH="0" baseline="0" noProof="0" dirty="0">
                <a:latin typeface="Calibri" panose="020F0502020204030204" pitchFamily="34" charset="0"/>
                <a:ea typeface="宋体" panose="02010600030101010101" pitchFamily="2" charset="-122"/>
                <a:cs typeface="+mn-cs"/>
              </a:rPr>
              <a:t>Block b is </a:t>
            </a:r>
            <a:r>
              <a:rPr kumimoji="0" lang="en-GB" i="1" kern="1200" cap="none" spc="0" normalizeH="0" baseline="0" noProof="0" dirty="0">
                <a:solidFill>
                  <a:srgbClr val="FF0000"/>
                </a:solidFill>
                <a:latin typeface="Calibri" panose="020F0502020204030204" pitchFamily="34" charset="0"/>
                <a:ea typeface="宋体" panose="02010600030101010101" pitchFamily="2" charset="-122"/>
                <a:cs typeface="+mn-cs"/>
              </a:rPr>
              <a:t>stored in cache</a:t>
            </a:r>
            <a:endParaRPr kumimoji="0" lang="en-GB" i="1" kern="1200" cap="none" spc="0" normalizeH="0" baseline="0" noProof="0" dirty="0">
              <a:latin typeface="Calibri" panose="020F0502020204030204" pitchFamily="34" charset="0"/>
              <a:ea typeface="宋体" panose="02010600030101010101" pitchFamily="2" charset="-122"/>
              <a:cs typeface="+mn-cs"/>
            </a:endParaRPr>
          </a:p>
          <a:p>
            <a:pPr marL="116205" marR="0" indent="-116205" defTabSz="914400">
              <a:lnSpc>
                <a:spcPct val="98000"/>
              </a:lnSpc>
              <a:buClrTx/>
              <a:buSzTx/>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0" kern="1200" cap="none" spc="0" normalizeH="0" baseline="0" noProof="0" dirty="0">
                <a:solidFill>
                  <a:srgbClr val="C00000"/>
                </a:solidFill>
                <a:latin typeface="Calibri" panose="020F0502020204030204" pitchFamily="34" charset="0"/>
                <a:ea typeface="宋体" panose="02010600030101010101" pitchFamily="2" charset="-122"/>
                <a:cs typeface="+mn-cs"/>
              </a:rPr>
              <a:t>Placement policy:</a:t>
            </a:r>
            <a:br>
              <a:rPr kumimoji="0" lang="en-GB" sz="1800" b="0" kern="1200" cap="none" spc="0" normalizeH="0" baseline="0" noProof="0" dirty="0">
                <a:latin typeface="Calibri" panose="020F0502020204030204" pitchFamily="34" charset="0"/>
                <a:ea typeface="宋体" panose="02010600030101010101" pitchFamily="2" charset="-122"/>
                <a:cs typeface="+mn-cs"/>
              </a:rPr>
            </a:br>
            <a:r>
              <a:rPr kumimoji="0" lang="en-GB" sz="1800" b="0" kern="1200" cap="none" spc="0" normalizeH="0" baseline="0" noProof="0" dirty="0">
                <a:latin typeface="Calibri" panose="020F0502020204030204" pitchFamily="34" charset="0"/>
                <a:ea typeface="宋体" panose="02010600030101010101" pitchFamily="2" charset="-122"/>
                <a:cs typeface="+mn-cs"/>
              </a:rPr>
              <a:t>determines where b goes</a:t>
            </a:r>
            <a:endParaRPr kumimoji="0" lang="en-GB" sz="1800" b="0" kern="1200" cap="none" spc="0" normalizeH="0" baseline="0" noProof="0" dirty="0">
              <a:latin typeface="Calibri" panose="020F0502020204030204" pitchFamily="34" charset="0"/>
              <a:ea typeface="宋体" panose="02010600030101010101" pitchFamily="2" charset="-122"/>
              <a:cs typeface="+mn-cs"/>
            </a:endParaRPr>
          </a:p>
          <a:p>
            <a:pPr marL="116205" marR="0" indent="-116205" defTabSz="914400">
              <a:lnSpc>
                <a:spcPct val="98000"/>
              </a:lnSpc>
              <a:buClrTx/>
              <a:buSzTx/>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0" kern="1200" cap="none" spc="0" normalizeH="0" baseline="0" noProof="0" dirty="0">
                <a:solidFill>
                  <a:srgbClr val="C00000"/>
                </a:solidFill>
                <a:latin typeface="Calibri" panose="020F0502020204030204" pitchFamily="34" charset="0"/>
                <a:ea typeface="宋体" panose="02010600030101010101" pitchFamily="2" charset="-122"/>
                <a:cs typeface="+mn-cs"/>
              </a:rPr>
              <a:t>Replacement policy:</a:t>
            </a:r>
            <a:br>
              <a:rPr kumimoji="0" lang="en-GB" sz="1800" b="0" kern="1200" cap="none" spc="0" normalizeH="0" baseline="0" noProof="0" dirty="0">
                <a:solidFill>
                  <a:srgbClr val="C00000"/>
                </a:solidFill>
                <a:latin typeface="Calibri" panose="020F0502020204030204" pitchFamily="34" charset="0"/>
                <a:ea typeface="宋体" panose="02010600030101010101" pitchFamily="2" charset="-122"/>
                <a:cs typeface="+mn-cs"/>
              </a:rPr>
            </a:br>
            <a:r>
              <a:rPr kumimoji="0" lang="en-GB" sz="1800" b="0" kern="1200" cap="none" spc="0" normalizeH="0" baseline="0" noProof="0" dirty="0">
                <a:solidFill>
                  <a:srgbClr val="FF0000"/>
                </a:solidFill>
                <a:latin typeface="Calibri" panose="020F0502020204030204" pitchFamily="34" charset="0"/>
                <a:ea typeface="宋体" panose="02010600030101010101" pitchFamily="2" charset="-122"/>
                <a:cs typeface="+mn-cs"/>
              </a:rPr>
              <a:t>determines which block</a:t>
            </a:r>
            <a:br>
              <a:rPr kumimoji="0" lang="en-GB" sz="1800" b="0" kern="1200" cap="none" spc="0" normalizeH="0" baseline="0" noProof="0" dirty="0">
                <a:solidFill>
                  <a:srgbClr val="FF0000"/>
                </a:solidFill>
                <a:latin typeface="Calibri" panose="020F0502020204030204" pitchFamily="34" charset="0"/>
                <a:ea typeface="宋体" panose="02010600030101010101" pitchFamily="2" charset="-122"/>
                <a:cs typeface="+mn-cs"/>
              </a:rPr>
            </a:br>
            <a:r>
              <a:rPr kumimoji="0" lang="en-GB" sz="1800" b="0" kern="1200" cap="none" spc="0" normalizeH="0" baseline="0" noProof="0" dirty="0">
                <a:solidFill>
                  <a:srgbClr val="FF0000"/>
                </a:solidFill>
                <a:latin typeface="Calibri" panose="020F0502020204030204" pitchFamily="34" charset="0"/>
                <a:ea typeface="宋体" panose="02010600030101010101" pitchFamily="2" charset="-122"/>
                <a:cs typeface="+mn-cs"/>
              </a:rPr>
              <a:t>gets evicted</a:t>
            </a:r>
            <a:r>
              <a:rPr kumimoji="0" lang="en-US" altLang="en-GB" sz="1800" b="0" kern="1200" cap="none" spc="0" normalizeH="0" baseline="0" noProof="0" dirty="0">
                <a:solidFill>
                  <a:srgbClr val="FF0000"/>
                </a:solidFill>
                <a:latin typeface="Calibri" panose="020F0502020204030204" pitchFamily="34" charset="0"/>
                <a:ea typeface="宋体" panose="02010600030101010101" pitchFamily="2" charset="-122"/>
                <a:cs typeface="+mn-cs"/>
              </a:rPr>
              <a:t>(cache</a:t>
            </a:r>
            <a:r>
              <a:rPr kumimoji="0" lang="zh-CN" altLang="en-US" sz="1800" b="0" kern="1200" cap="none" spc="0" normalizeH="0" baseline="0" noProof="0" dirty="0">
                <a:solidFill>
                  <a:srgbClr val="FF0000"/>
                </a:solidFill>
                <a:latin typeface="Calibri" panose="020F0502020204030204" pitchFamily="34" charset="0"/>
                <a:ea typeface="宋体" panose="02010600030101010101" pitchFamily="2" charset="-122"/>
                <a:cs typeface="+mn-cs"/>
              </a:rPr>
              <a:t>舍弃原来的</a:t>
            </a:r>
            <a:endParaRPr kumimoji="0" lang="zh-CN" altLang="en-US" sz="1800" b="0" kern="1200" cap="none" spc="0" normalizeH="0" baseline="0" noProof="0" dirty="0">
              <a:solidFill>
                <a:srgbClr val="FF0000"/>
              </a:solidFill>
              <a:latin typeface="Calibri" panose="020F0502020204030204" pitchFamily="34" charset="0"/>
              <a:ea typeface="宋体" panose="02010600030101010101" pitchFamily="2" charset="-122"/>
              <a:cs typeface="+mn-cs"/>
            </a:endParaRPr>
          </a:p>
          <a:p>
            <a:pPr marR="0" defTabSz="914400">
              <a:lnSpc>
                <a:spcPct val="98000"/>
              </a:lnSpc>
              <a:buClrTx/>
              <a:buSzTx/>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zh-CN" sz="1800" b="0" kern="1200" cap="none" spc="0" normalizeH="0" baseline="0" noProof="0" dirty="0">
                <a:solidFill>
                  <a:srgbClr val="FF0000"/>
                </a:solidFill>
                <a:latin typeface="Calibri" panose="020F0502020204030204" pitchFamily="34" charset="0"/>
                <a:ea typeface="宋体" panose="02010600030101010101" pitchFamily="2" charset="-122"/>
                <a:cs typeface="+mn-cs"/>
              </a:rPr>
              <a:t>(</a:t>
            </a:r>
            <a:r>
              <a:rPr kumimoji="0" lang="zh-CN" altLang="en-US" sz="1800" b="0" kern="1200" cap="none" spc="0" normalizeH="0" baseline="0" noProof="0" dirty="0">
                <a:solidFill>
                  <a:srgbClr val="FF0000"/>
                </a:solidFill>
                <a:latin typeface="Calibri" panose="020F0502020204030204" pitchFamily="34" charset="0"/>
                <a:ea typeface="宋体" panose="02010600030101010101" pitchFamily="2" charset="-122"/>
                <a:cs typeface="+mn-cs"/>
              </a:rPr>
              <a:t>但是不一定是直接扔掉</a:t>
            </a:r>
            <a:r>
              <a:rPr kumimoji="0" lang="en-US" altLang="zh-CN" sz="1800" b="0" kern="1200" cap="none" spc="0" normalizeH="0" baseline="0" noProof="0" dirty="0">
                <a:solidFill>
                  <a:srgbClr val="FF0000"/>
                </a:solidFill>
                <a:latin typeface="Calibri" panose="020F0502020204030204" pitchFamily="34" charset="0"/>
                <a:ea typeface="宋体" panose="02010600030101010101" pitchFamily="2" charset="-122"/>
                <a:cs typeface="+mn-cs"/>
              </a:rPr>
              <a:t>)</a:t>
            </a:r>
            <a:r>
              <a:rPr kumimoji="0" lang="en-US" altLang="en-GB" sz="1800" b="0" kern="1200" cap="none" spc="0" normalizeH="0" baseline="0" noProof="0" dirty="0">
                <a:solidFill>
                  <a:srgbClr val="FF0000"/>
                </a:solidFill>
                <a:latin typeface="Calibri" panose="020F0502020204030204" pitchFamily="34" charset="0"/>
                <a:ea typeface="宋体" panose="02010600030101010101" pitchFamily="2" charset="-122"/>
                <a:cs typeface="+mn-cs"/>
              </a:rPr>
              <a:t>)</a:t>
            </a:r>
            <a:endParaRPr kumimoji="0" lang="en-US" altLang="en-GB" sz="1800" b="0" kern="1200" cap="none" spc="0" normalizeH="0" baseline="0" noProof="0" dirty="0">
              <a:solidFill>
                <a:srgbClr val="FF0000"/>
              </a:solidFill>
              <a:latin typeface="Calibri" panose="020F0502020204030204" pitchFamily="34" charset="0"/>
              <a:ea typeface="宋体" panose="02010600030101010101" pitchFamily="2" charset="-122"/>
              <a:cs typeface="+mn-cs"/>
            </a:endParaRPr>
          </a:p>
          <a:p>
            <a:pPr marR="0" defTabSz="914400">
              <a:lnSpc>
                <a:spcPct val="98000"/>
              </a:lnSpc>
              <a:buClrTx/>
              <a:buSzTx/>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0" kern="1200" cap="none" spc="0" normalizeH="0" baseline="0" noProof="0" dirty="0">
                <a:latin typeface="Calibri" panose="020F0502020204030204" pitchFamily="34" charset="0"/>
                <a:ea typeface="宋体" panose="02010600030101010101" pitchFamily="2" charset="-122"/>
                <a:cs typeface="+mn-cs"/>
              </a:rPr>
              <a:t> (victim)</a:t>
            </a:r>
            <a:endParaRPr kumimoji="0" lang="en-GB" sz="1800" b="0" kern="1200" cap="none" spc="0" normalizeH="0" baseline="0" noProof="0" dirty="0">
              <a:latin typeface="Calibri" panose="020F0502020204030204" pitchFamily="34" charset="0"/>
              <a:ea typeface="宋体" panose="02010600030101010101" pitchFamily="2" charset="-122"/>
              <a:cs typeface="+mn-cs"/>
            </a:endParaRPr>
          </a:p>
        </p:txBody>
      </p:sp>
      <p:sp>
        <p:nvSpPr>
          <p:cNvPr id="2" name="文本框 1"/>
          <p:cNvSpPr txBox="1"/>
          <p:nvPr/>
        </p:nvSpPr>
        <p:spPr>
          <a:xfrm>
            <a:off x="61595" y="3204845"/>
            <a:ext cx="2533650" cy="1938020"/>
          </a:xfrm>
          <a:prstGeom prst="rect">
            <a:avLst/>
          </a:prstGeom>
          <a:noFill/>
        </p:spPr>
        <p:txBody>
          <a:bodyPr wrap="none" rtlCol="0">
            <a:spAutoFit/>
          </a:bodyPr>
          <a:p>
            <a:r>
              <a:rPr lang="zh-CN" altLang="en-US"/>
              <a:t>要注意的是</a:t>
            </a:r>
            <a:r>
              <a:rPr lang="en-US" altLang="zh-CN"/>
              <a:t>cache</a:t>
            </a:r>
            <a:endParaRPr lang="en-US" altLang="zh-CN"/>
          </a:p>
          <a:p>
            <a:r>
              <a:rPr lang="zh-CN" altLang="en-US"/>
              <a:t>中的内容只是</a:t>
            </a:r>
            <a:endParaRPr lang="zh-CN" altLang="en-US"/>
          </a:p>
          <a:p>
            <a:r>
              <a:rPr lang="en-US" altLang="zh-CN"/>
              <a:t>main memory</a:t>
            </a:r>
            <a:r>
              <a:rPr lang="zh-CN" altLang="en-US"/>
              <a:t>的一个</a:t>
            </a:r>
            <a:endParaRPr lang="zh-CN" altLang="en-US"/>
          </a:p>
          <a:p>
            <a:r>
              <a:rPr lang="zh-CN" altLang="en-US"/>
              <a:t>子集，并且是一种</a:t>
            </a:r>
            <a:endParaRPr lang="zh-CN" altLang="en-US"/>
          </a:p>
          <a:p>
            <a:r>
              <a:rPr lang="zh-CN" altLang="en-US"/>
              <a:t>类似于</a:t>
            </a:r>
            <a:r>
              <a:rPr lang="en-US" altLang="zh-CN"/>
              <a:t>map</a:t>
            </a:r>
            <a:r>
              <a:rPr lang="zh-CN" altLang="en-US"/>
              <a:t>的</a:t>
            </a:r>
            <a:endParaRPr lang="zh-CN" altLang="en-US"/>
          </a:p>
          <a:p>
            <a:r>
              <a:rPr lang="zh-CN" altLang="en-US"/>
              <a:t>存在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xEl>
                                              <p:charRg st="0" end="2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xEl>
                                              <p:charRg st="27" end="6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36889"/>
                                        </p:tgtEl>
                                        <p:attrNameLst>
                                          <p:attrName>fillcolor</p:attrName>
                                        </p:attrNameLst>
                                      </p:cBhvr>
                                      <p:to>
                                        <a:srgbClr val="FF9999"/>
                                      </p:to>
                                    </p:animClr>
                                    <p:set>
                                      <p:cBhvr>
                                        <p:cTn id="41" dur="2000" fill="hold"/>
                                        <p:tgtEl>
                                          <p:spTgt spid="36889"/>
                                        </p:tgtEl>
                                        <p:attrNameLst>
                                          <p:attrName>fill.type</p:attrName>
                                        </p:attrNameLst>
                                      </p:cBhvr>
                                      <p:to>
                                        <p:strVal val="solid"/>
                                      </p:to>
                                    </p:set>
                                    <p:set>
                                      <p:cBhvr>
                                        <p:cTn id="42" dur="2000" fill="hold"/>
                                        <p:tgtEl>
                                          <p:spTgt spid="3688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xEl>
                                              <p:charRg st="69" end="13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xEl>
                                              <p:char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xEl>
                                              <p:char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688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8"/>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9" grpId="0" animBg="1"/>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4"/>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Types of Cache Misses</a:t>
            </a:r>
            <a:endParaRPr lang="en-US" altLang="zh-CN" dirty="0">
              <a:ea typeface="宋体" panose="02010600030101010101" pitchFamily="2" charset="-122"/>
            </a:endParaRPr>
          </a:p>
        </p:txBody>
      </p:sp>
      <p:sp>
        <p:nvSpPr>
          <p:cNvPr id="38915" name="Rectangle 5"/>
          <p:cNvSpPr>
            <a:spLocks noGrp="1"/>
          </p:cNvSpPr>
          <p:nvPr>
            <p:ph idx="1"/>
          </p:nvPr>
        </p:nvSpPr>
        <p:spPr>
          <a:xfrm>
            <a:off x="457200" y="1600200"/>
            <a:ext cx="8518525" cy="4972050"/>
          </a:xfrm>
        </p:spPr>
        <p:txBody>
          <a:bodyPr vert="horz" wrap="square" lIns="91440" tIns="45720" rIns="91440" bIns="45720" anchor="t" anchorCtr="0"/>
          <a:p>
            <a:r>
              <a:rPr lang="en-US" altLang="zh-CN" dirty="0">
                <a:ea typeface="宋体" panose="02010600030101010101" pitchFamily="2" charset="-122"/>
              </a:rPr>
              <a:t>Cold (compulsory) miss(cache</a:t>
            </a:r>
            <a:r>
              <a:rPr lang="zh-CN" altLang="en-US" dirty="0">
                <a:ea typeface="宋体" panose="02010600030101010101" pitchFamily="2" charset="-122"/>
              </a:rPr>
              <a:t>为空的情况</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Cold misses occur because the cache is </a:t>
            </a:r>
            <a:r>
              <a:rPr lang="en-US" altLang="zh-CN" dirty="0">
                <a:solidFill>
                  <a:srgbClr val="FF0000"/>
                </a:solidFill>
                <a:ea typeface="宋体" panose="02010600030101010101" pitchFamily="2" charset="-122"/>
              </a:rPr>
              <a:t>empty</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Capacity miss(cache</a:t>
            </a:r>
            <a:r>
              <a:rPr lang="zh-CN" altLang="en-US" dirty="0">
                <a:ea typeface="宋体" panose="02010600030101010101" pitchFamily="2" charset="-122"/>
              </a:rPr>
              <a:t>装满，出现了区域重复</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Occurs when the set of active cache blocks (</a:t>
            </a:r>
            <a:r>
              <a:rPr lang="en-US" altLang="zh-CN" dirty="0">
                <a:solidFill>
                  <a:srgbClr val="FF0000"/>
                </a:solidFill>
                <a:ea typeface="宋体" panose="02010600030101010101" pitchFamily="2" charset="-122"/>
              </a:rPr>
              <a:t>working set</a:t>
            </a:r>
            <a:r>
              <a:rPr lang="en-US" altLang="zh-CN" dirty="0">
                <a:ea typeface="宋体" panose="02010600030101010101" pitchFamily="2" charset="-122"/>
              </a:rPr>
              <a:t>) is larger than the cache.</a:t>
            </a:r>
            <a:endParaRPr lang="en-US" altLang="zh-CN"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4"/>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Types of Cache Misses</a:t>
            </a:r>
            <a:endParaRPr lang="en-US" altLang="zh-CN" dirty="0">
              <a:ea typeface="宋体" panose="02010600030101010101" pitchFamily="2" charset="-122"/>
            </a:endParaRPr>
          </a:p>
        </p:txBody>
      </p:sp>
      <p:sp>
        <p:nvSpPr>
          <p:cNvPr id="40963" name="Rectangle 5"/>
          <p:cNvSpPr>
            <a:spLocks noGrp="1"/>
          </p:cNvSpPr>
          <p:nvPr>
            <p:ph idx="1"/>
          </p:nvPr>
        </p:nvSpPr>
        <p:spPr>
          <a:xfrm>
            <a:off x="457200" y="1600200"/>
            <a:ext cx="8518525" cy="4972050"/>
          </a:xfrm>
        </p:spPr>
        <p:txBody>
          <a:bodyPr vert="horz" wrap="square" lIns="91440" tIns="45720" rIns="91440" bIns="45720" anchor="t" anchorCtr="0"/>
          <a:p>
            <a:r>
              <a:rPr lang="en-US" altLang="zh-CN" dirty="0">
                <a:solidFill>
                  <a:srgbClr val="FF0000"/>
                </a:solidFill>
                <a:ea typeface="宋体" panose="02010600030101010101" pitchFamily="2" charset="-122"/>
              </a:rPr>
              <a:t>Conflict miss</a:t>
            </a:r>
            <a:endParaRPr lang="en-US" altLang="zh-CN" dirty="0">
              <a:ea typeface="宋体" panose="02010600030101010101" pitchFamily="2" charset="-122"/>
            </a:endParaRPr>
          </a:p>
          <a:p>
            <a:pPr lvl="1"/>
            <a:r>
              <a:rPr lang="en-US" altLang="zh-CN" dirty="0">
                <a:ea typeface="宋体" panose="02010600030101010101" pitchFamily="2" charset="-122"/>
              </a:rPr>
              <a:t>Most caches limit blocks at level k+1 to </a:t>
            </a:r>
            <a:r>
              <a:rPr lang="en-US" altLang="zh-CN" dirty="0">
                <a:solidFill>
                  <a:srgbClr val="FF0000"/>
                </a:solidFill>
                <a:ea typeface="宋体" panose="02010600030101010101" pitchFamily="2" charset="-122"/>
              </a:rPr>
              <a:t>a small subset</a:t>
            </a:r>
            <a:r>
              <a:rPr lang="en-US" altLang="zh-CN" dirty="0">
                <a:ea typeface="宋体" panose="02010600030101010101" pitchFamily="2" charset="-122"/>
              </a:rPr>
              <a:t> (sometimes a singleton) of the block </a:t>
            </a:r>
            <a:r>
              <a:rPr lang="en-US" altLang="zh-CN" dirty="0">
                <a:solidFill>
                  <a:srgbClr val="FF0000"/>
                </a:solidFill>
                <a:ea typeface="宋体" panose="02010600030101010101" pitchFamily="2" charset="-122"/>
              </a:rPr>
              <a:t>positions</a:t>
            </a:r>
            <a:r>
              <a:rPr lang="en-US" altLang="zh-CN" dirty="0">
                <a:ea typeface="宋体" panose="02010600030101010101" pitchFamily="2" charset="-122"/>
              </a:rPr>
              <a:t> at level k.</a:t>
            </a:r>
            <a:endParaRPr lang="en-US" altLang="zh-CN" dirty="0">
              <a:ea typeface="宋体" panose="02010600030101010101" pitchFamily="2" charset="-122"/>
            </a:endParaRPr>
          </a:p>
          <a:p>
            <a:pPr lvl="2"/>
            <a:r>
              <a:rPr lang="en-US" altLang="zh-CN" dirty="0">
                <a:ea typeface="宋体" panose="02010600030101010101" pitchFamily="2" charset="-122"/>
              </a:rPr>
              <a:t>e.g. Block i at level k+1 must be placed in block (i mod 4) at level k.</a:t>
            </a:r>
            <a:endParaRPr lang="en-US" altLang="zh-CN" dirty="0">
              <a:ea typeface="宋体" panose="02010600030101010101" pitchFamily="2" charset="-122"/>
            </a:endParaRPr>
          </a:p>
          <a:p>
            <a:pPr lvl="1"/>
            <a:r>
              <a:rPr lang="en-US" altLang="zh-CN" dirty="0">
                <a:ea typeface="宋体" panose="02010600030101010101" pitchFamily="2" charset="-122"/>
              </a:rPr>
              <a:t>Conflict misses occur when the level k cache is large enough, but multiple data objects </a:t>
            </a:r>
            <a:r>
              <a:rPr lang="en-US" altLang="zh-CN" dirty="0">
                <a:solidFill>
                  <a:srgbClr val="FF0000"/>
                </a:solidFill>
                <a:ea typeface="宋体" panose="02010600030101010101" pitchFamily="2" charset="-122"/>
              </a:rPr>
              <a:t>all map to the same level k block</a:t>
            </a:r>
            <a:r>
              <a:rPr lang="en-US" altLang="zh-CN" dirty="0">
                <a:ea typeface="宋体" panose="02010600030101010101" pitchFamily="2" charset="-122"/>
              </a:rPr>
              <a:t>.</a:t>
            </a:r>
            <a:endParaRPr lang="en-US" altLang="zh-CN" dirty="0">
              <a:ea typeface="宋体" panose="02010600030101010101" pitchFamily="2" charset="-122"/>
            </a:endParaRPr>
          </a:p>
          <a:p>
            <a:pPr lvl="2"/>
            <a:r>
              <a:rPr lang="en-US" altLang="zh-CN" dirty="0">
                <a:ea typeface="宋体" panose="02010600030101010101" pitchFamily="2" charset="-122"/>
              </a:rPr>
              <a:t>e.g. Referencing blocks 9, 13, 9, 13, 9, 13, ... would miss every time.</a:t>
            </a:r>
            <a:endParaRPr lang="en-US" altLang="zh-CN"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14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Outline</a:t>
            </a:r>
            <a:endParaRPr lang="en-US" altLang="zh-CN" dirty="0">
              <a:ea typeface="宋体" panose="02010600030101010101" pitchFamily="2" charset="-122"/>
            </a:endParaRPr>
          </a:p>
        </p:txBody>
      </p:sp>
      <p:sp>
        <p:nvSpPr>
          <p:cNvPr id="6148" name="Rectangle 3"/>
          <p:cNvSpPr>
            <a:spLocks noGrp="1"/>
          </p:cNvSpPr>
          <p:nvPr>
            <p:ph idx="1"/>
          </p:nvPr>
        </p:nvSpPr>
        <p:spPr/>
        <p:txBody>
          <a:bodyPr vert="horz" wrap="square" lIns="91440" tIns="45720" rIns="91440" bIns="45720" anchor="t" anchorCtr="0"/>
          <a:p>
            <a:pPr>
              <a:lnSpc>
                <a:spcPct val="140000"/>
              </a:lnSpc>
            </a:pPr>
            <a:r>
              <a:rPr lang="en-US" altLang="zh-CN" dirty="0">
                <a:ea typeface="宋体" panose="02010600030101010101" pitchFamily="2" charset="-122"/>
              </a:rPr>
              <a:t>Locality</a:t>
            </a:r>
            <a:endParaRPr lang="en-US" altLang="zh-CN" dirty="0">
              <a:ea typeface="宋体" panose="02010600030101010101" pitchFamily="2" charset="-122"/>
            </a:endParaRPr>
          </a:p>
          <a:p>
            <a:pPr>
              <a:lnSpc>
                <a:spcPct val="140000"/>
              </a:lnSpc>
            </a:pPr>
            <a:r>
              <a:rPr lang="en-US" altLang="zh-CN" dirty="0">
                <a:ea typeface="宋体" panose="02010600030101010101" pitchFamily="2" charset="-122"/>
              </a:rPr>
              <a:t>The memory hierarchy</a:t>
            </a:r>
            <a:endParaRPr lang="en-US" altLang="zh-CN" dirty="0">
              <a:ea typeface="宋体" panose="02010600030101010101" pitchFamily="2" charset="-122"/>
            </a:endParaRPr>
          </a:p>
          <a:p>
            <a:pPr>
              <a:lnSpc>
                <a:spcPct val="140000"/>
              </a:lnSpc>
            </a:pPr>
            <a:r>
              <a:rPr lang="en-US" altLang="zh-CN" dirty="0">
                <a:ea typeface="宋体" panose="02010600030101010101" pitchFamily="2" charset="-122"/>
              </a:rPr>
              <a:t>Cache Memory</a:t>
            </a:r>
            <a:endParaRPr lang="en-US" altLang="zh-CN" dirty="0">
              <a:ea typeface="宋体" panose="02010600030101010101" pitchFamily="2" charset="-122"/>
            </a:endParaRPr>
          </a:p>
          <a:p>
            <a:pPr>
              <a:lnSpc>
                <a:spcPct val="140000"/>
              </a:lnSpc>
            </a:pPr>
            <a:r>
              <a:rPr lang="en-US" altLang="zh-CN" dirty="0">
                <a:ea typeface="宋体" panose="02010600030101010101" pitchFamily="2" charset="-122"/>
              </a:rPr>
              <a:t>Suggested Reading: 6.2, 6.3, 6.4</a:t>
            </a:r>
            <a:endParaRPr lang="en-US" altLang="zh-CN"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Up-Down Arrow 42"/>
          <p:cNvSpPr/>
          <p:nvPr/>
        </p:nvSpPr>
        <p:spPr bwMode="auto">
          <a:xfrm>
            <a:off x="3352800" y="16002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5" name="Up-Down Arrow 34"/>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3012" name="Title 1"/>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General Cache Concepts: Miss</a:t>
            </a:r>
            <a:endParaRPr lang="en-US" altLang="zh-CN" dirty="0">
              <a:ea typeface="宋体" panose="02010600030101010101" pitchFamily="2" charset="-122"/>
            </a:endParaRPr>
          </a:p>
        </p:txBody>
      </p:sp>
      <p:sp>
        <p:nvSpPr>
          <p:cNvPr id="3" name="Rectangle 2"/>
          <p:cNvSpPr/>
          <p:nvPr/>
        </p:nvSpPr>
        <p:spPr bwMode="auto">
          <a:xfrm>
            <a:off x="1905000" y="45720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Rectangle 3"/>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3015" name="Rectangle 4"/>
          <p:cNvSpPr/>
          <p:nvPr/>
        </p:nvSpPr>
        <p:spPr>
          <a:xfrm>
            <a:off x="20574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0</a:t>
            </a:r>
            <a:endParaRPr lang="en-US" altLang="zh-CN" sz="1800" b="1" dirty="0">
              <a:latin typeface="Calibri" panose="020F0502020204030204" pitchFamily="34" charset="0"/>
              <a:ea typeface="宋体" panose="02010600030101010101" pitchFamily="2" charset="-122"/>
            </a:endParaRPr>
          </a:p>
        </p:txBody>
      </p:sp>
      <p:sp>
        <p:nvSpPr>
          <p:cNvPr id="43016" name="Rectangle 5"/>
          <p:cNvSpPr/>
          <p:nvPr/>
        </p:nvSpPr>
        <p:spPr>
          <a:xfrm>
            <a:off x="28956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a:t>
            </a:r>
            <a:endParaRPr lang="en-US" altLang="zh-CN" sz="1800" b="1" dirty="0">
              <a:latin typeface="Calibri" panose="020F0502020204030204" pitchFamily="34" charset="0"/>
              <a:ea typeface="宋体" panose="02010600030101010101" pitchFamily="2" charset="-122"/>
            </a:endParaRPr>
          </a:p>
        </p:txBody>
      </p:sp>
      <p:sp>
        <p:nvSpPr>
          <p:cNvPr id="43017" name="Rectangle 6"/>
          <p:cNvSpPr/>
          <p:nvPr/>
        </p:nvSpPr>
        <p:spPr>
          <a:xfrm>
            <a:off x="37338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2</a:t>
            </a:r>
            <a:endParaRPr lang="en-US" altLang="zh-CN" sz="1800" b="1" dirty="0">
              <a:latin typeface="Calibri" panose="020F0502020204030204" pitchFamily="34" charset="0"/>
              <a:ea typeface="宋体" panose="02010600030101010101" pitchFamily="2" charset="-122"/>
            </a:endParaRPr>
          </a:p>
        </p:txBody>
      </p:sp>
      <p:sp>
        <p:nvSpPr>
          <p:cNvPr id="43018" name="Rectangle 7"/>
          <p:cNvSpPr/>
          <p:nvPr/>
        </p:nvSpPr>
        <p:spPr>
          <a:xfrm>
            <a:off x="4572000" y="4724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3</a:t>
            </a:r>
            <a:endParaRPr lang="en-US" altLang="zh-CN" sz="1800" b="1" dirty="0">
              <a:latin typeface="Calibri" panose="020F0502020204030204" pitchFamily="34" charset="0"/>
              <a:ea typeface="宋体" panose="02010600030101010101" pitchFamily="2" charset="-122"/>
            </a:endParaRPr>
          </a:p>
        </p:txBody>
      </p:sp>
      <p:sp>
        <p:nvSpPr>
          <p:cNvPr id="43019" name="Rectangle 8"/>
          <p:cNvSpPr/>
          <p:nvPr/>
        </p:nvSpPr>
        <p:spPr>
          <a:xfrm>
            <a:off x="20574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4</a:t>
            </a:r>
            <a:endParaRPr lang="en-US" altLang="zh-CN" sz="1800" b="1" dirty="0">
              <a:latin typeface="Calibri" panose="020F0502020204030204" pitchFamily="34" charset="0"/>
              <a:ea typeface="宋体" panose="02010600030101010101" pitchFamily="2" charset="-122"/>
            </a:endParaRPr>
          </a:p>
        </p:txBody>
      </p:sp>
      <p:sp>
        <p:nvSpPr>
          <p:cNvPr id="43020" name="Rectangle 9"/>
          <p:cNvSpPr/>
          <p:nvPr/>
        </p:nvSpPr>
        <p:spPr>
          <a:xfrm>
            <a:off x="28956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5</a:t>
            </a:r>
            <a:endParaRPr lang="en-US" altLang="zh-CN" sz="1800" b="1" dirty="0">
              <a:latin typeface="Calibri" panose="020F0502020204030204" pitchFamily="34" charset="0"/>
              <a:ea typeface="宋体" panose="02010600030101010101" pitchFamily="2" charset="-122"/>
            </a:endParaRPr>
          </a:p>
        </p:txBody>
      </p:sp>
      <p:sp>
        <p:nvSpPr>
          <p:cNvPr id="43021" name="Rectangle 10"/>
          <p:cNvSpPr/>
          <p:nvPr/>
        </p:nvSpPr>
        <p:spPr>
          <a:xfrm>
            <a:off x="37338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6</a:t>
            </a:r>
            <a:endParaRPr lang="en-US" altLang="zh-CN" sz="1800" b="1" dirty="0">
              <a:latin typeface="Calibri" panose="020F0502020204030204" pitchFamily="34" charset="0"/>
              <a:ea typeface="宋体" panose="02010600030101010101" pitchFamily="2" charset="-122"/>
            </a:endParaRPr>
          </a:p>
        </p:txBody>
      </p:sp>
      <p:sp>
        <p:nvSpPr>
          <p:cNvPr id="43022" name="Rectangle 11"/>
          <p:cNvSpPr/>
          <p:nvPr/>
        </p:nvSpPr>
        <p:spPr>
          <a:xfrm>
            <a:off x="4572000" y="5105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7</a:t>
            </a:r>
            <a:endParaRPr lang="en-US" altLang="zh-CN" sz="1800" b="1" dirty="0">
              <a:latin typeface="Calibri" panose="020F0502020204030204" pitchFamily="34" charset="0"/>
              <a:ea typeface="宋体" panose="02010600030101010101" pitchFamily="2" charset="-122"/>
            </a:endParaRPr>
          </a:p>
        </p:txBody>
      </p:sp>
      <p:sp>
        <p:nvSpPr>
          <p:cNvPr id="43023" name="Rectangle 12"/>
          <p:cNvSpPr/>
          <p:nvPr/>
        </p:nvSpPr>
        <p:spPr>
          <a:xfrm>
            <a:off x="20574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8</a:t>
            </a:r>
            <a:endParaRPr lang="en-US" altLang="zh-CN" sz="1800" b="1" dirty="0">
              <a:latin typeface="Calibri" panose="020F0502020204030204" pitchFamily="34" charset="0"/>
              <a:ea typeface="宋体" panose="02010600030101010101" pitchFamily="2" charset="-122"/>
            </a:endParaRPr>
          </a:p>
        </p:txBody>
      </p:sp>
      <p:sp>
        <p:nvSpPr>
          <p:cNvPr id="43024" name="Rectangle 13"/>
          <p:cNvSpPr/>
          <p:nvPr/>
        </p:nvSpPr>
        <p:spPr>
          <a:xfrm>
            <a:off x="28956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9</a:t>
            </a:r>
            <a:endParaRPr lang="en-US" altLang="zh-CN" sz="1800" b="1" dirty="0">
              <a:latin typeface="Calibri" panose="020F0502020204030204" pitchFamily="34" charset="0"/>
              <a:ea typeface="宋体" panose="02010600030101010101" pitchFamily="2" charset="-122"/>
            </a:endParaRPr>
          </a:p>
        </p:txBody>
      </p:sp>
      <p:sp>
        <p:nvSpPr>
          <p:cNvPr id="43025" name="Rectangle 14"/>
          <p:cNvSpPr/>
          <p:nvPr/>
        </p:nvSpPr>
        <p:spPr>
          <a:xfrm>
            <a:off x="37338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10</a:t>
            </a:r>
            <a:endParaRPr lang="en-US" altLang="zh-CN" sz="1800" b="1" dirty="0">
              <a:latin typeface="Calibri" panose="020F0502020204030204" pitchFamily="34" charset="0"/>
              <a:ea typeface="宋体" panose="02010600030101010101" pitchFamily="2" charset="-122"/>
            </a:endParaRPr>
          </a:p>
        </p:txBody>
      </p:sp>
      <p:sp>
        <p:nvSpPr>
          <p:cNvPr id="43026" name="Rectangle 15"/>
          <p:cNvSpPr/>
          <p:nvPr/>
        </p:nvSpPr>
        <p:spPr>
          <a:xfrm>
            <a:off x="4572000" y="5486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11</a:t>
            </a:r>
            <a:endParaRPr lang="en-US" altLang="zh-CN" sz="1800" b="1" dirty="0">
              <a:latin typeface="Calibri" panose="020F0502020204030204" pitchFamily="34" charset="0"/>
              <a:ea typeface="宋体" panose="02010600030101010101" pitchFamily="2" charset="-122"/>
            </a:endParaRPr>
          </a:p>
        </p:txBody>
      </p:sp>
      <p:sp>
        <p:nvSpPr>
          <p:cNvPr id="43027" name="Rectangle 16"/>
          <p:cNvSpPr/>
          <p:nvPr/>
        </p:nvSpPr>
        <p:spPr>
          <a:xfrm>
            <a:off x="20574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12</a:t>
            </a:r>
            <a:endParaRPr lang="en-US" altLang="zh-CN" sz="1800" b="1" dirty="0">
              <a:latin typeface="Calibri" panose="020F0502020204030204" pitchFamily="34" charset="0"/>
              <a:ea typeface="宋体" panose="02010600030101010101" pitchFamily="2" charset="-122"/>
            </a:endParaRPr>
          </a:p>
        </p:txBody>
      </p:sp>
      <p:sp>
        <p:nvSpPr>
          <p:cNvPr id="43028" name="Rectangle 17"/>
          <p:cNvSpPr/>
          <p:nvPr/>
        </p:nvSpPr>
        <p:spPr>
          <a:xfrm>
            <a:off x="28956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43029" name="Rectangle 18"/>
          <p:cNvSpPr/>
          <p:nvPr/>
        </p:nvSpPr>
        <p:spPr>
          <a:xfrm>
            <a:off x="37338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14</a:t>
            </a:r>
            <a:endParaRPr lang="en-US" altLang="zh-CN" sz="1800" b="1" dirty="0">
              <a:latin typeface="Calibri" panose="020F0502020204030204" pitchFamily="34" charset="0"/>
              <a:ea typeface="宋体" panose="02010600030101010101" pitchFamily="2" charset="-122"/>
            </a:endParaRPr>
          </a:p>
        </p:txBody>
      </p:sp>
      <p:sp>
        <p:nvSpPr>
          <p:cNvPr id="43030" name="Rectangle 19"/>
          <p:cNvSpPr/>
          <p:nvPr/>
        </p:nvSpPr>
        <p:spPr>
          <a:xfrm>
            <a:off x="4572000" y="5867400"/>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15</a:t>
            </a:r>
            <a:endParaRPr lang="en-US" altLang="zh-CN" sz="1800" b="1" dirty="0">
              <a:latin typeface="Calibri" panose="020F0502020204030204" pitchFamily="34" charset="0"/>
              <a:ea typeface="宋体" panose="02010600030101010101" pitchFamily="2" charset="-122"/>
            </a:endParaRPr>
          </a:p>
        </p:txBody>
      </p:sp>
      <p:cxnSp>
        <p:nvCxnSpPr>
          <p:cNvPr id="43031" name="Straight Connector 21"/>
          <p:cNvCxnSpPr/>
          <p:nvPr/>
        </p:nvCxnSpPr>
        <p:spPr>
          <a:xfrm>
            <a:off x="2286000" y="6400800"/>
            <a:ext cx="3048000" cy="1588"/>
          </a:xfrm>
          <a:prstGeom prst="line">
            <a:avLst/>
          </a:prstGeom>
          <a:ln w="88900" cap="rnd" cmpd="sng">
            <a:solidFill>
              <a:schemeClr val="tx1"/>
            </a:solidFill>
            <a:prstDash val="sysDot"/>
            <a:headEnd type="none" w="med" len="med"/>
            <a:tailEnd type="none" w="med" len="med"/>
          </a:ln>
        </p:spPr>
      </p:cxnSp>
      <p:sp>
        <p:nvSpPr>
          <p:cNvPr id="43032" name="Rectangle 25"/>
          <p:cNvSpPr/>
          <p:nvPr/>
        </p:nvSpPr>
        <p:spPr>
          <a:xfrm>
            <a:off x="20574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43033" name="Rectangle 26"/>
          <p:cNvSpPr/>
          <p:nvPr/>
        </p:nvSpPr>
        <p:spPr>
          <a:xfrm>
            <a:off x="28956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9</a:t>
            </a:r>
            <a:endParaRPr lang="en-US" altLang="zh-CN" sz="1800" b="1" dirty="0">
              <a:latin typeface="Calibri" panose="020F0502020204030204" pitchFamily="34" charset="0"/>
              <a:ea typeface="宋体" panose="02010600030101010101" pitchFamily="2" charset="-122"/>
            </a:endParaRPr>
          </a:p>
        </p:txBody>
      </p:sp>
      <p:sp>
        <p:nvSpPr>
          <p:cNvPr id="43034" name="Rectangle 27"/>
          <p:cNvSpPr/>
          <p:nvPr/>
        </p:nvSpPr>
        <p:spPr>
          <a:xfrm>
            <a:off x="37338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43035" name="Rectangle 28"/>
          <p:cNvSpPr/>
          <p:nvPr/>
        </p:nvSpPr>
        <p:spPr>
          <a:xfrm>
            <a:off x="4572000" y="2728913"/>
            <a:ext cx="762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43036" name="TextBox 29"/>
          <p:cNvSpPr txBox="1"/>
          <p:nvPr/>
        </p:nvSpPr>
        <p:spPr>
          <a:xfrm>
            <a:off x="788988" y="2652713"/>
            <a:ext cx="9493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alibri" panose="020F0502020204030204" pitchFamily="34" charset="0"/>
                <a:ea typeface="宋体" panose="02010600030101010101" pitchFamily="2" charset="-122"/>
              </a:rPr>
              <a:t>Cache</a:t>
            </a:r>
            <a:endParaRPr lang="en-US" altLang="zh-CN" sz="2000" b="1" dirty="0">
              <a:latin typeface="Calibri" panose="020F0502020204030204" pitchFamily="34" charset="0"/>
              <a:ea typeface="宋体" panose="02010600030101010101" pitchFamily="2" charset="-122"/>
            </a:endParaRPr>
          </a:p>
        </p:txBody>
      </p:sp>
      <p:sp>
        <p:nvSpPr>
          <p:cNvPr id="44" name="Text Box 29"/>
          <p:cNvSpPr txBox="1"/>
          <p:nvPr/>
        </p:nvSpPr>
        <p:spPr>
          <a:xfrm>
            <a:off x="5919788" y="1885950"/>
            <a:ext cx="2951162" cy="395288"/>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Calibri" panose="020F0502020204030204" pitchFamily="34" charset="0"/>
                <a:ea typeface="宋体" panose="02010600030101010101" pitchFamily="2" charset="-122"/>
              </a:rPr>
              <a:t>Data in block 13 is needed</a:t>
            </a:r>
            <a:endParaRPr lang="en-GB" altLang="zh-CN" sz="2000" b="1" i="1" dirty="0">
              <a:latin typeface="Calibri" panose="020F0502020204030204" pitchFamily="34" charset="0"/>
              <a:ea typeface="宋体" panose="02010600030101010101" pitchFamily="2" charset="-122"/>
            </a:endParaRPr>
          </a:p>
        </p:txBody>
      </p:sp>
      <p:sp>
        <p:nvSpPr>
          <p:cNvPr id="46" name="Rectangle 45"/>
          <p:cNvSpPr/>
          <p:nvPr/>
        </p:nvSpPr>
        <p:spPr>
          <a:xfrm>
            <a:off x="3997325" y="1924050"/>
            <a:ext cx="1184275"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Calibri" panose="020F0502020204030204" pitchFamily="34" charset="0"/>
                <a:ea typeface="宋体" panose="02010600030101010101" pitchFamily="2" charset="-122"/>
              </a:rPr>
              <a:t>Request: 13</a:t>
            </a:r>
            <a:endParaRPr lang="en-US" altLang="zh-CN" sz="1600" b="1" dirty="0">
              <a:latin typeface="Calibri" panose="020F0502020204030204" pitchFamily="34" charset="0"/>
              <a:ea typeface="宋体" panose="02010600030101010101" pitchFamily="2" charset="-122"/>
            </a:endParaRPr>
          </a:p>
        </p:txBody>
      </p:sp>
      <p:sp>
        <p:nvSpPr>
          <p:cNvPr id="48" name="Text Box 29"/>
          <p:cNvSpPr txBox="1"/>
          <p:nvPr/>
        </p:nvSpPr>
        <p:spPr>
          <a:xfrm>
            <a:off x="5935663" y="2514600"/>
            <a:ext cx="2695575" cy="698500"/>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Calibri" panose="020F0502020204030204" pitchFamily="34" charset="0"/>
                <a:ea typeface="宋体" panose="02010600030101010101" pitchFamily="2" charset="-122"/>
              </a:rPr>
              <a:t>Block 13 is not in cache:</a:t>
            </a:r>
            <a:endParaRPr lang="en-GB" altLang="zh-CN" sz="2000" b="1" i="1" dirty="0">
              <a:latin typeface="Calibri" panose="020F0502020204030204" pitchFamily="34" charset="0"/>
              <a:ea typeface="宋体" panose="02010600030101010101" pitchFamily="2" charset="-122"/>
            </a:endParaRPr>
          </a:p>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solidFill>
                  <a:srgbClr val="C00000"/>
                </a:solidFill>
                <a:latin typeface="Calibri" panose="020F0502020204030204" pitchFamily="34" charset="0"/>
                <a:ea typeface="宋体" panose="02010600030101010101" pitchFamily="2" charset="-122"/>
              </a:rPr>
              <a:t>Miss!</a:t>
            </a:r>
            <a:endParaRPr lang="en-GB" altLang="zh-CN" sz="2000" b="1" i="1" dirty="0">
              <a:solidFill>
                <a:srgbClr val="C00000"/>
              </a:solidFill>
              <a:latin typeface="Calibri" panose="020F0502020204030204" pitchFamily="34" charset="0"/>
              <a:ea typeface="宋体" panose="02010600030101010101" pitchFamily="2" charset="-122"/>
            </a:endParaRPr>
          </a:p>
        </p:txBody>
      </p:sp>
      <p:sp>
        <p:nvSpPr>
          <p:cNvPr id="34" name="Text Box 29"/>
          <p:cNvSpPr txBox="1"/>
          <p:nvPr/>
        </p:nvSpPr>
        <p:spPr>
          <a:xfrm>
            <a:off x="5943600" y="3505200"/>
            <a:ext cx="2709863" cy="698500"/>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Calibri" panose="020F0502020204030204" pitchFamily="34" charset="0"/>
                <a:ea typeface="宋体" panose="02010600030101010101" pitchFamily="2" charset="-122"/>
              </a:rPr>
              <a:t>Block 13 is fetched from</a:t>
            </a:r>
            <a:endParaRPr lang="en-GB" altLang="zh-CN" sz="2000" b="1" i="1" dirty="0">
              <a:latin typeface="Calibri" panose="020F0502020204030204" pitchFamily="34" charset="0"/>
              <a:ea typeface="宋体" panose="02010600030101010101" pitchFamily="2" charset="-122"/>
            </a:endParaRPr>
          </a:p>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Calibri" panose="020F0502020204030204" pitchFamily="34" charset="0"/>
                <a:ea typeface="宋体" panose="02010600030101010101" pitchFamily="2" charset="-122"/>
              </a:rPr>
              <a:t>memory</a:t>
            </a:r>
            <a:endParaRPr lang="en-GB" altLang="zh-CN" sz="2000" b="1" i="1" dirty="0">
              <a:latin typeface="Calibri" panose="020F0502020204030204" pitchFamily="34" charset="0"/>
              <a:ea typeface="宋体" panose="02010600030101010101" pitchFamily="2" charset="-122"/>
            </a:endParaRPr>
          </a:p>
        </p:txBody>
      </p:sp>
      <p:sp>
        <p:nvSpPr>
          <p:cNvPr id="36" name="Rectangle 35"/>
          <p:cNvSpPr/>
          <p:nvPr/>
        </p:nvSpPr>
        <p:spPr>
          <a:xfrm>
            <a:off x="3997325" y="3700463"/>
            <a:ext cx="1184275"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Calibri" panose="020F0502020204030204" pitchFamily="34" charset="0"/>
                <a:ea typeface="宋体" panose="02010600030101010101" pitchFamily="2" charset="-122"/>
              </a:rPr>
              <a:t>Request: 13</a:t>
            </a:r>
            <a:endParaRPr lang="en-US" altLang="zh-CN" sz="1600" b="1" dirty="0">
              <a:latin typeface="Calibri" panose="020F0502020204030204" pitchFamily="34" charset="0"/>
              <a:ea typeface="宋体" panose="02010600030101010101" pitchFamily="2" charset="-122"/>
            </a:endParaRPr>
          </a:p>
        </p:txBody>
      </p:sp>
      <p:sp>
        <p:nvSpPr>
          <p:cNvPr id="37" name="Rectangle 36"/>
          <p:cNvSpPr/>
          <p:nvPr/>
        </p:nvSpPr>
        <p:spPr>
          <a:xfrm>
            <a:off x="2906713" y="5867400"/>
            <a:ext cx="762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38" name="Rectangle 37"/>
          <p:cNvSpPr/>
          <p:nvPr/>
        </p:nvSpPr>
        <p:spPr>
          <a:xfrm>
            <a:off x="2590800" y="3733800"/>
            <a:ext cx="762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39" name="Rectangle 38"/>
          <p:cNvSpPr/>
          <p:nvPr/>
        </p:nvSpPr>
        <p:spPr>
          <a:xfrm>
            <a:off x="2906713" y="2728913"/>
            <a:ext cx="762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alibri" panose="020F0502020204030204" pitchFamily="34" charset="0"/>
                <a:ea typeface="宋体" panose="02010600030101010101" pitchFamily="2" charset="-122"/>
              </a:rPr>
              <a:t>13</a:t>
            </a:r>
            <a:endParaRPr lang="en-US" altLang="zh-CN" sz="1800" b="1" dirty="0">
              <a:latin typeface="Calibri" panose="020F0502020204030204" pitchFamily="34" charset="0"/>
              <a:ea typeface="宋体" panose="02010600030101010101" pitchFamily="2" charset="-122"/>
            </a:endParaRPr>
          </a:p>
        </p:txBody>
      </p:sp>
      <p:sp>
        <p:nvSpPr>
          <p:cNvPr id="42" name="Text Box 29"/>
          <p:cNvSpPr txBox="1"/>
          <p:nvPr/>
        </p:nvSpPr>
        <p:spPr>
          <a:xfrm>
            <a:off x="5943600" y="5175250"/>
            <a:ext cx="2935288" cy="395288"/>
          </a:xfrm>
          <a:prstGeom prst="rect">
            <a:avLst/>
          </a:prstGeom>
          <a:noFill/>
          <a:ln w="9525">
            <a:noFill/>
          </a:ln>
        </p:spPr>
        <p:txBody>
          <a:bodyPr wrap="none" lIns="90000" tIns="46800" rIns="90000" bIns="46800" anchor="ctr" anchorCtr="0">
            <a:spAutoFit/>
          </a:bodyPr>
          <a:p>
            <a:pPr defTabSz="914400">
              <a:lnSpc>
                <a:spcPct val="98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i="1" dirty="0">
                <a:latin typeface="Calibri" panose="020F0502020204030204" pitchFamily="34" charset="0"/>
              </a:rPr>
              <a:t>Block 13 is stored in cache</a:t>
            </a:r>
            <a:endParaRPr lang="en-GB" altLang="zh-CN"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xEl>
                                              <p:charRg st="0" end="28"/>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6"/>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Caches</a:t>
            </a:r>
            <a:endParaRPr lang="en-US" altLang="zh-CN" dirty="0">
              <a:ea typeface="宋体" panose="02010600030101010101" pitchFamily="2" charset="-122"/>
            </a:endParaRPr>
          </a:p>
        </p:txBody>
      </p:sp>
      <p:sp>
        <p:nvSpPr>
          <p:cNvPr id="45059" name="Rectangle 7"/>
          <p:cNvSpPr>
            <a:spLocks noGrp="1"/>
          </p:cNvSpPr>
          <p:nvPr>
            <p:ph idx="1"/>
          </p:nvPr>
        </p:nvSpPr>
        <p:spPr>
          <a:xfrm>
            <a:off x="396875" y="1600200"/>
            <a:ext cx="8061325" cy="4733925"/>
          </a:xfrm>
        </p:spPr>
        <p:txBody>
          <a:bodyPr vert="horz" wrap="square" lIns="91440" tIns="45720" rIns="91440" bIns="45720" anchor="t" anchorCtr="0"/>
          <a:p>
            <a:r>
              <a:rPr lang="en-US" altLang="zh-CN" sz="2400" dirty="0">
                <a:ea typeface="宋体" panose="02010600030101010101" pitchFamily="2" charset="-122"/>
              </a:rPr>
              <a:t>Why do memory hierarchies work?</a:t>
            </a:r>
            <a:endParaRPr lang="en-US" altLang="zh-CN" sz="2400" dirty="0">
              <a:ea typeface="宋体" panose="02010600030101010101" pitchFamily="2" charset="-122"/>
            </a:endParaRPr>
          </a:p>
          <a:p>
            <a:pPr lvl="1"/>
            <a:r>
              <a:rPr lang="en-US" altLang="zh-CN" sz="2000" dirty="0">
                <a:ea typeface="宋体" panose="02010600030101010101" pitchFamily="2" charset="-122"/>
              </a:rPr>
              <a:t>Because of </a:t>
            </a:r>
            <a:r>
              <a:rPr lang="en-US" altLang="zh-CN" sz="2000" dirty="0">
                <a:solidFill>
                  <a:srgbClr val="FF0000"/>
                </a:solidFill>
                <a:ea typeface="宋体" panose="02010600030101010101" pitchFamily="2" charset="-122"/>
              </a:rPr>
              <a:t>locality</a:t>
            </a:r>
            <a:r>
              <a:rPr lang="en-US" altLang="zh-CN" sz="2000" dirty="0">
                <a:ea typeface="宋体" panose="02010600030101010101" pitchFamily="2" charset="-122"/>
              </a:rPr>
              <a:t>, programs tend to access </a:t>
            </a:r>
            <a:r>
              <a:rPr lang="en-US" altLang="zh-CN" sz="2000" dirty="0">
                <a:solidFill>
                  <a:srgbClr val="FF0000"/>
                </a:solidFill>
                <a:ea typeface="宋体" panose="02010600030101010101" pitchFamily="2" charset="-122"/>
              </a:rPr>
              <a:t>the data at </a:t>
            </a:r>
            <a:br>
              <a:rPr lang="en-US" altLang="zh-CN" sz="2000" dirty="0">
                <a:solidFill>
                  <a:srgbClr val="FF0000"/>
                </a:solidFill>
                <a:ea typeface="宋体" panose="02010600030101010101" pitchFamily="2" charset="-122"/>
              </a:rPr>
            </a:br>
            <a:r>
              <a:rPr lang="en-US" altLang="zh-CN" sz="2000" dirty="0">
                <a:solidFill>
                  <a:srgbClr val="FF0000"/>
                </a:solidFill>
                <a:ea typeface="宋体" panose="02010600030101010101" pitchFamily="2" charset="-122"/>
              </a:rPr>
              <a:t>level k more often</a:t>
            </a:r>
            <a:r>
              <a:rPr lang="en-US" altLang="zh-CN" sz="2000" dirty="0">
                <a:ea typeface="宋体" panose="02010600030101010101" pitchFamily="2" charset="-122"/>
              </a:rPr>
              <a:t> than they access the data at level k+1. </a:t>
            </a:r>
            <a:endParaRPr lang="en-US" altLang="zh-CN" sz="2000" dirty="0">
              <a:ea typeface="宋体" panose="02010600030101010101" pitchFamily="2" charset="-122"/>
            </a:endParaRPr>
          </a:p>
          <a:p>
            <a:pPr lvl="1"/>
            <a:r>
              <a:rPr lang="en-US" altLang="zh-CN" sz="2000" dirty="0">
                <a:ea typeface="宋体" panose="02010600030101010101" pitchFamily="2" charset="-122"/>
              </a:rPr>
              <a:t>Thus, the storage at level k+1 can be slower, and thus larger and cheaper per bit.</a:t>
            </a:r>
            <a:endParaRPr lang="en-US" altLang="zh-CN" sz="2000" dirty="0">
              <a:ea typeface="宋体" panose="02010600030101010101" pitchFamily="2" charset="-122"/>
            </a:endParaRPr>
          </a:p>
          <a:p>
            <a:pPr lvl="1"/>
            <a:endParaRPr lang="en-US" altLang="zh-CN" sz="800" dirty="0">
              <a:ea typeface="宋体" panose="02010600030101010101" pitchFamily="2" charset="-122"/>
            </a:endParaRPr>
          </a:p>
          <a:p>
            <a:pPr>
              <a:buNone/>
            </a:pPr>
            <a:r>
              <a:rPr lang="en-US" altLang="zh-CN" sz="2400" dirty="0">
                <a:solidFill>
                  <a:srgbClr val="FF0000"/>
                </a:solidFill>
                <a:ea typeface="宋体" panose="02010600030101010101" pitchFamily="2" charset="-122"/>
              </a:rPr>
              <a:t>Big Idea:  </a:t>
            </a:r>
            <a:r>
              <a:rPr lang="en-US" altLang="zh-CN" sz="2000" dirty="0">
                <a:ea typeface="宋体" panose="02010600030101010101" pitchFamily="2" charset="-122"/>
              </a:rPr>
              <a:t>The memory hierarchy creates a large pool of storage that costs as much as the cheap storage near the bottom, but that serves data to programs at the rate of the fast storage near the top.</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endParaRPr lang="en-US" altLang="zh-CN" sz="24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39"/>
          <p:cNvSpPr/>
          <p:nvPr/>
        </p:nvSpPr>
        <p:spPr>
          <a:xfrm>
            <a:off x="457200" y="457200"/>
            <a:ext cx="8077200" cy="9144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b="1" dirty="0">
                <a:solidFill>
                  <a:schemeClr val="tx2"/>
                </a:solidFill>
                <a:ea typeface="宋体" panose="02010600030101010101" pitchFamily="2" charset="-122"/>
              </a:rPr>
              <a:t>An example memory hierarchy</a:t>
            </a:r>
            <a:endParaRPr lang="en-US" altLang="zh-CN" b="1" dirty="0">
              <a:solidFill>
                <a:schemeClr val="tx2"/>
              </a:solidFill>
              <a:ea typeface="宋体" panose="02010600030101010101" pitchFamily="2" charset="-122"/>
            </a:endParaRPr>
          </a:p>
        </p:txBody>
      </p:sp>
      <p:pic>
        <p:nvPicPr>
          <p:cNvPr id="47107" name="图片 2"/>
          <p:cNvPicPr>
            <a:picLocks noChangeAspect="1"/>
          </p:cNvPicPr>
          <p:nvPr/>
        </p:nvPicPr>
        <p:blipFill>
          <a:blip r:embed="rId1"/>
          <a:stretch>
            <a:fillRect/>
          </a:stretch>
        </p:blipFill>
        <p:spPr>
          <a:xfrm>
            <a:off x="255588" y="1481138"/>
            <a:ext cx="8659812" cy="5076825"/>
          </a:xfrm>
          <a:prstGeom prst="rect">
            <a:avLst/>
          </a:prstGeom>
          <a:noFill/>
          <a:ln w="9525">
            <a:noFill/>
          </a:ln>
        </p:spPr>
      </p:pic>
      <p:sp>
        <p:nvSpPr>
          <p:cNvPr id="2" name="文本框 1"/>
          <p:cNvSpPr txBox="1"/>
          <p:nvPr/>
        </p:nvSpPr>
        <p:spPr>
          <a:xfrm>
            <a:off x="7184390" y="1542415"/>
            <a:ext cx="2080260" cy="706755"/>
          </a:xfrm>
          <a:prstGeom prst="rect">
            <a:avLst/>
          </a:prstGeom>
          <a:noFill/>
        </p:spPr>
        <p:txBody>
          <a:bodyPr wrap="none" rtlCol="0">
            <a:spAutoFit/>
          </a:bodyPr>
          <a:p>
            <a:r>
              <a:rPr lang="en-US" altLang="zh-CN"/>
              <a:t>block</a:t>
            </a:r>
            <a:r>
              <a:rPr lang="zh-CN" altLang="en-US"/>
              <a:t>的划分方式</a:t>
            </a:r>
            <a:endParaRPr lang="zh-CN" altLang="en-US"/>
          </a:p>
          <a:p>
            <a:r>
              <a:rPr lang="zh-CN" altLang="en-US"/>
              <a:t>不同</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1"/>
          <p:cNvSpPr>
            <a:spLocks noGrp="1"/>
          </p:cNvSpPr>
          <p:nvPr>
            <p:ph type="title"/>
          </p:nvPr>
        </p:nvSpPr>
        <p:spPr/>
        <p:txBody>
          <a:bodyPr vert="horz" wrap="square" lIns="91440" tIns="45720" rIns="91440" bIns="45720" anchor="ctr" anchorCtr="0"/>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ea typeface="宋体" panose="02010600030101010101" pitchFamily="2" charset="-122"/>
              </a:rPr>
              <a:t>Examples of Caching in the Hierarchy</a:t>
            </a:r>
            <a:endParaRPr lang="en-GB" altLang="zh-CN" dirty="0">
              <a:ea typeface="宋体" panose="02010600030101010101" pitchFamily="2" charset="-122"/>
            </a:endParaRPr>
          </a:p>
        </p:txBody>
      </p:sp>
      <p:sp>
        <p:nvSpPr>
          <p:cNvPr id="37893" name="Rectangle 3"/>
          <p:cNvSpPr>
            <a:spLocks noChangeArrowheads="1"/>
          </p:cNvSpPr>
          <p:nvPr/>
        </p:nvSpPr>
        <p:spPr bwMode="auto">
          <a:xfrm>
            <a:off x="7543800" y="2547938"/>
            <a:ext cx="1447800" cy="296863"/>
          </a:xfrm>
          <a:prstGeom prst="rect">
            <a:avLst/>
          </a:prstGeom>
          <a:noFill/>
          <a:ln w="9525">
            <a:solidFill>
              <a:srgbClr val="000066"/>
            </a:solidFill>
            <a:miter lim="800000"/>
          </a:ln>
        </p:spPr>
        <p:txBody>
          <a:bodyPr lIns="90000" tIns="46800" rIns="90000" bIns="46800"/>
          <a:lstStyle/>
          <a:p>
            <a:pPr marL="0" marR="0" lvl="0" indent="0" algn="l"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1200" cap="none" spc="0" normalizeH="0" baseline="0" noProof="0" dirty="0">
                <a:ln>
                  <a:noFill/>
                </a:ln>
                <a:solidFill>
                  <a:schemeClr val="accent6">
                    <a:lumMod val="75000"/>
                  </a:schemeClr>
                </a:solidFill>
                <a:effectLst/>
                <a:uLnTx/>
                <a:uFillTx/>
                <a:latin typeface="Calibri" panose="020F0502020204030204" pitchFamily="34" charset="0"/>
                <a:ea typeface="宋体" panose="02010600030101010101" pitchFamily="2" charset="-122"/>
                <a:cs typeface="+mn-cs"/>
              </a:rPr>
              <a:t>Hardware</a:t>
            </a:r>
            <a:endParaRPr kumimoji="0" lang="en-GB" sz="1600" b="1" i="0" u="none" strike="noStrike" kern="1200" cap="none" spc="0" normalizeH="0" baseline="0" noProof="0" dirty="0">
              <a:ln>
                <a:noFill/>
              </a:ln>
              <a:solidFill>
                <a:schemeClr val="accent6">
                  <a:lumMod val="75000"/>
                </a:schemeClr>
              </a:solidFill>
              <a:effectLst/>
              <a:uLnTx/>
              <a:uFillTx/>
              <a:latin typeface="Calibri" panose="020F0502020204030204" pitchFamily="34" charset="0"/>
              <a:ea typeface="宋体" panose="02010600030101010101" pitchFamily="2" charset="-122"/>
              <a:cs typeface="+mn-cs"/>
            </a:endParaRPr>
          </a:p>
        </p:txBody>
      </p:sp>
      <p:sp>
        <p:nvSpPr>
          <p:cNvPr id="49156" name="Rectangle 4"/>
          <p:cNvSpPr/>
          <p:nvPr/>
        </p:nvSpPr>
        <p:spPr>
          <a:xfrm>
            <a:off x="5791200" y="2552700"/>
            <a:ext cx="1752600" cy="296863"/>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57" name="Rectangle 5"/>
          <p:cNvSpPr/>
          <p:nvPr/>
        </p:nvSpPr>
        <p:spPr>
          <a:xfrm>
            <a:off x="3733800" y="2547938"/>
            <a:ext cx="2057400" cy="296862"/>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On-Chip TLB</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58" name="Rectangle 6"/>
          <p:cNvSpPr/>
          <p:nvPr/>
        </p:nvSpPr>
        <p:spPr>
          <a:xfrm>
            <a:off x="1828800" y="2547938"/>
            <a:ext cx="1905000" cy="288925"/>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Address translations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59" name="Rectangle 7"/>
          <p:cNvSpPr/>
          <p:nvPr/>
        </p:nvSpPr>
        <p:spPr>
          <a:xfrm>
            <a:off x="190500" y="2547938"/>
            <a:ext cx="1638300" cy="288925"/>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TLB</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0" name="Rectangle 8"/>
          <p:cNvSpPr/>
          <p:nvPr/>
        </p:nvSpPr>
        <p:spPr>
          <a:xfrm>
            <a:off x="7543800" y="5457825"/>
            <a:ext cx="1447800" cy="58578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Web browser</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1" name="Rectangle 9"/>
          <p:cNvSpPr/>
          <p:nvPr/>
        </p:nvSpPr>
        <p:spPr>
          <a:xfrm>
            <a:off x="5791200" y="5457825"/>
            <a:ext cx="1752600" cy="58578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10,000,000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2" name="Rectangle 10"/>
          <p:cNvSpPr/>
          <p:nvPr/>
        </p:nvSpPr>
        <p:spPr>
          <a:xfrm>
            <a:off x="3733800" y="5457825"/>
            <a:ext cx="2057400" cy="58578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Local disk</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3" name="Rectangle 11"/>
          <p:cNvSpPr/>
          <p:nvPr/>
        </p:nvSpPr>
        <p:spPr>
          <a:xfrm>
            <a:off x="1828800" y="5457825"/>
            <a:ext cx="1905000" cy="58578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Web pages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4" name="Rectangle 12"/>
          <p:cNvSpPr/>
          <p:nvPr/>
        </p:nvSpPr>
        <p:spPr>
          <a:xfrm>
            <a:off x="190500" y="5457825"/>
            <a:ext cx="1638300" cy="58578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Browser cache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5" name="Rectangle 13"/>
          <p:cNvSpPr/>
          <p:nvPr/>
        </p:nvSpPr>
        <p:spPr>
          <a:xfrm>
            <a:off x="190500" y="6043613"/>
            <a:ext cx="16383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Web cache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6" name="Rectangle 14"/>
          <p:cNvSpPr/>
          <p:nvPr/>
        </p:nvSpPr>
        <p:spPr>
          <a:xfrm>
            <a:off x="190500" y="4872038"/>
            <a:ext cx="16383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Network buffer cache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7" name="Rectangle 15"/>
          <p:cNvSpPr/>
          <p:nvPr/>
        </p:nvSpPr>
        <p:spPr>
          <a:xfrm>
            <a:off x="190500" y="4148138"/>
            <a:ext cx="16383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Buffer cache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8" name="Rectangle 16"/>
          <p:cNvSpPr/>
          <p:nvPr/>
        </p:nvSpPr>
        <p:spPr>
          <a:xfrm>
            <a:off x="190500" y="3810000"/>
            <a:ext cx="16383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Virtual Memory</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69" name="Rectangle 17"/>
          <p:cNvSpPr/>
          <p:nvPr/>
        </p:nvSpPr>
        <p:spPr>
          <a:xfrm>
            <a:off x="190500" y="3471863"/>
            <a:ext cx="1638300" cy="33813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L3 cache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70" name="Rectangle 18"/>
          <p:cNvSpPr/>
          <p:nvPr/>
        </p:nvSpPr>
        <p:spPr>
          <a:xfrm>
            <a:off x="190500" y="3133725"/>
            <a:ext cx="16383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L2 cache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71" name="Rectangle 19"/>
          <p:cNvSpPr/>
          <p:nvPr/>
        </p:nvSpPr>
        <p:spPr>
          <a:xfrm>
            <a:off x="190500" y="2197100"/>
            <a:ext cx="1638300" cy="3508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Registers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72" name="Rectangle 20"/>
          <p:cNvSpPr/>
          <p:nvPr/>
        </p:nvSpPr>
        <p:spPr>
          <a:xfrm>
            <a:off x="190500" y="1557338"/>
            <a:ext cx="1638300" cy="639762"/>
          </a:xfrm>
          <a:prstGeom prst="rect">
            <a:avLst/>
          </a:prstGeom>
          <a:solidFill>
            <a:srgbClr val="E0E0E0"/>
          </a:solidFill>
          <a:ln w="9525" cap="flat" cmpd="sng">
            <a:solidFill>
              <a:srgbClr val="000066"/>
            </a:solidFill>
            <a:prstDash val="solid"/>
            <a:miter/>
            <a:headEnd type="none" w="med" len="med"/>
            <a:tailEnd type="none" w="med" len="med"/>
          </a:ln>
        </p:spPr>
        <p:txBody>
          <a:bodyPr lIns="90000" tIns="46800" rIns="90000" bIns="4680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latin typeface="Calibri" panose="020F0502020204030204" pitchFamily="34" charset="0"/>
                <a:ea typeface="宋体" panose="02010600030101010101" pitchFamily="2" charset="-122"/>
              </a:rPr>
              <a:t>Cache Type</a:t>
            </a:r>
            <a:endParaRPr lang="en-GB" altLang="zh-CN" sz="1800" b="1" dirty="0">
              <a:latin typeface="Calibri" panose="020F0502020204030204" pitchFamily="34" charset="0"/>
              <a:ea typeface="宋体" panose="02010600030101010101" pitchFamily="2" charset="-122"/>
            </a:endParaRPr>
          </a:p>
        </p:txBody>
      </p:sp>
      <p:sp>
        <p:nvSpPr>
          <p:cNvPr id="49173" name="Rectangle 21"/>
          <p:cNvSpPr/>
          <p:nvPr/>
        </p:nvSpPr>
        <p:spPr>
          <a:xfrm>
            <a:off x="1828800" y="6043613"/>
            <a:ext cx="19050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Web pages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74" name="Rectangle 22"/>
          <p:cNvSpPr/>
          <p:nvPr/>
        </p:nvSpPr>
        <p:spPr>
          <a:xfrm>
            <a:off x="1828800" y="4872038"/>
            <a:ext cx="19050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Parts of files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75" name="Rectangle 23"/>
          <p:cNvSpPr/>
          <p:nvPr/>
        </p:nvSpPr>
        <p:spPr>
          <a:xfrm>
            <a:off x="1828800" y="4148138"/>
            <a:ext cx="19050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Parts of files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76" name="Rectangle 24"/>
          <p:cNvSpPr/>
          <p:nvPr/>
        </p:nvSpPr>
        <p:spPr>
          <a:xfrm>
            <a:off x="1828800" y="3810000"/>
            <a:ext cx="19050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4-KB page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77" name="Rectangle 25"/>
          <p:cNvSpPr/>
          <p:nvPr/>
        </p:nvSpPr>
        <p:spPr>
          <a:xfrm>
            <a:off x="1828800" y="3471863"/>
            <a:ext cx="1905000" cy="33813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64-bytes block</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78" name="Rectangle 26"/>
          <p:cNvSpPr/>
          <p:nvPr/>
        </p:nvSpPr>
        <p:spPr>
          <a:xfrm>
            <a:off x="1828800" y="3133725"/>
            <a:ext cx="19050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64-bytes block</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79" name="Rectangle 27"/>
          <p:cNvSpPr/>
          <p:nvPr/>
        </p:nvSpPr>
        <p:spPr>
          <a:xfrm>
            <a:off x="1828800" y="2197100"/>
            <a:ext cx="1905000" cy="3508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4-8 bytes words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80" name="Rectangle 28"/>
          <p:cNvSpPr/>
          <p:nvPr/>
        </p:nvSpPr>
        <p:spPr>
          <a:xfrm>
            <a:off x="1828800" y="1557338"/>
            <a:ext cx="1905000" cy="639762"/>
          </a:xfrm>
          <a:prstGeom prst="rect">
            <a:avLst/>
          </a:prstGeom>
          <a:solidFill>
            <a:srgbClr val="E0E0E0"/>
          </a:solidFill>
          <a:ln w="9525" cap="flat" cmpd="sng">
            <a:solidFill>
              <a:srgbClr val="000066"/>
            </a:solidFill>
            <a:prstDash val="solid"/>
            <a:miter/>
            <a:headEnd type="none" w="med" len="med"/>
            <a:tailEnd type="none" w="med" len="med"/>
          </a:ln>
        </p:spPr>
        <p:txBody>
          <a:bodyPr lIns="90000" tIns="46800" rIns="90000" bIns="4680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latin typeface="Calibri" panose="020F0502020204030204" pitchFamily="34" charset="0"/>
                <a:ea typeface="宋体" panose="02010600030101010101" pitchFamily="2" charset="-122"/>
              </a:rPr>
              <a:t>What is Cached?</a:t>
            </a:r>
            <a:endParaRPr lang="en-GB" altLang="zh-CN" sz="1800" b="1" dirty="0">
              <a:latin typeface="Calibri" panose="020F0502020204030204" pitchFamily="34" charset="0"/>
              <a:ea typeface="宋体" panose="02010600030101010101" pitchFamily="2" charset="-122"/>
            </a:endParaRPr>
          </a:p>
        </p:txBody>
      </p:sp>
      <p:sp>
        <p:nvSpPr>
          <p:cNvPr id="49181" name="Rectangle 29"/>
          <p:cNvSpPr/>
          <p:nvPr/>
        </p:nvSpPr>
        <p:spPr>
          <a:xfrm>
            <a:off x="7543800" y="6043613"/>
            <a:ext cx="14478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Web proxy server</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82" name="Rectangle 30"/>
          <p:cNvSpPr/>
          <p:nvPr/>
        </p:nvSpPr>
        <p:spPr>
          <a:xfrm>
            <a:off x="5791200" y="6043613"/>
            <a:ext cx="17526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1,000,000,000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83" name="Rectangle 31"/>
          <p:cNvSpPr/>
          <p:nvPr/>
        </p:nvSpPr>
        <p:spPr>
          <a:xfrm>
            <a:off x="3733800" y="6043613"/>
            <a:ext cx="20574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Remote server disks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84" name="Rectangle 32"/>
          <p:cNvSpPr/>
          <p:nvPr/>
        </p:nvSpPr>
        <p:spPr>
          <a:xfrm>
            <a:off x="7543800" y="4148138"/>
            <a:ext cx="14478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OS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85" name="Rectangle 33"/>
          <p:cNvSpPr/>
          <p:nvPr/>
        </p:nvSpPr>
        <p:spPr>
          <a:xfrm>
            <a:off x="5791200" y="4148138"/>
            <a:ext cx="17526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200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86" name="Rectangle 34"/>
          <p:cNvSpPr/>
          <p:nvPr/>
        </p:nvSpPr>
        <p:spPr>
          <a:xfrm>
            <a:off x="3733800" y="4148138"/>
            <a:ext cx="20574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Main memory</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87" name="Rectangle 35"/>
          <p:cNvSpPr/>
          <p:nvPr/>
        </p:nvSpPr>
        <p:spPr>
          <a:xfrm>
            <a:off x="7543800" y="3133725"/>
            <a:ext cx="14478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Hardware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88" name="Rectangle 36"/>
          <p:cNvSpPr/>
          <p:nvPr/>
        </p:nvSpPr>
        <p:spPr>
          <a:xfrm>
            <a:off x="5791200" y="3133725"/>
            <a:ext cx="17526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10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89" name="Rectangle 37"/>
          <p:cNvSpPr/>
          <p:nvPr/>
        </p:nvSpPr>
        <p:spPr>
          <a:xfrm>
            <a:off x="3733800" y="3133725"/>
            <a:ext cx="20574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On-Chip L2</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0" name="Rectangle 38"/>
          <p:cNvSpPr/>
          <p:nvPr/>
        </p:nvSpPr>
        <p:spPr>
          <a:xfrm>
            <a:off x="7543800" y="3471863"/>
            <a:ext cx="1447800" cy="33813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Hardware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1" name="Rectangle 39"/>
          <p:cNvSpPr/>
          <p:nvPr/>
        </p:nvSpPr>
        <p:spPr>
          <a:xfrm>
            <a:off x="5791200" y="3471863"/>
            <a:ext cx="1752600" cy="33813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50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2" name="Rectangle 40"/>
          <p:cNvSpPr/>
          <p:nvPr/>
        </p:nvSpPr>
        <p:spPr>
          <a:xfrm>
            <a:off x="3733800" y="3471863"/>
            <a:ext cx="2057400" cy="33813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On-Chip L3</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3" name="Rectangle 41"/>
          <p:cNvSpPr/>
          <p:nvPr/>
        </p:nvSpPr>
        <p:spPr>
          <a:xfrm>
            <a:off x="7543800" y="4872038"/>
            <a:ext cx="14478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AFS/NFS client</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4" name="Rectangle 42"/>
          <p:cNvSpPr/>
          <p:nvPr/>
        </p:nvSpPr>
        <p:spPr>
          <a:xfrm>
            <a:off x="5791200" y="4872038"/>
            <a:ext cx="17526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10,000,000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5" name="Rectangle 43"/>
          <p:cNvSpPr/>
          <p:nvPr/>
        </p:nvSpPr>
        <p:spPr>
          <a:xfrm>
            <a:off x="3733800" y="4872038"/>
            <a:ext cx="2057400" cy="585787"/>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Local disk</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6" name="Rectangle 44"/>
          <p:cNvSpPr/>
          <p:nvPr/>
        </p:nvSpPr>
        <p:spPr>
          <a:xfrm>
            <a:off x="7543800" y="3810000"/>
            <a:ext cx="14478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Hardware + OS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7" name="Rectangle 45"/>
          <p:cNvSpPr/>
          <p:nvPr/>
        </p:nvSpPr>
        <p:spPr>
          <a:xfrm>
            <a:off x="5791200" y="3810000"/>
            <a:ext cx="17526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200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8" name="Rectangle 46"/>
          <p:cNvSpPr/>
          <p:nvPr/>
        </p:nvSpPr>
        <p:spPr>
          <a:xfrm>
            <a:off x="3733800" y="3810000"/>
            <a:ext cx="2057400" cy="3381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Main memory</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199" name="Rectangle 47"/>
          <p:cNvSpPr/>
          <p:nvPr/>
        </p:nvSpPr>
        <p:spPr>
          <a:xfrm>
            <a:off x="7543800" y="2197100"/>
            <a:ext cx="1447800" cy="3508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Compiler</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00" name="Rectangle 48"/>
          <p:cNvSpPr/>
          <p:nvPr/>
        </p:nvSpPr>
        <p:spPr>
          <a:xfrm>
            <a:off x="5791200" y="2212975"/>
            <a:ext cx="1752600" cy="3508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01" name="Rectangle 49"/>
          <p:cNvSpPr/>
          <p:nvPr/>
        </p:nvSpPr>
        <p:spPr>
          <a:xfrm>
            <a:off x="3733800" y="2197100"/>
            <a:ext cx="2057400" cy="350838"/>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 CPU core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02" name="Rectangle 50"/>
          <p:cNvSpPr/>
          <p:nvPr/>
        </p:nvSpPr>
        <p:spPr>
          <a:xfrm>
            <a:off x="7543800" y="1557338"/>
            <a:ext cx="1447800" cy="639762"/>
          </a:xfrm>
          <a:prstGeom prst="rect">
            <a:avLst/>
          </a:prstGeom>
          <a:solidFill>
            <a:srgbClr val="E0E0E0"/>
          </a:solidFill>
          <a:ln w="9525" cap="flat" cmpd="sng">
            <a:solidFill>
              <a:srgbClr val="000066"/>
            </a:solidFill>
            <a:prstDash val="solid"/>
            <a:miter/>
            <a:headEnd type="none" w="med" len="med"/>
            <a:tailEnd type="none" w="med" len="med"/>
          </a:ln>
        </p:spPr>
        <p:txBody>
          <a:bodyPr lIns="90000" tIns="46800" rIns="90000" bIns="4680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latin typeface="Calibri" panose="020F0502020204030204" pitchFamily="34" charset="0"/>
                <a:ea typeface="宋体" panose="02010600030101010101" pitchFamily="2" charset="-122"/>
              </a:rPr>
              <a:t>Managed By</a:t>
            </a:r>
            <a:endParaRPr lang="en-GB" altLang="zh-CN" sz="1800" b="1" dirty="0">
              <a:latin typeface="Calibri" panose="020F0502020204030204" pitchFamily="34" charset="0"/>
              <a:ea typeface="宋体" panose="02010600030101010101" pitchFamily="2" charset="-122"/>
            </a:endParaRPr>
          </a:p>
        </p:txBody>
      </p:sp>
      <p:sp>
        <p:nvSpPr>
          <p:cNvPr id="37941" name="Rectangle 51"/>
          <p:cNvSpPr>
            <a:spLocks noChangeArrowheads="1"/>
          </p:cNvSpPr>
          <p:nvPr/>
        </p:nvSpPr>
        <p:spPr bwMode="auto">
          <a:xfrm>
            <a:off x="5791200" y="1557338"/>
            <a:ext cx="1752600" cy="639763"/>
          </a:xfrm>
          <a:prstGeom prst="rect">
            <a:avLst/>
          </a:prstGeom>
          <a:solidFill>
            <a:schemeClr val="bg1">
              <a:lumMod val="85000"/>
            </a:schemeClr>
          </a:solidFill>
          <a:ln w="9525">
            <a:solidFill>
              <a:srgbClr val="000066"/>
            </a:solidFill>
            <a:miter lim="800000"/>
          </a:ln>
        </p:spPr>
        <p:txBody>
          <a:bodyPr lIns="90000" tIns="46800" rIns="90000" bIns="46800" anchor="ctr"/>
          <a:lstStyle/>
          <a:p>
            <a:pPr marL="0" marR="0" lvl="0" indent="0" algn="l"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Latency (cycles)</a:t>
            </a:r>
            <a:endParaRPr kumimoji="0" lang="en-GB" sz="18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9204" name="Rectangle 52"/>
          <p:cNvSpPr/>
          <p:nvPr/>
        </p:nvSpPr>
        <p:spPr>
          <a:xfrm>
            <a:off x="3733800" y="1557338"/>
            <a:ext cx="2057400" cy="639762"/>
          </a:xfrm>
          <a:prstGeom prst="rect">
            <a:avLst/>
          </a:prstGeom>
          <a:solidFill>
            <a:srgbClr val="E0E0E0"/>
          </a:solidFill>
          <a:ln w="9525" cap="flat" cmpd="sng">
            <a:solidFill>
              <a:srgbClr val="000066"/>
            </a:solidFill>
            <a:prstDash val="solid"/>
            <a:miter/>
            <a:headEnd type="none" w="med" len="med"/>
            <a:tailEnd type="none" w="med" len="med"/>
          </a:ln>
        </p:spPr>
        <p:txBody>
          <a:bodyPr lIns="90000" tIns="46800" rIns="90000" bIns="4680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latin typeface="Calibri" panose="020F0502020204030204" pitchFamily="34" charset="0"/>
                <a:ea typeface="宋体" panose="02010600030101010101" pitchFamily="2" charset="-122"/>
              </a:rPr>
              <a:t>Where is it Cached?</a:t>
            </a:r>
            <a:endParaRPr lang="en-GB" altLang="zh-CN" sz="1800" b="1" dirty="0">
              <a:latin typeface="Calibri" panose="020F0502020204030204" pitchFamily="34" charset="0"/>
              <a:ea typeface="宋体" panose="02010600030101010101" pitchFamily="2" charset="-122"/>
            </a:endParaRPr>
          </a:p>
        </p:txBody>
      </p:sp>
      <p:sp>
        <p:nvSpPr>
          <p:cNvPr id="49205" name="Rectangle 15"/>
          <p:cNvSpPr/>
          <p:nvPr/>
        </p:nvSpPr>
        <p:spPr>
          <a:xfrm>
            <a:off x="190500" y="4510088"/>
            <a:ext cx="16383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Disk cache	</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06" name="Rectangle 23"/>
          <p:cNvSpPr/>
          <p:nvPr/>
        </p:nvSpPr>
        <p:spPr>
          <a:xfrm>
            <a:off x="1828800" y="4510088"/>
            <a:ext cx="19050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Disk sectors</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07" name="Rectangle 34"/>
          <p:cNvSpPr/>
          <p:nvPr/>
        </p:nvSpPr>
        <p:spPr>
          <a:xfrm>
            <a:off x="3733800" y="4510088"/>
            <a:ext cx="20574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Disk controller</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08" name="Rectangle 33"/>
          <p:cNvSpPr/>
          <p:nvPr/>
        </p:nvSpPr>
        <p:spPr>
          <a:xfrm>
            <a:off x="5791200" y="4510088"/>
            <a:ext cx="17526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100,000</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09" name="Rectangle 32"/>
          <p:cNvSpPr/>
          <p:nvPr/>
        </p:nvSpPr>
        <p:spPr>
          <a:xfrm>
            <a:off x="7543800" y="4510088"/>
            <a:ext cx="1447800" cy="361950"/>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Disk firmware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10" name="Rectangle 7"/>
          <p:cNvSpPr/>
          <p:nvPr/>
        </p:nvSpPr>
        <p:spPr>
          <a:xfrm>
            <a:off x="190500" y="2835275"/>
            <a:ext cx="1638300" cy="288925"/>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L1 cache</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11" name="Rectangle 6"/>
          <p:cNvSpPr/>
          <p:nvPr/>
        </p:nvSpPr>
        <p:spPr>
          <a:xfrm>
            <a:off x="1828800" y="2841625"/>
            <a:ext cx="1905000" cy="288925"/>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64-bytes block</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12" name="Rectangle 5"/>
          <p:cNvSpPr/>
          <p:nvPr/>
        </p:nvSpPr>
        <p:spPr>
          <a:xfrm>
            <a:off x="3733800" y="2835275"/>
            <a:ext cx="2057400" cy="296863"/>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On-Chip L1</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49213" name="Rectangle 4"/>
          <p:cNvSpPr/>
          <p:nvPr/>
        </p:nvSpPr>
        <p:spPr>
          <a:xfrm>
            <a:off x="5791200" y="2838450"/>
            <a:ext cx="1752600" cy="296863"/>
          </a:xfrm>
          <a:prstGeom prst="rect">
            <a:avLst/>
          </a:prstGeom>
          <a:noFill/>
          <a:ln w="9525" cap="flat" cmpd="sng">
            <a:solidFill>
              <a:srgbClr val="000066"/>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宋体" panose="02010600030101010101" pitchFamily="2" charset="-122"/>
              </a:rPr>
              <a:t>4</a:t>
            </a:r>
            <a:endParaRPr lang="en-GB" altLang="zh-CN" sz="1600" b="1" dirty="0">
              <a:solidFill>
                <a:srgbClr val="000066"/>
              </a:solidFill>
              <a:latin typeface="Calibri" panose="020F0502020204030204" pitchFamily="34" charset="0"/>
              <a:ea typeface="宋体" panose="02010600030101010101" pitchFamily="2" charset="-122"/>
            </a:endParaRPr>
          </a:p>
        </p:txBody>
      </p:sp>
      <p:sp>
        <p:nvSpPr>
          <p:cNvPr id="62" name="Rectangle 3"/>
          <p:cNvSpPr>
            <a:spLocks noChangeArrowheads="1"/>
          </p:cNvSpPr>
          <p:nvPr/>
        </p:nvSpPr>
        <p:spPr bwMode="auto">
          <a:xfrm>
            <a:off x="7539038" y="2835275"/>
            <a:ext cx="1447800" cy="296863"/>
          </a:xfrm>
          <a:prstGeom prst="rect">
            <a:avLst/>
          </a:prstGeom>
          <a:noFill/>
          <a:ln w="9525">
            <a:solidFill>
              <a:srgbClr val="000066"/>
            </a:solidFill>
            <a:miter lim="800000"/>
          </a:ln>
        </p:spPr>
        <p:txBody>
          <a:bodyPr lIns="90000" tIns="46800" rIns="90000" bIns="46800"/>
          <a:lstStyle/>
          <a:p>
            <a:pPr marL="0" marR="0" lvl="0" indent="0" algn="l"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1200" cap="none" spc="0" normalizeH="0" baseline="0" noProof="0" dirty="0">
                <a:ln>
                  <a:noFill/>
                </a:ln>
                <a:solidFill>
                  <a:schemeClr val="accent6">
                    <a:lumMod val="75000"/>
                  </a:schemeClr>
                </a:solidFill>
                <a:effectLst/>
                <a:uLnTx/>
                <a:uFillTx/>
                <a:latin typeface="Calibri" panose="020F0502020204030204" pitchFamily="34" charset="0"/>
                <a:ea typeface="宋体" panose="02010600030101010101" pitchFamily="2" charset="-122"/>
                <a:cs typeface="+mn-cs"/>
              </a:rPr>
              <a:t>Hardware</a:t>
            </a:r>
            <a:endParaRPr kumimoji="0" lang="en-GB" sz="1600" b="1" i="0" u="none" strike="noStrike" kern="1200" cap="none" spc="0" normalizeH="0" baseline="0" noProof="0" dirty="0">
              <a:ln>
                <a:noFill/>
              </a:ln>
              <a:solidFill>
                <a:schemeClr val="accent6">
                  <a:lumMod val="75000"/>
                </a:schemeClr>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cs typeface="+mn-cs"/>
              </a:rPr>
            </a:fld>
            <a:endParaRPr lang="zh-CN" altLang="en-US" sz="1400" dirty="0">
              <a:latin typeface="Times New Roman" panose="02020603050405020304" pitchFamily="18" charset="0"/>
              <a:ea typeface="宋体" panose="02010600030101010101" pitchFamily="2" charset="-122"/>
              <a:cs typeface="+mn-cs"/>
            </a:endParaRPr>
          </a:p>
        </p:txBody>
      </p:sp>
      <p:sp>
        <p:nvSpPr>
          <p:cNvPr id="51203"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en-US" altLang="zh-CN" sz="3600" dirty="0">
                <a:latin typeface="+mj-lt"/>
                <a:ea typeface="宋体" panose="02010600030101010101" pitchFamily="2" charset="-122"/>
                <a:cs typeface="+mj-cs"/>
              </a:rPr>
              <a:t>Cache Memory</a:t>
            </a:r>
            <a:endParaRPr lang="en-US" altLang="zh-CN" sz="3600" dirty="0">
              <a:latin typeface="+mj-lt"/>
              <a:ea typeface="宋体" panose="02010600030101010101" pitchFamily="2" charset="-122"/>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325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Cache Memory</a:t>
            </a:r>
            <a:endParaRPr lang="en-US" altLang="zh-CN" dirty="0">
              <a:ea typeface="宋体" panose="02010600030101010101" pitchFamily="2" charset="-122"/>
            </a:endParaRPr>
          </a:p>
        </p:txBody>
      </p:sp>
      <p:sp>
        <p:nvSpPr>
          <p:cNvPr id="49156"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mn-cs"/>
              </a:rPr>
              <a:t>History</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At very beginning, 3 levels</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Registers, main memory, disk storage</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10+ years later, 4 levels</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Register, cache, main memory, disk storage</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Modern processor, 6 levels</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Registers, SRAM L1, L2,L3 cache, main DRAM memory, disk storage</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Cache memories</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small, fast </a:t>
            </a:r>
            <a:r>
              <a:rPr kumimoji="0"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SRAM-based</a:t>
            </a:r>
            <a:r>
              <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memories </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managed by </a:t>
            </a:r>
            <a:r>
              <a:rPr kumimoji="0"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hardware automatically</a:t>
            </a:r>
            <a:endParaRPr kumimoji="0"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a:xfrm>
            <a:off x="7315200" y="6019800"/>
            <a:ext cx="1295400" cy="457200"/>
          </a:xfrm>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529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Cache Memory</a:t>
            </a:r>
            <a:endParaRPr lang="en-US" altLang="zh-CN" dirty="0">
              <a:ea typeface="宋体" panose="02010600030101010101" pitchFamily="2" charset="-122"/>
            </a:endParaRPr>
          </a:p>
        </p:txBody>
      </p:sp>
      <p:sp>
        <p:nvSpPr>
          <p:cNvPr id="55300" name="Rectangle 3"/>
          <p:cNvSpPr>
            <a:spLocks noChangeAspect="1"/>
          </p:cNvSpPr>
          <p:nvPr/>
        </p:nvSpPr>
        <p:spPr>
          <a:xfrm>
            <a:off x="6621463" y="4992688"/>
            <a:ext cx="819150" cy="118903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main</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memory</a:t>
            </a:r>
            <a:endParaRPr lang="en-US" altLang="zh-CN" sz="1600" b="1" dirty="0">
              <a:latin typeface="Helvetica" pitchFamily="34" charset="0"/>
              <a:ea typeface="宋体" panose="02010600030101010101" pitchFamily="2" charset="-122"/>
            </a:endParaRPr>
          </a:p>
        </p:txBody>
      </p:sp>
      <p:sp>
        <p:nvSpPr>
          <p:cNvPr id="55301" name="AutoShape 4"/>
          <p:cNvSpPr>
            <a:spLocks noChangeAspect="1"/>
          </p:cNvSpPr>
          <p:nvPr/>
        </p:nvSpPr>
        <p:spPr>
          <a:xfrm>
            <a:off x="5248275" y="5189538"/>
            <a:ext cx="1344613" cy="693737"/>
          </a:xfrm>
          <a:prstGeom prst="leftRightArrow">
            <a:avLst>
              <a:gd name="adj1" fmla="val 50000"/>
              <a:gd name="adj2" fmla="val 38764"/>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02" name="Rectangle 5"/>
          <p:cNvSpPr>
            <a:spLocks noChangeAspect="1"/>
          </p:cNvSpPr>
          <p:nvPr/>
        </p:nvSpPr>
        <p:spPr>
          <a:xfrm>
            <a:off x="4424363" y="5230813"/>
            <a:ext cx="81915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I/O</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bridge</a:t>
            </a:r>
            <a:endParaRPr lang="en-US" altLang="zh-CN" sz="1600" b="1" dirty="0">
              <a:latin typeface="Helvetica" pitchFamily="34" charset="0"/>
              <a:ea typeface="宋体" panose="02010600030101010101" pitchFamily="2" charset="-122"/>
            </a:endParaRPr>
          </a:p>
        </p:txBody>
      </p:sp>
      <p:sp>
        <p:nvSpPr>
          <p:cNvPr id="55303" name="AutoShape 6"/>
          <p:cNvSpPr>
            <a:spLocks noChangeAspect="1"/>
          </p:cNvSpPr>
          <p:nvPr/>
        </p:nvSpPr>
        <p:spPr>
          <a:xfrm>
            <a:off x="3111500" y="5189538"/>
            <a:ext cx="1309688" cy="693737"/>
          </a:xfrm>
          <a:prstGeom prst="leftRightArrow">
            <a:avLst>
              <a:gd name="adj1" fmla="val 50000"/>
              <a:gd name="adj2" fmla="val 37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04" name="Rectangle 7"/>
          <p:cNvSpPr>
            <a:spLocks noChangeAspect="1"/>
          </p:cNvSpPr>
          <p:nvPr/>
        </p:nvSpPr>
        <p:spPr>
          <a:xfrm>
            <a:off x="1017588" y="5230813"/>
            <a:ext cx="207010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bus interface</a:t>
            </a:r>
            <a:endParaRPr lang="en-US" altLang="zh-CN" sz="1600" b="1" dirty="0">
              <a:latin typeface="Helvetica" pitchFamily="34" charset="0"/>
              <a:ea typeface="宋体" panose="02010600030101010101" pitchFamily="2" charset="-122"/>
            </a:endParaRPr>
          </a:p>
        </p:txBody>
      </p:sp>
      <p:sp>
        <p:nvSpPr>
          <p:cNvPr id="55305" name="Rectangle 8"/>
          <p:cNvSpPr>
            <a:spLocks noChangeAspect="1"/>
          </p:cNvSpPr>
          <p:nvPr/>
        </p:nvSpPr>
        <p:spPr>
          <a:xfrm>
            <a:off x="2225675" y="3506788"/>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06" name="Rectangle 9"/>
          <p:cNvSpPr>
            <a:spLocks noChangeAspect="1"/>
          </p:cNvSpPr>
          <p:nvPr/>
        </p:nvSpPr>
        <p:spPr>
          <a:xfrm>
            <a:off x="2225675" y="3706813"/>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07" name="Rectangle 10"/>
          <p:cNvSpPr>
            <a:spLocks noChangeAspect="1"/>
          </p:cNvSpPr>
          <p:nvPr/>
        </p:nvSpPr>
        <p:spPr>
          <a:xfrm>
            <a:off x="2225675" y="3903663"/>
            <a:ext cx="615950" cy="19843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08" name="Rectangle 11"/>
          <p:cNvSpPr>
            <a:spLocks noChangeAspect="1"/>
          </p:cNvSpPr>
          <p:nvPr/>
        </p:nvSpPr>
        <p:spPr>
          <a:xfrm>
            <a:off x="2225675" y="4102100"/>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09" name="Rectangle 12"/>
          <p:cNvSpPr>
            <a:spLocks noChangeAspect="1"/>
          </p:cNvSpPr>
          <p:nvPr/>
        </p:nvSpPr>
        <p:spPr>
          <a:xfrm>
            <a:off x="2225675" y="4298950"/>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10" name="AutoShape 13"/>
          <p:cNvSpPr>
            <a:spLocks noChangeAspect="1"/>
          </p:cNvSpPr>
          <p:nvPr/>
        </p:nvSpPr>
        <p:spPr>
          <a:xfrm>
            <a:off x="2922588" y="3506788"/>
            <a:ext cx="400050" cy="495300"/>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11" name="AutoShape 14"/>
          <p:cNvSpPr>
            <a:spLocks noChangeAspect="1"/>
          </p:cNvSpPr>
          <p:nvPr/>
        </p:nvSpPr>
        <p:spPr>
          <a:xfrm flipH="1">
            <a:off x="2841625" y="4002088"/>
            <a:ext cx="400050" cy="496887"/>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12" name="Rectangle 17"/>
          <p:cNvSpPr>
            <a:spLocks noChangeAspect="1"/>
          </p:cNvSpPr>
          <p:nvPr/>
        </p:nvSpPr>
        <p:spPr>
          <a:xfrm>
            <a:off x="3322638" y="3309938"/>
            <a:ext cx="479425" cy="138588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ALU</a:t>
            </a:r>
            <a:endParaRPr lang="en-US" altLang="zh-CN" sz="1600" b="1" dirty="0">
              <a:latin typeface="Helvetica" pitchFamily="34" charset="0"/>
              <a:ea typeface="宋体" panose="02010600030101010101" pitchFamily="2" charset="-122"/>
            </a:endParaRPr>
          </a:p>
        </p:txBody>
      </p:sp>
      <p:sp>
        <p:nvSpPr>
          <p:cNvPr id="55313" name="Text Box 18"/>
          <p:cNvSpPr txBox="1">
            <a:spLocks noChangeAspect="1"/>
          </p:cNvSpPr>
          <p:nvPr/>
        </p:nvSpPr>
        <p:spPr>
          <a:xfrm>
            <a:off x="1908175" y="3143250"/>
            <a:ext cx="1282700" cy="3365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register file</a:t>
            </a:r>
            <a:endParaRPr lang="en-US" altLang="zh-CN" sz="1600" b="1" dirty="0">
              <a:latin typeface="Helvetica" pitchFamily="34" charset="0"/>
              <a:ea typeface="宋体" panose="02010600030101010101" pitchFamily="2" charset="-122"/>
            </a:endParaRPr>
          </a:p>
        </p:txBody>
      </p:sp>
      <p:sp>
        <p:nvSpPr>
          <p:cNvPr id="55314" name="AutoShape 19"/>
          <p:cNvSpPr>
            <a:spLocks noChangeAspect="1"/>
          </p:cNvSpPr>
          <p:nvPr/>
        </p:nvSpPr>
        <p:spPr>
          <a:xfrm>
            <a:off x="2292350" y="4597400"/>
            <a:ext cx="549275" cy="592138"/>
          </a:xfrm>
          <a:prstGeom prst="upDownArrow">
            <a:avLst>
              <a:gd name="adj1" fmla="val 50000"/>
              <a:gd name="adj2" fmla="val 2156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15" name="Rectangle 20"/>
          <p:cNvSpPr>
            <a:spLocks noChangeAspect="1"/>
          </p:cNvSpPr>
          <p:nvPr/>
        </p:nvSpPr>
        <p:spPr>
          <a:xfrm>
            <a:off x="762000" y="3013075"/>
            <a:ext cx="3227388" cy="3168650"/>
          </a:xfrm>
          <a:prstGeom prst="rect">
            <a:avLst/>
          </a:prstGeom>
          <a:noFill/>
          <a:ln w="12700" cap="rnd" cmpd="sng">
            <a:solidFill>
              <a:schemeClr val="tx1"/>
            </a:solidFill>
            <a:prstDash val="sys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5316" name="Text Box 21"/>
          <p:cNvSpPr txBox="1">
            <a:spLocks noChangeAspect="1"/>
          </p:cNvSpPr>
          <p:nvPr/>
        </p:nvSpPr>
        <p:spPr>
          <a:xfrm>
            <a:off x="792163" y="2667000"/>
            <a:ext cx="1085850" cy="3365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CPU chip</a:t>
            </a:r>
            <a:endParaRPr lang="en-US" altLang="zh-CN" sz="1600" b="1" dirty="0">
              <a:latin typeface="Helvetica" pitchFamily="34" charset="0"/>
              <a:ea typeface="宋体" panose="02010600030101010101" pitchFamily="2" charset="-122"/>
            </a:endParaRPr>
          </a:p>
        </p:txBody>
      </p:sp>
      <p:sp>
        <p:nvSpPr>
          <p:cNvPr id="55317" name="Text Box 24"/>
          <p:cNvSpPr txBox="1">
            <a:spLocks noChangeAspect="1"/>
          </p:cNvSpPr>
          <p:nvPr/>
        </p:nvSpPr>
        <p:spPr>
          <a:xfrm>
            <a:off x="3930650" y="4349750"/>
            <a:ext cx="1298575" cy="3365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system bus</a:t>
            </a:r>
            <a:endParaRPr lang="en-US" altLang="zh-CN" sz="1600" b="1" dirty="0">
              <a:latin typeface="Helvetica" pitchFamily="34" charset="0"/>
              <a:ea typeface="宋体" panose="02010600030101010101" pitchFamily="2" charset="-122"/>
            </a:endParaRPr>
          </a:p>
        </p:txBody>
      </p:sp>
      <p:sp>
        <p:nvSpPr>
          <p:cNvPr id="55318" name="Line 25"/>
          <p:cNvSpPr>
            <a:spLocks noChangeAspect="1"/>
          </p:cNvSpPr>
          <p:nvPr/>
        </p:nvSpPr>
        <p:spPr>
          <a:xfrm flipH="1">
            <a:off x="3802063" y="4695825"/>
            <a:ext cx="619125" cy="595313"/>
          </a:xfrm>
          <a:prstGeom prst="line">
            <a:avLst/>
          </a:prstGeom>
          <a:ln w="12700" cap="flat" cmpd="sng">
            <a:solidFill>
              <a:schemeClr val="tx1"/>
            </a:solidFill>
            <a:prstDash val="solid"/>
            <a:headEnd type="none" w="med" len="med"/>
            <a:tailEnd type="triangle" w="med" len="med"/>
          </a:ln>
        </p:spPr>
      </p:sp>
      <p:sp>
        <p:nvSpPr>
          <p:cNvPr id="55319" name="Text Box 26"/>
          <p:cNvSpPr txBox="1">
            <a:spLocks noChangeAspect="1"/>
          </p:cNvSpPr>
          <p:nvPr/>
        </p:nvSpPr>
        <p:spPr>
          <a:xfrm>
            <a:off x="5208588" y="4349750"/>
            <a:ext cx="1389062" cy="3365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memory bus</a:t>
            </a:r>
            <a:endParaRPr lang="en-US" altLang="zh-CN" sz="1600" b="1" dirty="0">
              <a:latin typeface="Helvetica" pitchFamily="34" charset="0"/>
              <a:ea typeface="宋体" panose="02010600030101010101" pitchFamily="2" charset="-122"/>
            </a:endParaRPr>
          </a:p>
        </p:txBody>
      </p:sp>
      <p:sp>
        <p:nvSpPr>
          <p:cNvPr id="55320" name="Line 27"/>
          <p:cNvSpPr>
            <a:spLocks noChangeAspect="1"/>
          </p:cNvSpPr>
          <p:nvPr/>
        </p:nvSpPr>
        <p:spPr>
          <a:xfrm>
            <a:off x="5862638" y="4695825"/>
            <a:ext cx="0" cy="595313"/>
          </a:xfrm>
          <a:prstGeom prst="line">
            <a:avLst/>
          </a:prstGeom>
          <a:ln w="12700" cap="flat" cmpd="sng">
            <a:solidFill>
              <a:schemeClr val="tx1"/>
            </a:solidFill>
            <a:prstDash val="solid"/>
            <a:headEnd type="none" w="med" len="med"/>
            <a:tailEnd type="triangle" w="med" len="med"/>
          </a:ln>
        </p:spPr>
      </p:sp>
      <p:sp>
        <p:nvSpPr>
          <p:cNvPr id="996380" name="Rectangle 28"/>
          <p:cNvSpPr>
            <a:spLocks noChangeAspect="1"/>
          </p:cNvSpPr>
          <p:nvPr/>
        </p:nvSpPr>
        <p:spPr>
          <a:xfrm>
            <a:off x="1093788" y="3646488"/>
            <a:ext cx="963612" cy="750887"/>
          </a:xfrm>
          <a:prstGeom prst="rect">
            <a:avLst/>
          </a:prstGeom>
          <a:solidFill>
            <a:srgbClr val="FFFF00">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memory</a:t>
            </a:r>
            <a:endParaRPr lang="en-US" altLang="zh-CN" sz="1600" b="1" dirty="0">
              <a:latin typeface="Helvetica" pitchFamily="34" charset="0"/>
              <a:ea typeface="宋体" panose="02010600030101010101" pitchFamily="2" charset="-122"/>
            </a:endParaRPr>
          </a:p>
        </p:txBody>
      </p:sp>
      <p:sp>
        <p:nvSpPr>
          <p:cNvPr id="996381" name="AutoShape 29"/>
          <p:cNvSpPr>
            <a:spLocks noChangeAspect="1"/>
          </p:cNvSpPr>
          <p:nvPr/>
        </p:nvSpPr>
        <p:spPr>
          <a:xfrm>
            <a:off x="1322388" y="4397375"/>
            <a:ext cx="549275" cy="792163"/>
          </a:xfrm>
          <a:prstGeom prst="upDownArrow">
            <a:avLst>
              <a:gd name="adj1" fmla="val 50000"/>
              <a:gd name="adj2" fmla="val 28843"/>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27" name="Rectangle 3"/>
          <p:cNvSpPr txBox="1">
            <a:spLocks noChangeArrowheads="1"/>
          </p:cNvSpPr>
          <p:nvPr/>
        </p:nvSpPr>
        <p:spPr bwMode="auto">
          <a:xfrm>
            <a:off x="228600" y="1447800"/>
            <a:ext cx="8915400" cy="1495425"/>
          </a:xfrm>
          <a:prstGeom prst="rect">
            <a:avLst/>
          </a:prstGeom>
          <a:noFill/>
          <a:ln w="9525">
            <a:noFill/>
            <a:miter lim="800000"/>
          </a:ln>
        </p:spPr>
        <p:txBody>
          <a:bodyPr/>
          <a:lstStyle/>
          <a:p>
            <a:pPr marL="342900" marR="0" lvl="1" indent="-3429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Hold </a:t>
            </a:r>
            <a:r>
              <a:rPr kumimoji="0" lang="en-US" altLang="zh-CN" sz="2400" b="0" i="0" u="none" strike="noStrike" kern="0" cap="none" spc="0" normalizeH="0" baseline="0" noProof="0" dirty="0">
                <a:ln>
                  <a:noFill/>
                </a:ln>
                <a:solidFill>
                  <a:srgbClr val="FF0000"/>
                </a:solidFill>
                <a:effectLst/>
                <a:uLnTx/>
                <a:uFillTx/>
                <a:latin typeface="+mn-lt"/>
                <a:ea typeface="宋体" panose="02010600030101010101" pitchFamily="2" charset="-122"/>
                <a:cs typeface="+mn-cs"/>
              </a:rPr>
              <a:t>frequently accessed blocks</a:t>
            </a: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of main memory in caches</a:t>
            </a: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indent="-342900" defTabSz="914400">
              <a:spcBef>
                <a:spcPct val="20000"/>
              </a:spcBef>
              <a:buClrTx/>
              <a:buSzTx/>
              <a:buFontTx/>
              <a:buChar char="•"/>
              <a:defRPr/>
            </a:pPr>
            <a:r>
              <a:rPr kumimoji="0" lang="en-US" altLang="zh-CN" sz="2400" b="0" kern="0" cap="none" spc="0" normalizeH="0" baseline="0" noProof="0" dirty="0" smtClean="0">
                <a:latin typeface="+mn-lt"/>
                <a:ea typeface="宋体" panose="02010600030101010101" pitchFamily="2" charset="-122"/>
                <a:cs typeface="+mn-cs"/>
              </a:rPr>
              <a:t>CPU </a:t>
            </a:r>
            <a:r>
              <a:rPr kumimoji="0" lang="en-US" altLang="zh-CN" sz="2400" b="0" kern="0" cap="none" spc="0" normalizeH="0" baseline="0" noProof="0" dirty="0">
                <a:latin typeface="+mn-lt"/>
                <a:ea typeface="宋体" panose="02010600030101010101" pitchFamily="2" charset="-122"/>
                <a:cs typeface="+mn-cs"/>
              </a:rPr>
              <a:t>looks first for data in L1, then in L2, </a:t>
            </a:r>
            <a:r>
              <a:rPr kumimoji="0" lang="en-US" altLang="zh-CN" sz="2400" b="0" kern="0" cap="none" spc="0" normalizeH="0" baseline="0" noProof="0" dirty="0">
                <a:latin typeface="Comic Sans MS" panose="030F0702030302020204" pitchFamily="66" charset="0"/>
                <a:ea typeface="宋体" panose="02010600030101010101" pitchFamily="2" charset="-122"/>
                <a:cs typeface="+mn-cs"/>
              </a:rPr>
              <a:t>then in </a:t>
            </a:r>
            <a:r>
              <a:rPr kumimoji="0" lang="en-US" altLang="zh-CN" sz="2400" b="0" kern="0" cap="none" spc="0" normalizeH="0" baseline="0" noProof="0" dirty="0" smtClean="0">
                <a:latin typeface="Comic Sans MS" panose="030F0702030302020204" pitchFamily="66" charset="0"/>
                <a:ea typeface="宋体" panose="02010600030101010101" pitchFamily="2" charset="-122"/>
                <a:cs typeface="+mn-cs"/>
              </a:rPr>
              <a:t>L3, </a:t>
            </a:r>
            <a:r>
              <a:rPr kumimoji="0" lang="en-US" altLang="zh-CN" sz="2400" b="0" kern="0" cap="none" spc="0" normalizeH="0" baseline="0" noProof="0" dirty="0" smtClean="0">
                <a:latin typeface="+mn-lt"/>
                <a:ea typeface="宋体" panose="02010600030101010101" pitchFamily="2" charset="-122"/>
                <a:cs typeface="+mn-cs"/>
              </a:rPr>
              <a:t>then </a:t>
            </a:r>
            <a:r>
              <a:rPr kumimoji="0" lang="en-US" altLang="zh-CN" sz="2400" b="0" kern="0" cap="none" spc="0" normalizeH="0" baseline="0" noProof="0" dirty="0">
                <a:latin typeface="+mn-lt"/>
                <a:ea typeface="宋体" panose="02010600030101010101" pitchFamily="2" charset="-122"/>
                <a:cs typeface="+mn-cs"/>
              </a:rPr>
              <a:t>in main </a:t>
            </a:r>
            <a:r>
              <a:rPr kumimoji="0" lang="en-US" altLang="zh-CN" sz="2400" b="0" kern="0" cap="none" spc="0" normalizeH="0" baseline="0" noProof="0" dirty="0" smtClean="0">
                <a:latin typeface="+mn-lt"/>
                <a:ea typeface="宋体" panose="02010600030101010101" pitchFamily="2" charset="-122"/>
                <a:cs typeface="+mn-cs"/>
              </a:rPr>
              <a:t>memory(locality)</a:t>
            </a:r>
            <a:endParaRPr kumimoji="0" lang="en-US" altLang="zh-CN" sz="2400" b="0" kern="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3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63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charRg st="0"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charRg st="57" end="1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80" grpId="0" animBg="1"/>
      <p:bldP spid="9963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734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Inserting a cache </a:t>
            </a:r>
            <a:r>
              <a:rPr lang="en-US" altLang="zh-CN" dirty="0">
                <a:solidFill>
                  <a:srgbClr val="FF0000"/>
                </a:solidFill>
                <a:ea typeface="宋体" panose="02010600030101010101" pitchFamily="2" charset="-122"/>
              </a:rPr>
              <a:t>between the CPU and main memory</a:t>
            </a:r>
            <a:endParaRPr lang="en-US" altLang="zh-CN" dirty="0">
              <a:solidFill>
                <a:srgbClr val="FF0000"/>
              </a:solidFill>
              <a:ea typeface="宋体" panose="02010600030101010101" pitchFamily="2" charset="-122"/>
            </a:endParaRPr>
          </a:p>
        </p:txBody>
      </p:sp>
      <p:grpSp>
        <p:nvGrpSpPr>
          <p:cNvPr id="57348" name="Group 3"/>
          <p:cNvGrpSpPr/>
          <p:nvPr/>
        </p:nvGrpSpPr>
        <p:grpSpPr>
          <a:xfrm>
            <a:off x="533400" y="1524000"/>
            <a:ext cx="8243888" cy="4960938"/>
            <a:chOff x="336" y="864"/>
            <a:chExt cx="5193" cy="3221"/>
          </a:xfrm>
        </p:grpSpPr>
        <p:sp>
          <p:nvSpPr>
            <p:cNvPr id="57349" name="Rectangle 4"/>
            <p:cNvSpPr/>
            <p:nvPr/>
          </p:nvSpPr>
          <p:spPr>
            <a:xfrm>
              <a:off x="2274" y="1632"/>
              <a:ext cx="672" cy="528"/>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50" name="Rectangle 5"/>
            <p:cNvSpPr/>
            <p:nvPr/>
          </p:nvSpPr>
          <p:spPr>
            <a:xfrm>
              <a:off x="2274" y="2544"/>
              <a:ext cx="672" cy="1536"/>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51" name="Rectangle 6"/>
            <p:cNvSpPr/>
            <p:nvPr/>
          </p:nvSpPr>
          <p:spPr>
            <a:xfrm>
              <a:off x="2492" y="864"/>
              <a:ext cx="240" cy="9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52" name="Rectangle 7"/>
            <p:cNvSpPr/>
            <p:nvPr/>
          </p:nvSpPr>
          <p:spPr>
            <a:xfrm>
              <a:off x="2492" y="960"/>
              <a:ext cx="240" cy="9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53" name="Rectangle 8"/>
            <p:cNvSpPr/>
            <p:nvPr/>
          </p:nvSpPr>
          <p:spPr>
            <a:xfrm>
              <a:off x="2492" y="1056"/>
              <a:ext cx="240" cy="9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54" name="Rectangle 9"/>
            <p:cNvSpPr/>
            <p:nvPr/>
          </p:nvSpPr>
          <p:spPr>
            <a:xfrm>
              <a:off x="2492" y="1152"/>
              <a:ext cx="240" cy="9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55" name="Rectangle 10"/>
            <p:cNvSpPr/>
            <p:nvPr/>
          </p:nvSpPr>
          <p:spPr>
            <a:xfrm>
              <a:off x="2322" y="264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dirty="0">
                  <a:latin typeface="Helvetica" pitchFamily="34" charset="0"/>
                  <a:ea typeface="宋体" panose="02010600030101010101" pitchFamily="2" charset="-122"/>
                </a:rPr>
                <a:t>a b c d</a:t>
              </a:r>
              <a:endParaRPr lang="en-US" altLang="zh-CN" sz="1600" dirty="0">
                <a:latin typeface="Helvetica" pitchFamily="34" charset="0"/>
                <a:ea typeface="宋体" panose="02010600030101010101" pitchFamily="2" charset="-122"/>
              </a:endParaRPr>
            </a:p>
          </p:txBody>
        </p:sp>
        <p:sp>
          <p:nvSpPr>
            <p:cNvPr id="57356" name="Text Box 11"/>
            <p:cNvSpPr txBox="1"/>
            <p:nvPr/>
          </p:nvSpPr>
          <p:spPr>
            <a:xfrm>
              <a:off x="1680" y="2637"/>
              <a:ext cx="592" cy="21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i="1" dirty="0">
                  <a:latin typeface="Helvetica" pitchFamily="34" charset="0"/>
                  <a:ea typeface="宋体" panose="02010600030101010101" pitchFamily="2" charset="-122"/>
                </a:rPr>
                <a:t>block 10</a:t>
              </a:r>
              <a:endParaRPr lang="en-US" altLang="zh-CN" sz="1600" dirty="0">
                <a:latin typeface="Helvetica" pitchFamily="34" charset="0"/>
                <a:ea typeface="宋体" panose="02010600030101010101" pitchFamily="2" charset="-122"/>
              </a:endParaRPr>
            </a:p>
          </p:txBody>
        </p:sp>
        <p:sp>
          <p:nvSpPr>
            <p:cNvPr id="57357" name="Rectangle 12"/>
            <p:cNvSpPr/>
            <p:nvPr/>
          </p:nvSpPr>
          <p:spPr>
            <a:xfrm>
              <a:off x="2322" y="312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dirty="0">
                  <a:latin typeface="Helvetica" pitchFamily="34" charset="0"/>
                  <a:ea typeface="宋体" panose="02010600030101010101" pitchFamily="2" charset="-122"/>
                </a:rPr>
                <a:t>p q r s</a:t>
              </a:r>
              <a:endParaRPr lang="en-US" altLang="zh-CN" sz="1600" dirty="0">
                <a:latin typeface="Helvetica" pitchFamily="34" charset="0"/>
                <a:ea typeface="宋体" panose="02010600030101010101" pitchFamily="2" charset="-122"/>
              </a:endParaRPr>
            </a:p>
          </p:txBody>
        </p:sp>
        <p:sp>
          <p:nvSpPr>
            <p:cNvPr id="57358" name="Text Box 13"/>
            <p:cNvSpPr txBox="1"/>
            <p:nvPr/>
          </p:nvSpPr>
          <p:spPr>
            <a:xfrm>
              <a:off x="1672" y="3117"/>
              <a:ext cx="592" cy="219"/>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i="1" dirty="0">
                  <a:latin typeface="Helvetica" pitchFamily="34" charset="0"/>
                  <a:ea typeface="宋体" panose="02010600030101010101" pitchFamily="2" charset="-122"/>
                </a:rPr>
                <a:t>block 21</a:t>
              </a:r>
              <a:endParaRPr lang="en-US" altLang="zh-CN" sz="1600" dirty="0">
                <a:latin typeface="Helvetica" pitchFamily="34" charset="0"/>
                <a:ea typeface="宋体" panose="02010600030101010101" pitchFamily="2" charset="-122"/>
              </a:endParaRPr>
            </a:p>
          </p:txBody>
        </p:sp>
        <p:sp>
          <p:nvSpPr>
            <p:cNvPr id="57359" name="Text Box 14"/>
            <p:cNvSpPr txBox="1"/>
            <p:nvPr/>
          </p:nvSpPr>
          <p:spPr>
            <a:xfrm>
              <a:off x="2466" y="3308"/>
              <a:ext cx="275" cy="29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400" dirty="0">
                  <a:latin typeface="Helvetica" pitchFamily="34" charset="0"/>
                  <a:ea typeface="宋体" panose="02010600030101010101" pitchFamily="2" charset="-122"/>
                </a:rPr>
                <a:t>...</a:t>
              </a:r>
              <a:endParaRPr lang="zh-CN" altLang="en-US" sz="2400" dirty="0">
                <a:latin typeface="Helvetica" pitchFamily="34" charset="0"/>
                <a:ea typeface="宋体" panose="02010600030101010101" pitchFamily="2" charset="-122"/>
              </a:endParaRPr>
            </a:p>
          </p:txBody>
        </p:sp>
        <p:sp>
          <p:nvSpPr>
            <p:cNvPr id="57360" name="Text Box 15"/>
            <p:cNvSpPr txBox="1"/>
            <p:nvPr/>
          </p:nvSpPr>
          <p:spPr>
            <a:xfrm>
              <a:off x="2466" y="2828"/>
              <a:ext cx="275" cy="296"/>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400" dirty="0">
                  <a:latin typeface="Helvetica" pitchFamily="34" charset="0"/>
                  <a:ea typeface="宋体" panose="02010600030101010101" pitchFamily="2" charset="-122"/>
                </a:rPr>
                <a:t>...</a:t>
              </a:r>
              <a:endParaRPr lang="zh-CN" altLang="en-US" sz="2400" dirty="0">
                <a:latin typeface="Helvetica" pitchFamily="34" charset="0"/>
                <a:ea typeface="宋体" panose="02010600030101010101" pitchFamily="2" charset="-122"/>
              </a:endParaRPr>
            </a:p>
          </p:txBody>
        </p:sp>
        <p:sp>
          <p:nvSpPr>
            <p:cNvPr id="57361" name="Rectangle 16"/>
            <p:cNvSpPr/>
            <p:nvPr/>
          </p:nvSpPr>
          <p:spPr>
            <a:xfrm>
              <a:off x="2322" y="360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dirty="0">
                  <a:latin typeface="Helvetica" pitchFamily="34" charset="0"/>
                  <a:ea typeface="宋体" panose="02010600030101010101" pitchFamily="2" charset="-122"/>
                </a:rPr>
                <a:t>w x y z</a:t>
              </a:r>
              <a:endParaRPr lang="en-US" altLang="zh-CN" sz="1600" dirty="0">
                <a:latin typeface="Helvetica" pitchFamily="34" charset="0"/>
                <a:ea typeface="宋体" panose="02010600030101010101" pitchFamily="2" charset="-122"/>
              </a:endParaRPr>
            </a:p>
          </p:txBody>
        </p:sp>
        <p:sp>
          <p:nvSpPr>
            <p:cNvPr id="57362" name="Text Box 17"/>
            <p:cNvSpPr txBox="1"/>
            <p:nvPr/>
          </p:nvSpPr>
          <p:spPr>
            <a:xfrm>
              <a:off x="1680" y="3596"/>
              <a:ext cx="592" cy="219"/>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i="1" dirty="0">
                  <a:latin typeface="Helvetica" pitchFamily="34" charset="0"/>
                  <a:ea typeface="宋体" panose="02010600030101010101" pitchFamily="2" charset="-122"/>
                </a:rPr>
                <a:t>block 30</a:t>
              </a:r>
              <a:endParaRPr lang="en-US" altLang="zh-CN" sz="1600" dirty="0">
                <a:latin typeface="Helvetica" pitchFamily="34" charset="0"/>
                <a:ea typeface="宋体" panose="02010600030101010101" pitchFamily="2" charset="-122"/>
              </a:endParaRPr>
            </a:p>
          </p:txBody>
        </p:sp>
        <p:sp>
          <p:nvSpPr>
            <p:cNvPr id="57363" name="Text Box 18"/>
            <p:cNvSpPr txBox="1"/>
            <p:nvPr/>
          </p:nvSpPr>
          <p:spPr>
            <a:xfrm>
              <a:off x="2479" y="3788"/>
              <a:ext cx="275" cy="29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400" dirty="0">
                  <a:latin typeface="Helvetica" pitchFamily="34" charset="0"/>
                  <a:ea typeface="宋体" panose="02010600030101010101" pitchFamily="2" charset="-122"/>
                </a:rPr>
                <a:t>...</a:t>
              </a:r>
              <a:endParaRPr lang="zh-CN" altLang="en-US" sz="2400" dirty="0">
                <a:latin typeface="Helvetica" pitchFamily="34" charset="0"/>
                <a:ea typeface="宋体" panose="02010600030101010101" pitchFamily="2" charset="-122"/>
              </a:endParaRPr>
            </a:p>
          </p:txBody>
        </p:sp>
        <p:sp>
          <p:nvSpPr>
            <p:cNvPr id="57364" name="Text Box 19"/>
            <p:cNvSpPr txBox="1"/>
            <p:nvPr/>
          </p:nvSpPr>
          <p:spPr>
            <a:xfrm>
              <a:off x="3360" y="3014"/>
              <a:ext cx="1718" cy="54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dirty="0">
                  <a:latin typeface="Helvetica" pitchFamily="34" charset="0"/>
                  <a:ea typeface="宋体" panose="02010600030101010101" pitchFamily="2" charset="-122"/>
                </a:rPr>
                <a:t>The big slow </a:t>
              </a:r>
              <a:r>
                <a:rPr lang="en-US" altLang="zh-CN" sz="1600" b="1" dirty="0">
                  <a:latin typeface="Helvetica" pitchFamily="34" charset="0"/>
                  <a:ea typeface="宋体" panose="02010600030101010101" pitchFamily="2" charset="-122"/>
                </a:rPr>
                <a:t>main memory</a:t>
              </a:r>
              <a:endParaRPr lang="en-US" altLang="zh-CN" sz="1600" dirty="0">
                <a:latin typeface="Helvetica" pitchFamily="34" charset="0"/>
                <a:ea typeface="宋体" panose="02010600030101010101" pitchFamily="2" charset="-122"/>
              </a:endParaRPr>
            </a:p>
            <a:p>
              <a:pPr marL="0" lvl="0" indent="0">
                <a:spcBef>
                  <a:spcPct val="0"/>
                </a:spcBef>
                <a:buNone/>
              </a:pPr>
              <a:r>
                <a:rPr lang="en-US" altLang="zh-CN" sz="1600" dirty="0">
                  <a:latin typeface="Helvetica" pitchFamily="34" charset="0"/>
                  <a:ea typeface="宋体" panose="02010600030101010101" pitchFamily="2" charset="-122"/>
                </a:rPr>
                <a:t>has room for many 16-word</a:t>
              </a:r>
              <a:endParaRPr lang="en-US" altLang="zh-CN" sz="1600" dirty="0">
                <a:latin typeface="Helvetica" pitchFamily="34" charset="0"/>
                <a:ea typeface="宋体" panose="02010600030101010101" pitchFamily="2" charset="-122"/>
              </a:endParaRPr>
            </a:p>
            <a:p>
              <a:pPr marL="0" lvl="0" indent="0">
                <a:spcBef>
                  <a:spcPct val="0"/>
                </a:spcBef>
                <a:buNone/>
              </a:pPr>
              <a:r>
                <a:rPr lang="en-US" altLang="zh-CN" sz="1600" dirty="0">
                  <a:latin typeface="Helvetica" pitchFamily="34" charset="0"/>
                  <a:ea typeface="宋体" panose="02010600030101010101" pitchFamily="2" charset="-122"/>
                </a:rPr>
                <a:t>blocks.</a:t>
              </a:r>
              <a:endParaRPr lang="en-US" altLang="zh-CN" sz="1600" dirty="0">
                <a:latin typeface="Helvetica" pitchFamily="34" charset="0"/>
                <a:ea typeface="宋体" panose="02010600030101010101" pitchFamily="2" charset="-122"/>
              </a:endParaRPr>
            </a:p>
          </p:txBody>
        </p:sp>
        <p:sp>
          <p:nvSpPr>
            <p:cNvPr id="57365" name="Text Box 20"/>
            <p:cNvSpPr txBox="1"/>
            <p:nvPr/>
          </p:nvSpPr>
          <p:spPr>
            <a:xfrm>
              <a:off x="3373" y="1692"/>
              <a:ext cx="1899" cy="38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dirty="0">
                  <a:latin typeface="Helvetica" pitchFamily="34" charset="0"/>
                  <a:ea typeface="宋体" panose="02010600030101010101" pitchFamily="2" charset="-122"/>
                </a:rPr>
                <a:t>The small fast </a:t>
              </a:r>
              <a:r>
                <a:rPr lang="en-US" altLang="zh-CN" sz="1600" b="1" dirty="0">
                  <a:latin typeface="Helvetica" pitchFamily="34" charset="0"/>
                  <a:ea typeface="宋体" panose="02010600030101010101" pitchFamily="2" charset="-122"/>
                </a:rPr>
                <a:t>cache </a:t>
              </a:r>
              <a:r>
                <a:rPr lang="en-US" altLang="zh-CN" sz="1600" dirty="0">
                  <a:latin typeface="Helvetica" pitchFamily="34" charset="0"/>
                  <a:ea typeface="宋体" panose="02010600030101010101" pitchFamily="2" charset="-122"/>
                </a:rPr>
                <a:t>has room</a:t>
              </a:r>
              <a:endParaRPr lang="en-US" altLang="zh-CN" sz="1600" dirty="0">
                <a:latin typeface="Helvetica" pitchFamily="34" charset="0"/>
                <a:ea typeface="宋体" panose="02010600030101010101" pitchFamily="2" charset="-122"/>
              </a:endParaRPr>
            </a:p>
            <a:p>
              <a:pPr marL="0" lvl="0" indent="0">
                <a:spcBef>
                  <a:spcPct val="0"/>
                </a:spcBef>
                <a:buNone/>
              </a:pPr>
              <a:r>
                <a:rPr lang="en-US" altLang="zh-CN" sz="1600" dirty="0">
                  <a:latin typeface="Helvetica" pitchFamily="34" charset="0"/>
                  <a:ea typeface="宋体" panose="02010600030101010101" pitchFamily="2" charset="-122"/>
                </a:rPr>
                <a:t>for </a:t>
              </a:r>
              <a:r>
                <a:rPr lang="en-US" altLang="zh-CN" sz="1600" dirty="0">
                  <a:solidFill>
                    <a:srgbClr val="FF0000"/>
                  </a:solidFill>
                  <a:latin typeface="Helvetica" pitchFamily="34" charset="0"/>
                  <a:ea typeface="宋体" panose="02010600030101010101" pitchFamily="2" charset="-122"/>
                </a:rPr>
                <a:t>two  16-word blocks</a:t>
              </a:r>
              <a:r>
                <a:rPr lang="en-US" altLang="zh-CN" sz="1600" dirty="0">
                  <a:latin typeface="Helvetica" pitchFamily="34" charset="0"/>
                  <a:ea typeface="宋体" panose="02010600030101010101" pitchFamily="2" charset="-122"/>
                </a:rPr>
                <a:t>.</a:t>
              </a:r>
              <a:endParaRPr lang="en-US" altLang="zh-CN" sz="1600" dirty="0">
                <a:latin typeface="Helvetica" pitchFamily="34" charset="0"/>
                <a:ea typeface="宋体" panose="02010600030101010101" pitchFamily="2" charset="-122"/>
              </a:endParaRPr>
            </a:p>
          </p:txBody>
        </p:sp>
        <p:sp>
          <p:nvSpPr>
            <p:cNvPr id="57366" name="Text Box 21"/>
            <p:cNvSpPr txBox="1"/>
            <p:nvPr/>
          </p:nvSpPr>
          <p:spPr>
            <a:xfrm>
              <a:off x="3373" y="876"/>
              <a:ext cx="2156" cy="37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dirty="0">
                  <a:latin typeface="Helvetica" pitchFamily="34" charset="0"/>
                  <a:ea typeface="宋体" panose="02010600030101010101" pitchFamily="2" charset="-122"/>
                </a:rPr>
                <a:t>The tiny, very fast CPU </a:t>
              </a:r>
              <a:r>
                <a:rPr lang="en-US" altLang="zh-CN" sz="1600" b="1" dirty="0">
                  <a:latin typeface="Helvetica" pitchFamily="34" charset="0"/>
                  <a:ea typeface="宋体" panose="02010600030101010101" pitchFamily="2" charset="-122"/>
                </a:rPr>
                <a:t>register file</a:t>
              </a:r>
              <a:endParaRPr lang="en-US" altLang="zh-CN" sz="1600" b="1" dirty="0">
                <a:latin typeface="Helvetica" pitchFamily="34" charset="0"/>
                <a:ea typeface="宋体" panose="02010600030101010101" pitchFamily="2" charset="-122"/>
              </a:endParaRPr>
            </a:p>
            <a:p>
              <a:pPr marL="0" lvl="0" indent="0">
                <a:spcBef>
                  <a:spcPct val="0"/>
                </a:spcBef>
                <a:buNone/>
              </a:pPr>
              <a:r>
                <a:rPr lang="en-US" altLang="zh-CN" sz="1600" dirty="0">
                  <a:latin typeface="Helvetica" pitchFamily="34" charset="0"/>
                  <a:ea typeface="宋体" panose="02010600030101010101" pitchFamily="2" charset="-122"/>
                </a:rPr>
                <a:t>has room for four 8-byte words.</a:t>
              </a:r>
              <a:endParaRPr lang="en-US" altLang="zh-CN" sz="1600" dirty="0">
                <a:latin typeface="Helvetica" pitchFamily="34" charset="0"/>
                <a:ea typeface="宋体" panose="02010600030101010101" pitchFamily="2" charset="-122"/>
              </a:endParaRPr>
            </a:p>
          </p:txBody>
        </p:sp>
        <p:sp>
          <p:nvSpPr>
            <p:cNvPr id="57367" name="Rectangle 22"/>
            <p:cNvSpPr/>
            <p:nvPr/>
          </p:nvSpPr>
          <p:spPr>
            <a:xfrm>
              <a:off x="2322" y="168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dirty="0">
                <a:latin typeface="Helvetica" pitchFamily="34" charset="0"/>
                <a:ea typeface="宋体" panose="02010600030101010101" pitchFamily="2" charset="-122"/>
              </a:endParaRPr>
            </a:p>
          </p:txBody>
        </p:sp>
        <p:sp>
          <p:nvSpPr>
            <p:cNvPr id="57368" name="Rectangle 23"/>
            <p:cNvSpPr/>
            <p:nvPr/>
          </p:nvSpPr>
          <p:spPr>
            <a:xfrm>
              <a:off x="2322" y="192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dirty="0">
                <a:latin typeface="Helvetica" pitchFamily="34" charset="0"/>
                <a:ea typeface="宋体" panose="02010600030101010101" pitchFamily="2" charset="-122"/>
              </a:endParaRPr>
            </a:p>
          </p:txBody>
        </p:sp>
        <p:sp>
          <p:nvSpPr>
            <p:cNvPr id="57369" name="Line 24"/>
            <p:cNvSpPr/>
            <p:nvPr/>
          </p:nvSpPr>
          <p:spPr>
            <a:xfrm>
              <a:off x="2610" y="1248"/>
              <a:ext cx="0" cy="384"/>
            </a:xfrm>
            <a:prstGeom prst="line">
              <a:avLst/>
            </a:prstGeom>
            <a:ln w="12700" cap="flat" cmpd="sng">
              <a:solidFill>
                <a:schemeClr val="tx1"/>
              </a:solidFill>
              <a:prstDash val="solid"/>
              <a:headEnd type="triangle" w="med" len="med"/>
              <a:tailEnd type="triangle" w="med" len="med"/>
            </a:ln>
          </p:spPr>
        </p:sp>
        <p:sp>
          <p:nvSpPr>
            <p:cNvPr id="57370" name="Line 25"/>
            <p:cNvSpPr/>
            <p:nvPr/>
          </p:nvSpPr>
          <p:spPr>
            <a:xfrm>
              <a:off x="2610" y="2160"/>
              <a:ext cx="0" cy="384"/>
            </a:xfrm>
            <a:prstGeom prst="line">
              <a:avLst/>
            </a:prstGeom>
            <a:ln w="12700" cap="flat" cmpd="sng">
              <a:solidFill>
                <a:schemeClr val="tx1"/>
              </a:solidFill>
              <a:prstDash val="solid"/>
              <a:headEnd type="triangle" w="med" len="med"/>
              <a:tailEnd type="triangle" w="med" len="med"/>
            </a:ln>
          </p:spPr>
        </p:sp>
        <p:sp>
          <p:nvSpPr>
            <p:cNvPr id="57371" name="AutoShape 26"/>
            <p:cNvSpPr/>
            <p:nvPr/>
          </p:nvSpPr>
          <p:spPr>
            <a:xfrm>
              <a:off x="3072" y="864"/>
              <a:ext cx="192" cy="384"/>
            </a:xfrm>
            <a:prstGeom prst="rightBrace">
              <a:avLst>
                <a:gd name="adj1" fmla="val 16666"/>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72" name="AutoShape 27"/>
            <p:cNvSpPr/>
            <p:nvPr/>
          </p:nvSpPr>
          <p:spPr>
            <a:xfrm>
              <a:off x="3072" y="1632"/>
              <a:ext cx="192" cy="528"/>
            </a:xfrm>
            <a:prstGeom prst="rightBrace">
              <a:avLst>
                <a:gd name="adj1" fmla="val 22916"/>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73" name="AutoShape 28"/>
            <p:cNvSpPr/>
            <p:nvPr/>
          </p:nvSpPr>
          <p:spPr>
            <a:xfrm>
              <a:off x="3072" y="2544"/>
              <a:ext cx="192" cy="1536"/>
            </a:xfrm>
            <a:prstGeom prst="rightBrace">
              <a:avLst>
                <a:gd name="adj1" fmla="val 66666"/>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74" name="Text Box 29"/>
            <p:cNvSpPr txBox="1"/>
            <p:nvPr/>
          </p:nvSpPr>
          <p:spPr>
            <a:xfrm>
              <a:off x="4262" y="1043"/>
              <a:ext cx="116" cy="219"/>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dirty="0">
                <a:latin typeface="Helvetica" pitchFamily="34" charset="0"/>
                <a:ea typeface="宋体" panose="02010600030101010101" pitchFamily="2" charset="-122"/>
              </a:endParaRPr>
            </a:p>
          </p:txBody>
        </p:sp>
        <p:sp>
          <p:nvSpPr>
            <p:cNvPr id="57375" name="Text Box 30"/>
            <p:cNvSpPr txBox="1"/>
            <p:nvPr/>
          </p:nvSpPr>
          <p:spPr>
            <a:xfrm>
              <a:off x="336" y="2004"/>
              <a:ext cx="1661" cy="699"/>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dirty="0">
                  <a:latin typeface="Helvetica" pitchFamily="34" charset="0"/>
                  <a:ea typeface="宋体" panose="02010600030101010101" pitchFamily="2" charset="-122"/>
                </a:rPr>
                <a:t>The transfer unit between</a:t>
              </a:r>
              <a:endParaRPr lang="en-US" altLang="zh-CN" sz="1600" dirty="0">
                <a:latin typeface="Helvetica" pitchFamily="34" charset="0"/>
                <a:ea typeface="宋体" panose="02010600030101010101" pitchFamily="2" charset="-122"/>
              </a:endParaRPr>
            </a:p>
            <a:p>
              <a:pPr marL="0" lvl="0" indent="0">
                <a:spcBef>
                  <a:spcPct val="0"/>
                </a:spcBef>
                <a:buNone/>
              </a:pPr>
              <a:r>
                <a:rPr lang="en-US" altLang="zh-CN" sz="1600" dirty="0">
                  <a:latin typeface="Helvetica" pitchFamily="34" charset="0"/>
                  <a:ea typeface="宋体" panose="02010600030101010101" pitchFamily="2" charset="-122"/>
                </a:rPr>
                <a:t>the cache and main </a:t>
              </a:r>
              <a:endParaRPr lang="en-US" altLang="zh-CN" sz="1600" dirty="0">
                <a:latin typeface="Helvetica" pitchFamily="34" charset="0"/>
                <a:ea typeface="宋体" panose="02010600030101010101" pitchFamily="2" charset="-122"/>
              </a:endParaRPr>
            </a:p>
            <a:p>
              <a:pPr marL="0" lvl="0" indent="0">
                <a:spcBef>
                  <a:spcPct val="0"/>
                </a:spcBef>
                <a:buNone/>
              </a:pPr>
              <a:r>
                <a:rPr lang="en-US" altLang="zh-CN" sz="1600" dirty="0">
                  <a:latin typeface="Helvetica" pitchFamily="34" charset="0"/>
                  <a:ea typeface="宋体" panose="02010600030101010101" pitchFamily="2" charset="-122"/>
                </a:rPr>
                <a:t>memory is a </a:t>
              </a:r>
              <a:r>
                <a:rPr lang="en-US" altLang="zh-CN" sz="1600" dirty="0">
                  <a:solidFill>
                    <a:srgbClr val="FF0000"/>
                  </a:solidFill>
                  <a:latin typeface="Helvetica" pitchFamily="34" charset="0"/>
                  <a:ea typeface="宋体" panose="02010600030101010101" pitchFamily="2" charset="-122"/>
                </a:rPr>
                <a:t>16-word</a:t>
              </a:r>
              <a:r>
                <a:rPr lang="en-US" altLang="zh-CN" sz="1600" dirty="0">
                  <a:latin typeface="Helvetica" pitchFamily="34" charset="0"/>
                  <a:ea typeface="宋体" panose="02010600030101010101" pitchFamily="2" charset="-122"/>
                </a:rPr>
                <a:t> block</a:t>
              </a:r>
              <a:endParaRPr lang="en-US" altLang="zh-CN" sz="1600" dirty="0">
                <a:latin typeface="Helvetica" pitchFamily="34" charset="0"/>
                <a:ea typeface="宋体" panose="02010600030101010101" pitchFamily="2" charset="-122"/>
              </a:endParaRPr>
            </a:p>
            <a:p>
              <a:pPr marL="0" lvl="0" indent="0">
                <a:spcBef>
                  <a:spcPct val="0"/>
                </a:spcBef>
                <a:buNone/>
              </a:pPr>
              <a:r>
                <a:rPr lang="en-US" altLang="zh-CN" sz="1600" dirty="0">
                  <a:latin typeface="Helvetica" pitchFamily="34" charset="0"/>
                  <a:ea typeface="宋体" panose="02010600030101010101" pitchFamily="2" charset="-122"/>
                </a:rPr>
                <a:t>(64 bytes).</a:t>
              </a:r>
              <a:endParaRPr lang="en-US" altLang="zh-CN" sz="1600" dirty="0">
                <a:latin typeface="Helvetica" pitchFamily="34" charset="0"/>
                <a:ea typeface="宋体" panose="02010600030101010101" pitchFamily="2" charset="-122"/>
              </a:endParaRPr>
            </a:p>
          </p:txBody>
        </p:sp>
        <p:sp>
          <p:nvSpPr>
            <p:cNvPr id="57376" name="Text Box 31"/>
            <p:cNvSpPr txBox="1"/>
            <p:nvPr/>
          </p:nvSpPr>
          <p:spPr>
            <a:xfrm>
              <a:off x="336" y="1142"/>
              <a:ext cx="1683" cy="54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dirty="0">
                  <a:latin typeface="Helvetica" pitchFamily="34" charset="0"/>
                  <a:ea typeface="宋体" panose="02010600030101010101" pitchFamily="2" charset="-122"/>
                </a:rPr>
                <a:t>The transfer unit between</a:t>
              </a:r>
              <a:endParaRPr lang="en-US" altLang="zh-CN" sz="1600" dirty="0">
                <a:latin typeface="Helvetica" pitchFamily="34" charset="0"/>
                <a:ea typeface="宋体" panose="02010600030101010101" pitchFamily="2" charset="-122"/>
              </a:endParaRPr>
            </a:p>
            <a:p>
              <a:pPr marL="0" lvl="0" indent="0">
                <a:spcBef>
                  <a:spcPct val="0"/>
                </a:spcBef>
                <a:buNone/>
              </a:pPr>
              <a:r>
                <a:rPr lang="en-US" altLang="zh-CN" sz="1600" dirty="0">
                  <a:latin typeface="Helvetica" pitchFamily="34" charset="0"/>
                  <a:ea typeface="宋体" panose="02010600030101010101" pitchFamily="2" charset="-122"/>
                </a:rPr>
                <a:t>the CPU register file and </a:t>
              </a:r>
              <a:endParaRPr lang="en-US" altLang="zh-CN" sz="1600" dirty="0">
                <a:latin typeface="Helvetica" pitchFamily="34" charset="0"/>
                <a:ea typeface="宋体" panose="02010600030101010101" pitchFamily="2" charset="-122"/>
              </a:endParaRPr>
            </a:p>
            <a:p>
              <a:pPr marL="0" lvl="0" indent="0">
                <a:spcBef>
                  <a:spcPct val="0"/>
                </a:spcBef>
                <a:buNone/>
              </a:pPr>
              <a:r>
                <a:rPr lang="en-US" altLang="zh-CN" sz="1600" dirty="0">
                  <a:latin typeface="Helvetica" pitchFamily="34" charset="0"/>
                  <a:ea typeface="宋体" panose="02010600030101010101" pitchFamily="2" charset="-122"/>
                </a:rPr>
                <a:t>the cache is a </a:t>
              </a:r>
              <a:r>
                <a:rPr lang="en-US" altLang="zh-CN" sz="1600" dirty="0">
                  <a:solidFill>
                    <a:srgbClr val="FF0000"/>
                  </a:solidFill>
                  <a:latin typeface="Helvetica" pitchFamily="34" charset="0"/>
                  <a:ea typeface="宋体" panose="02010600030101010101" pitchFamily="2" charset="-122"/>
                </a:rPr>
                <a:t>8-byte</a:t>
              </a:r>
              <a:r>
                <a:rPr lang="en-US" altLang="zh-CN" sz="1600" dirty="0">
                  <a:latin typeface="Helvetica" pitchFamily="34" charset="0"/>
                  <a:ea typeface="宋体" panose="02010600030101010101" pitchFamily="2" charset="-122"/>
                </a:rPr>
                <a:t> block.</a:t>
              </a:r>
              <a:endParaRPr lang="en-US" altLang="zh-CN" sz="1600" dirty="0">
                <a:latin typeface="Helvetica" pitchFamily="34" charset="0"/>
                <a:ea typeface="宋体" panose="02010600030101010101" pitchFamily="2" charset="-122"/>
              </a:endParaRPr>
            </a:p>
          </p:txBody>
        </p:sp>
        <p:sp>
          <p:nvSpPr>
            <p:cNvPr id="57377" name="AutoShape 32"/>
            <p:cNvSpPr/>
            <p:nvPr/>
          </p:nvSpPr>
          <p:spPr>
            <a:xfrm flipH="1">
              <a:off x="1920" y="1161"/>
              <a:ext cx="192" cy="336"/>
            </a:xfrm>
            <a:prstGeom prst="rightBrace">
              <a:avLst>
                <a:gd name="adj1" fmla="val 14583"/>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78" name="AutoShape 33"/>
            <p:cNvSpPr/>
            <p:nvPr/>
          </p:nvSpPr>
          <p:spPr>
            <a:xfrm flipH="1">
              <a:off x="1920" y="2160"/>
              <a:ext cx="192" cy="384"/>
            </a:xfrm>
            <a:prstGeom prst="rightBrace">
              <a:avLst>
                <a:gd name="adj1" fmla="val 16666"/>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57379" name="Text Box 34"/>
            <p:cNvSpPr txBox="1"/>
            <p:nvPr/>
          </p:nvSpPr>
          <p:spPr>
            <a:xfrm>
              <a:off x="1835" y="1657"/>
              <a:ext cx="421" cy="21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i="1" dirty="0">
                  <a:latin typeface="Helvetica" pitchFamily="34" charset="0"/>
                  <a:ea typeface="宋体" panose="02010600030101010101" pitchFamily="2" charset="-122"/>
                </a:rPr>
                <a:t>l</a:t>
              </a:r>
              <a:r>
                <a:rPr lang="en-US" altLang="zh-CN" sz="1600" i="1" dirty="0">
                  <a:solidFill>
                    <a:srgbClr val="FF0000"/>
                  </a:solidFill>
                  <a:latin typeface="Helvetica" pitchFamily="34" charset="0"/>
                  <a:ea typeface="宋体" panose="02010600030101010101" pitchFamily="2" charset="-122"/>
                </a:rPr>
                <a:t>ine 0</a:t>
              </a:r>
              <a:endParaRPr lang="en-US" altLang="zh-CN" sz="1600" i="1" dirty="0">
                <a:solidFill>
                  <a:srgbClr val="FF0000"/>
                </a:solidFill>
                <a:latin typeface="Helvetica" pitchFamily="34" charset="0"/>
                <a:ea typeface="宋体" panose="02010600030101010101" pitchFamily="2" charset="-122"/>
              </a:endParaRPr>
            </a:p>
          </p:txBody>
        </p:sp>
        <p:sp>
          <p:nvSpPr>
            <p:cNvPr id="57380" name="Text Box 35"/>
            <p:cNvSpPr txBox="1"/>
            <p:nvPr/>
          </p:nvSpPr>
          <p:spPr>
            <a:xfrm>
              <a:off x="1835" y="1897"/>
              <a:ext cx="421" cy="21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i="1" dirty="0">
                  <a:solidFill>
                    <a:srgbClr val="FF0000"/>
                  </a:solidFill>
                  <a:latin typeface="Helvetica" pitchFamily="34" charset="0"/>
                  <a:ea typeface="宋体" panose="02010600030101010101" pitchFamily="2" charset="-122"/>
                </a:rPr>
                <a:t>line 1</a:t>
              </a:r>
              <a:endParaRPr lang="en-US" altLang="zh-CN" sz="1600" i="1" dirty="0">
                <a:solidFill>
                  <a:srgbClr val="FF0000"/>
                </a:solidFill>
                <a:latin typeface="Helvetica" pitchFamily="34" charset="0"/>
                <a:ea typeface="宋体" panose="02010600030101010101" pitchFamily="2"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939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Memory Accessing</a:t>
            </a:r>
            <a:endParaRPr lang="en-US" altLang="zh-CN" dirty="0">
              <a:ea typeface="宋体" panose="02010600030101010101" pitchFamily="2" charset="-122"/>
            </a:endParaRPr>
          </a:p>
        </p:txBody>
      </p:sp>
      <p:sp>
        <p:nvSpPr>
          <p:cNvPr id="59396" name="Rectangle 3"/>
          <p:cNvSpPr>
            <a:spLocks noGrp="1"/>
          </p:cNvSpPr>
          <p:nvPr>
            <p:ph idx="1"/>
          </p:nvPr>
        </p:nvSpPr>
        <p:spPr>
          <a:xfrm>
            <a:off x="457200" y="1524000"/>
            <a:ext cx="8305800" cy="4419600"/>
          </a:xfrm>
        </p:spPr>
        <p:txBody>
          <a:bodyPr vert="horz" wrap="square" lIns="91440" tIns="45720" rIns="91440" bIns="45720" anchor="t" anchorCtr="0"/>
          <a:p>
            <a:pPr>
              <a:lnSpc>
                <a:spcPct val="120000"/>
              </a:lnSpc>
            </a:pPr>
            <a:r>
              <a:rPr lang="en-US" altLang="zh-CN" dirty="0">
                <a:ea typeface="宋体" panose="02010600030101010101" pitchFamily="2" charset="-122"/>
              </a:rPr>
              <a:t>For a memory accessing instruction </a:t>
            </a:r>
            <a:endParaRPr lang="en-US" altLang="zh-CN" dirty="0">
              <a:ea typeface="宋体" panose="02010600030101010101" pitchFamily="2" charset="-122"/>
            </a:endParaRPr>
          </a:p>
          <a:p>
            <a:pPr lvl="1">
              <a:lnSpc>
                <a:spcPct val="120000"/>
              </a:lnSpc>
            </a:pPr>
            <a:r>
              <a:rPr lang="en-US" altLang="zh-CN" dirty="0">
                <a:ea typeface="宋体" panose="02010600030101010101" pitchFamily="2" charset="-122"/>
              </a:rPr>
              <a:t>movq A %rax  </a:t>
            </a:r>
            <a:endParaRPr lang="en-US" altLang="zh-CN" dirty="0">
              <a:ea typeface="宋体" panose="02010600030101010101" pitchFamily="2" charset="-122"/>
            </a:endParaRPr>
          </a:p>
          <a:p>
            <a:pPr>
              <a:lnSpc>
                <a:spcPct val="120000"/>
              </a:lnSpc>
            </a:pPr>
            <a:r>
              <a:rPr lang="en-US" altLang="zh-CN" dirty="0">
                <a:ea typeface="宋体" panose="02010600030101010101" pitchFamily="2" charset="-122"/>
              </a:rPr>
              <a:t>Access cache by A directly </a:t>
            </a:r>
            <a:endParaRPr lang="en-US" altLang="zh-CN" dirty="0">
              <a:ea typeface="宋体" panose="02010600030101010101" pitchFamily="2" charset="-122"/>
            </a:endParaRPr>
          </a:p>
          <a:p>
            <a:pPr>
              <a:lnSpc>
                <a:spcPct val="120000"/>
              </a:lnSpc>
            </a:pPr>
            <a:r>
              <a:rPr lang="en-US" altLang="zh-CN" dirty="0">
                <a:ea typeface="宋体" panose="02010600030101010101" pitchFamily="2" charset="-122"/>
              </a:rPr>
              <a:t>If cache </a:t>
            </a:r>
            <a:r>
              <a:rPr lang="en-US" altLang="zh-CN" dirty="0">
                <a:solidFill>
                  <a:srgbClr val="FF0000"/>
                </a:solidFill>
                <a:ea typeface="宋体" panose="02010600030101010101" pitchFamily="2" charset="-122"/>
              </a:rPr>
              <a:t>hit</a:t>
            </a:r>
            <a:endParaRPr lang="en-US" altLang="zh-CN" dirty="0">
              <a:ea typeface="宋体" panose="02010600030101010101" pitchFamily="2" charset="-122"/>
            </a:endParaRPr>
          </a:p>
          <a:p>
            <a:pPr lvl="1">
              <a:lnSpc>
                <a:spcPct val="120000"/>
              </a:lnSpc>
            </a:pPr>
            <a:r>
              <a:rPr lang="en-US" altLang="zh-CN" dirty="0">
                <a:solidFill>
                  <a:srgbClr val="FF0000"/>
                </a:solidFill>
                <a:ea typeface="宋体" panose="02010600030101010101" pitchFamily="2" charset="-122"/>
              </a:rPr>
              <a:t>get the value from the cache</a:t>
            </a:r>
            <a:endParaRPr lang="en-US" altLang="zh-CN" sz="1600" dirty="0">
              <a:ea typeface="宋体" panose="02010600030101010101" pitchFamily="2" charset="-122"/>
            </a:endParaRPr>
          </a:p>
          <a:p>
            <a:pPr>
              <a:lnSpc>
                <a:spcPct val="120000"/>
              </a:lnSpc>
            </a:pPr>
            <a:r>
              <a:rPr lang="en-US" altLang="zh-CN" dirty="0">
                <a:ea typeface="宋体" panose="02010600030101010101" pitchFamily="2" charset="-122"/>
              </a:rPr>
              <a:t>Otherwise, </a:t>
            </a:r>
            <a:endParaRPr lang="en-US" altLang="zh-CN" dirty="0">
              <a:ea typeface="宋体" panose="02010600030101010101" pitchFamily="2" charset="-122"/>
            </a:endParaRPr>
          </a:p>
          <a:p>
            <a:pPr lvl="1">
              <a:lnSpc>
                <a:spcPct val="120000"/>
              </a:lnSpc>
            </a:pPr>
            <a:r>
              <a:rPr lang="en-US" altLang="zh-CN" dirty="0">
                <a:solidFill>
                  <a:srgbClr val="FF0000"/>
                </a:solidFill>
                <a:ea typeface="宋体" panose="02010600030101010101" pitchFamily="2" charset="-122"/>
              </a:rPr>
              <a:t>cache miss handling</a:t>
            </a:r>
            <a:r>
              <a:rPr lang="en-US" altLang="zh-CN" dirty="0">
                <a:ea typeface="宋体" panose="02010600030101010101" pitchFamily="2" charset="-122"/>
              </a:rPr>
              <a:t> </a:t>
            </a:r>
            <a:endParaRPr lang="en-US" altLang="zh-CN" dirty="0">
              <a:ea typeface="宋体" panose="02010600030101010101" pitchFamily="2" charset="-122"/>
            </a:endParaRPr>
          </a:p>
          <a:p>
            <a:pPr lvl="1">
              <a:lnSpc>
                <a:spcPct val="120000"/>
              </a:lnSpc>
            </a:pPr>
            <a:r>
              <a:rPr lang="en-US" altLang="zh-CN" dirty="0">
                <a:solidFill>
                  <a:srgbClr val="FF0000"/>
                </a:solidFill>
                <a:ea typeface="宋体" panose="02010600030101010101" pitchFamily="2" charset="-122"/>
              </a:rPr>
              <a:t>get the value</a:t>
            </a:r>
            <a:endParaRPr lang="en-US" altLang="zh-CN" dirty="0">
              <a:solidFill>
                <a:srgbClr val="FF0000"/>
              </a:solidFill>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144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Generic Cache Memory Organization</a:t>
            </a:r>
            <a:endParaRPr lang="en-US" altLang="zh-CN" dirty="0">
              <a:ea typeface="宋体" panose="02010600030101010101" pitchFamily="2" charset="-122"/>
            </a:endParaRPr>
          </a:p>
        </p:txBody>
      </p:sp>
      <p:grpSp>
        <p:nvGrpSpPr>
          <p:cNvPr id="61444" name="Group 3"/>
          <p:cNvGrpSpPr/>
          <p:nvPr/>
        </p:nvGrpSpPr>
        <p:grpSpPr>
          <a:xfrm>
            <a:off x="277813" y="1422400"/>
            <a:ext cx="8485187" cy="4749800"/>
            <a:chOff x="96" y="558"/>
            <a:chExt cx="5501" cy="3294"/>
          </a:xfrm>
        </p:grpSpPr>
        <p:sp>
          <p:nvSpPr>
            <p:cNvPr id="61445" name="Rectangle 4"/>
            <p:cNvSpPr/>
            <p:nvPr/>
          </p:nvSpPr>
          <p:spPr>
            <a:xfrm>
              <a:off x="2164" y="1095"/>
              <a:ext cx="2688" cy="761"/>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1600" b="1" dirty="0">
                <a:latin typeface="Helvetica" pitchFamily="34" charset="0"/>
                <a:ea typeface="宋体" panose="02010600030101010101" pitchFamily="2" charset="-122"/>
              </a:endParaRPr>
            </a:p>
          </p:txBody>
        </p:sp>
        <p:sp>
          <p:nvSpPr>
            <p:cNvPr id="61446" name="Rectangle 5"/>
            <p:cNvSpPr/>
            <p:nvPr/>
          </p:nvSpPr>
          <p:spPr>
            <a:xfrm>
              <a:off x="3988" y="1143"/>
              <a:ext cx="432"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447" name="Rectangle 6"/>
            <p:cNvSpPr/>
            <p:nvPr/>
          </p:nvSpPr>
          <p:spPr>
            <a:xfrm>
              <a:off x="4420" y="1143"/>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i="1" dirty="0">
                  <a:latin typeface="Helvetica" pitchFamily="34" charset="0"/>
                  <a:ea typeface="宋体" panose="02010600030101010101" pitchFamily="2" charset="-122"/>
                </a:rPr>
                <a:t>B</a:t>
              </a:r>
              <a:r>
                <a:rPr lang="en-US" altLang="zh-CN" sz="1600" b="1" dirty="0">
                  <a:latin typeface="Helvetica" pitchFamily="34" charset="0"/>
                  <a:ea typeface="宋体" panose="02010600030101010101" pitchFamily="2" charset="-122"/>
                </a:rPr>
                <a:t>–1</a:t>
              </a:r>
              <a:endParaRPr lang="en-US" altLang="zh-CN" sz="1600" b="1" dirty="0">
                <a:latin typeface="Helvetica" pitchFamily="34" charset="0"/>
                <a:ea typeface="宋体" panose="02010600030101010101" pitchFamily="2" charset="-122"/>
              </a:endParaRPr>
            </a:p>
          </p:txBody>
        </p:sp>
        <p:sp>
          <p:nvSpPr>
            <p:cNvPr id="61448" name="Rectangle 7"/>
            <p:cNvSpPr/>
            <p:nvPr/>
          </p:nvSpPr>
          <p:spPr>
            <a:xfrm>
              <a:off x="3700" y="1143"/>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61449" name="Rectangle 8"/>
            <p:cNvSpPr/>
            <p:nvPr/>
          </p:nvSpPr>
          <p:spPr>
            <a:xfrm>
              <a:off x="3412" y="1143"/>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61450" name="Rectangle 9"/>
            <p:cNvSpPr/>
            <p:nvPr/>
          </p:nvSpPr>
          <p:spPr>
            <a:xfrm>
              <a:off x="3988" y="1567"/>
              <a:ext cx="432"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451" name="Rectangle 10"/>
            <p:cNvSpPr/>
            <p:nvPr/>
          </p:nvSpPr>
          <p:spPr>
            <a:xfrm>
              <a:off x="4420" y="156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i="1" dirty="0">
                  <a:latin typeface="Helvetica" pitchFamily="34" charset="0"/>
                  <a:ea typeface="宋体" panose="02010600030101010101" pitchFamily="2" charset="-122"/>
                </a:rPr>
                <a:t>B</a:t>
              </a:r>
              <a:r>
                <a:rPr lang="en-US" altLang="zh-CN" sz="1600" b="1" dirty="0">
                  <a:latin typeface="Helvetica" pitchFamily="34" charset="0"/>
                  <a:ea typeface="宋体" panose="02010600030101010101" pitchFamily="2" charset="-122"/>
                </a:rPr>
                <a:t>–1</a:t>
              </a:r>
              <a:endParaRPr lang="en-US" altLang="zh-CN" sz="1600" b="1" dirty="0">
                <a:latin typeface="Helvetica" pitchFamily="34" charset="0"/>
                <a:ea typeface="宋体" panose="02010600030101010101" pitchFamily="2" charset="-122"/>
              </a:endParaRPr>
            </a:p>
          </p:txBody>
        </p:sp>
        <p:sp>
          <p:nvSpPr>
            <p:cNvPr id="61452" name="Rectangle 11"/>
            <p:cNvSpPr/>
            <p:nvPr/>
          </p:nvSpPr>
          <p:spPr>
            <a:xfrm>
              <a:off x="3700" y="156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61453" name="Rectangle 12"/>
            <p:cNvSpPr/>
            <p:nvPr/>
          </p:nvSpPr>
          <p:spPr>
            <a:xfrm>
              <a:off x="3412" y="156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61454" name="Rectangle 13"/>
            <p:cNvSpPr/>
            <p:nvPr/>
          </p:nvSpPr>
          <p:spPr>
            <a:xfrm>
              <a:off x="2308" y="1143"/>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61455" name="Rectangle 14"/>
            <p:cNvSpPr/>
            <p:nvPr/>
          </p:nvSpPr>
          <p:spPr>
            <a:xfrm>
              <a:off x="2308" y="156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61456" name="Rectangle 15"/>
            <p:cNvSpPr/>
            <p:nvPr/>
          </p:nvSpPr>
          <p:spPr>
            <a:xfrm>
              <a:off x="2740" y="1143"/>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61457" name="Rectangle 16"/>
            <p:cNvSpPr/>
            <p:nvPr/>
          </p:nvSpPr>
          <p:spPr>
            <a:xfrm>
              <a:off x="2740" y="1567"/>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61458" name="Text Box 17"/>
            <p:cNvSpPr txBox="1"/>
            <p:nvPr/>
          </p:nvSpPr>
          <p:spPr>
            <a:xfrm>
              <a:off x="1734" y="1381"/>
              <a:ext cx="466" cy="234"/>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set 0:</a:t>
              </a:r>
              <a:endParaRPr lang="en-US" altLang="zh-CN" sz="1600" b="1" dirty="0">
                <a:latin typeface="Helvetica" pitchFamily="34" charset="0"/>
                <a:ea typeface="宋体" panose="02010600030101010101" pitchFamily="2" charset="-122"/>
              </a:endParaRPr>
            </a:p>
          </p:txBody>
        </p:sp>
        <p:sp>
          <p:nvSpPr>
            <p:cNvPr id="61459" name="AutoShape 18"/>
            <p:cNvSpPr/>
            <p:nvPr/>
          </p:nvSpPr>
          <p:spPr>
            <a:xfrm rot="-5400000">
              <a:off x="3988" y="375"/>
              <a:ext cx="96" cy="1248"/>
            </a:xfrm>
            <a:prstGeom prst="rightBrace">
              <a:avLst>
                <a:gd name="adj1" fmla="val 108333"/>
                <a:gd name="adj2" fmla="val 52319"/>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61460" name="Text Box 19"/>
            <p:cNvSpPr txBox="1"/>
            <p:nvPr/>
          </p:nvSpPr>
          <p:spPr>
            <a:xfrm>
              <a:off x="3572" y="597"/>
              <a:ext cx="1114" cy="40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i="1" dirty="0">
                  <a:solidFill>
                    <a:srgbClr val="FF0000"/>
                  </a:solidFill>
                  <a:latin typeface="Helvetica" pitchFamily="34" charset="0"/>
                  <a:ea typeface="宋体" panose="02010600030101010101" pitchFamily="2" charset="-122"/>
                </a:rPr>
                <a:t>B = 2</a:t>
              </a:r>
              <a:r>
                <a:rPr lang="en-US" altLang="zh-CN" sz="1600" b="1" i="1" baseline="30000" dirty="0">
                  <a:solidFill>
                    <a:srgbClr val="FF0000"/>
                  </a:solidFill>
                  <a:latin typeface="Helvetica" pitchFamily="34" charset="0"/>
                  <a:ea typeface="宋体" panose="02010600030101010101" pitchFamily="2" charset="-122"/>
                </a:rPr>
                <a:t>b</a:t>
              </a:r>
              <a:r>
                <a:rPr lang="en-US" altLang="zh-CN" sz="1600" b="1" dirty="0">
                  <a:solidFill>
                    <a:srgbClr val="FF0000"/>
                  </a:solidFill>
                  <a:latin typeface="Helvetica" pitchFamily="34" charset="0"/>
                  <a:ea typeface="宋体" panose="02010600030101010101" pitchFamily="2" charset="-122"/>
                </a:rPr>
                <a:t> bytes</a:t>
              </a:r>
              <a:endParaRPr lang="en-US" altLang="zh-CN" sz="1600" b="1" dirty="0">
                <a:latin typeface="Helvetica" pitchFamily="34" charset="0"/>
                <a:ea typeface="宋体" panose="02010600030101010101" pitchFamily="2" charset="-122"/>
              </a:endParaRPr>
            </a:p>
            <a:p>
              <a:pPr marL="0" lvl="0" indent="0">
                <a:spcBef>
                  <a:spcPct val="0"/>
                </a:spcBef>
                <a:buNone/>
              </a:pPr>
              <a:r>
                <a:rPr lang="en-US" altLang="zh-CN" sz="1600" b="1" dirty="0">
                  <a:latin typeface="Helvetica" pitchFamily="34" charset="0"/>
                  <a:ea typeface="宋体" panose="02010600030101010101" pitchFamily="2" charset="-122"/>
                </a:rPr>
                <a:t>per cache block</a:t>
              </a:r>
              <a:endParaRPr lang="en-US" altLang="zh-CN" sz="1600" b="1" dirty="0">
                <a:latin typeface="Helvetica" pitchFamily="34" charset="0"/>
                <a:ea typeface="宋体" panose="02010600030101010101" pitchFamily="2" charset="-122"/>
              </a:endParaRPr>
            </a:p>
          </p:txBody>
        </p:sp>
        <p:sp>
          <p:nvSpPr>
            <p:cNvPr id="61461" name="AutoShape 20"/>
            <p:cNvSpPr/>
            <p:nvPr/>
          </p:nvSpPr>
          <p:spPr>
            <a:xfrm>
              <a:off x="4900" y="1095"/>
              <a:ext cx="96" cy="761"/>
            </a:xfrm>
            <a:prstGeom prst="rightBrace">
              <a:avLst>
                <a:gd name="adj1" fmla="val 66059"/>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61462" name="Text Box 21"/>
            <p:cNvSpPr txBox="1"/>
            <p:nvPr/>
          </p:nvSpPr>
          <p:spPr>
            <a:xfrm>
              <a:off x="4979" y="1248"/>
              <a:ext cx="618" cy="40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i="1" dirty="0">
                  <a:latin typeface="Helvetica" pitchFamily="34" charset="0"/>
                  <a:ea typeface="宋体" panose="02010600030101010101" pitchFamily="2" charset="-122"/>
                </a:rPr>
                <a:t>E</a:t>
              </a:r>
              <a:r>
                <a:rPr lang="en-US" altLang="zh-CN" sz="1600" b="1" dirty="0">
                  <a:latin typeface="Helvetica" pitchFamily="34" charset="0"/>
                  <a:ea typeface="宋体" panose="02010600030101010101" pitchFamily="2" charset="-122"/>
                </a:rPr>
                <a:t>  lines </a:t>
              </a:r>
              <a:endParaRPr lang="en-US" altLang="zh-CN" sz="1600" b="1" dirty="0">
                <a:latin typeface="Helvetica" pitchFamily="34" charset="0"/>
                <a:ea typeface="宋体" panose="02010600030101010101" pitchFamily="2" charset="-122"/>
              </a:endParaRPr>
            </a:p>
            <a:p>
              <a:pPr marL="0" lvl="0" indent="0">
                <a:spcBef>
                  <a:spcPct val="0"/>
                </a:spcBef>
                <a:buNone/>
              </a:pPr>
              <a:r>
                <a:rPr lang="en-US" altLang="zh-CN" sz="1600" b="1" dirty="0">
                  <a:latin typeface="Helvetica" pitchFamily="34" charset="0"/>
                  <a:ea typeface="宋体" panose="02010600030101010101" pitchFamily="2" charset="-122"/>
                </a:rPr>
                <a:t>per set</a:t>
              </a:r>
              <a:endParaRPr lang="en-US" altLang="zh-CN" sz="1600" b="1" dirty="0">
                <a:latin typeface="Helvetica" pitchFamily="34" charset="0"/>
                <a:ea typeface="宋体" panose="02010600030101010101" pitchFamily="2" charset="-122"/>
              </a:endParaRPr>
            </a:p>
          </p:txBody>
        </p:sp>
        <p:sp>
          <p:nvSpPr>
            <p:cNvPr id="61463" name="AutoShape 22"/>
            <p:cNvSpPr/>
            <p:nvPr/>
          </p:nvSpPr>
          <p:spPr>
            <a:xfrm>
              <a:off x="1550" y="1155"/>
              <a:ext cx="144" cy="2697"/>
            </a:xfrm>
            <a:prstGeom prst="leftBrace">
              <a:avLst>
                <a:gd name="adj1" fmla="val 156076"/>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61464" name="Text Box 23"/>
            <p:cNvSpPr txBox="1"/>
            <p:nvPr/>
          </p:nvSpPr>
          <p:spPr>
            <a:xfrm>
              <a:off x="820" y="2370"/>
              <a:ext cx="782" cy="23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i="1" dirty="0">
                  <a:solidFill>
                    <a:srgbClr val="FF0000"/>
                  </a:solidFill>
                  <a:latin typeface="Helvetica" pitchFamily="34" charset="0"/>
                  <a:ea typeface="宋体" panose="02010600030101010101" pitchFamily="2" charset="-122"/>
                </a:rPr>
                <a:t>S = 2</a:t>
              </a:r>
              <a:r>
                <a:rPr lang="en-US" altLang="zh-CN" sz="1600" b="1" i="1" baseline="30000" dirty="0">
                  <a:solidFill>
                    <a:srgbClr val="FF0000"/>
                  </a:solidFill>
                  <a:latin typeface="Helvetica" pitchFamily="34" charset="0"/>
                  <a:ea typeface="宋体" panose="02010600030101010101" pitchFamily="2" charset="-122"/>
                </a:rPr>
                <a:t>s</a:t>
              </a:r>
              <a:r>
                <a:rPr lang="en-US" altLang="zh-CN" sz="1600" b="1" dirty="0">
                  <a:solidFill>
                    <a:srgbClr val="FF0000"/>
                  </a:solidFill>
                  <a:latin typeface="Helvetica" pitchFamily="34" charset="0"/>
                  <a:ea typeface="宋体" panose="02010600030101010101" pitchFamily="2" charset="-122"/>
                </a:rPr>
                <a:t> sets</a:t>
              </a:r>
              <a:endParaRPr lang="en-US" altLang="zh-CN" sz="1600" b="1" dirty="0">
                <a:solidFill>
                  <a:srgbClr val="FF0000"/>
                </a:solidFill>
                <a:latin typeface="Helvetica" pitchFamily="34" charset="0"/>
                <a:ea typeface="宋体" panose="02010600030101010101" pitchFamily="2" charset="-122"/>
              </a:endParaRPr>
            </a:p>
          </p:txBody>
        </p:sp>
        <p:sp>
          <p:nvSpPr>
            <p:cNvPr id="61465" name="AutoShape 24"/>
            <p:cNvSpPr/>
            <p:nvPr/>
          </p:nvSpPr>
          <p:spPr>
            <a:xfrm rot="-5400000">
              <a:off x="2955" y="711"/>
              <a:ext cx="96" cy="576"/>
            </a:xfrm>
            <a:prstGeom prst="rightBrace">
              <a:avLst>
                <a:gd name="adj1" fmla="val 50000"/>
                <a:gd name="adj2" fmla="val 52319"/>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61466" name="Text Box 25"/>
            <p:cNvSpPr txBox="1"/>
            <p:nvPr/>
          </p:nvSpPr>
          <p:spPr>
            <a:xfrm>
              <a:off x="2709" y="558"/>
              <a:ext cx="670" cy="40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i="1" dirty="0">
                  <a:latin typeface="Helvetica" pitchFamily="34" charset="0"/>
                  <a:ea typeface="宋体" panose="02010600030101010101" pitchFamily="2" charset="-122"/>
                </a:rPr>
                <a:t>t </a:t>
              </a:r>
              <a:r>
                <a:rPr lang="en-US" altLang="zh-CN" sz="1600" b="1" dirty="0">
                  <a:latin typeface="Helvetica" pitchFamily="34" charset="0"/>
                  <a:ea typeface="宋体" panose="02010600030101010101" pitchFamily="2" charset="-122"/>
                </a:rPr>
                <a:t>tag bits</a:t>
              </a:r>
              <a:endParaRPr lang="en-US" altLang="zh-CN" sz="1600" b="1" dirty="0">
                <a:latin typeface="Helvetica" pitchFamily="34" charset="0"/>
                <a:ea typeface="宋体" panose="02010600030101010101" pitchFamily="2" charset="-122"/>
              </a:endParaRPr>
            </a:p>
            <a:p>
              <a:pPr marL="0" lvl="0" indent="0">
                <a:spcBef>
                  <a:spcPct val="0"/>
                </a:spcBef>
                <a:buNone/>
              </a:pPr>
              <a:r>
                <a:rPr lang="en-US" altLang="zh-CN" sz="1600" b="1" dirty="0">
                  <a:latin typeface="Helvetica" pitchFamily="34" charset="0"/>
                  <a:ea typeface="宋体" panose="02010600030101010101" pitchFamily="2" charset="-122"/>
                </a:rPr>
                <a:t>per line</a:t>
              </a:r>
              <a:endParaRPr lang="en-US" altLang="zh-CN" sz="1600" b="1" dirty="0">
                <a:latin typeface="Helvetica" pitchFamily="34" charset="0"/>
                <a:ea typeface="宋体" panose="02010600030101010101" pitchFamily="2" charset="-122"/>
              </a:endParaRPr>
            </a:p>
          </p:txBody>
        </p:sp>
        <p:sp>
          <p:nvSpPr>
            <p:cNvPr id="61467" name="AutoShape 26"/>
            <p:cNvSpPr/>
            <p:nvPr/>
          </p:nvSpPr>
          <p:spPr>
            <a:xfrm rot="-5400000" flipH="1" flipV="1">
              <a:off x="2384" y="819"/>
              <a:ext cx="120" cy="336"/>
            </a:xfrm>
            <a:prstGeom prst="leftBrace">
              <a:avLst>
                <a:gd name="adj1" fmla="val 23333"/>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61468" name="Text Box 27"/>
            <p:cNvSpPr txBox="1"/>
            <p:nvPr/>
          </p:nvSpPr>
          <p:spPr>
            <a:xfrm>
              <a:off x="2028" y="567"/>
              <a:ext cx="727" cy="40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600" b="1" dirty="0">
                  <a:latin typeface="Helvetica" pitchFamily="34" charset="0"/>
                  <a:ea typeface="宋体" panose="02010600030101010101" pitchFamily="2" charset="-122"/>
                </a:rPr>
                <a:t>1 </a:t>
              </a:r>
              <a:r>
                <a:rPr lang="en-US" altLang="zh-CN" sz="1600" b="1" dirty="0">
                  <a:latin typeface="Helvetica" pitchFamily="34" charset="0"/>
                  <a:ea typeface="宋体" panose="02010600030101010101" pitchFamily="2" charset="-122"/>
                </a:rPr>
                <a:t>valid </a:t>
              </a:r>
              <a:r>
                <a:rPr lang="en-US" altLang="zh-CN" sz="1600" b="1" dirty="0">
                  <a:solidFill>
                    <a:srgbClr val="FF0000"/>
                  </a:solidFill>
                  <a:latin typeface="Helvetica" pitchFamily="34" charset="0"/>
                  <a:ea typeface="宋体" panose="02010600030101010101" pitchFamily="2" charset="-122"/>
                </a:rPr>
                <a:t>bit</a:t>
              </a:r>
              <a:endParaRPr lang="en-US" altLang="zh-CN" sz="1600" b="1" dirty="0">
                <a:latin typeface="Helvetica" pitchFamily="34" charset="0"/>
                <a:ea typeface="宋体" panose="02010600030101010101" pitchFamily="2" charset="-122"/>
              </a:endParaRPr>
            </a:p>
            <a:p>
              <a:pPr marL="0" lvl="0" indent="0">
                <a:spcBef>
                  <a:spcPct val="0"/>
                </a:spcBef>
                <a:buNone/>
              </a:pPr>
              <a:r>
                <a:rPr lang="en-US" altLang="zh-CN" sz="1600" b="1" dirty="0">
                  <a:latin typeface="Helvetica" pitchFamily="34" charset="0"/>
                  <a:ea typeface="宋体" panose="02010600030101010101" pitchFamily="2" charset="-122"/>
                </a:rPr>
                <a:t>per line</a:t>
              </a:r>
              <a:endParaRPr lang="en-US" altLang="zh-CN" sz="1600" b="1" dirty="0">
                <a:latin typeface="Helvetica" pitchFamily="34" charset="0"/>
                <a:ea typeface="宋体" panose="02010600030101010101" pitchFamily="2" charset="-122"/>
              </a:endParaRPr>
            </a:p>
          </p:txBody>
        </p:sp>
        <p:sp>
          <p:nvSpPr>
            <p:cNvPr id="61469" name="Rectangle 28"/>
            <p:cNvSpPr/>
            <p:nvPr/>
          </p:nvSpPr>
          <p:spPr>
            <a:xfrm>
              <a:off x="3284" y="1359"/>
              <a:ext cx="432"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470" name="Rectangle 29"/>
            <p:cNvSpPr/>
            <p:nvPr/>
          </p:nvSpPr>
          <p:spPr>
            <a:xfrm>
              <a:off x="2162" y="1968"/>
              <a:ext cx="2688" cy="761"/>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1600" b="1" dirty="0">
                <a:latin typeface="Helvetica" pitchFamily="34" charset="0"/>
                <a:ea typeface="宋体" panose="02010600030101010101" pitchFamily="2" charset="-122"/>
              </a:endParaRPr>
            </a:p>
          </p:txBody>
        </p:sp>
        <p:sp>
          <p:nvSpPr>
            <p:cNvPr id="61471" name="Rectangle 30"/>
            <p:cNvSpPr/>
            <p:nvPr/>
          </p:nvSpPr>
          <p:spPr>
            <a:xfrm>
              <a:off x="3986" y="2016"/>
              <a:ext cx="432"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472" name="Rectangle 31"/>
            <p:cNvSpPr/>
            <p:nvPr/>
          </p:nvSpPr>
          <p:spPr>
            <a:xfrm>
              <a:off x="4418" y="2016"/>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i="1" dirty="0">
                  <a:latin typeface="Helvetica" pitchFamily="34" charset="0"/>
                  <a:ea typeface="宋体" panose="02010600030101010101" pitchFamily="2" charset="-122"/>
                </a:rPr>
                <a:t>B</a:t>
              </a:r>
              <a:r>
                <a:rPr lang="en-US" altLang="zh-CN" sz="1600" b="1" dirty="0">
                  <a:latin typeface="Helvetica" pitchFamily="34" charset="0"/>
                  <a:ea typeface="宋体" panose="02010600030101010101" pitchFamily="2" charset="-122"/>
                </a:rPr>
                <a:t>–1</a:t>
              </a:r>
              <a:endParaRPr lang="en-US" altLang="zh-CN" sz="1600" b="1" dirty="0">
                <a:latin typeface="Helvetica" pitchFamily="34" charset="0"/>
                <a:ea typeface="宋体" panose="02010600030101010101" pitchFamily="2" charset="-122"/>
              </a:endParaRPr>
            </a:p>
          </p:txBody>
        </p:sp>
        <p:sp>
          <p:nvSpPr>
            <p:cNvPr id="61473" name="Rectangle 32"/>
            <p:cNvSpPr/>
            <p:nvPr/>
          </p:nvSpPr>
          <p:spPr>
            <a:xfrm>
              <a:off x="3698" y="2016"/>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61474" name="Rectangle 33"/>
            <p:cNvSpPr/>
            <p:nvPr/>
          </p:nvSpPr>
          <p:spPr>
            <a:xfrm>
              <a:off x="3410" y="2016"/>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61475" name="Rectangle 34"/>
            <p:cNvSpPr/>
            <p:nvPr/>
          </p:nvSpPr>
          <p:spPr>
            <a:xfrm>
              <a:off x="3986" y="2440"/>
              <a:ext cx="432"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476" name="Rectangle 35"/>
            <p:cNvSpPr/>
            <p:nvPr/>
          </p:nvSpPr>
          <p:spPr>
            <a:xfrm>
              <a:off x="4418" y="2440"/>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i="1" dirty="0">
                  <a:latin typeface="Helvetica" pitchFamily="34" charset="0"/>
                  <a:ea typeface="宋体" panose="02010600030101010101" pitchFamily="2" charset="-122"/>
                </a:rPr>
                <a:t>B</a:t>
              </a:r>
              <a:r>
                <a:rPr lang="en-US" altLang="zh-CN" sz="1600" b="1" dirty="0">
                  <a:latin typeface="Helvetica" pitchFamily="34" charset="0"/>
                  <a:ea typeface="宋体" panose="02010600030101010101" pitchFamily="2" charset="-122"/>
                </a:rPr>
                <a:t>–1</a:t>
              </a:r>
              <a:endParaRPr lang="en-US" altLang="zh-CN" sz="1600" b="1" dirty="0">
                <a:latin typeface="Helvetica" pitchFamily="34" charset="0"/>
                <a:ea typeface="宋体" panose="02010600030101010101" pitchFamily="2" charset="-122"/>
              </a:endParaRPr>
            </a:p>
          </p:txBody>
        </p:sp>
        <p:sp>
          <p:nvSpPr>
            <p:cNvPr id="61477" name="Rectangle 36"/>
            <p:cNvSpPr/>
            <p:nvPr/>
          </p:nvSpPr>
          <p:spPr>
            <a:xfrm>
              <a:off x="3698" y="2440"/>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61478" name="Rectangle 37"/>
            <p:cNvSpPr/>
            <p:nvPr/>
          </p:nvSpPr>
          <p:spPr>
            <a:xfrm>
              <a:off x="3410" y="2440"/>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61479" name="Rectangle 38"/>
            <p:cNvSpPr/>
            <p:nvPr/>
          </p:nvSpPr>
          <p:spPr>
            <a:xfrm>
              <a:off x="2306" y="2016"/>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61480" name="Rectangle 39"/>
            <p:cNvSpPr/>
            <p:nvPr/>
          </p:nvSpPr>
          <p:spPr>
            <a:xfrm>
              <a:off x="2306" y="2440"/>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61481" name="Rectangle 40"/>
            <p:cNvSpPr/>
            <p:nvPr/>
          </p:nvSpPr>
          <p:spPr>
            <a:xfrm>
              <a:off x="2738" y="2016"/>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61482" name="Rectangle 41"/>
            <p:cNvSpPr/>
            <p:nvPr/>
          </p:nvSpPr>
          <p:spPr>
            <a:xfrm>
              <a:off x="2738" y="244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61483" name="Text Box 42"/>
            <p:cNvSpPr txBox="1"/>
            <p:nvPr/>
          </p:nvSpPr>
          <p:spPr>
            <a:xfrm>
              <a:off x="1732" y="2254"/>
              <a:ext cx="465" cy="234"/>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set 1:</a:t>
              </a:r>
              <a:endParaRPr lang="en-US" altLang="zh-CN" sz="1600" b="1" dirty="0">
                <a:latin typeface="Helvetica" pitchFamily="34" charset="0"/>
                <a:ea typeface="宋体" panose="02010600030101010101" pitchFamily="2" charset="-122"/>
              </a:endParaRPr>
            </a:p>
          </p:txBody>
        </p:sp>
        <p:sp>
          <p:nvSpPr>
            <p:cNvPr id="61484" name="Rectangle 43"/>
            <p:cNvSpPr/>
            <p:nvPr/>
          </p:nvSpPr>
          <p:spPr>
            <a:xfrm>
              <a:off x="3282" y="2232"/>
              <a:ext cx="432"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485" name="Rectangle 44"/>
            <p:cNvSpPr/>
            <p:nvPr/>
          </p:nvSpPr>
          <p:spPr>
            <a:xfrm>
              <a:off x="2162" y="3079"/>
              <a:ext cx="2688" cy="761"/>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1600" b="1" dirty="0">
                <a:latin typeface="Helvetica" pitchFamily="34" charset="0"/>
                <a:ea typeface="宋体" panose="02010600030101010101" pitchFamily="2" charset="-122"/>
              </a:endParaRPr>
            </a:p>
          </p:txBody>
        </p:sp>
        <p:sp>
          <p:nvSpPr>
            <p:cNvPr id="61486" name="Rectangle 45"/>
            <p:cNvSpPr/>
            <p:nvPr/>
          </p:nvSpPr>
          <p:spPr>
            <a:xfrm>
              <a:off x="3986" y="3127"/>
              <a:ext cx="432"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487" name="Rectangle 46"/>
            <p:cNvSpPr/>
            <p:nvPr/>
          </p:nvSpPr>
          <p:spPr>
            <a:xfrm>
              <a:off x="4418" y="312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i="1" dirty="0">
                  <a:latin typeface="Helvetica" pitchFamily="34" charset="0"/>
                  <a:ea typeface="宋体" panose="02010600030101010101" pitchFamily="2" charset="-122"/>
                </a:rPr>
                <a:t>B</a:t>
              </a:r>
              <a:r>
                <a:rPr lang="en-US" altLang="zh-CN" sz="1600" b="1" dirty="0">
                  <a:latin typeface="Helvetica" pitchFamily="34" charset="0"/>
                  <a:ea typeface="宋体" panose="02010600030101010101" pitchFamily="2" charset="-122"/>
                </a:rPr>
                <a:t>–1</a:t>
              </a:r>
              <a:endParaRPr lang="en-US" altLang="zh-CN" sz="1600" b="1" dirty="0">
                <a:latin typeface="Helvetica" pitchFamily="34" charset="0"/>
                <a:ea typeface="宋体" panose="02010600030101010101" pitchFamily="2" charset="-122"/>
              </a:endParaRPr>
            </a:p>
          </p:txBody>
        </p:sp>
        <p:sp>
          <p:nvSpPr>
            <p:cNvPr id="61488" name="Rectangle 47"/>
            <p:cNvSpPr/>
            <p:nvPr/>
          </p:nvSpPr>
          <p:spPr>
            <a:xfrm>
              <a:off x="3698" y="312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61489" name="Rectangle 48"/>
            <p:cNvSpPr/>
            <p:nvPr/>
          </p:nvSpPr>
          <p:spPr>
            <a:xfrm>
              <a:off x="3410" y="312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61490" name="Rectangle 49"/>
            <p:cNvSpPr/>
            <p:nvPr/>
          </p:nvSpPr>
          <p:spPr>
            <a:xfrm>
              <a:off x="3986" y="3551"/>
              <a:ext cx="432"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491" name="Rectangle 50"/>
            <p:cNvSpPr/>
            <p:nvPr/>
          </p:nvSpPr>
          <p:spPr>
            <a:xfrm>
              <a:off x="4418" y="3551"/>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i="1" dirty="0">
                  <a:latin typeface="Helvetica" pitchFamily="34" charset="0"/>
                  <a:ea typeface="宋体" panose="02010600030101010101" pitchFamily="2" charset="-122"/>
                </a:rPr>
                <a:t>B</a:t>
              </a:r>
              <a:r>
                <a:rPr lang="en-US" altLang="zh-CN" sz="1600" b="1" dirty="0">
                  <a:latin typeface="Helvetica" pitchFamily="34" charset="0"/>
                  <a:ea typeface="宋体" panose="02010600030101010101" pitchFamily="2" charset="-122"/>
                </a:rPr>
                <a:t>–1</a:t>
              </a:r>
              <a:endParaRPr lang="en-US" altLang="zh-CN" sz="1600" b="1" dirty="0">
                <a:latin typeface="Helvetica" pitchFamily="34" charset="0"/>
                <a:ea typeface="宋体" panose="02010600030101010101" pitchFamily="2" charset="-122"/>
              </a:endParaRPr>
            </a:p>
          </p:txBody>
        </p:sp>
        <p:sp>
          <p:nvSpPr>
            <p:cNvPr id="61492" name="Rectangle 51"/>
            <p:cNvSpPr/>
            <p:nvPr/>
          </p:nvSpPr>
          <p:spPr>
            <a:xfrm>
              <a:off x="3698" y="3551"/>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61493" name="Rectangle 52"/>
            <p:cNvSpPr/>
            <p:nvPr/>
          </p:nvSpPr>
          <p:spPr>
            <a:xfrm>
              <a:off x="3410" y="3551"/>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61494" name="Rectangle 53"/>
            <p:cNvSpPr/>
            <p:nvPr/>
          </p:nvSpPr>
          <p:spPr>
            <a:xfrm>
              <a:off x="2306" y="312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61495" name="Rectangle 54"/>
            <p:cNvSpPr/>
            <p:nvPr/>
          </p:nvSpPr>
          <p:spPr>
            <a:xfrm>
              <a:off x="2306" y="3551"/>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61496" name="Rectangle 55"/>
            <p:cNvSpPr/>
            <p:nvPr/>
          </p:nvSpPr>
          <p:spPr>
            <a:xfrm>
              <a:off x="2738" y="3127"/>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61497" name="Rectangle 56"/>
            <p:cNvSpPr/>
            <p:nvPr/>
          </p:nvSpPr>
          <p:spPr>
            <a:xfrm>
              <a:off x="2738" y="3551"/>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61498" name="Text Box 57"/>
            <p:cNvSpPr txBox="1"/>
            <p:nvPr/>
          </p:nvSpPr>
          <p:spPr>
            <a:xfrm>
              <a:off x="1606" y="3365"/>
              <a:ext cx="597" cy="234"/>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set </a:t>
              </a:r>
              <a:r>
                <a:rPr lang="en-US" altLang="zh-CN" sz="1600" b="1" i="1" dirty="0">
                  <a:latin typeface="Helvetica" pitchFamily="34" charset="0"/>
                  <a:ea typeface="宋体" panose="02010600030101010101" pitchFamily="2" charset="-122"/>
                </a:rPr>
                <a:t>S</a:t>
              </a:r>
              <a:r>
                <a:rPr lang="en-US" altLang="zh-CN" sz="1600" b="1" dirty="0">
                  <a:latin typeface="Helvetica" pitchFamily="34" charset="0"/>
                  <a:ea typeface="宋体" panose="02010600030101010101" pitchFamily="2" charset="-122"/>
                </a:rPr>
                <a:t>-1:</a:t>
              </a:r>
              <a:endParaRPr lang="en-US" altLang="zh-CN" sz="1600" b="1" dirty="0">
                <a:latin typeface="Helvetica" pitchFamily="34" charset="0"/>
                <a:ea typeface="宋体" panose="02010600030101010101" pitchFamily="2" charset="-122"/>
              </a:endParaRPr>
            </a:p>
          </p:txBody>
        </p:sp>
        <p:sp>
          <p:nvSpPr>
            <p:cNvPr id="61499" name="Rectangle 58"/>
            <p:cNvSpPr/>
            <p:nvPr/>
          </p:nvSpPr>
          <p:spPr>
            <a:xfrm>
              <a:off x="3282" y="3343"/>
              <a:ext cx="432"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500" name="Rectangle 59"/>
            <p:cNvSpPr/>
            <p:nvPr/>
          </p:nvSpPr>
          <p:spPr>
            <a:xfrm>
              <a:off x="3316" y="2832"/>
              <a:ext cx="432"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1501" name="Text Box 60"/>
            <p:cNvSpPr txBox="1"/>
            <p:nvPr/>
          </p:nvSpPr>
          <p:spPr>
            <a:xfrm>
              <a:off x="96" y="576"/>
              <a:ext cx="1412" cy="1605"/>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800" b="1" dirty="0">
                  <a:latin typeface="Helvetica" pitchFamily="34" charset="0"/>
                  <a:ea typeface="宋体" panose="02010600030101010101" pitchFamily="2" charset="-122"/>
                </a:rPr>
                <a:t>Cache is an array</a:t>
              </a:r>
              <a:endParaRPr lang="en-US" altLang="zh-CN" sz="1800" b="1" dirty="0">
                <a:latin typeface="Helvetica" pitchFamily="34" charset="0"/>
                <a:ea typeface="宋体" panose="02010600030101010101" pitchFamily="2" charset="-122"/>
              </a:endParaRPr>
            </a:p>
            <a:p>
              <a:pPr marL="0" lvl="0" indent="0">
                <a:spcBef>
                  <a:spcPct val="0"/>
                </a:spcBef>
                <a:buNone/>
              </a:pPr>
              <a:r>
                <a:rPr lang="en-US" altLang="zh-CN" sz="1800" b="1" dirty="0">
                  <a:latin typeface="Helvetica" pitchFamily="34" charset="0"/>
                  <a:ea typeface="宋体" panose="02010600030101010101" pitchFamily="2" charset="-122"/>
                </a:rPr>
                <a:t>of sets.</a:t>
              </a:r>
              <a:endParaRPr lang="en-US" altLang="zh-CN" sz="1800" b="1" dirty="0">
                <a:latin typeface="Helvetica" pitchFamily="34" charset="0"/>
                <a:ea typeface="宋体" panose="02010600030101010101" pitchFamily="2" charset="-122"/>
              </a:endParaRPr>
            </a:p>
            <a:p>
              <a:pPr marL="0" lvl="0" indent="0">
                <a:spcBef>
                  <a:spcPct val="0"/>
                </a:spcBef>
                <a:buNone/>
              </a:pPr>
              <a:endParaRPr lang="en-US" altLang="zh-CN" sz="1800" b="1" dirty="0">
                <a:latin typeface="Helvetica" pitchFamily="34" charset="0"/>
                <a:ea typeface="宋体" panose="02010600030101010101" pitchFamily="2" charset="-122"/>
              </a:endParaRPr>
            </a:p>
            <a:p>
              <a:pPr marL="0" lvl="0" indent="0">
                <a:spcBef>
                  <a:spcPct val="0"/>
                </a:spcBef>
                <a:buNone/>
              </a:pPr>
              <a:r>
                <a:rPr lang="en-US" altLang="zh-CN" sz="1800" b="1" dirty="0">
                  <a:latin typeface="Helvetica" pitchFamily="34" charset="0"/>
                  <a:ea typeface="宋体" panose="02010600030101010101" pitchFamily="2" charset="-122"/>
                </a:rPr>
                <a:t>Each set contains</a:t>
              </a:r>
              <a:endParaRPr lang="en-US" altLang="zh-CN" sz="1800" b="1" dirty="0">
                <a:latin typeface="Helvetica" pitchFamily="34" charset="0"/>
                <a:ea typeface="宋体" panose="02010600030101010101" pitchFamily="2" charset="-122"/>
              </a:endParaRPr>
            </a:p>
            <a:p>
              <a:pPr marL="0" lvl="0" indent="0">
                <a:spcBef>
                  <a:spcPct val="0"/>
                </a:spcBef>
                <a:buNone/>
              </a:pPr>
              <a:r>
                <a:rPr lang="en-US" altLang="zh-CN" sz="1800" b="1" dirty="0">
                  <a:latin typeface="Helvetica" pitchFamily="34" charset="0"/>
                  <a:ea typeface="宋体" panose="02010600030101010101" pitchFamily="2" charset="-122"/>
                </a:rPr>
                <a:t>one or more lines.</a:t>
              </a:r>
              <a:endParaRPr lang="en-US" altLang="zh-CN" sz="1800" b="1" dirty="0">
                <a:latin typeface="Helvetica" pitchFamily="34" charset="0"/>
                <a:ea typeface="宋体" panose="02010600030101010101" pitchFamily="2" charset="-122"/>
              </a:endParaRPr>
            </a:p>
            <a:p>
              <a:pPr marL="0" lvl="0" indent="0">
                <a:spcBef>
                  <a:spcPct val="0"/>
                </a:spcBef>
                <a:buNone/>
              </a:pPr>
              <a:endParaRPr lang="en-US" altLang="zh-CN" sz="1800" b="1" dirty="0">
                <a:latin typeface="Helvetica" pitchFamily="34" charset="0"/>
                <a:ea typeface="宋体" panose="02010600030101010101" pitchFamily="2" charset="-122"/>
              </a:endParaRPr>
            </a:p>
            <a:p>
              <a:pPr marL="0" lvl="0" indent="0">
                <a:spcBef>
                  <a:spcPct val="0"/>
                </a:spcBef>
                <a:buNone/>
              </a:pPr>
              <a:r>
                <a:rPr lang="en-US" altLang="zh-CN" sz="1800" b="1" dirty="0">
                  <a:latin typeface="Helvetica" pitchFamily="34" charset="0"/>
                  <a:ea typeface="宋体" panose="02010600030101010101" pitchFamily="2" charset="-122"/>
                </a:rPr>
                <a:t>Each line holds a</a:t>
              </a:r>
              <a:endParaRPr lang="en-US" altLang="zh-CN" sz="1800" b="1" dirty="0">
                <a:latin typeface="Helvetica" pitchFamily="34" charset="0"/>
                <a:ea typeface="宋体" panose="02010600030101010101" pitchFamily="2" charset="-122"/>
              </a:endParaRPr>
            </a:p>
            <a:p>
              <a:pPr marL="0" lvl="0" indent="0">
                <a:spcBef>
                  <a:spcPct val="0"/>
                </a:spcBef>
                <a:buNone/>
              </a:pPr>
              <a:r>
                <a:rPr lang="en-US" altLang="zh-CN" sz="1800" b="1" dirty="0">
                  <a:latin typeface="Helvetica" pitchFamily="34" charset="0"/>
                  <a:ea typeface="宋体" panose="02010600030101010101" pitchFamily="2" charset="-122"/>
                </a:rPr>
                <a:t>block of data.</a:t>
              </a:r>
              <a:endParaRPr lang="en-US" altLang="zh-CN" sz="1800" b="1" dirty="0">
                <a:latin typeface="Helvetica" pitchFamily="34" charset="0"/>
                <a:ea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19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Locality</a:t>
            </a:r>
            <a:endParaRPr lang="en-US" altLang="zh-CN" dirty="0">
              <a:ea typeface="宋体" panose="02010600030101010101" pitchFamily="2" charset="-122"/>
            </a:endParaRPr>
          </a:p>
        </p:txBody>
      </p:sp>
      <p:sp>
        <p:nvSpPr>
          <p:cNvPr id="8196" name="Rectangle 3"/>
          <p:cNvSpPr>
            <a:spLocks noGrp="1"/>
          </p:cNvSpPr>
          <p:nvPr>
            <p:ph idx="1"/>
          </p:nvPr>
        </p:nvSpPr>
        <p:spPr>
          <a:xfrm>
            <a:off x="457200" y="1600200"/>
            <a:ext cx="7772400" cy="4343400"/>
          </a:xfrm>
        </p:spPr>
        <p:txBody>
          <a:bodyPr vert="horz" wrap="square" lIns="91440" tIns="45720" rIns="91440" bIns="45720" anchor="t" anchorCtr="0"/>
          <a:p>
            <a:pPr>
              <a:lnSpc>
                <a:spcPct val="130000"/>
              </a:lnSpc>
            </a:pPr>
            <a:r>
              <a:rPr lang="en-US" altLang="zh-CN" sz="2400" dirty="0">
                <a:solidFill>
                  <a:srgbClr val="C00000"/>
                </a:solidFill>
                <a:ea typeface="宋体" panose="02010600030101010101" pitchFamily="2" charset="-122"/>
              </a:rPr>
              <a:t>Principle of Locality(</a:t>
            </a:r>
            <a:r>
              <a:rPr lang="zh-CN" altLang="en-US" sz="2400" dirty="0">
                <a:solidFill>
                  <a:srgbClr val="C00000"/>
                </a:solidFill>
                <a:ea typeface="宋体" panose="02010600030101010101" pitchFamily="2" charset="-122"/>
              </a:rPr>
              <a:t>局部性原理</a:t>
            </a:r>
            <a:r>
              <a:rPr lang="en-US" altLang="zh-CN" sz="2400" dirty="0">
                <a:solidFill>
                  <a:srgbClr val="C00000"/>
                </a:solidFill>
                <a:ea typeface="宋体" panose="02010600030101010101" pitchFamily="2" charset="-122"/>
              </a:rPr>
              <a:t>):</a:t>
            </a:r>
            <a:r>
              <a:rPr lang="en-US" altLang="zh-CN" sz="2400" dirty="0">
                <a:ea typeface="宋体" panose="02010600030101010101" pitchFamily="2" charset="-122"/>
              </a:rPr>
              <a:t> </a:t>
            </a:r>
            <a:r>
              <a:rPr lang="en-GB" altLang="zh-CN" sz="2400" dirty="0">
                <a:ea typeface="宋体" panose="02010600030101010101" pitchFamily="2" charset="-122"/>
              </a:rPr>
              <a:t>Programs tend to use data and instructions with addresses </a:t>
            </a:r>
            <a:r>
              <a:rPr lang="en-GB" altLang="zh-CN" sz="2400" dirty="0">
                <a:solidFill>
                  <a:srgbClr val="FF0000"/>
                </a:solidFill>
                <a:ea typeface="宋体" panose="02010600030101010101" pitchFamily="2" charset="-122"/>
              </a:rPr>
              <a:t>near</a:t>
            </a:r>
            <a:r>
              <a:rPr lang="en-GB" altLang="zh-CN" sz="2400" dirty="0">
                <a:ea typeface="宋体" panose="02010600030101010101" pitchFamily="2" charset="-122"/>
              </a:rPr>
              <a:t> or </a:t>
            </a:r>
            <a:r>
              <a:rPr lang="en-GB" altLang="zh-CN" sz="2400" dirty="0">
                <a:solidFill>
                  <a:srgbClr val="FF0000"/>
                </a:solidFill>
                <a:ea typeface="宋体" panose="02010600030101010101" pitchFamily="2" charset="-122"/>
              </a:rPr>
              <a:t>equal</a:t>
            </a:r>
            <a:r>
              <a:rPr lang="en-GB" altLang="zh-CN" sz="2400" dirty="0">
                <a:ea typeface="宋体" panose="02010600030101010101" pitchFamily="2" charset="-122"/>
              </a:rPr>
              <a:t> to those they have used recently</a:t>
            </a:r>
            <a:endParaRPr lang="en-GB" altLang="zh-CN" sz="2400" dirty="0">
              <a:ea typeface="宋体" panose="02010600030101010101" pitchFamily="2" charset="-122"/>
            </a:endParaRPr>
          </a:p>
          <a:p>
            <a:pPr lvl="1">
              <a:lnSpc>
                <a:spcPct val="130000"/>
              </a:lnSpc>
            </a:pPr>
            <a:r>
              <a:rPr lang="en-US" altLang="zh-CN" sz="2000" dirty="0">
                <a:solidFill>
                  <a:srgbClr val="FF0000"/>
                </a:solidFill>
                <a:ea typeface="宋体" panose="02010600030101010101" pitchFamily="2" charset="-122"/>
              </a:rPr>
              <a:t>Temporal locality</a:t>
            </a:r>
            <a:r>
              <a:rPr lang="en-US" altLang="zh-CN" sz="2000" dirty="0">
                <a:ea typeface="宋体" panose="02010600030101010101" pitchFamily="2" charset="-122"/>
              </a:rPr>
              <a:t>(</a:t>
            </a:r>
            <a:r>
              <a:rPr lang="zh-CN" altLang="en-US" sz="2000" dirty="0">
                <a:ea typeface="宋体" panose="02010600030101010101" pitchFamily="2" charset="-122"/>
              </a:rPr>
              <a:t>反复获取同一个指令或数据</a:t>
            </a:r>
            <a:r>
              <a:rPr lang="en-US" altLang="zh-CN" sz="2000" dirty="0">
                <a:ea typeface="宋体" panose="02010600030101010101" pitchFamily="2" charset="-122"/>
              </a:rPr>
              <a:t>)</a:t>
            </a:r>
            <a:endParaRPr lang="en-US" altLang="zh-CN" sz="2000" dirty="0">
              <a:ea typeface="宋体" panose="02010600030101010101" pitchFamily="2" charset="-122"/>
            </a:endParaRPr>
          </a:p>
          <a:p>
            <a:pPr lvl="2">
              <a:lnSpc>
                <a:spcPct val="130000"/>
              </a:lnSpc>
            </a:pPr>
            <a:r>
              <a:rPr lang="en-GB" altLang="zh-CN" sz="1800" dirty="0">
                <a:ea typeface="宋体" panose="02010600030101010101" pitchFamily="2" charset="-122"/>
              </a:rPr>
              <a:t>Recently referenced items are likely </a:t>
            </a:r>
            <a:br>
              <a:rPr lang="en-GB" altLang="zh-CN" sz="1800" dirty="0">
                <a:ea typeface="宋体" panose="02010600030101010101" pitchFamily="2" charset="-122"/>
              </a:rPr>
            </a:br>
            <a:r>
              <a:rPr lang="en-GB" altLang="zh-CN" sz="1800" dirty="0">
                <a:ea typeface="宋体" panose="02010600030101010101" pitchFamily="2" charset="-122"/>
              </a:rPr>
              <a:t>to </a:t>
            </a:r>
            <a:r>
              <a:rPr lang="en-GB" altLang="zh-CN" sz="1800" dirty="0">
                <a:solidFill>
                  <a:srgbClr val="FF0000"/>
                </a:solidFill>
                <a:ea typeface="宋体" panose="02010600030101010101" pitchFamily="2" charset="-122"/>
              </a:rPr>
              <a:t>be referenced again</a:t>
            </a:r>
            <a:r>
              <a:rPr lang="en-GB" altLang="zh-CN" sz="1800" dirty="0">
                <a:ea typeface="宋体" panose="02010600030101010101" pitchFamily="2" charset="-122"/>
              </a:rPr>
              <a:t> in the near future</a:t>
            </a:r>
            <a:endParaRPr lang="en-US" altLang="zh-CN" sz="1800" dirty="0">
              <a:ea typeface="宋体" panose="02010600030101010101" pitchFamily="2" charset="-122"/>
            </a:endParaRPr>
          </a:p>
          <a:p>
            <a:pPr lvl="1">
              <a:lnSpc>
                <a:spcPct val="130000"/>
              </a:lnSpc>
            </a:pPr>
            <a:r>
              <a:rPr lang="en-US" altLang="zh-CN" sz="2000" dirty="0">
                <a:solidFill>
                  <a:srgbClr val="FF0000"/>
                </a:solidFill>
                <a:ea typeface="宋体" panose="02010600030101010101" pitchFamily="2" charset="-122"/>
              </a:rPr>
              <a:t>Spatial locality</a:t>
            </a:r>
            <a:r>
              <a:rPr lang="en-US" altLang="zh-CN" sz="2000" dirty="0">
                <a:ea typeface="宋体" panose="02010600030101010101" pitchFamily="2" charset="-122"/>
              </a:rPr>
              <a:t>(</a:t>
            </a:r>
            <a:r>
              <a:rPr lang="zh-CN" altLang="en-US" sz="2000" dirty="0">
                <a:ea typeface="宋体" panose="02010600030101010101" pitchFamily="2" charset="-122"/>
              </a:rPr>
              <a:t>获取相邻地址的指令或数据</a:t>
            </a:r>
            <a:r>
              <a:rPr lang="en-US" altLang="zh-CN" sz="2000" dirty="0">
                <a:ea typeface="宋体" panose="02010600030101010101" pitchFamily="2" charset="-122"/>
              </a:rPr>
              <a:t>)</a:t>
            </a:r>
            <a:endParaRPr lang="en-US" altLang="zh-CN" sz="2000" dirty="0">
              <a:ea typeface="宋体" panose="02010600030101010101" pitchFamily="2" charset="-122"/>
            </a:endParaRPr>
          </a:p>
          <a:p>
            <a:pPr lvl="2"/>
            <a:r>
              <a:rPr lang="en-GB" altLang="zh-CN" dirty="0">
                <a:ea typeface="宋体" panose="02010600030101010101" pitchFamily="2" charset="-122"/>
              </a:rPr>
              <a:t>Items with nearby addresses tend </a:t>
            </a:r>
            <a:br>
              <a:rPr lang="en-GB" altLang="zh-CN" dirty="0">
                <a:ea typeface="宋体" panose="02010600030101010101" pitchFamily="2" charset="-122"/>
              </a:rPr>
            </a:br>
            <a:r>
              <a:rPr lang="en-GB" altLang="zh-CN" dirty="0">
                <a:ea typeface="宋体" panose="02010600030101010101" pitchFamily="2" charset="-122"/>
              </a:rPr>
              <a:t>to be referenced close together in time</a:t>
            </a:r>
            <a:endParaRPr lang="en-GB" altLang="zh-CN" dirty="0">
              <a:ea typeface="宋体" panose="02010600030101010101" pitchFamily="2" charset="-122"/>
            </a:endParaRPr>
          </a:p>
        </p:txBody>
      </p:sp>
      <p:sp>
        <p:nvSpPr>
          <p:cNvPr id="8197" name="Rectangle 4"/>
          <p:cNvSpPr/>
          <p:nvPr/>
        </p:nvSpPr>
        <p:spPr>
          <a:xfrm>
            <a:off x="6546850" y="3505200"/>
            <a:ext cx="1905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8198" name="Rectangle 5"/>
          <p:cNvSpPr/>
          <p:nvPr/>
        </p:nvSpPr>
        <p:spPr>
          <a:xfrm>
            <a:off x="6940550" y="3505200"/>
            <a:ext cx="381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8199" name="Freeform 6"/>
          <p:cNvSpPr/>
          <p:nvPr/>
        </p:nvSpPr>
        <p:spPr>
          <a:xfrm>
            <a:off x="6770688" y="2995613"/>
            <a:ext cx="627062" cy="433387"/>
          </a:xfrm>
          <a:custGeom>
            <a:avLst/>
            <a:gdLst>
              <a:gd name="txL" fmla="*/ 0 w 627844"/>
              <a:gd name="txT" fmla="*/ 0 h 433589"/>
              <a:gd name="txR" fmla="*/ 627844 w 627844"/>
              <a:gd name="txB" fmla="*/ 433589 h 433589"/>
            </a:gdLst>
            <a:ahLst/>
            <a:cxnLst>
              <a:cxn ang="0">
                <a:pos x="285817" y="430769"/>
              </a:cxn>
              <a:cxn ang="0">
                <a:pos x="45351" y="72504"/>
              </a:cxn>
              <a:cxn ang="0">
                <a:pos x="557922" y="59709"/>
              </a:cxn>
              <a:cxn ang="0">
                <a:pos x="399722" y="430769"/>
              </a:cxn>
            </a:cxnLst>
            <a:rect l="txL" t="txT" r="txR" b="tx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solidFill>
              <a:schemeClr val="tx1">
                <a:alpha val="100000"/>
              </a:schemeClr>
            </a:solidFill>
            <a:prstDash val="solid"/>
            <a:round/>
            <a:headEnd type="none" w="med" len="med"/>
            <a:tailEnd type="arrow" w="med" len="med"/>
          </a:ln>
        </p:spPr>
        <p:txBody>
          <a:bodyPr/>
          <a:p>
            <a:endParaRPr lang="zh-CN" altLang="en-US"/>
          </a:p>
        </p:txBody>
      </p:sp>
      <p:sp>
        <p:nvSpPr>
          <p:cNvPr id="8200" name="Rectangle 7"/>
          <p:cNvSpPr/>
          <p:nvPr/>
        </p:nvSpPr>
        <p:spPr>
          <a:xfrm>
            <a:off x="6553200" y="4745038"/>
            <a:ext cx="1905000" cy="304800"/>
          </a:xfrm>
          <a:prstGeom prst="rect">
            <a:avLst/>
          </a:prstGeom>
          <a:solidFill>
            <a:schemeClr val="bg1"/>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8201" name="Rectangle 8"/>
          <p:cNvSpPr/>
          <p:nvPr/>
        </p:nvSpPr>
        <p:spPr>
          <a:xfrm>
            <a:off x="6946900" y="4745038"/>
            <a:ext cx="381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8202" name="Rectangle 9"/>
          <p:cNvSpPr/>
          <p:nvPr/>
        </p:nvSpPr>
        <p:spPr>
          <a:xfrm>
            <a:off x="7321550" y="4745038"/>
            <a:ext cx="381000" cy="304800"/>
          </a:xfrm>
          <a:prstGeom prst="rect">
            <a:avLst/>
          </a:prstGeom>
          <a:solidFill>
            <a:srgbClr val="FF9999"/>
          </a:solidFill>
          <a:ln w="28575" cap="flat" cmpd="sng">
            <a:solidFill>
              <a:schemeClr val="tx1"/>
            </a:solidFill>
            <a:prstDash val="solid"/>
            <a:round/>
            <a:headEnd type="none" w="med" len="med"/>
            <a:tailEnd type="triangle" w="med" len="med"/>
          </a:ln>
        </p:spPr>
        <p:txBody>
          <a:bodyPr anchor="ctr" anchorCtr="1"/>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alibri" panose="020F0502020204030204" pitchFamily="34" charset="0"/>
              <a:ea typeface="宋体" panose="02010600030101010101" pitchFamily="2" charset="-122"/>
            </a:endParaRPr>
          </a:p>
        </p:txBody>
      </p:sp>
      <p:sp>
        <p:nvSpPr>
          <p:cNvPr id="8203" name="Freeform 10"/>
          <p:cNvSpPr/>
          <p:nvPr/>
        </p:nvSpPr>
        <p:spPr>
          <a:xfrm>
            <a:off x="6867525" y="4314825"/>
            <a:ext cx="841375" cy="360363"/>
          </a:xfrm>
          <a:custGeom>
            <a:avLst/>
            <a:gdLst>
              <a:gd name="txL" fmla="*/ 0 w 841420"/>
              <a:gd name="txT" fmla="*/ 0 h 359535"/>
              <a:gd name="txR" fmla="*/ 841420 w 841420"/>
              <a:gd name="txB" fmla="*/ 359535 h 359535"/>
            </a:gdLst>
            <a:ahLst/>
            <a:cxnLst>
              <a:cxn ang="0">
                <a:pos x="200541" y="364651"/>
              </a:cxn>
              <a:cxn ang="0">
                <a:pos x="91155" y="58743"/>
              </a:cxn>
              <a:cxn ang="0">
                <a:pos x="747488" y="52093"/>
              </a:cxn>
              <a:cxn ang="0">
                <a:pos x="650966" y="371302"/>
              </a:cxn>
            </a:cxnLst>
            <a:rect l="txL" t="txT" r="txR" b="tx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solidFill>
              <a:schemeClr val="tx1">
                <a:alpha val="100000"/>
              </a:schemeClr>
            </a:solidFill>
            <a:prstDash val="solid"/>
            <a:round/>
            <a:headEnd type="none" w="med" len="med"/>
            <a:tailEnd type="arrow" w="med" len="med"/>
          </a:ln>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349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Cache Memory</a:t>
            </a:r>
            <a:endParaRPr lang="en-US" altLang="zh-CN" dirty="0">
              <a:ea typeface="宋体" panose="02010600030101010101" pitchFamily="2" charset="-122"/>
            </a:endParaRPr>
          </a:p>
        </p:txBody>
      </p:sp>
      <p:graphicFrame>
        <p:nvGraphicFramePr>
          <p:cNvPr id="1006595" name="Group 3"/>
          <p:cNvGraphicFramePr>
            <a:graphicFrameLocks noGrp="1"/>
          </p:cNvGraphicFramePr>
          <p:nvPr>
            <p:ph idx="1"/>
            <p:custDataLst>
              <p:tags r:id="rId1"/>
            </p:custDataLst>
          </p:nvPr>
        </p:nvGraphicFramePr>
        <p:xfrm>
          <a:off x="457200" y="1600200"/>
          <a:ext cx="8562975" cy="4419600"/>
        </p:xfrm>
        <a:graphic>
          <a:graphicData uri="http://schemas.openxmlformats.org/drawingml/2006/table">
            <a:tbl>
              <a:tblPr/>
              <a:tblGrid>
                <a:gridCol w="2085975"/>
                <a:gridCol w="6477000"/>
              </a:tblGrid>
              <a:tr h="82073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Fundamental parameters</a:t>
                      </a:r>
                      <a:endPar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7366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Parameters</a:t>
                      </a:r>
                      <a:endPar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Descriptions</a:t>
                      </a:r>
                      <a:endPar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226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S = 2</a:t>
                      </a:r>
                      <a:r>
                        <a:rPr kumimoji="0" lang="en-US" altLang="zh-CN" sz="2800" b="0" i="0" u="none" strike="noStrike" cap="none" normalizeH="0" baseline="30000" smtClean="0">
                          <a:ln>
                            <a:noFill/>
                          </a:ln>
                          <a:solidFill>
                            <a:schemeClr val="tx1"/>
                          </a:solidFill>
                          <a:effectLst/>
                          <a:latin typeface="Comic Sans MS" panose="030F0702030302020204" pitchFamily="66" charset="0"/>
                          <a:ea typeface="宋体" panose="02010600030101010101" pitchFamily="2" charset="-122"/>
                        </a:rPr>
                        <a:t>s</a:t>
                      </a:r>
                      <a:endParaRPr kumimoji="0" lang="en-US" altLang="zh-CN" sz="2800" b="0" i="0" u="none" strike="noStrike" cap="none" normalizeH="0" baseline="3000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E</a:t>
                      </a:r>
                      <a:endPar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B=2</a:t>
                      </a:r>
                      <a:r>
                        <a:rPr kumimoji="0" lang="en-US" altLang="zh-CN" sz="2800" b="0" i="0" u="none" strike="noStrike" cap="none" normalizeH="0" baseline="30000" smtClean="0">
                          <a:ln>
                            <a:noFill/>
                          </a:ln>
                          <a:solidFill>
                            <a:schemeClr val="tx1"/>
                          </a:solidFill>
                          <a:effectLst/>
                          <a:latin typeface="Comic Sans MS" panose="030F0702030302020204" pitchFamily="66" charset="0"/>
                          <a:ea typeface="宋体" panose="02010600030101010101" pitchFamily="2" charset="-122"/>
                        </a:rPr>
                        <a:t>b</a:t>
                      </a:r>
                      <a:endParaRPr kumimoji="0" lang="en-US" altLang="zh-CN" sz="2800" b="0" i="0" u="none" strike="noStrike" cap="none" normalizeH="0" baseline="3000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m=log</a:t>
                      </a:r>
                      <a:r>
                        <a:rPr kumimoji="0" lang="en-US" altLang="zh-CN" sz="2800" b="0" i="0" u="none" strike="noStrike" cap="none" normalizeH="0" baseline="-25000" smtClean="0">
                          <a:ln>
                            <a:noFill/>
                          </a:ln>
                          <a:solidFill>
                            <a:schemeClr val="tx1"/>
                          </a:solidFill>
                          <a:effectLst/>
                          <a:latin typeface="Comic Sans MS" panose="030F0702030302020204" pitchFamily="66" charset="0"/>
                          <a:ea typeface="宋体" panose="02010600030101010101" pitchFamily="2" charset="-122"/>
                        </a:rPr>
                        <a:t>2</a:t>
                      </a: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(M)</a:t>
                      </a:r>
                      <a:endPar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Comic Sans MS" panose="030F0702030302020204" pitchFamily="66" charset="0"/>
                          <a:ea typeface="宋体" panose="02010600030101010101" pitchFamily="2" charset="-122"/>
                        </a:rPr>
                        <a:t>Number of sets</a:t>
                      </a:r>
                      <a:endPar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Number of lines per set</a:t>
                      </a:r>
                      <a:endPar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rgbClr val="FF0000"/>
                          </a:solidFill>
                          <a:effectLst/>
                          <a:latin typeface="Comic Sans MS" panose="030F0702030302020204" pitchFamily="66" charset="0"/>
                          <a:ea typeface="宋体" panose="02010600030101010101" pitchFamily="2" charset="-122"/>
                        </a:rPr>
                        <a:t>Block size(bytes)(line size)</a:t>
                      </a:r>
                      <a:endPar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Number of </a:t>
                      </a:r>
                      <a:r>
                        <a:rPr kumimoji="0" lang="en-US" altLang="zh-CN" sz="2800" b="0" i="0" u="none" strike="noStrike" cap="none" normalizeH="0" baseline="0" smtClean="0">
                          <a:ln>
                            <a:noFill/>
                          </a:ln>
                          <a:solidFill>
                            <a:srgbClr val="FF0000"/>
                          </a:solidFill>
                          <a:effectLst/>
                          <a:latin typeface="Comic Sans MS" panose="030F0702030302020204" pitchFamily="66" charset="0"/>
                          <a:ea typeface="宋体" panose="02010600030101010101" pitchFamily="2" charset="-122"/>
                        </a:rPr>
                        <a:t>physical</a:t>
                      </a:r>
                      <a:r>
                        <a:rPr kumimoji="0" lang="en-US" altLang="zh-CN" sz="2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(main memory) address </a:t>
                      </a:r>
                      <a:r>
                        <a:rPr kumimoji="0" lang="en-US" altLang="zh-CN" sz="2800" b="0" i="0" u="none" strike="noStrike" cap="none" normalizeH="0" baseline="0" smtClean="0">
                          <a:ln>
                            <a:noFill/>
                          </a:ln>
                          <a:solidFill>
                            <a:srgbClr val="FF0000"/>
                          </a:solidFill>
                          <a:effectLst/>
                          <a:latin typeface="Comic Sans MS" panose="030F0702030302020204" pitchFamily="66" charset="0"/>
                          <a:ea typeface="宋体" panose="02010600030101010101" pitchFamily="2" charset="-122"/>
                        </a:rPr>
                        <a:t>bits</a:t>
                      </a:r>
                      <a:endParaRPr kumimoji="0" lang="en-US" altLang="zh-CN" sz="2800" b="0" i="0" u="none" strike="noStrike" cap="none" normalizeH="0" baseline="0" smtClean="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5283200" y="5308600"/>
            <a:ext cx="2665730" cy="398780"/>
          </a:xfrm>
          <a:prstGeom prst="rect">
            <a:avLst/>
          </a:prstGeom>
          <a:noFill/>
        </p:spPr>
        <p:txBody>
          <a:bodyPr wrap="none" rtlCol="0">
            <a:spAutoFit/>
          </a:bodyPr>
          <a:p>
            <a:r>
              <a:rPr lang="en-US" altLang="zh-CN"/>
              <a:t>(</a:t>
            </a:r>
            <a:r>
              <a:rPr lang="zh-CN" altLang="en-US"/>
              <a:t>注意这里是物理内存</a:t>
            </a:r>
            <a:r>
              <a:rPr lang="en-US" altLang="zh-CN"/>
              <a:t>)</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553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Cache Memory</a:t>
            </a:r>
            <a:endParaRPr lang="en-US" altLang="zh-CN" dirty="0">
              <a:ea typeface="宋体" panose="02010600030101010101" pitchFamily="2" charset="-122"/>
            </a:endParaRPr>
          </a:p>
        </p:txBody>
      </p:sp>
      <p:graphicFrame>
        <p:nvGraphicFramePr>
          <p:cNvPr id="1008643" name="Group 3"/>
          <p:cNvGraphicFramePr>
            <a:graphicFrameLocks noGrp="1"/>
          </p:cNvGraphicFramePr>
          <p:nvPr>
            <p:ph idx="1"/>
            <p:custDataLst>
              <p:tags r:id="rId1"/>
            </p:custDataLst>
          </p:nvPr>
        </p:nvGraphicFramePr>
        <p:xfrm>
          <a:off x="457200" y="1600200"/>
          <a:ext cx="8305800" cy="4419600"/>
        </p:xfrm>
        <a:graphic>
          <a:graphicData uri="http://schemas.openxmlformats.org/drawingml/2006/table">
            <a:tbl>
              <a:tblPr/>
              <a:tblGrid>
                <a:gridCol w="1828800"/>
                <a:gridCol w="6477000"/>
              </a:tblGrid>
              <a:tr h="63500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Derived quantities</a:t>
                      </a:r>
                      <a:endPar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56832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Parameters</a:t>
                      </a:r>
                      <a:endPar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Descriptions</a:t>
                      </a:r>
                      <a:endPar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62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M=2</a:t>
                      </a:r>
                      <a:r>
                        <a:rPr kumimoji="0" lang="en-US" altLang="zh-CN" sz="2400" b="0" i="0" u="none" strike="noStrike" cap="none" normalizeH="0" baseline="30000" dirty="0" smtClean="0">
                          <a:ln>
                            <a:noFill/>
                          </a:ln>
                          <a:solidFill>
                            <a:schemeClr val="tx1"/>
                          </a:solidFill>
                          <a:effectLst/>
                          <a:latin typeface="Comic Sans MS" panose="030F0702030302020204" pitchFamily="66" charset="0"/>
                          <a:ea typeface="宋体" panose="02010600030101010101" pitchFamily="2" charset="-122"/>
                        </a:rPr>
                        <a:t>m</a:t>
                      </a:r>
                      <a:endParaRPr kumimoji="0" lang="en-US" altLang="zh-CN" sz="2400" b="0" i="0" u="none" strike="noStrike" cap="none" normalizeH="0" baseline="30000" dirty="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s=log2(S)</a:t>
                      </a:r>
                      <a:endParaRPr kumimoji="0" lang="en-US" altLang="zh-CN" sz="2400" b="0" i="0" u="none" strike="noStrike" cap="none" normalizeH="0" baseline="30000" dirty="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b=log2(B)</a:t>
                      </a:r>
                      <a:endPar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t=m-(</a:t>
                      </a:r>
                      <a:r>
                        <a:rPr kumimoji="0" lang="en-US" altLang="zh-CN" sz="2400" b="0" i="0" u="none" strike="noStrike" cap="none" normalizeH="0" baseline="0" dirty="0" err="1" smtClean="0">
                          <a:ln>
                            <a:noFill/>
                          </a:ln>
                          <a:solidFill>
                            <a:srgbClr val="FF0000"/>
                          </a:solidFill>
                          <a:effectLst/>
                          <a:latin typeface="Comic Sans MS" panose="030F0702030302020204" pitchFamily="66" charset="0"/>
                          <a:ea typeface="宋体" panose="02010600030101010101" pitchFamily="2" charset="-122"/>
                        </a:rPr>
                        <a:t>s+b</a:t>
                      </a:r>
                      <a:r>
                        <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a:t>
                      </a:r>
                      <a:endParaRPr kumimoji="0" lang="en-US" altLang="zh-CN" sz="2400" b="0" i="0" u="none" strike="noStrike" cap="none" normalizeH="0" baseline="30000" dirty="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C=B</a:t>
                      </a:r>
                      <a:r>
                        <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sym typeface="Symbol" panose="05050102010706020507" pitchFamily="18" charset="2"/>
                        </a:rPr>
                        <a:t>ES</a:t>
                      </a:r>
                      <a:endPar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Maximum number of unique memory address</a:t>
                      </a:r>
                      <a:endPar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Number of </a:t>
                      </a:r>
                      <a:r>
                        <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set index bits</a:t>
                      </a:r>
                      <a:endPar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Number of </a:t>
                      </a:r>
                      <a:r>
                        <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block offset bits</a:t>
                      </a:r>
                      <a:endPar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Number of </a:t>
                      </a:r>
                      <a:r>
                        <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tag bits</a:t>
                      </a:r>
                      <a:endPar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Cache size (bytes)</a:t>
                      </a: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 not including overhead such as the valid and tag bits </a:t>
                      </a:r>
                      <a:endPar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6771005" y="3443605"/>
            <a:ext cx="1835785" cy="706755"/>
          </a:xfrm>
          <a:prstGeom prst="rect">
            <a:avLst/>
          </a:prstGeom>
          <a:noFill/>
        </p:spPr>
        <p:txBody>
          <a:bodyPr wrap="none" rtlCol="0">
            <a:spAutoFit/>
          </a:bodyPr>
          <a:p>
            <a:r>
              <a:rPr lang="zh-CN" altLang="en-US"/>
              <a:t>要注意的是</a:t>
            </a:r>
            <a:endParaRPr lang="zh-CN" altLang="en-US"/>
          </a:p>
          <a:p>
            <a:r>
              <a:rPr lang="en-US" altLang="zh-CN"/>
              <a:t>s,b,m</a:t>
            </a:r>
            <a:r>
              <a:rPr lang="zh-CN" altLang="en-US"/>
              <a:t>全是</a:t>
            </a:r>
            <a:r>
              <a:rPr lang="en-US" altLang="zh-CN"/>
              <a:t> bit</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758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Addressing caches</a:t>
            </a:r>
            <a:endParaRPr lang="en-US" altLang="zh-CN" dirty="0">
              <a:ea typeface="宋体" panose="02010600030101010101" pitchFamily="2" charset="-122"/>
            </a:endParaRPr>
          </a:p>
        </p:txBody>
      </p:sp>
      <p:sp>
        <p:nvSpPr>
          <p:cNvPr id="67588" name="Rectangle 4"/>
          <p:cNvSpPr/>
          <p:nvPr/>
        </p:nvSpPr>
        <p:spPr>
          <a:xfrm>
            <a:off x="1676400" y="3505200"/>
            <a:ext cx="917575" cy="458788"/>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latin typeface="Helvetica" pitchFamily="34" charset="0"/>
                <a:ea typeface="宋体" panose="02010600030101010101" pitchFamily="2" charset="-122"/>
              </a:rPr>
              <a:t>t bits</a:t>
            </a:r>
            <a:endParaRPr lang="en-US" altLang="zh-CN" sz="2400" b="1" dirty="0">
              <a:latin typeface="Helvetica" pitchFamily="34" charset="0"/>
              <a:ea typeface="宋体" panose="02010600030101010101" pitchFamily="2" charset="-122"/>
            </a:endParaRPr>
          </a:p>
        </p:txBody>
      </p:sp>
      <p:sp>
        <p:nvSpPr>
          <p:cNvPr id="67589" name="Rectangle 5"/>
          <p:cNvSpPr/>
          <p:nvPr/>
        </p:nvSpPr>
        <p:spPr>
          <a:xfrm>
            <a:off x="3967163" y="3505200"/>
            <a:ext cx="985837" cy="458788"/>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latin typeface="Helvetica" pitchFamily="34" charset="0"/>
                <a:ea typeface="宋体" panose="02010600030101010101" pitchFamily="2" charset="-122"/>
              </a:rPr>
              <a:t>s bits</a:t>
            </a:r>
            <a:endParaRPr lang="en-US" altLang="zh-CN" sz="2400" b="1" dirty="0">
              <a:latin typeface="Helvetica" pitchFamily="34" charset="0"/>
              <a:ea typeface="宋体" panose="02010600030101010101" pitchFamily="2" charset="-122"/>
            </a:endParaRPr>
          </a:p>
        </p:txBody>
      </p:sp>
      <p:sp>
        <p:nvSpPr>
          <p:cNvPr id="67590" name="Rectangle 8" descr="Wide upward diagonal"/>
          <p:cNvSpPr/>
          <p:nvPr/>
        </p:nvSpPr>
        <p:spPr>
          <a:xfrm>
            <a:off x="1219200" y="4419600"/>
            <a:ext cx="1676400" cy="460375"/>
          </a:xfrm>
          <a:prstGeom prst="rect">
            <a:avLst/>
          </a:prstGeom>
          <a:blipFill rotWithShape="0">
            <a:blip r:embed="rId1"/>
          </a:blip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67591" name="Rectangle 9"/>
          <p:cNvSpPr/>
          <p:nvPr/>
        </p:nvSpPr>
        <p:spPr>
          <a:xfrm>
            <a:off x="6465888" y="3516313"/>
            <a:ext cx="1001712" cy="458787"/>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latin typeface="Helvetica" pitchFamily="34" charset="0"/>
                <a:ea typeface="宋体" panose="02010600030101010101" pitchFamily="2" charset="-122"/>
              </a:rPr>
              <a:t>b bits</a:t>
            </a:r>
            <a:endParaRPr lang="en-US" altLang="zh-CN" sz="2400" b="1" dirty="0">
              <a:latin typeface="Helvetica" pitchFamily="34" charset="0"/>
              <a:ea typeface="宋体" panose="02010600030101010101" pitchFamily="2" charset="-122"/>
            </a:endParaRPr>
          </a:p>
        </p:txBody>
      </p:sp>
      <p:sp>
        <p:nvSpPr>
          <p:cNvPr id="67592" name="Text Box 10"/>
          <p:cNvSpPr txBox="1"/>
          <p:nvPr/>
        </p:nvSpPr>
        <p:spPr>
          <a:xfrm>
            <a:off x="7826375" y="4019550"/>
            <a:ext cx="312738" cy="36988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Helvetica" pitchFamily="34" charset="0"/>
                <a:ea typeface="宋体" panose="02010600030101010101" pitchFamily="2" charset="-122"/>
              </a:rPr>
              <a:t>0</a:t>
            </a:r>
            <a:endParaRPr lang="zh-CN" altLang="en-US" sz="1800" b="1" dirty="0">
              <a:latin typeface="Helvetica" pitchFamily="34" charset="0"/>
              <a:ea typeface="宋体" panose="02010600030101010101" pitchFamily="2" charset="-122"/>
            </a:endParaRPr>
          </a:p>
        </p:txBody>
      </p:sp>
      <p:sp>
        <p:nvSpPr>
          <p:cNvPr id="67593" name="Text Box 11"/>
          <p:cNvSpPr txBox="1"/>
          <p:nvPr/>
        </p:nvSpPr>
        <p:spPr>
          <a:xfrm>
            <a:off x="1150938" y="4019550"/>
            <a:ext cx="593725" cy="36988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Helvetica" pitchFamily="34" charset="0"/>
                <a:ea typeface="宋体" panose="02010600030101010101" pitchFamily="2" charset="-122"/>
              </a:rPr>
              <a:t>m-1</a:t>
            </a:r>
            <a:endParaRPr lang="en-US" altLang="zh-CN" sz="1800" b="1" dirty="0">
              <a:latin typeface="Helvetica" pitchFamily="34" charset="0"/>
              <a:ea typeface="宋体" panose="02010600030101010101" pitchFamily="2" charset="-122"/>
            </a:endParaRPr>
          </a:p>
        </p:txBody>
      </p:sp>
      <p:sp>
        <p:nvSpPr>
          <p:cNvPr id="67594" name="Rectangle 12"/>
          <p:cNvSpPr/>
          <p:nvPr/>
        </p:nvSpPr>
        <p:spPr>
          <a:xfrm>
            <a:off x="1524000" y="5410200"/>
            <a:ext cx="1003300" cy="458788"/>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400" b="1" i="1" dirty="0">
                <a:latin typeface="Helvetica" pitchFamily="34" charset="0"/>
                <a:ea typeface="宋体" panose="02010600030101010101" pitchFamily="2" charset="-122"/>
              </a:rPr>
              <a:t>&lt;</a:t>
            </a:r>
            <a:r>
              <a:rPr lang="en-US" altLang="zh-CN" sz="2400" b="1" i="1" dirty="0">
                <a:latin typeface="Helvetica" pitchFamily="34" charset="0"/>
                <a:ea typeface="宋体" panose="02010600030101010101" pitchFamily="2" charset="-122"/>
              </a:rPr>
              <a:t>tag&gt;</a:t>
            </a:r>
            <a:endParaRPr lang="en-US" altLang="zh-CN" sz="2400" b="1" i="1" dirty="0">
              <a:latin typeface="Helvetica" pitchFamily="34" charset="0"/>
              <a:ea typeface="宋体" panose="02010600030101010101" pitchFamily="2" charset="-122"/>
            </a:endParaRPr>
          </a:p>
        </p:txBody>
      </p:sp>
      <p:sp>
        <p:nvSpPr>
          <p:cNvPr id="67595" name="Rectangle 13"/>
          <p:cNvSpPr/>
          <p:nvPr/>
        </p:nvSpPr>
        <p:spPr>
          <a:xfrm>
            <a:off x="3429000" y="5410200"/>
            <a:ext cx="1874838" cy="458788"/>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400" b="1" i="1" dirty="0">
                <a:latin typeface="Helvetica" pitchFamily="34" charset="0"/>
                <a:ea typeface="宋体" panose="02010600030101010101" pitchFamily="2" charset="-122"/>
              </a:rPr>
              <a:t>&lt;</a:t>
            </a:r>
            <a:r>
              <a:rPr lang="en-US" altLang="zh-CN" sz="2400" b="1" i="1" dirty="0">
                <a:latin typeface="Helvetica" pitchFamily="34" charset="0"/>
                <a:ea typeface="宋体" panose="02010600030101010101" pitchFamily="2" charset="-122"/>
              </a:rPr>
              <a:t>set index&gt;</a:t>
            </a:r>
            <a:endParaRPr lang="en-US" altLang="zh-CN" sz="2400" b="1" i="1" dirty="0">
              <a:latin typeface="Helvetica" pitchFamily="34" charset="0"/>
              <a:ea typeface="宋体" panose="02010600030101010101" pitchFamily="2" charset="-122"/>
            </a:endParaRPr>
          </a:p>
        </p:txBody>
      </p:sp>
      <p:sp>
        <p:nvSpPr>
          <p:cNvPr id="67596" name="Rectangle 14"/>
          <p:cNvSpPr/>
          <p:nvPr/>
        </p:nvSpPr>
        <p:spPr>
          <a:xfrm>
            <a:off x="5867400" y="5410200"/>
            <a:ext cx="2262188" cy="458788"/>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400" b="1" i="1" dirty="0">
                <a:latin typeface="Helvetica" pitchFamily="34" charset="0"/>
                <a:ea typeface="宋体" panose="02010600030101010101" pitchFamily="2" charset="-122"/>
              </a:rPr>
              <a:t>&lt;</a:t>
            </a:r>
            <a:r>
              <a:rPr lang="en-US" altLang="zh-CN" sz="2400" b="1" i="1" dirty="0">
                <a:latin typeface="Helvetica" pitchFamily="34" charset="0"/>
                <a:ea typeface="宋体" panose="02010600030101010101" pitchFamily="2" charset="-122"/>
              </a:rPr>
              <a:t>block offset&gt;</a:t>
            </a:r>
            <a:endParaRPr lang="en-US" altLang="zh-CN" sz="2400" b="1" i="1" dirty="0">
              <a:latin typeface="Helvetica" pitchFamily="34" charset="0"/>
              <a:ea typeface="宋体" panose="02010600030101010101" pitchFamily="2" charset="-122"/>
            </a:endParaRPr>
          </a:p>
        </p:txBody>
      </p:sp>
      <p:sp>
        <p:nvSpPr>
          <p:cNvPr id="67597" name="AutoShape 15"/>
          <p:cNvSpPr/>
          <p:nvPr/>
        </p:nvSpPr>
        <p:spPr>
          <a:xfrm rot="5400000">
            <a:off x="1905000" y="4343400"/>
            <a:ext cx="304800" cy="1676400"/>
          </a:xfrm>
          <a:prstGeom prst="rightBrace">
            <a:avLst>
              <a:gd name="adj1" fmla="val 29155"/>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67598" name="AutoShape 16"/>
          <p:cNvSpPr/>
          <p:nvPr/>
        </p:nvSpPr>
        <p:spPr>
          <a:xfrm rot="5400000">
            <a:off x="4229100" y="3784600"/>
            <a:ext cx="228600" cy="2743200"/>
          </a:xfrm>
          <a:prstGeom prst="rightBrace">
            <a:avLst>
              <a:gd name="adj1" fmla="val 29166"/>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67599" name="AutoShape 17"/>
          <p:cNvSpPr/>
          <p:nvPr/>
        </p:nvSpPr>
        <p:spPr>
          <a:xfrm rot="5400000">
            <a:off x="6896100" y="4000500"/>
            <a:ext cx="152400" cy="2209800"/>
          </a:xfrm>
          <a:prstGeom prst="rightBrace">
            <a:avLst>
              <a:gd name="adj1" fmla="val 29134"/>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67600" name="Text Box 18"/>
          <p:cNvSpPr txBox="1"/>
          <p:nvPr/>
        </p:nvSpPr>
        <p:spPr>
          <a:xfrm>
            <a:off x="366713" y="1595438"/>
            <a:ext cx="3138487" cy="46196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i="1" dirty="0">
                <a:latin typeface="Helvetica" pitchFamily="34" charset="0"/>
                <a:ea typeface="宋体" panose="02010600030101010101" pitchFamily="2" charset="-122"/>
              </a:rPr>
              <a:t>Physical Address A:</a:t>
            </a:r>
            <a:endParaRPr lang="en-US" altLang="zh-CN" sz="2400" b="1" i="1" dirty="0">
              <a:latin typeface="Helvetica" pitchFamily="34" charset="0"/>
              <a:ea typeface="宋体" panose="02010600030101010101" pitchFamily="2" charset="-122"/>
            </a:endParaRPr>
          </a:p>
        </p:txBody>
      </p:sp>
      <p:sp>
        <p:nvSpPr>
          <p:cNvPr id="67601" name="矩形 72"/>
          <p:cNvSpPr/>
          <p:nvPr/>
        </p:nvSpPr>
        <p:spPr>
          <a:xfrm>
            <a:off x="1219200" y="4419600"/>
            <a:ext cx="6858000" cy="4572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cxnSp>
        <p:nvCxnSpPr>
          <p:cNvPr id="67602" name="直接连接符 74"/>
          <p:cNvCxnSpPr/>
          <p:nvPr/>
        </p:nvCxnSpPr>
        <p:spPr>
          <a:xfrm>
            <a:off x="2895600" y="4419600"/>
            <a:ext cx="0" cy="457200"/>
          </a:xfrm>
          <a:prstGeom prst="line">
            <a:avLst/>
          </a:prstGeom>
          <a:ln w="9525" cap="flat" cmpd="sng">
            <a:solidFill>
              <a:schemeClr val="tx1"/>
            </a:solidFill>
            <a:prstDash val="solid"/>
            <a:headEnd type="none" w="med" len="med"/>
            <a:tailEnd type="none" w="med" len="med"/>
          </a:ln>
        </p:spPr>
      </p:cxnSp>
      <p:cxnSp>
        <p:nvCxnSpPr>
          <p:cNvPr id="67603" name="直接连接符 76"/>
          <p:cNvCxnSpPr/>
          <p:nvPr/>
        </p:nvCxnSpPr>
        <p:spPr>
          <a:xfrm>
            <a:off x="5791200" y="4419600"/>
            <a:ext cx="0" cy="457200"/>
          </a:xfrm>
          <a:prstGeom prst="line">
            <a:avLst/>
          </a:prstGeom>
          <a:ln w="9525" cap="flat" cmpd="sng">
            <a:solidFill>
              <a:schemeClr val="tx1"/>
            </a:solidFill>
            <a:prstDash val="solid"/>
            <a:headEnd type="none" w="med" len="med"/>
            <a:tailEnd type="none" w="med" len="med"/>
          </a:ln>
        </p:spPr>
      </p:cxnSp>
      <p:sp>
        <p:nvSpPr>
          <p:cNvPr id="67604" name="Text Box 10"/>
          <p:cNvSpPr txBox="1"/>
          <p:nvPr/>
        </p:nvSpPr>
        <p:spPr>
          <a:xfrm>
            <a:off x="7667625" y="2035175"/>
            <a:ext cx="312738" cy="36988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Helvetica" pitchFamily="34" charset="0"/>
                <a:ea typeface="宋体" panose="02010600030101010101" pitchFamily="2" charset="-122"/>
              </a:rPr>
              <a:t>0</a:t>
            </a:r>
            <a:endParaRPr lang="zh-CN" altLang="en-US" sz="1800" b="1" dirty="0">
              <a:latin typeface="Helvetica" pitchFamily="34" charset="0"/>
              <a:ea typeface="宋体" panose="02010600030101010101" pitchFamily="2" charset="-122"/>
            </a:endParaRPr>
          </a:p>
        </p:txBody>
      </p:sp>
      <p:sp>
        <p:nvSpPr>
          <p:cNvPr id="67605" name="Text Box 11"/>
          <p:cNvSpPr txBox="1"/>
          <p:nvPr/>
        </p:nvSpPr>
        <p:spPr>
          <a:xfrm>
            <a:off x="990600" y="2035175"/>
            <a:ext cx="595313" cy="36988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Helvetica" pitchFamily="34" charset="0"/>
                <a:ea typeface="宋体" panose="02010600030101010101" pitchFamily="2" charset="-122"/>
              </a:rPr>
              <a:t>m-1</a:t>
            </a:r>
            <a:endParaRPr lang="en-US" altLang="zh-CN" sz="1800" b="1" dirty="0">
              <a:latin typeface="Helvetica" pitchFamily="34" charset="0"/>
              <a:ea typeface="宋体" panose="02010600030101010101" pitchFamily="2" charset="-122"/>
            </a:endParaRPr>
          </a:p>
        </p:txBody>
      </p:sp>
      <p:sp>
        <p:nvSpPr>
          <p:cNvPr id="67606" name="矩形 80"/>
          <p:cNvSpPr/>
          <p:nvPr/>
        </p:nvSpPr>
        <p:spPr>
          <a:xfrm>
            <a:off x="1058863" y="2435225"/>
            <a:ext cx="6858000" cy="4572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67607" name="Text Box 18"/>
          <p:cNvSpPr txBox="1"/>
          <p:nvPr/>
        </p:nvSpPr>
        <p:spPr>
          <a:xfrm>
            <a:off x="304800" y="3119438"/>
            <a:ext cx="2695575" cy="46196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i="1" dirty="0">
                <a:latin typeface="Helvetica" pitchFamily="34" charset="0"/>
                <a:ea typeface="宋体" panose="02010600030101010101" pitchFamily="2" charset="-122"/>
              </a:rPr>
              <a:t>Split into 3 parts:</a:t>
            </a:r>
            <a:endParaRPr lang="en-US" altLang="zh-CN" sz="2400" b="1" i="1" dirty="0">
              <a:latin typeface="Helvetica"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9635" name="Rectangle 2"/>
          <p:cNvSpPr>
            <a:spLocks noGrp="1"/>
          </p:cNvSpPr>
          <p:nvPr>
            <p:ph type="title"/>
          </p:nvPr>
        </p:nvSpPr>
        <p:spPr/>
        <p:txBody>
          <a:bodyPr vert="horz" wrap="square" lIns="91440" tIns="45720" rIns="91440" bIns="45720" anchor="ctr" anchorCtr="0"/>
          <a:p>
            <a:r>
              <a:rPr lang="en-US" altLang="zh-CN" dirty="0">
                <a:solidFill>
                  <a:srgbClr val="FF0000"/>
                </a:solidFill>
                <a:ea typeface="宋体" panose="02010600030101010101" pitchFamily="2" charset="-122"/>
              </a:rPr>
              <a:t>Direct-mapped</a:t>
            </a:r>
            <a:r>
              <a:rPr lang="en-US" altLang="zh-CN" dirty="0">
                <a:ea typeface="宋体" panose="02010600030101010101" pitchFamily="2" charset="-122"/>
              </a:rPr>
              <a:t> cache</a:t>
            </a:r>
            <a:endParaRPr lang="en-US" altLang="zh-CN" dirty="0">
              <a:ea typeface="宋体" panose="02010600030101010101" pitchFamily="2" charset="-122"/>
            </a:endParaRPr>
          </a:p>
        </p:txBody>
      </p:sp>
      <p:sp>
        <p:nvSpPr>
          <p:cNvPr id="69636" name="Rectangle 3"/>
          <p:cNvSpPr>
            <a:spLocks noGrp="1"/>
          </p:cNvSpPr>
          <p:nvPr>
            <p:ph idx="1"/>
          </p:nvPr>
        </p:nvSpPr>
        <p:spPr>
          <a:xfrm>
            <a:off x="457200" y="1600200"/>
            <a:ext cx="8305800" cy="990600"/>
          </a:xfrm>
        </p:spPr>
        <p:txBody>
          <a:bodyPr vert="horz" wrap="square" lIns="91440" tIns="45720" rIns="91440" bIns="45720" anchor="t" anchorCtr="0"/>
          <a:p>
            <a:pPr>
              <a:lnSpc>
                <a:spcPct val="90000"/>
              </a:lnSpc>
            </a:pPr>
            <a:r>
              <a:rPr lang="en-US" altLang="zh-CN" dirty="0">
                <a:ea typeface="宋体" panose="02010600030101010101" pitchFamily="2" charset="-122"/>
              </a:rPr>
              <a:t>Simplest kind of cache</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Characterized by </a:t>
            </a:r>
            <a:r>
              <a:rPr lang="en-US" altLang="zh-CN" dirty="0">
                <a:solidFill>
                  <a:srgbClr val="FF0000"/>
                </a:solidFill>
                <a:ea typeface="宋体" panose="02010600030101010101" pitchFamily="2" charset="-122"/>
              </a:rPr>
              <a:t>exactly</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one line per set</a:t>
            </a:r>
            <a:r>
              <a:rPr lang="en-US" altLang="zh-CN" dirty="0">
                <a:ea typeface="宋体" panose="02010600030101010101" pitchFamily="2" charset="-122"/>
              </a:rPr>
              <a:t>.</a:t>
            </a:r>
            <a:endParaRPr lang="en-US" altLang="zh-CN" dirty="0">
              <a:ea typeface="宋体" panose="02010600030101010101" pitchFamily="2" charset="-122"/>
            </a:endParaRPr>
          </a:p>
        </p:txBody>
      </p:sp>
      <p:grpSp>
        <p:nvGrpSpPr>
          <p:cNvPr id="69637" name="Group 4"/>
          <p:cNvGrpSpPr/>
          <p:nvPr/>
        </p:nvGrpSpPr>
        <p:grpSpPr>
          <a:xfrm>
            <a:off x="1508125" y="2908300"/>
            <a:ext cx="7148513" cy="2654300"/>
            <a:chOff x="998" y="1767"/>
            <a:chExt cx="4503" cy="1161"/>
          </a:xfrm>
        </p:grpSpPr>
        <p:sp>
          <p:nvSpPr>
            <p:cNvPr id="69638" name="Rectangle 5"/>
            <p:cNvSpPr/>
            <p:nvPr/>
          </p:nvSpPr>
          <p:spPr>
            <a:xfrm>
              <a:off x="1536" y="1767"/>
              <a:ext cx="2688" cy="288"/>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69639" name="Rectangle 6"/>
            <p:cNvSpPr/>
            <p:nvPr/>
          </p:nvSpPr>
          <p:spPr>
            <a:xfrm>
              <a:off x="1536" y="2112"/>
              <a:ext cx="2688" cy="288"/>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69640" name="Rectangle 7"/>
            <p:cNvSpPr/>
            <p:nvPr/>
          </p:nvSpPr>
          <p:spPr>
            <a:xfrm>
              <a:off x="1536" y="2640"/>
              <a:ext cx="2688" cy="288"/>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69641" name="Rectangle 8"/>
            <p:cNvSpPr/>
            <p:nvPr/>
          </p:nvSpPr>
          <p:spPr>
            <a:xfrm>
              <a:off x="1680" y="181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69642" name="Rectangle 9"/>
            <p:cNvSpPr/>
            <p:nvPr/>
          </p:nvSpPr>
          <p:spPr>
            <a:xfrm>
              <a:off x="1680" y="2160"/>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69643" name="Rectangle 10"/>
            <p:cNvSpPr/>
            <p:nvPr/>
          </p:nvSpPr>
          <p:spPr>
            <a:xfrm>
              <a:off x="1680" y="2688"/>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69644" name="Rectangle 11"/>
            <p:cNvSpPr/>
            <p:nvPr/>
          </p:nvSpPr>
          <p:spPr>
            <a:xfrm>
              <a:off x="2112" y="1815"/>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69645" name="Rectangle 12"/>
            <p:cNvSpPr/>
            <p:nvPr/>
          </p:nvSpPr>
          <p:spPr>
            <a:xfrm>
              <a:off x="2112" y="216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69646" name="Rectangle 13"/>
            <p:cNvSpPr/>
            <p:nvPr/>
          </p:nvSpPr>
          <p:spPr>
            <a:xfrm>
              <a:off x="2112" y="2688"/>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69647" name="Text Box 14"/>
            <p:cNvSpPr txBox="1"/>
            <p:nvPr/>
          </p:nvSpPr>
          <p:spPr>
            <a:xfrm>
              <a:off x="2736" y="2432"/>
              <a:ext cx="323" cy="14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69648" name="Text Box 15"/>
            <p:cNvSpPr txBox="1"/>
            <p:nvPr/>
          </p:nvSpPr>
          <p:spPr>
            <a:xfrm>
              <a:off x="1096" y="1836"/>
              <a:ext cx="452" cy="14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0:</a:t>
              </a:r>
              <a:endParaRPr lang="en-US" altLang="zh-CN" sz="1600" b="1" dirty="0">
                <a:latin typeface="Helvetica" pitchFamily="34" charset="0"/>
                <a:ea typeface="宋体" panose="02010600030101010101" pitchFamily="2" charset="-122"/>
              </a:endParaRPr>
            </a:p>
          </p:txBody>
        </p:sp>
        <p:sp>
          <p:nvSpPr>
            <p:cNvPr id="69649" name="Text Box 16"/>
            <p:cNvSpPr txBox="1"/>
            <p:nvPr/>
          </p:nvSpPr>
          <p:spPr>
            <a:xfrm>
              <a:off x="1094" y="2192"/>
              <a:ext cx="452" cy="14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1:</a:t>
              </a:r>
              <a:endParaRPr lang="en-US" altLang="zh-CN" sz="1600" b="1" dirty="0">
                <a:latin typeface="Helvetica" pitchFamily="34" charset="0"/>
                <a:ea typeface="宋体" panose="02010600030101010101" pitchFamily="2" charset="-122"/>
              </a:endParaRPr>
            </a:p>
          </p:txBody>
        </p:sp>
        <p:sp>
          <p:nvSpPr>
            <p:cNvPr id="69650" name="Text Box 17"/>
            <p:cNvSpPr txBox="1"/>
            <p:nvPr/>
          </p:nvSpPr>
          <p:spPr>
            <a:xfrm>
              <a:off x="998" y="2720"/>
              <a:ext cx="580" cy="14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S-1:</a:t>
              </a:r>
              <a:endParaRPr lang="en-US" altLang="zh-CN" sz="1600" b="1" dirty="0">
                <a:latin typeface="Helvetica" pitchFamily="34" charset="0"/>
                <a:ea typeface="宋体" panose="02010600030101010101" pitchFamily="2" charset="-122"/>
              </a:endParaRPr>
            </a:p>
          </p:txBody>
        </p:sp>
        <p:sp>
          <p:nvSpPr>
            <p:cNvPr id="69651" name="AutoShape 18"/>
            <p:cNvSpPr/>
            <p:nvPr/>
          </p:nvSpPr>
          <p:spPr>
            <a:xfrm>
              <a:off x="4272" y="1767"/>
              <a:ext cx="96" cy="297"/>
            </a:xfrm>
            <a:prstGeom prst="rightBrace">
              <a:avLst>
                <a:gd name="adj1" fmla="val 25781"/>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69652" name="Text Box 19"/>
            <p:cNvSpPr txBox="1"/>
            <p:nvPr/>
          </p:nvSpPr>
          <p:spPr>
            <a:xfrm>
              <a:off x="4334" y="1836"/>
              <a:ext cx="1167" cy="14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i="1" dirty="0">
                  <a:latin typeface="Helvetica" pitchFamily="34" charset="0"/>
                  <a:ea typeface="宋体" panose="02010600030101010101" pitchFamily="2" charset="-122"/>
                </a:rPr>
                <a:t>E=1</a:t>
              </a:r>
              <a:r>
                <a:rPr lang="en-US" altLang="zh-CN" sz="1600" b="1" dirty="0">
                  <a:latin typeface="Helvetica" pitchFamily="34" charset="0"/>
                  <a:ea typeface="宋体" panose="02010600030101010101" pitchFamily="2" charset="-122"/>
                </a:rPr>
                <a:t>  lines per set</a:t>
              </a:r>
              <a:endParaRPr lang="en-US" altLang="zh-CN" sz="1600" b="1" dirty="0">
                <a:latin typeface="Helvetica" pitchFamily="34" charset="0"/>
                <a:ea typeface="宋体" panose="02010600030101010101" pitchFamily="2" charset="-122"/>
              </a:endParaRPr>
            </a:p>
          </p:txBody>
        </p:sp>
        <p:sp>
          <p:nvSpPr>
            <p:cNvPr id="69653" name="Rectangle 20"/>
            <p:cNvSpPr/>
            <p:nvPr/>
          </p:nvSpPr>
          <p:spPr>
            <a:xfrm>
              <a:off x="2784" y="1815"/>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69654" name="Rectangle 21"/>
            <p:cNvSpPr/>
            <p:nvPr/>
          </p:nvSpPr>
          <p:spPr>
            <a:xfrm>
              <a:off x="2784" y="2151"/>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69655" name="Rectangle 22"/>
            <p:cNvSpPr/>
            <p:nvPr/>
          </p:nvSpPr>
          <p:spPr>
            <a:xfrm>
              <a:off x="2784" y="2679"/>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7168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Accessing </a:t>
            </a:r>
            <a:r>
              <a:rPr lang="en-US" altLang="zh-CN" dirty="0">
                <a:solidFill>
                  <a:srgbClr val="FF0000"/>
                </a:solidFill>
                <a:ea typeface="宋体" panose="02010600030101010101" pitchFamily="2" charset="-122"/>
              </a:rPr>
              <a:t>Direct-Mapped</a:t>
            </a:r>
            <a:r>
              <a:rPr lang="en-US" altLang="zh-CN" dirty="0">
                <a:ea typeface="宋体" panose="02010600030101010101" pitchFamily="2" charset="-122"/>
              </a:rPr>
              <a:t> Caches</a:t>
            </a:r>
            <a:endParaRPr lang="en-US" altLang="zh-CN" dirty="0">
              <a:ea typeface="宋体" panose="02010600030101010101" pitchFamily="2" charset="-122"/>
            </a:endParaRPr>
          </a:p>
        </p:txBody>
      </p:sp>
      <p:sp>
        <p:nvSpPr>
          <p:cNvPr id="71684" name="Rectangle 3"/>
          <p:cNvSpPr>
            <a:spLocks noGrp="1"/>
          </p:cNvSpPr>
          <p:nvPr>
            <p:ph idx="1"/>
          </p:nvPr>
        </p:nvSpPr>
        <p:spPr/>
        <p:txBody>
          <a:bodyPr vert="horz" wrap="square" lIns="91440" tIns="45720" rIns="91440" bIns="45720" anchor="t" anchorCtr="0"/>
          <a:p>
            <a:pPr>
              <a:lnSpc>
                <a:spcPct val="140000"/>
              </a:lnSpc>
            </a:pPr>
            <a:r>
              <a:rPr lang="en-US" altLang="zh-CN" dirty="0">
                <a:ea typeface="宋体" panose="02010600030101010101" pitchFamily="2" charset="-122"/>
              </a:rPr>
              <a:t>Three steps</a:t>
            </a:r>
            <a:endParaRPr lang="en-US" altLang="zh-CN" dirty="0">
              <a:ea typeface="宋体" panose="02010600030101010101" pitchFamily="2" charset="-122"/>
            </a:endParaRPr>
          </a:p>
          <a:p>
            <a:pPr lvl="1">
              <a:lnSpc>
                <a:spcPct val="140000"/>
              </a:lnSpc>
            </a:pPr>
            <a:r>
              <a:rPr lang="en-US" altLang="zh-CN" dirty="0">
                <a:ea typeface="宋体" panose="02010600030101010101" pitchFamily="2" charset="-122"/>
              </a:rPr>
              <a:t>Set selection</a:t>
            </a:r>
            <a:endParaRPr lang="en-US" altLang="zh-CN" dirty="0">
              <a:ea typeface="宋体" panose="02010600030101010101" pitchFamily="2" charset="-122"/>
            </a:endParaRPr>
          </a:p>
          <a:p>
            <a:pPr lvl="1">
              <a:lnSpc>
                <a:spcPct val="140000"/>
              </a:lnSpc>
            </a:pPr>
            <a:r>
              <a:rPr lang="en-US" altLang="zh-CN" dirty="0">
                <a:ea typeface="宋体" panose="02010600030101010101" pitchFamily="2" charset="-122"/>
              </a:rPr>
              <a:t>Line matching</a:t>
            </a:r>
            <a:endParaRPr lang="en-US" altLang="zh-CN" dirty="0">
              <a:ea typeface="宋体" panose="02010600030101010101" pitchFamily="2" charset="-122"/>
            </a:endParaRPr>
          </a:p>
          <a:p>
            <a:pPr lvl="1">
              <a:lnSpc>
                <a:spcPct val="140000"/>
              </a:lnSpc>
            </a:pPr>
            <a:r>
              <a:rPr lang="en-US" altLang="zh-CN" dirty="0">
                <a:ea typeface="宋体" panose="02010600030101010101" pitchFamily="2" charset="-122"/>
              </a:rPr>
              <a:t>Word extraction</a:t>
            </a:r>
            <a:endParaRPr lang="en-US" altLang="zh-CN"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7373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Set selection</a:t>
            </a:r>
            <a:endParaRPr lang="en-US" altLang="zh-CN" dirty="0">
              <a:ea typeface="宋体" panose="02010600030101010101" pitchFamily="2" charset="-122"/>
            </a:endParaRPr>
          </a:p>
        </p:txBody>
      </p:sp>
      <p:sp>
        <p:nvSpPr>
          <p:cNvPr id="73732" name="Rectangle 3"/>
          <p:cNvSpPr>
            <a:spLocks noGrp="1"/>
          </p:cNvSpPr>
          <p:nvPr>
            <p:ph idx="1"/>
          </p:nvPr>
        </p:nvSpPr>
        <p:spPr>
          <a:xfrm>
            <a:off x="457200" y="1600200"/>
            <a:ext cx="8305800" cy="990600"/>
          </a:xfrm>
        </p:spPr>
        <p:txBody>
          <a:bodyPr vert="horz" wrap="square" lIns="91440" tIns="45720" rIns="91440" bIns="45720" anchor="t" anchorCtr="0"/>
          <a:p>
            <a:r>
              <a:rPr lang="en-US" altLang="zh-CN" dirty="0">
                <a:ea typeface="宋体" panose="02010600030101010101" pitchFamily="2" charset="-122"/>
              </a:rPr>
              <a:t>Use the </a:t>
            </a:r>
            <a:r>
              <a:rPr lang="en-US" altLang="zh-CN" dirty="0">
                <a:solidFill>
                  <a:srgbClr val="FF0000"/>
                </a:solidFill>
                <a:ea typeface="宋体" panose="02010600030101010101" pitchFamily="2" charset="-122"/>
              </a:rPr>
              <a:t>set index bits</a:t>
            </a:r>
            <a:r>
              <a:rPr lang="en-US" altLang="zh-CN" dirty="0">
                <a:ea typeface="宋体" panose="02010600030101010101" pitchFamily="2" charset="-122"/>
              </a:rPr>
              <a:t> to determine the set of interest</a:t>
            </a:r>
            <a:endParaRPr lang="en-US" altLang="zh-CN" dirty="0">
              <a:ea typeface="宋体" panose="02010600030101010101" pitchFamily="2" charset="-122"/>
            </a:endParaRPr>
          </a:p>
        </p:txBody>
      </p:sp>
      <p:sp>
        <p:nvSpPr>
          <p:cNvPr id="73733" name="Rectangle 5"/>
          <p:cNvSpPr/>
          <p:nvPr/>
        </p:nvSpPr>
        <p:spPr>
          <a:xfrm>
            <a:off x="4687888" y="2743200"/>
            <a:ext cx="4227512" cy="588963"/>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24583" name="Rectangle 6"/>
          <p:cNvSpPr/>
          <p:nvPr/>
        </p:nvSpPr>
        <p:spPr>
          <a:xfrm>
            <a:off x="4687888" y="3429000"/>
            <a:ext cx="4227512" cy="588963"/>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73735" name="Rectangle 7"/>
          <p:cNvSpPr/>
          <p:nvPr/>
        </p:nvSpPr>
        <p:spPr>
          <a:xfrm>
            <a:off x="4724400" y="4529138"/>
            <a:ext cx="4191000" cy="588962"/>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73736" name="Rectangle 8"/>
          <p:cNvSpPr/>
          <p:nvPr/>
        </p:nvSpPr>
        <p:spPr>
          <a:xfrm>
            <a:off x="4943475" y="2841625"/>
            <a:ext cx="771525" cy="39211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valid</a:t>
            </a:r>
            <a:endParaRPr lang="en-US" altLang="zh-CN" sz="2400" b="1" dirty="0">
              <a:latin typeface="Helvetica" pitchFamily="34" charset="0"/>
              <a:ea typeface="宋体" panose="02010600030101010101" pitchFamily="2" charset="-122"/>
            </a:endParaRPr>
          </a:p>
        </p:txBody>
      </p:sp>
      <p:sp>
        <p:nvSpPr>
          <p:cNvPr id="73737" name="Rectangle 9"/>
          <p:cNvSpPr/>
          <p:nvPr/>
        </p:nvSpPr>
        <p:spPr>
          <a:xfrm>
            <a:off x="4943475" y="3546475"/>
            <a:ext cx="771525" cy="3937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valid</a:t>
            </a:r>
            <a:endParaRPr lang="en-US" altLang="zh-CN" sz="2400" b="1" dirty="0">
              <a:latin typeface="Helvetica" pitchFamily="34" charset="0"/>
              <a:ea typeface="宋体" panose="02010600030101010101" pitchFamily="2" charset="-122"/>
            </a:endParaRPr>
          </a:p>
        </p:txBody>
      </p:sp>
      <p:sp>
        <p:nvSpPr>
          <p:cNvPr id="73738" name="Rectangle 10"/>
          <p:cNvSpPr/>
          <p:nvPr/>
        </p:nvSpPr>
        <p:spPr>
          <a:xfrm>
            <a:off x="5029200" y="4627563"/>
            <a:ext cx="733425" cy="3921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valid</a:t>
            </a:r>
            <a:endParaRPr lang="en-US" altLang="zh-CN" sz="2400" b="1" dirty="0">
              <a:latin typeface="Helvetica" pitchFamily="34" charset="0"/>
              <a:ea typeface="宋体" panose="02010600030101010101" pitchFamily="2" charset="-122"/>
            </a:endParaRPr>
          </a:p>
        </p:txBody>
      </p:sp>
      <p:sp>
        <p:nvSpPr>
          <p:cNvPr id="73739" name="Rectangle 11"/>
          <p:cNvSpPr/>
          <p:nvPr/>
        </p:nvSpPr>
        <p:spPr>
          <a:xfrm>
            <a:off x="5943600" y="2841625"/>
            <a:ext cx="862013" cy="39211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tag</a:t>
            </a:r>
            <a:endParaRPr lang="en-US" altLang="zh-CN" sz="2400" b="1" dirty="0">
              <a:latin typeface="Helvetica" pitchFamily="34" charset="0"/>
              <a:ea typeface="宋体" panose="02010600030101010101" pitchFamily="2" charset="-122"/>
            </a:endParaRPr>
          </a:p>
        </p:txBody>
      </p:sp>
      <p:sp>
        <p:nvSpPr>
          <p:cNvPr id="73740" name="Rectangle 12"/>
          <p:cNvSpPr/>
          <p:nvPr/>
        </p:nvSpPr>
        <p:spPr>
          <a:xfrm>
            <a:off x="5943600" y="3546475"/>
            <a:ext cx="862013" cy="3937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tag</a:t>
            </a:r>
            <a:endParaRPr lang="en-US" altLang="zh-CN" sz="2400" b="1" dirty="0">
              <a:latin typeface="Helvetica" pitchFamily="34" charset="0"/>
              <a:ea typeface="宋体" panose="02010600030101010101" pitchFamily="2" charset="-122"/>
            </a:endParaRPr>
          </a:p>
        </p:txBody>
      </p:sp>
      <p:sp>
        <p:nvSpPr>
          <p:cNvPr id="73741" name="Rectangle 13"/>
          <p:cNvSpPr/>
          <p:nvPr/>
        </p:nvSpPr>
        <p:spPr>
          <a:xfrm>
            <a:off x="5943600" y="4627563"/>
            <a:ext cx="862013" cy="3921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tag</a:t>
            </a:r>
            <a:endParaRPr lang="en-US" altLang="zh-CN" sz="2400" b="1" dirty="0">
              <a:latin typeface="Helvetica" pitchFamily="34" charset="0"/>
              <a:ea typeface="宋体" panose="02010600030101010101" pitchFamily="2" charset="-122"/>
            </a:endParaRPr>
          </a:p>
        </p:txBody>
      </p:sp>
      <p:sp>
        <p:nvSpPr>
          <p:cNvPr id="73742" name="Text Box 14"/>
          <p:cNvSpPr txBox="1"/>
          <p:nvPr/>
        </p:nvSpPr>
        <p:spPr>
          <a:xfrm>
            <a:off x="6513513" y="4006850"/>
            <a:ext cx="668337" cy="4937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400" b="1" dirty="0">
                <a:latin typeface="Helvetica" pitchFamily="34" charset="0"/>
                <a:ea typeface="宋体" panose="02010600030101010101" pitchFamily="2" charset="-122"/>
              </a:rPr>
              <a:t>• • •</a:t>
            </a:r>
            <a:endParaRPr lang="zh-CN" altLang="en-US" sz="2400" b="1" dirty="0">
              <a:latin typeface="Helvetica" pitchFamily="34" charset="0"/>
              <a:ea typeface="宋体" panose="02010600030101010101" pitchFamily="2" charset="-122"/>
            </a:endParaRPr>
          </a:p>
        </p:txBody>
      </p:sp>
      <p:sp>
        <p:nvSpPr>
          <p:cNvPr id="73743" name="Text Box 15"/>
          <p:cNvSpPr txBox="1"/>
          <p:nvPr/>
        </p:nvSpPr>
        <p:spPr>
          <a:xfrm>
            <a:off x="3636963" y="2790825"/>
            <a:ext cx="974725" cy="49212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set 0:</a:t>
            </a:r>
            <a:endParaRPr lang="en-US" altLang="zh-CN" sz="2400" b="1" dirty="0">
              <a:latin typeface="Helvetica" pitchFamily="34" charset="0"/>
              <a:ea typeface="宋体" panose="02010600030101010101" pitchFamily="2" charset="-122"/>
            </a:endParaRPr>
          </a:p>
        </p:txBody>
      </p:sp>
      <p:sp>
        <p:nvSpPr>
          <p:cNvPr id="73744" name="Text Box 16"/>
          <p:cNvSpPr txBox="1"/>
          <p:nvPr/>
        </p:nvSpPr>
        <p:spPr>
          <a:xfrm>
            <a:off x="3636963" y="3429000"/>
            <a:ext cx="974725" cy="49212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set 1:</a:t>
            </a:r>
            <a:endParaRPr lang="en-US" altLang="zh-CN" sz="2400" b="1" dirty="0">
              <a:latin typeface="Helvetica" pitchFamily="34" charset="0"/>
              <a:ea typeface="宋体" panose="02010600030101010101" pitchFamily="2" charset="-122"/>
            </a:endParaRPr>
          </a:p>
        </p:txBody>
      </p:sp>
      <p:sp>
        <p:nvSpPr>
          <p:cNvPr id="73745" name="Text Box 17"/>
          <p:cNvSpPr txBox="1"/>
          <p:nvPr/>
        </p:nvSpPr>
        <p:spPr>
          <a:xfrm>
            <a:off x="3579813" y="4597400"/>
            <a:ext cx="1277937" cy="49212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set S-1:</a:t>
            </a:r>
            <a:endParaRPr lang="en-US" altLang="zh-CN" sz="2400" b="1" dirty="0">
              <a:latin typeface="Helvetica" pitchFamily="34" charset="0"/>
              <a:ea typeface="宋体" panose="02010600030101010101" pitchFamily="2" charset="-122"/>
            </a:endParaRPr>
          </a:p>
        </p:txBody>
      </p:sp>
      <p:sp>
        <p:nvSpPr>
          <p:cNvPr id="73746" name="Rectangle 18"/>
          <p:cNvSpPr/>
          <p:nvPr/>
        </p:nvSpPr>
        <p:spPr>
          <a:xfrm>
            <a:off x="425450" y="4422775"/>
            <a:ext cx="903288" cy="48895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latin typeface="Helvetica" pitchFamily="34" charset="0"/>
                <a:ea typeface="宋体" panose="02010600030101010101" pitchFamily="2" charset="-122"/>
              </a:rPr>
              <a:t>t bits</a:t>
            </a:r>
            <a:endParaRPr lang="en-US" altLang="zh-CN" sz="2400" b="1" dirty="0">
              <a:latin typeface="Helvetica" pitchFamily="34" charset="0"/>
              <a:ea typeface="宋体" panose="02010600030101010101" pitchFamily="2" charset="-122"/>
            </a:endParaRPr>
          </a:p>
        </p:txBody>
      </p:sp>
      <p:sp>
        <p:nvSpPr>
          <p:cNvPr id="73747" name="Rectangle 19"/>
          <p:cNvSpPr/>
          <p:nvPr/>
        </p:nvSpPr>
        <p:spPr>
          <a:xfrm>
            <a:off x="1550988" y="4422775"/>
            <a:ext cx="971550" cy="48895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latin typeface="Helvetica" pitchFamily="34" charset="0"/>
                <a:ea typeface="宋体" panose="02010600030101010101" pitchFamily="2" charset="-122"/>
              </a:rPr>
              <a:t>s bits</a:t>
            </a:r>
            <a:endParaRPr lang="en-US" altLang="zh-CN" sz="2400" b="1" dirty="0">
              <a:latin typeface="Helvetica" pitchFamily="34" charset="0"/>
              <a:ea typeface="宋体" panose="02010600030101010101" pitchFamily="2" charset="-122"/>
            </a:endParaRPr>
          </a:p>
        </p:txBody>
      </p:sp>
      <p:sp>
        <p:nvSpPr>
          <p:cNvPr id="73748" name="Rectangle 20"/>
          <p:cNvSpPr/>
          <p:nvPr/>
        </p:nvSpPr>
        <p:spPr>
          <a:xfrm>
            <a:off x="2582863" y="4800600"/>
            <a:ext cx="1077912" cy="30003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73749" name="Rectangle 21"/>
          <p:cNvSpPr/>
          <p:nvPr/>
        </p:nvSpPr>
        <p:spPr>
          <a:xfrm>
            <a:off x="1295400" y="4800600"/>
            <a:ext cx="1287463" cy="30003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400" b="1" dirty="0">
                <a:latin typeface="Helvetica" pitchFamily="34" charset="0"/>
                <a:ea typeface="宋体" panose="02010600030101010101" pitchFamily="2" charset="-122"/>
              </a:rPr>
              <a:t>0 0  0 0 1</a:t>
            </a:r>
            <a:endParaRPr lang="zh-CN" altLang="en-US" sz="2400" b="1" dirty="0">
              <a:latin typeface="Helvetica" pitchFamily="34" charset="0"/>
              <a:ea typeface="宋体" panose="02010600030101010101" pitchFamily="2" charset="-122"/>
            </a:endParaRPr>
          </a:p>
        </p:txBody>
      </p:sp>
      <p:sp>
        <p:nvSpPr>
          <p:cNvPr id="73750" name="Rectangle 22"/>
          <p:cNvSpPr/>
          <p:nvPr/>
        </p:nvSpPr>
        <p:spPr>
          <a:xfrm>
            <a:off x="228600" y="4800600"/>
            <a:ext cx="1077913" cy="30003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73751" name="Text Box 23"/>
          <p:cNvSpPr txBox="1"/>
          <p:nvPr/>
        </p:nvSpPr>
        <p:spPr>
          <a:xfrm>
            <a:off x="3449638" y="5095875"/>
            <a:ext cx="295275" cy="33813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73752" name="Text Box 24"/>
          <p:cNvSpPr txBox="1"/>
          <p:nvPr/>
        </p:nvSpPr>
        <p:spPr>
          <a:xfrm>
            <a:off x="228600" y="5095875"/>
            <a:ext cx="541338" cy="33813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m-1</a:t>
            </a:r>
            <a:endParaRPr lang="en-US" altLang="zh-CN" sz="1600" b="1" dirty="0">
              <a:latin typeface="Helvetica" pitchFamily="34" charset="0"/>
              <a:ea typeface="宋体" panose="02010600030101010101" pitchFamily="2" charset="-122"/>
            </a:endParaRPr>
          </a:p>
        </p:txBody>
      </p:sp>
      <p:sp>
        <p:nvSpPr>
          <p:cNvPr id="73753" name="Rectangle 25"/>
          <p:cNvSpPr/>
          <p:nvPr/>
        </p:nvSpPr>
        <p:spPr>
          <a:xfrm>
            <a:off x="2603500" y="4441825"/>
            <a:ext cx="987425" cy="48895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latin typeface="Helvetica" pitchFamily="34" charset="0"/>
                <a:ea typeface="宋体" panose="02010600030101010101" pitchFamily="2" charset="-122"/>
              </a:rPr>
              <a:t>b bits</a:t>
            </a:r>
            <a:endParaRPr lang="en-US" altLang="zh-CN" sz="2400" b="1" dirty="0">
              <a:latin typeface="Helvetica" pitchFamily="34" charset="0"/>
              <a:ea typeface="宋体" panose="02010600030101010101" pitchFamily="2" charset="-122"/>
            </a:endParaRPr>
          </a:p>
        </p:txBody>
      </p:sp>
      <p:sp>
        <p:nvSpPr>
          <p:cNvPr id="73754" name="Rectangle 26"/>
          <p:cNvSpPr/>
          <p:nvPr/>
        </p:nvSpPr>
        <p:spPr>
          <a:xfrm>
            <a:off x="425450" y="5453063"/>
            <a:ext cx="633413" cy="48895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latin typeface="Helvetica" pitchFamily="34" charset="0"/>
                <a:ea typeface="宋体" panose="02010600030101010101" pitchFamily="2" charset="-122"/>
              </a:rPr>
              <a:t>tag</a:t>
            </a:r>
            <a:endParaRPr lang="en-US" altLang="zh-CN" sz="2400" b="1" dirty="0">
              <a:latin typeface="Helvetica" pitchFamily="34" charset="0"/>
              <a:ea typeface="宋体" panose="02010600030101010101" pitchFamily="2" charset="-122"/>
            </a:endParaRPr>
          </a:p>
        </p:txBody>
      </p:sp>
      <p:sp>
        <p:nvSpPr>
          <p:cNvPr id="73755" name="Rectangle 27"/>
          <p:cNvSpPr/>
          <p:nvPr/>
        </p:nvSpPr>
        <p:spPr>
          <a:xfrm>
            <a:off x="1479550" y="5332413"/>
            <a:ext cx="973138" cy="8286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set </a:t>
            </a:r>
            <a:endParaRPr lang="en-US" altLang="zh-CN" sz="2400" b="1" dirty="0">
              <a:latin typeface="Helvetica" pitchFamily="34" charset="0"/>
              <a:ea typeface="宋体" panose="02010600030101010101" pitchFamily="2" charset="-122"/>
            </a:endParaRPr>
          </a:p>
          <a:p>
            <a:pPr marL="0" lvl="0" indent="0" algn="ctr">
              <a:spcBef>
                <a:spcPct val="0"/>
              </a:spcBef>
              <a:buNone/>
            </a:pPr>
            <a:r>
              <a:rPr lang="en-US" altLang="zh-CN" sz="2400" b="1" dirty="0">
                <a:latin typeface="Helvetica" pitchFamily="34" charset="0"/>
                <a:ea typeface="宋体" panose="02010600030101010101" pitchFamily="2" charset="-122"/>
              </a:rPr>
              <a:t>index</a:t>
            </a:r>
            <a:endParaRPr lang="en-US" altLang="zh-CN" sz="2400" b="1" dirty="0">
              <a:latin typeface="Helvetica" pitchFamily="34" charset="0"/>
              <a:ea typeface="宋体" panose="02010600030101010101" pitchFamily="2" charset="-122"/>
            </a:endParaRPr>
          </a:p>
        </p:txBody>
      </p:sp>
      <p:sp>
        <p:nvSpPr>
          <p:cNvPr id="73756" name="Rectangle 28"/>
          <p:cNvSpPr/>
          <p:nvPr/>
        </p:nvSpPr>
        <p:spPr>
          <a:xfrm>
            <a:off x="2603500" y="5332413"/>
            <a:ext cx="1055688" cy="8286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latin typeface="Helvetica" pitchFamily="34" charset="0"/>
                <a:ea typeface="宋体" panose="02010600030101010101" pitchFamily="2" charset="-122"/>
              </a:rPr>
              <a:t>block </a:t>
            </a:r>
            <a:endParaRPr lang="en-US" altLang="zh-CN" sz="2400" b="1" dirty="0">
              <a:latin typeface="Helvetica" pitchFamily="34" charset="0"/>
              <a:ea typeface="宋体" panose="02010600030101010101" pitchFamily="2" charset="-122"/>
            </a:endParaRPr>
          </a:p>
          <a:p>
            <a:pPr marL="0" lvl="0" indent="0">
              <a:spcBef>
                <a:spcPct val="0"/>
              </a:spcBef>
              <a:buNone/>
            </a:pPr>
            <a:r>
              <a:rPr lang="en-US" altLang="zh-CN" sz="2400" b="1" dirty="0">
                <a:latin typeface="Helvetica" pitchFamily="34" charset="0"/>
                <a:ea typeface="宋体" panose="02010600030101010101" pitchFamily="2" charset="-122"/>
              </a:rPr>
              <a:t>offset</a:t>
            </a:r>
            <a:endParaRPr lang="en-US" altLang="zh-CN" sz="2400" b="1" dirty="0">
              <a:latin typeface="Helvetica" pitchFamily="34" charset="0"/>
              <a:ea typeface="宋体" panose="02010600030101010101" pitchFamily="2" charset="-122"/>
            </a:endParaRPr>
          </a:p>
        </p:txBody>
      </p:sp>
      <p:sp>
        <p:nvSpPr>
          <p:cNvPr id="73757" name="AutoShape 29"/>
          <p:cNvSpPr/>
          <p:nvPr/>
        </p:nvSpPr>
        <p:spPr>
          <a:xfrm rot="-5400000">
            <a:off x="1804988" y="3894138"/>
            <a:ext cx="392112" cy="1201737"/>
          </a:xfrm>
          <a:prstGeom prst="rightBrace">
            <a:avLst>
              <a:gd name="adj1" fmla="val 31286"/>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24607" name="Line 30"/>
          <p:cNvSpPr/>
          <p:nvPr/>
        </p:nvSpPr>
        <p:spPr>
          <a:xfrm flipH="1" flipV="1">
            <a:off x="2001838" y="3733800"/>
            <a:ext cx="3175" cy="584200"/>
          </a:xfrm>
          <a:prstGeom prst="line">
            <a:avLst/>
          </a:prstGeom>
          <a:ln w="12700" cap="flat" cmpd="sng">
            <a:solidFill>
              <a:schemeClr val="tx1"/>
            </a:solidFill>
            <a:prstDash val="solid"/>
            <a:headEnd type="none" w="med" len="med"/>
            <a:tailEnd type="none" w="med" len="med"/>
          </a:ln>
        </p:spPr>
      </p:sp>
      <p:sp>
        <p:nvSpPr>
          <p:cNvPr id="24608" name="Line 31"/>
          <p:cNvSpPr/>
          <p:nvPr/>
        </p:nvSpPr>
        <p:spPr>
          <a:xfrm flipV="1">
            <a:off x="2001838" y="3733800"/>
            <a:ext cx="1708150" cy="0"/>
          </a:xfrm>
          <a:prstGeom prst="line">
            <a:avLst/>
          </a:prstGeom>
          <a:ln w="12700" cap="flat" cmpd="sng">
            <a:solidFill>
              <a:schemeClr val="tx1"/>
            </a:solidFill>
            <a:prstDash val="solid"/>
            <a:headEnd type="none" w="med" len="med"/>
            <a:tailEnd type="triangle" w="med" len="med"/>
          </a:ln>
        </p:spPr>
      </p:sp>
      <p:sp>
        <p:nvSpPr>
          <p:cNvPr id="24609" name="Text Box 32"/>
          <p:cNvSpPr txBox="1"/>
          <p:nvPr/>
        </p:nvSpPr>
        <p:spPr>
          <a:xfrm>
            <a:off x="1830388" y="3276600"/>
            <a:ext cx="1920875" cy="4937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selected set</a:t>
            </a:r>
            <a:endParaRPr lang="en-US" altLang="zh-CN" sz="2400" b="1" dirty="0">
              <a:latin typeface="Helvetica" pitchFamily="34" charset="0"/>
              <a:ea typeface="宋体" panose="02010600030101010101" pitchFamily="2" charset="-122"/>
            </a:endParaRPr>
          </a:p>
        </p:txBody>
      </p:sp>
      <p:sp>
        <p:nvSpPr>
          <p:cNvPr id="73761" name="Rectangle 33"/>
          <p:cNvSpPr/>
          <p:nvPr/>
        </p:nvSpPr>
        <p:spPr>
          <a:xfrm>
            <a:off x="6899275" y="2857500"/>
            <a:ext cx="1939925" cy="3937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cache block</a:t>
            </a:r>
            <a:endParaRPr lang="en-US" altLang="zh-CN" sz="2400" b="1" dirty="0">
              <a:latin typeface="Helvetica" pitchFamily="34" charset="0"/>
              <a:ea typeface="宋体" panose="02010600030101010101" pitchFamily="2" charset="-122"/>
            </a:endParaRPr>
          </a:p>
        </p:txBody>
      </p:sp>
      <p:sp>
        <p:nvSpPr>
          <p:cNvPr id="73762" name="Rectangle 34"/>
          <p:cNvSpPr/>
          <p:nvPr/>
        </p:nvSpPr>
        <p:spPr>
          <a:xfrm>
            <a:off x="6899275" y="3544888"/>
            <a:ext cx="1939925" cy="3937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cache block</a:t>
            </a:r>
            <a:endParaRPr lang="en-US" altLang="zh-CN" sz="2400" b="1" dirty="0">
              <a:latin typeface="Helvetica" pitchFamily="34" charset="0"/>
              <a:ea typeface="宋体" panose="02010600030101010101" pitchFamily="2" charset="-122"/>
            </a:endParaRPr>
          </a:p>
        </p:txBody>
      </p:sp>
      <p:sp>
        <p:nvSpPr>
          <p:cNvPr id="73763" name="Rectangle 35"/>
          <p:cNvSpPr/>
          <p:nvPr/>
        </p:nvSpPr>
        <p:spPr>
          <a:xfrm>
            <a:off x="6899275" y="4625975"/>
            <a:ext cx="1939925" cy="39211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cache block</a:t>
            </a:r>
            <a:endParaRPr lang="en-US" altLang="zh-CN" sz="2400" b="1" dirty="0">
              <a:latin typeface="Helvetica"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6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24583"/>
                                        </p:tgtEl>
                                        <p:attrNameLst>
                                          <p:attrName>fillcolor</p:attrName>
                                        </p:attrNameLst>
                                      </p:cBhvr>
                                      <p:to>
                                        <a:schemeClr val="accent2"/>
                                      </p:to>
                                    </p:animClr>
                                    <p:set>
                                      <p:cBhvr>
                                        <p:cTn id="15" dur="2000" fill="hold"/>
                                        <p:tgtEl>
                                          <p:spTgt spid="24583"/>
                                        </p:tgtEl>
                                        <p:attrNameLst>
                                          <p:attrName>fill.type</p:attrName>
                                        </p:attrNameLst>
                                      </p:cBhvr>
                                      <p:to>
                                        <p:strVal val="solid"/>
                                      </p:to>
                                    </p:set>
                                    <p:set>
                                      <p:cBhvr>
                                        <p:cTn id="16" dur="2000" fill="hold"/>
                                        <p:tgtEl>
                                          <p:spTgt spid="245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75779" name="Rectangle 2"/>
          <p:cNvSpPr>
            <a:spLocks noGrp="1"/>
          </p:cNvSpPr>
          <p:nvPr>
            <p:ph type="title"/>
          </p:nvPr>
        </p:nvSpPr>
        <p:spPr/>
        <p:txBody>
          <a:bodyPr vert="horz" wrap="square" lIns="91440" tIns="45720" rIns="91440" bIns="45720" anchor="ctr" anchorCtr="0"/>
          <a:p>
            <a:r>
              <a:rPr lang="en-US" altLang="zh-CN" dirty="0">
                <a:solidFill>
                  <a:srgbClr val="FF0000"/>
                </a:solidFill>
                <a:ea typeface="宋体" panose="02010600030101010101" pitchFamily="2" charset="-122"/>
              </a:rPr>
              <a:t>Line matching</a:t>
            </a:r>
            <a:endParaRPr lang="en-US" altLang="zh-CN" dirty="0">
              <a:solidFill>
                <a:srgbClr val="FF0000"/>
              </a:solidFill>
              <a:ea typeface="宋体" panose="02010600030101010101" pitchFamily="2" charset="-122"/>
            </a:endParaRPr>
          </a:p>
        </p:txBody>
      </p:sp>
      <p:sp>
        <p:nvSpPr>
          <p:cNvPr id="75780" name="Rectangle 4"/>
          <p:cNvSpPr/>
          <p:nvPr/>
        </p:nvSpPr>
        <p:spPr>
          <a:xfrm>
            <a:off x="2765425" y="3003550"/>
            <a:ext cx="5845175" cy="639763"/>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75781" name="Rectangle 5"/>
          <p:cNvSpPr/>
          <p:nvPr/>
        </p:nvSpPr>
        <p:spPr>
          <a:xfrm>
            <a:off x="6067425" y="3109913"/>
            <a:ext cx="457200" cy="4270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75782" name="Rectangle 6"/>
          <p:cNvSpPr/>
          <p:nvPr/>
        </p:nvSpPr>
        <p:spPr>
          <a:xfrm>
            <a:off x="4746625" y="3109913"/>
            <a:ext cx="457200" cy="4270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26632" name="Rectangle 7"/>
          <p:cNvSpPr/>
          <p:nvPr/>
        </p:nvSpPr>
        <p:spPr>
          <a:xfrm>
            <a:off x="2994025" y="3109913"/>
            <a:ext cx="457200" cy="42703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75784" name="Rectangle 8"/>
          <p:cNvSpPr/>
          <p:nvPr/>
        </p:nvSpPr>
        <p:spPr>
          <a:xfrm>
            <a:off x="3910013" y="5176838"/>
            <a:ext cx="793750"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t bits</a:t>
            </a:r>
            <a:endParaRPr lang="en-US" altLang="zh-CN" sz="2000" b="1" dirty="0">
              <a:latin typeface="Helvetica" pitchFamily="34" charset="0"/>
              <a:ea typeface="宋体" panose="02010600030101010101" pitchFamily="2" charset="-122"/>
            </a:endParaRPr>
          </a:p>
        </p:txBody>
      </p:sp>
      <p:sp>
        <p:nvSpPr>
          <p:cNvPr id="75785" name="Rectangle 9"/>
          <p:cNvSpPr/>
          <p:nvPr/>
        </p:nvSpPr>
        <p:spPr>
          <a:xfrm>
            <a:off x="5008563" y="5176838"/>
            <a:ext cx="850900"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s bits</a:t>
            </a:r>
            <a:endParaRPr lang="en-US" altLang="zh-CN" sz="2000" b="1" dirty="0">
              <a:latin typeface="Helvetica" pitchFamily="34" charset="0"/>
              <a:ea typeface="宋体" panose="02010600030101010101" pitchFamily="2" charset="-122"/>
            </a:endParaRPr>
          </a:p>
        </p:txBody>
      </p:sp>
      <p:sp>
        <p:nvSpPr>
          <p:cNvPr id="75786" name="Rectangle 10"/>
          <p:cNvSpPr/>
          <p:nvPr/>
        </p:nvSpPr>
        <p:spPr>
          <a:xfrm>
            <a:off x="5892800" y="5600700"/>
            <a:ext cx="1143000" cy="323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75787" name="Rectangle 11"/>
          <p:cNvSpPr/>
          <p:nvPr/>
        </p:nvSpPr>
        <p:spPr>
          <a:xfrm>
            <a:off x="4749800" y="5600700"/>
            <a:ext cx="1143000" cy="323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i</a:t>
            </a:r>
            <a:endParaRPr lang="en-US" altLang="zh-CN" sz="2000" b="1" dirty="0">
              <a:latin typeface="Helvetica" pitchFamily="34" charset="0"/>
              <a:ea typeface="宋体" panose="02010600030101010101" pitchFamily="2" charset="-122"/>
            </a:endParaRPr>
          </a:p>
        </p:txBody>
      </p:sp>
      <p:sp>
        <p:nvSpPr>
          <p:cNvPr id="75788" name="Rectangle 12"/>
          <p:cNvSpPr/>
          <p:nvPr/>
        </p:nvSpPr>
        <p:spPr>
          <a:xfrm>
            <a:off x="3606800" y="5600700"/>
            <a:ext cx="1143000" cy="323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0110</a:t>
            </a:r>
            <a:endParaRPr lang="zh-CN" altLang="en-US" sz="2000" b="1" dirty="0">
              <a:latin typeface="Helvetica" pitchFamily="34" charset="0"/>
              <a:ea typeface="宋体" panose="02010600030101010101" pitchFamily="2" charset="-122"/>
            </a:endParaRPr>
          </a:p>
        </p:txBody>
      </p:sp>
      <p:sp>
        <p:nvSpPr>
          <p:cNvPr id="75789" name="Text Box 13"/>
          <p:cNvSpPr txBox="1"/>
          <p:nvPr/>
        </p:nvSpPr>
        <p:spPr>
          <a:xfrm>
            <a:off x="6911975" y="5919788"/>
            <a:ext cx="298450" cy="33972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75790" name="Text Box 14"/>
          <p:cNvSpPr txBox="1"/>
          <p:nvPr/>
        </p:nvSpPr>
        <p:spPr>
          <a:xfrm>
            <a:off x="3440113" y="5919788"/>
            <a:ext cx="550862" cy="33972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m-1</a:t>
            </a:r>
            <a:endParaRPr lang="en-US" altLang="zh-CN" sz="1600" b="1" dirty="0">
              <a:latin typeface="Helvetica" pitchFamily="34" charset="0"/>
              <a:ea typeface="宋体" panose="02010600030101010101" pitchFamily="2" charset="-122"/>
            </a:endParaRPr>
          </a:p>
        </p:txBody>
      </p:sp>
      <p:sp>
        <p:nvSpPr>
          <p:cNvPr id="75791" name="Rectangle 15"/>
          <p:cNvSpPr/>
          <p:nvPr/>
        </p:nvSpPr>
        <p:spPr>
          <a:xfrm>
            <a:off x="6121400" y="5197475"/>
            <a:ext cx="865188"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b bits</a:t>
            </a:r>
            <a:endParaRPr lang="en-US" altLang="zh-CN" sz="2000" b="1" dirty="0">
              <a:latin typeface="Helvetica" pitchFamily="34" charset="0"/>
              <a:ea typeface="宋体" panose="02010600030101010101" pitchFamily="2" charset="-122"/>
            </a:endParaRPr>
          </a:p>
        </p:txBody>
      </p:sp>
      <p:sp>
        <p:nvSpPr>
          <p:cNvPr id="75792" name="Rectangle 16"/>
          <p:cNvSpPr/>
          <p:nvPr/>
        </p:nvSpPr>
        <p:spPr>
          <a:xfrm>
            <a:off x="3981450" y="6156325"/>
            <a:ext cx="566738"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tag</a:t>
            </a:r>
            <a:endParaRPr lang="en-US" altLang="zh-CN" sz="2000" b="1" dirty="0">
              <a:latin typeface="Helvetica" pitchFamily="34" charset="0"/>
              <a:ea typeface="宋体" panose="02010600030101010101" pitchFamily="2" charset="-122"/>
            </a:endParaRPr>
          </a:p>
        </p:txBody>
      </p:sp>
      <p:sp>
        <p:nvSpPr>
          <p:cNvPr id="75793" name="Rectangle 17"/>
          <p:cNvSpPr/>
          <p:nvPr/>
        </p:nvSpPr>
        <p:spPr>
          <a:xfrm>
            <a:off x="4648200" y="6156325"/>
            <a:ext cx="1293813"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set index</a:t>
            </a:r>
            <a:endParaRPr lang="en-US" altLang="zh-CN" sz="2000" b="1" dirty="0">
              <a:latin typeface="Helvetica" pitchFamily="34" charset="0"/>
              <a:ea typeface="宋体" panose="02010600030101010101" pitchFamily="2" charset="-122"/>
            </a:endParaRPr>
          </a:p>
        </p:txBody>
      </p:sp>
      <p:sp>
        <p:nvSpPr>
          <p:cNvPr id="75794" name="Rectangle 18"/>
          <p:cNvSpPr/>
          <p:nvPr/>
        </p:nvSpPr>
        <p:spPr>
          <a:xfrm>
            <a:off x="5816600" y="6156325"/>
            <a:ext cx="1620838"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block offset</a:t>
            </a:r>
            <a:endParaRPr lang="en-US" altLang="zh-CN" sz="2000" b="1" dirty="0">
              <a:latin typeface="Helvetica" pitchFamily="34" charset="0"/>
              <a:ea typeface="宋体" panose="02010600030101010101" pitchFamily="2" charset="-122"/>
            </a:endParaRPr>
          </a:p>
        </p:txBody>
      </p:sp>
      <p:sp>
        <p:nvSpPr>
          <p:cNvPr id="75795" name="Text Box 19"/>
          <p:cNvSpPr txBox="1"/>
          <p:nvPr/>
        </p:nvSpPr>
        <p:spPr>
          <a:xfrm>
            <a:off x="685800" y="3087688"/>
            <a:ext cx="2117725"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selected set (i): </a:t>
            </a:r>
            <a:endParaRPr lang="en-US" altLang="zh-CN" sz="2000" b="1" dirty="0">
              <a:latin typeface="Helvetica" pitchFamily="34" charset="0"/>
              <a:ea typeface="宋体" panose="02010600030101010101" pitchFamily="2" charset="-122"/>
            </a:endParaRPr>
          </a:p>
        </p:txBody>
      </p:sp>
      <p:sp>
        <p:nvSpPr>
          <p:cNvPr id="26645" name="Line 20"/>
          <p:cNvSpPr/>
          <p:nvPr/>
        </p:nvSpPr>
        <p:spPr>
          <a:xfrm flipV="1">
            <a:off x="3209925" y="2468563"/>
            <a:ext cx="0" cy="639762"/>
          </a:xfrm>
          <a:prstGeom prst="line">
            <a:avLst/>
          </a:prstGeom>
          <a:ln w="12700" cap="flat" cmpd="sng">
            <a:solidFill>
              <a:schemeClr val="tx1"/>
            </a:solidFill>
            <a:prstDash val="solid"/>
            <a:headEnd type="none" w="med" len="med"/>
            <a:tailEnd type="triangle" w="med" len="med"/>
          </a:ln>
        </p:spPr>
      </p:sp>
      <p:sp>
        <p:nvSpPr>
          <p:cNvPr id="26646" name="Text Box 21"/>
          <p:cNvSpPr txBox="1"/>
          <p:nvPr/>
        </p:nvSpPr>
        <p:spPr>
          <a:xfrm>
            <a:off x="2895600" y="2038350"/>
            <a:ext cx="633413" cy="39846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26649" name="AutoShape 24"/>
          <p:cNvSpPr/>
          <p:nvPr/>
        </p:nvSpPr>
        <p:spPr>
          <a:xfrm rot="-5400000">
            <a:off x="4056063" y="4605338"/>
            <a:ext cx="212725" cy="1111250"/>
          </a:xfrm>
          <a:prstGeom prst="rightBrace">
            <a:avLst>
              <a:gd name="adj1" fmla="val 60872"/>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26650" name="Text Box 25"/>
          <p:cNvSpPr txBox="1"/>
          <p:nvPr/>
        </p:nvSpPr>
        <p:spPr>
          <a:xfrm>
            <a:off x="3871913" y="4119563"/>
            <a:ext cx="561975"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 ?</a:t>
            </a:r>
            <a:endParaRPr lang="zh-CN" altLang="en-US" sz="2000" b="1" dirty="0">
              <a:latin typeface="Helvetica" pitchFamily="34" charset="0"/>
              <a:ea typeface="宋体" panose="02010600030101010101" pitchFamily="2" charset="-122"/>
            </a:endParaRPr>
          </a:p>
        </p:txBody>
      </p:sp>
      <p:sp>
        <p:nvSpPr>
          <p:cNvPr id="26651" name="Line 26"/>
          <p:cNvSpPr/>
          <p:nvPr/>
        </p:nvSpPr>
        <p:spPr>
          <a:xfrm>
            <a:off x="4165600" y="4535488"/>
            <a:ext cx="0" cy="517525"/>
          </a:xfrm>
          <a:prstGeom prst="line">
            <a:avLst/>
          </a:prstGeom>
          <a:ln w="12700" cap="flat" cmpd="sng">
            <a:solidFill>
              <a:schemeClr val="tx1"/>
            </a:solidFill>
            <a:prstDash val="solid"/>
            <a:headEnd type="triangle" w="med" len="med"/>
            <a:tailEnd type="none" w="med" len="med"/>
          </a:ln>
        </p:spPr>
      </p:sp>
      <p:sp>
        <p:nvSpPr>
          <p:cNvPr id="26653" name="Text Box 28"/>
          <p:cNvSpPr txBox="1"/>
          <p:nvPr/>
        </p:nvSpPr>
        <p:spPr>
          <a:xfrm>
            <a:off x="3529330" y="1981200"/>
            <a:ext cx="4142740" cy="39878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 </a:t>
            </a:r>
            <a:r>
              <a:rPr lang="en-US" altLang="zh-CN" sz="2000" b="1" dirty="0">
                <a:solidFill>
                  <a:srgbClr val="FF0000"/>
                </a:solidFill>
                <a:latin typeface="Helvetica" pitchFamily="34" charset="0"/>
                <a:ea typeface="宋体" panose="02010600030101010101" pitchFamily="2" charset="-122"/>
              </a:rPr>
              <a:t>The valid bit must be set(to 1)</a:t>
            </a:r>
            <a:endParaRPr lang="en-US" altLang="zh-CN" sz="2000" b="1" dirty="0">
              <a:solidFill>
                <a:srgbClr val="FF0000"/>
              </a:solidFill>
              <a:latin typeface="Helvetica" pitchFamily="34" charset="0"/>
              <a:ea typeface="宋体" panose="02010600030101010101" pitchFamily="2" charset="-122"/>
            </a:endParaRPr>
          </a:p>
        </p:txBody>
      </p:sp>
      <p:sp>
        <p:nvSpPr>
          <p:cNvPr id="26654" name="Text Box 29"/>
          <p:cNvSpPr txBox="1"/>
          <p:nvPr/>
        </p:nvSpPr>
        <p:spPr>
          <a:xfrm>
            <a:off x="404813" y="3937000"/>
            <a:ext cx="3328987" cy="1014413"/>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Helvetica" pitchFamily="34" charset="0"/>
                <a:ea typeface="宋体" panose="02010600030101010101" pitchFamily="2" charset="-122"/>
              </a:rPr>
              <a:t>(2) </a:t>
            </a:r>
            <a:r>
              <a:rPr lang="en-US" altLang="zh-CN" sz="2000" b="1" dirty="0">
                <a:solidFill>
                  <a:srgbClr val="FF0000"/>
                </a:solidFill>
                <a:latin typeface="Helvetica" pitchFamily="34" charset="0"/>
                <a:ea typeface="宋体" panose="02010600030101010101" pitchFamily="2" charset="-122"/>
              </a:rPr>
              <a:t>The tag bits</a:t>
            </a:r>
            <a:r>
              <a:rPr lang="en-US" altLang="zh-CN" sz="2000" b="1" dirty="0">
                <a:latin typeface="Helvetica" pitchFamily="34" charset="0"/>
                <a:ea typeface="宋体" panose="02010600030101010101" pitchFamily="2" charset="-122"/>
              </a:rPr>
              <a:t> in the cache line must </a:t>
            </a:r>
            <a:r>
              <a:rPr lang="en-US" altLang="zh-CN" sz="2000" b="1" dirty="0">
                <a:solidFill>
                  <a:srgbClr val="FF0000"/>
                </a:solidFill>
                <a:latin typeface="Helvetica" pitchFamily="34" charset="0"/>
                <a:ea typeface="宋体" panose="02010600030101010101" pitchFamily="2" charset="-122"/>
              </a:rPr>
              <a:t>match</a:t>
            </a:r>
            <a:r>
              <a:rPr lang="en-US" altLang="zh-CN" sz="2000" b="1" dirty="0">
                <a:latin typeface="Helvetica" pitchFamily="34" charset="0"/>
                <a:ea typeface="宋体" panose="02010600030101010101" pitchFamily="2" charset="-122"/>
              </a:rPr>
              <a:t> the tag bits in the address</a:t>
            </a:r>
            <a:endParaRPr lang="en-US" altLang="zh-CN" sz="2000" b="1" dirty="0">
              <a:latin typeface="Helvetica" pitchFamily="34" charset="0"/>
              <a:ea typeface="宋体" panose="02010600030101010101" pitchFamily="2" charset="-122"/>
            </a:endParaRPr>
          </a:p>
        </p:txBody>
      </p:sp>
      <p:sp>
        <p:nvSpPr>
          <p:cNvPr id="26655" name="Line 30"/>
          <p:cNvSpPr/>
          <p:nvPr/>
        </p:nvSpPr>
        <p:spPr>
          <a:xfrm>
            <a:off x="4165600" y="3448050"/>
            <a:ext cx="0" cy="693738"/>
          </a:xfrm>
          <a:prstGeom prst="line">
            <a:avLst/>
          </a:prstGeom>
          <a:ln w="12700" cap="flat" cmpd="sng">
            <a:solidFill>
              <a:schemeClr val="tx1"/>
            </a:solidFill>
            <a:prstDash val="solid"/>
            <a:headEnd type="none" w="med" len="med"/>
            <a:tailEnd type="triangle" w="med" len="med"/>
          </a:ln>
        </p:spPr>
      </p:sp>
      <p:sp>
        <p:nvSpPr>
          <p:cNvPr id="26656" name="Rectangle 31"/>
          <p:cNvSpPr/>
          <p:nvPr/>
        </p:nvSpPr>
        <p:spPr>
          <a:xfrm>
            <a:off x="3679825" y="3109913"/>
            <a:ext cx="914400" cy="42703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0110</a:t>
            </a:r>
            <a:endParaRPr lang="zh-CN" altLang="en-US" sz="2000" b="1" dirty="0">
              <a:latin typeface="Helvetica" pitchFamily="34" charset="0"/>
              <a:ea typeface="宋体" panose="02010600030101010101" pitchFamily="2" charset="-122"/>
            </a:endParaRPr>
          </a:p>
        </p:txBody>
      </p:sp>
      <p:sp>
        <p:nvSpPr>
          <p:cNvPr id="75805" name="Rectangle 32"/>
          <p:cNvSpPr/>
          <p:nvPr/>
        </p:nvSpPr>
        <p:spPr>
          <a:xfrm>
            <a:off x="5203825" y="3109913"/>
            <a:ext cx="457200" cy="4270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75806" name="Rectangle 33"/>
          <p:cNvSpPr/>
          <p:nvPr/>
        </p:nvSpPr>
        <p:spPr>
          <a:xfrm>
            <a:off x="5610225" y="3109913"/>
            <a:ext cx="457200" cy="4270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75807" name="Rectangle 34"/>
          <p:cNvSpPr/>
          <p:nvPr/>
        </p:nvSpPr>
        <p:spPr>
          <a:xfrm>
            <a:off x="7820025" y="3109913"/>
            <a:ext cx="457200" cy="4270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baseline="-25000" dirty="0">
              <a:latin typeface="Helvetica" pitchFamily="34" charset="0"/>
              <a:ea typeface="宋体" panose="02010600030101010101" pitchFamily="2" charset="-122"/>
            </a:endParaRPr>
          </a:p>
        </p:txBody>
      </p:sp>
      <p:sp>
        <p:nvSpPr>
          <p:cNvPr id="75808" name="Rectangle 35"/>
          <p:cNvSpPr/>
          <p:nvPr/>
        </p:nvSpPr>
        <p:spPr>
          <a:xfrm>
            <a:off x="6499225" y="3109913"/>
            <a:ext cx="457200" cy="4270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75809" name="Rectangle 36"/>
          <p:cNvSpPr/>
          <p:nvPr/>
        </p:nvSpPr>
        <p:spPr>
          <a:xfrm>
            <a:off x="6956425" y="3109913"/>
            <a:ext cx="457200" cy="4270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75810" name="Rectangle 37"/>
          <p:cNvSpPr/>
          <p:nvPr/>
        </p:nvSpPr>
        <p:spPr>
          <a:xfrm>
            <a:off x="7362825" y="3109913"/>
            <a:ext cx="457200" cy="4270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75811" name="Rectangle 39"/>
          <p:cNvSpPr/>
          <p:nvPr/>
        </p:nvSpPr>
        <p:spPr>
          <a:xfrm>
            <a:off x="60674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6    7</a:t>
            </a:r>
            <a:endParaRPr lang="zh-CN" altLang="en-US" sz="1100" b="1" dirty="0">
              <a:latin typeface="Helvetica" pitchFamily="34" charset="0"/>
              <a:ea typeface="宋体" panose="02010600030101010101" pitchFamily="2" charset="-122"/>
            </a:endParaRPr>
          </a:p>
        </p:txBody>
      </p:sp>
      <p:sp>
        <p:nvSpPr>
          <p:cNvPr id="75812" name="Rectangle 40"/>
          <p:cNvSpPr/>
          <p:nvPr/>
        </p:nvSpPr>
        <p:spPr>
          <a:xfrm>
            <a:off x="47466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0    </a:t>
            </a:r>
            <a:r>
              <a:rPr lang="en-US" altLang="zh-CN" sz="1100" b="1" dirty="0">
                <a:latin typeface="Helvetica" pitchFamily="34" charset="0"/>
                <a:ea typeface="宋体" panose="02010600030101010101" pitchFamily="2" charset="-122"/>
              </a:rPr>
              <a:t>1</a:t>
            </a:r>
            <a:endParaRPr lang="zh-CN" altLang="en-US" sz="1100" b="1" dirty="0">
              <a:latin typeface="Helvetica" pitchFamily="34" charset="0"/>
              <a:ea typeface="宋体" panose="02010600030101010101" pitchFamily="2" charset="-122"/>
            </a:endParaRPr>
          </a:p>
        </p:txBody>
      </p:sp>
      <p:sp>
        <p:nvSpPr>
          <p:cNvPr id="75813" name="Rectangle 41"/>
          <p:cNvSpPr/>
          <p:nvPr/>
        </p:nvSpPr>
        <p:spPr>
          <a:xfrm>
            <a:off x="52038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2    3</a:t>
            </a:r>
            <a:endParaRPr lang="zh-CN" altLang="en-US" sz="1100" b="1" dirty="0">
              <a:latin typeface="Helvetica" pitchFamily="34" charset="0"/>
              <a:ea typeface="宋体" panose="02010600030101010101" pitchFamily="2" charset="-122"/>
            </a:endParaRPr>
          </a:p>
        </p:txBody>
      </p:sp>
      <p:sp>
        <p:nvSpPr>
          <p:cNvPr id="75814" name="Rectangle 42"/>
          <p:cNvSpPr/>
          <p:nvPr/>
        </p:nvSpPr>
        <p:spPr>
          <a:xfrm>
            <a:off x="56102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4    5</a:t>
            </a:r>
            <a:endParaRPr lang="zh-CN" altLang="en-US" sz="1100" b="1" dirty="0">
              <a:latin typeface="Helvetica" pitchFamily="34" charset="0"/>
              <a:ea typeface="宋体" panose="02010600030101010101" pitchFamily="2" charset="-122"/>
            </a:endParaRPr>
          </a:p>
        </p:txBody>
      </p:sp>
      <p:sp>
        <p:nvSpPr>
          <p:cNvPr id="75815" name="Rectangle 43"/>
          <p:cNvSpPr/>
          <p:nvPr/>
        </p:nvSpPr>
        <p:spPr>
          <a:xfrm>
            <a:off x="78200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14  15</a:t>
            </a:r>
            <a:endParaRPr lang="zh-CN" altLang="en-US" sz="1100" b="1" dirty="0">
              <a:latin typeface="Helvetica" pitchFamily="34" charset="0"/>
              <a:ea typeface="宋体" panose="02010600030101010101" pitchFamily="2" charset="-122"/>
            </a:endParaRPr>
          </a:p>
        </p:txBody>
      </p:sp>
      <p:sp>
        <p:nvSpPr>
          <p:cNvPr id="75816" name="Rectangle 44"/>
          <p:cNvSpPr/>
          <p:nvPr/>
        </p:nvSpPr>
        <p:spPr>
          <a:xfrm>
            <a:off x="64992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8    9</a:t>
            </a:r>
            <a:endParaRPr lang="zh-CN" altLang="en-US" sz="1100" b="1" dirty="0">
              <a:latin typeface="Helvetica" pitchFamily="34" charset="0"/>
              <a:ea typeface="宋体" panose="02010600030101010101" pitchFamily="2" charset="-122"/>
            </a:endParaRPr>
          </a:p>
        </p:txBody>
      </p:sp>
      <p:sp>
        <p:nvSpPr>
          <p:cNvPr id="75817" name="Rectangle 45"/>
          <p:cNvSpPr/>
          <p:nvPr/>
        </p:nvSpPr>
        <p:spPr>
          <a:xfrm>
            <a:off x="69564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10  11</a:t>
            </a:r>
            <a:endParaRPr lang="zh-CN" altLang="en-US" sz="1100" b="1" dirty="0">
              <a:latin typeface="Helvetica" pitchFamily="34" charset="0"/>
              <a:ea typeface="宋体" panose="02010600030101010101" pitchFamily="2" charset="-122"/>
            </a:endParaRPr>
          </a:p>
        </p:txBody>
      </p:sp>
      <p:sp>
        <p:nvSpPr>
          <p:cNvPr id="75818" name="Rectangle 46"/>
          <p:cNvSpPr/>
          <p:nvPr/>
        </p:nvSpPr>
        <p:spPr>
          <a:xfrm>
            <a:off x="73628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12  13</a:t>
            </a:r>
            <a:endParaRPr lang="zh-CN" altLang="en-US" sz="1100" b="1" dirty="0">
              <a:latin typeface="Helvetica" pitchFamily="34" charset="0"/>
              <a:ea typeface="宋体" panose="02010600030101010101" pitchFamily="2" charset="-122"/>
            </a:endParaRPr>
          </a:p>
        </p:txBody>
      </p:sp>
      <p:sp>
        <p:nvSpPr>
          <p:cNvPr id="75819" name="矩形 47"/>
          <p:cNvSpPr/>
          <p:nvPr/>
        </p:nvSpPr>
        <p:spPr>
          <a:xfrm>
            <a:off x="381000" y="1447800"/>
            <a:ext cx="81534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dirty="0">
                <a:ea typeface="宋体" panose="02010600030101010101" pitchFamily="2" charset="-122"/>
              </a:rPr>
              <a:t>Find a valid line in the selected set with a matching tag</a:t>
            </a:r>
            <a:endParaRPr lang="zh-CN" altLang="en-US" sz="2400" dirty="0">
              <a:ea typeface="宋体" panose="02010600030101010101" pitchFamily="2" charset="-122"/>
            </a:endParaRPr>
          </a:p>
        </p:txBody>
      </p:sp>
      <p:cxnSp>
        <p:nvCxnSpPr>
          <p:cNvPr id="75820" name="直接连接符 2"/>
          <p:cNvCxnSpPr>
            <a:stCxn id="75782" idx="0"/>
            <a:endCxn id="75782" idx="2"/>
          </p:cNvCxnSpPr>
          <p:nvPr/>
        </p:nvCxnSpPr>
        <p:spPr>
          <a:xfrm>
            <a:off x="4975225" y="3109913"/>
            <a:ext cx="0" cy="427037"/>
          </a:xfrm>
          <a:prstGeom prst="line">
            <a:avLst/>
          </a:prstGeom>
          <a:ln w="9525" cap="flat" cmpd="sng">
            <a:solidFill>
              <a:schemeClr val="tx1"/>
            </a:solidFill>
            <a:prstDash val="solid"/>
            <a:headEnd type="none" w="med" len="med"/>
            <a:tailEnd type="none" w="med" len="med"/>
          </a:ln>
        </p:spPr>
      </p:cxnSp>
      <p:cxnSp>
        <p:nvCxnSpPr>
          <p:cNvPr id="75821" name="直接连接符 10"/>
          <p:cNvCxnSpPr/>
          <p:nvPr/>
        </p:nvCxnSpPr>
        <p:spPr>
          <a:xfrm>
            <a:off x="5416550" y="3109913"/>
            <a:ext cx="0" cy="427037"/>
          </a:xfrm>
          <a:prstGeom prst="line">
            <a:avLst/>
          </a:prstGeom>
          <a:ln w="9525" cap="flat" cmpd="sng">
            <a:solidFill>
              <a:schemeClr val="tx1"/>
            </a:solidFill>
            <a:prstDash val="solid"/>
            <a:headEnd type="none" w="med" len="med"/>
            <a:tailEnd type="none" w="med" len="med"/>
          </a:ln>
        </p:spPr>
      </p:cxnSp>
      <p:cxnSp>
        <p:nvCxnSpPr>
          <p:cNvPr id="75822" name="直接连接符 53"/>
          <p:cNvCxnSpPr/>
          <p:nvPr/>
        </p:nvCxnSpPr>
        <p:spPr>
          <a:xfrm>
            <a:off x="5856288" y="3105150"/>
            <a:ext cx="0" cy="427038"/>
          </a:xfrm>
          <a:prstGeom prst="line">
            <a:avLst/>
          </a:prstGeom>
          <a:ln w="9525" cap="flat" cmpd="sng">
            <a:solidFill>
              <a:schemeClr val="tx1"/>
            </a:solidFill>
            <a:prstDash val="solid"/>
            <a:headEnd type="none" w="med" len="med"/>
            <a:tailEnd type="none" w="med" len="med"/>
          </a:ln>
        </p:spPr>
      </p:cxnSp>
      <p:cxnSp>
        <p:nvCxnSpPr>
          <p:cNvPr id="75823" name="直接连接符 54"/>
          <p:cNvCxnSpPr/>
          <p:nvPr/>
        </p:nvCxnSpPr>
        <p:spPr>
          <a:xfrm>
            <a:off x="6292850" y="3105150"/>
            <a:ext cx="0" cy="427038"/>
          </a:xfrm>
          <a:prstGeom prst="line">
            <a:avLst/>
          </a:prstGeom>
          <a:ln w="9525" cap="flat" cmpd="sng">
            <a:solidFill>
              <a:schemeClr val="tx1"/>
            </a:solidFill>
            <a:prstDash val="solid"/>
            <a:headEnd type="none" w="med" len="med"/>
            <a:tailEnd type="none" w="med" len="med"/>
          </a:ln>
        </p:spPr>
      </p:cxnSp>
      <p:cxnSp>
        <p:nvCxnSpPr>
          <p:cNvPr id="75824" name="直接连接符 55"/>
          <p:cNvCxnSpPr/>
          <p:nvPr/>
        </p:nvCxnSpPr>
        <p:spPr>
          <a:xfrm>
            <a:off x="6726238" y="3113088"/>
            <a:ext cx="0" cy="427037"/>
          </a:xfrm>
          <a:prstGeom prst="line">
            <a:avLst/>
          </a:prstGeom>
          <a:ln w="9525" cap="flat" cmpd="sng">
            <a:solidFill>
              <a:schemeClr val="tx1"/>
            </a:solidFill>
            <a:prstDash val="solid"/>
            <a:headEnd type="none" w="med" len="med"/>
            <a:tailEnd type="none" w="med" len="med"/>
          </a:ln>
        </p:spPr>
      </p:cxnSp>
      <p:cxnSp>
        <p:nvCxnSpPr>
          <p:cNvPr id="75825" name="直接连接符 56"/>
          <p:cNvCxnSpPr/>
          <p:nvPr/>
        </p:nvCxnSpPr>
        <p:spPr>
          <a:xfrm>
            <a:off x="7167563" y="3105150"/>
            <a:ext cx="0" cy="427038"/>
          </a:xfrm>
          <a:prstGeom prst="line">
            <a:avLst/>
          </a:prstGeom>
          <a:ln w="9525" cap="flat" cmpd="sng">
            <a:solidFill>
              <a:schemeClr val="tx1"/>
            </a:solidFill>
            <a:prstDash val="solid"/>
            <a:headEnd type="none" w="med" len="med"/>
            <a:tailEnd type="none" w="med" len="med"/>
          </a:ln>
        </p:spPr>
      </p:cxnSp>
      <p:cxnSp>
        <p:nvCxnSpPr>
          <p:cNvPr id="75826" name="直接连接符 57"/>
          <p:cNvCxnSpPr/>
          <p:nvPr/>
        </p:nvCxnSpPr>
        <p:spPr>
          <a:xfrm>
            <a:off x="7620000" y="3108325"/>
            <a:ext cx="0" cy="427038"/>
          </a:xfrm>
          <a:prstGeom prst="line">
            <a:avLst/>
          </a:prstGeom>
          <a:ln w="9525" cap="flat" cmpd="sng">
            <a:solidFill>
              <a:schemeClr val="tx1"/>
            </a:solidFill>
            <a:prstDash val="solid"/>
            <a:headEnd type="none" w="med" len="med"/>
            <a:tailEnd type="none" w="med" len="med"/>
          </a:ln>
        </p:spPr>
      </p:cxnSp>
      <p:cxnSp>
        <p:nvCxnSpPr>
          <p:cNvPr id="75827" name="直接连接符 58"/>
          <p:cNvCxnSpPr/>
          <p:nvPr/>
        </p:nvCxnSpPr>
        <p:spPr>
          <a:xfrm>
            <a:off x="8042275" y="3113088"/>
            <a:ext cx="0" cy="427037"/>
          </a:xfrm>
          <a:prstGeom prst="line">
            <a:avLst/>
          </a:prstGeom>
          <a:ln w="9525" cap="flat" cmpd="sng">
            <a:solidFill>
              <a:schemeClr val="tx1"/>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2">
                                            <p:txEl>
                                              <p:charRg st="0"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56">
                                            <p:txEl>
                                              <p:charRg st="0"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6" grpId="0"/>
      <p:bldP spid="26649" grpId="0" animBg="1"/>
      <p:bldP spid="26650" grpId="0"/>
      <p:bldP spid="26653" grpId="0"/>
      <p:bldP spid="2665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7782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Word </a:t>
            </a:r>
            <a:r>
              <a:rPr lang="en-US" altLang="zh-CN" dirty="0">
                <a:solidFill>
                  <a:srgbClr val="FF0000"/>
                </a:solidFill>
                <a:ea typeface="宋体" panose="02010600030101010101" pitchFamily="2" charset="-122"/>
              </a:rPr>
              <a:t>Extraction</a:t>
            </a:r>
            <a:endParaRPr lang="en-US" altLang="zh-CN" dirty="0">
              <a:solidFill>
                <a:srgbClr val="FF0000"/>
              </a:solidFill>
              <a:ea typeface="宋体" panose="02010600030101010101" pitchFamily="2" charset="-122"/>
            </a:endParaRPr>
          </a:p>
        </p:txBody>
      </p:sp>
      <p:sp>
        <p:nvSpPr>
          <p:cNvPr id="77828" name="Rectangle 8"/>
          <p:cNvSpPr/>
          <p:nvPr/>
        </p:nvSpPr>
        <p:spPr>
          <a:xfrm>
            <a:off x="3581400" y="4321175"/>
            <a:ext cx="793750" cy="3984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t bits</a:t>
            </a:r>
            <a:endParaRPr lang="en-US" altLang="zh-CN" sz="2000" b="1" dirty="0">
              <a:latin typeface="Helvetica" pitchFamily="34" charset="0"/>
              <a:ea typeface="宋体" panose="02010600030101010101" pitchFamily="2" charset="-122"/>
            </a:endParaRPr>
          </a:p>
        </p:txBody>
      </p:sp>
      <p:sp>
        <p:nvSpPr>
          <p:cNvPr id="77829" name="Rectangle 9"/>
          <p:cNvSpPr/>
          <p:nvPr/>
        </p:nvSpPr>
        <p:spPr>
          <a:xfrm>
            <a:off x="4648200" y="4321175"/>
            <a:ext cx="850900" cy="3984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s bits</a:t>
            </a:r>
            <a:endParaRPr lang="en-US" altLang="zh-CN" sz="2000" b="1" dirty="0">
              <a:latin typeface="Helvetica" pitchFamily="34" charset="0"/>
              <a:ea typeface="宋体" panose="02010600030101010101" pitchFamily="2" charset="-122"/>
            </a:endParaRPr>
          </a:p>
        </p:txBody>
      </p:sp>
      <p:sp>
        <p:nvSpPr>
          <p:cNvPr id="77830" name="Rectangle 10"/>
          <p:cNvSpPr/>
          <p:nvPr/>
        </p:nvSpPr>
        <p:spPr>
          <a:xfrm>
            <a:off x="5638800" y="4746625"/>
            <a:ext cx="1143000" cy="323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100</a:t>
            </a:r>
            <a:endParaRPr lang="zh-CN" altLang="en-US" sz="2000" b="1" dirty="0">
              <a:latin typeface="Helvetica" pitchFamily="34" charset="0"/>
              <a:ea typeface="宋体" panose="02010600030101010101" pitchFamily="2" charset="-122"/>
            </a:endParaRPr>
          </a:p>
        </p:txBody>
      </p:sp>
      <p:sp>
        <p:nvSpPr>
          <p:cNvPr id="77831" name="Rectangle 11"/>
          <p:cNvSpPr/>
          <p:nvPr/>
        </p:nvSpPr>
        <p:spPr>
          <a:xfrm>
            <a:off x="4495800" y="4746625"/>
            <a:ext cx="1143000" cy="323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i</a:t>
            </a:r>
            <a:endParaRPr lang="en-US" altLang="zh-CN" sz="2000" b="1" dirty="0">
              <a:latin typeface="Helvetica" pitchFamily="34" charset="0"/>
              <a:ea typeface="宋体" panose="02010600030101010101" pitchFamily="2" charset="-122"/>
            </a:endParaRPr>
          </a:p>
        </p:txBody>
      </p:sp>
      <p:sp>
        <p:nvSpPr>
          <p:cNvPr id="77832" name="Rectangle 12"/>
          <p:cNvSpPr/>
          <p:nvPr/>
        </p:nvSpPr>
        <p:spPr>
          <a:xfrm>
            <a:off x="3352800" y="4746625"/>
            <a:ext cx="1143000" cy="323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0110</a:t>
            </a:r>
            <a:endParaRPr lang="zh-CN" altLang="en-US" sz="2000" b="1" dirty="0">
              <a:latin typeface="Helvetica" pitchFamily="34" charset="0"/>
              <a:ea typeface="宋体" panose="02010600030101010101" pitchFamily="2" charset="-122"/>
            </a:endParaRPr>
          </a:p>
        </p:txBody>
      </p:sp>
      <p:sp>
        <p:nvSpPr>
          <p:cNvPr id="77833" name="Text Box 13"/>
          <p:cNvSpPr txBox="1"/>
          <p:nvPr/>
        </p:nvSpPr>
        <p:spPr>
          <a:xfrm>
            <a:off x="6488113" y="5065713"/>
            <a:ext cx="298450" cy="33813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77834" name="Text Box 14"/>
          <p:cNvSpPr txBox="1"/>
          <p:nvPr/>
        </p:nvSpPr>
        <p:spPr>
          <a:xfrm>
            <a:off x="3016250" y="5065713"/>
            <a:ext cx="549275" cy="33813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m-1</a:t>
            </a:r>
            <a:endParaRPr lang="en-US" altLang="zh-CN" sz="1600" b="1" dirty="0">
              <a:latin typeface="Helvetica" pitchFamily="34" charset="0"/>
              <a:ea typeface="宋体" panose="02010600030101010101" pitchFamily="2" charset="-122"/>
            </a:endParaRPr>
          </a:p>
        </p:txBody>
      </p:sp>
      <p:sp>
        <p:nvSpPr>
          <p:cNvPr id="77835" name="Rectangle 15"/>
          <p:cNvSpPr/>
          <p:nvPr/>
        </p:nvSpPr>
        <p:spPr>
          <a:xfrm>
            <a:off x="5840413" y="4341813"/>
            <a:ext cx="865187"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b bits</a:t>
            </a:r>
            <a:endParaRPr lang="en-US" altLang="zh-CN" sz="2000" b="1" dirty="0">
              <a:latin typeface="Helvetica" pitchFamily="34" charset="0"/>
              <a:ea typeface="宋体" panose="02010600030101010101" pitchFamily="2" charset="-122"/>
            </a:endParaRPr>
          </a:p>
        </p:txBody>
      </p:sp>
      <p:sp>
        <p:nvSpPr>
          <p:cNvPr id="77836" name="Rectangle 16"/>
          <p:cNvSpPr/>
          <p:nvPr/>
        </p:nvSpPr>
        <p:spPr>
          <a:xfrm>
            <a:off x="3557588" y="5318125"/>
            <a:ext cx="566737"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tag</a:t>
            </a:r>
            <a:endParaRPr lang="en-US" altLang="zh-CN" sz="2000" b="1" dirty="0">
              <a:latin typeface="Helvetica" pitchFamily="34" charset="0"/>
              <a:ea typeface="宋体" panose="02010600030101010101" pitchFamily="2" charset="-122"/>
            </a:endParaRPr>
          </a:p>
        </p:txBody>
      </p:sp>
      <p:sp>
        <p:nvSpPr>
          <p:cNvPr id="77837" name="Rectangle 17"/>
          <p:cNvSpPr/>
          <p:nvPr/>
        </p:nvSpPr>
        <p:spPr>
          <a:xfrm>
            <a:off x="4267200" y="5318125"/>
            <a:ext cx="1293813"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set index</a:t>
            </a:r>
            <a:endParaRPr lang="en-US" altLang="zh-CN" sz="2000" b="1" dirty="0">
              <a:latin typeface="Helvetica" pitchFamily="34" charset="0"/>
              <a:ea typeface="宋体" panose="02010600030101010101" pitchFamily="2" charset="-122"/>
            </a:endParaRPr>
          </a:p>
        </p:txBody>
      </p:sp>
      <p:sp>
        <p:nvSpPr>
          <p:cNvPr id="77838" name="Rectangle 18"/>
          <p:cNvSpPr/>
          <p:nvPr/>
        </p:nvSpPr>
        <p:spPr>
          <a:xfrm>
            <a:off x="5392738" y="5318125"/>
            <a:ext cx="1620837"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block offset</a:t>
            </a:r>
            <a:endParaRPr lang="en-US" altLang="zh-CN" sz="2000" b="1" dirty="0">
              <a:latin typeface="Helvetica" pitchFamily="34" charset="0"/>
              <a:ea typeface="宋体" panose="02010600030101010101" pitchFamily="2" charset="-122"/>
            </a:endParaRPr>
          </a:p>
        </p:txBody>
      </p:sp>
      <p:sp>
        <p:nvSpPr>
          <p:cNvPr id="77839" name="Text Box 19"/>
          <p:cNvSpPr txBox="1"/>
          <p:nvPr/>
        </p:nvSpPr>
        <p:spPr>
          <a:xfrm>
            <a:off x="309563" y="2233613"/>
            <a:ext cx="2117725" cy="39846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selected set (i): </a:t>
            </a:r>
            <a:endParaRPr lang="en-US" altLang="zh-CN" sz="2000" b="1" dirty="0">
              <a:latin typeface="Helvetica" pitchFamily="34" charset="0"/>
              <a:ea typeface="宋体" panose="02010600030101010101" pitchFamily="2" charset="-122"/>
            </a:endParaRPr>
          </a:p>
        </p:txBody>
      </p:sp>
      <p:sp>
        <p:nvSpPr>
          <p:cNvPr id="26647" name="Line 22"/>
          <p:cNvSpPr/>
          <p:nvPr/>
        </p:nvSpPr>
        <p:spPr>
          <a:xfrm flipH="1" flipV="1">
            <a:off x="5532438" y="2828925"/>
            <a:ext cx="661987" cy="1385888"/>
          </a:xfrm>
          <a:prstGeom prst="line">
            <a:avLst/>
          </a:prstGeom>
          <a:ln w="12700" cap="flat" cmpd="sng">
            <a:solidFill>
              <a:schemeClr val="tx1"/>
            </a:solidFill>
            <a:prstDash val="solid"/>
            <a:headEnd type="none" w="med" len="med"/>
            <a:tailEnd type="triangle" w="med" len="med"/>
          </a:ln>
        </p:spPr>
      </p:sp>
      <p:sp>
        <p:nvSpPr>
          <p:cNvPr id="26648" name="AutoShape 23"/>
          <p:cNvSpPr/>
          <p:nvPr/>
        </p:nvSpPr>
        <p:spPr>
          <a:xfrm rot="-5400000">
            <a:off x="6119813" y="3751263"/>
            <a:ext cx="212725" cy="1111250"/>
          </a:xfrm>
          <a:prstGeom prst="rightBrace">
            <a:avLst>
              <a:gd name="adj1" fmla="val 60872"/>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77842" name="Text Box 27"/>
          <p:cNvSpPr txBox="1"/>
          <p:nvPr/>
        </p:nvSpPr>
        <p:spPr>
          <a:xfrm>
            <a:off x="2667000" y="3201988"/>
            <a:ext cx="3276600" cy="708025"/>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block offset selects</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starting byte </a:t>
            </a:r>
            <a:endParaRPr lang="en-US" altLang="zh-CN" sz="2000" b="1" dirty="0">
              <a:latin typeface="Helvetica" pitchFamily="34" charset="0"/>
              <a:ea typeface="宋体" panose="02010600030101010101" pitchFamily="2" charset="-122"/>
            </a:endParaRPr>
          </a:p>
        </p:txBody>
      </p:sp>
      <p:sp>
        <p:nvSpPr>
          <p:cNvPr id="77843" name="Rectangle 4"/>
          <p:cNvSpPr/>
          <p:nvPr/>
        </p:nvSpPr>
        <p:spPr>
          <a:xfrm>
            <a:off x="2536825" y="2103438"/>
            <a:ext cx="5845175" cy="639762"/>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77844" name="Rectangle 6"/>
          <p:cNvSpPr/>
          <p:nvPr/>
        </p:nvSpPr>
        <p:spPr>
          <a:xfrm>
            <a:off x="4518025" y="2209800"/>
            <a:ext cx="457200" cy="4270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77845" name="Rectangle 7"/>
          <p:cNvSpPr/>
          <p:nvPr/>
        </p:nvSpPr>
        <p:spPr>
          <a:xfrm>
            <a:off x="2765425" y="2209800"/>
            <a:ext cx="457200" cy="427038"/>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77846" name="Rectangle 31"/>
          <p:cNvSpPr/>
          <p:nvPr/>
        </p:nvSpPr>
        <p:spPr>
          <a:xfrm>
            <a:off x="3451225" y="2209800"/>
            <a:ext cx="914400" cy="427038"/>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0110</a:t>
            </a:r>
            <a:endParaRPr lang="zh-CN" altLang="en-US" sz="2000" b="1" dirty="0">
              <a:latin typeface="Helvetica" pitchFamily="34" charset="0"/>
              <a:ea typeface="宋体" panose="02010600030101010101" pitchFamily="2" charset="-122"/>
            </a:endParaRPr>
          </a:p>
        </p:txBody>
      </p:sp>
      <p:sp>
        <p:nvSpPr>
          <p:cNvPr id="77847" name="Rectangle 32"/>
          <p:cNvSpPr/>
          <p:nvPr/>
        </p:nvSpPr>
        <p:spPr>
          <a:xfrm>
            <a:off x="4975225" y="2209800"/>
            <a:ext cx="457200" cy="4270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77848" name="Rectangle 34"/>
          <p:cNvSpPr/>
          <p:nvPr/>
        </p:nvSpPr>
        <p:spPr>
          <a:xfrm>
            <a:off x="7591425" y="2209800"/>
            <a:ext cx="457200" cy="4270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baseline="-25000" dirty="0">
              <a:latin typeface="Helvetica" pitchFamily="34" charset="0"/>
              <a:ea typeface="宋体" panose="02010600030101010101" pitchFamily="2" charset="-122"/>
            </a:endParaRPr>
          </a:p>
        </p:txBody>
      </p:sp>
      <p:sp>
        <p:nvSpPr>
          <p:cNvPr id="77849" name="Rectangle 37"/>
          <p:cNvSpPr/>
          <p:nvPr/>
        </p:nvSpPr>
        <p:spPr>
          <a:xfrm>
            <a:off x="6719888" y="2209800"/>
            <a:ext cx="457200" cy="4270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77850" name="Rectangle 39"/>
          <p:cNvSpPr/>
          <p:nvPr/>
        </p:nvSpPr>
        <p:spPr>
          <a:xfrm>
            <a:off x="5838825" y="1784350"/>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6    7</a:t>
            </a:r>
            <a:endParaRPr lang="zh-CN" altLang="en-US" sz="1100" b="1" dirty="0">
              <a:latin typeface="Helvetica" pitchFamily="34" charset="0"/>
              <a:ea typeface="宋体" panose="02010600030101010101" pitchFamily="2" charset="-122"/>
            </a:endParaRPr>
          </a:p>
        </p:txBody>
      </p:sp>
      <p:sp>
        <p:nvSpPr>
          <p:cNvPr id="77851" name="Rectangle 40"/>
          <p:cNvSpPr/>
          <p:nvPr/>
        </p:nvSpPr>
        <p:spPr>
          <a:xfrm>
            <a:off x="4518025" y="1784350"/>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0    </a:t>
            </a:r>
            <a:r>
              <a:rPr lang="en-US" altLang="zh-CN" sz="1100" b="1" dirty="0">
                <a:latin typeface="Helvetica" pitchFamily="34" charset="0"/>
                <a:ea typeface="宋体" panose="02010600030101010101" pitchFamily="2" charset="-122"/>
              </a:rPr>
              <a:t>1</a:t>
            </a:r>
            <a:endParaRPr lang="zh-CN" altLang="en-US" sz="1100" b="1" dirty="0">
              <a:latin typeface="Helvetica" pitchFamily="34" charset="0"/>
              <a:ea typeface="宋体" panose="02010600030101010101" pitchFamily="2" charset="-122"/>
            </a:endParaRPr>
          </a:p>
        </p:txBody>
      </p:sp>
      <p:sp>
        <p:nvSpPr>
          <p:cNvPr id="77852" name="Rectangle 41"/>
          <p:cNvSpPr/>
          <p:nvPr/>
        </p:nvSpPr>
        <p:spPr>
          <a:xfrm>
            <a:off x="4975225" y="1784350"/>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2    3</a:t>
            </a:r>
            <a:endParaRPr lang="zh-CN" altLang="en-US" sz="1100" b="1" dirty="0">
              <a:latin typeface="Helvetica" pitchFamily="34" charset="0"/>
              <a:ea typeface="宋体" panose="02010600030101010101" pitchFamily="2" charset="-122"/>
            </a:endParaRPr>
          </a:p>
        </p:txBody>
      </p:sp>
      <p:sp>
        <p:nvSpPr>
          <p:cNvPr id="77853" name="Rectangle 42"/>
          <p:cNvSpPr/>
          <p:nvPr/>
        </p:nvSpPr>
        <p:spPr>
          <a:xfrm>
            <a:off x="5381625" y="1784350"/>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4    5</a:t>
            </a:r>
            <a:endParaRPr lang="zh-CN" altLang="en-US" sz="1100" b="1" dirty="0">
              <a:latin typeface="Helvetica" pitchFamily="34" charset="0"/>
              <a:ea typeface="宋体" panose="02010600030101010101" pitchFamily="2" charset="-122"/>
            </a:endParaRPr>
          </a:p>
        </p:txBody>
      </p:sp>
      <p:sp>
        <p:nvSpPr>
          <p:cNvPr id="77854" name="Rectangle 43"/>
          <p:cNvSpPr/>
          <p:nvPr/>
        </p:nvSpPr>
        <p:spPr>
          <a:xfrm>
            <a:off x="7591425" y="1784350"/>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14  15</a:t>
            </a:r>
            <a:endParaRPr lang="zh-CN" altLang="en-US" sz="1100" b="1" dirty="0">
              <a:latin typeface="Helvetica" pitchFamily="34" charset="0"/>
              <a:ea typeface="宋体" panose="02010600030101010101" pitchFamily="2" charset="-122"/>
            </a:endParaRPr>
          </a:p>
        </p:txBody>
      </p:sp>
      <p:sp>
        <p:nvSpPr>
          <p:cNvPr id="77855" name="Rectangle 44"/>
          <p:cNvSpPr/>
          <p:nvPr/>
        </p:nvSpPr>
        <p:spPr>
          <a:xfrm>
            <a:off x="6270625" y="1784350"/>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8    9</a:t>
            </a:r>
            <a:endParaRPr lang="zh-CN" altLang="en-US" sz="1100" b="1" dirty="0">
              <a:latin typeface="Helvetica" pitchFamily="34" charset="0"/>
              <a:ea typeface="宋体" panose="02010600030101010101" pitchFamily="2" charset="-122"/>
            </a:endParaRPr>
          </a:p>
        </p:txBody>
      </p:sp>
      <p:sp>
        <p:nvSpPr>
          <p:cNvPr id="77856" name="Rectangle 45"/>
          <p:cNvSpPr/>
          <p:nvPr/>
        </p:nvSpPr>
        <p:spPr>
          <a:xfrm>
            <a:off x="6727825" y="1784350"/>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10  11</a:t>
            </a:r>
            <a:endParaRPr lang="zh-CN" altLang="en-US" sz="1100" b="1" dirty="0">
              <a:latin typeface="Helvetica" pitchFamily="34" charset="0"/>
              <a:ea typeface="宋体" panose="02010600030101010101" pitchFamily="2" charset="-122"/>
            </a:endParaRPr>
          </a:p>
        </p:txBody>
      </p:sp>
      <p:sp>
        <p:nvSpPr>
          <p:cNvPr id="77857" name="Rectangle 46"/>
          <p:cNvSpPr/>
          <p:nvPr/>
        </p:nvSpPr>
        <p:spPr>
          <a:xfrm>
            <a:off x="7134225" y="1784350"/>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100" b="1" dirty="0">
                <a:latin typeface="Helvetica" pitchFamily="34" charset="0"/>
                <a:ea typeface="宋体" panose="02010600030101010101" pitchFamily="2" charset="-122"/>
              </a:rPr>
              <a:t>12  13</a:t>
            </a:r>
            <a:endParaRPr lang="zh-CN" altLang="en-US" sz="1100" b="1" dirty="0">
              <a:latin typeface="Helvetica" pitchFamily="34" charset="0"/>
              <a:ea typeface="宋体" panose="02010600030101010101" pitchFamily="2" charset="-122"/>
            </a:endParaRPr>
          </a:p>
        </p:txBody>
      </p:sp>
      <p:cxnSp>
        <p:nvCxnSpPr>
          <p:cNvPr id="77858" name="直接连接符 77"/>
          <p:cNvCxnSpPr>
            <a:stCxn id="77844" idx="0"/>
            <a:endCxn id="77844" idx="2"/>
          </p:cNvCxnSpPr>
          <p:nvPr/>
        </p:nvCxnSpPr>
        <p:spPr>
          <a:xfrm>
            <a:off x="4746625" y="2209800"/>
            <a:ext cx="0" cy="427038"/>
          </a:xfrm>
          <a:prstGeom prst="line">
            <a:avLst/>
          </a:prstGeom>
          <a:ln w="9525" cap="flat" cmpd="sng">
            <a:solidFill>
              <a:schemeClr val="tx1"/>
            </a:solidFill>
            <a:prstDash val="solid"/>
            <a:headEnd type="none" w="med" len="med"/>
            <a:tailEnd type="none" w="med" len="med"/>
          </a:ln>
        </p:spPr>
      </p:cxnSp>
      <p:cxnSp>
        <p:nvCxnSpPr>
          <p:cNvPr id="77859" name="直接连接符 78"/>
          <p:cNvCxnSpPr/>
          <p:nvPr/>
        </p:nvCxnSpPr>
        <p:spPr>
          <a:xfrm>
            <a:off x="5187950" y="2209800"/>
            <a:ext cx="0" cy="427038"/>
          </a:xfrm>
          <a:prstGeom prst="line">
            <a:avLst/>
          </a:prstGeom>
          <a:ln w="9525" cap="flat" cmpd="sng">
            <a:solidFill>
              <a:schemeClr val="tx1"/>
            </a:solidFill>
            <a:prstDash val="solid"/>
            <a:headEnd type="none" w="med" len="med"/>
            <a:tailEnd type="none" w="med" len="med"/>
          </a:ln>
        </p:spPr>
      </p:cxnSp>
      <p:cxnSp>
        <p:nvCxnSpPr>
          <p:cNvPr id="77860" name="直接连接符 84"/>
          <p:cNvCxnSpPr/>
          <p:nvPr/>
        </p:nvCxnSpPr>
        <p:spPr>
          <a:xfrm>
            <a:off x="7813675" y="2212975"/>
            <a:ext cx="0" cy="427038"/>
          </a:xfrm>
          <a:prstGeom prst="line">
            <a:avLst/>
          </a:prstGeom>
          <a:ln w="9525" cap="flat" cmpd="sng">
            <a:solidFill>
              <a:schemeClr val="tx1"/>
            </a:solidFill>
            <a:prstDash val="solid"/>
            <a:headEnd type="none" w="med" len="med"/>
            <a:tailEnd type="none" w="med" len="med"/>
          </a:ln>
        </p:spPr>
      </p:cxnSp>
      <p:sp>
        <p:nvSpPr>
          <p:cNvPr id="77861" name="Rectangle 33"/>
          <p:cNvSpPr/>
          <p:nvPr/>
        </p:nvSpPr>
        <p:spPr>
          <a:xfrm>
            <a:off x="5432425" y="2212975"/>
            <a:ext cx="457200" cy="4270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400" b="1" dirty="0">
                <a:latin typeface="Helvetica" pitchFamily="34" charset="0"/>
                <a:ea typeface="宋体" panose="02010600030101010101" pitchFamily="2" charset="-122"/>
              </a:rPr>
              <a:t>   </a:t>
            </a:r>
            <a:endParaRPr lang="zh-CN" altLang="en-US" sz="2000" b="1" dirty="0">
              <a:latin typeface="Helvetica" pitchFamily="34" charset="0"/>
              <a:ea typeface="宋体" panose="02010600030101010101" pitchFamily="2" charset="-122"/>
            </a:endParaRPr>
          </a:p>
        </p:txBody>
      </p:sp>
      <p:sp>
        <p:nvSpPr>
          <p:cNvPr id="77862" name="Rectangle 5"/>
          <p:cNvSpPr/>
          <p:nvPr/>
        </p:nvSpPr>
        <p:spPr>
          <a:xfrm>
            <a:off x="5867400" y="2214563"/>
            <a:ext cx="457200" cy="4286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77863" name="Rectangle 35"/>
          <p:cNvSpPr/>
          <p:nvPr/>
        </p:nvSpPr>
        <p:spPr>
          <a:xfrm>
            <a:off x="6278563" y="2214563"/>
            <a:ext cx="457200" cy="4286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77864" name="Rectangle 35"/>
          <p:cNvSpPr/>
          <p:nvPr/>
        </p:nvSpPr>
        <p:spPr>
          <a:xfrm>
            <a:off x="7127875" y="2211388"/>
            <a:ext cx="457200" cy="4270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cxnSp>
        <p:nvCxnSpPr>
          <p:cNvPr id="77865" name="直接连接符 83"/>
          <p:cNvCxnSpPr/>
          <p:nvPr/>
        </p:nvCxnSpPr>
        <p:spPr>
          <a:xfrm>
            <a:off x="7391400" y="2208213"/>
            <a:ext cx="0" cy="427037"/>
          </a:xfrm>
          <a:prstGeom prst="line">
            <a:avLst/>
          </a:prstGeom>
          <a:ln w="9525" cap="flat" cmpd="sng">
            <a:solidFill>
              <a:schemeClr val="tx1"/>
            </a:solidFill>
            <a:prstDash val="solid"/>
            <a:headEnd type="none" w="med" len="med"/>
            <a:tailEnd type="none" w="med" len="med"/>
          </a:ln>
        </p:spPr>
      </p:cxnSp>
      <p:sp>
        <p:nvSpPr>
          <p:cNvPr id="34841" name="Rectangle 33"/>
          <p:cNvSpPr/>
          <p:nvPr/>
        </p:nvSpPr>
        <p:spPr>
          <a:xfrm>
            <a:off x="5449888" y="2214563"/>
            <a:ext cx="457200" cy="428625"/>
          </a:xfrm>
          <a:prstGeom prst="rect">
            <a:avLst/>
          </a:prstGeom>
          <a:solidFill>
            <a:srgbClr val="FF0000"/>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400" b="1" dirty="0">
                <a:solidFill>
                  <a:srgbClr val="FFFF00"/>
                </a:solidFill>
                <a:latin typeface="Helvetica" pitchFamily="34" charset="0"/>
                <a:ea typeface="宋体" panose="02010600030101010101" pitchFamily="2" charset="-122"/>
              </a:rPr>
              <a:t>W0</a:t>
            </a:r>
            <a:r>
              <a:rPr lang="en-US" altLang="zh-CN" sz="1400" b="1" dirty="0">
                <a:latin typeface="Helvetica" pitchFamily="34" charset="0"/>
                <a:ea typeface="宋体" panose="02010600030101010101" pitchFamily="2" charset="-122"/>
              </a:rPr>
              <a:t>    </a:t>
            </a:r>
            <a:endParaRPr lang="zh-CN" altLang="en-US" sz="2000" b="1" dirty="0">
              <a:latin typeface="Helvetica" pitchFamily="34" charset="0"/>
              <a:ea typeface="宋体" panose="02010600030101010101" pitchFamily="2" charset="-122"/>
            </a:endParaRPr>
          </a:p>
        </p:txBody>
      </p:sp>
      <p:cxnSp>
        <p:nvCxnSpPr>
          <p:cNvPr id="77867" name="直接连接符 79"/>
          <p:cNvCxnSpPr/>
          <p:nvPr/>
        </p:nvCxnSpPr>
        <p:spPr>
          <a:xfrm>
            <a:off x="5627688" y="2205038"/>
            <a:ext cx="0" cy="427037"/>
          </a:xfrm>
          <a:prstGeom prst="line">
            <a:avLst/>
          </a:prstGeom>
          <a:ln w="9525" cap="flat" cmpd="sng">
            <a:solidFill>
              <a:schemeClr val="tx1"/>
            </a:solidFill>
            <a:prstDash val="solid"/>
            <a:headEnd type="none" w="med" len="med"/>
            <a:tailEnd type="none" w="med" len="med"/>
          </a:ln>
        </p:spPr>
      </p:cxnSp>
      <p:sp>
        <p:nvSpPr>
          <p:cNvPr id="34836" name="Rectangle 5"/>
          <p:cNvSpPr/>
          <p:nvPr/>
        </p:nvSpPr>
        <p:spPr>
          <a:xfrm>
            <a:off x="5830888" y="2214563"/>
            <a:ext cx="457200" cy="428625"/>
          </a:xfrm>
          <a:prstGeom prst="rect">
            <a:avLst/>
          </a:prstGeom>
          <a:solidFill>
            <a:srgbClr val="FF0000"/>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34843" name="Rectangle 35"/>
          <p:cNvSpPr/>
          <p:nvPr/>
        </p:nvSpPr>
        <p:spPr>
          <a:xfrm>
            <a:off x="6249988" y="2211388"/>
            <a:ext cx="457200" cy="427037"/>
          </a:xfrm>
          <a:prstGeom prst="rect">
            <a:avLst/>
          </a:prstGeom>
          <a:solidFill>
            <a:srgbClr val="FF0000"/>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34844" name="Rectangle 36"/>
          <p:cNvSpPr/>
          <p:nvPr/>
        </p:nvSpPr>
        <p:spPr>
          <a:xfrm>
            <a:off x="6713538" y="2214563"/>
            <a:ext cx="457200" cy="427037"/>
          </a:xfrm>
          <a:prstGeom prst="rect">
            <a:avLst/>
          </a:prstGeom>
          <a:solidFill>
            <a:srgbClr val="FF0000"/>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400" b="1" dirty="0">
                <a:latin typeface="Helvetica" pitchFamily="34" charset="0"/>
                <a:ea typeface="宋体" panose="02010600030101010101" pitchFamily="2" charset="-122"/>
              </a:rPr>
              <a:t>   </a:t>
            </a:r>
            <a:r>
              <a:rPr lang="en-US" altLang="zh-CN" sz="1400" b="1" dirty="0">
                <a:solidFill>
                  <a:srgbClr val="FFFF00"/>
                </a:solidFill>
                <a:latin typeface="Helvetica" pitchFamily="34" charset="0"/>
                <a:ea typeface="宋体" panose="02010600030101010101" pitchFamily="2" charset="-122"/>
              </a:rPr>
              <a:t>w7</a:t>
            </a:r>
            <a:endParaRPr lang="en-US" altLang="zh-CN" sz="2000" b="1" dirty="0">
              <a:solidFill>
                <a:srgbClr val="FFFF00"/>
              </a:solidFill>
              <a:latin typeface="Helvetica" pitchFamily="34" charset="0"/>
              <a:ea typeface="宋体" panose="02010600030101010101" pitchFamily="2" charset="-122"/>
            </a:endParaRPr>
          </a:p>
        </p:txBody>
      </p:sp>
      <p:cxnSp>
        <p:nvCxnSpPr>
          <p:cNvPr id="77871" name="直接连接符 80"/>
          <p:cNvCxnSpPr/>
          <p:nvPr/>
        </p:nvCxnSpPr>
        <p:spPr>
          <a:xfrm>
            <a:off x="6064250" y="2205038"/>
            <a:ext cx="0" cy="427037"/>
          </a:xfrm>
          <a:prstGeom prst="line">
            <a:avLst/>
          </a:prstGeom>
          <a:ln w="9525" cap="flat" cmpd="sng">
            <a:solidFill>
              <a:schemeClr val="tx1"/>
            </a:solidFill>
            <a:prstDash val="solid"/>
            <a:headEnd type="none" w="med" len="med"/>
            <a:tailEnd type="none" w="med" len="med"/>
          </a:ln>
        </p:spPr>
      </p:cxnSp>
      <p:cxnSp>
        <p:nvCxnSpPr>
          <p:cNvPr id="77872" name="直接连接符 81"/>
          <p:cNvCxnSpPr/>
          <p:nvPr/>
        </p:nvCxnSpPr>
        <p:spPr>
          <a:xfrm>
            <a:off x="6497638" y="2212975"/>
            <a:ext cx="0" cy="427038"/>
          </a:xfrm>
          <a:prstGeom prst="line">
            <a:avLst/>
          </a:prstGeom>
          <a:ln w="9525" cap="flat" cmpd="sng">
            <a:solidFill>
              <a:schemeClr val="tx1"/>
            </a:solidFill>
            <a:prstDash val="solid"/>
            <a:headEnd type="none" w="med" len="med"/>
            <a:tailEnd type="none" w="med" len="med"/>
          </a:ln>
        </p:spPr>
      </p:cxnSp>
      <p:cxnSp>
        <p:nvCxnSpPr>
          <p:cNvPr id="77873" name="直接连接符 82"/>
          <p:cNvCxnSpPr/>
          <p:nvPr/>
        </p:nvCxnSpPr>
        <p:spPr>
          <a:xfrm>
            <a:off x="6938963" y="2205038"/>
            <a:ext cx="0" cy="427037"/>
          </a:xfrm>
          <a:prstGeom prst="line">
            <a:avLst/>
          </a:prstGeom>
          <a:ln w="9525" cap="flat" cmpd="sng">
            <a:solidFill>
              <a:schemeClr val="tx1"/>
            </a:solidFill>
            <a:prstDash val="solid"/>
            <a:headEnd type="none" w="med" len="med"/>
            <a:tailEnd type="none" w="med" len="med"/>
          </a:ln>
        </p:spPr>
      </p:cxnSp>
      <p:sp>
        <p:nvSpPr>
          <p:cNvPr id="26663" name="Rectangle 38"/>
          <p:cNvSpPr/>
          <p:nvPr/>
        </p:nvSpPr>
        <p:spPr>
          <a:xfrm>
            <a:off x="5418138" y="2171700"/>
            <a:ext cx="1752600" cy="495300"/>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animBg="1"/>
      <p:bldP spid="34841" grpId="0" animBg="1"/>
      <p:bldP spid="34836" grpId="0" animBg="1"/>
      <p:bldP spid="34843" grpId="0" animBg="1"/>
      <p:bldP spid="34844" grpId="0" animBg="1"/>
      <p:bldP spid="2666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7987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Simple Memory System Cache</a:t>
            </a:r>
            <a:endParaRPr lang="en-US" altLang="zh-CN" dirty="0">
              <a:ea typeface="宋体" panose="02010600030101010101" pitchFamily="2" charset="-122"/>
            </a:endParaRPr>
          </a:p>
        </p:txBody>
      </p:sp>
      <p:sp>
        <p:nvSpPr>
          <p:cNvPr id="79876" name="Rectangle 3"/>
          <p:cNvSpPr>
            <a:spLocks noGrp="1"/>
          </p:cNvSpPr>
          <p:nvPr>
            <p:ph idx="1"/>
          </p:nvPr>
        </p:nvSpPr>
        <p:spPr/>
        <p:txBody>
          <a:bodyPr vert="horz" wrap="square" lIns="91440" tIns="45720" rIns="91440" bIns="45720" anchor="t" anchorCtr="0"/>
          <a:p>
            <a:r>
              <a:rPr lang="en-US" altLang="zh-CN" dirty="0">
                <a:ea typeface="宋体" panose="02010600030101010101" pitchFamily="2" charset="-122"/>
              </a:rPr>
              <a:t>Cache</a:t>
            </a:r>
            <a:endParaRPr lang="en-US" altLang="zh-CN" dirty="0">
              <a:ea typeface="宋体" panose="02010600030101010101" pitchFamily="2" charset="-122"/>
            </a:endParaRPr>
          </a:p>
          <a:p>
            <a:pPr lvl="1"/>
            <a:r>
              <a:rPr lang="en-US" altLang="zh-CN" dirty="0">
                <a:ea typeface="宋体" panose="02010600030101010101" pitchFamily="2" charset="-122"/>
              </a:rPr>
              <a:t>16 lines</a:t>
            </a:r>
            <a:endParaRPr lang="en-US" altLang="zh-CN" dirty="0">
              <a:ea typeface="宋体" panose="02010600030101010101" pitchFamily="2" charset="-122"/>
            </a:endParaRPr>
          </a:p>
          <a:p>
            <a:pPr lvl="1"/>
            <a:r>
              <a:rPr lang="en-US" altLang="zh-CN" dirty="0">
                <a:ea typeface="宋体" panose="02010600030101010101" pitchFamily="2" charset="-122"/>
              </a:rPr>
              <a:t>4-byte line size</a:t>
            </a:r>
            <a:endParaRPr lang="en-US" altLang="zh-CN" dirty="0">
              <a:ea typeface="宋体" panose="02010600030101010101" pitchFamily="2" charset="-122"/>
            </a:endParaRPr>
          </a:p>
          <a:p>
            <a:pPr lvl="1"/>
            <a:r>
              <a:rPr lang="en-US" altLang="zh-CN" dirty="0">
                <a:ea typeface="宋体" panose="02010600030101010101" pitchFamily="2" charset="-122"/>
              </a:rPr>
              <a:t>Direct mapped</a:t>
            </a:r>
            <a:endParaRPr lang="zh-CN" altLang="en-US" dirty="0">
              <a:ea typeface="宋体" panose="02010600030101010101" pitchFamily="2" charset="-122"/>
            </a:endParaRPr>
          </a:p>
        </p:txBody>
      </p:sp>
      <p:grpSp>
        <p:nvGrpSpPr>
          <p:cNvPr id="79877" name="Group 5"/>
          <p:cNvGrpSpPr/>
          <p:nvPr/>
        </p:nvGrpSpPr>
        <p:grpSpPr>
          <a:xfrm>
            <a:off x="876300" y="3733800"/>
            <a:ext cx="7048500" cy="1295400"/>
            <a:chOff x="1078" y="1764"/>
            <a:chExt cx="3684" cy="632"/>
          </a:xfrm>
        </p:grpSpPr>
        <p:grpSp>
          <p:nvGrpSpPr>
            <p:cNvPr id="79878" name="Group 6"/>
            <p:cNvGrpSpPr/>
            <p:nvPr/>
          </p:nvGrpSpPr>
          <p:grpSpPr>
            <a:xfrm>
              <a:off x="1078" y="2012"/>
              <a:ext cx="3684" cy="384"/>
              <a:chOff x="1219" y="2880"/>
              <a:chExt cx="3684" cy="384"/>
            </a:xfrm>
          </p:grpSpPr>
          <p:grpSp>
            <p:nvGrpSpPr>
              <p:cNvPr id="79888" name="Group 7"/>
              <p:cNvGrpSpPr/>
              <p:nvPr/>
            </p:nvGrpSpPr>
            <p:grpSpPr>
              <a:xfrm>
                <a:off x="1219" y="2880"/>
                <a:ext cx="307" cy="384"/>
                <a:chOff x="605" y="1776"/>
                <a:chExt cx="307" cy="384"/>
              </a:xfrm>
            </p:grpSpPr>
            <p:sp>
              <p:nvSpPr>
                <p:cNvPr id="79922" name="Rectangle 8"/>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23" name="Rectangle 9"/>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11</a:t>
                  </a:r>
                  <a:endParaRPr lang="en-US" altLang="zh-CN" sz="2000" b="1" dirty="0">
                    <a:solidFill>
                      <a:schemeClr val="tx2"/>
                    </a:solidFill>
                    <a:latin typeface="Helvetica" pitchFamily="34" charset="0"/>
                    <a:ea typeface="宋体" panose="02010600030101010101" pitchFamily="2" charset="-122"/>
                  </a:endParaRPr>
                </a:p>
              </p:txBody>
            </p:sp>
          </p:grpSp>
          <p:grpSp>
            <p:nvGrpSpPr>
              <p:cNvPr id="79889" name="Group 10"/>
              <p:cNvGrpSpPr/>
              <p:nvPr/>
            </p:nvGrpSpPr>
            <p:grpSpPr>
              <a:xfrm>
                <a:off x="1526" y="2880"/>
                <a:ext cx="307" cy="384"/>
                <a:chOff x="605" y="1776"/>
                <a:chExt cx="307" cy="384"/>
              </a:xfrm>
            </p:grpSpPr>
            <p:sp>
              <p:nvSpPr>
                <p:cNvPr id="79920" name="Rectangle 11"/>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21" name="Rectangle 12"/>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10</a:t>
                  </a:r>
                  <a:endParaRPr lang="en-US" altLang="zh-CN" sz="2000" b="1" dirty="0">
                    <a:solidFill>
                      <a:schemeClr val="tx2"/>
                    </a:solidFill>
                    <a:latin typeface="Helvetica" pitchFamily="34" charset="0"/>
                    <a:ea typeface="宋体" panose="02010600030101010101" pitchFamily="2" charset="-122"/>
                  </a:endParaRPr>
                </a:p>
              </p:txBody>
            </p:sp>
          </p:grpSp>
          <p:grpSp>
            <p:nvGrpSpPr>
              <p:cNvPr id="79890" name="Group 13"/>
              <p:cNvGrpSpPr/>
              <p:nvPr/>
            </p:nvGrpSpPr>
            <p:grpSpPr>
              <a:xfrm>
                <a:off x="1833" y="2880"/>
                <a:ext cx="307" cy="384"/>
                <a:chOff x="605" y="1776"/>
                <a:chExt cx="307" cy="384"/>
              </a:xfrm>
            </p:grpSpPr>
            <p:sp>
              <p:nvSpPr>
                <p:cNvPr id="79918" name="Rectangle 14"/>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19" name="Rectangle 15"/>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9</a:t>
                  </a:r>
                  <a:endParaRPr lang="en-US" altLang="zh-CN" sz="2000" b="1" dirty="0">
                    <a:solidFill>
                      <a:schemeClr val="tx2"/>
                    </a:solidFill>
                    <a:latin typeface="Helvetica" pitchFamily="34" charset="0"/>
                    <a:ea typeface="宋体" panose="02010600030101010101" pitchFamily="2" charset="-122"/>
                  </a:endParaRPr>
                </a:p>
              </p:txBody>
            </p:sp>
          </p:grpSp>
          <p:grpSp>
            <p:nvGrpSpPr>
              <p:cNvPr id="79891" name="Group 16"/>
              <p:cNvGrpSpPr/>
              <p:nvPr/>
            </p:nvGrpSpPr>
            <p:grpSpPr>
              <a:xfrm>
                <a:off x="2140" y="2880"/>
                <a:ext cx="307" cy="384"/>
                <a:chOff x="605" y="1776"/>
                <a:chExt cx="307" cy="384"/>
              </a:xfrm>
            </p:grpSpPr>
            <p:sp>
              <p:nvSpPr>
                <p:cNvPr id="79916" name="Rectangle 17"/>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17" name="Rectangle 18"/>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8</a:t>
                  </a:r>
                  <a:endParaRPr lang="en-US" altLang="zh-CN" sz="2000" b="1" dirty="0">
                    <a:solidFill>
                      <a:schemeClr val="tx2"/>
                    </a:solidFill>
                    <a:latin typeface="Helvetica" pitchFamily="34" charset="0"/>
                    <a:ea typeface="宋体" panose="02010600030101010101" pitchFamily="2" charset="-122"/>
                  </a:endParaRPr>
                </a:p>
              </p:txBody>
            </p:sp>
          </p:grpSp>
          <p:grpSp>
            <p:nvGrpSpPr>
              <p:cNvPr id="79892" name="Group 19"/>
              <p:cNvGrpSpPr/>
              <p:nvPr/>
            </p:nvGrpSpPr>
            <p:grpSpPr>
              <a:xfrm>
                <a:off x="2447" y="2880"/>
                <a:ext cx="307" cy="384"/>
                <a:chOff x="605" y="1776"/>
                <a:chExt cx="307" cy="384"/>
              </a:xfrm>
            </p:grpSpPr>
            <p:sp>
              <p:nvSpPr>
                <p:cNvPr id="79914" name="Rectangle 20"/>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15" name="Rectangle 21"/>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7</a:t>
                  </a:r>
                  <a:endParaRPr lang="en-US" altLang="zh-CN" sz="2000" b="1" dirty="0">
                    <a:solidFill>
                      <a:schemeClr val="tx2"/>
                    </a:solidFill>
                    <a:latin typeface="Helvetica" pitchFamily="34" charset="0"/>
                    <a:ea typeface="宋体" panose="02010600030101010101" pitchFamily="2" charset="-122"/>
                  </a:endParaRPr>
                </a:p>
              </p:txBody>
            </p:sp>
          </p:grpSp>
          <p:grpSp>
            <p:nvGrpSpPr>
              <p:cNvPr id="79893" name="Group 22"/>
              <p:cNvGrpSpPr/>
              <p:nvPr/>
            </p:nvGrpSpPr>
            <p:grpSpPr>
              <a:xfrm>
                <a:off x="2754" y="2880"/>
                <a:ext cx="307" cy="384"/>
                <a:chOff x="605" y="1776"/>
                <a:chExt cx="307" cy="384"/>
              </a:xfrm>
            </p:grpSpPr>
            <p:sp>
              <p:nvSpPr>
                <p:cNvPr id="79912" name="Rectangle 23"/>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13" name="Rectangle 24"/>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6</a:t>
                  </a:r>
                  <a:endParaRPr lang="en-US" altLang="zh-CN" sz="2000" b="1" dirty="0">
                    <a:solidFill>
                      <a:schemeClr val="tx2"/>
                    </a:solidFill>
                    <a:latin typeface="Helvetica" pitchFamily="34" charset="0"/>
                    <a:ea typeface="宋体" panose="02010600030101010101" pitchFamily="2" charset="-122"/>
                  </a:endParaRPr>
                </a:p>
              </p:txBody>
            </p:sp>
          </p:grpSp>
          <p:grpSp>
            <p:nvGrpSpPr>
              <p:cNvPr id="79894" name="Group 25"/>
              <p:cNvGrpSpPr/>
              <p:nvPr/>
            </p:nvGrpSpPr>
            <p:grpSpPr>
              <a:xfrm>
                <a:off x="3061" y="2880"/>
                <a:ext cx="307" cy="384"/>
                <a:chOff x="605" y="1776"/>
                <a:chExt cx="307" cy="384"/>
              </a:xfrm>
            </p:grpSpPr>
            <p:sp>
              <p:nvSpPr>
                <p:cNvPr id="79910" name="Rectangle 26"/>
                <p:cNvSpPr/>
                <p:nvPr/>
              </p:nvSpPr>
              <p:spPr>
                <a:xfrm>
                  <a:off x="605" y="1968"/>
                  <a:ext cx="307" cy="192"/>
                </a:xfrm>
                <a:prstGeom prst="rect">
                  <a:avLst/>
                </a:prstGeom>
                <a:solidFill>
                  <a:srgbClr val="FF00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11" name="Rectangle 27"/>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5</a:t>
                  </a:r>
                  <a:endParaRPr lang="en-US" altLang="zh-CN" sz="2000" b="1" dirty="0">
                    <a:solidFill>
                      <a:schemeClr val="tx2"/>
                    </a:solidFill>
                    <a:latin typeface="Helvetica" pitchFamily="34" charset="0"/>
                    <a:ea typeface="宋体" panose="02010600030101010101" pitchFamily="2" charset="-122"/>
                  </a:endParaRPr>
                </a:p>
              </p:txBody>
            </p:sp>
          </p:grpSp>
          <p:grpSp>
            <p:nvGrpSpPr>
              <p:cNvPr id="79895" name="Group 28"/>
              <p:cNvGrpSpPr/>
              <p:nvPr/>
            </p:nvGrpSpPr>
            <p:grpSpPr>
              <a:xfrm>
                <a:off x="3368" y="2880"/>
                <a:ext cx="307" cy="384"/>
                <a:chOff x="605" y="1776"/>
                <a:chExt cx="307" cy="384"/>
              </a:xfrm>
            </p:grpSpPr>
            <p:sp>
              <p:nvSpPr>
                <p:cNvPr id="79908" name="Rectangle 29"/>
                <p:cNvSpPr/>
                <p:nvPr/>
              </p:nvSpPr>
              <p:spPr>
                <a:xfrm>
                  <a:off x="605" y="1968"/>
                  <a:ext cx="307" cy="192"/>
                </a:xfrm>
                <a:prstGeom prst="rect">
                  <a:avLst/>
                </a:prstGeom>
                <a:solidFill>
                  <a:srgbClr val="FF00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09" name="Rectangle 30"/>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4</a:t>
                  </a:r>
                  <a:endParaRPr lang="en-US" altLang="zh-CN" sz="2000" b="1" dirty="0">
                    <a:solidFill>
                      <a:schemeClr val="tx2"/>
                    </a:solidFill>
                    <a:latin typeface="Helvetica" pitchFamily="34" charset="0"/>
                    <a:ea typeface="宋体" panose="02010600030101010101" pitchFamily="2" charset="-122"/>
                  </a:endParaRPr>
                </a:p>
              </p:txBody>
            </p:sp>
          </p:grpSp>
          <p:grpSp>
            <p:nvGrpSpPr>
              <p:cNvPr id="79896" name="Group 31"/>
              <p:cNvGrpSpPr/>
              <p:nvPr/>
            </p:nvGrpSpPr>
            <p:grpSpPr>
              <a:xfrm>
                <a:off x="3675" y="2880"/>
                <a:ext cx="307" cy="384"/>
                <a:chOff x="605" y="1776"/>
                <a:chExt cx="307" cy="384"/>
              </a:xfrm>
            </p:grpSpPr>
            <p:sp>
              <p:nvSpPr>
                <p:cNvPr id="79906" name="Rectangle 32"/>
                <p:cNvSpPr/>
                <p:nvPr/>
              </p:nvSpPr>
              <p:spPr>
                <a:xfrm>
                  <a:off x="605" y="1968"/>
                  <a:ext cx="307" cy="192"/>
                </a:xfrm>
                <a:prstGeom prst="rect">
                  <a:avLst/>
                </a:prstGeom>
                <a:solidFill>
                  <a:srgbClr val="FF00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solidFill>
                      <a:srgbClr val="FF0000"/>
                    </a:solidFill>
                    <a:ea typeface="宋体" panose="02010600030101010101" pitchFamily="2" charset="-122"/>
                  </a:endParaRPr>
                </a:p>
              </p:txBody>
            </p:sp>
            <p:sp>
              <p:nvSpPr>
                <p:cNvPr id="79907" name="Rectangle 33"/>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3</a:t>
                  </a:r>
                  <a:endParaRPr lang="en-US" altLang="zh-CN" sz="2000" b="1" dirty="0">
                    <a:solidFill>
                      <a:schemeClr val="tx2"/>
                    </a:solidFill>
                    <a:latin typeface="Helvetica" pitchFamily="34" charset="0"/>
                    <a:ea typeface="宋体" panose="02010600030101010101" pitchFamily="2" charset="-122"/>
                  </a:endParaRPr>
                </a:p>
              </p:txBody>
            </p:sp>
          </p:grpSp>
          <p:grpSp>
            <p:nvGrpSpPr>
              <p:cNvPr id="79897" name="Group 34"/>
              <p:cNvGrpSpPr/>
              <p:nvPr/>
            </p:nvGrpSpPr>
            <p:grpSpPr>
              <a:xfrm>
                <a:off x="3982" y="2880"/>
                <a:ext cx="307" cy="384"/>
                <a:chOff x="605" y="1776"/>
                <a:chExt cx="307" cy="384"/>
              </a:xfrm>
            </p:grpSpPr>
            <p:sp>
              <p:nvSpPr>
                <p:cNvPr id="79904" name="Rectangle 35"/>
                <p:cNvSpPr/>
                <p:nvPr/>
              </p:nvSpPr>
              <p:spPr>
                <a:xfrm>
                  <a:off x="605" y="1968"/>
                  <a:ext cx="307" cy="192"/>
                </a:xfrm>
                <a:prstGeom prst="rect">
                  <a:avLst/>
                </a:prstGeom>
                <a:solidFill>
                  <a:srgbClr val="FF00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05" name="Rectangle 36"/>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2</a:t>
                  </a:r>
                  <a:endParaRPr lang="en-US" altLang="zh-CN" sz="2000" b="1" dirty="0">
                    <a:solidFill>
                      <a:schemeClr val="tx2"/>
                    </a:solidFill>
                    <a:latin typeface="Helvetica" pitchFamily="34" charset="0"/>
                    <a:ea typeface="宋体" panose="02010600030101010101" pitchFamily="2" charset="-122"/>
                  </a:endParaRPr>
                </a:p>
              </p:txBody>
            </p:sp>
          </p:grpSp>
          <p:grpSp>
            <p:nvGrpSpPr>
              <p:cNvPr id="79898" name="Group 37"/>
              <p:cNvGrpSpPr/>
              <p:nvPr/>
            </p:nvGrpSpPr>
            <p:grpSpPr>
              <a:xfrm>
                <a:off x="4289" y="2880"/>
                <a:ext cx="307" cy="384"/>
                <a:chOff x="605" y="1776"/>
                <a:chExt cx="307" cy="384"/>
              </a:xfrm>
            </p:grpSpPr>
            <p:sp>
              <p:nvSpPr>
                <p:cNvPr id="79902" name="Rectangle 38"/>
                <p:cNvSpPr/>
                <p:nvPr/>
              </p:nvSpPr>
              <p:spPr>
                <a:xfrm>
                  <a:off x="605" y="1968"/>
                  <a:ext cx="307" cy="192"/>
                </a:xfrm>
                <a:prstGeom prst="rect">
                  <a:avLst/>
                </a:prstGeom>
                <a:solidFill>
                  <a:srgbClr val="FFFF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03" name="Rectangle 39"/>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1</a:t>
                  </a:r>
                  <a:endParaRPr lang="en-US" altLang="zh-CN" sz="2000" b="1" dirty="0">
                    <a:solidFill>
                      <a:schemeClr val="tx2"/>
                    </a:solidFill>
                    <a:latin typeface="Helvetica" pitchFamily="34" charset="0"/>
                    <a:ea typeface="宋体" panose="02010600030101010101" pitchFamily="2" charset="-122"/>
                  </a:endParaRPr>
                </a:p>
              </p:txBody>
            </p:sp>
          </p:grpSp>
          <p:grpSp>
            <p:nvGrpSpPr>
              <p:cNvPr id="79899" name="Group 40"/>
              <p:cNvGrpSpPr/>
              <p:nvPr/>
            </p:nvGrpSpPr>
            <p:grpSpPr>
              <a:xfrm>
                <a:off x="4596" y="2880"/>
                <a:ext cx="307" cy="384"/>
                <a:chOff x="605" y="1776"/>
                <a:chExt cx="307" cy="384"/>
              </a:xfrm>
            </p:grpSpPr>
            <p:sp>
              <p:nvSpPr>
                <p:cNvPr id="79900" name="Rectangle 41"/>
                <p:cNvSpPr/>
                <p:nvPr/>
              </p:nvSpPr>
              <p:spPr>
                <a:xfrm>
                  <a:off x="605" y="1968"/>
                  <a:ext cx="307" cy="192"/>
                </a:xfrm>
                <a:prstGeom prst="rect">
                  <a:avLst/>
                </a:prstGeom>
                <a:solidFill>
                  <a:srgbClr val="FFFF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79901" name="Rectangle 42"/>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0</a:t>
                  </a:r>
                  <a:endParaRPr lang="en-US" altLang="zh-CN" sz="2000" b="1" dirty="0">
                    <a:solidFill>
                      <a:schemeClr val="tx2"/>
                    </a:solidFill>
                    <a:latin typeface="Helvetica" pitchFamily="34" charset="0"/>
                    <a:ea typeface="宋体" panose="02010600030101010101" pitchFamily="2" charset="-122"/>
                  </a:endParaRPr>
                </a:p>
              </p:txBody>
            </p:sp>
          </p:grpSp>
        </p:grpSp>
        <p:grpSp>
          <p:nvGrpSpPr>
            <p:cNvPr id="79879" name="Group 49"/>
            <p:cNvGrpSpPr/>
            <p:nvPr/>
          </p:nvGrpSpPr>
          <p:grpSpPr>
            <a:xfrm>
              <a:off x="4130" y="1764"/>
              <a:ext cx="625" cy="231"/>
              <a:chOff x="2445" y="1620"/>
              <a:chExt cx="625" cy="231"/>
            </a:xfrm>
          </p:grpSpPr>
          <p:sp>
            <p:nvSpPr>
              <p:cNvPr id="79886" name="Line 50"/>
              <p:cNvSpPr/>
              <p:nvPr/>
            </p:nvSpPr>
            <p:spPr>
              <a:xfrm>
                <a:off x="2445" y="1723"/>
                <a:ext cx="625" cy="0"/>
              </a:xfrm>
              <a:prstGeom prst="line">
                <a:avLst/>
              </a:prstGeom>
              <a:ln w="9525" cap="flat" cmpd="sng">
                <a:solidFill>
                  <a:schemeClr val="tx1"/>
                </a:solidFill>
                <a:prstDash val="solid"/>
                <a:headEnd type="arrow" w="med" len="med"/>
                <a:tailEnd type="arrow" w="med" len="med"/>
              </a:ln>
            </p:spPr>
          </p:sp>
          <p:sp>
            <p:nvSpPr>
              <p:cNvPr id="79887" name="Text Box 51"/>
              <p:cNvSpPr txBox="1"/>
              <p:nvPr/>
            </p:nvSpPr>
            <p:spPr>
              <a:xfrm>
                <a:off x="2513" y="1620"/>
                <a:ext cx="478" cy="231"/>
              </a:xfrm>
              <a:prstGeom prst="rect">
                <a:avLst/>
              </a:prstGeom>
              <a:solidFill>
                <a:schemeClr val="bg1"/>
              </a:solidFill>
              <a:ln w="9525">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Offset</a:t>
                </a:r>
                <a:endParaRPr lang="en-US" altLang="zh-CN" sz="2000" b="1" dirty="0">
                  <a:solidFill>
                    <a:schemeClr val="tx2"/>
                  </a:solidFill>
                  <a:latin typeface="Helvetica" pitchFamily="34" charset="0"/>
                  <a:ea typeface="宋体" panose="02010600030101010101" pitchFamily="2" charset="-122"/>
                </a:endParaRPr>
              </a:p>
            </p:txBody>
          </p:sp>
        </p:grpSp>
        <p:grpSp>
          <p:nvGrpSpPr>
            <p:cNvPr id="79880" name="Group 52"/>
            <p:cNvGrpSpPr/>
            <p:nvPr/>
          </p:nvGrpSpPr>
          <p:grpSpPr>
            <a:xfrm>
              <a:off x="2920" y="1791"/>
              <a:ext cx="1214" cy="231"/>
              <a:chOff x="2445" y="1660"/>
              <a:chExt cx="625" cy="231"/>
            </a:xfrm>
          </p:grpSpPr>
          <p:sp>
            <p:nvSpPr>
              <p:cNvPr id="79884" name="Line 53"/>
              <p:cNvSpPr/>
              <p:nvPr/>
            </p:nvSpPr>
            <p:spPr>
              <a:xfrm>
                <a:off x="2445" y="1723"/>
                <a:ext cx="625" cy="0"/>
              </a:xfrm>
              <a:prstGeom prst="line">
                <a:avLst/>
              </a:prstGeom>
              <a:ln w="9525" cap="flat" cmpd="sng">
                <a:solidFill>
                  <a:schemeClr val="tx1"/>
                </a:solidFill>
                <a:prstDash val="solid"/>
                <a:headEnd type="arrow" w="med" len="med"/>
                <a:tailEnd type="arrow" w="med" len="med"/>
              </a:ln>
            </p:spPr>
          </p:sp>
          <p:sp>
            <p:nvSpPr>
              <p:cNvPr id="79885" name="Text Box 54"/>
              <p:cNvSpPr txBox="1"/>
              <p:nvPr/>
            </p:nvSpPr>
            <p:spPr>
              <a:xfrm>
                <a:off x="2671" y="1660"/>
                <a:ext cx="229" cy="231"/>
              </a:xfrm>
              <a:prstGeom prst="rect">
                <a:avLst/>
              </a:prstGeom>
              <a:solidFill>
                <a:schemeClr val="bg1"/>
              </a:solidFill>
              <a:ln w="9525">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Index</a:t>
                </a:r>
                <a:endParaRPr lang="en-US" altLang="zh-CN" sz="2000" b="1" dirty="0">
                  <a:solidFill>
                    <a:schemeClr val="tx2"/>
                  </a:solidFill>
                  <a:latin typeface="Helvetica" pitchFamily="34" charset="0"/>
                  <a:ea typeface="宋体" panose="02010600030101010101" pitchFamily="2" charset="-122"/>
                </a:endParaRPr>
              </a:p>
            </p:txBody>
          </p:sp>
        </p:grpSp>
        <p:grpSp>
          <p:nvGrpSpPr>
            <p:cNvPr id="79881" name="Group 55"/>
            <p:cNvGrpSpPr/>
            <p:nvPr/>
          </p:nvGrpSpPr>
          <p:grpSpPr>
            <a:xfrm>
              <a:off x="1078" y="1804"/>
              <a:ext cx="1824" cy="231"/>
              <a:chOff x="2445" y="1660"/>
              <a:chExt cx="625" cy="231"/>
            </a:xfrm>
          </p:grpSpPr>
          <p:sp>
            <p:nvSpPr>
              <p:cNvPr id="79882" name="Line 56"/>
              <p:cNvSpPr/>
              <p:nvPr/>
            </p:nvSpPr>
            <p:spPr>
              <a:xfrm>
                <a:off x="2445" y="1723"/>
                <a:ext cx="625" cy="0"/>
              </a:xfrm>
              <a:prstGeom prst="line">
                <a:avLst/>
              </a:prstGeom>
              <a:ln w="9525" cap="flat" cmpd="sng">
                <a:solidFill>
                  <a:schemeClr val="tx1"/>
                </a:solidFill>
                <a:prstDash val="solid"/>
                <a:headEnd type="arrow" w="med" len="med"/>
                <a:tailEnd type="arrow" w="med" len="med"/>
              </a:ln>
            </p:spPr>
          </p:sp>
          <p:sp>
            <p:nvSpPr>
              <p:cNvPr id="79883" name="Text Box 57"/>
              <p:cNvSpPr txBox="1"/>
              <p:nvPr/>
            </p:nvSpPr>
            <p:spPr>
              <a:xfrm>
                <a:off x="2730" y="1660"/>
                <a:ext cx="111" cy="231"/>
              </a:xfrm>
              <a:prstGeom prst="rect">
                <a:avLst/>
              </a:prstGeom>
              <a:solidFill>
                <a:schemeClr val="bg1"/>
              </a:solidFill>
              <a:ln w="9525">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Tag</a:t>
                </a:r>
                <a:endParaRPr lang="en-US" altLang="zh-CN" sz="2000" b="1" dirty="0">
                  <a:solidFill>
                    <a:schemeClr val="tx2"/>
                  </a:solidFill>
                  <a:latin typeface="Helvetica" pitchFamily="34" charset="0"/>
                  <a:ea typeface="宋体" panose="02010600030101010101" pitchFamily="2" charset="-122"/>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192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Simple Memory System Cache</a:t>
            </a:r>
            <a:endParaRPr lang="en-US" altLang="zh-CN" dirty="0">
              <a:ea typeface="宋体" panose="02010600030101010101" pitchFamily="2" charset="-122"/>
            </a:endParaRPr>
          </a:p>
        </p:txBody>
      </p:sp>
      <p:graphicFrame>
        <p:nvGraphicFramePr>
          <p:cNvPr id="1391674" name="Group 58"/>
          <p:cNvGraphicFramePr>
            <a:graphicFrameLocks noGrp="1"/>
          </p:cNvGraphicFramePr>
          <p:nvPr/>
        </p:nvGraphicFramePr>
        <p:xfrm>
          <a:off x="838200" y="1905000"/>
          <a:ext cx="7467600" cy="4092579"/>
        </p:xfrm>
        <a:graphic>
          <a:graphicData uri="http://schemas.openxmlformats.org/drawingml/2006/table">
            <a:tbl>
              <a:tblPr/>
              <a:tblGrid>
                <a:gridCol w="1066800"/>
                <a:gridCol w="1065213"/>
                <a:gridCol w="1066800"/>
                <a:gridCol w="1069975"/>
                <a:gridCol w="1066800"/>
                <a:gridCol w="1065212"/>
                <a:gridCol w="1066800"/>
              </a:tblGrid>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Idx</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Tag</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Valid</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B2</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19</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99</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15</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1B</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02</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04</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08</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36</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4</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32</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43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6D</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8F</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09</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5</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0D</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36</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72</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F0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1D</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6</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7</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16</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C2</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DF</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24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Locality</a:t>
            </a:r>
            <a:endParaRPr lang="en-US" altLang="zh-CN" dirty="0">
              <a:ea typeface="宋体" panose="02010600030101010101" pitchFamily="2" charset="-122"/>
            </a:endParaRPr>
          </a:p>
        </p:txBody>
      </p:sp>
      <p:sp>
        <p:nvSpPr>
          <p:cNvPr id="10244" name="Rectangle 3"/>
          <p:cNvSpPr>
            <a:spLocks noGrp="1"/>
          </p:cNvSpPr>
          <p:nvPr>
            <p:ph idx="1"/>
          </p:nvPr>
        </p:nvSpPr>
        <p:spPr>
          <a:xfrm>
            <a:off x="457200" y="1600200"/>
            <a:ext cx="8077200" cy="4343400"/>
          </a:xfrm>
        </p:spPr>
        <p:txBody>
          <a:bodyPr vert="horz" wrap="square" lIns="91440" tIns="45720" rIns="91440" bIns="45720" anchor="t" anchorCtr="0"/>
          <a:p>
            <a:r>
              <a:rPr lang="en-US" altLang="zh-CN" sz="2400" dirty="0">
                <a:ea typeface="宋体" panose="02010600030101010101" pitchFamily="2" charset="-122"/>
              </a:rPr>
              <a:t>All levels of modern computer systems are designed to exploit </a:t>
            </a:r>
            <a:r>
              <a:rPr lang="en-US" altLang="zh-CN" sz="2400" dirty="0">
                <a:solidFill>
                  <a:srgbClr val="FF0000"/>
                </a:solidFill>
                <a:ea typeface="宋体" panose="02010600030101010101" pitchFamily="2" charset="-122"/>
              </a:rPr>
              <a:t>locality</a:t>
            </a:r>
            <a:endParaRPr lang="en-US" altLang="zh-CN" sz="2400" dirty="0">
              <a:solidFill>
                <a:srgbClr val="FF0000"/>
              </a:solidFill>
              <a:ea typeface="宋体" panose="02010600030101010101" pitchFamily="2" charset="-122"/>
            </a:endParaRPr>
          </a:p>
          <a:p>
            <a:pPr lvl="1"/>
            <a:r>
              <a:rPr lang="en-US" altLang="zh-CN" sz="2000" dirty="0">
                <a:solidFill>
                  <a:srgbClr val="FF0000"/>
                </a:solidFill>
                <a:ea typeface="宋体" panose="02010600030101010101" pitchFamily="2" charset="-122"/>
              </a:rPr>
              <a:t>Hardware</a:t>
            </a:r>
            <a:endParaRPr lang="en-US" altLang="zh-CN" sz="2000" dirty="0">
              <a:solidFill>
                <a:srgbClr val="FF0000"/>
              </a:solidFill>
              <a:ea typeface="宋体" panose="02010600030101010101" pitchFamily="2" charset="-122"/>
            </a:endParaRPr>
          </a:p>
          <a:p>
            <a:pPr lvl="2"/>
            <a:r>
              <a:rPr lang="en-US" altLang="zh-CN" sz="1800" dirty="0">
                <a:solidFill>
                  <a:srgbClr val="FF0000"/>
                </a:solidFill>
                <a:ea typeface="宋体" panose="02010600030101010101" pitchFamily="2" charset="-122"/>
              </a:rPr>
              <a:t>Cache memory</a:t>
            </a:r>
            <a:r>
              <a:rPr lang="en-US" altLang="zh-CN" sz="1800" dirty="0">
                <a:ea typeface="宋体" panose="02010600030101010101" pitchFamily="2" charset="-122"/>
              </a:rPr>
              <a:t> (to speed up main memory accesses)</a:t>
            </a:r>
            <a:endParaRPr lang="en-US" altLang="zh-CN" sz="1800" dirty="0">
              <a:ea typeface="宋体" panose="02010600030101010101" pitchFamily="2" charset="-122"/>
            </a:endParaRPr>
          </a:p>
          <a:p>
            <a:pPr lvl="1"/>
            <a:r>
              <a:rPr lang="en-US" altLang="zh-CN" sz="2000" dirty="0">
                <a:ea typeface="宋体" panose="02010600030101010101" pitchFamily="2" charset="-122"/>
              </a:rPr>
              <a:t>Operating systems</a:t>
            </a:r>
            <a:endParaRPr lang="en-US" altLang="zh-CN" sz="2000" dirty="0">
              <a:ea typeface="宋体" panose="02010600030101010101" pitchFamily="2" charset="-122"/>
            </a:endParaRPr>
          </a:p>
          <a:p>
            <a:pPr lvl="2"/>
            <a:r>
              <a:rPr lang="en-US" altLang="zh-CN" sz="1800" dirty="0">
                <a:ea typeface="宋体" panose="02010600030101010101" pitchFamily="2" charset="-122"/>
              </a:rPr>
              <a:t>Use main memory to speed up virtual address space accesses </a:t>
            </a:r>
            <a:endParaRPr lang="en-US" altLang="zh-CN" sz="1800" dirty="0">
              <a:ea typeface="宋体" panose="02010600030101010101" pitchFamily="2" charset="-122"/>
            </a:endParaRPr>
          </a:p>
          <a:p>
            <a:pPr lvl="2"/>
            <a:r>
              <a:rPr lang="en-US" altLang="zh-CN" sz="1800" dirty="0">
                <a:ea typeface="宋体" panose="02010600030101010101" pitchFamily="2" charset="-122"/>
              </a:rPr>
              <a:t>Use main memory to speed up disk file accesses</a:t>
            </a:r>
            <a:endParaRPr lang="en-US" altLang="zh-CN" sz="1800" dirty="0">
              <a:ea typeface="宋体" panose="02010600030101010101" pitchFamily="2" charset="-122"/>
            </a:endParaRPr>
          </a:p>
          <a:p>
            <a:pPr lvl="1"/>
            <a:r>
              <a:rPr lang="en-US" altLang="zh-CN" sz="2000" dirty="0">
                <a:ea typeface="宋体" panose="02010600030101010101" pitchFamily="2" charset="-122"/>
              </a:rPr>
              <a:t>Application programs</a:t>
            </a:r>
            <a:endParaRPr lang="en-US" altLang="zh-CN" sz="2000" dirty="0">
              <a:ea typeface="宋体" panose="02010600030101010101" pitchFamily="2" charset="-122"/>
            </a:endParaRPr>
          </a:p>
          <a:p>
            <a:pPr lvl="2"/>
            <a:r>
              <a:rPr lang="en-US" altLang="zh-CN" sz="1800" dirty="0">
                <a:ea typeface="宋体" panose="02010600030101010101" pitchFamily="2" charset="-122"/>
              </a:rPr>
              <a:t>Web browsers exploit temporal locality by caching recently referenced documents on a local disk</a:t>
            </a:r>
            <a:endParaRPr lang="en-US" altLang="zh-CN" sz="18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397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Simple Memory System Cache</a:t>
            </a:r>
            <a:endParaRPr lang="en-US" altLang="zh-CN" dirty="0">
              <a:ea typeface="宋体" panose="02010600030101010101" pitchFamily="2" charset="-122"/>
            </a:endParaRPr>
          </a:p>
        </p:txBody>
      </p:sp>
      <p:graphicFrame>
        <p:nvGraphicFramePr>
          <p:cNvPr id="52" name="Group 58"/>
          <p:cNvGraphicFramePr>
            <a:graphicFrameLocks noGrp="1"/>
          </p:cNvGraphicFramePr>
          <p:nvPr/>
        </p:nvGraphicFramePr>
        <p:xfrm>
          <a:off x="838200" y="1901825"/>
          <a:ext cx="7480300" cy="4092579"/>
        </p:xfrm>
        <a:graphic>
          <a:graphicData uri="http://schemas.openxmlformats.org/drawingml/2006/table">
            <a:tbl>
              <a:tblPr/>
              <a:tblGrid>
                <a:gridCol w="1068388"/>
                <a:gridCol w="1066800"/>
                <a:gridCol w="1068387"/>
                <a:gridCol w="1073150"/>
                <a:gridCol w="1068388"/>
                <a:gridCol w="1066800"/>
                <a:gridCol w="1068387"/>
              </a:tblGrid>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Idx</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Tag</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Valid</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B2</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8</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24</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3A</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51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89</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9</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2D</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2D</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93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15</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DA</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3B</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B</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0B</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C</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12</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D</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16</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04</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96</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34</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15</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E</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83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77</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1B</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D3</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F</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14</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601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Address Translation Example</a:t>
            </a:r>
            <a:endParaRPr lang="en-US" altLang="zh-CN" dirty="0">
              <a:ea typeface="宋体" panose="02010600030101010101" pitchFamily="2" charset="-122"/>
            </a:endParaRPr>
          </a:p>
        </p:txBody>
      </p:sp>
      <p:sp>
        <p:nvSpPr>
          <p:cNvPr id="86020" name="Rectangle 69"/>
          <p:cNvSpPr/>
          <p:nvPr/>
        </p:nvSpPr>
        <p:spPr>
          <a:xfrm>
            <a:off x="457200" y="1447800"/>
            <a:ext cx="2498725" cy="5572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40000"/>
              </a:lnSpc>
              <a:spcBef>
                <a:spcPct val="0"/>
              </a:spcBef>
              <a:buNone/>
            </a:pPr>
            <a:r>
              <a:rPr lang="en-US" altLang="zh-CN" sz="2400" dirty="0">
                <a:ea typeface="宋体" panose="02010600030101010101" pitchFamily="2" charset="-122"/>
              </a:rPr>
              <a:t>Address: </a:t>
            </a:r>
            <a:r>
              <a:rPr lang="en-US" altLang="zh-CN" sz="2400" b="1" u="sng" dirty="0">
                <a:ea typeface="宋体" panose="02010600030101010101" pitchFamily="2" charset="-122"/>
              </a:rPr>
              <a:t>0x354</a:t>
            </a:r>
            <a:endParaRPr lang="en-US" altLang="zh-CN" sz="2400" b="1" u="sng" dirty="0">
              <a:ea typeface="宋体" panose="02010600030101010101" pitchFamily="2" charset="-122"/>
            </a:endParaRPr>
          </a:p>
        </p:txBody>
      </p:sp>
      <p:grpSp>
        <p:nvGrpSpPr>
          <p:cNvPr id="86021" name="Group 126"/>
          <p:cNvGrpSpPr/>
          <p:nvPr/>
        </p:nvGrpSpPr>
        <p:grpSpPr>
          <a:xfrm>
            <a:off x="609600" y="2095500"/>
            <a:ext cx="7215188" cy="1104900"/>
            <a:chOff x="1248" y="2608"/>
            <a:chExt cx="3684" cy="696"/>
          </a:xfrm>
        </p:grpSpPr>
        <p:grpSp>
          <p:nvGrpSpPr>
            <p:cNvPr id="86023" name="Group 127"/>
            <p:cNvGrpSpPr/>
            <p:nvPr/>
          </p:nvGrpSpPr>
          <p:grpSpPr>
            <a:xfrm>
              <a:off x="1248" y="2608"/>
              <a:ext cx="3684" cy="636"/>
              <a:chOff x="1078" y="1760"/>
              <a:chExt cx="3684" cy="636"/>
            </a:xfrm>
          </p:grpSpPr>
          <p:grpSp>
            <p:nvGrpSpPr>
              <p:cNvPr id="86036" name="Group 128"/>
              <p:cNvGrpSpPr/>
              <p:nvPr/>
            </p:nvGrpSpPr>
            <p:grpSpPr>
              <a:xfrm>
                <a:off x="1078" y="2012"/>
                <a:ext cx="3684" cy="384"/>
                <a:chOff x="1219" y="2880"/>
                <a:chExt cx="3684" cy="384"/>
              </a:xfrm>
            </p:grpSpPr>
            <p:grpSp>
              <p:nvGrpSpPr>
                <p:cNvPr id="86046" name="Group 129"/>
                <p:cNvGrpSpPr/>
                <p:nvPr/>
              </p:nvGrpSpPr>
              <p:grpSpPr>
                <a:xfrm>
                  <a:off x="1219" y="2880"/>
                  <a:ext cx="307" cy="384"/>
                  <a:chOff x="605" y="1776"/>
                  <a:chExt cx="307" cy="384"/>
                </a:xfrm>
              </p:grpSpPr>
              <p:sp>
                <p:nvSpPr>
                  <p:cNvPr id="86080" name="Rectangle 130"/>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81" name="Rectangle 131"/>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11</a:t>
                    </a:r>
                    <a:endParaRPr lang="en-US" altLang="zh-CN" sz="1800" b="1" dirty="0">
                      <a:solidFill>
                        <a:schemeClr val="tx2"/>
                      </a:solidFill>
                      <a:latin typeface="Helvetica" pitchFamily="34" charset="0"/>
                      <a:ea typeface="宋体" panose="02010600030101010101" pitchFamily="2" charset="-122"/>
                    </a:endParaRPr>
                  </a:p>
                </p:txBody>
              </p:sp>
            </p:grpSp>
            <p:grpSp>
              <p:nvGrpSpPr>
                <p:cNvPr id="86047" name="Group 132"/>
                <p:cNvGrpSpPr/>
                <p:nvPr/>
              </p:nvGrpSpPr>
              <p:grpSpPr>
                <a:xfrm>
                  <a:off x="1526" y="2880"/>
                  <a:ext cx="307" cy="384"/>
                  <a:chOff x="605" y="1776"/>
                  <a:chExt cx="307" cy="384"/>
                </a:xfrm>
              </p:grpSpPr>
              <p:sp>
                <p:nvSpPr>
                  <p:cNvPr id="86078" name="Rectangle 133"/>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79" name="Rectangle 134"/>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10</a:t>
                    </a:r>
                    <a:endParaRPr lang="en-US" altLang="zh-CN" sz="1800" b="1" dirty="0">
                      <a:solidFill>
                        <a:schemeClr val="tx2"/>
                      </a:solidFill>
                      <a:latin typeface="Helvetica" pitchFamily="34" charset="0"/>
                      <a:ea typeface="宋体" panose="02010600030101010101" pitchFamily="2" charset="-122"/>
                    </a:endParaRPr>
                  </a:p>
                </p:txBody>
              </p:sp>
            </p:grpSp>
            <p:grpSp>
              <p:nvGrpSpPr>
                <p:cNvPr id="86048" name="Group 135"/>
                <p:cNvGrpSpPr/>
                <p:nvPr/>
              </p:nvGrpSpPr>
              <p:grpSpPr>
                <a:xfrm>
                  <a:off x="1833" y="2880"/>
                  <a:ext cx="307" cy="384"/>
                  <a:chOff x="605" y="1776"/>
                  <a:chExt cx="307" cy="384"/>
                </a:xfrm>
              </p:grpSpPr>
              <p:sp>
                <p:nvSpPr>
                  <p:cNvPr id="86076" name="Rectangle 136"/>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77" name="Rectangle 137"/>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9</a:t>
                    </a:r>
                    <a:endParaRPr lang="en-US" altLang="zh-CN" sz="1800" b="1" dirty="0">
                      <a:solidFill>
                        <a:schemeClr val="tx2"/>
                      </a:solidFill>
                      <a:latin typeface="Helvetica" pitchFamily="34" charset="0"/>
                      <a:ea typeface="宋体" panose="02010600030101010101" pitchFamily="2" charset="-122"/>
                    </a:endParaRPr>
                  </a:p>
                </p:txBody>
              </p:sp>
            </p:grpSp>
            <p:grpSp>
              <p:nvGrpSpPr>
                <p:cNvPr id="86049" name="Group 138"/>
                <p:cNvGrpSpPr/>
                <p:nvPr/>
              </p:nvGrpSpPr>
              <p:grpSpPr>
                <a:xfrm>
                  <a:off x="2140" y="2880"/>
                  <a:ext cx="307" cy="384"/>
                  <a:chOff x="605" y="1776"/>
                  <a:chExt cx="307" cy="384"/>
                </a:xfrm>
              </p:grpSpPr>
              <p:sp>
                <p:nvSpPr>
                  <p:cNvPr id="86074" name="Rectangle 139"/>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75" name="Rectangle 140"/>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8</a:t>
                    </a:r>
                    <a:endParaRPr lang="en-US" altLang="zh-CN" sz="1800" b="1" dirty="0">
                      <a:solidFill>
                        <a:schemeClr val="tx2"/>
                      </a:solidFill>
                      <a:latin typeface="Helvetica" pitchFamily="34" charset="0"/>
                      <a:ea typeface="宋体" panose="02010600030101010101" pitchFamily="2" charset="-122"/>
                    </a:endParaRPr>
                  </a:p>
                </p:txBody>
              </p:sp>
            </p:grpSp>
            <p:grpSp>
              <p:nvGrpSpPr>
                <p:cNvPr id="86050" name="Group 141"/>
                <p:cNvGrpSpPr/>
                <p:nvPr/>
              </p:nvGrpSpPr>
              <p:grpSpPr>
                <a:xfrm>
                  <a:off x="2447" y="2880"/>
                  <a:ext cx="307" cy="384"/>
                  <a:chOff x="605" y="1776"/>
                  <a:chExt cx="307" cy="384"/>
                </a:xfrm>
              </p:grpSpPr>
              <p:sp>
                <p:nvSpPr>
                  <p:cNvPr id="86072" name="Rectangle 142"/>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73" name="Rectangle 143"/>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7</a:t>
                    </a:r>
                    <a:endParaRPr lang="en-US" altLang="zh-CN" sz="1800" b="1" dirty="0">
                      <a:solidFill>
                        <a:schemeClr val="tx2"/>
                      </a:solidFill>
                      <a:latin typeface="Helvetica" pitchFamily="34" charset="0"/>
                      <a:ea typeface="宋体" panose="02010600030101010101" pitchFamily="2" charset="-122"/>
                    </a:endParaRPr>
                  </a:p>
                </p:txBody>
              </p:sp>
            </p:grpSp>
            <p:grpSp>
              <p:nvGrpSpPr>
                <p:cNvPr id="86051" name="Group 144"/>
                <p:cNvGrpSpPr/>
                <p:nvPr/>
              </p:nvGrpSpPr>
              <p:grpSpPr>
                <a:xfrm>
                  <a:off x="2754" y="2880"/>
                  <a:ext cx="307" cy="384"/>
                  <a:chOff x="605" y="1776"/>
                  <a:chExt cx="307" cy="384"/>
                </a:xfrm>
              </p:grpSpPr>
              <p:sp>
                <p:nvSpPr>
                  <p:cNvPr id="86070" name="Rectangle 145"/>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71" name="Rectangle 146"/>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6</a:t>
                    </a:r>
                    <a:endParaRPr lang="en-US" altLang="zh-CN" sz="1800" b="1" dirty="0">
                      <a:solidFill>
                        <a:schemeClr val="tx2"/>
                      </a:solidFill>
                      <a:latin typeface="Helvetica" pitchFamily="34" charset="0"/>
                      <a:ea typeface="宋体" panose="02010600030101010101" pitchFamily="2" charset="-122"/>
                    </a:endParaRPr>
                  </a:p>
                </p:txBody>
              </p:sp>
            </p:grpSp>
            <p:grpSp>
              <p:nvGrpSpPr>
                <p:cNvPr id="86052" name="Group 147"/>
                <p:cNvGrpSpPr/>
                <p:nvPr/>
              </p:nvGrpSpPr>
              <p:grpSpPr>
                <a:xfrm>
                  <a:off x="3061" y="2880"/>
                  <a:ext cx="307" cy="384"/>
                  <a:chOff x="605" y="1776"/>
                  <a:chExt cx="307" cy="384"/>
                </a:xfrm>
              </p:grpSpPr>
              <p:sp>
                <p:nvSpPr>
                  <p:cNvPr id="86068" name="Rectangle 148"/>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69" name="Rectangle 149"/>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5</a:t>
                    </a:r>
                    <a:endParaRPr lang="en-US" altLang="zh-CN" sz="1800" b="1" dirty="0">
                      <a:solidFill>
                        <a:schemeClr val="tx2"/>
                      </a:solidFill>
                      <a:latin typeface="Helvetica" pitchFamily="34" charset="0"/>
                      <a:ea typeface="宋体" panose="02010600030101010101" pitchFamily="2" charset="-122"/>
                    </a:endParaRPr>
                  </a:p>
                </p:txBody>
              </p:sp>
            </p:grpSp>
            <p:grpSp>
              <p:nvGrpSpPr>
                <p:cNvPr id="86053" name="Group 150"/>
                <p:cNvGrpSpPr/>
                <p:nvPr/>
              </p:nvGrpSpPr>
              <p:grpSpPr>
                <a:xfrm>
                  <a:off x="3368" y="2880"/>
                  <a:ext cx="307" cy="384"/>
                  <a:chOff x="605" y="1776"/>
                  <a:chExt cx="307" cy="384"/>
                </a:xfrm>
              </p:grpSpPr>
              <p:sp>
                <p:nvSpPr>
                  <p:cNvPr id="86066" name="Rectangle 151"/>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67" name="Rectangle 152"/>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4</a:t>
                    </a:r>
                    <a:endParaRPr lang="en-US" altLang="zh-CN" sz="1800" b="1" dirty="0">
                      <a:solidFill>
                        <a:schemeClr val="tx2"/>
                      </a:solidFill>
                      <a:latin typeface="Helvetica" pitchFamily="34" charset="0"/>
                      <a:ea typeface="宋体" panose="02010600030101010101" pitchFamily="2" charset="-122"/>
                    </a:endParaRPr>
                  </a:p>
                </p:txBody>
              </p:sp>
            </p:grpSp>
            <p:grpSp>
              <p:nvGrpSpPr>
                <p:cNvPr id="86054" name="Group 153"/>
                <p:cNvGrpSpPr/>
                <p:nvPr/>
              </p:nvGrpSpPr>
              <p:grpSpPr>
                <a:xfrm>
                  <a:off x="3675" y="2880"/>
                  <a:ext cx="307" cy="384"/>
                  <a:chOff x="605" y="1776"/>
                  <a:chExt cx="307" cy="384"/>
                </a:xfrm>
              </p:grpSpPr>
              <p:sp>
                <p:nvSpPr>
                  <p:cNvPr id="86064" name="Rectangle 154"/>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65" name="Rectangle 155"/>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3</a:t>
                    </a:r>
                    <a:endParaRPr lang="en-US" altLang="zh-CN" sz="1800" b="1" dirty="0">
                      <a:solidFill>
                        <a:schemeClr val="tx2"/>
                      </a:solidFill>
                      <a:latin typeface="Helvetica" pitchFamily="34" charset="0"/>
                      <a:ea typeface="宋体" panose="02010600030101010101" pitchFamily="2" charset="-122"/>
                    </a:endParaRPr>
                  </a:p>
                </p:txBody>
              </p:sp>
            </p:grpSp>
            <p:grpSp>
              <p:nvGrpSpPr>
                <p:cNvPr id="86055" name="Group 156"/>
                <p:cNvGrpSpPr/>
                <p:nvPr/>
              </p:nvGrpSpPr>
              <p:grpSpPr>
                <a:xfrm>
                  <a:off x="3982" y="2880"/>
                  <a:ext cx="307" cy="384"/>
                  <a:chOff x="605" y="1776"/>
                  <a:chExt cx="307" cy="384"/>
                </a:xfrm>
              </p:grpSpPr>
              <p:sp>
                <p:nvSpPr>
                  <p:cNvPr id="86062" name="Rectangle 157"/>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63" name="Rectangle 158"/>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2</a:t>
                    </a:r>
                    <a:endParaRPr lang="en-US" altLang="zh-CN" sz="1800" b="1" dirty="0">
                      <a:solidFill>
                        <a:schemeClr val="tx2"/>
                      </a:solidFill>
                      <a:latin typeface="Helvetica" pitchFamily="34" charset="0"/>
                      <a:ea typeface="宋体" panose="02010600030101010101" pitchFamily="2" charset="-122"/>
                    </a:endParaRPr>
                  </a:p>
                </p:txBody>
              </p:sp>
            </p:grpSp>
            <p:grpSp>
              <p:nvGrpSpPr>
                <p:cNvPr id="86056" name="Group 159"/>
                <p:cNvGrpSpPr/>
                <p:nvPr/>
              </p:nvGrpSpPr>
              <p:grpSpPr>
                <a:xfrm>
                  <a:off x="4289" y="2880"/>
                  <a:ext cx="307" cy="384"/>
                  <a:chOff x="605" y="1776"/>
                  <a:chExt cx="307" cy="384"/>
                </a:xfrm>
              </p:grpSpPr>
              <p:sp>
                <p:nvSpPr>
                  <p:cNvPr id="86060" name="Rectangle 160"/>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61" name="Rectangle 161"/>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1</a:t>
                    </a:r>
                    <a:endParaRPr lang="en-US" altLang="zh-CN" sz="1800" b="1" dirty="0">
                      <a:solidFill>
                        <a:schemeClr val="tx2"/>
                      </a:solidFill>
                      <a:latin typeface="Helvetica" pitchFamily="34" charset="0"/>
                      <a:ea typeface="宋体" panose="02010600030101010101" pitchFamily="2" charset="-122"/>
                    </a:endParaRPr>
                  </a:p>
                </p:txBody>
              </p:sp>
            </p:grpSp>
            <p:grpSp>
              <p:nvGrpSpPr>
                <p:cNvPr id="86057" name="Group 162"/>
                <p:cNvGrpSpPr/>
                <p:nvPr/>
              </p:nvGrpSpPr>
              <p:grpSpPr>
                <a:xfrm>
                  <a:off x="4596" y="2880"/>
                  <a:ext cx="307" cy="384"/>
                  <a:chOff x="605" y="1776"/>
                  <a:chExt cx="307" cy="384"/>
                </a:xfrm>
              </p:grpSpPr>
              <p:sp>
                <p:nvSpPr>
                  <p:cNvPr id="86058" name="Rectangle 163"/>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86059" name="Rectangle 164"/>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0</a:t>
                    </a:r>
                    <a:endParaRPr lang="en-US" altLang="zh-CN" sz="1800" b="1" dirty="0">
                      <a:solidFill>
                        <a:schemeClr val="tx2"/>
                      </a:solidFill>
                      <a:latin typeface="Helvetica" pitchFamily="34" charset="0"/>
                      <a:ea typeface="宋体" panose="02010600030101010101" pitchFamily="2" charset="-122"/>
                    </a:endParaRPr>
                  </a:p>
                </p:txBody>
              </p:sp>
            </p:grpSp>
          </p:grpSp>
          <p:grpSp>
            <p:nvGrpSpPr>
              <p:cNvPr id="86037" name="Group 171"/>
              <p:cNvGrpSpPr/>
              <p:nvPr/>
            </p:nvGrpSpPr>
            <p:grpSpPr>
              <a:xfrm>
                <a:off x="4130" y="1760"/>
                <a:ext cx="625" cy="231"/>
                <a:chOff x="2445" y="1616"/>
                <a:chExt cx="625" cy="231"/>
              </a:xfrm>
            </p:grpSpPr>
            <p:sp>
              <p:nvSpPr>
                <p:cNvPr id="86044" name="Line 172"/>
                <p:cNvSpPr/>
                <p:nvPr/>
              </p:nvSpPr>
              <p:spPr>
                <a:xfrm>
                  <a:off x="2445" y="1723"/>
                  <a:ext cx="625" cy="0"/>
                </a:xfrm>
                <a:prstGeom prst="line">
                  <a:avLst/>
                </a:prstGeom>
                <a:ln w="9525" cap="flat" cmpd="sng">
                  <a:solidFill>
                    <a:schemeClr val="tx1"/>
                  </a:solidFill>
                  <a:prstDash val="solid"/>
                  <a:headEnd type="arrow" w="med" len="med"/>
                  <a:tailEnd type="arrow" w="med" len="med"/>
                </a:ln>
              </p:spPr>
            </p:sp>
            <p:sp>
              <p:nvSpPr>
                <p:cNvPr id="86045" name="Text Box 173"/>
                <p:cNvSpPr txBox="1"/>
                <p:nvPr/>
              </p:nvSpPr>
              <p:spPr>
                <a:xfrm>
                  <a:off x="2531" y="1616"/>
                  <a:ext cx="467" cy="231"/>
                </a:xfrm>
                <a:prstGeom prst="rect">
                  <a:avLst/>
                </a:prstGeom>
                <a:solidFill>
                  <a:schemeClr val="bg1"/>
                </a:solidFill>
                <a:ln w="9525">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Offset</a:t>
                  </a:r>
                  <a:endParaRPr lang="en-US" altLang="zh-CN" sz="2000" b="1" dirty="0">
                    <a:solidFill>
                      <a:schemeClr val="tx2"/>
                    </a:solidFill>
                    <a:latin typeface="Helvetica" pitchFamily="34" charset="0"/>
                    <a:ea typeface="宋体" panose="02010600030101010101" pitchFamily="2" charset="-122"/>
                  </a:endParaRPr>
                </a:p>
              </p:txBody>
            </p:sp>
          </p:grpSp>
          <p:grpSp>
            <p:nvGrpSpPr>
              <p:cNvPr id="86038" name="Group 174"/>
              <p:cNvGrpSpPr/>
              <p:nvPr/>
            </p:nvGrpSpPr>
            <p:grpSpPr>
              <a:xfrm>
                <a:off x="2920" y="1776"/>
                <a:ext cx="1214" cy="231"/>
                <a:chOff x="2445" y="1645"/>
                <a:chExt cx="625" cy="231"/>
              </a:xfrm>
            </p:grpSpPr>
            <p:sp>
              <p:nvSpPr>
                <p:cNvPr id="86042" name="Line 175"/>
                <p:cNvSpPr/>
                <p:nvPr/>
              </p:nvSpPr>
              <p:spPr>
                <a:xfrm>
                  <a:off x="2445" y="1723"/>
                  <a:ext cx="625" cy="0"/>
                </a:xfrm>
                <a:prstGeom prst="line">
                  <a:avLst/>
                </a:prstGeom>
                <a:ln w="9525" cap="flat" cmpd="sng">
                  <a:solidFill>
                    <a:schemeClr val="tx1"/>
                  </a:solidFill>
                  <a:prstDash val="solid"/>
                  <a:headEnd type="arrow" w="med" len="med"/>
                  <a:tailEnd type="arrow" w="med" len="med"/>
                </a:ln>
              </p:spPr>
            </p:sp>
            <p:sp>
              <p:nvSpPr>
                <p:cNvPr id="86043" name="Text Box 176"/>
                <p:cNvSpPr txBox="1"/>
                <p:nvPr/>
              </p:nvSpPr>
              <p:spPr>
                <a:xfrm>
                  <a:off x="2647" y="1645"/>
                  <a:ext cx="277" cy="231"/>
                </a:xfrm>
                <a:prstGeom prst="rect">
                  <a:avLst/>
                </a:prstGeom>
                <a:solidFill>
                  <a:schemeClr val="bg1"/>
                </a:solidFill>
                <a:ln w="9525">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Index</a:t>
                  </a:r>
                  <a:endParaRPr lang="en-US" altLang="zh-CN" sz="2000" b="1" dirty="0">
                    <a:solidFill>
                      <a:schemeClr val="tx2"/>
                    </a:solidFill>
                    <a:latin typeface="Helvetica" pitchFamily="34" charset="0"/>
                    <a:ea typeface="宋体" panose="02010600030101010101" pitchFamily="2" charset="-122"/>
                  </a:endParaRPr>
                </a:p>
              </p:txBody>
            </p:sp>
          </p:grpSp>
          <p:grpSp>
            <p:nvGrpSpPr>
              <p:cNvPr id="86039" name="Group 177"/>
              <p:cNvGrpSpPr/>
              <p:nvPr/>
            </p:nvGrpSpPr>
            <p:grpSpPr>
              <a:xfrm>
                <a:off x="1078" y="1789"/>
                <a:ext cx="1824" cy="231"/>
                <a:chOff x="2445" y="1645"/>
                <a:chExt cx="625" cy="231"/>
              </a:xfrm>
            </p:grpSpPr>
            <p:sp>
              <p:nvSpPr>
                <p:cNvPr id="86040" name="Line 178"/>
                <p:cNvSpPr/>
                <p:nvPr/>
              </p:nvSpPr>
              <p:spPr>
                <a:xfrm>
                  <a:off x="2445" y="1723"/>
                  <a:ext cx="625" cy="0"/>
                </a:xfrm>
                <a:prstGeom prst="line">
                  <a:avLst/>
                </a:prstGeom>
                <a:ln w="9525" cap="flat" cmpd="sng">
                  <a:solidFill>
                    <a:schemeClr val="tx1"/>
                  </a:solidFill>
                  <a:prstDash val="solid"/>
                  <a:headEnd type="arrow" w="med" len="med"/>
                  <a:tailEnd type="arrow" w="med" len="med"/>
                </a:ln>
              </p:spPr>
            </p:sp>
            <p:sp>
              <p:nvSpPr>
                <p:cNvPr id="86041" name="Text Box 179"/>
                <p:cNvSpPr txBox="1"/>
                <p:nvPr/>
              </p:nvSpPr>
              <p:spPr>
                <a:xfrm>
                  <a:off x="2719" y="1645"/>
                  <a:ext cx="134" cy="231"/>
                </a:xfrm>
                <a:prstGeom prst="rect">
                  <a:avLst/>
                </a:prstGeom>
                <a:solidFill>
                  <a:schemeClr val="bg1"/>
                </a:solidFill>
                <a:ln w="9525">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Tag</a:t>
                  </a:r>
                  <a:endParaRPr lang="en-US" altLang="zh-CN" sz="2000" b="1" dirty="0">
                    <a:solidFill>
                      <a:schemeClr val="tx2"/>
                    </a:solidFill>
                    <a:latin typeface="Helvetica" pitchFamily="34" charset="0"/>
                    <a:ea typeface="宋体" panose="02010600030101010101" pitchFamily="2" charset="-122"/>
                  </a:endParaRPr>
                </a:p>
              </p:txBody>
            </p:sp>
          </p:grpSp>
        </p:grpSp>
        <p:sp>
          <p:nvSpPr>
            <p:cNvPr id="86024" name="Text Box 180"/>
            <p:cNvSpPr txBox="1"/>
            <p:nvPr/>
          </p:nvSpPr>
          <p:spPr>
            <a:xfrm>
              <a:off x="4694"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86025" name="Text Box 181"/>
            <p:cNvSpPr txBox="1"/>
            <p:nvPr/>
          </p:nvSpPr>
          <p:spPr>
            <a:xfrm>
              <a:off x="4358"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86026" name="Text Box 182"/>
            <p:cNvSpPr txBox="1"/>
            <p:nvPr/>
          </p:nvSpPr>
          <p:spPr>
            <a:xfrm>
              <a:off x="4070"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86027" name="Text Box 183"/>
            <p:cNvSpPr txBox="1"/>
            <p:nvPr/>
          </p:nvSpPr>
          <p:spPr>
            <a:xfrm>
              <a:off x="3739"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86028" name="Text Box 184"/>
            <p:cNvSpPr txBox="1"/>
            <p:nvPr/>
          </p:nvSpPr>
          <p:spPr>
            <a:xfrm>
              <a:off x="3446"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86029" name="Text Box 185"/>
            <p:cNvSpPr txBox="1"/>
            <p:nvPr/>
          </p:nvSpPr>
          <p:spPr>
            <a:xfrm>
              <a:off x="3158"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86030" name="Text Box 186"/>
            <p:cNvSpPr txBox="1"/>
            <p:nvPr/>
          </p:nvSpPr>
          <p:spPr>
            <a:xfrm>
              <a:off x="2822"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86031" name="Text Box 187"/>
            <p:cNvSpPr txBox="1"/>
            <p:nvPr/>
          </p:nvSpPr>
          <p:spPr>
            <a:xfrm>
              <a:off x="2534"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86032" name="Text Box 188"/>
            <p:cNvSpPr txBox="1"/>
            <p:nvPr/>
          </p:nvSpPr>
          <p:spPr>
            <a:xfrm>
              <a:off x="2203"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86033" name="Text Box 189"/>
            <p:cNvSpPr txBox="1"/>
            <p:nvPr/>
          </p:nvSpPr>
          <p:spPr>
            <a:xfrm>
              <a:off x="1910"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86034" name="Text Box 190"/>
            <p:cNvSpPr txBox="1"/>
            <p:nvPr/>
          </p:nvSpPr>
          <p:spPr>
            <a:xfrm>
              <a:off x="1622"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86035" name="Text Box 191"/>
            <p:cNvSpPr txBox="1"/>
            <p:nvPr/>
          </p:nvSpPr>
          <p:spPr>
            <a:xfrm>
              <a:off x="1286"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grpSp>
      <p:sp>
        <p:nvSpPr>
          <p:cNvPr id="43014" name="Rectangle 192"/>
          <p:cNvSpPr/>
          <p:nvPr/>
        </p:nvSpPr>
        <p:spPr>
          <a:xfrm>
            <a:off x="490538" y="3595688"/>
            <a:ext cx="7753350" cy="12366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179705" lvl="1" indent="0">
              <a:lnSpc>
                <a:spcPct val="90000"/>
              </a:lnSpc>
              <a:buNone/>
            </a:pPr>
            <a:r>
              <a:rPr lang="en-US" altLang="zh-CN" dirty="0">
                <a:ea typeface="宋体" panose="02010600030101010101" pitchFamily="2" charset="-122"/>
              </a:rPr>
              <a:t>Offset: </a:t>
            </a:r>
            <a:r>
              <a:rPr lang="en-US" altLang="zh-CN" b="1" u="sng" dirty="0">
                <a:ea typeface="宋体" panose="02010600030101010101" pitchFamily="2" charset="-122"/>
              </a:rPr>
              <a:t>0x0</a:t>
            </a:r>
            <a:r>
              <a:rPr lang="en-US" altLang="zh-CN" dirty="0">
                <a:ea typeface="宋体" panose="02010600030101010101" pitchFamily="2" charset="-122"/>
              </a:rPr>
              <a:t>	 Index: </a:t>
            </a:r>
            <a:r>
              <a:rPr lang="en-US" altLang="zh-CN" b="1" u="sng" dirty="0">
                <a:ea typeface="宋体" panose="02010600030101010101" pitchFamily="2" charset="-122"/>
              </a:rPr>
              <a:t>0x05</a:t>
            </a:r>
            <a:r>
              <a:rPr lang="en-US" altLang="zh-CN" dirty="0">
                <a:ea typeface="宋体" panose="02010600030101010101" pitchFamily="2" charset="-122"/>
              </a:rPr>
              <a:t>    Tag: </a:t>
            </a:r>
            <a:r>
              <a:rPr lang="en-US" altLang="zh-CN" b="1" u="sng" dirty="0">
                <a:ea typeface="宋体" panose="02010600030101010101" pitchFamily="2" charset="-122"/>
              </a:rPr>
              <a:t>0x0D</a:t>
            </a:r>
            <a:r>
              <a:rPr lang="en-US" altLang="zh-CN" dirty="0">
                <a:ea typeface="宋体" panose="02010600030101010101" pitchFamily="2" charset="-122"/>
              </a:rPr>
              <a:t>	  </a:t>
            </a:r>
            <a:endParaRPr lang="en-US" altLang="zh-CN" dirty="0">
              <a:ea typeface="宋体" panose="02010600030101010101" pitchFamily="2" charset="-122"/>
            </a:endParaRPr>
          </a:p>
          <a:p>
            <a:pPr marL="179705" lvl="1" indent="0">
              <a:lnSpc>
                <a:spcPct val="90000"/>
              </a:lnSpc>
              <a:buNone/>
            </a:pPr>
            <a:endParaRPr lang="en-US" altLang="zh-CN" dirty="0">
              <a:ea typeface="宋体" panose="02010600030101010101" pitchFamily="2" charset="-122"/>
            </a:endParaRPr>
          </a:p>
          <a:p>
            <a:pPr marL="179705" lvl="1" indent="0">
              <a:lnSpc>
                <a:spcPct val="90000"/>
              </a:lnSpc>
              <a:buNone/>
            </a:pPr>
            <a:r>
              <a:rPr lang="en-US" altLang="zh-CN" dirty="0">
                <a:solidFill>
                  <a:srgbClr val="FF0000"/>
                </a:solidFill>
                <a:ea typeface="宋体" panose="02010600030101010101" pitchFamily="2" charset="-122"/>
              </a:rPr>
              <a:t>Hit? </a:t>
            </a:r>
            <a:r>
              <a:rPr lang="en-US" altLang="zh-CN" b="1" u="sng" dirty="0">
                <a:solidFill>
                  <a:srgbClr val="FF0000"/>
                </a:solidFill>
                <a:ea typeface="宋体" panose="02010600030101010101" pitchFamily="2" charset="-122"/>
              </a:rPr>
              <a:t>Yes</a:t>
            </a:r>
            <a:r>
              <a:rPr lang="en-US" altLang="zh-CN" dirty="0">
                <a:ea typeface="宋体" panose="02010600030101010101" pitchFamily="2" charset="-122"/>
              </a:rPr>
              <a:t>    Byte: </a:t>
            </a:r>
            <a:r>
              <a:rPr lang="en-US" altLang="zh-CN" b="1" u="sng" dirty="0">
                <a:ea typeface="宋体" panose="02010600030101010101" pitchFamily="2" charset="-122"/>
              </a:rPr>
              <a:t>0x36</a:t>
            </a:r>
            <a:endParaRPr lang="zh-CN" altLang="en-US" b="1" u="sng"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4">
                                            <p:txEl>
                                              <p:charRg st="0" end="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4">
                                            <p:txEl>
                                              <p:charRg st="42"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806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Line Replacement </a:t>
            </a:r>
            <a:r>
              <a:rPr lang="en-US" altLang="zh-CN" dirty="0">
                <a:solidFill>
                  <a:srgbClr val="FF0000"/>
                </a:solidFill>
                <a:ea typeface="宋体" panose="02010600030101010101" pitchFamily="2" charset="-122"/>
              </a:rPr>
              <a:t>on Misses</a:t>
            </a:r>
            <a:endParaRPr lang="en-US" altLang="zh-CN" dirty="0">
              <a:solidFill>
                <a:srgbClr val="FF0000"/>
              </a:solidFill>
              <a:ea typeface="宋体" panose="02010600030101010101" pitchFamily="2" charset="-122"/>
            </a:endParaRPr>
          </a:p>
        </p:txBody>
      </p:sp>
      <p:sp>
        <p:nvSpPr>
          <p:cNvPr id="88068" name="Rectangle 3"/>
          <p:cNvSpPr>
            <a:spLocks noGrp="1"/>
          </p:cNvSpPr>
          <p:nvPr>
            <p:ph idx="1"/>
          </p:nvPr>
        </p:nvSpPr>
        <p:spPr>
          <a:xfrm>
            <a:off x="457200" y="1600200"/>
            <a:ext cx="7924800" cy="4419600"/>
          </a:xfrm>
        </p:spPr>
        <p:txBody>
          <a:bodyPr vert="horz" wrap="square" lIns="91440" tIns="45720" rIns="91440" bIns="45720" anchor="t" anchorCtr="0"/>
          <a:p>
            <a:r>
              <a:rPr lang="en-US" altLang="zh-CN" dirty="0">
                <a:ea typeface="宋体" panose="02010600030101010101" pitchFamily="2" charset="-122"/>
              </a:rPr>
              <a:t>Check the cache line of the set indicated by the set index bits</a:t>
            </a:r>
            <a:endParaRPr lang="en-US" altLang="zh-CN" dirty="0">
              <a:ea typeface="宋体" panose="02010600030101010101" pitchFamily="2" charset="-122"/>
            </a:endParaRPr>
          </a:p>
          <a:p>
            <a:pPr lvl="1"/>
            <a:r>
              <a:rPr lang="en-US" altLang="zh-CN" dirty="0">
                <a:ea typeface="宋体" panose="02010600030101010101" pitchFamily="2" charset="-122"/>
              </a:rPr>
              <a:t>If the cache line </a:t>
            </a:r>
            <a:r>
              <a:rPr lang="en-US" altLang="zh-CN" dirty="0">
                <a:solidFill>
                  <a:srgbClr val="FF0000"/>
                </a:solidFill>
                <a:ea typeface="宋体" panose="02010600030101010101" pitchFamily="2" charset="-122"/>
              </a:rPr>
              <a:t>valid</a:t>
            </a:r>
            <a:r>
              <a:rPr lang="en-US" altLang="zh-CN" dirty="0">
                <a:ea typeface="宋体" panose="02010600030101010101" pitchFamily="2" charset="-122"/>
              </a:rPr>
              <a:t>, it must be </a:t>
            </a:r>
            <a:r>
              <a:rPr lang="en-US" altLang="zh-CN" dirty="0">
                <a:solidFill>
                  <a:srgbClr val="FF0000"/>
                </a:solidFill>
                <a:ea typeface="宋体" panose="02010600030101010101" pitchFamily="2" charset="-122"/>
              </a:rPr>
              <a:t>evicted</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Retrieve the requested block</a:t>
            </a:r>
            <a:r>
              <a:rPr lang="en-US" altLang="zh-CN" dirty="0">
                <a:ea typeface="宋体" panose="02010600030101010101" pitchFamily="2" charset="-122"/>
              </a:rPr>
              <a:t> from the next level</a:t>
            </a:r>
            <a:endParaRPr lang="en-US" altLang="zh-CN" dirty="0">
              <a:ea typeface="宋体" panose="02010600030101010101" pitchFamily="2" charset="-122"/>
            </a:endParaRPr>
          </a:p>
          <a:p>
            <a:pPr lvl="1"/>
            <a:r>
              <a:rPr lang="en-US" altLang="zh-CN" dirty="0">
                <a:ea typeface="宋体" panose="02010600030101010101" pitchFamily="2" charset="-122"/>
              </a:rPr>
              <a:t>How to get the block ?</a:t>
            </a:r>
            <a:endParaRPr lang="en-US" altLang="zh-CN" dirty="0">
              <a:ea typeface="宋体" panose="02010600030101010101" pitchFamily="2" charset="-122"/>
            </a:endParaRPr>
          </a:p>
          <a:p>
            <a:r>
              <a:rPr lang="en-US" altLang="zh-CN" dirty="0">
                <a:ea typeface="宋体" panose="02010600030101010101" pitchFamily="2" charset="-122"/>
              </a:rPr>
              <a:t>Current line is </a:t>
            </a:r>
            <a:r>
              <a:rPr lang="en-US" altLang="zh-CN" dirty="0">
                <a:solidFill>
                  <a:srgbClr val="FF0000"/>
                </a:solidFill>
                <a:ea typeface="宋体" panose="02010600030101010101" pitchFamily="2" charset="-122"/>
              </a:rPr>
              <a:t>replaced by the newly fetched line</a:t>
            </a:r>
            <a:endParaRPr lang="en-US" altLang="zh-CN" dirty="0">
              <a:solidFill>
                <a:srgbClr val="FF0000"/>
              </a:solidFill>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9011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Check the cache line</a:t>
            </a:r>
            <a:endParaRPr lang="en-US" altLang="zh-CN" dirty="0">
              <a:ea typeface="宋体" panose="02010600030101010101" pitchFamily="2" charset="-122"/>
            </a:endParaRPr>
          </a:p>
        </p:txBody>
      </p:sp>
      <p:sp>
        <p:nvSpPr>
          <p:cNvPr id="90116" name="Rectangle 4"/>
          <p:cNvSpPr/>
          <p:nvPr/>
        </p:nvSpPr>
        <p:spPr>
          <a:xfrm>
            <a:off x="2765425" y="3003550"/>
            <a:ext cx="5845175" cy="639763"/>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90117" name="Rectangle 7"/>
          <p:cNvSpPr/>
          <p:nvPr/>
        </p:nvSpPr>
        <p:spPr>
          <a:xfrm>
            <a:off x="2994025" y="3109913"/>
            <a:ext cx="457200" cy="42703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90118" name="Text Box 19"/>
          <p:cNvSpPr txBox="1"/>
          <p:nvPr/>
        </p:nvSpPr>
        <p:spPr>
          <a:xfrm>
            <a:off x="385763" y="3057525"/>
            <a:ext cx="2509837" cy="4603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400" b="1" dirty="0">
                <a:latin typeface="Helvetica" pitchFamily="34" charset="0"/>
                <a:ea typeface="宋体" panose="02010600030101010101" pitchFamily="2" charset="-122"/>
              </a:rPr>
              <a:t>selected set (i): </a:t>
            </a:r>
            <a:endParaRPr lang="en-US" altLang="zh-CN" sz="2400" b="1" dirty="0">
              <a:latin typeface="Helvetica" pitchFamily="34" charset="0"/>
              <a:ea typeface="宋体" panose="02010600030101010101" pitchFamily="2" charset="-122"/>
            </a:endParaRPr>
          </a:p>
        </p:txBody>
      </p:sp>
      <p:sp>
        <p:nvSpPr>
          <p:cNvPr id="90119" name="Line 20"/>
          <p:cNvSpPr/>
          <p:nvPr/>
        </p:nvSpPr>
        <p:spPr>
          <a:xfrm flipV="1">
            <a:off x="3209925" y="2468563"/>
            <a:ext cx="0" cy="639762"/>
          </a:xfrm>
          <a:prstGeom prst="line">
            <a:avLst/>
          </a:prstGeom>
          <a:ln w="12700" cap="flat" cmpd="sng">
            <a:solidFill>
              <a:schemeClr val="tx1"/>
            </a:solidFill>
            <a:prstDash val="solid"/>
            <a:headEnd type="none" w="med" len="med"/>
            <a:tailEnd type="triangle" w="med" len="med"/>
          </a:ln>
        </p:spPr>
      </p:sp>
      <p:sp>
        <p:nvSpPr>
          <p:cNvPr id="90120" name="Text Box 21"/>
          <p:cNvSpPr txBox="1"/>
          <p:nvPr/>
        </p:nvSpPr>
        <p:spPr>
          <a:xfrm>
            <a:off x="2851150" y="2006600"/>
            <a:ext cx="722313" cy="46196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400" b="1" dirty="0">
                <a:latin typeface="Helvetica" pitchFamily="34" charset="0"/>
                <a:ea typeface="宋体" panose="02010600030101010101" pitchFamily="2" charset="-122"/>
              </a:rPr>
              <a:t>=1?</a:t>
            </a:r>
            <a:endParaRPr lang="zh-CN" altLang="en-US" sz="2400" b="1" dirty="0">
              <a:latin typeface="Helvetica" pitchFamily="34" charset="0"/>
              <a:ea typeface="宋体" panose="02010600030101010101" pitchFamily="2" charset="-122"/>
            </a:endParaRPr>
          </a:p>
        </p:txBody>
      </p:sp>
      <p:sp>
        <p:nvSpPr>
          <p:cNvPr id="90121" name="Text Box 28"/>
          <p:cNvSpPr txBox="1"/>
          <p:nvPr/>
        </p:nvSpPr>
        <p:spPr>
          <a:xfrm>
            <a:off x="3675063" y="2011363"/>
            <a:ext cx="4521200" cy="46196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latin typeface="Helvetica" pitchFamily="34" charset="0"/>
                <a:ea typeface="宋体" panose="02010600030101010101" pitchFamily="2" charset="-122"/>
              </a:rPr>
              <a:t>If valid bit is set, evict the line</a:t>
            </a:r>
            <a:endParaRPr lang="en-US" altLang="zh-CN" sz="2400" b="1" dirty="0">
              <a:latin typeface="Helvetica" pitchFamily="34" charset="0"/>
              <a:ea typeface="宋体" panose="02010600030101010101" pitchFamily="2" charset="-122"/>
            </a:endParaRPr>
          </a:p>
        </p:txBody>
      </p:sp>
      <p:sp>
        <p:nvSpPr>
          <p:cNvPr id="90122" name="Rectangle 31"/>
          <p:cNvSpPr/>
          <p:nvPr/>
        </p:nvSpPr>
        <p:spPr>
          <a:xfrm>
            <a:off x="3679825" y="3109913"/>
            <a:ext cx="914400" cy="42703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Tag</a:t>
            </a:r>
            <a:endParaRPr lang="zh-CN" altLang="en-US" sz="2000" b="1" dirty="0">
              <a:latin typeface="Helvetica" pitchFamily="34" charset="0"/>
              <a:ea typeface="宋体" panose="02010600030101010101" pitchFamily="2" charset="-122"/>
            </a:endParaRPr>
          </a:p>
        </p:txBody>
      </p:sp>
      <p:grpSp>
        <p:nvGrpSpPr>
          <p:cNvPr id="90123" name="组合 43"/>
          <p:cNvGrpSpPr/>
          <p:nvPr/>
        </p:nvGrpSpPr>
        <p:grpSpPr>
          <a:xfrm>
            <a:off x="4746625" y="3109913"/>
            <a:ext cx="3530600" cy="427037"/>
            <a:chOff x="4746625" y="3109999"/>
            <a:chExt cx="3530600" cy="426238"/>
          </a:xfrm>
        </p:grpSpPr>
        <p:sp>
          <p:nvSpPr>
            <p:cNvPr id="90133" name="Rectangle 5"/>
            <p:cNvSpPr/>
            <p:nvPr/>
          </p:nvSpPr>
          <p:spPr>
            <a:xfrm>
              <a:off x="6067425" y="3109999"/>
              <a:ext cx="457200" cy="4262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90134" name="Rectangle 6"/>
            <p:cNvSpPr/>
            <p:nvPr/>
          </p:nvSpPr>
          <p:spPr>
            <a:xfrm>
              <a:off x="4746625" y="3109999"/>
              <a:ext cx="457200" cy="4262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90135" name="Rectangle 32"/>
            <p:cNvSpPr/>
            <p:nvPr/>
          </p:nvSpPr>
          <p:spPr>
            <a:xfrm>
              <a:off x="5203825" y="3109999"/>
              <a:ext cx="457200" cy="4262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90136" name="Rectangle 33"/>
            <p:cNvSpPr/>
            <p:nvPr/>
          </p:nvSpPr>
          <p:spPr>
            <a:xfrm>
              <a:off x="5610225" y="3109999"/>
              <a:ext cx="457200" cy="4262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000" b="1" dirty="0">
                <a:latin typeface="Helvetica" pitchFamily="34" charset="0"/>
                <a:ea typeface="宋体" panose="02010600030101010101" pitchFamily="2" charset="-122"/>
              </a:endParaRPr>
            </a:p>
          </p:txBody>
        </p:sp>
        <p:sp>
          <p:nvSpPr>
            <p:cNvPr id="90137" name="Rectangle 34"/>
            <p:cNvSpPr/>
            <p:nvPr/>
          </p:nvSpPr>
          <p:spPr>
            <a:xfrm>
              <a:off x="7820025" y="3109999"/>
              <a:ext cx="457200" cy="4262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baseline="-25000" dirty="0">
                <a:latin typeface="Helvetica" pitchFamily="34" charset="0"/>
                <a:ea typeface="宋体" panose="02010600030101010101" pitchFamily="2" charset="-122"/>
              </a:endParaRPr>
            </a:p>
          </p:txBody>
        </p:sp>
        <p:sp>
          <p:nvSpPr>
            <p:cNvPr id="90138" name="Rectangle 35"/>
            <p:cNvSpPr/>
            <p:nvPr/>
          </p:nvSpPr>
          <p:spPr>
            <a:xfrm>
              <a:off x="6499225" y="3109999"/>
              <a:ext cx="457200" cy="4262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90139" name="Rectangle 36"/>
            <p:cNvSpPr/>
            <p:nvPr/>
          </p:nvSpPr>
          <p:spPr>
            <a:xfrm>
              <a:off x="6956425" y="3109999"/>
              <a:ext cx="457200" cy="4262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90140" name="Rectangle 37"/>
            <p:cNvSpPr/>
            <p:nvPr/>
          </p:nvSpPr>
          <p:spPr>
            <a:xfrm>
              <a:off x="7362825" y="3109999"/>
              <a:ext cx="457200" cy="426238"/>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grpSp>
      <p:sp>
        <p:nvSpPr>
          <p:cNvPr id="90124" name="Rectangle 39"/>
          <p:cNvSpPr/>
          <p:nvPr/>
        </p:nvSpPr>
        <p:spPr>
          <a:xfrm>
            <a:off x="60674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3</a:t>
            </a:r>
            <a:endParaRPr lang="zh-CN" altLang="en-US" sz="1100" b="1" dirty="0">
              <a:latin typeface="Helvetica" pitchFamily="34" charset="0"/>
              <a:ea typeface="宋体" panose="02010600030101010101" pitchFamily="2" charset="-122"/>
            </a:endParaRPr>
          </a:p>
        </p:txBody>
      </p:sp>
      <p:sp>
        <p:nvSpPr>
          <p:cNvPr id="90125" name="Rectangle 40"/>
          <p:cNvSpPr/>
          <p:nvPr/>
        </p:nvSpPr>
        <p:spPr>
          <a:xfrm>
            <a:off x="47466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0</a:t>
            </a:r>
            <a:endParaRPr lang="zh-CN" altLang="en-US" sz="1100" b="1" dirty="0">
              <a:latin typeface="Helvetica" pitchFamily="34" charset="0"/>
              <a:ea typeface="宋体" panose="02010600030101010101" pitchFamily="2" charset="-122"/>
            </a:endParaRPr>
          </a:p>
        </p:txBody>
      </p:sp>
      <p:sp>
        <p:nvSpPr>
          <p:cNvPr id="90126" name="Rectangle 41"/>
          <p:cNvSpPr/>
          <p:nvPr/>
        </p:nvSpPr>
        <p:spPr>
          <a:xfrm>
            <a:off x="52038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1</a:t>
            </a:r>
            <a:endParaRPr lang="zh-CN" altLang="en-US" sz="1100" b="1" dirty="0">
              <a:latin typeface="Helvetica" pitchFamily="34" charset="0"/>
              <a:ea typeface="宋体" panose="02010600030101010101" pitchFamily="2" charset="-122"/>
            </a:endParaRPr>
          </a:p>
        </p:txBody>
      </p:sp>
      <p:sp>
        <p:nvSpPr>
          <p:cNvPr id="90127" name="Rectangle 42"/>
          <p:cNvSpPr/>
          <p:nvPr/>
        </p:nvSpPr>
        <p:spPr>
          <a:xfrm>
            <a:off x="56102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2</a:t>
            </a:r>
            <a:endParaRPr lang="zh-CN" altLang="en-US" sz="1100" b="1" dirty="0">
              <a:latin typeface="Helvetica" pitchFamily="34" charset="0"/>
              <a:ea typeface="宋体" panose="02010600030101010101" pitchFamily="2" charset="-122"/>
            </a:endParaRPr>
          </a:p>
        </p:txBody>
      </p:sp>
      <p:sp>
        <p:nvSpPr>
          <p:cNvPr id="90128" name="Rectangle 43"/>
          <p:cNvSpPr/>
          <p:nvPr/>
        </p:nvSpPr>
        <p:spPr>
          <a:xfrm>
            <a:off x="78200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7</a:t>
            </a:r>
            <a:endParaRPr lang="zh-CN" altLang="en-US" sz="1100" b="1" dirty="0">
              <a:latin typeface="Helvetica" pitchFamily="34" charset="0"/>
              <a:ea typeface="宋体" panose="02010600030101010101" pitchFamily="2" charset="-122"/>
            </a:endParaRPr>
          </a:p>
        </p:txBody>
      </p:sp>
      <p:sp>
        <p:nvSpPr>
          <p:cNvPr id="90129" name="Rectangle 44"/>
          <p:cNvSpPr/>
          <p:nvPr/>
        </p:nvSpPr>
        <p:spPr>
          <a:xfrm>
            <a:off x="64992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4</a:t>
            </a:r>
            <a:endParaRPr lang="zh-CN" altLang="en-US" sz="1100" b="1" dirty="0">
              <a:latin typeface="Helvetica" pitchFamily="34" charset="0"/>
              <a:ea typeface="宋体" panose="02010600030101010101" pitchFamily="2" charset="-122"/>
            </a:endParaRPr>
          </a:p>
        </p:txBody>
      </p:sp>
      <p:sp>
        <p:nvSpPr>
          <p:cNvPr id="90130" name="Rectangle 45"/>
          <p:cNvSpPr/>
          <p:nvPr/>
        </p:nvSpPr>
        <p:spPr>
          <a:xfrm>
            <a:off x="69564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5</a:t>
            </a:r>
            <a:endParaRPr lang="zh-CN" altLang="en-US" sz="1100" b="1" dirty="0">
              <a:latin typeface="Helvetica" pitchFamily="34" charset="0"/>
              <a:ea typeface="宋体" panose="02010600030101010101" pitchFamily="2" charset="-122"/>
            </a:endParaRPr>
          </a:p>
        </p:txBody>
      </p:sp>
      <p:sp>
        <p:nvSpPr>
          <p:cNvPr id="90131" name="Rectangle 46"/>
          <p:cNvSpPr/>
          <p:nvPr/>
        </p:nvSpPr>
        <p:spPr>
          <a:xfrm>
            <a:off x="7362825" y="2684463"/>
            <a:ext cx="457200" cy="425450"/>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100" b="1" dirty="0">
                <a:latin typeface="Helvetica" pitchFamily="34" charset="0"/>
                <a:ea typeface="宋体" panose="02010600030101010101" pitchFamily="2" charset="-122"/>
              </a:rPr>
              <a:t>6</a:t>
            </a:r>
            <a:endParaRPr lang="zh-CN" altLang="en-US" sz="1100" b="1" dirty="0">
              <a:latin typeface="Helvetica" pitchFamily="34" charset="0"/>
              <a:ea typeface="宋体" panose="02010600030101010101" pitchFamily="2" charset="-122"/>
            </a:endParaRPr>
          </a:p>
        </p:txBody>
      </p:sp>
      <p:grpSp>
        <p:nvGrpSpPr>
          <p:cNvPr id="3" name="组合 44"/>
          <p:cNvGrpSpPr/>
          <p:nvPr/>
        </p:nvGrpSpPr>
        <p:grpSpPr>
          <a:xfrm>
            <a:off x="4749800" y="3111500"/>
            <a:ext cx="3530600" cy="426238"/>
            <a:chOff x="4746625" y="3109999"/>
            <a:chExt cx="3530600" cy="426238"/>
          </a:xfrm>
          <a:solidFill>
            <a:srgbClr val="FF0000"/>
          </a:solidFill>
        </p:grpSpPr>
        <p:sp>
          <p:nvSpPr>
            <p:cNvPr id="46" name="Rectangle 5"/>
            <p:cNvSpPr>
              <a:spLocks noChangeArrowheads="1"/>
            </p:cNvSpPr>
            <p:nvPr/>
          </p:nvSpPr>
          <p:spPr bwMode="auto">
            <a:xfrm>
              <a:off x="6067425" y="3109999"/>
              <a:ext cx="457200" cy="426238"/>
            </a:xfrm>
            <a:prstGeom prst="rect">
              <a:avLst/>
            </a:prstGeom>
            <a:grp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Helvetica" pitchFamily="34" charset="0"/>
                <a:ea typeface="宋体" panose="02010600030101010101" pitchFamily="2" charset="-122"/>
                <a:cs typeface="+mn-cs"/>
              </a:endParaRPr>
            </a:p>
          </p:txBody>
        </p:sp>
        <p:sp>
          <p:nvSpPr>
            <p:cNvPr id="47" name="Rectangle 6"/>
            <p:cNvSpPr>
              <a:spLocks noChangeArrowheads="1"/>
            </p:cNvSpPr>
            <p:nvPr/>
          </p:nvSpPr>
          <p:spPr bwMode="auto">
            <a:xfrm>
              <a:off x="4746625" y="3109999"/>
              <a:ext cx="457200" cy="426238"/>
            </a:xfrm>
            <a:prstGeom prst="rect">
              <a:avLst/>
            </a:prstGeom>
            <a:grp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Helvetica" pitchFamily="34" charset="0"/>
                <a:ea typeface="宋体" panose="02010600030101010101" pitchFamily="2" charset="-122"/>
                <a:cs typeface="+mn-cs"/>
              </a:endParaRPr>
            </a:p>
          </p:txBody>
        </p:sp>
        <p:sp>
          <p:nvSpPr>
            <p:cNvPr id="49" name="Rectangle 32"/>
            <p:cNvSpPr>
              <a:spLocks noChangeArrowheads="1"/>
            </p:cNvSpPr>
            <p:nvPr/>
          </p:nvSpPr>
          <p:spPr bwMode="auto">
            <a:xfrm>
              <a:off x="5203825" y="3109999"/>
              <a:ext cx="457200" cy="426238"/>
            </a:xfrm>
            <a:prstGeom prst="rect">
              <a:avLst/>
            </a:prstGeom>
            <a:grp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Helvetica" pitchFamily="34" charset="0"/>
                <a:ea typeface="宋体" panose="02010600030101010101" pitchFamily="2" charset="-122"/>
                <a:cs typeface="+mn-cs"/>
              </a:endParaRPr>
            </a:p>
          </p:txBody>
        </p:sp>
        <p:sp>
          <p:nvSpPr>
            <p:cNvPr id="50" name="Rectangle 33"/>
            <p:cNvSpPr>
              <a:spLocks noChangeArrowheads="1"/>
            </p:cNvSpPr>
            <p:nvPr/>
          </p:nvSpPr>
          <p:spPr bwMode="auto">
            <a:xfrm>
              <a:off x="5610225" y="3109999"/>
              <a:ext cx="457200" cy="426238"/>
            </a:xfrm>
            <a:prstGeom prst="rect">
              <a:avLst/>
            </a:prstGeom>
            <a:grp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Helvetica" pitchFamily="34" charset="0"/>
                <a:ea typeface="宋体" panose="02010600030101010101" pitchFamily="2" charset="-122"/>
                <a:cs typeface="+mn-cs"/>
              </a:endParaRPr>
            </a:p>
          </p:txBody>
        </p:sp>
        <p:sp>
          <p:nvSpPr>
            <p:cNvPr id="51" name="Rectangle 34"/>
            <p:cNvSpPr>
              <a:spLocks noChangeArrowheads="1"/>
            </p:cNvSpPr>
            <p:nvPr/>
          </p:nvSpPr>
          <p:spPr bwMode="auto">
            <a:xfrm>
              <a:off x="7820025" y="3109999"/>
              <a:ext cx="457200" cy="426238"/>
            </a:xfrm>
            <a:prstGeom prst="rect">
              <a:avLst/>
            </a:prstGeom>
            <a:grp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25000" noProof="0" dirty="0">
                <a:ln>
                  <a:noFill/>
                </a:ln>
                <a:solidFill>
                  <a:schemeClr val="tx1"/>
                </a:solidFill>
                <a:effectLst/>
                <a:uLnTx/>
                <a:uFillTx/>
                <a:latin typeface="Helvetica" pitchFamily="34" charset="0"/>
                <a:ea typeface="宋体" panose="02010600030101010101" pitchFamily="2" charset="-122"/>
                <a:cs typeface="+mn-cs"/>
              </a:endParaRPr>
            </a:p>
          </p:txBody>
        </p:sp>
        <p:sp>
          <p:nvSpPr>
            <p:cNvPr id="52" name="Rectangle 35"/>
            <p:cNvSpPr>
              <a:spLocks noChangeArrowheads="1"/>
            </p:cNvSpPr>
            <p:nvPr/>
          </p:nvSpPr>
          <p:spPr bwMode="auto">
            <a:xfrm>
              <a:off x="6499225" y="3109999"/>
              <a:ext cx="457200" cy="426238"/>
            </a:xfrm>
            <a:prstGeom prst="rect">
              <a:avLst/>
            </a:prstGeom>
            <a:grp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endParaRPr>
            </a:p>
          </p:txBody>
        </p:sp>
        <p:sp>
          <p:nvSpPr>
            <p:cNvPr id="53" name="Rectangle 36"/>
            <p:cNvSpPr>
              <a:spLocks noChangeArrowheads="1"/>
            </p:cNvSpPr>
            <p:nvPr/>
          </p:nvSpPr>
          <p:spPr bwMode="auto">
            <a:xfrm>
              <a:off x="6956425" y="3109999"/>
              <a:ext cx="457200" cy="426238"/>
            </a:xfrm>
            <a:prstGeom prst="rect">
              <a:avLst/>
            </a:prstGeom>
            <a:grp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endParaRPr>
            </a:p>
          </p:txBody>
        </p:sp>
        <p:sp>
          <p:nvSpPr>
            <p:cNvPr id="54" name="Rectangle 37"/>
            <p:cNvSpPr>
              <a:spLocks noChangeArrowheads="1"/>
            </p:cNvSpPr>
            <p:nvPr/>
          </p:nvSpPr>
          <p:spPr bwMode="auto">
            <a:xfrm>
              <a:off x="7362825" y="3109999"/>
              <a:ext cx="457200" cy="426238"/>
            </a:xfrm>
            <a:prstGeom prst="rect">
              <a:avLst/>
            </a:prstGeom>
            <a:grp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5"/>
          <p:cNvSpPr txBox="1">
            <a:spLocks noGrp="1"/>
          </p:cNvSpPr>
          <p:nvPr>
            <p:ph type="sldNum" sz="quarter" idx="12"/>
          </p:nvPr>
        </p:nvSpPr>
        <p:spPr>
          <a:xfrm>
            <a:off x="6934200" y="5640388"/>
            <a:ext cx="1295400" cy="457200"/>
          </a:xfrm>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9216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Get the Address of the </a:t>
            </a:r>
            <a:r>
              <a:rPr lang="en-US" altLang="zh-CN" dirty="0">
                <a:solidFill>
                  <a:srgbClr val="FF0000"/>
                </a:solidFill>
                <a:ea typeface="宋体" panose="02010600030101010101" pitchFamily="2" charset="-122"/>
              </a:rPr>
              <a:t>Starting Byte</a:t>
            </a:r>
            <a:endParaRPr lang="en-US" altLang="zh-CN" dirty="0">
              <a:solidFill>
                <a:srgbClr val="FF0000"/>
              </a:solidFill>
              <a:ea typeface="宋体" panose="02010600030101010101" pitchFamily="2" charset="-122"/>
            </a:endParaRPr>
          </a:p>
        </p:txBody>
      </p:sp>
      <p:sp>
        <p:nvSpPr>
          <p:cNvPr id="92164" name="Rectangle 3"/>
          <p:cNvSpPr>
            <a:spLocks noGrp="1"/>
          </p:cNvSpPr>
          <p:nvPr>
            <p:ph idx="1"/>
          </p:nvPr>
        </p:nvSpPr>
        <p:spPr>
          <a:xfrm>
            <a:off x="457200" y="1600200"/>
            <a:ext cx="7924800" cy="4419600"/>
          </a:xfrm>
        </p:spPr>
        <p:txBody>
          <a:bodyPr vert="horz" wrap="square" lIns="91440" tIns="45720" rIns="91440" bIns="45720" anchor="t" anchorCtr="0"/>
          <a:p>
            <a:r>
              <a:rPr lang="en-US" altLang="zh-CN" dirty="0">
                <a:ea typeface="宋体" panose="02010600030101010101" pitchFamily="2" charset="-122"/>
              </a:rPr>
              <a:t>Consider memory address looks like the following</a:t>
            </a:r>
            <a:endParaRPr lang="en-US" altLang="zh-CN" dirty="0">
              <a:ea typeface="宋体" panose="02010600030101010101" pitchFamily="2" charset="-122"/>
            </a:endParaRPr>
          </a:p>
          <a:p>
            <a:pPr>
              <a:buNone/>
            </a:pPr>
            <a:endParaRPr lang="en-US" altLang="zh-CN" dirty="0">
              <a:ea typeface="宋体" panose="02010600030101010101" pitchFamily="2" charset="-122"/>
            </a:endParaRPr>
          </a:p>
          <a:p>
            <a:pPr>
              <a:buNone/>
            </a:pP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Clear the last bits and get the address A</a:t>
            </a:r>
            <a:endParaRPr lang="en-US" altLang="zh-CN" dirty="0">
              <a:solidFill>
                <a:srgbClr val="FF0000"/>
              </a:solidFill>
              <a:ea typeface="宋体" panose="02010600030101010101" pitchFamily="2" charset="-122"/>
            </a:endParaRPr>
          </a:p>
        </p:txBody>
      </p:sp>
      <p:grpSp>
        <p:nvGrpSpPr>
          <p:cNvPr id="92165" name="组合 22"/>
          <p:cNvGrpSpPr/>
          <p:nvPr/>
        </p:nvGrpSpPr>
        <p:grpSpPr>
          <a:xfrm>
            <a:off x="762000" y="2438400"/>
            <a:ext cx="6989763" cy="1600200"/>
            <a:chOff x="1150295" y="3915117"/>
            <a:chExt cx="6989571" cy="1806091"/>
          </a:xfrm>
        </p:grpSpPr>
        <p:sp>
          <p:nvSpPr>
            <p:cNvPr id="92181" name="Rectangle 8" descr="Wide upward diagonal"/>
            <p:cNvSpPr/>
            <p:nvPr/>
          </p:nvSpPr>
          <p:spPr>
            <a:xfrm>
              <a:off x="1219200" y="4271308"/>
              <a:ext cx="1676400" cy="532467"/>
            </a:xfrm>
            <a:prstGeom prst="rect">
              <a:avLst/>
            </a:prstGeom>
            <a:blipFill rotWithShape="0">
              <a:blip r:embed="rId1"/>
            </a:blip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92182" name="Text Box 10"/>
            <p:cNvSpPr txBox="1"/>
            <p:nvPr/>
          </p:nvSpPr>
          <p:spPr>
            <a:xfrm>
              <a:off x="7826960" y="3915117"/>
              <a:ext cx="312906" cy="369332"/>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Helvetica" pitchFamily="34" charset="0"/>
                  <a:ea typeface="宋体" panose="02010600030101010101" pitchFamily="2" charset="-122"/>
                </a:rPr>
                <a:t>0</a:t>
              </a:r>
              <a:endParaRPr lang="zh-CN" altLang="en-US" sz="1800" b="1" dirty="0">
                <a:latin typeface="Helvetica" pitchFamily="34" charset="0"/>
                <a:ea typeface="宋体" panose="02010600030101010101" pitchFamily="2" charset="-122"/>
              </a:endParaRPr>
            </a:p>
          </p:txBody>
        </p:sp>
        <p:sp>
          <p:nvSpPr>
            <p:cNvPr id="92183" name="Text Box 11"/>
            <p:cNvSpPr txBox="1"/>
            <p:nvPr/>
          </p:nvSpPr>
          <p:spPr>
            <a:xfrm>
              <a:off x="1150295" y="3915117"/>
              <a:ext cx="595035" cy="369332"/>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Helvetica" pitchFamily="34" charset="0"/>
                  <a:ea typeface="宋体" panose="02010600030101010101" pitchFamily="2" charset="-122"/>
                </a:rPr>
                <a:t>m-1</a:t>
              </a:r>
              <a:endParaRPr lang="en-US" altLang="zh-CN" sz="1800" b="1" dirty="0">
                <a:latin typeface="Helvetica" pitchFamily="34" charset="0"/>
                <a:ea typeface="宋体" panose="02010600030101010101" pitchFamily="2" charset="-122"/>
              </a:endParaRPr>
            </a:p>
          </p:txBody>
        </p:sp>
        <p:sp>
          <p:nvSpPr>
            <p:cNvPr id="92184" name="Rectangle 12"/>
            <p:cNvSpPr/>
            <p:nvPr/>
          </p:nvSpPr>
          <p:spPr>
            <a:xfrm>
              <a:off x="1524000" y="5262108"/>
              <a:ext cx="1003479" cy="459100"/>
            </a:xfrm>
            <a:prstGeom prst="rect">
              <a:avLst/>
            </a:prstGeom>
            <a:noFill/>
            <a:ln w="12700">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400" b="1" i="1" dirty="0">
                  <a:latin typeface="Helvetica" pitchFamily="34" charset="0"/>
                  <a:ea typeface="宋体" panose="02010600030101010101" pitchFamily="2" charset="-122"/>
                </a:rPr>
                <a:t>&lt;</a:t>
              </a:r>
              <a:r>
                <a:rPr lang="en-US" altLang="zh-CN" sz="2400" b="1" i="1" dirty="0">
                  <a:latin typeface="Helvetica" pitchFamily="34" charset="0"/>
                  <a:ea typeface="宋体" panose="02010600030101010101" pitchFamily="2" charset="-122"/>
                </a:rPr>
                <a:t>tag&gt;</a:t>
              </a:r>
              <a:endParaRPr lang="en-US" altLang="zh-CN" sz="2400" b="1" i="1" dirty="0">
                <a:latin typeface="Helvetica" pitchFamily="34" charset="0"/>
                <a:ea typeface="宋体" panose="02010600030101010101" pitchFamily="2" charset="-122"/>
              </a:endParaRPr>
            </a:p>
          </p:txBody>
        </p:sp>
        <p:sp>
          <p:nvSpPr>
            <p:cNvPr id="92185" name="Rectangle 13"/>
            <p:cNvSpPr/>
            <p:nvPr/>
          </p:nvSpPr>
          <p:spPr>
            <a:xfrm>
              <a:off x="3429000" y="5262108"/>
              <a:ext cx="1875512" cy="459100"/>
            </a:xfrm>
            <a:prstGeom prst="rect">
              <a:avLst/>
            </a:prstGeom>
            <a:noFill/>
            <a:ln w="12700">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400" b="1" i="1" dirty="0">
                  <a:latin typeface="Helvetica" pitchFamily="34" charset="0"/>
                  <a:ea typeface="宋体" panose="02010600030101010101" pitchFamily="2" charset="-122"/>
                </a:rPr>
                <a:t>&lt;</a:t>
              </a:r>
              <a:r>
                <a:rPr lang="en-US" altLang="zh-CN" sz="2400" b="1" i="1" dirty="0">
                  <a:latin typeface="Helvetica" pitchFamily="34" charset="0"/>
                  <a:ea typeface="宋体" panose="02010600030101010101" pitchFamily="2" charset="-122"/>
                </a:rPr>
                <a:t>set index&gt;</a:t>
              </a:r>
              <a:endParaRPr lang="en-US" altLang="zh-CN" sz="2400" b="1" i="1" dirty="0">
                <a:latin typeface="Helvetica" pitchFamily="34" charset="0"/>
                <a:ea typeface="宋体" panose="02010600030101010101" pitchFamily="2" charset="-122"/>
              </a:endParaRPr>
            </a:p>
          </p:txBody>
        </p:sp>
        <p:sp>
          <p:nvSpPr>
            <p:cNvPr id="92186" name="Rectangle 14"/>
            <p:cNvSpPr/>
            <p:nvPr/>
          </p:nvSpPr>
          <p:spPr>
            <a:xfrm>
              <a:off x="5867400" y="5262108"/>
              <a:ext cx="2262670" cy="459100"/>
            </a:xfrm>
            <a:prstGeom prst="rect">
              <a:avLst/>
            </a:prstGeom>
            <a:noFill/>
            <a:ln w="12700">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400" b="1" i="1" dirty="0">
                  <a:latin typeface="Helvetica" pitchFamily="34" charset="0"/>
                  <a:ea typeface="宋体" panose="02010600030101010101" pitchFamily="2" charset="-122"/>
                </a:rPr>
                <a:t>&lt;</a:t>
              </a:r>
              <a:r>
                <a:rPr lang="en-US" altLang="zh-CN" sz="2400" b="1" i="1" dirty="0">
                  <a:latin typeface="Helvetica" pitchFamily="34" charset="0"/>
                  <a:ea typeface="宋体" panose="02010600030101010101" pitchFamily="2" charset="-122"/>
                </a:rPr>
                <a:t>block offset&gt;</a:t>
              </a:r>
              <a:endParaRPr lang="en-US" altLang="zh-CN" sz="2400" b="1" i="1" dirty="0">
                <a:latin typeface="Helvetica" pitchFamily="34" charset="0"/>
                <a:ea typeface="宋体" panose="02010600030101010101" pitchFamily="2" charset="-122"/>
              </a:endParaRPr>
            </a:p>
          </p:txBody>
        </p:sp>
        <p:sp>
          <p:nvSpPr>
            <p:cNvPr id="92187" name="AutoShape 15"/>
            <p:cNvSpPr/>
            <p:nvPr/>
          </p:nvSpPr>
          <p:spPr>
            <a:xfrm rot="5400000">
              <a:off x="1881135" y="4243335"/>
              <a:ext cx="352530" cy="1676400"/>
            </a:xfrm>
            <a:prstGeom prst="rightBrace">
              <a:avLst>
                <a:gd name="adj1" fmla="val 29170"/>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92188" name="AutoShape 16"/>
            <p:cNvSpPr/>
            <p:nvPr/>
          </p:nvSpPr>
          <p:spPr>
            <a:xfrm rot="5400000">
              <a:off x="4211201" y="3690501"/>
              <a:ext cx="264397" cy="2743200"/>
            </a:xfrm>
            <a:prstGeom prst="rightBrace">
              <a:avLst>
                <a:gd name="adj1" fmla="val 29156"/>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92189" name="AutoShape 17"/>
            <p:cNvSpPr/>
            <p:nvPr/>
          </p:nvSpPr>
          <p:spPr>
            <a:xfrm rot="5400000">
              <a:off x="6884167" y="3912367"/>
              <a:ext cx="176265" cy="2209800"/>
            </a:xfrm>
            <a:prstGeom prst="rightBrace">
              <a:avLst>
                <a:gd name="adj1" fmla="val 29194"/>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92190" name="矩形 16"/>
            <p:cNvSpPr/>
            <p:nvPr/>
          </p:nvSpPr>
          <p:spPr>
            <a:xfrm>
              <a:off x="1219200" y="4271805"/>
              <a:ext cx="6858000" cy="528795"/>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cxnSp>
          <p:nvCxnSpPr>
            <p:cNvPr id="92191" name="直接连接符 17"/>
            <p:cNvCxnSpPr/>
            <p:nvPr/>
          </p:nvCxnSpPr>
          <p:spPr>
            <a:xfrm>
              <a:off x="2895600" y="4271805"/>
              <a:ext cx="0" cy="528795"/>
            </a:xfrm>
            <a:prstGeom prst="line">
              <a:avLst/>
            </a:prstGeom>
            <a:ln w="9525" cap="flat" cmpd="sng">
              <a:solidFill>
                <a:schemeClr val="tx1"/>
              </a:solidFill>
              <a:prstDash val="solid"/>
              <a:headEnd type="none" w="med" len="med"/>
              <a:tailEnd type="none" w="med" len="med"/>
            </a:ln>
          </p:spPr>
        </p:cxnSp>
        <p:cxnSp>
          <p:nvCxnSpPr>
            <p:cNvPr id="92192" name="直接连接符 18"/>
            <p:cNvCxnSpPr/>
            <p:nvPr/>
          </p:nvCxnSpPr>
          <p:spPr>
            <a:xfrm>
              <a:off x="5791200" y="4271805"/>
              <a:ext cx="0" cy="528795"/>
            </a:xfrm>
            <a:prstGeom prst="line">
              <a:avLst/>
            </a:prstGeom>
            <a:ln w="9525" cap="flat" cmpd="sng">
              <a:solidFill>
                <a:schemeClr val="tx1"/>
              </a:solidFill>
              <a:prstDash val="solid"/>
              <a:headEnd type="none" w="med" len="med"/>
              <a:tailEnd type="none" w="med" len="med"/>
            </a:ln>
          </p:spPr>
        </p:cxnSp>
      </p:grpSp>
      <p:grpSp>
        <p:nvGrpSpPr>
          <p:cNvPr id="92166" name="组合 22"/>
          <p:cNvGrpSpPr/>
          <p:nvPr/>
        </p:nvGrpSpPr>
        <p:grpSpPr>
          <a:xfrm>
            <a:off x="914400" y="4724400"/>
            <a:ext cx="6989763" cy="1600200"/>
            <a:chOff x="1150295" y="3915117"/>
            <a:chExt cx="6989571" cy="1806091"/>
          </a:xfrm>
        </p:grpSpPr>
        <p:sp>
          <p:nvSpPr>
            <p:cNvPr id="92169" name="Rectangle 8" descr="Wide upward diagonal"/>
            <p:cNvSpPr/>
            <p:nvPr/>
          </p:nvSpPr>
          <p:spPr>
            <a:xfrm>
              <a:off x="1219200" y="4271308"/>
              <a:ext cx="1676400" cy="532467"/>
            </a:xfrm>
            <a:prstGeom prst="rect">
              <a:avLst/>
            </a:prstGeom>
            <a:blipFill rotWithShape="0">
              <a:blip r:embed="rId1"/>
            </a:blip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92170" name="Text Box 10"/>
            <p:cNvSpPr txBox="1"/>
            <p:nvPr/>
          </p:nvSpPr>
          <p:spPr>
            <a:xfrm>
              <a:off x="7826960" y="3915117"/>
              <a:ext cx="312906" cy="369332"/>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Helvetica" pitchFamily="34" charset="0"/>
                  <a:ea typeface="宋体" panose="02010600030101010101" pitchFamily="2" charset="-122"/>
                </a:rPr>
                <a:t>0</a:t>
              </a:r>
              <a:endParaRPr lang="zh-CN" altLang="en-US" sz="1800" b="1" dirty="0">
                <a:latin typeface="Helvetica" pitchFamily="34" charset="0"/>
                <a:ea typeface="宋体" panose="02010600030101010101" pitchFamily="2" charset="-122"/>
              </a:endParaRPr>
            </a:p>
          </p:txBody>
        </p:sp>
        <p:sp>
          <p:nvSpPr>
            <p:cNvPr id="92171" name="Text Box 11"/>
            <p:cNvSpPr txBox="1"/>
            <p:nvPr/>
          </p:nvSpPr>
          <p:spPr>
            <a:xfrm>
              <a:off x="1150295" y="3915117"/>
              <a:ext cx="595035" cy="369332"/>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Helvetica" pitchFamily="34" charset="0"/>
                  <a:ea typeface="宋体" panose="02010600030101010101" pitchFamily="2" charset="-122"/>
                </a:rPr>
                <a:t>m-1</a:t>
              </a:r>
              <a:endParaRPr lang="en-US" altLang="zh-CN" sz="1800" b="1" dirty="0">
                <a:latin typeface="Helvetica" pitchFamily="34" charset="0"/>
                <a:ea typeface="宋体" panose="02010600030101010101" pitchFamily="2" charset="-122"/>
              </a:endParaRPr>
            </a:p>
          </p:txBody>
        </p:sp>
        <p:sp>
          <p:nvSpPr>
            <p:cNvPr id="92172" name="Rectangle 12"/>
            <p:cNvSpPr/>
            <p:nvPr/>
          </p:nvSpPr>
          <p:spPr>
            <a:xfrm>
              <a:off x="1524000" y="5262108"/>
              <a:ext cx="1003479" cy="459100"/>
            </a:xfrm>
            <a:prstGeom prst="rect">
              <a:avLst/>
            </a:prstGeom>
            <a:noFill/>
            <a:ln w="12700">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400" b="1" i="1" dirty="0">
                  <a:latin typeface="Helvetica" pitchFamily="34" charset="0"/>
                  <a:ea typeface="宋体" panose="02010600030101010101" pitchFamily="2" charset="-122"/>
                </a:rPr>
                <a:t>&lt;</a:t>
              </a:r>
              <a:r>
                <a:rPr lang="en-US" altLang="zh-CN" sz="2400" b="1" i="1" dirty="0">
                  <a:latin typeface="Helvetica" pitchFamily="34" charset="0"/>
                  <a:ea typeface="宋体" panose="02010600030101010101" pitchFamily="2" charset="-122"/>
                </a:rPr>
                <a:t>tag&gt;</a:t>
              </a:r>
              <a:endParaRPr lang="en-US" altLang="zh-CN" sz="2400" b="1" i="1" dirty="0">
                <a:latin typeface="Helvetica" pitchFamily="34" charset="0"/>
                <a:ea typeface="宋体" panose="02010600030101010101" pitchFamily="2" charset="-122"/>
              </a:endParaRPr>
            </a:p>
          </p:txBody>
        </p:sp>
        <p:sp>
          <p:nvSpPr>
            <p:cNvPr id="92173" name="Rectangle 13"/>
            <p:cNvSpPr/>
            <p:nvPr/>
          </p:nvSpPr>
          <p:spPr>
            <a:xfrm>
              <a:off x="3429000" y="5262108"/>
              <a:ext cx="1875512" cy="459100"/>
            </a:xfrm>
            <a:prstGeom prst="rect">
              <a:avLst/>
            </a:prstGeom>
            <a:noFill/>
            <a:ln w="12700">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400" b="1" i="1" dirty="0">
                  <a:latin typeface="Helvetica" pitchFamily="34" charset="0"/>
                  <a:ea typeface="宋体" panose="02010600030101010101" pitchFamily="2" charset="-122"/>
                </a:rPr>
                <a:t>&lt;</a:t>
              </a:r>
              <a:r>
                <a:rPr lang="en-US" altLang="zh-CN" sz="2400" b="1" i="1" dirty="0">
                  <a:latin typeface="Helvetica" pitchFamily="34" charset="0"/>
                  <a:ea typeface="宋体" panose="02010600030101010101" pitchFamily="2" charset="-122"/>
                </a:rPr>
                <a:t>set index&gt;</a:t>
              </a:r>
              <a:endParaRPr lang="en-US" altLang="zh-CN" sz="2400" b="1" i="1" dirty="0">
                <a:latin typeface="Helvetica" pitchFamily="34" charset="0"/>
                <a:ea typeface="宋体" panose="02010600030101010101" pitchFamily="2" charset="-122"/>
              </a:endParaRPr>
            </a:p>
          </p:txBody>
        </p:sp>
        <p:sp>
          <p:nvSpPr>
            <p:cNvPr id="92174" name="Rectangle 14"/>
            <p:cNvSpPr/>
            <p:nvPr/>
          </p:nvSpPr>
          <p:spPr>
            <a:xfrm>
              <a:off x="5867400" y="5262108"/>
              <a:ext cx="2262670" cy="459100"/>
            </a:xfrm>
            <a:prstGeom prst="rect">
              <a:avLst/>
            </a:prstGeom>
            <a:noFill/>
            <a:ln w="12700">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400" b="1" i="1" dirty="0">
                  <a:latin typeface="Helvetica" pitchFamily="34" charset="0"/>
                  <a:ea typeface="宋体" panose="02010600030101010101" pitchFamily="2" charset="-122"/>
                </a:rPr>
                <a:t>&lt;</a:t>
              </a:r>
              <a:r>
                <a:rPr lang="en-US" altLang="zh-CN" sz="2400" b="1" i="1" dirty="0">
                  <a:latin typeface="Helvetica" pitchFamily="34" charset="0"/>
                  <a:ea typeface="宋体" panose="02010600030101010101" pitchFamily="2" charset="-122"/>
                </a:rPr>
                <a:t>block offset&gt;</a:t>
              </a:r>
              <a:endParaRPr lang="en-US" altLang="zh-CN" sz="2400" b="1" i="1" dirty="0">
                <a:latin typeface="Helvetica" pitchFamily="34" charset="0"/>
                <a:ea typeface="宋体" panose="02010600030101010101" pitchFamily="2" charset="-122"/>
              </a:endParaRPr>
            </a:p>
          </p:txBody>
        </p:sp>
        <p:sp>
          <p:nvSpPr>
            <p:cNvPr id="92175" name="AutoShape 15"/>
            <p:cNvSpPr/>
            <p:nvPr/>
          </p:nvSpPr>
          <p:spPr>
            <a:xfrm rot="5400000">
              <a:off x="1881135" y="4243335"/>
              <a:ext cx="352530" cy="1676400"/>
            </a:xfrm>
            <a:prstGeom prst="rightBrace">
              <a:avLst>
                <a:gd name="adj1" fmla="val 29170"/>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92176" name="AutoShape 16"/>
            <p:cNvSpPr/>
            <p:nvPr/>
          </p:nvSpPr>
          <p:spPr>
            <a:xfrm rot="5400000">
              <a:off x="4211201" y="3690501"/>
              <a:ext cx="264397" cy="2743200"/>
            </a:xfrm>
            <a:prstGeom prst="rightBrace">
              <a:avLst>
                <a:gd name="adj1" fmla="val 29156"/>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92177" name="AutoShape 17"/>
            <p:cNvSpPr/>
            <p:nvPr/>
          </p:nvSpPr>
          <p:spPr>
            <a:xfrm rot="5400000">
              <a:off x="6884167" y="3912367"/>
              <a:ext cx="176265" cy="2209800"/>
            </a:xfrm>
            <a:prstGeom prst="rightBrace">
              <a:avLst>
                <a:gd name="adj1" fmla="val 29194"/>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92178" name="矩形 29"/>
            <p:cNvSpPr/>
            <p:nvPr/>
          </p:nvSpPr>
          <p:spPr>
            <a:xfrm>
              <a:off x="1219200" y="4271805"/>
              <a:ext cx="6858000" cy="528795"/>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cxnSp>
          <p:nvCxnSpPr>
            <p:cNvPr id="92179" name="直接连接符 30"/>
            <p:cNvCxnSpPr/>
            <p:nvPr/>
          </p:nvCxnSpPr>
          <p:spPr>
            <a:xfrm>
              <a:off x="2895600" y="4271805"/>
              <a:ext cx="0" cy="528795"/>
            </a:xfrm>
            <a:prstGeom prst="line">
              <a:avLst/>
            </a:prstGeom>
            <a:ln w="9525" cap="flat" cmpd="sng">
              <a:solidFill>
                <a:schemeClr val="tx1"/>
              </a:solidFill>
              <a:prstDash val="solid"/>
              <a:headEnd type="none" w="med" len="med"/>
              <a:tailEnd type="none" w="med" len="med"/>
            </a:ln>
          </p:spPr>
        </p:cxnSp>
        <p:cxnSp>
          <p:nvCxnSpPr>
            <p:cNvPr id="92180" name="直接连接符 31"/>
            <p:cNvCxnSpPr/>
            <p:nvPr/>
          </p:nvCxnSpPr>
          <p:spPr>
            <a:xfrm>
              <a:off x="5791200" y="4271805"/>
              <a:ext cx="0" cy="528795"/>
            </a:xfrm>
            <a:prstGeom prst="line">
              <a:avLst/>
            </a:prstGeom>
            <a:ln w="9525" cap="flat" cmpd="sng">
              <a:solidFill>
                <a:schemeClr val="tx1"/>
              </a:solidFill>
              <a:prstDash val="solid"/>
              <a:headEnd type="none" w="med" len="med"/>
              <a:tailEnd type="none" w="med" len="med"/>
            </a:ln>
          </p:spPr>
        </p:cxnSp>
      </p:grpSp>
      <p:sp>
        <p:nvSpPr>
          <p:cNvPr id="92167" name="TextBox 32"/>
          <p:cNvSpPr txBox="1"/>
          <p:nvPr/>
        </p:nvSpPr>
        <p:spPr>
          <a:xfrm>
            <a:off x="5397500" y="2755900"/>
            <a:ext cx="22955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ea typeface="宋体" panose="02010600030101010101" pitchFamily="2" charset="-122"/>
              </a:rPr>
              <a:t>xxx… … … xxx</a:t>
            </a:r>
            <a:endParaRPr lang="zh-CN" altLang="en-US" sz="2400" b="1" dirty="0">
              <a:ea typeface="宋体" panose="02010600030101010101" pitchFamily="2" charset="-122"/>
            </a:endParaRPr>
          </a:p>
        </p:txBody>
      </p:sp>
      <p:sp>
        <p:nvSpPr>
          <p:cNvPr id="92168" name="TextBox 33"/>
          <p:cNvSpPr txBox="1"/>
          <p:nvPr/>
        </p:nvSpPr>
        <p:spPr>
          <a:xfrm>
            <a:off x="5549900" y="5029200"/>
            <a:ext cx="23336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400" b="1" dirty="0">
                <a:ea typeface="宋体" panose="02010600030101010101" pitchFamily="2" charset="-122"/>
              </a:rPr>
              <a:t>000 … … …000</a:t>
            </a:r>
            <a:endParaRPr lang="zh-CN" altLang="en-US" sz="2400" b="1"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9421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Read the Block from the Memory </a:t>
            </a:r>
            <a:endParaRPr lang="en-US" altLang="zh-CN" dirty="0">
              <a:ea typeface="宋体" panose="02010600030101010101" pitchFamily="2" charset="-122"/>
            </a:endParaRPr>
          </a:p>
        </p:txBody>
      </p:sp>
      <p:sp>
        <p:nvSpPr>
          <p:cNvPr id="94212" name="Rectangle 3"/>
          <p:cNvSpPr>
            <a:spLocks noGrp="1"/>
          </p:cNvSpPr>
          <p:nvPr>
            <p:ph idx="1"/>
          </p:nvPr>
        </p:nvSpPr>
        <p:spPr>
          <a:xfrm>
            <a:off x="457200" y="1447800"/>
            <a:ext cx="8305800" cy="914400"/>
          </a:xfrm>
        </p:spPr>
        <p:txBody>
          <a:bodyPr vert="horz" wrap="square" lIns="91440" tIns="45720" rIns="91440" bIns="45720" anchor="t" anchorCtr="0"/>
          <a:p>
            <a:pPr marL="0" indent="0">
              <a:buNone/>
            </a:pPr>
            <a:r>
              <a:rPr lang="en-US" altLang="zh-CN" dirty="0">
                <a:ea typeface="宋体" panose="02010600030101010101" pitchFamily="2" charset="-122"/>
              </a:rPr>
              <a:t>Put A on the Bus (</a:t>
            </a:r>
            <a:r>
              <a:rPr lang="en-US" altLang="zh-CN" dirty="0">
                <a:solidFill>
                  <a:srgbClr val="FF0000"/>
                </a:solidFill>
                <a:ea typeface="宋体" panose="02010600030101010101" pitchFamily="2" charset="-122"/>
              </a:rPr>
              <a:t>A is A’000(</a:t>
            </a:r>
            <a:r>
              <a:rPr lang="zh-CN" altLang="en-US" dirty="0">
                <a:solidFill>
                  <a:srgbClr val="FF0000"/>
                </a:solidFill>
                <a:ea typeface="宋体" panose="02010600030101010101" pitchFamily="2" charset="-122"/>
              </a:rPr>
              <a:t>因为地址都是</a:t>
            </a:r>
            <a:r>
              <a:rPr lang="en-US" altLang="zh-CN" dirty="0">
                <a:solidFill>
                  <a:srgbClr val="FF0000"/>
                </a:solidFill>
                <a:ea typeface="宋体" panose="02010600030101010101" pitchFamily="2" charset="-122"/>
              </a:rPr>
              <a:t>64</a:t>
            </a:r>
            <a:r>
              <a:rPr lang="zh-CN" altLang="en-US" dirty="0">
                <a:solidFill>
                  <a:srgbClr val="FF0000"/>
                </a:solidFill>
                <a:ea typeface="宋体" panose="02010600030101010101" pitchFamily="2" charset="-122"/>
              </a:rPr>
              <a:t>位的所以从</a:t>
            </a:r>
            <a:r>
              <a:rPr lang="en-US" altLang="zh-CN" dirty="0">
                <a:solidFill>
                  <a:srgbClr val="FF0000"/>
                </a:solidFill>
                <a:ea typeface="宋体" panose="02010600030101010101" pitchFamily="2" charset="-122"/>
              </a:rPr>
              <a:t>aligned</a:t>
            </a:r>
            <a:r>
              <a:rPr lang="zh-CN" altLang="en-US" dirty="0">
                <a:solidFill>
                  <a:srgbClr val="FF0000"/>
                </a:solidFill>
                <a:ea typeface="宋体" panose="02010600030101010101" pitchFamily="2" charset="-122"/>
              </a:rPr>
              <a:t>的</a:t>
            </a:r>
            <a:r>
              <a:rPr lang="en-US" altLang="zh-CN" dirty="0">
                <a:solidFill>
                  <a:srgbClr val="FF0000"/>
                </a:solidFill>
                <a:ea typeface="宋体" panose="02010600030101010101" pitchFamily="2" charset="-122"/>
              </a:rPr>
              <a:t>memory</a:t>
            </a:r>
            <a:r>
              <a:rPr lang="zh-CN" altLang="en-US" dirty="0">
                <a:solidFill>
                  <a:srgbClr val="FF0000"/>
                </a:solidFill>
                <a:ea typeface="宋体" panose="02010600030101010101" pitchFamily="2" charset="-122"/>
              </a:rPr>
              <a:t>中取出的地址一定是</a:t>
            </a:r>
            <a:r>
              <a:rPr lang="en-US" altLang="zh-CN" dirty="0">
                <a:solidFill>
                  <a:srgbClr val="FF0000"/>
                </a:solidFill>
                <a:ea typeface="宋体" panose="02010600030101010101" pitchFamily="2" charset="-122"/>
              </a:rPr>
              <a:t>8</a:t>
            </a:r>
            <a:r>
              <a:rPr lang="zh-CN" altLang="en-US" dirty="0">
                <a:solidFill>
                  <a:srgbClr val="FF0000"/>
                </a:solidFill>
                <a:ea typeface="宋体" panose="02010600030101010101" pitchFamily="2" charset="-122"/>
              </a:rPr>
              <a:t>的倍数</a:t>
            </a:r>
            <a:r>
              <a:rPr lang="en-US" altLang="zh-CN" dirty="0">
                <a:solidFill>
                  <a:srgbClr val="FF0000"/>
                </a:solidFill>
                <a:ea typeface="宋体" panose="02010600030101010101" pitchFamily="2" charset="-122"/>
              </a:rPr>
              <a:t>)</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94213" name="Rectangle 5"/>
          <p:cNvSpPr/>
          <p:nvPr/>
        </p:nvSpPr>
        <p:spPr>
          <a:xfrm>
            <a:off x="6927850" y="4886325"/>
            <a:ext cx="958850" cy="15017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94214" name="Line 19"/>
          <p:cNvSpPr/>
          <p:nvPr/>
        </p:nvSpPr>
        <p:spPr>
          <a:xfrm>
            <a:off x="2668588" y="5686425"/>
            <a:ext cx="4265612" cy="19050"/>
          </a:xfrm>
          <a:prstGeom prst="line">
            <a:avLst/>
          </a:prstGeom>
          <a:ln w="76200" cap="flat" cmpd="sng">
            <a:solidFill>
              <a:srgbClr val="00B0F0"/>
            </a:solidFill>
            <a:prstDash val="solid"/>
            <a:headEnd type="none" w="med" len="med"/>
            <a:tailEnd type="triangle" w="med" len="med"/>
          </a:ln>
        </p:spPr>
      </p:sp>
      <p:sp>
        <p:nvSpPr>
          <p:cNvPr id="94215" name="Text Box 21"/>
          <p:cNvSpPr txBox="1"/>
          <p:nvPr/>
        </p:nvSpPr>
        <p:spPr>
          <a:xfrm>
            <a:off x="6064250" y="5135563"/>
            <a:ext cx="369888"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solidFill>
                  <a:srgbClr val="FF0000"/>
                </a:solidFill>
                <a:latin typeface="Helvetica" pitchFamily="34" charset="0"/>
                <a:ea typeface="宋体" panose="02010600030101010101" pitchFamily="2" charset="-122"/>
              </a:rPr>
              <a:t>A</a:t>
            </a:r>
            <a:endParaRPr lang="en-US" altLang="zh-CN" sz="2000" b="1" dirty="0">
              <a:solidFill>
                <a:srgbClr val="FF0000"/>
              </a:solidFill>
              <a:latin typeface="Helvetica" pitchFamily="34" charset="0"/>
              <a:ea typeface="宋体" panose="02010600030101010101" pitchFamily="2" charset="-122"/>
            </a:endParaRPr>
          </a:p>
        </p:txBody>
      </p:sp>
      <p:sp>
        <p:nvSpPr>
          <p:cNvPr id="94216" name="Text Box 22"/>
          <p:cNvSpPr txBox="1"/>
          <p:nvPr/>
        </p:nvSpPr>
        <p:spPr>
          <a:xfrm>
            <a:off x="7878763" y="4762500"/>
            <a:ext cx="328612"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0</a:t>
            </a:r>
            <a:endParaRPr lang="en-US" altLang="zh-CN" sz="2000" b="1" dirty="0">
              <a:latin typeface="Helvetica" pitchFamily="34" charset="0"/>
              <a:ea typeface="宋体" panose="02010600030101010101" pitchFamily="2" charset="-122"/>
            </a:endParaRPr>
          </a:p>
        </p:txBody>
      </p:sp>
      <p:sp>
        <p:nvSpPr>
          <p:cNvPr id="94217" name="Text Box 23"/>
          <p:cNvSpPr txBox="1"/>
          <p:nvPr/>
        </p:nvSpPr>
        <p:spPr>
          <a:xfrm>
            <a:off x="7824788" y="5588000"/>
            <a:ext cx="43180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A’</a:t>
            </a:r>
            <a:endParaRPr lang="en-US" altLang="zh-CN" sz="2000" b="1" dirty="0">
              <a:latin typeface="Helvetica" pitchFamily="34" charset="0"/>
              <a:ea typeface="宋体" panose="02010600030101010101" pitchFamily="2" charset="-122"/>
            </a:endParaRPr>
          </a:p>
        </p:txBody>
      </p:sp>
      <p:sp>
        <p:nvSpPr>
          <p:cNvPr id="94218" name="Rectangle 24"/>
          <p:cNvSpPr/>
          <p:nvPr/>
        </p:nvSpPr>
        <p:spPr>
          <a:xfrm>
            <a:off x="6923088" y="5662613"/>
            <a:ext cx="963612" cy="2508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x</a:t>
            </a:r>
            <a:endParaRPr lang="en-US" altLang="zh-CN" sz="2000" b="1" dirty="0">
              <a:latin typeface="Helvetica" pitchFamily="34" charset="0"/>
              <a:ea typeface="宋体" panose="02010600030101010101" pitchFamily="2" charset="-122"/>
            </a:endParaRPr>
          </a:p>
        </p:txBody>
      </p:sp>
      <p:sp>
        <p:nvSpPr>
          <p:cNvPr id="94219" name="Text Box 25"/>
          <p:cNvSpPr txBox="1"/>
          <p:nvPr/>
        </p:nvSpPr>
        <p:spPr>
          <a:xfrm>
            <a:off x="6456363" y="4410075"/>
            <a:ext cx="1849437" cy="40163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main memory</a:t>
            </a:r>
            <a:endParaRPr lang="en-US" altLang="zh-CN" sz="2000" b="1" dirty="0">
              <a:latin typeface="Helvetica" pitchFamily="34" charset="0"/>
              <a:ea typeface="宋体" panose="02010600030101010101" pitchFamily="2" charset="-122"/>
            </a:endParaRPr>
          </a:p>
        </p:txBody>
      </p:sp>
      <p:sp>
        <p:nvSpPr>
          <p:cNvPr id="94220" name="AutoShape 4"/>
          <p:cNvSpPr>
            <a:spLocks noChangeAspect="1"/>
          </p:cNvSpPr>
          <p:nvPr/>
        </p:nvSpPr>
        <p:spPr>
          <a:xfrm>
            <a:off x="4800600" y="5322888"/>
            <a:ext cx="2133600" cy="693737"/>
          </a:xfrm>
          <a:prstGeom prst="leftRightArrow">
            <a:avLst>
              <a:gd name="adj1" fmla="val 50000"/>
              <a:gd name="adj2" fmla="val 38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21" name="Rectangle 5"/>
          <p:cNvSpPr>
            <a:spLocks noChangeAspect="1"/>
          </p:cNvSpPr>
          <p:nvPr/>
        </p:nvSpPr>
        <p:spPr>
          <a:xfrm>
            <a:off x="3967163" y="5364163"/>
            <a:ext cx="81915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I/O</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bridge</a:t>
            </a:r>
            <a:endParaRPr lang="en-US" altLang="zh-CN" sz="2000" b="1" dirty="0">
              <a:latin typeface="Helvetica" pitchFamily="34" charset="0"/>
              <a:ea typeface="宋体" panose="02010600030101010101" pitchFamily="2" charset="-122"/>
            </a:endParaRPr>
          </a:p>
        </p:txBody>
      </p:sp>
      <p:sp>
        <p:nvSpPr>
          <p:cNvPr id="94222" name="AutoShape 6"/>
          <p:cNvSpPr>
            <a:spLocks noChangeAspect="1"/>
          </p:cNvSpPr>
          <p:nvPr/>
        </p:nvSpPr>
        <p:spPr>
          <a:xfrm>
            <a:off x="2654300" y="5322888"/>
            <a:ext cx="1309688" cy="693737"/>
          </a:xfrm>
          <a:prstGeom prst="leftRightArrow">
            <a:avLst>
              <a:gd name="adj1" fmla="val 50000"/>
              <a:gd name="adj2" fmla="val 37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23" name="Rectangle 7"/>
          <p:cNvSpPr>
            <a:spLocks noChangeAspect="1"/>
          </p:cNvSpPr>
          <p:nvPr/>
        </p:nvSpPr>
        <p:spPr>
          <a:xfrm>
            <a:off x="560388" y="5364163"/>
            <a:ext cx="207010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bus interface</a:t>
            </a:r>
            <a:endParaRPr lang="en-US" altLang="zh-CN" sz="2000" b="1" dirty="0">
              <a:latin typeface="Helvetica" pitchFamily="34" charset="0"/>
              <a:ea typeface="宋体" panose="02010600030101010101" pitchFamily="2" charset="-122"/>
            </a:endParaRPr>
          </a:p>
        </p:txBody>
      </p:sp>
      <p:sp>
        <p:nvSpPr>
          <p:cNvPr id="94224" name="Rectangle 8"/>
          <p:cNvSpPr>
            <a:spLocks noChangeAspect="1"/>
          </p:cNvSpPr>
          <p:nvPr/>
        </p:nvSpPr>
        <p:spPr>
          <a:xfrm>
            <a:off x="1768475" y="3640138"/>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25" name="Rectangle 9"/>
          <p:cNvSpPr>
            <a:spLocks noChangeAspect="1"/>
          </p:cNvSpPr>
          <p:nvPr/>
        </p:nvSpPr>
        <p:spPr>
          <a:xfrm>
            <a:off x="1768475" y="3840163"/>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26" name="Rectangle 10"/>
          <p:cNvSpPr>
            <a:spLocks noChangeAspect="1"/>
          </p:cNvSpPr>
          <p:nvPr/>
        </p:nvSpPr>
        <p:spPr>
          <a:xfrm>
            <a:off x="1768475" y="4037013"/>
            <a:ext cx="615950" cy="19843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27" name="Rectangle 11"/>
          <p:cNvSpPr>
            <a:spLocks noChangeAspect="1"/>
          </p:cNvSpPr>
          <p:nvPr/>
        </p:nvSpPr>
        <p:spPr>
          <a:xfrm>
            <a:off x="1768475" y="4235450"/>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28" name="Rectangle 12"/>
          <p:cNvSpPr>
            <a:spLocks noChangeAspect="1"/>
          </p:cNvSpPr>
          <p:nvPr/>
        </p:nvSpPr>
        <p:spPr>
          <a:xfrm>
            <a:off x="1768475" y="4432300"/>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29" name="AutoShape 13"/>
          <p:cNvSpPr>
            <a:spLocks noChangeAspect="1"/>
          </p:cNvSpPr>
          <p:nvPr/>
        </p:nvSpPr>
        <p:spPr>
          <a:xfrm>
            <a:off x="2465388" y="3640138"/>
            <a:ext cx="400050" cy="495300"/>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30" name="AutoShape 14"/>
          <p:cNvSpPr>
            <a:spLocks noChangeAspect="1"/>
          </p:cNvSpPr>
          <p:nvPr/>
        </p:nvSpPr>
        <p:spPr>
          <a:xfrm flipH="1">
            <a:off x="2384425" y="4135438"/>
            <a:ext cx="400050" cy="496887"/>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31" name="Rectangle 17"/>
          <p:cNvSpPr>
            <a:spLocks noChangeAspect="1"/>
          </p:cNvSpPr>
          <p:nvPr/>
        </p:nvSpPr>
        <p:spPr>
          <a:xfrm>
            <a:off x="2865438" y="3443288"/>
            <a:ext cx="479425" cy="138588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ALU</a:t>
            </a:r>
            <a:endParaRPr lang="en-US" altLang="zh-CN" sz="2000" b="1" dirty="0">
              <a:latin typeface="Helvetica" pitchFamily="34" charset="0"/>
              <a:ea typeface="宋体" panose="02010600030101010101" pitchFamily="2" charset="-122"/>
            </a:endParaRPr>
          </a:p>
        </p:txBody>
      </p:sp>
      <p:sp>
        <p:nvSpPr>
          <p:cNvPr id="94232" name="Text Box 18"/>
          <p:cNvSpPr txBox="1">
            <a:spLocks noChangeAspect="1"/>
          </p:cNvSpPr>
          <p:nvPr/>
        </p:nvSpPr>
        <p:spPr>
          <a:xfrm>
            <a:off x="1311275" y="3244850"/>
            <a:ext cx="156210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register file</a:t>
            </a:r>
            <a:endParaRPr lang="en-US" altLang="zh-CN" sz="2000" b="1" dirty="0">
              <a:latin typeface="Helvetica" pitchFamily="34" charset="0"/>
              <a:ea typeface="宋体" panose="02010600030101010101" pitchFamily="2" charset="-122"/>
            </a:endParaRPr>
          </a:p>
        </p:txBody>
      </p:sp>
      <p:sp>
        <p:nvSpPr>
          <p:cNvPr id="94233" name="AutoShape 19"/>
          <p:cNvSpPr>
            <a:spLocks noChangeAspect="1"/>
          </p:cNvSpPr>
          <p:nvPr/>
        </p:nvSpPr>
        <p:spPr>
          <a:xfrm>
            <a:off x="1835150" y="4730750"/>
            <a:ext cx="549275" cy="592138"/>
          </a:xfrm>
          <a:prstGeom prst="upDownArrow">
            <a:avLst>
              <a:gd name="adj1" fmla="val 50000"/>
              <a:gd name="adj2" fmla="val 2156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34" name="Rectangle 20"/>
          <p:cNvSpPr>
            <a:spLocks noChangeAspect="1"/>
          </p:cNvSpPr>
          <p:nvPr/>
        </p:nvSpPr>
        <p:spPr>
          <a:xfrm>
            <a:off x="304800" y="3146425"/>
            <a:ext cx="3227388" cy="3168650"/>
          </a:xfrm>
          <a:prstGeom prst="rect">
            <a:avLst/>
          </a:prstGeom>
          <a:noFill/>
          <a:ln w="12700" cap="rnd" cmpd="sng">
            <a:solidFill>
              <a:schemeClr val="tx1"/>
            </a:solidFill>
            <a:prstDash val="sys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35" name="Text Box 21"/>
          <p:cNvSpPr txBox="1">
            <a:spLocks noChangeAspect="1"/>
          </p:cNvSpPr>
          <p:nvPr/>
        </p:nvSpPr>
        <p:spPr>
          <a:xfrm>
            <a:off x="304483" y="2794000"/>
            <a:ext cx="13271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CPU chip</a:t>
            </a:r>
            <a:endParaRPr lang="en-US" altLang="zh-CN" sz="2000" b="1" dirty="0">
              <a:latin typeface="Helvetica" pitchFamily="34" charset="0"/>
              <a:ea typeface="宋体" panose="02010600030101010101" pitchFamily="2" charset="-122"/>
            </a:endParaRPr>
          </a:p>
        </p:txBody>
      </p:sp>
      <p:sp>
        <p:nvSpPr>
          <p:cNvPr id="94236" name="Text Box 24"/>
          <p:cNvSpPr txBox="1">
            <a:spLocks noChangeAspect="1"/>
          </p:cNvSpPr>
          <p:nvPr/>
        </p:nvSpPr>
        <p:spPr>
          <a:xfrm>
            <a:off x="3325813" y="4451350"/>
            <a:ext cx="15938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system bus</a:t>
            </a:r>
            <a:endParaRPr lang="en-US" altLang="zh-CN" sz="2000" b="1" dirty="0">
              <a:latin typeface="Helvetica" pitchFamily="34" charset="0"/>
              <a:ea typeface="宋体" panose="02010600030101010101" pitchFamily="2" charset="-122"/>
            </a:endParaRPr>
          </a:p>
        </p:txBody>
      </p:sp>
      <p:sp>
        <p:nvSpPr>
          <p:cNvPr id="94237" name="Line 25"/>
          <p:cNvSpPr>
            <a:spLocks noChangeAspect="1"/>
          </p:cNvSpPr>
          <p:nvPr/>
        </p:nvSpPr>
        <p:spPr>
          <a:xfrm flipH="1">
            <a:off x="3344863" y="4829175"/>
            <a:ext cx="619125" cy="595313"/>
          </a:xfrm>
          <a:prstGeom prst="line">
            <a:avLst/>
          </a:prstGeom>
          <a:ln w="12700" cap="flat" cmpd="sng">
            <a:solidFill>
              <a:schemeClr val="tx1"/>
            </a:solidFill>
            <a:prstDash val="solid"/>
            <a:headEnd type="none" w="med" len="med"/>
            <a:tailEnd type="triangle" w="med" len="med"/>
          </a:ln>
        </p:spPr>
      </p:sp>
      <p:sp>
        <p:nvSpPr>
          <p:cNvPr id="94238" name="Text Box 26"/>
          <p:cNvSpPr txBox="1">
            <a:spLocks noChangeAspect="1"/>
          </p:cNvSpPr>
          <p:nvPr/>
        </p:nvSpPr>
        <p:spPr>
          <a:xfrm>
            <a:off x="4876800" y="4451350"/>
            <a:ext cx="1709738"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memory bus</a:t>
            </a:r>
            <a:endParaRPr lang="en-US" altLang="zh-CN" sz="2000" b="1" dirty="0">
              <a:latin typeface="Helvetica" pitchFamily="34" charset="0"/>
              <a:ea typeface="宋体" panose="02010600030101010101" pitchFamily="2" charset="-122"/>
            </a:endParaRPr>
          </a:p>
        </p:txBody>
      </p:sp>
      <p:sp>
        <p:nvSpPr>
          <p:cNvPr id="94239" name="Line 27"/>
          <p:cNvSpPr>
            <a:spLocks noChangeAspect="1"/>
          </p:cNvSpPr>
          <p:nvPr/>
        </p:nvSpPr>
        <p:spPr>
          <a:xfrm>
            <a:off x="5691188" y="4829175"/>
            <a:ext cx="0" cy="595313"/>
          </a:xfrm>
          <a:prstGeom prst="line">
            <a:avLst/>
          </a:prstGeom>
          <a:ln w="12700" cap="flat" cmpd="sng">
            <a:solidFill>
              <a:schemeClr val="tx1"/>
            </a:solidFill>
            <a:prstDash val="solid"/>
            <a:headEnd type="none" w="med" len="med"/>
            <a:tailEnd type="triangle" w="med" len="med"/>
          </a:ln>
        </p:spPr>
      </p:sp>
      <p:sp>
        <p:nvSpPr>
          <p:cNvPr id="94240" name="Rectangle 28"/>
          <p:cNvSpPr>
            <a:spLocks noChangeAspect="1"/>
          </p:cNvSpPr>
          <p:nvPr/>
        </p:nvSpPr>
        <p:spPr>
          <a:xfrm>
            <a:off x="636588" y="4268788"/>
            <a:ext cx="963612" cy="750887"/>
          </a:xfrm>
          <a:prstGeom prst="rect">
            <a:avLst/>
          </a:prstGeom>
          <a:solidFill>
            <a:srgbClr val="FFFF00">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94241" name="AutoShape 29"/>
          <p:cNvSpPr>
            <a:spLocks noChangeAspect="1"/>
          </p:cNvSpPr>
          <p:nvPr/>
        </p:nvSpPr>
        <p:spPr>
          <a:xfrm>
            <a:off x="865188" y="5019675"/>
            <a:ext cx="549275" cy="304800"/>
          </a:xfrm>
          <a:prstGeom prst="upDownArrow">
            <a:avLst>
              <a:gd name="adj1" fmla="val 50000"/>
              <a:gd name="adj2" fmla="val 28842"/>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4242" name="矩形 56"/>
          <p:cNvSpPr/>
          <p:nvPr/>
        </p:nvSpPr>
        <p:spPr>
          <a:xfrm>
            <a:off x="508000" y="3625850"/>
            <a:ext cx="12954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Cache</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memory</a:t>
            </a:r>
            <a:endParaRPr lang="en-US" altLang="zh-CN" sz="2000" b="1" dirty="0">
              <a:latin typeface="Helvetica"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9625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Read the Block from the Memory </a:t>
            </a:r>
            <a:endParaRPr lang="en-US" altLang="zh-CN" dirty="0">
              <a:ea typeface="宋体" panose="02010600030101010101" pitchFamily="2" charset="-122"/>
            </a:endParaRPr>
          </a:p>
        </p:txBody>
      </p:sp>
      <p:sp>
        <p:nvSpPr>
          <p:cNvPr id="96260" name="Rectangle 3"/>
          <p:cNvSpPr>
            <a:spLocks noGrp="1"/>
          </p:cNvSpPr>
          <p:nvPr>
            <p:ph idx="1"/>
          </p:nvPr>
        </p:nvSpPr>
        <p:spPr>
          <a:xfrm>
            <a:off x="457200" y="1447800"/>
            <a:ext cx="8305800" cy="914400"/>
          </a:xfrm>
        </p:spPr>
        <p:txBody>
          <a:bodyPr vert="horz" wrap="square" lIns="91440" tIns="45720" rIns="91440" bIns="45720" anchor="t" anchorCtr="0"/>
          <a:p>
            <a:pPr marL="0" indent="0">
              <a:buNone/>
            </a:pPr>
            <a:r>
              <a:rPr lang="en-US" altLang="zh-CN" dirty="0">
                <a:ea typeface="宋体" panose="02010600030101010101" pitchFamily="2" charset="-122"/>
              </a:rPr>
              <a:t>Main memory reads </a:t>
            </a:r>
            <a:r>
              <a:rPr lang="en-US" altLang="zh-CN" b="1" dirty="0">
                <a:solidFill>
                  <a:srgbClr val="FF0000"/>
                </a:solidFill>
                <a:latin typeface="Courier New" panose="02070309020205020404" pitchFamily="49" charset="0"/>
                <a:ea typeface="宋体" panose="02010600030101010101" pitchFamily="2" charset="-122"/>
              </a:rPr>
              <a:t>A’</a:t>
            </a:r>
            <a:r>
              <a:rPr lang="en-US" altLang="zh-CN" dirty="0">
                <a:ea typeface="宋体" panose="02010600030101010101" pitchFamily="2" charset="-122"/>
              </a:rPr>
              <a:t> from the memory bus, </a:t>
            </a:r>
            <a:r>
              <a:rPr lang="en-US" altLang="zh-CN" dirty="0">
                <a:solidFill>
                  <a:srgbClr val="FF0000"/>
                </a:solidFill>
                <a:ea typeface="宋体" panose="02010600030101010101" pitchFamily="2" charset="-122"/>
              </a:rPr>
              <a:t>retrieves 8 bytes</a:t>
            </a:r>
            <a:r>
              <a:rPr lang="en-US" altLang="zh-CN" dirty="0">
                <a:ea typeface="宋体" panose="02010600030101010101" pitchFamily="2" charset="-122"/>
              </a:rPr>
              <a:t> </a:t>
            </a:r>
            <a:r>
              <a:rPr lang="en-US" altLang="zh-CN" b="1" dirty="0">
                <a:solidFill>
                  <a:srgbClr val="FF0000"/>
                </a:solidFill>
                <a:latin typeface="Courier New" panose="02070309020205020404" pitchFamily="49" charset="0"/>
                <a:ea typeface="宋体" panose="02010600030101010101" pitchFamily="2" charset="-122"/>
              </a:rPr>
              <a:t>x</a:t>
            </a:r>
            <a:r>
              <a:rPr lang="en-US" altLang="zh-CN" dirty="0">
                <a:ea typeface="宋体" panose="02010600030101010101" pitchFamily="2" charset="-122"/>
              </a:rPr>
              <a:t>, and places it on the bus</a:t>
            </a:r>
            <a:endParaRPr lang="en-US" altLang="zh-CN" dirty="0">
              <a:ea typeface="宋体" panose="02010600030101010101" pitchFamily="2" charset="-122"/>
            </a:endParaRPr>
          </a:p>
        </p:txBody>
      </p:sp>
      <p:sp>
        <p:nvSpPr>
          <p:cNvPr id="96261" name="Rectangle 5"/>
          <p:cNvSpPr/>
          <p:nvPr/>
        </p:nvSpPr>
        <p:spPr>
          <a:xfrm>
            <a:off x="6775450" y="4438650"/>
            <a:ext cx="958850" cy="15017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96262" name="Line 19"/>
          <p:cNvSpPr/>
          <p:nvPr/>
        </p:nvSpPr>
        <p:spPr>
          <a:xfrm>
            <a:off x="2516188" y="5238750"/>
            <a:ext cx="4265612" cy="19050"/>
          </a:xfrm>
          <a:prstGeom prst="line">
            <a:avLst/>
          </a:prstGeom>
          <a:ln w="76200" cap="flat" cmpd="sng">
            <a:solidFill>
              <a:srgbClr val="00B0F0"/>
            </a:solidFill>
            <a:prstDash val="solid"/>
            <a:headEnd type="triangle" w="med" len="med"/>
            <a:tailEnd type="none" w="med" len="med"/>
          </a:ln>
        </p:spPr>
      </p:sp>
      <p:sp>
        <p:nvSpPr>
          <p:cNvPr id="96263" name="Text Box 21"/>
          <p:cNvSpPr txBox="1"/>
          <p:nvPr/>
        </p:nvSpPr>
        <p:spPr>
          <a:xfrm>
            <a:off x="5919788" y="4687888"/>
            <a:ext cx="35560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solidFill>
                  <a:srgbClr val="FF0000"/>
                </a:solidFill>
                <a:latin typeface="Helvetica" pitchFamily="34" charset="0"/>
                <a:ea typeface="宋体" panose="02010600030101010101" pitchFamily="2" charset="-122"/>
              </a:rPr>
              <a:t>X</a:t>
            </a:r>
            <a:endParaRPr lang="en-US" altLang="zh-CN" sz="2000" b="1" dirty="0">
              <a:solidFill>
                <a:srgbClr val="FF0000"/>
              </a:solidFill>
              <a:latin typeface="Helvetica" pitchFamily="34" charset="0"/>
              <a:ea typeface="宋体" panose="02010600030101010101" pitchFamily="2" charset="-122"/>
            </a:endParaRPr>
          </a:p>
        </p:txBody>
      </p:sp>
      <p:sp>
        <p:nvSpPr>
          <p:cNvPr id="96264" name="Text Box 22"/>
          <p:cNvSpPr txBox="1"/>
          <p:nvPr/>
        </p:nvSpPr>
        <p:spPr>
          <a:xfrm>
            <a:off x="7726363" y="4314825"/>
            <a:ext cx="328612"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0</a:t>
            </a:r>
            <a:endParaRPr lang="en-US" altLang="zh-CN" sz="2000" b="1" dirty="0">
              <a:latin typeface="Helvetica" pitchFamily="34" charset="0"/>
              <a:ea typeface="宋体" panose="02010600030101010101" pitchFamily="2" charset="-122"/>
            </a:endParaRPr>
          </a:p>
        </p:txBody>
      </p:sp>
      <p:sp>
        <p:nvSpPr>
          <p:cNvPr id="96265" name="Text Box 23"/>
          <p:cNvSpPr txBox="1"/>
          <p:nvPr/>
        </p:nvSpPr>
        <p:spPr>
          <a:xfrm>
            <a:off x="7672388" y="5140325"/>
            <a:ext cx="43180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A’</a:t>
            </a:r>
            <a:endParaRPr lang="en-US" altLang="zh-CN" sz="2000" b="1" dirty="0">
              <a:latin typeface="Helvetica" pitchFamily="34" charset="0"/>
              <a:ea typeface="宋体" panose="02010600030101010101" pitchFamily="2" charset="-122"/>
            </a:endParaRPr>
          </a:p>
        </p:txBody>
      </p:sp>
      <p:sp>
        <p:nvSpPr>
          <p:cNvPr id="96266" name="Rectangle 24"/>
          <p:cNvSpPr/>
          <p:nvPr/>
        </p:nvSpPr>
        <p:spPr>
          <a:xfrm>
            <a:off x="6770688" y="5214938"/>
            <a:ext cx="963612" cy="2508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x</a:t>
            </a:r>
            <a:endParaRPr lang="en-US" altLang="zh-CN" sz="2000" b="1" dirty="0">
              <a:latin typeface="Helvetica" pitchFamily="34" charset="0"/>
              <a:ea typeface="宋体" panose="02010600030101010101" pitchFamily="2" charset="-122"/>
            </a:endParaRPr>
          </a:p>
        </p:txBody>
      </p:sp>
      <p:sp>
        <p:nvSpPr>
          <p:cNvPr id="96267" name="Text Box 25"/>
          <p:cNvSpPr txBox="1"/>
          <p:nvPr/>
        </p:nvSpPr>
        <p:spPr>
          <a:xfrm>
            <a:off x="6303963" y="3962400"/>
            <a:ext cx="1849437" cy="40163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main memory</a:t>
            </a:r>
            <a:endParaRPr lang="en-US" altLang="zh-CN" sz="2000" b="1" dirty="0">
              <a:latin typeface="Helvetica" pitchFamily="34" charset="0"/>
              <a:ea typeface="宋体" panose="02010600030101010101" pitchFamily="2" charset="-122"/>
            </a:endParaRPr>
          </a:p>
        </p:txBody>
      </p:sp>
      <p:sp>
        <p:nvSpPr>
          <p:cNvPr id="96268" name="AutoShape 4"/>
          <p:cNvSpPr>
            <a:spLocks noChangeAspect="1"/>
          </p:cNvSpPr>
          <p:nvPr/>
        </p:nvSpPr>
        <p:spPr>
          <a:xfrm>
            <a:off x="4648200" y="4875213"/>
            <a:ext cx="2133600" cy="693737"/>
          </a:xfrm>
          <a:prstGeom prst="leftRightArrow">
            <a:avLst>
              <a:gd name="adj1" fmla="val 50000"/>
              <a:gd name="adj2" fmla="val 38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69" name="Rectangle 5"/>
          <p:cNvSpPr>
            <a:spLocks noChangeAspect="1"/>
          </p:cNvSpPr>
          <p:nvPr/>
        </p:nvSpPr>
        <p:spPr>
          <a:xfrm>
            <a:off x="3814763" y="4916488"/>
            <a:ext cx="81915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I/O</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bridge</a:t>
            </a:r>
            <a:endParaRPr lang="en-US" altLang="zh-CN" sz="2000" b="1" dirty="0">
              <a:latin typeface="Helvetica" pitchFamily="34" charset="0"/>
              <a:ea typeface="宋体" panose="02010600030101010101" pitchFamily="2" charset="-122"/>
            </a:endParaRPr>
          </a:p>
        </p:txBody>
      </p:sp>
      <p:sp>
        <p:nvSpPr>
          <p:cNvPr id="96270" name="AutoShape 6"/>
          <p:cNvSpPr>
            <a:spLocks noChangeAspect="1"/>
          </p:cNvSpPr>
          <p:nvPr/>
        </p:nvSpPr>
        <p:spPr>
          <a:xfrm>
            <a:off x="2501900" y="4875213"/>
            <a:ext cx="1309688" cy="693737"/>
          </a:xfrm>
          <a:prstGeom prst="leftRightArrow">
            <a:avLst>
              <a:gd name="adj1" fmla="val 50000"/>
              <a:gd name="adj2" fmla="val 37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71" name="Rectangle 7"/>
          <p:cNvSpPr>
            <a:spLocks noChangeAspect="1"/>
          </p:cNvSpPr>
          <p:nvPr/>
        </p:nvSpPr>
        <p:spPr>
          <a:xfrm>
            <a:off x="407988" y="4916488"/>
            <a:ext cx="207010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bus interface</a:t>
            </a:r>
            <a:endParaRPr lang="en-US" altLang="zh-CN" sz="2000" b="1" dirty="0">
              <a:latin typeface="Helvetica" pitchFamily="34" charset="0"/>
              <a:ea typeface="宋体" panose="02010600030101010101" pitchFamily="2" charset="-122"/>
            </a:endParaRPr>
          </a:p>
        </p:txBody>
      </p:sp>
      <p:sp>
        <p:nvSpPr>
          <p:cNvPr id="96272" name="Rectangle 8"/>
          <p:cNvSpPr>
            <a:spLocks noChangeAspect="1"/>
          </p:cNvSpPr>
          <p:nvPr/>
        </p:nvSpPr>
        <p:spPr>
          <a:xfrm>
            <a:off x="1616075" y="3192463"/>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73" name="Rectangle 9"/>
          <p:cNvSpPr>
            <a:spLocks noChangeAspect="1"/>
          </p:cNvSpPr>
          <p:nvPr/>
        </p:nvSpPr>
        <p:spPr>
          <a:xfrm>
            <a:off x="1616075" y="3392488"/>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74" name="Rectangle 10"/>
          <p:cNvSpPr>
            <a:spLocks noChangeAspect="1"/>
          </p:cNvSpPr>
          <p:nvPr/>
        </p:nvSpPr>
        <p:spPr>
          <a:xfrm>
            <a:off x="1616075" y="3589338"/>
            <a:ext cx="615950" cy="19843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75" name="Rectangle 11"/>
          <p:cNvSpPr>
            <a:spLocks noChangeAspect="1"/>
          </p:cNvSpPr>
          <p:nvPr/>
        </p:nvSpPr>
        <p:spPr>
          <a:xfrm>
            <a:off x="1616075" y="3787775"/>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76" name="Rectangle 12"/>
          <p:cNvSpPr>
            <a:spLocks noChangeAspect="1"/>
          </p:cNvSpPr>
          <p:nvPr/>
        </p:nvSpPr>
        <p:spPr>
          <a:xfrm>
            <a:off x="1616075" y="3984625"/>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77" name="AutoShape 13"/>
          <p:cNvSpPr>
            <a:spLocks noChangeAspect="1"/>
          </p:cNvSpPr>
          <p:nvPr/>
        </p:nvSpPr>
        <p:spPr>
          <a:xfrm>
            <a:off x="2312988" y="3192463"/>
            <a:ext cx="400050" cy="495300"/>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78" name="AutoShape 14"/>
          <p:cNvSpPr>
            <a:spLocks noChangeAspect="1"/>
          </p:cNvSpPr>
          <p:nvPr/>
        </p:nvSpPr>
        <p:spPr>
          <a:xfrm flipH="1">
            <a:off x="2232025" y="3687763"/>
            <a:ext cx="400050" cy="496887"/>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79" name="Rectangle 17"/>
          <p:cNvSpPr>
            <a:spLocks noChangeAspect="1"/>
          </p:cNvSpPr>
          <p:nvPr/>
        </p:nvSpPr>
        <p:spPr>
          <a:xfrm>
            <a:off x="2713038" y="2995613"/>
            <a:ext cx="479425" cy="138588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ALU</a:t>
            </a:r>
            <a:endParaRPr lang="en-US" altLang="zh-CN" sz="2000" b="1" dirty="0">
              <a:latin typeface="Helvetica" pitchFamily="34" charset="0"/>
              <a:ea typeface="宋体" panose="02010600030101010101" pitchFamily="2" charset="-122"/>
            </a:endParaRPr>
          </a:p>
        </p:txBody>
      </p:sp>
      <p:sp>
        <p:nvSpPr>
          <p:cNvPr id="96280" name="Text Box 18"/>
          <p:cNvSpPr txBox="1">
            <a:spLocks noChangeAspect="1"/>
          </p:cNvSpPr>
          <p:nvPr/>
        </p:nvSpPr>
        <p:spPr>
          <a:xfrm>
            <a:off x="1158875" y="2797175"/>
            <a:ext cx="156210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register file</a:t>
            </a:r>
            <a:endParaRPr lang="en-US" altLang="zh-CN" sz="2000" b="1" dirty="0">
              <a:latin typeface="Helvetica" pitchFamily="34" charset="0"/>
              <a:ea typeface="宋体" panose="02010600030101010101" pitchFamily="2" charset="-122"/>
            </a:endParaRPr>
          </a:p>
        </p:txBody>
      </p:sp>
      <p:sp>
        <p:nvSpPr>
          <p:cNvPr id="96281" name="AutoShape 19"/>
          <p:cNvSpPr>
            <a:spLocks noChangeAspect="1"/>
          </p:cNvSpPr>
          <p:nvPr/>
        </p:nvSpPr>
        <p:spPr>
          <a:xfrm>
            <a:off x="1682750" y="4283075"/>
            <a:ext cx="549275" cy="592138"/>
          </a:xfrm>
          <a:prstGeom prst="upDownArrow">
            <a:avLst>
              <a:gd name="adj1" fmla="val 50000"/>
              <a:gd name="adj2" fmla="val 2156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82" name="Rectangle 20"/>
          <p:cNvSpPr>
            <a:spLocks noChangeAspect="1"/>
          </p:cNvSpPr>
          <p:nvPr/>
        </p:nvSpPr>
        <p:spPr>
          <a:xfrm>
            <a:off x="152400" y="2698750"/>
            <a:ext cx="3227388" cy="3168650"/>
          </a:xfrm>
          <a:prstGeom prst="rect">
            <a:avLst/>
          </a:prstGeom>
          <a:noFill/>
          <a:ln w="12700" cap="rnd" cmpd="sng">
            <a:solidFill>
              <a:schemeClr val="tx1"/>
            </a:solidFill>
            <a:prstDash val="sys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83" name="Text Box 21"/>
          <p:cNvSpPr txBox="1">
            <a:spLocks noChangeAspect="1"/>
          </p:cNvSpPr>
          <p:nvPr/>
        </p:nvSpPr>
        <p:spPr>
          <a:xfrm>
            <a:off x="61913" y="2320925"/>
            <a:ext cx="13271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CPU chip</a:t>
            </a:r>
            <a:endParaRPr lang="en-US" altLang="zh-CN" sz="2000" b="1" dirty="0">
              <a:latin typeface="Helvetica" pitchFamily="34" charset="0"/>
              <a:ea typeface="宋体" panose="02010600030101010101" pitchFamily="2" charset="-122"/>
            </a:endParaRPr>
          </a:p>
        </p:txBody>
      </p:sp>
      <p:sp>
        <p:nvSpPr>
          <p:cNvPr id="96284" name="Text Box 24"/>
          <p:cNvSpPr txBox="1">
            <a:spLocks noChangeAspect="1"/>
          </p:cNvSpPr>
          <p:nvPr/>
        </p:nvSpPr>
        <p:spPr>
          <a:xfrm>
            <a:off x="3173413" y="4003675"/>
            <a:ext cx="15938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system bus</a:t>
            </a:r>
            <a:endParaRPr lang="en-US" altLang="zh-CN" sz="2000" b="1" dirty="0">
              <a:latin typeface="Helvetica" pitchFamily="34" charset="0"/>
              <a:ea typeface="宋体" panose="02010600030101010101" pitchFamily="2" charset="-122"/>
            </a:endParaRPr>
          </a:p>
        </p:txBody>
      </p:sp>
      <p:sp>
        <p:nvSpPr>
          <p:cNvPr id="96285" name="Line 25"/>
          <p:cNvSpPr>
            <a:spLocks noChangeAspect="1"/>
          </p:cNvSpPr>
          <p:nvPr/>
        </p:nvSpPr>
        <p:spPr>
          <a:xfrm flipH="1">
            <a:off x="3192463" y="4381500"/>
            <a:ext cx="619125" cy="595313"/>
          </a:xfrm>
          <a:prstGeom prst="line">
            <a:avLst/>
          </a:prstGeom>
          <a:ln w="12700" cap="flat" cmpd="sng">
            <a:solidFill>
              <a:schemeClr val="tx1"/>
            </a:solidFill>
            <a:prstDash val="solid"/>
            <a:headEnd type="none" w="med" len="med"/>
            <a:tailEnd type="triangle" w="med" len="med"/>
          </a:ln>
        </p:spPr>
      </p:sp>
      <p:sp>
        <p:nvSpPr>
          <p:cNvPr id="96286" name="Text Box 26"/>
          <p:cNvSpPr txBox="1">
            <a:spLocks noChangeAspect="1"/>
          </p:cNvSpPr>
          <p:nvPr/>
        </p:nvSpPr>
        <p:spPr>
          <a:xfrm>
            <a:off x="4724400" y="4003675"/>
            <a:ext cx="1709738"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memory bus</a:t>
            </a:r>
            <a:endParaRPr lang="en-US" altLang="zh-CN" sz="2000" b="1" dirty="0">
              <a:latin typeface="Helvetica" pitchFamily="34" charset="0"/>
              <a:ea typeface="宋体" panose="02010600030101010101" pitchFamily="2" charset="-122"/>
            </a:endParaRPr>
          </a:p>
        </p:txBody>
      </p:sp>
      <p:sp>
        <p:nvSpPr>
          <p:cNvPr id="96287" name="Line 27"/>
          <p:cNvSpPr>
            <a:spLocks noChangeAspect="1"/>
          </p:cNvSpPr>
          <p:nvPr/>
        </p:nvSpPr>
        <p:spPr>
          <a:xfrm>
            <a:off x="5538788" y="4381500"/>
            <a:ext cx="0" cy="595313"/>
          </a:xfrm>
          <a:prstGeom prst="line">
            <a:avLst/>
          </a:prstGeom>
          <a:ln w="12700" cap="flat" cmpd="sng">
            <a:solidFill>
              <a:schemeClr val="tx1"/>
            </a:solidFill>
            <a:prstDash val="solid"/>
            <a:headEnd type="none" w="med" len="med"/>
            <a:tailEnd type="triangle" w="med" len="med"/>
          </a:ln>
        </p:spPr>
      </p:sp>
      <p:sp>
        <p:nvSpPr>
          <p:cNvPr id="96288" name="Rectangle 28"/>
          <p:cNvSpPr>
            <a:spLocks noChangeAspect="1"/>
          </p:cNvSpPr>
          <p:nvPr/>
        </p:nvSpPr>
        <p:spPr>
          <a:xfrm>
            <a:off x="484188" y="3821113"/>
            <a:ext cx="963612" cy="750887"/>
          </a:xfrm>
          <a:prstGeom prst="rect">
            <a:avLst/>
          </a:prstGeom>
          <a:solidFill>
            <a:srgbClr val="FFFF00">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96289" name="AutoShape 29"/>
          <p:cNvSpPr>
            <a:spLocks noChangeAspect="1"/>
          </p:cNvSpPr>
          <p:nvPr/>
        </p:nvSpPr>
        <p:spPr>
          <a:xfrm>
            <a:off x="712788" y="4572000"/>
            <a:ext cx="549275" cy="304800"/>
          </a:xfrm>
          <a:prstGeom prst="upDownArrow">
            <a:avLst>
              <a:gd name="adj1" fmla="val 50000"/>
              <a:gd name="adj2" fmla="val 28842"/>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6290" name="矩形 56"/>
          <p:cNvSpPr/>
          <p:nvPr/>
        </p:nvSpPr>
        <p:spPr>
          <a:xfrm>
            <a:off x="355600" y="3178175"/>
            <a:ext cx="12954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Cache</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memory</a:t>
            </a:r>
            <a:endParaRPr lang="en-US" altLang="zh-CN" sz="2000" b="1" dirty="0">
              <a:latin typeface="Helvetica"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9830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Read the Block from the Memory </a:t>
            </a:r>
            <a:endParaRPr lang="en-US" altLang="zh-CN" dirty="0">
              <a:ea typeface="宋体" panose="02010600030101010101" pitchFamily="2" charset="-122"/>
            </a:endParaRPr>
          </a:p>
        </p:txBody>
      </p:sp>
      <p:sp>
        <p:nvSpPr>
          <p:cNvPr id="98308" name="Rectangle 3"/>
          <p:cNvSpPr>
            <a:spLocks noGrp="1"/>
          </p:cNvSpPr>
          <p:nvPr>
            <p:ph idx="1"/>
          </p:nvPr>
        </p:nvSpPr>
        <p:spPr>
          <a:xfrm>
            <a:off x="457200" y="1447800"/>
            <a:ext cx="8305800" cy="914400"/>
          </a:xfrm>
        </p:spPr>
        <p:txBody>
          <a:bodyPr vert="horz" wrap="square" lIns="91440" tIns="45720" rIns="91440" bIns="45720" anchor="t" anchorCtr="0"/>
          <a:p>
            <a:pPr marL="0" indent="0">
              <a:buNone/>
            </a:pPr>
            <a:r>
              <a:rPr lang="en-US" altLang="zh-CN" dirty="0">
                <a:ea typeface="宋体" panose="02010600030101010101" pitchFamily="2" charset="-122"/>
              </a:rPr>
              <a:t>CPU reads </a:t>
            </a:r>
            <a:r>
              <a:rPr lang="en-US" altLang="zh-CN" b="1" dirty="0">
                <a:solidFill>
                  <a:srgbClr val="FF0000"/>
                </a:solidFill>
                <a:latin typeface="Courier New" panose="02070309020205020404" pitchFamily="49" charset="0"/>
                <a:ea typeface="宋体" panose="02010600030101010101" pitchFamily="2" charset="-122"/>
              </a:rPr>
              <a:t>x</a:t>
            </a:r>
            <a:r>
              <a:rPr lang="en-US" altLang="zh-CN" dirty="0">
                <a:ea typeface="宋体" panose="02010600030101010101" pitchFamily="2" charset="-122"/>
              </a:rPr>
              <a:t> from the bus and copies it into the cache line </a:t>
            </a:r>
            <a:endParaRPr lang="en-US" altLang="zh-CN" dirty="0">
              <a:ea typeface="宋体" panose="02010600030101010101" pitchFamily="2" charset="-122"/>
            </a:endParaRPr>
          </a:p>
        </p:txBody>
      </p:sp>
      <p:sp>
        <p:nvSpPr>
          <p:cNvPr id="98309" name="Rectangle 5"/>
          <p:cNvSpPr/>
          <p:nvPr/>
        </p:nvSpPr>
        <p:spPr>
          <a:xfrm>
            <a:off x="6775450" y="4438650"/>
            <a:ext cx="958850" cy="15017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98310" name="Line 19"/>
          <p:cNvSpPr/>
          <p:nvPr/>
        </p:nvSpPr>
        <p:spPr>
          <a:xfrm>
            <a:off x="2516188" y="5238750"/>
            <a:ext cx="4265612" cy="19050"/>
          </a:xfrm>
          <a:prstGeom prst="line">
            <a:avLst/>
          </a:prstGeom>
          <a:ln w="76200" cap="flat" cmpd="sng">
            <a:solidFill>
              <a:srgbClr val="00B0F0"/>
            </a:solidFill>
            <a:prstDash val="solid"/>
            <a:headEnd type="triangle" w="med" len="med"/>
            <a:tailEnd type="none" w="med" len="med"/>
          </a:ln>
        </p:spPr>
      </p:sp>
      <p:sp>
        <p:nvSpPr>
          <p:cNvPr id="98311" name="Text Box 22"/>
          <p:cNvSpPr txBox="1"/>
          <p:nvPr/>
        </p:nvSpPr>
        <p:spPr>
          <a:xfrm>
            <a:off x="7726363" y="4314825"/>
            <a:ext cx="328612"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0</a:t>
            </a:r>
            <a:endParaRPr lang="en-US" altLang="zh-CN" sz="2000" b="1" dirty="0">
              <a:latin typeface="Helvetica" pitchFamily="34" charset="0"/>
              <a:ea typeface="宋体" panose="02010600030101010101" pitchFamily="2" charset="-122"/>
            </a:endParaRPr>
          </a:p>
        </p:txBody>
      </p:sp>
      <p:sp>
        <p:nvSpPr>
          <p:cNvPr id="98312" name="Text Box 23"/>
          <p:cNvSpPr txBox="1"/>
          <p:nvPr/>
        </p:nvSpPr>
        <p:spPr>
          <a:xfrm>
            <a:off x="7672388" y="4953000"/>
            <a:ext cx="427037"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A’</a:t>
            </a:r>
            <a:endParaRPr lang="en-US" altLang="zh-CN" sz="2000" b="1" dirty="0">
              <a:latin typeface="Helvetica" pitchFamily="34" charset="0"/>
              <a:ea typeface="宋体" panose="02010600030101010101" pitchFamily="2" charset="-122"/>
            </a:endParaRPr>
          </a:p>
        </p:txBody>
      </p:sp>
      <p:sp>
        <p:nvSpPr>
          <p:cNvPr id="98313" name="Text Box 25"/>
          <p:cNvSpPr txBox="1"/>
          <p:nvPr/>
        </p:nvSpPr>
        <p:spPr>
          <a:xfrm>
            <a:off x="6303963" y="3962400"/>
            <a:ext cx="1849437" cy="40163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main memory</a:t>
            </a:r>
            <a:endParaRPr lang="en-US" altLang="zh-CN" sz="2000" b="1" dirty="0">
              <a:latin typeface="Helvetica" pitchFamily="34" charset="0"/>
              <a:ea typeface="宋体" panose="02010600030101010101" pitchFamily="2" charset="-122"/>
            </a:endParaRPr>
          </a:p>
        </p:txBody>
      </p:sp>
      <p:sp>
        <p:nvSpPr>
          <p:cNvPr id="98314" name="AutoShape 4"/>
          <p:cNvSpPr>
            <a:spLocks noChangeAspect="1"/>
          </p:cNvSpPr>
          <p:nvPr/>
        </p:nvSpPr>
        <p:spPr>
          <a:xfrm>
            <a:off x="4648200" y="4875213"/>
            <a:ext cx="2133600" cy="693737"/>
          </a:xfrm>
          <a:prstGeom prst="leftRightArrow">
            <a:avLst>
              <a:gd name="adj1" fmla="val 50000"/>
              <a:gd name="adj2" fmla="val 38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15" name="Rectangle 5"/>
          <p:cNvSpPr>
            <a:spLocks noChangeAspect="1"/>
          </p:cNvSpPr>
          <p:nvPr/>
        </p:nvSpPr>
        <p:spPr>
          <a:xfrm>
            <a:off x="3814763" y="4916488"/>
            <a:ext cx="81915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I/O</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bridge</a:t>
            </a:r>
            <a:endParaRPr lang="en-US" altLang="zh-CN" sz="2000" b="1" dirty="0">
              <a:latin typeface="Helvetica" pitchFamily="34" charset="0"/>
              <a:ea typeface="宋体" panose="02010600030101010101" pitchFamily="2" charset="-122"/>
            </a:endParaRPr>
          </a:p>
        </p:txBody>
      </p:sp>
      <p:sp>
        <p:nvSpPr>
          <p:cNvPr id="98316" name="AutoShape 6"/>
          <p:cNvSpPr>
            <a:spLocks noChangeAspect="1"/>
          </p:cNvSpPr>
          <p:nvPr/>
        </p:nvSpPr>
        <p:spPr>
          <a:xfrm>
            <a:off x="2501900" y="4875213"/>
            <a:ext cx="1309688" cy="693737"/>
          </a:xfrm>
          <a:prstGeom prst="leftRightArrow">
            <a:avLst>
              <a:gd name="adj1" fmla="val 50000"/>
              <a:gd name="adj2" fmla="val 37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17" name="Rectangle 7"/>
          <p:cNvSpPr>
            <a:spLocks noChangeAspect="1"/>
          </p:cNvSpPr>
          <p:nvPr/>
        </p:nvSpPr>
        <p:spPr>
          <a:xfrm>
            <a:off x="407988" y="4916488"/>
            <a:ext cx="207010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bus interface</a:t>
            </a:r>
            <a:endParaRPr lang="en-US" altLang="zh-CN" sz="2000" b="1" dirty="0">
              <a:latin typeface="Helvetica" pitchFamily="34" charset="0"/>
              <a:ea typeface="宋体" panose="02010600030101010101" pitchFamily="2" charset="-122"/>
            </a:endParaRPr>
          </a:p>
        </p:txBody>
      </p:sp>
      <p:sp>
        <p:nvSpPr>
          <p:cNvPr id="98318" name="Rectangle 8"/>
          <p:cNvSpPr>
            <a:spLocks noChangeAspect="1"/>
          </p:cNvSpPr>
          <p:nvPr/>
        </p:nvSpPr>
        <p:spPr>
          <a:xfrm>
            <a:off x="1616075" y="3192463"/>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19" name="Rectangle 9"/>
          <p:cNvSpPr>
            <a:spLocks noChangeAspect="1"/>
          </p:cNvSpPr>
          <p:nvPr/>
        </p:nvSpPr>
        <p:spPr>
          <a:xfrm>
            <a:off x="1616075" y="3392488"/>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20" name="Rectangle 10"/>
          <p:cNvSpPr>
            <a:spLocks noChangeAspect="1"/>
          </p:cNvSpPr>
          <p:nvPr/>
        </p:nvSpPr>
        <p:spPr>
          <a:xfrm>
            <a:off x="1616075" y="3589338"/>
            <a:ext cx="615950" cy="19843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21" name="Rectangle 11"/>
          <p:cNvSpPr>
            <a:spLocks noChangeAspect="1"/>
          </p:cNvSpPr>
          <p:nvPr/>
        </p:nvSpPr>
        <p:spPr>
          <a:xfrm>
            <a:off x="1616075" y="3787775"/>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22" name="Rectangle 12"/>
          <p:cNvSpPr>
            <a:spLocks noChangeAspect="1"/>
          </p:cNvSpPr>
          <p:nvPr/>
        </p:nvSpPr>
        <p:spPr>
          <a:xfrm>
            <a:off x="1616075" y="3984625"/>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23" name="AutoShape 13"/>
          <p:cNvSpPr>
            <a:spLocks noChangeAspect="1"/>
          </p:cNvSpPr>
          <p:nvPr/>
        </p:nvSpPr>
        <p:spPr>
          <a:xfrm>
            <a:off x="2312988" y="3192463"/>
            <a:ext cx="400050" cy="495300"/>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24" name="AutoShape 14"/>
          <p:cNvSpPr>
            <a:spLocks noChangeAspect="1"/>
          </p:cNvSpPr>
          <p:nvPr/>
        </p:nvSpPr>
        <p:spPr>
          <a:xfrm flipH="1">
            <a:off x="2232025" y="3687763"/>
            <a:ext cx="400050" cy="496887"/>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25" name="Rectangle 17"/>
          <p:cNvSpPr>
            <a:spLocks noChangeAspect="1"/>
          </p:cNvSpPr>
          <p:nvPr/>
        </p:nvSpPr>
        <p:spPr>
          <a:xfrm>
            <a:off x="2713038" y="2995613"/>
            <a:ext cx="479425" cy="138588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ALU</a:t>
            </a:r>
            <a:endParaRPr lang="en-US" altLang="zh-CN" sz="2000" b="1" dirty="0">
              <a:latin typeface="Helvetica" pitchFamily="34" charset="0"/>
              <a:ea typeface="宋体" panose="02010600030101010101" pitchFamily="2" charset="-122"/>
            </a:endParaRPr>
          </a:p>
        </p:txBody>
      </p:sp>
      <p:sp>
        <p:nvSpPr>
          <p:cNvPr id="98326" name="Text Box 18"/>
          <p:cNvSpPr txBox="1">
            <a:spLocks noChangeAspect="1"/>
          </p:cNvSpPr>
          <p:nvPr/>
        </p:nvSpPr>
        <p:spPr>
          <a:xfrm>
            <a:off x="1158875" y="2797175"/>
            <a:ext cx="156210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register file</a:t>
            </a:r>
            <a:endParaRPr lang="en-US" altLang="zh-CN" sz="2000" b="1" dirty="0">
              <a:latin typeface="Helvetica" pitchFamily="34" charset="0"/>
              <a:ea typeface="宋体" panose="02010600030101010101" pitchFamily="2" charset="-122"/>
            </a:endParaRPr>
          </a:p>
        </p:txBody>
      </p:sp>
      <p:sp>
        <p:nvSpPr>
          <p:cNvPr id="98327" name="AutoShape 19"/>
          <p:cNvSpPr>
            <a:spLocks noChangeAspect="1"/>
          </p:cNvSpPr>
          <p:nvPr/>
        </p:nvSpPr>
        <p:spPr>
          <a:xfrm>
            <a:off x="1682750" y="4283075"/>
            <a:ext cx="549275" cy="592138"/>
          </a:xfrm>
          <a:prstGeom prst="upDownArrow">
            <a:avLst>
              <a:gd name="adj1" fmla="val 50000"/>
              <a:gd name="adj2" fmla="val 2156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28" name="Rectangle 20"/>
          <p:cNvSpPr>
            <a:spLocks noChangeAspect="1"/>
          </p:cNvSpPr>
          <p:nvPr/>
        </p:nvSpPr>
        <p:spPr>
          <a:xfrm>
            <a:off x="152400" y="2698750"/>
            <a:ext cx="3227388" cy="3168650"/>
          </a:xfrm>
          <a:prstGeom prst="rect">
            <a:avLst/>
          </a:prstGeom>
          <a:noFill/>
          <a:ln w="12700" cap="rnd" cmpd="sng">
            <a:solidFill>
              <a:schemeClr val="tx1"/>
            </a:solidFill>
            <a:prstDash val="sys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29" name="Text Box 21"/>
          <p:cNvSpPr txBox="1">
            <a:spLocks noChangeAspect="1"/>
          </p:cNvSpPr>
          <p:nvPr/>
        </p:nvSpPr>
        <p:spPr>
          <a:xfrm>
            <a:off x="61913" y="2320925"/>
            <a:ext cx="13271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CPU chip</a:t>
            </a:r>
            <a:endParaRPr lang="en-US" altLang="zh-CN" sz="2000" b="1" dirty="0">
              <a:latin typeface="Helvetica" pitchFamily="34" charset="0"/>
              <a:ea typeface="宋体" panose="02010600030101010101" pitchFamily="2" charset="-122"/>
            </a:endParaRPr>
          </a:p>
        </p:txBody>
      </p:sp>
      <p:sp>
        <p:nvSpPr>
          <p:cNvPr id="98330" name="Text Box 24"/>
          <p:cNvSpPr txBox="1">
            <a:spLocks noChangeAspect="1"/>
          </p:cNvSpPr>
          <p:nvPr/>
        </p:nvSpPr>
        <p:spPr>
          <a:xfrm>
            <a:off x="3173413" y="4003675"/>
            <a:ext cx="15938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system bus</a:t>
            </a:r>
            <a:endParaRPr lang="en-US" altLang="zh-CN" sz="2000" b="1" dirty="0">
              <a:latin typeface="Helvetica" pitchFamily="34" charset="0"/>
              <a:ea typeface="宋体" panose="02010600030101010101" pitchFamily="2" charset="-122"/>
            </a:endParaRPr>
          </a:p>
        </p:txBody>
      </p:sp>
      <p:sp>
        <p:nvSpPr>
          <p:cNvPr id="98331" name="Line 25"/>
          <p:cNvSpPr>
            <a:spLocks noChangeAspect="1"/>
          </p:cNvSpPr>
          <p:nvPr/>
        </p:nvSpPr>
        <p:spPr>
          <a:xfrm flipH="1">
            <a:off x="3192463" y="4381500"/>
            <a:ext cx="619125" cy="595313"/>
          </a:xfrm>
          <a:prstGeom prst="line">
            <a:avLst/>
          </a:prstGeom>
          <a:ln w="12700" cap="flat" cmpd="sng">
            <a:solidFill>
              <a:schemeClr val="tx1"/>
            </a:solidFill>
            <a:prstDash val="solid"/>
            <a:headEnd type="none" w="med" len="med"/>
            <a:tailEnd type="triangle" w="med" len="med"/>
          </a:ln>
        </p:spPr>
      </p:sp>
      <p:sp>
        <p:nvSpPr>
          <p:cNvPr id="98332" name="Text Box 26"/>
          <p:cNvSpPr txBox="1">
            <a:spLocks noChangeAspect="1"/>
          </p:cNvSpPr>
          <p:nvPr/>
        </p:nvSpPr>
        <p:spPr>
          <a:xfrm>
            <a:off x="4724400" y="4003675"/>
            <a:ext cx="1709738"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memory bus</a:t>
            </a:r>
            <a:endParaRPr lang="en-US" altLang="zh-CN" sz="2000" b="1" dirty="0">
              <a:latin typeface="Helvetica" pitchFamily="34" charset="0"/>
              <a:ea typeface="宋体" panose="02010600030101010101" pitchFamily="2" charset="-122"/>
            </a:endParaRPr>
          </a:p>
        </p:txBody>
      </p:sp>
      <p:sp>
        <p:nvSpPr>
          <p:cNvPr id="98333" name="Line 27"/>
          <p:cNvSpPr>
            <a:spLocks noChangeAspect="1"/>
          </p:cNvSpPr>
          <p:nvPr/>
        </p:nvSpPr>
        <p:spPr>
          <a:xfrm>
            <a:off x="5538788" y="4381500"/>
            <a:ext cx="0" cy="595313"/>
          </a:xfrm>
          <a:prstGeom prst="line">
            <a:avLst/>
          </a:prstGeom>
          <a:ln w="12700" cap="flat" cmpd="sng">
            <a:solidFill>
              <a:schemeClr val="tx1"/>
            </a:solidFill>
            <a:prstDash val="solid"/>
            <a:headEnd type="none" w="med" len="med"/>
            <a:tailEnd type="triangle" w="med" len="med"/>
          </a:ln>
        </p:spPr>
      </p:sp>
      <p:sp>
        <p:nvSpPr>
          <p:cNvPr id="98334" name="Rectangle 28"/>
          <p:cNvSpPr>
            <a:spLocks noChangeAspect="1"/>
          </p:cNvSpPr>
          <p:nvPr/>
        </p:nvSpPr>
        <p:spPr>
          <a:xfrm>
            <a:off x="484188" y="3821113"/>
            <a:ext cx="963612" cy="750887"/>
          </a:xfrm>
          <a:prstGeom prst="rect">
            <a:avLst/>
          </a:prstGeom>
          <a:solidFill>
            <a:srgbClr val="FFFF00">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98335" name="AutoShape 29"/>
          <p:cNvSpPr>
            <a:spLocks noChangeAspect="1"/>
          </p:cNvSpPr>
          <p:nvPr/>
        </p:nvSpPr>
        <p:spPr>
          <a:xfrm>
            <a:off x="712788" y="4572000"/>
            <a:ext cx="549275" cy="304800"/>
          </a:xfrm>
          <a:prstGeom prst="upDownArrow">
            <a:avLst>
              <a:gd name="adj1" fmla="val 50000"/>
              <a:gd name="adj2" fmla="val 28842"/>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98336" name="矩形 56"/>
          <p:cNvSpPr/>
          <p:nvPr/>
        </p:nvSpPr>
        <p:spPr>
          <a:xfrm>
            <a:off x="355600" y="3178175"/>
            <a:ext cx="12954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Cache</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memory</a:t>
            </a:r>
            <a:endParaRPr lang="en-US" altLang="zh-CN" sz="2000" b="1" dirty="0">
              <a:latin typeface="Helvetica" pitchFamily="34" charset="0"/>
              <a:ea typeface="宋体" panose="02010600030101010101" pitchFamily="2" charset="-122"/>
            </a:endParaRPr>
          </a:p>
        </p:txBody>
      </p:sp>
      <p:grpSp>
        <p:nvGrpSpPr>
          <p:cNvPr id="2" name="组合 57"/>
          <p:cNvGrpSpPr/>
          <p:nvPr/>
        </p:nvGrpSpPr>
        <p:grpSpPr>
          <a:xfrm>
            <a:off x="385332" y="4006910"/>
            <a:ext cx="1062464" cy="339467"/>
            <a:chOff x="7046962" y="2616200"/>
            <a:chExt cx="1006544" cy="339467"/>
          </a:xfrm>
          <a:solidFill>
            <a:srgbClr val="FF0000"/>
          </a:solidFill>
        </p:grpSpPr>
        <p:sp>
          <p:nvSpPr>
            <p:cNvPr id="55" name="矩形 54"/>
            <p:cNvSpPr/>
            <p:nvPr/>
          </p:nvSpPr>
          <p:spPr bwMode="auto">
            <a:xfrm>
              <a:off x="7139106" y="2616200"/>
              <a:ext cx="914400" cy="304800"/>
            </a:xfrm>
            <a:prstGeom prst="rect">
              <a:avLst/>
            </a:prstGeom>
            <a:grpFill/>
            <a:ln w="9525" cap="flat" cmpd="sng" algn="ctr">
              <a:solidFill>
                <a:schemeClr val="tx1"/>
              </a:solidFill>
              <a:prstDash val="solid"/>
              <a:round/>
              <a:headEnd type="none" w="med" len="med"/>
              <a:tailEnd type="non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6" name="TextBox 55"/>
            <p:cNvSpPr txBox="1"/>
            <p:nvPr/>
          </p:nvSpPr>
          <p:spPr>
            <a:xfrm>
              <a:off x="7046962" y="2647890"/>
              <a:ext cx="288845" cy="307777"/>
            </a:xfrm>
            <a:prstGeom prst="rect">
              <a:avLst/>
            </a:prstGeom>
            <a:no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smtClean="0">
                  <a:ln>
                    <a:noFill/>
                  </a:ln>
                  <a:solidFill>
                    <a:schemeClr val="tx1"/>
                  </a:solidFill>
                  <a:effectLst/>
                  <a:uLnTx/>
                  <a:uFillTx/>
                  <a:latin typeface="Helvetica" pitchFamily="34" charset="0"/>
                  <a:ea typeface="宋体" panose="02010600030101010101" pitchFamily="2" charset="-122"/>
                  <a:cs typeface="+mn-cs"/>
                </a:rPr>
                <a:t>X</a:t>
              </a:r>
              <a:endParaRPr kumimoji="0" lang="zh-CN" altLang="en-US" sz="14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endParaRPr>
            </a:p>
          </p:txBody>
        </p:sp>
      </p:grpSp>
      <p:sp>
        <p:nvSpPr>
          <p:cNvPr id="98338" name="Rectangle 24"/>
          <p:cNvSpPr/>
          <p:nvPr/>
        </p:nvSpPr>
        <p:spPr>
          <a:xfrm>
            <a:off x="6770688" y="5029200"/>
            <a:ext cx="963612" cy="2508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X</a:t>
            </a:r>
            <a:endParaRPr lang="en-US" altLang="zh-CN" sz="2000" b="1" dirty="0">
              <a:latin typeface="Helvetica"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035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Read the Block from the Memory </a:t>
            </a:r>
            <a:endParaRPr lang="en-US" altLang="zh-CN" dirty="0">
              <a:ea typeface="宋体" panose="02010600030101010101" pitchFamily="2" charset="-122"/>
            </a:endParaRPr>
          </a:p>
        </p:txBody>
      </p:sp>
      <p:sp>
        <p:nvSpPr>
          <p:cNvPr id="100356" name="Rectangle 3"/>
          <p:cNvSpPr>
            <a:spLocks noGrp="1"/>
          </p:cNvSpPr>
          <p:nvPr>
            <p:ph idx="1"/>
          </p:nvPr>
        </p:nvSpPr>
        <p:spPr>
          <a:xfrm>
            <a:off x="457200" y="1447800"/>
            <a:ext cx="8305800" cy="914400"/>
          </a:xfrm>
        </p:spPr>
        <p:txBody>
          <a:bodyPr vert="horz" wrap="square" lIns="91440" tIns="45720" rIns="91440" bIns="45720" anchor="t" anchorCtr="0"/>
          <a:p>
            <a:pPr marL="0" indent="0">
              <a:spcBef>
                <a:spcPct val="0"/>
              </a:spcBef>
              <a:buNone/>
            </a:pPr>
            <a:r>
              <a:rPr lang="en-US" altLang="zh-CN" dirty="0">
                <a:ea typeface="宋体" panose="02010600030101010101" pitchFamily="2" charset="-122"/>
              </a:rPr>
              <a:t>Increase A’ by 1, and copy </a:t>
            </a:r>
            <a:r>
              <a:rPr lang="en-US" altLang="zh-CN" dirty="0">
                <a:solidFill>
                  <a:srgbClr val="FF0000"/>
                </a:solidFill>
                <a:ea typeface="宋体" panose="02010600030101010101" pitchFamily="2" charset="-122"/>
              </a:rPr>
              <a:t>Y</a:t>
            </a:r>
            <a:r>
              <a:rPr lang="en-US" altLang="zh-CN" dirty="0">
                <a:ea typeface="宋体" panose="02010600030101010101" pitchFamily="2" charset="-122"/>
              </a:rPr>
              <a:t> in A’+1 into the cache line. </a:t>
            </a:r>
            <a:endParaRPr lang="en-US" altLang="zh-CN" dirty="0">
              <a:ea typeface="宋体" panose="02010600030101010101" pitchFamily="2" charset="-122"/>
            </a:endParaRPr>
          </a:p>
        </p:txBody>
      </p:sp>
      <p:sp>
        <p:nvSpPr>
          <p:cNvPr id="100357" name="Rectangle 5"/>
          <p:cNvSpPr/>
          <p:nvPr/>
        </p:nvSpPr>
        <p:spPr>
          <a:xfrm>
            <a:off x="6775450" y="4438650"/>
            <a:ext cx="958850" cy="15017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100358" name="Line 19"/>
          <p:cNvSpPr/>
          <p:nvPr/>
        </p:nvSpPr>
        <p:spPr>
          <a:xfrm>
            <a:off x="2516188" y="5238750"/>
            <a:ext cx="4265612" cy="19050"/>
          </a:xfrm>
          <a:prstGeom prst="line">
            <a:avLst/>
          </a:prstGeom>
          <a:ln w="76200" cap="flat" cmpd="sng">
            <a:solidFill>
              <a:srgbClr val="00B0F0"/>
            </a:solidFill>
            <a:prstDash val="solid"/>
            <a:headEnd type="triangle" w="med" len="med"/>
            <a:tailEnd type="none" w="med" len="med"/>
          </a:ln>
        </p:spPr>
      </p:sp>
      <p:sp>
        <p:nvSpPr>
          <p:cNvPr id="100359" name="Text Box 22"/>
          <p:cNvSpPr txBox="1"/>
          <p:nvPr/>
        </p:nvSpPr>
        <p:spPr>
          <a:xfrm>
            <a:off x="7726363" y="4314825"/>
            <a:ext cx="328612"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0</a:t>
            </a:r>
            <a:endParaRPr lang="en-US" altLang="zh-CN" sz="2000" b="1" dirty="0">
              <a:latin typeface="Helvetica" pitchFamily="34" charset="0"/>
              <a:ea typeface="宋体" panose="02010600030101010101" pitchFamily="2" charset="-122"/>
            </a:endParaRPr>
          </a:p>
        </p:txBody>
      </p:sp>
      <p:sp>
        <p:nvSpPr>
          <p:cNvPr id="100360" name="Text Box 23"/>
          <p:cNvSpPr txBox="1"/>
          <p:nvPr/>
        </p:nvSpPr>
        <p:spPr>
          <a:xfrm>
            <a:off x="7672388" y="5181600"/>
            <a:ext cx="719137"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A’+1</a:t>
            </a:r>
            <a:endParaRPr lang="en-US" altLang="zh-CN" sz="2000" b="1" dirty="0">
              <a:latin typeface="Helvetica" pitchFamily="34" charset="0"/>
              <a:ea typeface="宋体" panose="02010600030101010101" pitchFamily="2" charset="-122"/>
            </a:endParaRPr>
          </a:p>
        </p:txBody>
      </p:sp>
      <p:sp>
        <p:nvSpPr>
          <p:cNvPr id="100361" name="Text Box 25"/>
          <p:cNvSpPr txBox="1"/>
          <p:nvPr/>
        </p:nvSpPr>
        <p:spPr>
          <a:xfrm>
            <a:off x="6303963" y="3962400"/>
            <a:ext cx="1849437" cy="40163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main memory</a:t>
            </a:r>
            <a:endParaRPr lang="en-US" altLang="zh-CN" sz="2000" b="1" dirty="0">
              <a:latin typeface="Helvetica" pitchFamily="34" charset="0"/>
              <a:ea typeface="宋体" panose="02010600030101010101" pitchFamily="2" charset="-122"/>
            </a:endParaRPr>
          </a:p>
        </p:txBody>
      </p:sp>
      <p:sp>
        <p:nvSpPr>
          <p:cNvPr id="100362" name="AutoShape 4"/>
          <p:cNvSpPr>
            <a:spLocks noChangeAspect="1"/>
          </p:cNvSpPr>
          <p:nvPr/>
        </p:nvSpPr>
        <p:spPr>
          <a:xfrm>
            <a:off x="4648200" y="4875213"/>
            <a:ext cx="2133600" cy="693737"/>
          </a:xfrm>
          <a:prstGeom prst="leftRightArrow">
            <a:avLst>
              <a:gd name="adj1" fmla="val 50000"/>
              <a:gd name="adj2" fmla="val 38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63" name="Rectangle 5"/>
          <p:cNvSpPr>
            <a:spLocks noChangeAspect="1"/>
          </p:cNvSpPr>
          <p:nvPr/>
        </p:nvSpPr>
        <p:spPr>
          <a:xfrm>
            <a:off x="3814763" y="4916488"/>
            <a:ext cx="81915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I/O</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bridge</a:t>
            </a:r>
            <a:endParaRPr lang="en-US" altLang="zh-CN" sz="2000" b="1" dirty="0">
              <a:latin typeface="Helvetica" pitchFamily="34" charset="0"/>
              <a:ea typeface="宋体" panose="02010600030101010101" pitchFamily="2" charset="-122"/>
            </a:endParaRPr>
          </a:p>
        </p:txBody>
      </p:sp>
      <p:sp>
        <p:nvSpPr>
          <p:cNvPr id="100364" name="AutoShape 6"/>
          <p:cNvSpPr>
            <a:spLocks noChangeAspect="1"/>
          </p:cNvSpPr>
          <p:nvPr/>
        </p:nvSpPr>
        <p:spPr>
          <a:xfrm>
            <a:off x="2501900" y="4875213"/>
            <a:ext cx="1309688" cy="693737"/>
          </a:xfrm>
          <a:prstGeom prst="leftRightArrow">
            <a:avLst>
              <a:gd name="adj1" fmla="val 50000"/>
              <a:gd name="adj2" fmla="val 37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65" name="Rectangle 7"/>
          <p:cNvSpPr>
            <a:spLocks noChangeAspect="1"/>
          </p:cNvSpPr>
          <p:nvPr/>
        </p:nvSpPr>
        <p:spPr>
          <a:xfrm>
            <a:off x="407988" y="4916488"/>
            <a:ext cx="207010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bus interface</a:t>
            </a:r>
            <a:endParaRPr lang="en-US" altLang="zh-CN" sz="2000" b="1" dirty="0">
              <a:latin typeface="Helvetica" pitchFamily="34" charset="0"/>
              <a:ea typeface="宋体" panose="02010600030101010101" pitchFamily="2" charset="-122"/>
            </a:endParaRPr>
          </a:p>
        </p:txBody>
      </p:sp>
      <p:sp>
        <p:nvSpPr>
          <p:cNvPr id="100366" name="Rectangle 8"/>
          <p:cNvSpPr>
            <a:spLocks noChangeAspect="1"/>
          </p:cNvSpPr>
          <p:nvPr/>
        </p:nvSpPr>
        <p:spPr>
          <a:xfrm>
            <a:off x="1616075" y="3192463"/>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67" name="Rectangle 9"/>
          <p:cNvSpPr>
            <a:spLocks noChangeAspect="1"/>
          </p:cNvSpPr>
          <p:nvPr/>
        </p:nvSpPr>
        <p:spPr>
          <a:xfrm>
            <a:off x="1616075" y="3392488"/>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68" name="Rectangle 10"/>
          <p:cNvSpPr>
            <a:spLocks noChangeAspect="1"/>
          </p:cNvSpPr>
          <p:nvPr/>
        </p:nvSpPr>
        <p:spPr>
          <a:xfrm>
            <a:off x="1616075" y="3589338"/>
            <a:ext cx="615950" cy="19843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69" name="Rectangle 11"/>
          <p:cNvSpPr>
            <a:spLocks noChangeAspect="1"/>
          </p:cNvSpPr>
          <p:nvPr/>
        </p:nvSpPr>
        <p:spPr>
          <a:xfrm>
            <a:off x="1616075" y="3787775"/>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70" name="Rectangle 12"/>
          <p:cNvSpPr>
            <a:spLocks noChangeAspect="1"/>
          </p:cNvSpPr>
          <p:nvPr/>
        </p:nvSpPr>
        <p:spPr>
          <a:xfrm>
            <a:off x="1616075" y="3984625"/>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71" name="AutoShape 13"/>
          <p:cNvSpPr>
            <a:spLocks noChangeAspect="1"/>
          </p:cNvSpPr>
          <p:nvPr/>
        </p:nvSpPr>
        <p:spPr>
          <a:xfrm>
            <a:off x="2312988" y="3192463"/>
            <a:ext cx="400050" cy="495300"/>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72" name="AutoShape 14"/>
          <p:cNvSpPr>
            <a:spLocks noChangeAspect="1"/>
          </p:cNvSpPr>
          <p:nvPr/>
        </p:nvSpPr>
        <p:spPr>
          <a:xfrm flipH="1">
            <a:off x="2232025" y="3687763"/>
            <a:ext cx="400050" cy="496887"/>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73" name="Rectangle 17"/>
          <p:cNvSpPr>
            <a:spLocks noChangeAspect="1"/>
          </p:cNvSpPr>
          <p:nvPr/>
        </p:nvSpPr>
        <p:spPr>
          <a:xfrm>
            <a:off x="2713038" y="2995613"/>
            <a:ext cx="479425" cy="138588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ALU</a:t>
            </a:r>
            <a:endParaRPr lang="en-US" altLang="zh-CN" sz="2000" b="1" dirty="0">
              <a:latin typeface="Helvetica" pitchFamily="34" charset="0"/>
              <a:ea typeface="宋体" panose="02010600030101010101" pitchFamily="2" charset="-122"/>
            </a:endParaRPr>
          </a:p>
        </p:txBody>
      </p:sp>
      <p:sp>
        <p:nvSpPr>
          <p:cNvPr id="100374" name="Text Box 18"/>
          <p:cNvSpPr txBox="1">
            <a:spLocks noChangeAspect="1"/>
          </p:cNvSpPr>
          <p:nvPr/>
        </p:nvSpPr>
        <p:spPr>
          <a:xfrm>
            <a:off x="1158875" y="2797175"/>
            <a:ext cx="156210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register file</a:t>
            </a:r>
            <a:endParaRPr lang="en-US" altLang="zh-CN" sz="2000" b="1" dirty="0">
              <a:latin typeface="Helvetica" pitchFamily="34" charset="0"/>
              <a:ea typeface="宋体" panose="02010600030101010101" pitchFamily="2" charset="-122"/>
            </a:endParaRPr>
          </a:p>
        </p:txBody>
      </p:sp>
      <p:sp>
        <p:nvSpPr>
          <p:cNvPr id="100375" name="AutoShape 19"/>
          <p:cNvSpPr>
            <a:spLocks noChangeAspect="1"/>
          </p:cNvSpPr>
          <p:nvPr/>
        </p:nvSpPr>
        <p:spPr>
          <a:xfrm>
            <a:off x="1682750" y="4283075"/>
            <a:ext cx="549275" cy="592138"/>
          </a:xfrm>
          <a:prstGeom prst="upDownArrow">
            <a:avLst>
              <a:gd name="adj1" fmla="val 50000"/>
              <a:gd name="adj2" fmla="val 2156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76" name="Rectangle 20"/>
          <p:cNvSpPr>
            <a:spLocks noChangeAspect="1"/>
          </p:cNvSpPr>
          <p:nvPr/>
        </p:nvSpPr>
        <p:spPr>
          <a:xfrm>
            <a:off x="152400" y="2698750"/>
            <a:ext cx="3227388" cy="3168650"/>
          </a:xfrm>
          <a:prstGeom prst="rect">
            <a:avLst/>
          </a:prstGeom>
          <a:noFill/>
          <a:ln w="12700" cap="rnd" cmpd="sng">
            <a:solidFill>
              <a:schemeClr val="tx1"/>
            </a:solidFill>
            <a:prstDash val="sys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77" name="Text Box 21"/>
          <p:cNvSpPr txBox="1">
            <a:spLocks noChangeAspect="1"/>
          </p:cNvSpPr>
          <p:nvPr/>
        </p:nvSpPr>
        <p:spPr>
          <a:xfrm>
            <a:off x="61913" y="2320925"/>
            <a:ext cx="13271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CPU chip</a:t>
            </a:r>
            <a:endParaRPr lang="en-US" altLang="zh-CN" sz="2000" b="1" dirty="0">
              <a:latin typeface="Helvetica" pitchFamily="34" charset="0"/>
              <a:ea typeface="宋体" panose="02010600030101010101" pitchFamily="2" charset="-122"/>
            </a:endParaRPr>
          </a:p>
        </p:txBody>
      </p:sp>
      <p:sp>
        <p:nvSpPr>
          <p:cNvPr id="100378" name="Text Box 24"/>
          <p:cNvSpPr txBox="1">
            <a:spLocks noChangeAspect="1"/>
          </p:cNvSpPr>
          <p:nvPr/>
        </p:nvSpPr>
        <p:spPr>
          <a:xfrm>
            <a:off x="3173413" y="4003675"/>
            <a:ext cx="15938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system bus</a:t>
            </a:r>
            <a:endParaRPr lang="en-US" altLang="zh-CN" sz="2000" b="1" dirty="0">
              <a:latin typeface="Helvetica" pitchFamily="34" charset="0"/>
              <a:ea typeface="宋体" panose="02010600030101010101" pitchFamily="2" charset="-122"/>
            </a:endParaRPr>
          </a:p>
        </p:txBody>
      </p:sp>
      <p:sp>
        <p:nvSpPr>
          <p:cNvPr id="100379" name="Line 25"/>
          <p:cNvSpPr>
            <a:spLocks noChangeAspect="1"/>
          </p:cNvSpPr>
          <p:nvPr/>
        </p:nvSpPr>
        <p:spPr>
          <a:xfrm flipH="1">
            <a:off x="3192463" y="4381500"/>
            <a:ext cx="619125" cy="595313"/>
          </a:xfrm>
          <a:prstGeom prst="line">
            <a:avLst/>
          </a:prstGeom>
          <a:ln w="12700" cap="flat" cmpd="sng">
            <a:solidFill>
              <a:schemeClr val="tx1"/>
            </a:solidFill>
            <a:prstDash val="solid"/>
            <a:headEnd type="none" w="med" len="med"/>
            <a:tailEnd type="triangle" w="med" len="med"/>
          </a:ln>
        </p:spPr>
      </p:sp>
      <p:sp>
        <p:nvSpPr>
          <p:cNvPr id="100380" name="Text Box 26"/>
          <p:cNvSpPr txBox="1">
            <a:spLocks noChangeAspect="1"/>
          </p:cNvSpPr>
          <p:nvPr/>
        </p:nvSpPr>
        <p:spPr>
          <a:xfrm>
            <a:off x="4724400" y="4003675"/>
            <a:ext cx="1709738"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memory bus</a:t>
            </a:r>
            <a:endParaRPr lang="en-US" altLang="zh-CN" sz="2000" b="1" dirty="0">
              <a:latin typeface="Helvetica" pitchFamily="34" charset="0"/>
              <a:ea typeface="宋体" panose="02010600030101010101" pitchFamily="2" charset="-122"/>
            </a:endParaRPr>
          </a:p>
        </p:txBody>
      </p:sp>
      <p:sp>
        <p:nvSpPr>
          <p:cNvPr id="100381" name="Line 27"/>
          <p:cNvSpPr>
            <a:spLocks noChangeAspect="1"/>
          </p:cNvSpPr>
          <p:nvPr/>
        </p:nvSpPr>
        <p:spPr>
          <a:xfrm>
            <a:off x="5538788" y="4381500"/>
            <a:ext cx="0" cy="595313"/>
          </a:xfrm>
          <a:prstGeom prst="line">
            <a:avLst/>
          </a:prstGeom>
          <a:ln w="12700" cap="flat" cmpd="sng">
            <a:solidFill>
              <a:schemeClr val="tx1"/>
            </a:solidFill>
            <a:prstDash val="solid"/>
            <a:headEnd type="none" w="med" len="med"/>
            <a:tailEnd type="triangle" w="med" len="med"/>
          </a:ln>
        </p:spPr>
      </p:sp>
      <p:sp>
        <p:nvSpPr>
          <p:cNvPr id="100382" name="Rectangle 28"/>
          <p:cNvSpPr>
            <a:spLocks noChangeAspect="1"/>
          </p:cNvSpPr>
          <p:nvPr/>
        </p:nvSpPr>
        <p:spPr>
          <a:xfrm>
            <a:off x="484188" y="3821113"/>
            <a:ext cx="963612" cy="750887"/>
          </a:xfrm>
          <a:prstGeom prst="rect">
            <a:avLst/>
          </a:prstGeom>
          <a:solidFill>
            <a:srgbClr val="FFFF00">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100383" name="AutoShape 29"/>
          <p:cNvSpPr>
            <a:spLocks noChangeAspect="1"/>
          </p:cNvSpPr>
          <p:nvPr/>
        </p:nvSpPr>
        <p:spPr>
          <a:xfrm>
            <a:off x="712788" y="4572000"/>
            <a:ext cx="549275" cy="304800"/>
          </a:xfrm>
          <a:prstGeom prst="upDownArrow">
            <a:avLst>
              <a:gd name="adj1" fmla="val 50000"/>
              <a:gd name="adj2" fmla="val 28842"/>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0384" name="矩形 56"/>
          <p:cNvSpPr/>
          <p:nvPr/>
        </p:nvSpPr>
        <p:spPr>
          <a:xfrm>
            <a:off x="355600" y="3178175"/>
            <a:ext cx="12954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Cache</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memory</a:t>
            </a:r>
            <a:endParaRPr lang="en-US" altLang="zh-CN" sz="2000" b="1" dirty="0">
              <a:latin typeface="Helvetica" pitchFamily="34" charset="0"/>
              <a:ea typeface="宋体" panose="02010600030101010101" pitchFamily="2" charset="-122"/>
            </a:endParaRPr>
          </a:p>
        </p:txBody>
      </p:sp>
      <p:grpSp>
        <p:nvGrpSpPr>
          <p:cNvPr id="2" name="组合 57"/>
          <p:cNvGrpSpPr/>
          <p:nvPr/>
        </p:nvGrpSpPr>
        <p:grpSpPr>
          <a:xfrm>
            <a:off x="385332" y="4006910"/>
            <a:ext cx="1062464" cy="339467"/>
            <a:chOff x="7046962" y="2616200"/>
            <a:chExt cx="1006544" cy="339467"/>
          </a:xfrm>
          <a:solidFill>
            <a:srgbClr val="FF0000"/>
          </a:solidFill>
        </p:grpSpPr>
        <p:sp>
          <p:nvSpPr>
            <p:cNvPr id="55" name="矩形 54"/>
            <p:cNvSpPr/>
            <p:nvPr/>
          </p:nvSpPr>
          <p:spPr bwMode="auto">
            <a:xfrm>
              <a:off x="7139106" y="2616200"/>
              <a:ext cx="914400" cy="304800"/>
            </a:xfrm>
            <a:prstGeom prst="rect">
              <a:avLst/>
            </a:prstGeom>
            <a:grpFill/>
            <a:ln w="9525" cap="flat" cmpd="sng" algn="ctr">
              <a:solidFill>
                <a:schemeClr val="tx1"/>
              </a:solidFill>
              <a:prstDash val="solid"/>
              <a:round/>
              <a:headEnd type="none" w="med" len="med"/>
              <a:tailEnd type="non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6" name="TextBox 55"/>
            <p:cNvSpPr txBox="1"/>
            <p:nvPr/>
          </p:nvSpPr>
          <p:spPr>
            <a:xfrm>
              <a:off x="7046962" y="2647890"/>
              <a:ext cx="402741" cy="307777"/>
            </a:xfrm>
            <a:prstGeom prst="rect">
              <a:avLst/>
            </a:prstGeom>
            <a:no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smtClean="0">
                  <a:ln>
                    <a:noFill/>
                  </a:ln>
                  <a:solidFill>
                    <a:schemeClr val="tx1"/>
                  </a:solidFill>
                  <a:effectLst/>
                  <a:uLnTx/>
                  <a:uFillTx/>
                  <a:latin typeface="Helvetica" pitchFamily="34" charset="0"/>
                  <a:ea typeface="宋体" panose="02010600030101010101" pitchFamily="2" charset="-122"/>
                  <a:cs typeface="+mn-cs"/>
                </a:rPr>
                <a:t>XY</a:t>
              </a:r>
              <a:endParaRPr kumimoji="0" lang="zh-CN" altLang="en-US" sz="14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endParaRPr>
            </a:p>
          </p:txBody>
        </p:sp>
      </p:grpSp>
      <p:sp>
        <p:nvSpPr>
          <p:cNvPr id="100386" name="Rectangle 24"/>
          <p:cNvSpPr/>
          <p:nvPr/>
        </p:nvSpPr>
        <p:spPr>
          <a:xfrm>
            <a:off x="6770688" y="5284788"/>
            <a:ext cx="963612" cy="2508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Y</a:t>
            </a:r>
            <a:endParaRPr lang="en-US" altLang="zh-CN" sz="2000" b="1" dirty="0">
              <a:latin typeface="Helvetica"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240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Read the Block from the Memory </a:t>
            </a:r>
            <a:endParaRPr lang="en-US" altLang="zh-CN" dirty="0">
              <a:ea typeface="宋体" panose="02010600030101010101" pitchFamily="2" charset="-122"/>
            </a:endParaRPr>
          </a:p>
        </p:txBody>
      </p:sp>
      <p:sp>
        <p:nvSpPr>
          <p:cNvPr id="102404" name="Rectangle 3"/>
          <p:cNvSpPr>
            <a:spLocks noGrp="1"/>
          </p:cNvSpPr>
          <p:nvPr>
            <p:ph idx="1"/>
          </p:nvPr>
        </p:nvSpPr>
        <p:spPr>
          <a:xfrm>
            <a:off x="457200" y="1447800"/>
            <a:ext cx="8305800" cy="914400"/>
          </a:xfrm>
        </p:spPr>
        <p:txBody>
          <a:bodyPr vert="horz" wrap="square" lIns="91440" tIns="45720" rIns="91440" bIns="45720" anchor="t" anchorCtr="0"/>
          <a:p>
            <a:pPr marL="0" indent="0">
              <a:spcBef>
                <a:spcPct val="0"/>
              </a:spcBef>
              <a:buNone/>
            </a:pPr>
            <a:r>
              <a:rPr lang="en-US" altLang="zh-CN" dirty="0">
                <a:ea typeface="宋体" panose="02010600030101010101" pitchFamily="2" charset="-122"/>
              </a:rPr>
              <a:t>Repeat several times (typically 8 ) </a:t>
            </a:r>
            <a:endParaRPr lang="en-US" altLang="zh-CN" dirty="0">
              <a:ea typeface="宋体" panose="02010600030101010101" pitchFamily="2" charset="-122"/>
            </a:endParaRPr>
          </a:p>
        </p:txBody>
      </p:sp>
      <p:sp>
        <p:nvSpPr>
          <p:cNvPr id="102405" name="Rectangle 5"/>
          <p:cNvSpPr/>
          <p:nvPr/>
        </p:nvSpPr>
        <p:spPr>
          <a:xfrm>
            <a:off x="6775450" y="4438650"/>
            <a:ext cx="958850" cy="15017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2400" b="1" dirty="0">
              <a:latin typeface="Helvetica" pitchFamily="34" charset="0"/>
              <a:ea typeface="宋体" panose="02010600030101010101" pitchFamily="2" charset="-122"/>
            </a:endParaRPr>
          </a:p>
        </p:txBody>
      </p:sp>
      <p:sp>
        <p:nvSpPr>
          <p:cNvPr id="102406" name="Line 19"/>
          <p:cNvSpPr/>
          <p:nvPr/>
        </p:nvSpPr>
        <p:spPr>
          <a:xfrm>
            <a:off x="2516188" y="5238750"/>
            <a:ext cx="4265612" cy="19050"/>
          </a:xfrm>
          <a:prstGeom prst="line">
            <a:avLst/>
          </a:prstGeom>
          <a:ln w="76200" cap="flat" cmpd="sng">
            <a:solidFill>
              <a:srgbClr val="00B0F0"/>
            </a:solidFill>
            <a:prstDash val="solid"/>
            <a:headEnd type="triangle" w="med" len="med"/>
            <a:tailEnd type="none" w="med" len="med"/>
          </a:ln>
        </p:spPr>
      </p:sp>
      <p:sp>
        <p:nvSpPr>
          <p:cNvPr id="102407" name="Text Box 22"/>
          <p:cNvSpPr txBox="1"/>
          <p:nvPr/>
        </p:nvSpPr>
        <p:spPr>
          <a:xfrm>
            <a:off x="7726363" y="4314825"/>
            <a:ext cx="328612"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0</a:t>
            </a:r>
            <a:endParaRPr lang="en-US" altLang="zh-CN" sz="2000" b="1" dirty="0">
              <a:latin typeface="Helvetica" pitchFamily="34" charset="0"/>
              <a:ea typeface="宋体" panose="02010600030101010101" pitchFamily="2" charset="-122"/>
            </a:endParaRPr>
          </a:p>
        </p:txBody>
      </p:sp>
      <p:sp>
        <p:nvSpPr>
          <p:cNvPr id="102408" name="Text Box 23"/>
          <p:cNvSpPr txBox="1"/>
          <p:nvPr/>
        </p:nvSpPr>
        <p:spPr>
          <a:xfrm>
            <a:off x="7672388" y="5467350"/>
            <a:ext cx="719137"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Helvetica" pitchFamily="34" charset="0"/>
                <a:ea typeface="宋体" panose="02010600030101010101" pitchFamily="2" charset="-122"/>
              </a:rPr>
              <a:t>A’+7</a:t>
            </a:r>
            <a:endParaRPr lang="en-US" altLang="zh-CN" sz="2000" b="1" dirty="0">
              <a:latin typeface="Helvetica" pitchFamily="34" charset="0"/>
              <a:ea typeface="宋体" panose="02010600030101010101" pitchFamily="2" charset="-122"/>
            </a:endParaRPr>
          </a:p>
        </p:txBody>
      </p:sp>
      <p:sp>
        <p:nvSpPr>
          <p:cNvPr id="102409" name="Rectangle 24"/>
          <p:cNvSpPr/>
          <p:nvPr/>
        </p:nvSpPr>
        <p:spPr>
          <a:xfrm>
            <a:off x="6770688" y="5540375"/>
            <a:ext cx="963612" cy="2508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T</a:t>
            </a:r>
            <a:endParaRPr lang="en-US" altLang="zh-CN" sz="2000" b="1" dirty="0">
              <a:latin typeface="Helvetica" pitchFamily="34" charset="0"/>
              <a:ea typeface="宋体" panose="02010600030101010101" pitchFamily="2" charset="-122"/>
            </a:endParaRPr>
          </a:p>
        </p:txBody>
      </p:sp>
      <p:sp>
        <p:nvSpPr>
          <p:cNvPr id="102410" name="Text Box 25"/>
          <p:cNvSpPr txBox="1"/>
          <p:nvPr/>
        </p:nvSpPr>
        <p:spPr>
          <a:xfrm>
            <a:off x="6303963" y="3962400"/>
            <a:ext cx="1849437" cy="40163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main memory</a:t>
            </a:r>
            <a:endParaRPr lang="en-US" altLang="zh-CN" sz="2000" b="1" dirty="0">
              <a:latin typeface="Helvetica" pitchFamily="34" charset="0"/>
              <a:ea typeface="宋体" panose="02010600030101010101" pitchFamily="2" charset="-122"/>
            </a:endParaRPr>
          </a:p>
        </p:txBody>
      </p:sp>
      <p:sp>
        <p:nvSpPr>
          <p:cNvPr id="102411" name="AutoShape 4"/>
          <p:cNvSpPr>
            <a:spLocks noChangeAspect="1"/>
          </p:cNvSpPr>
          <p:nvPr/>
        </p:nvSpPr>
        <p:spPr>
          <a:xfrm>
            <a:off x="4648200" y="4875213"/>
            <a:ext cx="2133600" cy="693737"/>
          </a:xfrm>
          <a:prstGeom prst="leftRightArrow">
            <a:avLst>
              <a:gd name="adj1" fmla="val 50000"/>
              <a:gd name="adj2" fmla="val 38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12" name="Rectangle 5"/>
          <p:cNvSpPr>
            <a:spLocks noChangeAspect="1"/>
          </p:cNvSpPr>
          <p:nvPr/>
        </p:nvSpPr>
        <p:spPr>
          <a:xfrm>
            <a:off x="3814763" y="4916488"/>
            <a:ext cx="81915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I/O</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bridge</a:t>
            </a:r>
            <a:endParaRPr lang="en-US" altLang="zh-CN" sz="2000" b="1" dirty="0">
              <a:latin typeface="Helvetica" pitchFamily="34" charset="0"/>
              <a:ea typeface="宋体" panose="02010600030101010101" pitchFamily="2" charset="-122"/>
            </a:endParaRPr>
          </a:p>
        </p:txBody>
      </p:sp>
      <p:sp>
        <p:nvSpPr>
          <p:cNvPr id="102413" name="AutoShape 6"/>
          <p:cNvSpPr>
            <a:spLocks noChangeAspect="1"/>
          </p:cNvSpPr>
          <p:nvPr/>
        </p:nvSpPr>
        <p:spPr>
          <a:xfrm>
            <a:off x="2501900" y="4875213"/>
            <a:ext cx="1309688" cy="693737"/>
          </a:xfrm>
          <a:prstGeom prst="leftRightArrow">
            <a:avLst>
              <a:gd name="adj1" fmla="val 50000"/>
              <a:gd name="adj2" fmla="val 37757"/>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14" name="Rectangle 7"/>
          <p:cNvSpPr>
            <a:spLocks noChangeAspect="1"/>
          </p:cNvSpPr>
          <p:nvPr/>
        </p:nvSpPr>
        <p:spPr>
          <a:xfrm>
            <a:off x="407988" y="4916488"/>
            <a:ext cx="2070100" cy="75247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bus interface</a:t>
            </a:r>
            <a:endParaRPr lang="en-US" altLang="zh-CN" sz="2000" b="1" dirty="0">
              <a:latin typeface="Helvetica" pitchFamily="34" charset="0"/>
              <a:ea typeface="宋体" panose="02010600030101010101" pitchFamily="2" charset="-122"/>
            </a:endParaRPr>
          </a:p>
        </p:txBody>
      </p:sp>
      <p:sp>
        <p:nvSpPr>
          <p:cNvPr id="102415" name="Rectangle 8"/>
          <p:cNvSpPr>
            <a:spLocks noChangeAspect="1"/>
          </p:cNvSpPr>
          <p:nvPr/>
        </p:nvSpPr>
        <p:spPr>
          <a:xfrm>
            <a:off x="1616075" y="3192463"/>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16" name="Rectangle 9"/>
          <p:cNvSpPr>
            <a:spLocks noChangeAspect="1"/>
          </p:cNvSpPr>
          <p:nvPr/>
        </p:nvSpPr>
        <p:spPr>
          <a:xfrm>
            <a:off x="1616075" y="3392488"/>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17" name="Rectangle 10"/>
          <p:cNvSpPr>
            <a:spLocks noChangeAspect="1"/>
          </p:cNvSpPr>
          <p:nvPr/>
        </p:nvSpPr>
        <p:spPr>
          <a:xfrm>
            <a:off x="1616075" y="3589338"/>
            <a:ext cx="615950" cy="19843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18" name="Rectangle 11"/>
          <p:cNvSpPr>
            <a:spLocks noChangeAspect="1"/>
          </p:cNvSpPr>
          <p:nvPr/>
        </p:nvSpPr>
        <p:spPr>
          <a:xfrm>
            <a:off x="1616075" y="3787775"/>
            <a:ext cx="615950" cy="19685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19" name="Rectangle 12"/>
          <p:cNvSpPr>
            <a:spLocks noChangeAspect="1"/>
          </p:cNvSpPr>
          <p:nvPr/>
        </p:nvSpPr>
        <p:spPr>
          <a:xfrm>
            <a:off x="1616075" y="3984625"/>
            <a:ext cx="615950" cy="200025"/>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20" name="AutoShape 13"/>
          <p:cNvSpPr>
            <a:spLocks noChangeAspect="1"/>
          </p:cNvSpPr>
          <p:nvPr/>
        </p:nvSpPr>
        <p:spPr>
          <a:xfrm>
            <a:off x="2312988" y="3192463"/>
            <a:ext cx="400050" cy="495300"/>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21" name="AutoShape 14"/>
          <p:cNvSpPr>
            <a:spLocks noChangeAspect="1"/>
          </p:cNvSpPr>
          <p:nvPr/>
        </p:nvSpPr>
        <p:spPr>
          <a:xfrm flipH="1">
            <a:off x="2232025" y="3687763"/>
            <a:ext cx="400050" cy="496887"/>
          </a:xfrm>
          <a:prstGeom prst="rightArrow">
            <a:avLst>
              <a:gd name="adj1" fmla="val 50000"/>
              <a:gd name="adj2" fmla="val 25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22" name="Rectangle 17"/>
          <p:cNvSpPr>
            <a:spLocks noChangeAspect="1"/>
          </p:cNvSpPr>
          <p:nvPr/>
        </p:nvSpPr>
        <p:spPr>
          <a:xfrm>
            <a:off x="2713038" y="2995613"/>
            <a:ext cx="479425" cy="1385887"/>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ALU</a:t>
            </a:r>
            <a:endParaRPr lang="en-US" altLang="zh-CN" sz="2000" b="1" dirty="0">
              <a:latin typeface="Helvetica" pitchFamily="34" charset="0"/>
              <a:ea typeface="宋体" panose="02010600030101010101" pitchFamily="2" charset="-122"/>
            </a:endParaRPr>
          </a:p>
        </p:txBody>
      </p:sp>
      <p:sp>
        <p:nvSpPr>
          <p:cNvPr id="102423" name="Text Box 18"/>
          <p:cNvSpPr txBox="1">
            <a:spLocks noChangeAspect="1"/>
          </p:cNvSpPr>
          <p:nvPr/>
        </p:nvSpPr>
        <p:spPr>
          <a:xfrm>
            <a:off x="1158875" y="2797175"/>
            <a:ext cx="156210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register file</a:t>
            </a:r>
            <a:endParaRPr lang="en-US" altLang="zh-CN" sz="2000" b="1" dirty="0">
              <a:latin typeface="Helvetica" pitchFamily="34" charset="0"/>
              <a:ea typeface="宋体" panose="02010600030101010101" pitchFamily="2" charset="-122"/>
            </a:endParaRPr>
          </a:p>
        </p:txBody>
      </p:sp>
      <p:sp>
        <p:nvSpPr>
          <p:cNvPr id="102424" name="AutoShape 19"/>
          <p:cNvSpPr>
            <a:spLocks noChangeAspect="1"/>
          </p:cNvSpPr>
          <p:nvPr/>
        </p:nvSpPr>
        <p:spPr>
          <a:xfrm>
            <a:off x="1682750" y="4283075"/>
            <a:ext cx="549275" cy="592138"/>
          </a:xfrm>
          <a:prstGeom prst="upDownArrow">
            <a:avLst>
              <a:gd name="adj1" fmla="val 50000"/>
              <a:gd name="adj2" fmla="val 2156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25" name="Rectangle 20"/>
          <p:cNvSpPr>
            <a:spLocks noChangeAspect="1"/>
          </p:cNvSpPr>
          <p:nvPr/>
        </p:nvSpPr>
        <p:spPr>
          <a:xfrm>
            <a:off x="152400" y="2698750"/>
            <a:ext cx="3227388" cy="3168650"/>
          </a:xfrm>
          <a:prstGeom prst="rect">
            <a:avLst/>
          </a:prstGeom>
          <a:noFill/>
          <a:ln w="12700" cap="rnd" cmpd="sng">
            <a:solidFill>
              <a:schemeClr val="tx1"/>
            </a:solidFill>
            <a:prstDash val="sys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26" name="Text Box 21"/>
          <p:cNvSpPr txBox="1">
            <a:spLocks noChangeAspect="1"/>
          </p:cNvSpPr>
          <p:nvPr/>
        </p:nvSpPr>
        <p:spPr>
          <a:xfrm>
            <a:off x="61913" y="2320925"/>
            <a:ext cx="13271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CPU chip</a:t>
            </a:r>
            <a:endParaRPr lang="en-US" altLang="zh-CN" sz="2000" b="1" dirty="0">
              <a:latin typeface="Helvetica" pitchFamily="34" charset="0"/>
              <a:ea typeface="宋体" panose="02010600030101010101" pitchFamily="2" charset="-122"/>
            </a:endParaRPr>
          </a:p>
        </p:txBody>
      </p:sp>
      <p:sp>
        <p:nvSpPr>
          <p:cNvPr id="102427" name="Text Box 24"/>
          <p:cNvSpPr txBox="1">
            <a:spLocks noChangeAspect="1"/>
          </p:cNvSpPr>
          <p:nvPr/>
        </p:nvSpPr>
        <p:spPr>
          <a:xfrm>
            <a:off x="3173413" y="4003675"/>
            <a:ext cx="1593850"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system bus</a:t>
            </a:r>
            <a:endParaRPr lang="en-US" altLang="zh-CN" sz="2000" b="1" dirty="0">
              <a:latin typeface="Helvetica" pitchFamily="34" charset="0"/>
              <a:ea typeface="宋体" panose="02010600030101010101" pitchFamily="2" charset="-122"/>
            </a:endParaRPr>
          </a:p>
        </p:txBody>
      </p:sp>
      <p:sp>
        <p:nvSpPr>
          <p:cNvPr id="102428" name="Line 25"/>
          <p:cNvSpPr>
            <a:spLocks noChangeAspect="1"/>
          </p:cNvSpPr>
          <p:nvPr/>
        </p:nvSpPr>
        <p:spPr>
          <a:xfrm flipH="1">
            <a:off x="3192463" y="4381500"/>
            <a:ext cx="619125" cy="595313"/>
          </a:xfrm>
          <a:prstGeom prst="line">
            <a:avLst/>
          </a:prstGeom>
          <a:ln w="12700" cap="flat" cmpd="sng">
            <a:solidFill>
              <a:schemeClr val="tx1"/>
            </a:solidFill>
            <a:prstDash val="solid"/>
            <a:headEnd type="none" w="med" len="med"/>
            <a:tailEnd type="triangle" w="med" len="med"/>
          </a:ln>
        </p:spPr>
      </p:sp>
      <p:sp>
        <p:nvSpPr>
          <p:cNvPr id="102429" name="Text Box 26"/>
          <p:cNvSpPr txBox="1">
            <a:spLocks noChangeAspect="1"/>
          </p:cNvSpPr>
          <p:nvPr/>
        </p:nvSpPr>
        <p:spPr>
          <a:xfrm>
            <a:off x="4724400" y="4003675"/>
            <a:ext cx="1709738" cy="4000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memory bus</a:t>
            </a:r>
            <a:endParaRPr lang="en-US" altLang="zh-CN" sz="2000" b="1" dirty="0">
              <a:latin typeface="Helvetica" pitchFamily="34" charset="0"/>
              <a:ea typeface="宋体" panose="02010600030101010101" pitchFamily="2" charset="-122"/>
            </a:endParaRPr>
          </a:p>
        </p:txBody>
      </p:sp>
      <p:sp>
        <p:nvSpPr>
          <p:cNvPr id="102430" name="Line 27"/>
          <p:cNvSpPr>
            <a:spLocks noChangeAspect="1"/>
          </p:cNvSpPr>
          <p:nvPr/>
        </p:nvSpPr>
        <p:spPr>
          <a:xfrm>
            <a:off x="5538788" y="4381500"/>
            <a:ext cx="0" cy="595313"/>
          </a:xfrm>
          <a:prstGeom prst="line">
            <a:avLst/>
          </a:prstGeom>
          <a:ln w="12700" cap="flat" cmpd="sng">
            <a:solidFill>
              <a:schemeClr val="tx1"/>
            </a:solidFill>
            <a:prstDash val="solid"/>
            <a:headEnd type="none" w="med" len="med"/>
            <a:tailEnd type="triangle" w="med" len="med"/>
          </a:ln>
        </p:spPr>
      </p:sp>
      <p:sp>
        <p:nvSpPr>
          <p:cNvPr id="102431" name="Rectangle 28"/>
          <p:cNvSpPr>
            <a:spLocks noChangeAspect="1"/>
          </p:cNvSpPr>
          <p:nvPr/>
        </p:nvSpPr>
        <p:spPr>
          <a:xfrm>
            <a:off x="484188" y="3821113"/>
            <a:ext cx="963612" cy="750887"/>
          </a:xfrm>
          <a:prstGeom prst="rect">
            <a:avLst/>
          </a:prstGeom>
          <a:solidFill>
            <a:srgbClr val="FFFF00">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2000" b="1" dirty="0">
              <a:latin typeface="Helvetica" pitchFamily="34" charset="0"/>
              <a:ea typeface="宋体" panose="02010600030101010101" pitchFamily="2" charset="-122"/>
            </a:endParaRPr>
          </a:p>
        </p:txBody>
      </p:sp>
      <p:sp>
        <p:nvSpPr>
          <p:cNvPr id="102432" name="AutoShape 29"/>
          <p:cNvSpPr>
            <a:spLocks noChangeAspect="1"/>
          </p:cNvSpPr>
          <p:nvPr/>
        </p:nvSpPr>
        <p:spPr>
          <a:xfrm>
            <a:off x="712788" y="4572000"/>
            <a:ext cx="549275" cy="304800"/>
          </a:xfrm>
          <a:prstGeom prst="upDownArrow">
            <a:avLst>
              <a:gd name="adj1" fmla="val 50000"/>
              <a:gd name="adj2" fmla="val 28842"/>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02433" name="矩形 56"/>
          <p:cNvSpPr/>
          <p:nvPr/>
        </p:nvSpPr>
        <p:spPr>
          <a:xfrm>
            <a:off x="355600" y="3178175"/>
            <a:ext cx="12954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Helvetica" pitchFamily="34" charset="0"/>
                <a:ea typeface="宋体" panose="02010600030101010101" pitchFamily="2" charset="-122"/>
              </a:rPr>
              <a:t>Cache</a:t>
            </a:r>
            <a:endParaRPr lang="en-US" altLang="zh-CN" sz="2000" b="1" dirty="0">
              <a:latin typeface="Helvetica" pitchFamily="34" charset="0"/>
              <a:ea typeface="宋体" panose="02010600030101010101" pitchFamily="2" charset="-122"/>
            </a:endParaRPr>
          </a:p>
          <a:p>
            <a:pPr marL="0" lvl="0" indent="0" algn="ctr">
              <a:spcBef>
                <a:spcPct val="0"/>
              </a:spcBef>
              <a:buNone/>
            </a:pPr>
            <a:r>
              <a:rPr lang="en-US" altLang="zh-CN" sz="2000" b="1" dirty="0">
                <a:latin typeface="Helvetica" pitchFamily="34" charset="0"/>
                <a:ea typeface="宋体" panose="02010600030101010101" pitchFamily="2" charset="-122"/>
              </a:rPr>
              <a:t>memory</a:t>
            </a:r>
            <a:endParaRPr lang="en-US" altLang="zh-CN" sz="2000" b="1" dirty="0">
              <a:latin typeface="Helvetica" pitchFamily="34" charset="0"/>
              <a:ea typeface="宋体" panose="02010600030101010101" pitchFamily="2" charset="-122"/>
            </a:endParaRPr>
          </a:p>
        </p:txBody>
      </p:sp>
      <p:grpSp>
        <p:nvGrpSpPr>
          <p:cNvPr id="2" name="组合 57"/>
          <p:cNvGrpSpPr/>
          <p:nvPr/>
        </p:nvGrpSpPr>
        <p:grpSpPr>
          <a:xfrm>
            <a:off x="385333" y="4006910"/>
            <a:ext cx="1183337" cy="339467"/>
            <a:chOff x="7046962" y="2616200"/>
            <a:chExt cx="1121055" cy="339467"/>
          </a:xfrm>
          <a:solidFill>
            <a:srgbClr val="FF0000"/>
          </a:solidFill>
        </p:grpSpPr>
        <p:sp>
          <p:nvSpPr>
            <p:cNvPr id="55" name="矩形 54"/>
            <p:cNvSpPr/>
            <p:nvPr/>
          </p:nvSpPr>
          <p:spPr bwMode="auto">
            <a:xfrm>
              <a:off x="7139106" y="2616200"/>
              <a:ext cx="914400" cy="304800"/>
            </a:xfrm>
            <a:prstGeom prst="rect">
              <a:avLst/>
            </a:prstGeom>
            <a:grpFill/>
            <a:ln w="9525" cap="flat" cmpd="sng" algn="ctr">
              <a:solidFill>
                <a:schemeClr val="tx1"/>
              </a:solidFill>
              <a:prstDash val="solid"/>
              <a:round/>
              <a:headEnd type="none" w="med" len="med"/>
              <a:tailEnd type="non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6" name="TextBox 55"/>
            <p:cNvSpPr txBox="1"/>
            <p:nvPr/>
          </p:nvSpPr>
          <p:spPr>
            <a:xfrm>
              <a:off x="7046962" y="2647890"/>
              <a:ext cx="1121055" cy="307777"/>
            </a:xfrm>
            <a:prstGeom prst="rect">
              <a:avLst/>
            </a:prstGeom>
            <a:no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smtClean="0">
                  <a:ln>
                    <a:noFill/>
                  </a:ln>
                  <a:solidFill>
                    <a:schemeClr val="tx1"/>
                  </a:solidFill>
                  <a:effectLst/>
                  <a:uLnTx/>
                  <a:uFillTx/>
                  <a:latin typeface="Helvetica" pitchFamily="34" charset="0"/>
                  <a:ea typeface="宋体" panose="02010600030101010101" pitchFamily="2" charset="-122"/>
                  <a:cs typeface="+mn-cs"/>
                </a:rPr>
                <a:t>XYZUVWST</a:t>
              </a:r>
              <a:endParaRPr kumimoji="0" lang="zh-CN" altLang="en-US" sz="1400" b="1" i="0" u="none" strike="noStrike" kern="1200" cap="none" spc="0" normalizeH="0" baseline="0" noProof="0" dirty="0">
                <a:ln>
                  <a:noFill/>
                </a:ln>
                <a:solidFill>
                  <a:schemeClr val="tx1"/>
                </a:solidFill>
                <a:effectLst/>
                <a:uLnTx/>
                <a:uFillTx/>
                <a:latin typeface="Helvetica" pitchFamily="34" charset="0"/>
                <a:ea typeface="宋体" panose="02010600030101010101" pitchFamily="2" charset="-122"/>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229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Locality</a:t>
            </a:r>
            <a:endParaRPr lang="en-US" altLang="zh-CN" dirty="0">
              <a:ea typeface="宋体" panose="02010600030101010101" pitchFamily="2" charset="-122"/>
            </a:endParaRPr>
          </a:p>
        </p:txBody>
      </p:sp>
      <p:sp>
        <p:nvSpPr>
          <p:cNvPr id="12292" name="Rectangle 3"/>
          <p:cNvSpPr>
            <a:spLocks noGrp="1"/>
          </p:cNvSpPr>
          <p:nvPr>
            <p:ph idx="1"/>
          </p:nvPr>
        </p:nvSpPr>
        <p:spPr>
          <a:xfrm>
            <a:off x="762000" y="1600200"/>
            <a:ext cx="7086600" cy="2895600"/>
          </a:xfrm>
        </p:spPr>
        <p:txBody>
          <a:bodyPr vert="horz" wrap="square" lIns="91440" tIns="45720" rIns="91440" bIns="45720" anchor="t" anchorCtr="0"/>
          <a:p>
            <a:pPr>
              <a:buNone/>
            </a:pPr>
            <a:r>
              <a:rPr lang="en-US" altLang="zh-CN" sz="2000" b="1" dirty="0">
                <a:latin typeface="Courier New" panose="02070309020205020404" pitchFamily="49" charset="0"/>
                <a:ea typeface="宋体" panose="02010600030101010101" pitchFamily="2" charset="-122"/>
              </a:rPr>
              <a:t>int sumvec(int v[N])</a:t>
            </a:r>
            <a:endParaRPr lang="en-US" altLang="zh-CN" sz="2000" b="1" dirty="0">
              <a:latin typeface="Courier New" panose="02070309020205020404" pitchFamily="49" charset="0"/>
              <a:ea typeface="宋体" panose="02010600030101010101" pitchFamily="2" charset="-122"/>
            </a:endParaRPr>
          </a:p>
          <a:p>
            <a:pPr>
              <a:buNone/>
            </a:pPr>
            <a:r>
              <a:rPr lang="en-US" altLang="zh-CN" sz="2000" b="1" dirty="0">
                <a:latin typeface="Courier New" panose="02070309020205020404" pitchFamily="49" charset="0"/>
                <a:ea typeface="宋体" panose="02010600030101010101" pitchFamily="2" charset="-122"/>
              </a:rPr>
              <a:t>{</a:t>
            </a:r>
            <a:endParaRPr lang="en-US" altLang="zh-CN" sz="2000" b="1" dirty="0">
              <a:latin typeface="Courier New" panose="02070309020205020404" pitchFamily="49" charset="0"/>
              <a:ea typeface="宋体" panose="02010600030101010101" pitchFamily="2" charset="-122"/>
            </a:endParaRPr>
          </a:p>
          <a:p>
            <a:pPr>
              <a:buNone/>
            </a:pPr>
            <a:r>
              <a:rPr lang="en-US" altLang="zh-CN" sz="2000" b="1" dirty="0">
                <a:latin typeface="Courier New" panose="02070309020205020404" pitchFamily="49" charset="0"/>
                <a:ea typeface="宋体" panose="02010600030101010101" pitchFamily="2" charset="-122"/>
              </a:rPr>
              <a:t>	int i, sum = 0 ;</a:t>
            </a:r>
            <a:endParaRPr lang="en-US" altLang="zh-CN" sz="2000" b="1" dirty="0">
              <a:latin typeface="Courier New" panose="02070309020205020404" pitchFamily="49" charset="0"/>
              <a:ea typeface="宋体" panose="02010600030101010101" pitchFamily="2" charset="-122"/>
            </a:endParaRPr>
          </a:p>
          <a:p>
            <a:pPr>
              <a:buNone/>
            </a:pPr>
            <a:r>
              <a:rPr lang="en-US" altLang="zh-CN" sz="2000" b="1" dirty="0">
                <a:latin typeface="Courier New" panose="02070309020205020404" pitchFamily="49" charset="0"/>
                <a:ea typeface="宋体" panose="02010600030101010101" pitchFamily="2" charset="-122"/>
              </a:rPr>
              <a:t>	</a:t>
            </a:r>
            <a:endParaRPr lang="en-US" altLang="zh-CN" sz="2000" b="1" dirty="0">
              <a:latin typeface="Courier New" panose="02070309020205020404" pitchFamily="49" charset="0"/>
              <a:ea typeface="宋体" panose="02010600030101010101" pitchFamily="2" charset="-122"/>
            </a:endParaRPr>
          </a:p>
          <a:p>
            <a:pPr>
              <a:buNone/>
            </a:pPr>
            <a:r>
              <a:rPr lang="en-US" altLang="zh-CN" sz="2000" b="1" dirty="0">
                <a:latin typeface="Courier New" panose="02070309020205020404" pitchFamily="49" charset="0"/>
                <a:ea typeface="宋体" panose="02010600030101010101" pitchFamily="2" charset="-122"/>
              </a:rPr>
              <a:t>	for (i = 0 ; i &lt; N ; i++)</a:t>
            </a:r>
            <a:endParaRPr lang="en-US" altLang="zh-CN" sz="2000" b="1" dirty="0">
              <a:latin typeface="Courier New" panose="02070309020205020404" pitchFamily="49" charset="0"/>
              <a:ea typeface="宋体" panose="02010600030101010101" pitchFamily="2" charset="-122"/>
            </a:endParaRPr>
          </a:p>
          <a:p>
            <a:pPr>
              <a:buNone/>
            </a:pPr>
            <a:r>
              <a:rPr lang="en-US" altLang="zh-CN" sz="2000" b="1" dirty="0">
                <a:latin typeface="Courier New" panose="02070309020205020404" pitchFamily="49" charset="0"/>
                <a:ea typeface="宋体" panose="02010600030101010101" pitchFamily="2" charset="-122"/>
              </a:rPr>
              <a:t>		</a:t>
            </a:r>
            <a:r>
              <a:rPr lang="en-US" altLang="zh-CN" sz="2000" b="1" dirty="0">
                <a:solidFill>
                  <a:srgbClr val="7030A0"/>
                </a:solidFill>
                <a:latin typeface="Courier New" panose="02070309020205020404" pitchFamily="49" charset="0"/>
                <a:ea typeface="宋体" panose="02010600030101010101" pitchFamily="2" charset="-122"/>
              </a:rPr>
              <a:t>sum</a:t>
            </a:r>
            <a:r>
              <a:rPr lang="en-US" altLang="zh-CN" sz="2000" b="1" dirty="0">
                <a:latin typeface="Courier New" panose="02070309020205020404" pitchFamily="49" charset="0"/>
                <a:ea typeface="宋体" panose="02010600030101010101" pitchFamily="2" charset="-122"/>
              </a:rPr>
              <a:t> += </a:t>
            </a:r>
            <a:r>
              <a:rPr lang="en-US" altLang="zh-CN" sz="2000" b="1" dirty="0">
                <a:solidFill>
                  <a:srgbClr val="FF0000"/>
                </a:solidFill>
                <a:latin typeface="Courier New" panose="02070309020205020404" pitchFamily="49" charset="0"/>
                <a:ea typeface="宋体" panose="02010600030101010101" pitchFamily="2" charset="-122"/>
              </a:rPr>
              <a:t>v</a:t>
            </a:r>
            <a:r>
              <a:rPr lang="en-US" altLang="zh-CN" sz="2000" b="1" dirty="0">
                <a:latin typeface="Courier New" panose="02070309020205020404" pitchFamily="49" charset="0"/>
                <a:ea typeface="宋体" panose="02010600030101010101" pitchFamily="2" charset="-122"/>
              </a:rPr>
              <a:t>[</a:t>
            </a:r>
            <a:r>
              <a:rPr lang="en-US" altLang="zh-CN" sz="2000" b="1" dirty="0">
                <a:solidFill>
                  <a:srgbClr val="7030A0"/>
                </a:solidFill>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a:t>
            </a:r>
            <a:endParaRPr lang="en-US" altLang="zh-CN" sz="2000" b="1" dirty="0">
              <a:latin typeface="Courier New" panose="02070309020205020404" pitchFamily="49" charset="0"/>
              <a:ea typeface="宋体" panose="02010600030101010101" pitchFamily="2" charset="-122"/>
            </a:endParaRPr>
          </a:p>
          <a:p>
            <a:pPr>
              <a:buNone/>
            </a:pPr>
            <a:r>
              <a:rPr lang="en-US" altLang="zh-CN" sz="2000" b="1" dirty="0">
                <a:latin typeface="Courier New" panose="02070309020205020404" pitchFamily="49" charset="0"/>
                <a:ea typeface="宋体" panose="02010600030101010101" pitchFamily="2" charset="-122"/>
              </a:rPr>
              <a:t>	return sum ;</a:t>
            </a:r>
            <a:endParaRPr lang="en-US" altLang="zh-CN" sz="2000" b="1" dirty="0">
              <a:latin typeface="Courier New" panose="02070309020205020404" pitchFamily="49" charset="0"/>
              <a:ea typeface="宋体" panose="02010600030101010101" pitchFamily="2" charset="-122"/>
            </a:endParaRPr>
          </a:p>
          <a:p>
            <a:pPr>
              <a:buNone/>
            </a:pPr>
            <a:r>
              <a:rPr lang="en-US" altLang="zh-CN" sz="2000" b="1" dirty="0">
                <a:latin typeface="Courier New" panose="02070309020205020404" pitchFamily="49" charset="0"/>
                <a:ea typeface="宋体" panose="02010600030101010101" pitchFamily="2" charset="-122"/>
              </a:rPr>
              <a:t>}</a:t>
            </a:r>
            <a:endParaRPr lang="en-US" altLang="zh-CN" sz="2000" b="1" dirty="0">
              <a:latin typeface="Courier New" panose="02070309020205020404" pitchFamily="49" charset="0"/>
              <a:ea typeface="宋体" panose="02010600030101010101" pitchFamily="2" charset="-122"/>
            </a:endParaRPr>
          </a:p>
        </p:txBody>
      </p:sp>
      <p:graphicFrame>
        <p:nvGraphicFramePr>
          <p:cNvPr id="5" name="Group 42"/>
          <p:cNvGraphicFramePr>
            <a:graphicFrameLocks noGrp="1"/>
          </p:cNvGraphicFramePr>
          <p:nvPr/>
        </p:nvGraphicFramePr>
        <p:xfrm>
          <a:off x="838200" y="4800600"/>
          <a:ext cx="6107113" cy="1371600"/>
        </p:xfrm>
        <a:graphic>
          <a:graphicData uri="http://schemas.openxmlformats.org/drawingml/2006/table">
            <a:tbl>
              <a:tblPr/>
              <a:tblGrid>
                <a:gridCol w="1925638"/>
                <a:gridCol w="488950"/>
                <a:gridCol w="487362"/>
                <a:gridCol w="487363"/>
                <a:gridCol w="563562"/>
                <a:gridCol w="538163"/>
                <a:gridCol w="539750"/>
                <a:gridCol w="538162"/>
                <a:gridCol w="538163"/>
              </a:tblGrid>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Address</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24</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Contents</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Access order</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445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Cache line, set and block</a:t>
            </a:r>
            <a:endParaRPr lang="en-US" altLang="zh-CN" dirty="0">
              <a:ea typeface="宋体" panose="02010600030101010101" pitchFamily="2" charset="-122"/>
            </a:endParaRPr>
          </a:p>
        </p:txBody>
      </p:sp>
      <p:sp>
        <p:nvSpPr>
          <p:cNvPr id="37892" name="Rectangle 3"/>
          <p:cNvSpPr>
            <a:spLocks noGrp="1" noChangeArrowheads="1"/>
          </p:cNvSpPr>
          <p:nvPr>
            <p:ph idx="1"/>
          </p:nvPr>
        </p:nvSpPr>
        <p:spPr>
          <a:xfrm>
            <a:off x="457200" y="1447800"/>
            <a:ext cx="8077200" cy="45720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Block </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 fixed-sized packet of information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Moves back and forth between a cache and main memory (or a lower-level cache)</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Line </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 container in a cache that stores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 block, the valid bit, the tag bits</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Other information</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Set </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 collection of one or more lines</a:t>
            </a:r>
            <a:endParaRPr kumimoji="0"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649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Direct-mapped cache simulation</a:t>
            </a:r>
            <a:endParaRPr lang="en-US" altLang="zh-CN" dirty="0">
              <a:ea typeface="宋体" panose="02010600030101010101" pitchFamily="2" charset="-122"/>
            </a:endParaRPr>
          </a:p>
        </p:txBody>
      </p:sp>
      <p:sp>
        <p:nvSpPr>
          <p:cNvPr id="106500"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S=4 sets, E=1 entry/set</a:t>
            </a:r>
            <a:endParaRPr lang="en-US" altLang="zh-CN" sz="2400" b="1" dirty="0">
              <a:latin typeface="Courier New" panose="02070309020205020404" pitchFamily="49" charset="0"/>
              <a:ea typeface="宋体" panose="02010600030101010101" pitchFamily="2" charset="-122"/>
            </a:endParaRPr>
          </a:p>
        </p:txBody>
      </p:sp>
      <p:sp>
        <p:nvSpPr>
          <p:cNvPr id="106501" name="Rectangle 1"/>
          <p:cNvSpPr/>
          <p:nvPr/>
        </p:nvSpPr>
        <p:spPr>
          <a:xfrm>
            <a:off x="533400" y="2971800"/>
            <a:ext cx="83058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Address trace (reads):</a:t>
            </a:r>
            <a:endParaRPr lang="en-US" altLang="zh-CN" sz="2000" b="1" dirty="0">
              <a:latin typeface="Courier New" panose="02070309020205020404" pitchFamily="49" charset="0"/>
              <a:ea typeface="宋体" panose="02010600030101010101" pitchFamily="2" charset="-122"/>
            </a:endParaRPr>
          </a:p>
          <a:p>
            <a:pPr marL="0" lvl="0" indent="0">
              <a:spcBef>
                <a:spcPct val="0"/>
              </a:spcBef>
              <a:buNone/>
            </a:pPr>
            <a:r>
              <a:rPr lang="en-US" altLang="zh-CN" sz="2000" b="1" dirty="0">
                <a:latin typeface="Courier New" panose="02070309020205020404" pitchFamily="49" charset="0"/>
                <a:ea typeface="宋体" panose="02010600030101010101" pitchFamily="2" charset="-122"/>
              </a:rPr>
              <a:t>	0 [0000] 1 [0001] 13 [1101] 8 [1000] 0 [0000]</a:t>
            </a:r>
            <a:endParaRPr lang="en-US" altLang="zh-CN" sz="2000" b="1" dirty="0">
              <a:latin typeface="Courier New" panose="02070309020205020404" pitchFamily="49" charset="0"/>
              <a:ea typeface="宋体" panose="02010600030101010101" pitchFamily="2" charset="-122"/>
            </a:endParaRPr>
          </a:p>
        </p:txBody>
      </p:sp>
      <p:grpSp>
        <p:nvGrpSpPr>
          <p:cNvPr id="106502" name="Group 40"/>
          <p:cNvGrpSpPr/>
          <p:nvPr/>
        </p:nvGrpSpPr>
        <p:grpSpPr>
          <a:xfrm>
            <a:off x="6553200" y="1508125"/>
            <a:ext cx="2044700" cy="538163"/>
            <a:chOff x="179" y="983"/>
            <a:chExt cx="1288" cy="357"/>
          </a:xfrm>
        </p:grpSpPr>
        <p:sp>
          <p:nvSpPr>
            <p:cNvPr id="106530"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06531"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t=1</a:t>
              </a:r>
              <a:endParaRPr lang="en-US" altLang="zh-CN" sz="2000" b="1" dirty="0">
                <a:latin typeface="Courier New" panose="02070309020205020404" pitchFamily="49" charset="0"/>
                <a:ea typeface="宋体" panose="02010600030101010101" pitchFamily="2" charset="-122"/>
              </a:endParaRPr>
            </a:p>
          </p:txBody>
        </p:sp>
        <p:sp>
          <p:nvSpPr>
            <p:cNvPr id="106532" name="Rectangle 43"/>
            <p:cNvSpPr/>
            <p:nvPr/>
          </p:nvSpPr>
          <p:spPr>
            <a:xfrm>
              <a:off x="611" y="983"/>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s=2</a:t>
              </a:r>
              <a:endParaRPr lang="en-US" altLang="zh-CN" sz="2000" b="1" dirty="0">
                <a:latin typeface="Courier New" panose="02070309020205020404" pitchFamily="49" charset="0"/>
                <a:ea typeface="宋体" panose="02010600030101010101" pitchFamily="2" charset="-122"/>
              </a:endParaRPr>
            </a:p>
          </p:txBody>
        </p:sp>
        <p:sp>
          <p:nvSpPr>
            <p:cNvPr id="106533"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06534"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06535"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grpSp>
        <p:nvGrpSpPr>
          <p:cNvPr id="106503" name="Group 3"/>
          <p:cNvGrpSpPr/>
          <p:nvPr/>
        </p:nvGrpSpPr>
        <p:grpSpPr>
          <a:xfrm>
            <a:off x="3324225" y="4656138"/>
            <a:ext cx="2771775" cy="1592262"/>
            <a:chOff x="3796" y="1706"/>
            <a:chExt cx="1336" cy="786"/>
          </a:xfrm>
        </p:grpSpPr>
        <p:sp>
          <p:nvSpPr>
            <p:cNvPr id="106515"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06516"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06517"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06518"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06519"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06520"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06521"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06522"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06523"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06524"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06525"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06526"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06527"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06528"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06529"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grpSp>
      <p:grpSp>
        <p:nvGrpSpPr>
          <p:cNvPr id="106504" name="组合 28"/>
          <p:cNvGrpSpPr/>
          <p:nvPr/>
        </p:nvGrpSpPr>
        <p:grpSpPr>
          <a:xfrm>
            <a:off x="2706688" y="4699000"/>
            <a:ext cx="646112" cy="1597025"/>
            <a:chOff x="1792069" y="4724400"/>
            <a:chExt cx="646331" cy="1596536"/>
          </a:xfrm>
        </p:grpSpPr>
        <p:grpSp>
          <p:nvGrpSpPr>
            <p:cNvPr id="106505" name="组合 38"/>
            <p:cNvGrpSpPr/>
            <p:nvPr/>
          </p:nvGrpSpPr>
          <p:grpSpPr>
            <a:xfrm>
              <a:off x="1905000" y="5100047"/>
              <a:ext cx="381000" cy="1154968"/>
              <a:chOff x="685800" y="5029200"/>
              <a:chExt cx="914400" cy="914400"/>
            </a:xfrm>
          </p:grpSpPr>
          <p:sp>
            <p:nvSpPr>
              <p:cNvPr id="106511" name="矩形 35"/>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06512" name="直接连接符 36"/>
              <p:cNvCxnSpPr>
                <a:stCxn id="106511" idx="1"/>
                <a:endCxn id="106511"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06513" name="直接连接符 37"/>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06514" name="直接连接符 38"/>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06506" name="TextBox 30"/>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06507" name="TextBox 31"/>
            <p:cNvSpPr txBox="1"/>
            <p:nvPr/>
          </p:nvSpPr>
          <p:spPr>
            <a:xfrm>
              <a:off x="1955800" y="5351287"/>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06508" name="TextBox 32"/>
            <p:cNvSpPr txBox="1"/>
            <p:nvPr/>
          </p:nvSpPr>
          <p:spPr>
            <a:xfrm>
              <a:off x="1968500" y="5630670"/>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2</a:t>
              </a:r>
              <a:endParaRPr lang="zh-CN" altLang="en-US" sz="2000" b="1" dirty="0">
                <a:latin typeface="Courier New" panose="02070309020205020404" pitchFamily="49" charset="0"/>
                <a:ea typeface="宋体" panose="02010600030101010101" pitchFamily="2" charset="-122"/>
              </a:endParaRPr>
            </a:p>
          </p:txBody>
        </p:sp>
        <p:sp>
          <p:nvSpPr>
            <p:cNvPr id="106509" name="TextBox 33"/>
            <p:cNvSpPr txBox="1"/>
            <p:nvPr/>
          </p:nvSpPr>
          <p:spPr>
            <a:xfrm>
              <a:off x="1968500" y="5920826"/>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3</a:t>
              </a:r>
              <a:endParaRPr lang="zh-CN" altLang="en-US" sz="2000" b="1" dirty="0">
                <a:latin typeface="Courier New" panose="02070309020205020404" pitchFamily="49" charset="0"/>
                <a:ea typeface="宋体" panose="02010600030101010101" pitchFamily="2" charset="-122"/>
              </a:endParaRPr>
            </a:p>
          </p:txBody>
        </p:sp>
        <p:sp>
          <p:nvSpPr>
            <p:cNvPr id="106510" name="TextBox 34"/>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854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Direct-mapped cache simulation</a:t>
            </a:r>
            <a:endParaRPr lang="en-US" altLang="zh-CN" dirty="0">
              <a:ea typeface="宋体" panose="02010600030101010101" pitchFamily="2" charset="-122"/>
            </a:endParaRPr>
          </a:p>
        </p:txBody>
      </p:sp>
      <p:sp>
        <p:nvSpPr>
          <p:cNvPr id="108548"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S=4 sets, E=1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60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0 [0000]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1 [0001] 13 [1101] 8 [1000] 0 [0000]</a:t>
            </a:r>
            <a:endPar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08550" name="Group 40"/>
          <p:cNvGrpSpPr/>
          <p:nvPr/>
        </p:nvGrpSpPr>
        <p:grpSpPr>
          <a:xfrm>
            <a:off x="6553200" y="1508125"/>
            <a:ext cx="2044700" cy="538163"/>
            <a:chOff x="179" y="983"/>
            <a:chExt cx="1288" cy="357"/>
          </a:xfrm>
        </p:grpSpPr>
        <p:sp>
          <p:nvSpPr>
            <p:cNvPr id="108580"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08581"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t=1</a:t>
              </a:r>
              <a:endParaRPr lang="en-US" altLang="zh-CN" sz="2000" b="1" dirty="0">
                <a:latin typeface="Courier New" panose="02070309020205020404" pitchFamily="49" charset="0"/>
                <a:ea typeface="宋体" panose="02010600030101010101" pitchFamily="2" charset="-122"/>
              </a:endParaRPr>
            </a:p>
          </p:txBody>
        </p:sp>
        <p:sp>
          <p:nvSpPr>
            <p:cNvPr id="108582" name="Rectangle 43"/>
            <p:cNvSpPr/>
            <p:nvPr/>
          </p:nvSpPr>
          <p:spPr>
            <a:xfrm>
              <a:off x="611" y="983"/>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s=2</a:t>
              </a:r>
              <a:endParaRPr lang="en-US" altLang="zh-CN" sz="2000" b="1" dirty="0">
                <a:latin typeface="Courier New" panose="02070309020205020404" pitchFamily="49" charset="0"/>
                <a:ea typeface="宋体" panose="02010600030101010101" pitchFamily="2" charset="-122"/>
              </a:endParaRPr>
            </a:p>
          </p:txBody>
        </p:sp>
        <p:sp>
          <p:nvSpPr>
            <p:cNvPr id="108583"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08584"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08585"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grpSp>
        <p:nvGrpSpPr>
          <p:cNvPr id="108551" name="Group 3"/>
          <p:cNvGrpSpPr/>
          <p:nvPr/>
        </p:nvGrpSpPr>
        <p:grpSpPr>
          <a:xfrm>
            <a:off x="2682875" y="4267200"/>
            <a:ext cx="3413125" cy="1981200"/>
            <a:chOff x="3487" y="1514"/>
            <a:chExt cx="1645" cy="978"/>
          </a:xfrm>
        </p:grpSpPr>
        <p:sp>
          <p:nvSpPr>
            <p:cNvPr id="108563"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08564"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08565"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en-US" altLang="zh-CN" sz="1800" b="1" dirty="0">
                <a:latin typeface="Courier New" panose="02070309020205020404" pitchFamily="49" charset="0"/>
                <a:ea typeface="宋体" panose="02010600030101010101" pitchFamily="2" charset="-122"/>
              </a:endParaRPr>
            </a:p>
          </p:txBody>
        </p:sp>
        <p:sp>
          <p:nvSpPr>
            <p:cNvPr id="108566"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08567"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08568"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08569"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08570"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08571"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08572"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08573"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08574"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08575"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08576"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08577"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08578" name="Rectangle 19"/>
            <p:cNvSpPr/>
            <p:nvPr/>
          </p:nvSpPr>
          <p:spPr>
            <a:xfrm>
              <a:off x="3663" y="1514"/>
              <a:ext cx="127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a:t>
              </a:r>
              <a:endParaRPr lang="en-US" altLang="zh-CN" sz="2000" b="1" dirty="0">
                <a:latin typeface="Courier New" panose="02070309020205020404" pitchFamily="49" charset="0"/>
                <a:ea typeface="宋体" panose="02010600030101010101" pitchFamily="2" charset="-122"/>
              </a:endParaRPr>
            </a:p>
          </p:txBody>
        </p:sp>
        <p:sp>
          <p:nvSpPr>
            <p:cNvPr id="108579"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1</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grpSp>
        <p:nvGrpSpPr>
          <p:cNvPr id="108552" name="组合 41"/>
          <p:cNvGrpSpPr/>
          <p:nvPr/>
        </p:nvGrpSpPr>
        <p:grpSpPr>
          <a:xfrm>
            <a:off x="2706688" y="4699000"/>
            <a:ext cx="646112" cy="1597025"/>
            <a:chOff x="1792069" y="4724400"/>
            <a:chExt cx="646331" cy="1596536"/>
          </a:xfrm>
        </p:grpSpPr>
        <p:grpSp>
          <p:nvGrpSpPr>
            <p:cNvPr id="108553" name="组合 38"/>
            <p:cNvGrpSpPr/>
            <p:nvPr/>
          </p:nvGrpSpPr>
          <p:grpSpPr>
            <a:xfrm>
              <a:off x="1905000" y="5100047"/>
              <a:ext cx="381000" cy="1154968"/>
              <a:chOff x="685800" y="5029200"/>
              <a:chExt cx="914400" cy="914400"/>
            </a:xfrm>
          </p:grpSpPr>
          <p:sp>
            <p:nvSpPr>
              <p:cNvPr id="108559" name="矩形 48"/>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08560" name="直接连接符 49"/>
              <p:cNvCxnSpPr>
                <a:stCxn id="108559" idx="1"/>
                <a:endCxn id="108559"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08561" name="直接连接符 50"/>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08562" name="直接连接符 51"/>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08554" name="TextBox 43"/>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08555" name="TextBox 44"/>
            <p:cNvSpPr txBox="1"/>
            <p:nvPr/>
          </p:nvSpPr>
          <p:spPr>
            <a:xfrm>
              <a:off x="1955800" y="5351287"/>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08556" name="TextBox 45"/>
            <p:cNvSpPr txBox="1"/>
            <p:nvPr/>
          </p:nvSpPr>
          <p:spPr>
            <a:xfrm>
              <a:off x="1968500" y="5630670"/>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2</a:t>
              </a:r>
              <a:endParaRPr lang="zh-CN" altLang="en-US" sz="2000" b="1" dirty="0">
                <a:latin typeface="Courier New" panose="02070309020205020404" pitchFamily="49" charset="0"/>
                <a:ea typeface="宋体" panose="02010600030101010101" pitchFamily="2" charset="-122"/>
              </a:endParaRPr>
            </a:p>
          </p:txBody>
        </p:sp>
        <p:sp>
          <p:nvSpPr>
            <p:cNvPr id="108557" name="TextBox 46"/>
            <p:cNvSpPr txBox="1"/>
            <p:nvPr/>
          </p:nvSpPr>
          <p:spPr>
            <a:xfrm>
              <a:off x="1968500" y="5920826"/>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3</a:t>
              </a:r>
              <a:endParaRPr lang="zh-CN" altLang="en-US" sz="2000" b="1" dirty="0">
                <a:latin typeface="Courier New" panose="02070309020205020404" pitchFamily="49" charset="0"/>
                <a:ea typeface="宋体" panose="02010600030101010101" pitchFamily="2" charset="-122"/>
              </a:endParaRPr>
            </a:p>
          </p:txBody>
        </p:sp>
        <p:sp>
          <p:nvSpPr>
            <p:cNvPr id="108558" name="TextBox 47"/>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059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Direct-mapped cache simulation</a:t>
            </a:r>
            <a:endParaRPr lang="en-US" altLang="zh-CN" dirty="0">
              <a:ea typeface="宋体" panose="02010600030101010101" pitchFamily="2" charset="-122"/>
            </a:endParaRPr>
          </a:p>
        </p:txBody>
      </p:sp>
      <p:sp>
        <p:nvSpPr>
          <p:cNvPr id="110596"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S=4 sets, E=1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56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 [0001]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13 [1101] 8 [1000] 0 [0000]</a:t>
            </a:r>
            <a:endPar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a:t>
            </a:r>
            <a:endPar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10598" name="Group 40"/>
          <p:cNvGrpSpPr/>
          <p:nvPr/>
        </p:nvGrpSpPr>
        <p:grpSpPr>
          <a:xfrm>
            <a:off x="6553200" y="1508125"/>
            <a:ext cx="2044700" cy="538163"/>
            <a:chOff x="179" y="983"/>
            <a:chExt cx="1288" cy="357"/>
          </a:xfrm>
        </p:grpSpPr>
        <p:sp>
          <p:nvSpPr>
            <p:cNvPr id="110628"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10629"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t=1</a:t>
              </a:r>
              <a:endParaRPr lang="en-US" altLang="zh-CN" sz="2000" b="1" dirty="0">
                <a:latin typeface="Courier New" panose="02070309020205020404" pitchFamily="49" charset="0"/>
                <a:ea typeface="宋体" panose="02010600030101010101" pitchFamily="2" charset="-122"/>
              </a:endParaRPr>
            </a:p>
          </p:txBody>
        </p:sp>
        <p:sp>
          <p:nvSpPr>
            <p:cNvPr id="110630" name="Rectangle 43"/>
            <p:cNvSpPr/>
            <p:nvPr/>
          </p:nvSpPr>
          <p:spPr>
            <a:xfrm>
              <a:off x="611" y="983"/>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s=2</a:t>
              </a:r>
              <a:endParaRPr lang="en-US" altLang="zh-CN" sz="2000" b="1" dirty="0">
                <a:latin typeface="Courier New" panose="02070309020205020404" pitchFamily="49" charset="0"/>
                <a:ea typeface="宋体" panose="02010600030101010101" pitchFamily="2" charset="-122"/>
              </a:endParaRPr>
            </a:p>
          </p:txBody>
        </p:sp>
        <p:sp>
          <p:nvSpPr>
            <p:cNvPr id="110631"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10632"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10633"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grpSp>
        <p:nvGrpSpPr>
          <p:cNvPr id="110599" name="Group 3"/>
          <p:cNvGrpSpPr/>
          <p:nvPr/>
        </p:nvGrpSpPr>
        <p:grpSpPr>
          <a:xfrm>
            <a:off x="2682875" y="4267200"/>
            <a:ext cx="3413125" cy="1981200"/>
            <a:chOff x="3487" y="1514"/>
            <a:chExt cx="1645" cy="978"/>
          </a:xfrm>
        </p:grpSpPr>
        <p:sp>
          <p:nvSpPr>
            <p:cNvPr id="110611"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0612"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10613"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en-US" altLang="zh-CN" sz="1800" b="1" dirty="0">
                <a:latin typeface="Courier New" panose="02070309020205020404" pitchFamily="49" charset="0"/>
                <a:ea typeface="宋体" panose="02010600030101010101" pitchFamily="2" charset="-122"/>
              </a:endParaRPr>
            </a:p>
          </p:txBody>
        </p:sp>
        <p:sp>
          <p:nvSpPr>
            <p:cNvPr id="110614"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10615"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10616"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10617"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0618"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0619"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0620"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10621"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10622"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10623"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0624"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0625"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0626" name="Rectangle 19"/>
            <p:cNvSpPr/>
            <p:nvPr/>
          </p:nvSpPr>
          <p:spPr>
            <a:xfrm>
              <a:off x="3663" y="1514"/>
              <a:ext cx="120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1</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1</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hit)</a:t>
              </a:r>
              <a:endParaRPr lang="en-US" altLang="zh-CN" sz="2000" b="1" dirty="0">
                <a:latin typeface="Courier New" panose="02070309020205020404" pitchFamily="49" charset="0"/>
                <a:ea typeface="宋体" panose="02010600030101010101" pitchFamily="2" charset="-122"/>
              </a:endParaRPr>
            </a:p>
          </p:txBody>
        </p:sp>
        <p:sp>
          <p:nvSpPr>
            <p:cNvPr id="110627"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2</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grpSp>
        <p:nvGrpSpPr>
          <p:cNvPr id="110600" name="组合 30"/>
          <p:cNvGrpSpPr/>
          <p:nvPr/>
        </p:nvGrpSpPr>
        <p:grpSpPr>
          <a:xfrm>
            <a:off x="2706688" y="4699000"/>
            <a:ext cx="646112" cy="1597025"/>
            <a:chOff x="1792069" y="4724400"/>
            <a:chExt cx="646331" cy="1596536"/>
          </a:xfrm>
        </p:grpSpPr>
        <p:grpSp>
          <p:nvGrpSpPr>
            <p:cNvPr id="110601" name="组合 38"/>
            <p:cNvGrpSpPr/>
            <p:nvPr/>
          </p:nvGrpSpPr>
          <p:grpSpPr>
            <a:xfrm>
              <a:off x="1905000" y="5100047"/>
              <a:ext cx="381000" cy="1154968"/>
              <a:chOff x="685800" y="5029200"/>
              <a:chExt cx="914400" cy="914400"/>
            </a:xfrm>
          </p:grpSpPr>
          <p:sp>
            <p:nvSpPr>
              <p:cNvPr id="110607" name="矩形 37"/>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10608" name="直接连接符 38"/>
              <p:cNvCxnSpPr>
                <a:stCxn id="110607" idx="1"/>
                <a:endCxn id="110607"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10609" name="直接连接符 39"/>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10610" name="直接连接符 40"/>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10602" name="TextBox 32"/>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0603" name="TextBox 33"/>
            <p:cNvSpPr txBox="1"/>
            <p:nvPr/>
          </p:nvSpPr>
          <p:spPr>
            <a:xfrm>
              <a:off x="1955800" y="5351287"/>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10604" name="TextBox 34"/>
            <p:cNvSpPr txBox="1"/>
            <p:nvPr/>
          </p:nvSpPr>
          <p:spPr>
            <a:xfrm>
              <a:off x="1968500" y="5630670"/>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2</a:t>
              </a:r>
              <a:endParaRPr lang="zh-CN" altLang="en-US" sz="2000" b="1" dirty="0">
                <a:latin typeface="Courier New" panose="02070309020205020404" pitchFamily="49" charset="0"/>
                <a:ea typeface="宋体" panose="02010600030101010101" pitchFamily="2" charset="-122"/>
              </a:endParaRPr>
            </a:p>
          </p:txBody>
        </p:sp>
        <p:sp>
          <p:nvSpPr>
            <p:cNvPr id="110605" name="TextBox 35"/>
            <p:cNvSpPr txBox="1"/>
            <p:nvPr/>
          </p:nvSpPr>
          <p:spPr>
            <a:xfrm>
              <a:off x="1968500" y="5920826"/>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3</a:t>
              </a:r>
              <a:endParaRPr lang="zh-CN" altLang="en-US" sz="2000" b="1" dirty="0">
                <a:latin typeface="Courier New" panose="02070309020205020404" pitchFamily="49" charset="0"/>
                <a:ea typeface="宋体" panose="02010600030101010101" pitchFamily="2" charset="-122"/>
              </a:endParaRPr>
            </a:p>
          </p:txBody>
        </p:sp>
        <p:sp>
          <p:nvSpPr>
            <p:cNvPr id="110606" name="TextBox 36"/>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264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Direct-mapped cache simulation</a:t>
            </a:r>
            <a:endParaRPr lang="en-US" altLang="zh-CN" dirty="0">
              <a:ea typeface="宋体" panose="02010600030101010101" pitchFamily="2" charset="-122"/>
            </a:endParaRPr>
          </a:p>
        </p:txBody>
      </p:sp>
      <p:sp>
        <p:nvSpPr>
          <p:cNvPr id="112644"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S=4 sets, E=1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56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 1 [0001]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13 [1101]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8 [1000] 0 [0000]</a:t>
            </a:r>
            <a:endPar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12646" name="Group 40"/>
          <p:cNvGrpSpPr/>
          <p:nvPr/>
        </p:nvGrpSpPr>
        <p:grpSpPr>
          <a:xfrm>
            <a:off x="6553200" y="1508125"/>
            <a:ext cx="2044700" cy="538163"/>
            <a:chOff x="179" y="983"/>
            <a:chExt cx="1288" cy="357"/>
          </a:xfrm>
        </p:grpSpPr>
        <p:sp>
          <p:nvSpPr>
            <p:cNvPr id="112676"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12677"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t=1</a:t>
              </a:r>
              <a:endParaRPr lang="en-US" altLang="zh-CN" sz="2000" b="1" dirty="0">
                <a:latin typeface="Courier New" panose="02070309020205020404" pitchFamily="49" charset="0"/>
                <a:ea typeface="宋体" panose="02010600030101010101" pitchFamily="2" charset="-122"/>
              </a:endParaRPr>
            </a:p>
          </p:txBody>
        </p:sp>
        <p:sp>
          <p:nvSpPr>
            <p:cNvPr id="112678" name="Rectangle 43"/>
            <p:cNvSpPr/>
            <p:nvPr/>
          </p:nvSpPr>
          <p:spPr>
            <a:xfrm>
              <a:off x="611" y="983"/>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s=2</a:t>
              </a:r>
              <a:endParaRPr lang="en-US" altLang="zh-CN" sz="2000" b="1" dirty="0">
                <a:latin typeface="Courier New" panose="02070309020205020404" pitchFamily="49" charset="0"/>
                <a:ea typeface="宋体" panose="02010600030101010101" pitchFamily="2" charset="-122"/>
              </a:endParaRPr>
            </a:p>
          </p:txBody>
        </p:sp>
        <p:sp>
          <p:nvSpPr>
            <p:cNvPr id="112679"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12680"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12681"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grpSp>
        <p:nvGrpSpPr>
          <p:cNvPr id="112647" name="Group 3"/>
          <p:cNvGrpSpPr/>
          <p:nvPr/>
        </p:nvGrpSpPr>
        <p:grpSpPr>
          <a:xfrm>
            <a:off x="2682875" y="4267200"/>
            <a:ext cx="3413125" cy="1981200"/>
            <a:chOff x="3487" y="1514"/>
            <a:chExt cx="1645" cy="978"/>
          </a:xfrm>
        </p:grpSpPr>
        <p:sp>
          <p:nvSpPr>
            <p:cNvPr id="112659"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2660"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12661"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en-US" altLang="zh-CN" sz="1800" b="1" dirty="0">
                <a:latin typeface="Courier New" panose="02070309020205020404" pitchFamily="49" charset="0"/>
                <a:ea typeface="宋体" panose="02010600030101010101" pitchFamily="2" charset="-122"/>
              </a:endParaRPr>
            </a:p>
          </p:txBody>
        </p:sp>
        <p:sp>
          <p:nvSpPr>
            <p:cNvPr id="112662"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12663"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12664"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12665"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2666"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2667"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2668"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2669"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2670"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m[12]m[13]</a:t>
              </a:r>
              <a:endParaRPr lang="en-US" altLang="zh-CN" sz="1800" b="1" dirty="0">
                <a:latin typeface="Courier New" panose="02070309020205020404" pitchFamily="49" charset="0"/>
                <a:ea typeface="宋体" panose="02010600030101010101" pitchFamily="2" charset="-122"/>
              </a:endParaRPr>
            </a:p>
          </p:txBody>
        </p:sp>
        <p:sp>
          <p:nvSpPr>
            <p:cNvPr id="112671"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2672"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2673"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2674" name="Rectangle 19"/>
            <p:cNvSpPr/>
            <p:nvPr/>
          </p:nvSpPr>
          <p:spPr>
            <a:xfrm>
              <a:off x="3663" y="1514"/>
              <a:ext cx="1349"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13</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11</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1</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a:t>
              </a:r>
              <a:endParaRPr lang="en-US" altLang="zh-CN" sz="2000" b="1" dirty="0">
                <a:latin typeface="Courier New" panose="02070309020205020404" pitchFamily="49" charset="0"/>
                <a:ea typeface="宋体" panose="02010600030101010101" pitchFamily="2" charset="-122"/>
              </a:endParaRPr>
            </a:p>
          </p:txBody>
        </p:sp>
        <p:sp>
          <p:nvSpPr>
            <p:cNvPr id="112675"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3</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grpSp>
        <p:nvGrpSpPr>
          <p:cNvPr id="112648" name="组合 30"/>
          <p:cNvGrpSpPr/>
          <p:nvPr/>
        </p:nvGrpSpPr>
        <p:grpSpPr>
          <a:xfrm>
            <a:off x="2706688" y="4699000"/>
            <a:ext cx="646112" cy="1597025"/>
            <a:chOff x="1792069" y="4724400"/>
            <a:chExt cx="646331" cy="1596536"/>
          </a:xfrm>
        </p:grpSpPr>
        <p:grpSp>
          <p:nvGrpSpPr>
            <p:cNvPr id="112649" name="组合 38"/>
            <p:cNvGrpSpPr/>
            <p:nvPr/>
          </p:nvGrpSpPr>
          <p:grpSpPr>
            <a:xfrm>
              <a:off x="1905000" y="5100047"/>
              <a:ext cx="381000" cy="1154968"/>
              <a:chOff x="685800" y="5029200"/>
              <a:chExt cx="914400" cy="914400"/>
            </a:xfrm>
          </p:grpSpPr>
          <p:sp>
            <p:nvSpPr>
              <p:cNvPr id="112655" name="矩形 37"/>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12656" name="直接连接符 38"/>
              <p:cNvCxnSpPr>
                <a:stCxn id="112655" idx="1"/>
                <a:endCxn id="112655"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12657" name="直接连接符 39"/>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12658" name="直接连接符 40"/>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12650" name="TextBox 32"/>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2651" name="TextBox 33"/>
            <p:cNvSpPr txBox="1"/>
            <p:nvPr/>
          </p:nvSpPr>
          <p:spPr>
            <a:xfrm>
              <a:off x="1955800" y="5351287"/>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12652" name="TextBox 34"/>
            <p:cNvSpPr txBox="1"/>
            <p:nvPr/>
          </p:nvSpPr>
          <p:spPr>
            <a:xfrm>
              <a:off x="1968500" y="5630670"/>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2</a:t>
              </a:r>
              <a:endParaRPr lang="zh-CN" altLang="en-US" sz="2000" b="1" dirty="0">
                <a:latin typeface="Courier New" panose="02070309020205020404" pitchFamily="49" charset="0"/>
                <a:ea typeface="宋体" panose="02010600030101010101" pitchFamily="2" charset="-122"/>
              </a:endParaRPr>
            </a:p>
          </p:txBody>
        </p:sp>
        <p:sp>
          <p:nvSpPr>
            <p:cNvPr id="112653" name="TextBox 35"/>
            <p:cNvSpPr txBox="1"/>
            <p:nvPr/>
          </p:nvSpPr>
          <p:spPr>
            <a:xfrm>
              <a:off x="1968500" y="5920826"/>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3</a:t>
              </a:r>
              <a:endParaRPr lang="zh-CN" altLang="en-US" sz="2000" b="1" dirty="0">
                <a:latin typeface="Courier New" panose="02070309020205020404" pitchFamily="49" charset="0"/>
                <a:ea typeface="宋体" panose="02010600030101010101" pitchFamily="2" charset="-122"/>
              </a:endParaRPr>
            </a:p>
          </p:txBody>
        </p:sp>
        <p:sp>
          <p:nvSpPr>
            <p:cNvPr id="112654" name="TextBox 36"/>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469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Direct-mapped cache simulation</a:t>
            </a:r>
            <a:endParaRPr lang="en-US" altLang="zh-CN" dirty="0">
              <a:ea typeface="宋体" panose="02010600030101010101" pitchFamily="2" charset="-122"/>
            </a:endParaRPr>
          </a:p>
        </p:txBody>
      </p:sp>
      <p:sp>
        <p:nvSpPr>
          <p:cNvPr id="114692"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S=4 sets, E=1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56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 1 [0001] 13 [1101]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8 [1000]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a:t>
            </a:r>
            <a:endPar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14694" name="Group 40"/>
          <p:cNvGrpSpPr/>
          <p:nvPr/>
        </p:nvGrpSpPr>
        <p:grpSpPr>
          <a:xfrm>
            <a:off x="6553200" y="1508125"/>
            <a:ext cx="2044700" cy="538163"/>
            <a:chOff x="179" y="983"/>
            <a:chExt cx="1288" cy="357"/>
          </a:xfrm>
        </p:grpSpPr>
        <p:sp>
          <p:nvSpPr>
            <p:cNvPr id="114724"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14725"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t=1</a:t>
              </a:r>
              <a:endParaRPr lang="en-US" altLang="zh-CN" sz="2000" b="1" dirty="0">
                <a:latin typeface="Courier New" panose="02070309020205020404" pitchFamily="49" charset="0"/>
                <a:ea typeface="宋体" panose="02010600030101010101" pitchFamily="2" charset="-122"/>
              </a:endParaRPr>
            </a:p>
          </p:txBody>
        </p:sp>
        <p:sp>
          <p:nvSpPr>
            <p:cNvPr id="114726" name="Rectangle 43"/>
            <p:cNvSpPr/>
            <p:nvPr/>
          </p:nvSpPr>
          <p:spPr>
            <a:xfrm>
              <a:off x="611" y="983"/>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s=2</a:t>
              </a:r>
              <a:endParaRPr lang="en-US" altLang="zh-CN" sz="2000" b="1" dirty="0">
                <a:latin typeface="Courier New" panose="02070309020205020404" pitchFamily="49" charset="0"/>
                <a:ea typeface="宋体" panose="02010600030101010101" pitchFamily="2" charset="-122"/>
              </a:endParaRPr>
            </a:p>
          </p:txBody>
        </p:sp>
        <p:sp>
          <p:nvSpPr>
            <p:cNvPr id="114727"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14728"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14729"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grpSp>
        <p:nvGrpSpPr>
          <p:cNvPr id="114695" name="Group 3"/>
          <p:cNvGrpSpPr/>
          <p:nvPr/>
        </p:nvGrpSpPr>
        <p:grpSpPr>
          <a:xfrm>
            <a:off x="2682875" y="4267200"/>
            <a:ext cx="3413125" cy="1981200"/>
            <a:chOff x="3487" y="1514"/>
            <a:chExt cx="1645" cy="978"/>
          </a:xfrm>
        </p:grpSpPr>
        <p:sp>
          <p:nvSpPr>
            <p:cNvPr id="114707"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4708"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4709"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m[8]m[9]</a:t>
              </a:r>
              <a:endParaRPr lang="en-US" altLang="zh-CN" sz="1800" b="1" dirty="0">
                <a:latin typeface="Courier New" panose="02070309020205020404" pitchFamily="49" charset="0"/>
                <a:ea typeface="宋体" panose="02010600030101010101" pitchFamily="2" charset="-122"/>
              </a:endParaRPr>
            </a:p>
          </p:txBody>
        </p:sp>
        <p:sp>
          <p:nvSpPr>
            <p:cNvPr id="114710"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14711"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14712"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14713"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4714"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4715"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4716"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4717"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4718"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m[12]m[13]</a:t>
              </a:r>
              <a:endParaRPr lang="en-US" altLang="zh-CN" sz="1800" b="1" dirty="0">
                <a:latin typeface="Courier New" panose="02070309020205020404" pitchFamily="49" charset="0"/>
                <a:ea typeface="宋体" panose="02010600030101010101" pitchFamily="2" charset="-122"/>
              </a:endParaRPr>
            </a:p>
          </p:txBody>
        </p:sp>
        <p:sp>
          <p:nvSpPr>
            <p:cNvPr id="114719"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4720"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4721"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4722" name="Rectangle 19"/>
            <p:cNvSpPr/>
            <p:nvPr/>
          </p:nvSpPr>
          <p:spPr>
            <a:xfrm>
              <a:off x="3663" y="1514"/>
              <a:ext cx="127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8</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10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a:t>
              </a:r>
              <a:endParaRPr lang="en-US" altLang="zh-CN" sz="2000" b="1" dirty="0">
                <a:latin typeface="Courier New" panose="02070309020205020404" pitchFamily="49" charset="0"/>
                <a:ea typeface="宋体" panose="02010600030101010101" pitchFamily="2" charset="-122"/>
              </a:endParaRPr>
            </a:p>
          </p:txBody>
        </p:sp>
        <p:sp>
          <p:nvSpPr>
            <p:cNvPr id="114723"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4</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grpSp>
        <p:nvGrpSpPr>
          <p:cNvPr id="114696" name="组合 30"/>
          <p:cNvGrpSpPr/>
          <p:nvPr/>
        </p:nvGrpSpPr>
        <p:grpSpPr>
          <a:xfrm>
            <a:off x="2706688" y="4699000"/>
            <a:ext cx="646112" cy="1597025"/>
            <a:chOff x="1792069" y="4724400"/>
            <a:chExt cx="646331" cy="1596536"/>
          </a:xfrm>
        </p:grpSpPr>
        <p:grpSp>
          <p:nvGrpSpPr>
            <p:cNvPr id="114697" name="组合 38"/>
            <p:cNvGrpSpPr/>
            <p:nvPr/>
          </p:nvGrpSpPr>
          <p:grpSpPr>
            <a:xfrm>
              <a:off x="1905000" y="5100047"/>
              <a:ext cx="381000" cy="1154968"/>
              <a:chOff x="685800" y="5029200"/>
              <a:chExt cx="914400" cy="914400"/>
            </a:xfrm>
          </p:grpSpPr>
          <p:sp>
            <p:nvSpPr>
              <p:cNvPr id="114703" name="矩形 37"/>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14704" name="直接连接符 38"/>
              <p:cNvCxnSpPr>
                <a:stCxn id="114703" idx="1"/>
                <a:endCxn id="114703"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14705" name="直接连接符 39"/>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14706" name="直接连接符 40"/>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14698" name="TextBox 32"/>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4699" name="TextBox 33"/>
            <p:cNvSpPr txBox="1"/>
            <p:nvPr/>
          </p:nvSpPr>
          <p:spPr>
            <a:xfrm>
              <a:off x="1955800" y="5351287"/>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14700" name="TextBox 34"/>
            <p:cNvSpPr txBox="1"/>
            <p:nvPr/>
          </p:nvSpPr>
          <p:spPr>
            <a:xfrm>
              <a:off x="1968500" y="5630670"/>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2</a:t>
              </a:r>
              <a:endParaRPr lang="zh-CN" altLang="en-US" sz="2000" b="1" dirty="0">
                <a:latin typeface="Courier New" panose="02070309020205020404" pitchFamily="49" charset="0"/>
                <a:ea typeface="宋体" panose="02010600030101010101" pitchFamily="2" charset="-122"/>
              </a:endParaRPr>
            </a:p>
          </p:txBody>
        </p:sp>
        <p:sp>
          <p:nvSpPr>
            <p:cNvPr id="114701" name="TextBox 35"/>
            <p:cNvSpPr txBox="1"/>
            <p:nvPr/>
          </p:nvSpPr>
          <p:spPr>
            <a:xfrm>
              <a:off x="1968500" y="5920826"/>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3</a:t>
              </a:r>
              <a:endParaRPr lang="zh-CN" altLang="en-US" sz="2000" b="1" dirty="0">
                <a:latin typeface="Courier New" panose="02070309020205020404" pitchFamily="49" charset="0"/>
                <a:ea typeface="宋体" panose="02010600030101010101" pitchFamily="2" charset="-122"/>
              </a:endParaRPr>
            </a:p>
          </p:txBody>
        </p:sp>
        <p:sp>
          <p:nvSpPr>
            <p:cNvPr id="114702" name="TextBox 36"/>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673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Direct-mapped cache simulation</a:t>
            </a:r>
            <a:endParaRPr lang="en-US" altLang="zh-CN" dirty="0">
              <a:ea typeface="宋体" panose="02010600030101010101" pitchFamily="2" charset="-122"/>
            </a:endParaRPr>
          </a:p>
        </p:txBody>
      </p:sp>
      <p:sp>
        <p:nvSpPr>
          <p:cNvPr id="116740"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S=4 sets, E=1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56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 1 [0001] 13 [1101] 8 [1000]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0 [0000]</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16742" name="Group 40"/>
          <p:cNvGrpSpPr/>
          <p:nvPr/>
        </p:nvGrpSpPr>
        <p:grpSpPr>
          <a:xfrm>
            <a:off x="6553200" y="1508125"/>
            <a:ext cx="2044700" cy="538163"/>
            <a:chOff x="179" y="983"/>
            <a:chExt cx="1288" cy="357"/>
          </a:xfrm>
        </p:grpSpPr>
        <p:sp>
          <p:nvSpPr>
            <p:cNvPr id="116772"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16773"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t=1</a:t>
              </a:r>
              <a:endParaRPr lang="en-US" altLang="zh-CN" sz="2000" b="1" dirty="0">
                <a:latin typeface="Courier New" panose="02070309020205020404" pitchFamily="49" charset="0"/>
                <a:ea typeface="宋体" panose="02010600030101010101" pitchFamily="2" charset="-122"/>
              </a:endParaRPr>
            </a:p>
          </p:txBody>
        </p:sp>
        <p:sp>
          <p:nvSpPr>
            <p:cNvPr id="116774" name="Rectangle 43"/>
            <p:cNvSpPr/>
            <p:nvPr/>
          </p:nvSpPr>
          <p:spPr>
            <a:xfrm>
              <a:off x="611" y="983"/>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s=2</a:t>
              </a:r>
              <a:endParaRPr lang="en-US" altLang="zh-CN" sz="2000" b="1" dirty="0">
                <a:latin typeface="Courier New" panose="02070309020205020404" pitchFamily="49" charset="0"/>
                <a:ea typeface="宋体" panose="02010600030101010101" pitchFamily="2" charset="-122"/>
              </a:endParaRPr>
            </a:p>
          </p:txBody>
        </p:sp>
        <p:sp>
          <p:nvSpPr>
            <p:cNvPr id="116775"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16776"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16777"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grpSp>
        <p:nvGrpSpPr>
          <p:cNvPr id="116743" name="Group 3"/>
          <p:cNvGrpSpPr/>
          <p:nvPr/>
        </p:nvGrpSpPr>
        <p:grpSpPr>
          <a:xfrm>
            <a:off x="2682875" y="4267200"/>
            <a:ext cx="3413125" cy="1981200"/>
            <a:chOff x="3487" y="1514"/>
            <a:chExt cx="1645" cy="978"/>
          </a:xfrm>
        </p:grpSpPr>
        <p:sp>
          <p:nvSpPr>
            <p:cNvPr id="116755"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6756"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16757"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en-US" altLang="zh-CN" sz="1800" b="1" dirty="0">
                <a:latin typeface="Courier New" panose="02070309020205020404" pitchFamily="49" charset="0"/>
                <a:ea typeface="宋体" panose="02010600030101010101" pitchFamily="2" charset="-122"/>
              </a:endParaRPr>
            </a:p>
          </p:txBody>
        </p:sp>
        <p:sp>
          <p:nvSpPr>
            <p:cNvPr id="116758"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16759"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16760"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16761"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6762"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6763"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6764"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6765"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6766"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m[12]m[13]</a:t>
              </a:r>
              <a:endParaRPr lang="en-US" altLang="zh-CN" sz="1800" b="1" dirty="0">
                <a:latin typeface="Courier New" panose="02070309020205020404" pitchFamily="49" charset="0"/>
                <a:ea typeface="宋体" panose="02010600030101010101" pitchFamily="2" charset="-122"/>
              </a:endParaRPr>
            </a:p>
          </p:txBody>
        </p:sp>
        <p:sp>
          <p:nvSpPr>
            <p:cNvPr id="116767"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6768"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6769"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6770" name="Rectangle 19"/>
            <p:cNvSpPr/>
            <p:nvPr/>
          </p:nvSpPr>
          <p:spPr>
            <a:xfrm>
              <a:off x="3663" y="1514"/>
              <a:ext cx="127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a:t>
              </a:r>
              <a:endParaRPr lang="en-US" altLang="zh-CN" sz="2000" b="1" dirty="0">
                <a:latin typeface="Courier New" panose="02070309020205020404" pitchFamily="49" charset="0"/>
                <a:ea typeface="宋体" panose="02010600030101010101" pitchFamily="2" charset="-122"/>
              </a:endParaRPr>
            </a:p>
          </p:txBody>
        </p:sp>
        <p:sp>
          <p:nvSpPr>
            <p:cNvPr id="116771"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5</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grpSp>
        <p:nvGrpSpPr>
          <p:cNvPr id="116744" name="组合 30"/>
          <p:cNvGrpSpPr/>
          <p:nvPr/>
        </p:nvGrpSpPr>
        <p:grpSpPr>
          <a:xfrm>
            <a:off x="2706688" y="4699000"/>
            <a:ext cx="646112" cy="1597025"/>
            <a:chOff x="1792069" y="4724400"/>
            <a:chExt cx="646331" cy="1596536"/>
          </a:xfrm>
        </p:grpSpPr>
        <p:grpSp>
          <p:nvGrpSpPr>
            <p:cNvPr id="116745" name="组合 38"/>
            <p:cNvGrpSpPr/>
            <p:nvPr/>
          </p:nvGrpSpPr>
          <p:grpSpPr>
            <a:xfrm>
              <a:off x="1905000" y="5100047"/>
              <a:ext cx="381000" cy="1154968"/>
              <a:chOff x="685800" y="5029200"/>
              <a:chExt cx="914400" cy="914400"/>
            </a:xfrm>
          </p:grpSpPr>
          <p:sp>
            <p:nvSpPr>
              <p:cNvPr id="116751" name="矩形 37"/>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16752" name="直接连接符 38"/>
              <p:cNvCxnSpPr>
                <a:stCxn id="116751" idx="1"/>
                <a:endCxn id="116751"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16753" name="直接连接符 39"/>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16754" name="直接连接符 40"/>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16746" name="TextBox 32"/>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6747" name="TextBox 33"/>
            <p:cNvSpPr txBox="1"/>
            <p:nvPr/>
          </p:nvSpPr>
          <p:spPr>
            <a:xfrm>
              <a:off x="1955800" y="5351287"/>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16748" name="TextBox 34"/>
            <p:cNvSpPr txBox="1"/>
            <p:nvPr/>
          </p:nvSpPr>
          <p:spPr>
            <a:xfrm>
              <a:off x="1968500" y="5630670"/>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2</a:t>
              </a:r>
              <a:endParaRPr lang="zh-CN" altLang="en-US" sz="2000" b="1" dirty="0">
                <a:latin typeface="Courier New" panose="02070309020205020404" pitchFamily="49" charset="0"/>
                <a:ea typeface="宋体" panose="02010600030101010101" pitchFamily="2" charset="-122"/>
              </a:endParaRPr>
            </a:p>
          </p:txBody>
        </p:sp>
        <p:sp>
          <p:nvSpPr>
            <p:cNvPr id="116749" name="TextBox 35"/>
            <p:cNvSpPr txBox="1"/>
            <p:nvPr/>
          </p:nvSpPr>
          <p:spPr>
            <a:xfrm>
              <a:off x="1968500" y="5920826"/>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3</a:t>
              </a:r>
              <a:endParaRPr lang="zh-CN" altLang="en-US" sz="2000" b="1" dirty="0">
                <a:latin typeface="Courier New" panose="02070309020205020404" pitchFamily="49" charset="0"/>
                <a:ea typeface="宋体" panose="02010600030101010101" pitchFamily="2" charset="-122"/>
              </a:endParaRPr>
            </a:p>
          </p:txBody>
        </p:sp>
        <p:sp>
          <p:nvSpPr>
            <p:cNvPr id="116750" name="TextBox 36"/>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878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Direct-mapped cache simulation</a:t>
            </a:r>
            <a:endParaRPr lang="en-US" altLang="zh-CN" dirty="0">
              <a:ea typeface="宋体" panose="02010600030101010101" pitchFamily="2" charset="-122"/>
            </a:endParaRPr>
          </a:p>
        </p:txBody>
      </p:sp>
      <p:sp>
        <p:nvSpPr>
          <p:cNvPr id="118788"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S=4 sets, E=1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60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0 [0000]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1 [0001] 13 [1101] 8 [1000]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0 [0000]</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18790" name="Group 40"/>
          <p:cNvGrpSpPr/>
          <p:nvPr/>
        </p:nvGrpSpPr>
        <p:grpSpPr>
          <a:xfrm>
            <a:off x="6553200" y="1508125"/>
            <a:ext cx="2044700" cy="538163"/>
            <a:chOff x="179" y="983"/>
            <a:chExt cx="1288" cy="357"/>
          </a:xfrm>
        </p:grpSpPr>
        <p:sp>
          <p:nvSpPr>
            <p:cNvPr id="118827"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18828"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t=1</a:t>
              </a:r>
              <a:endParaRPr lang="en-US" altLang="zh-CN" sz="2000" b="1" dirty="0">
                <a:latin typeface="Courier New" panose="02070309020205020404" pitchFamily="49" charset="0"/>
                <a:ea typeface="宋体" panose="02010600030101010101" pitchFamily="2" charset="-122"/>
              </a:endParaRPr>
            </a:p>
          </p:txBody>
        </p:sp>
        <p:sp>
          <p:nvSpPr>
            <p:cNvPr id="118829" name="Rectangle 43"/>
            <p:cNvSpPr/>
            <p:nvPr/>
          </p:nvSpPr>
          <p:spPr>
            <a:xfrm>
              <a:off x="611" y="983"/>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s=2</a:t>
              </a:r>
              <a:endParaRPr lang="en-US" altLang="zh-CN" sz="2000" b="1" dirty="0">
                <a:latin typeface="Courier New" panose="02070309020205020404" pitchFamily="49" charset="0"/>
                <a:ea typeface="宋体" panose="02010600030101010101" pitchFamily="2" charset="-122"/>
              </a:endParaRPr>
            </a:p>
          </p:txBody>
        </p:sp>
        <p:sp>
          <p:nvSpPr>
            <p:cNvPr id="118830"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18831"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18832"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grpSp>
        <p:nvGrpSpPr>
          <p:cNvPr id="118791" name="Group 3"/>
          <p:cNvGrpSpPr/>
          <p:nvPr/>
        </p:nvGrpSpPr>
        <p:grpSpPr>
          <a:xfrm>
            <a:off x="2682875" y="4267200"/>
            <a:ext cx="3413125" cy="1981200"/>
            <a:chOff x="3487" y="1514"/>
            <a:chExt cx="1645" cy="978"/>
          </a:xfrm>
        </p:grpSpPr>
        <p:sp>
          <p:nvSpPr>
            <p:cNvPr id="118810"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8811"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18812"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en-US" altLang="zh-CN" sz="1800" b="1" dirty="0">
                <a:latin typeface="Courier New" panose="02070309020205020404" pitchFamily="49" charset="0"/>
                <a:ea typeface="宋体" panose="02010600030101010101" pitchFamily="2" charset="-122"/>
              </a:endParaRPr>
            </a:p>
          </p:txBody>
        </p:sp>
        <p:sp>
          <p:nvSpPr>
            <p:cNvPr id="118813"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18814"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18815"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18816"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8817"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8818"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8819"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8820"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18821"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m[12]m[13]</a:t>
              </a:r>
              <a:endParaRPr lang="en-US" altLang="zh-CN" sz="1800" b="1" dirty="0">
                <a:latin typeface="Courier New" panose="02070309020205020404" pitchFamily="49" charset="0"/>
                <a:ea typeface="宋体" panose="02010600030101010101" pitchFamily="2" charset="-122"/>
              </a:endParaRPr>
            </a:p>
          </p:txBody>
        </p:sp>
        <p:sp>
          <p:nvSpPr>
            <p:cNvPr id="118822"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8823"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8824"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18825" name="Rectangle 19"/>
            <p:cNvSpPr/>
            <p:nvPr/>
          </p:nvSpPr>
          <p:spPr>
            <a:xfrm>
              <a:off x="3663" y="1514"/>
              <a:ext cx="127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a:t>
              </a:r>
              <a:endParaRPr lang="en-US" altLang="zh-CN" sz="2000" b="1" dirty="0">
                <a:latin typeface="Courier New" panose="02070309020205020404" pitchFamily="49" charset="0"/>
                <a:ea typeface="宋体" panose="02010600030101010101" pitchFamily="2" charset="-122"/>
              </a:endParaRPr>
            </a:p>
          </p:txBody>
        </p:sp>
        <p:sp>
          <p:nvSpPr>
            <p:cNvPr id="118826"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5</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sp>
        <p:nvSpPr>
          <p:cNvPr id="118792" name="Rectangle 2"/>
          <p:cNvSpPr/>
          <p:nvPr/>
        </p:nvSpPr>
        <p:spPr>
          <a:xfrm>
            <a:off x="1447800" y="3352800"/>
            <a:ext cx="1371600" cy="533400"/>
          </a:xfrm>
          <a:prstGeom prst="rect">
            <a:avLst/>
          </a:prstGeom>
          <a:noFill/>
          <a:ln w="28575"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18793" name="Rectangle 37"/>
          <p:cNvSpPr/>
          <p:nvPr/>
        </p:nvSpPr>
        <p:spPr>
          <a:xfrm>
            <a:off x="7086600" y="3352800"/>
            <a:ext cx="1371600" cy="533400"/>
          </a:xfrm>
          <a:prstGeom prst="rect">
            <a:avLst/>
          </a:prstGeom>
          <a:noFill/>
          <a:ln w="28575"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18794" name="Rectangle 38"/>
          <p:cNvSpPr/>
          <p:nvPr/>
        </p:nvSpPr>
        <p:spPr>
          <a:xfrm>
            <a:off x="5715000" y="3352800"/>
            <a:ext cx="1371600" cy="533400"/>
          </a:xfrm>
          <a:prstGeom prst="rect">
            <a:avLst/>
          </a:prstGeom>
          <a:noFill/>
          <a:ln w="28575"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cxnSp>
        <p:nvCxnSpPr>
          <p:cNvPr id="118795" name="Straight Arrow Connector 4"/>
          <p:cNvCxnSpPr/>
          <p:nvPr/>
        </p:nvCxnSpPr>
        <p:spPr>
          <a:xfrm>
            <a:off x="2819400" y="3886200"/>
            <a:ext cx="1443038" cy="1349375"/>
          </a:xfrm>
          <a:prstGeom prst="straightConnector1">
            <a:avLst/>
          </a:prstGeom>
          <a:ln w="19050" cap="flat" cmpd="sng">
            <a:solidFill>
              <a:srgbClr val="FF0000"/>
            </a:solidFill>
            <a:prstDash val="solid"/>
            <a:headEnd type="none" w="med" len="med"/>
            <a:tailEnd type="arrow" w="med" len="med"/>
          </a:ln>
        </p:spPr>
      </p:cxnSp>
      <p:cxnSp>
        <p:nvCxnSpPr>
          <p:cNvPr id="118796" name="Straight Arrow Connector 39"/>
          <p:cNvCxnSpPr/>
          <p:nvPr/>
        </p:nvCxnSpPr>
        <p:spPr>
          <a:xfrm flipH="1">
            <a:off x="4262438" y="3886200"/>
            <a:ext cx="1430337" cy="1349375"/>
          </a:xfrm>
          <a:prstGeom prst="straightConnector1">
            <a:avLst/>
          </a:prstGeom>
          <a:ln w="19050" cap="flat" cmpd="sng">
            <a:solidFill>
              <a:srgbClr val="FF0000"/>
            </a:solidFill>
            <a:prstDash val="solid"/>
            <a:headEnd type="none" w="med" len="med"/>
            <a:tailEnd type="arrow" w="med" len="med"/>
          </a:ln>
        </p:spPr>
      </p:cxnSp>
      <p:sp>
        <p:nvSpPr>
          <p:cNvPr id="118797" name="Rectangle 41"/>
          <p:cNvSpPr/>
          <p:nvPr/>
        </p:nvSpPr>
        <p:spPr>
          <a:xfrm>
            <a:off x="3324225" y="5097463"/>
            <a:ext cx="2771775" cy="276225"/>
          </a:xfrm>
          <a:prstGeom prst="rect">
            <a:avLst/>
          </a:prstGeom>
          <a:noFill/>
          <a:ln w="3810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grpSp>
        <p:nvGrpSpPr>
          <p:cNvPr id="118798" name="组合 36"/>
          <p:cNvGrpSpPr/>
          <p:nvPr/>
        </p:nvGrpSpPr>
        <p:grpSpPr>
          <a:xfrm>
            <a:off x="2706688" y="4699000"/>
            <a:ext cx="646112" cy="1597025"/>
            <a:chOff x="1792069" y="4724400"/>
            <a:chExt cx="646331" cy="1596536"/>
          </a:xfrm>
        </p:grpSpPr>
        <p:grpSp>
          <p:nvGrpSpPr>
            <p:cNvPr id="118800" name="组合 38"/>
            <p:cNvGrpSpPr/>
            <p:nvPr/>
          </p:nvGrpSpPr>
          <p:grpSpPr>
            <a:xfrm>
              <a:off x="1905000" y="5100047"/>
              <a:ext cx="381000" cy="1154968"/>
              <a:chOff x="685800" y="5029200"/>
              <a:chExt cx="914400" cy="914400"/>
            </a:xfrm>
          </p:grpSpPr>
          <p:sp>
            <p:nvSpPr>
              <p:cNvPr id="118806" name="矩形 43"/>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18807" name="直接连接符 44"/>
              <p:cNvCxnSpPr>
                <a:stCxn id="118806" idx="1"/>
                <a:endCxn id="118806"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18808" name="直接连接符 45"/>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18809" name="直接连接符 46"/>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18801" name="TextBox 38"/>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18802" name="TextBox 39"/>
            <p:cNvSpPr txBox="1"/>
            <p:nvPr/>
          </p:nvSpPr>
          <p:spPr>
            <a:xfrm>
              <a:off x="1955800" y="5351287"/>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18803" name="TextBox 40"/>
            <p:cNvSpPr txBox="1"/>
            <p:nvPr/>
          </p:nvSpPr>
          <p:spPr>
            <a:xfrm>
              <a:off x="1968500" y="5630670"/>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2</a:t>
              </a:r>
              <a:endParaRPr lang="zh-CN" altLang="en-US" sz="2000" b="1" dirty="0">
                <a:latin typeface="Courier New" panose="02070309020205020404" pitchFamily="49" charset="0"/>
                <a:ea typeface="宋体" panose="02010600030101010101" pitchFamily="2" charset="-122"/>
              </a:endParaRPr>
            </a:p>
          </p:txBody>
        </p:sp>
        <p:sp>
          <p:nvSpPr>
            <p:cNvPr id="118804" name="TextBox 41"/>
            <p:cNvSpPr txBox="1"/>
            <p:nvPr/>
          </p:nvSpPr>
          <p:spPr>
            <a:xfrm>
              <a:off x="1968500" y="5920826"/>
              <a:ext cx="33855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3</a:t>
              </a:r>
              <a:endParaRPr lang="zh-CN" altLang="en-US" sz="2000" b="1" dirty="0">
                <a:latin typeface="Courier New" panose="02070309020205020404" pitchFamily="49" charset="0"/>
                <a:ea typeface="宋体" panose="02010600030101010101" pitchFamily="2" charset="-122"/>
              </a:endParaRPr>
            </a:p>
          </p:txBody>
        </p:sp>
        <p:sp>
          <p:nvSpPr>
            <p:cNvPr id="118805" name="TextBox 42"/>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
        <p:nvSpPr>
          <p:cNvPr id="48" name="TextBox 47"/>
          <p:cNvSpPr txBox="1"/>
          <p:nvPr/>
        </p:nvSpPr>
        <p:spPr>
          <a:xfrm>
            <a:off x="533400" y="4724400"/>
            <a:ext cx="1958975" cy="523875"/>
          </a:xfrm>
          <a:prstGeom prst="rect">
            <a:avLst/>
          </a:prstGeom>
          <a:noFill/>
        </p:spPr>
        <p:txBody>
          <a:bodyPr wrap="none">
            <a:spAutoFit/>
          </a:bodyPr>
          <a:lstStyle/>
          <a:p>
            <a:pPr marR="0" defTabSz="914400">
              <a:buClrTx/>
              <a:buSzTx/>
              <a:buFontTx/>
              <a:buNone/>
              <a:defRPr/>
            </a:pPr>
            <a:r>
              <a:rPr kumimoji="0" lang="en-US" altLang="zh-CN" sz="2800" kern="1200" cap="none" spc="0" normalizeH="0" baseline="0" noProof="0" dirty="0">
                <a:latin typeface="+mn-lt"/>
                <a:ea typeface="宋体" panose="02010600030101010101" pitchFamily="2" charset="-122"/>
                <a:cs typeface="+mn-cs"/>
              </a:rPr>
              <a:t>Thrashing!</a:t>
            </a:r>
            <a:endParaRPr kumimoji="0" lang="zh-CN" altLang="en-US" sz="280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0" fill="hold"/>
                                        <p:tgtEl>
                                          <p:spTgt spid="48"/>
                                        </p:tgtEl>
                                        <p:attrNameLst>
                                          <p:attrName>ppt_w</p:attrName>
                                        </p:attrNameLst>
                                      </p:cBhvr>
                                      <p:tavLst>
                                        <p:tav tm="0" fmla="#ppt_w*sin(2.5*pi*$)">
                                          <p:val>
                                            <p:fltVal val="0.000000"/>
                                          </p:val>
                                        </p:tav>
                                        <p:tav tm="100000">
                                          <p:val>
                                            <p:fltVal val="1.000000"/>
                                          </p:val>
                                        </p:tav>
                                      </p:tavLst>
                                    </p:anim>
                                    <p:anim calcmode="lin" valueType="num">
                                      <p:cBhvr>
                                        <p:cTn id="8" dur="5000" fill="hold"/>
                                        <p:tgtEl>
                                          <p:spTgt spid="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2083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Conflict Misses in Direct-Mapped Caches</a:t>
            </a:r>
            <a:endParaRPr lang="en-US" altLang="zh-CN" dirty="0">
              <a:ea typeface="宋体" panose="02010600030101010101" pitchFamily="2" charset="-122"/>
            </a:endParaRPr>
          </a:p>
        </p:txBody>
      </p:sp>
      <p:sp>
        <p:nvSpPr>
          <p:cNvPr id="120836" name="Rectangle 3"/>
          <p:cNvSpPr>
            <a:spLocks noGrp="1"/>
          </p:cNvSpPr>
          <p:nvPr>
            <p:ph idx="1"/>
          </p:nvPr>
        </p:nvSpPr>
        <p:spPr>
          <a:xfrm>
            <a:off x="457200" y="1447800"/>
            <a:ext cx="8077200" cy="4343400"/>
          </a:xfrm>
        </p:spPr>
        <p:txBody>
          <a:bodyPr vert="horz" wrap="square" lIns="91440" tIns="45720" rIns="91440" bIns="45720" anchor="t" anchorCtr="0"/>
          <a:p>
            <a:pPr>
              <a:spcBef>
                <a:spcPct val="0"/>
              </a:spcBef>
              <a:buNone/>
            </a:pPr>
            <a:r>
              <a:rPr lang="en-US" altLang="zh-CN" dirty="0">
                <a:latin typeface="Times New Roman" panose="02020603050405020304" pitchFamily="18" charset="0"/>
                <a:ea typeface="宋体" panose="02010600030101010101" pitchFamily="2" charset="-122"/>
              </a:rPr>
              <a:t>1 	float dotprod(float x[8], float y[8])</a:t>
            </a:r>
            <a:endParaRPr lang="en-US" altLang="zh-CN" dirty="0">
              <a:latin typeface="Times New Roman" panose="02020603050405020304" pitchFamily="18" charset="0"/>
              <a:ea typeface="宋体" panose="02010600030101010101" pitchFamily="2" charset="-122"/>
            </a:endParaRPr>
          </a:p>
          <a:p>
            <a:pPr>
              <a:spcBef>
                <a:spcPct val="0"/>
              </a:spcBef>
              <a:buNone/>
            </a:pPr>
            <a:r>
              <a:rPr lang="en-US" altLang="zh-CN" dirty="0">
                <a:latin typeface="Times New Roman" panose="02020603050405020304" pitchFamily="18" charset="0"/>
                <a:ea typeface="宋体" panose="02010600030101010101" pitchFamily="2" charset="-122"/>
              </a:rPr>
              <a:t>2 	{</a:t>
            </a:r>
            <a:endParaRPr lang="en-US" altLang="zh-CN" dirty="0">
              <a:latin typeface="Times New Roman" panose="02020603050405020304" pitchFamily="18" charset="0"/>
              <a:ea typeface="宋体" panose="02010600030101010101" pitchFamily="2" charset="-122"/>
            </a:endParaRPr>
          </a:p>
          <a:p>
            <a:pPr>
              <a:spcBef>
                <a:spcPct val="0"/>
              </a:spcBef>
              <a:buNone/>
            </a:pPr>
            <a:r>
              <a:rPr lang="en-US" altLang="zh-CN" dirty="0">
                <a:latin typeface="Times New Roman" panose="02020603050405020304" pitchFamily="18" charset="0"/>
                <a:ea typeface="宋体" panose="02010600030101010101" pitchFamily="2" charset="-122"/>
              </a:rPr>
              <a:t>3 		float sum = 0.0;</a:t>
            </a:r>
            <a:endParaRPr lang="en-US" altLang="zh-CN" dirty="0">
              <a:latin typeface="Times New Roman" panose="02020603050405020304" pitchFamily="18" charset="0"/>
              <a:ea typeface="宋体" panose="02010600030101010101" pitchFamily="2" charset="-122"/>
            </a:endParaRPr>
          </a:p>
          <a:p>
            <a:pPr>
              <a:spcBef>
                <a:spcPct val="0"/>
              </a:spcBef>
              <a:buNone/>
            </a:pPr>
            <a:r>
              <a:rPr lang="en-US" altLang="zh-CN" dirty="0">
                <a:latin typeface="Times New Roman" panose="02020603050405020304" pitchFamily="18" charset="0"/>
                <a:ea typeface="宋体" panose="02010600030101010101" pitchFamily="2" charset="-122"/>
              </a:rPr>
              <a:t>4 		int i;</a:t>
            </a:r>
            <a:endParaRPr lang="en-US" altLang="zh-CN" dirty="0">
              <a:latin typeface="Times New Roman" panose="02020603050405020304" pitchFamily="18" charset="0"/>
              <a:ea typeface="宋体" panose="02010600030101010101" pitchFamily="2" charset="-122"/>
            </a:endParaRPr>
          </a:p>
          <a:p>
            <a:pPr>
              <a:spcBef>
                <a:spcPct val="0"/>
              </a:spcBef>
              <a:buNone/>
            </a:pPr>
            <a:r>
              <a:rPr lang="en-US" altLang="zh-CN" dirty="0">
                <a:latin typeface="Times New Roman" panose="02020603050405020304" pitchFamily="18" charset="0"/>
                <a:ea typeface="宋体" panose="02010600030101010101" pitchFamily="2" charset="-122"/>
              </a:rPr>
              <a:t>5</a:t>
            </a:r>
            <a:endParaRPr lang="en-US" altLang="zh-CN" dirty="0">
              <a:latin typeface="Times New Roman" panose="02020603050405020304" pitchFamily="18" charset="0"/>
              <a:ea typeface="宋体" panose="02010600030101010101" pitchFamily="2" charset="-122"/>
            </a:endParaRPr>
          </a:p>
          <a:p>
            <a:pPr>
              <a:spcBef>
                <a:spcPct val="0"/>
              </a:spcBef>
              <a:buNone/>
            </a:pPr>
            <a:r>
              <a:rPr lang="nn-NO" altLang="zh-CN" dirty="0">
                <a:latin typeface="Times New Roman" panose="02020603050405020304" pitchFamily="18" charset="0"/>
                <a:ea typeface="宋体" panose="02010600030101010101" pitchFamily="2" charset="-122"/>
              </a:rPr>
              <a:t>6 		for (i = 0; i &lt; 8; i++)</a:t>
            </a:r>
            <a:endParaRPr lang="nn-NO" altLang="zh-CN" dirty="0">
              <a:latin typeface="Times New Roman" panose="02020603050405020304" pitchFamily="18" charset="0"/>
              <a:ea typeface="宋体" panose="02010600030101010101" pitchFamily="2" charset="-122"/>
            </a:endParaRPr>
          </a:p>
          <a:p>
            <a:pPr>
              <a:spcBef>
                <a:spcPct val="0"/>
              </a:spcBef>
              <a:buNone/>
            </a:pPr>
            <a:r>
              <a:rPr lang="en-US" altLang="zh-CN" dirty="0">
                <a:latin typeface="Times New Roman" panose="02020603050405020304" pitchFamily="18" charset="0"/>
                <a:ea typeface="宋体" panose="02010600030101010101" pitchFamily="2" charset="-122"/>
              </a:rPr>
              <a:t>7 			sum += x[i] * y[i];</a:t>
            </a:r>
            <a:endParaRPr lang="en-US" altLang="zh-CN" dirty="0">
              <a:latin typeface="Times New Roman" panose="02020603050405020304" pitchFamily="18" charset="0"/>
              <a:ea typeface="宋体" panose="02010600030101010101" pitchFamily="2" charset="-122"/>
            </a:endParaRPr>
          </a:p>
          <a:p>
            <a:pPr>
              <a:spcBef>
                <a:spcPct val="0"/>
              </a:spcBef>
              <a:buNone/>
            </a:pPr>
            <a:r>
              <a:rPr lang="en-US" altLang="zh-CN" dirty="0">
                <a:latin typeface="Times New Roman" panose="02020603050405020304" pitchFamily="18" charset="0"/>
                <a:ea typeface="宋体" panose="02010600030101010101" pitchFamily="2" charset="-122"/>
              </a:rPr>
              <a:t>8 		return sum;</a:t>
            </a:r>
            <a:endParaRPr lang="en-US" altLang="zh-CN" dirty="0">
              <a:latin typeface="Times New Roman" panose="02020603050405020304" pitchFamily="18" charset="0"/>
              <a:ea typeface="宋体" panose="02010600030101010101" pitchFamily="2" charset="-122"/>
            </a:endParaRPr>
          </a:p>
          <a:p>
            <a:pPr>
              <a:spcBef>
                <a:spcPct val="0"/>
              </a:spcBef>
              <a:buNone/>
            </a:pPr>
            <a:r>
              <a:rPr lang="en-US" altLang="zh-CN" dirty="0">
                <a:latin typeface="Times New Roman" panose="02020603050405020304" pitchFamily="18" charset="0"/>
                <a:ea typeface="宋体" panose="02010600030101010101" pitchFamily="2" charset="-122"/>
              </a:rPr>
              <a:t>9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2288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Conflict Misses in Direct-Mapped Caches</a:t>
            </a:r>
            <a:endParaRPr lang="en-US" altLang="zh-CN" dirty="0">
              <a:ea typeface="宋体" panose="02010600030101010101" pitchFamily="2" charset="-122"/>
            </a:endParaRPr>
          </a:p>
        </p:txBody>
      </p:sp>
      <p:sp>
        <p:nvSpPr>
          <p:cNvPr id="37892" name="Rectangle 3"/>
          <p:cNvSpPr>
            <a:spLocks noGrp="1" noChangeArrowheads="1"/>
          </p:cNvSpPr>
          <p:nvPr>
            <p:ph idx="1"/>
          </p:nvPr>
        </p:nvSpPr>
        <p:spPr>
          <a:xfrm>
            <a:off x="457200" y="1447800"/>
            <a:ext cx="8077200" cy="4343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Assumption for x and y</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x is loaded into the 32 bytes of contiguous memory starting at address 0</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y starts immediately after x at address 32</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Assumption for the cache</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 block is 16 bytes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big enough to hold four floats</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The cache consists of two sets</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 total cache size of 32 bytes</a:t>
            </a:r>
            <a:endParaRPr kumimoji="0"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433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Locality</a:t>
            </a:r>
            <a:endParaRPr lang="en-US" altLang="zh-CN" dirty="0">
              <a:ea typeface="宋体" panose="02010600030101010101" pitchFamily="2" charset="-122"/>
            </a:endParaRPr>
          </a:p>
        </p:txBody>
      </p:sp>
      <p:sp>
        <p:nvSpPr>
          <p:cNvPr id="14340" name="Rectangle 3"/>
          <p:cNvSpPr>
            <a:spLocks noGrp="1"/>
          </p:cNvSpPr>
          <p:nvPr>
            <p:ph idx="1"/>
          </p:nvPr>
        </p:nvSpPr>
        <p:spPr>
          <a:xfrm>
            <a:off x="457200" y="1600200"/>
            <a:ext cx="8305800" cy="4343400"/>
          </a:xfrm>
        </p:spPr>
        <p:txBody>
          <a:bodyPr vert="horz" wrap="square" lIns="91440" tIns="45720" rIns="91440" bIns="45720" anchor="t" anchorCtr="0"/>
          <a:p>
            <a:pPr>
              <a:lnSpc>
                <a:spcPct val="120000"/>
              </a:lnSpc>
            </a:pPr>
            <a:r>
              <a:rPr lang="en-US" altLang="zh-CN" dirty="0">
                <a:ea typeface="宋体" panose="02010600030101010101" pitchFamily="2" charset="-122"/>
              </a:rPr>
              <a:t>Locality in the example</a:t>
            </a:r>
            <a:endParaRPr lang="en-US" altLang="zh-CN" dirty="0">
              <a:ea typeface="宋体" panose="02010600030101010101" pitchFamily="2" charset="-122"/>
            </a:endParaRPr>
          </a:p>
          <a:p>
            <a:pPr lvl="1">
              <a:lnSpc>
                <a:spcPct val="120000"/>
              </a:lnSpc>
            </a:pPr>
            <a:r>
              <a:rPr lang="en-US" altLang="zh-CN" dirty="0">
                <a:ea typeface="宋体" panose="02010600030101010101" pitchFamily="2" charset="-122"/>
              </a:rPr>
              <a:t>sum, i: temporal locality</a:t>
            </a:r>
            <a:endParaRPr lang="en-US" altLang="zh-CN" dirty="0">
              <a:ea typeface="宋体" panose="02010600030101010101" pitchFamily="2" charset="-122"/>
            </a:endParaRPr>
          </a:p>
          <a:p>
            <a:pPr lvl="1">
              <a:lnSpc>
                <a:spcPct val="120000"/>
              </a:lnSpc>
            </a:pPr>
            <a:r>
              <a:rPr lang="en-US" altLang="zh-CN" dirty="0">
                <a:ea typeface="宋体" panose="02010600030101010101" pitchFamily="2" charset="-122"/>
              </a:rPr>
              <a:t>v: spatial locality</a:t>
            </a:r>
            <a:endParaRPr lang="en-US" altLang="zh-CN" dirty="0">
              <a:ea typeface="宋体" panose="02010600030101010101" pitchFamily="2" charset="-122"/>
            </a:endParaRPr>
          </a:p>
          <a:p>
            <a:pPr lvl="2">
              <a:lnSpc>
                <a:spcPct val="120000"/>
              </a:lnSpc>
            </a:pPr>
            <a:r>
              <a:rPr lang="en-US" altLang="zh-CN" dirty="0">
                <a:ea typeface="宋体" panose="02010600030101010101" pitchFamily="2" charset="-122"/>
              </a:rPr>
              <a:t>Stride-1 reference pattern</a:t>
            </a:r>
            <a:endParaRPr lang="en-US" altLang="zh-CN" dirty="0">
              <a:ea typeface="宋体" panose="02010600030101010101" pitchFamily="2" charset="-122"/>
            </a:endParaRPr>
          </a:p>
          <a:p>
            <a:pPr>
              <a:lnSpc>
                <a:spcPct val="120000"/>
              </a:lnSpc>
            </a:pPr>
            <a:r>
              <a:rPr lang="en-US" altLang="zh-CN" dirty="0">
                <a:solidFill>
                  <a:srgbClr val="FF0000"/>
                </a:solidFill>
                <a:ea typeface="宋体" panose="02010600030101010101" pitchFamily="2" charset="-122"/>
              </a:rPr>
              <a:t>Stride-k reference pattern</a:t>
            </a:r>
            <a:endParaRPr lang="en-US" altLang="zh-CN" dirty="0">
              <a:ea typeface="宋体" panose="02010600030101010101" pitchFamily="2" charset="-122"/>
            </a:endParaRPr>
          </a:p>
          <a:p>
            <a:pPr lvl="1">
              <a:lnSpc>
                <a:spcPct val="120000"/>
              </a:lnSpc>
            </a:pPr>
            <a:r>
              <a:rPr lang="en-US" altLang="zh-CN" dirty="0">
                <a:ea typeface="宋体" panose="02010600030101010101" pitchFamily="2" charset="-122"/>
              </a:rPr>
              <a:t>Visiting every k-th element of a contiguous  vector</a:t>
            </a:r>
            <a:endParaRPr lang="en-US" altLang="zh-CN" dirty="0">
              <a:ea typeface="宋体" panose="02010600030101010101" pitchFamily="2" charset="-122"/>
            </a:endParaRPr>
          </a:p>
          <a:p>
            <a:pPr lvl="1">
              <a:lnSpc>
                <a:spcPct val="120000"/>
              </a:lnSpc>
            </a:pPr>
            <a:r>
              <a:rPr lang="en-US" altLang="zh-CN" dirty="0">
                <a:ea typeface="宋体" panose="02010600030101010101" pitchFamily="2" charset="-122"/>
              </a:rPr>
              <a:t>As the </a:t>
            </a:r>
            <a:r>
              <a:rPr lang="en-US" altLang="zh-CN" dirty="0">
                <a:solidFill>
                  <a:srgbClr val="FF0000"/>
                </a:solidFill>
                <a:ea typeface="宋体" panose="02010600030101010101" pitchFamily="2" charset="-122"/>
              </a:rPr>
              <a:t>stride increases</a:t>
            </a:r>
            <a:r>
              <a:rPr lang="en-US" altLang="zh-CN" dirty="0">
                <a:ea typeface="宋体" panose="02010600030101010101" pitchFamily="2" charset="-122"/>
              </a:rPr>
              <a:t>, the </a:t>
            </a:r>
            <a:r>
              <a:rPr lang="en-US" altLang="zh-CN" dirty="0">
                <a:solidFill>
                  <a:srgbClr val="FF0000"/>
                </a:solidFill>
                <a:ea typeface="宋体" panose="02010600030101010101" pitchFamily="2" charset="-122"/>
              </a:rPr>
              <a:t>spatial locality decreases(</a:t>
            </a:r>
            <a:r>
              <a:rPr lang="zh-CN" altLang="en-US" dirty="0">
                <a:solidFill>
                  <a:srgbClr val="FF0000"/>
                </a:solidFill>
                <a:ea typeface="宋体" panose="02010600030101010101" pitchFamily="2" charset="-122"/>
              </a:rPr>
              <a:t>数据的地址相邻性减弱了</a:t>
            </a:r>
            <a:r>
              <a:rPr lang="en-US" altLang="zh-CN" dirty="0">
                <a:solidFill>
                  <a:srgbClr val="FF0000"/>
                </a:solidFill>
                <a:ea typeface="宋体" panose="02010600030101010101" pitchFamily="2" charset="-122"/>
              </a:rPr>
              <a:t>)</a:t>
            </a:r>
            <a:endParaRPr lang="en-US" altLang="zh-CN" dirty="0">
              <a:solidFill>
                <a:srgbClr val="FF0000"/>
              </a:solidFill>
              <a:ea typeface="宋体" panose="02010600030101010101" pitchFamily="2" charset="-122"/>
            </a:endParaRPr>
          </a:p>
        </p:txBody>
      </p:sp>
      <p:sp>
        <p:nvSpPr>
          <p:cNvPr id="2" name="文本框 1"/>
          <p:cNvSpPr txBox="1"/>
          <p:nvPr/>
        </p:nvSpPr>
        <p:spPr>
          <a:xfrm>
            <a:off x="881380" y="5786755"/>
            <a:ext cx="7254240" cy="706755"/>
          </a:xfrm>
          <a:prstGeom prst="rect">
            <a:avLst/>
          </a:prstGeom>
          <a:noFill/>
        </p:spPr>
        <p:txBody>
          <a:bodyPr wrap="none" rtlCol="0">
            <a:spAutoFit/>
          </a:bodyPr>
          <a:p>
            <a:r>
              <a:rPr lang="zh-CN" altLang="en-US"/>
              <a:t>这里的</a:t>
            </a:r>
            <a:r>
              <a:rPr lang="en-US" altLang="zh-CN"/>
              <a:t>k</a:t>
            </a:r>
            <a:r>
              <a:rPr lang="zh-CN" altLang="en-US"/>
              <a:t>指的是相邻两个数据的间隔的数据个数，而不是</a:t>
            </a:r>
            <a:r>
              <a:rPr lang="en-US" altLang="zh-CN"/>
              <a:t>byte</a:t>
            </a:r>
            <a:r>
              <a:rPr lang="zh-CN" altLang="en-US"/>
              <a:t>数</a:t>
            </a:r>
            <a:endParaRPr lang="zh-CN" altLang="en-US"/>
          </a:p>
          <a:p>
            <a:r>
              <a:rPr lang="en-US" altLang="zh-CN"/>
              <a:t>(</a:t>
            </a:r>
            <a:r>
              <a:rPr lang="zh-CN" altLang="en-US"/>
              <a:t>类似指针的加法</a:t>
            </a:r>
            <a:r>
              <a:rPr lang="en-US" altLang="zh-CN"/>
              <a:t>)</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2493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Conflict Misses in Direct-Mapped Caches</a:t>
            </a:r>
            <a:endParaRPr lang="en-US" altLang="zh-CN" dirty="0">
              <a:ea typeface="宋体" panose="02010600030101010101" pitchFamily="2" charset="-122"/>
            </a:endParaRPr>
          </a:p>
        </p:txBody>
      </p:sp>
      <p:sp>
        <p:nvSpPr>
          <p:cNvPr id="124932" name="Rectangle 3"/>
          <p:cNvSpPr>
            <a:spLocks noGrp="1"/>
          </p:cNvSpPr>
          <p:nvPr>
            <p:ph idx="1"/>
          </p:nvPr>
        </p:nvSpPr>
        <p:spPr>
          <a:xfrm>
            <a:off x="457200" y="5029200"/>
            <a:ext cx="8077200" cy="1219200"/>
          </a:xfrm>
        </p:spPr>
        <p:txBody>
          <a:bodyPr vert="horz" wrap="square" lIns="91440" tIns="45720" rIns="91440" bIns="45720" anchor="t" anchorCtr="0"/>
          <a:p>
            <a:r>
              <a:rPr lang="en-US" altLang="zh-CN" sz="2400" dirty="0">
                <a:ea typeface="宋体" panose="02010600030101010101" pitchFamily="2" charset="-122"/>
              </a:rPr>
              <a:t>Trashing</a:t>
            </a:r>
            <a:endParaRPr lang="en-US" altLang="zh-CN" sz="2400" dirty="0">
              <a:ea typeface="宋体" panose="02010600030101010101" pitchFamily="2" charset="-122"/>
            </a:endParaRPr>
          </a:p>
          <a:p>
            <a:pPr lvl="1"/>
            <a:r>
              <a:rPr lang="en-US" altLang="zh-CN" sz="2000" dirty="0">
                <a:ea typeface="宋体" panose="02010600030101010101" pitchFamily="2" charset="-122"/>
              </a:rPr>
              <a:t>Read x[0] will load x[0] ~ x[3] into the cache</a:t>
            </a:r>
            <a:endParaRPr lang="en-US" altLang="zh-CN" sz="2000" dirty="0">
              <a:ea typeface="宋体" panose="02010600030101010101" pitchFamily="2" charset="-122"/>
            </a:endParaRPr>
          </a:p>
          <a:p>
            <a:pPr lvl="1"/>
            <a:r>
              <a:rPr lang="en-US" altLang="zh-CN" sz="2000" dirty="0">
                <a:ea typeface="宋体" panose="02010600030101010101" pitchFamily="2" charset="-122"/>
              </a:rPr>
              <a:t>Read y[0] will overload the cache line by y[0] ~ y[3]</a:t>
            </a:r>
            <a:endParaRPr lang="zh-CN" altLang="en-US" sz="2000" dirty="0">
              <a:ea typeface="宋体" panose="02010600030101010101" pitchFamily="2" charset="-122"/>
            </a:endParaRPr>
          </a:p>
        </p:txBody>
      </p:sp>
      <p:pic>
        <p:nvPicPr>
          <p:cNvPr id="124933" name="Picture 3"/>
          <p:cNvPicPr>
            <a:picLocks noChangeAspect="1"/>
          </p:cNvPicPr>
          <p:nvPr/>
        </p:nvPicPr>
        <p:blipFill>
          <a:blip r:embed="rId1"/>
          <a:stretch>
            <a:fillRect/>
          </a:stretch>
        </p:blipFill>
        <p:spPr>
          <a:xfrm>
            <a:off x="252413" y="1479550"/>
            <a:ext cx="8662987" cy="3549650"/>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2697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Conflict Misses in Direct-Mapped Caches</a:t>
            </a:r>
            <a:endParaRPr lang="en-US" altLang="zh-CN" dirty="0">
              <a:ea typeface="宋体" panose="02010600030101010101" pitchFamily="2" charset="-122"/>
            </a:endParaRPr>
          </a:p>
        </p:txBody>
      </p:sp>
      <p:sp>
        <p:nvSpPr>
          <p:cNvPr id="126980" name="Rectangle 3"/>
          <p:cNvSpPr>
            <a:spLocks noGrp="1"/>
          </p:cNvSpPr>
          <p:nvPr>
            <p:ph idx="1"/>
          </p:nvPr>
        </p:nvSpPr>
        <p:spPr>
          <a:xfrm>
            <a:off x="457200" y="4724400"/>
            <a:ext cx="8077200" cy="1219200"/>
          </a:xfrm>
        </p:spPr>
        <p:txBody>
          <a:bodyPr vert="horz" wrap="square" lIns="91440" tIns="45720" rIns="91440" bIns="45720" anchor="t" anchorCtr="0"/>
          <a:p>
            <a:r>
              <a:rPr lang="en-US" altLang="zh-CN" sz="2400" dirty="0">
                <a:ea typeface="宋体" panose="02010600030101010101" pitchFamily="2" charset="-122"/>
              </a:rPr>
              <a:t>Padding can avoid thrashing</a:t>
            </a:r>
            <a:endParaRPr lang="en-US" altLang="zh-CN" sz="2400" dirty="0">
              <a:ea typeface="宋体" panose="02010600030101010101" pitchFamily="2" charset="-122"/>
            </a:endParaRPr>
          </a:p>
          <a:p>
            <a:pPr lvl="1"/>
            <a:r>
              <a:rPr lang="en-US" altLang="zh-CN" sz="2000" dirty="0">
                <a:ea typeface="宋体" panose="02010600030101010101" pitchFamily="2" charset="-122"/>
              </a:rPr>
              <a:t>Claim x[12] instead of x[8]</a:t>
            </a:r>
            <a:endParaRPr lang="zh-CN" altLang="en-US" sz="2000" dirty="0">
              <a:ea typeface="宋体" panose="02010600030101010101" pitchFamily="2" charset="-122"/>
            </a:endParaRPr>
          </a:p>
        </p:txBody>
      </p:sp>
      <p:pic>
        <p:nvPicPr>
          <p:cNvPr id="126981" name="Picture 2"/>
          <p:cNvPicPr>
            <a:picLocks noChangeAspect="1"/>
          </p:cNvPicPr>
          <p:nvPr/>
        </p:nvPicPr>
        <p:blipFill>
          <a:blip r:embed="rId1"/>
          <a:stretch>
            <a:fillRect/>
          </a:stretch>
        </p:blipFill>
        <p:spPr>
          <a:xfrm>
            <a:off x="285750" y="1447800"/>
            <a:ext cx="8629650" cy="320040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2902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Direct-mapped cache simulation</a:t>
            </a:r>
            <a:endParaRPr lang="en-US" altLang="zh-CN" dirty="0">
              <a:ea typeface="宋体" panose="02010600030101010101" pitchFamily="2" charset="-122"/>
            </a:endParaRPr>
          </a:p>
        </p:txBody>
      </p:sp>
      <p:graphicFrame>
        <p:nvGraphicFramePr>
          <p:cNvPr id="1029123" name="Group 3"/>
          <p:cNvGraphicFramePr>
            <a:graphicFrameLocks noGrp="1"/>
          </p:cNvGraphicFramePr>
          <p:nvPr>
            <p:ph idx="1"/>
          </p:nvPr>
        </p:nvGraphicFramePr>
        <p:xfrm>
          <a:off x="381000" y="304800"/>
          <a:ext cx="8305800" cy="6067425"/>
        </p:xfrm>
        <a:graphic>
          <a:graphicData uri="http://schemas.openxmlformats.org/drawingml/2006/table">
            <a:tbl>
              <a:tblPr/>
              <a:tblGrid>
                <a:gridCol w="1662113"/>
                <a:gridCol w="1630362"/>
                <a:gridCol w="1690688"/>
                <a:gridCol w="1660525"/>
                <a:gridCol w="1662112"/>
              </a:tblGrid>
              <a:tr h="396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Address bits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16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Address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(decimal)</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Tag bits</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Index bits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Offset bits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Set number (decimal)</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8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灯片编号占位符 5"/>
          <p:cNvSpPr txBox="1">
            <a:spLocks noGrp="1"/>
          </p:cNvSpPr>
          <p:nvPr>
            <p:ph type="sldNum" sz="quarter" idx="12"/>
          </p:nvPr>
        </p:nvSpPr>
        <p:spPr>
          <a:xfrm>
            <a:off x="4362450" y="6172200"/>
            <a:ext cx="1295400" cy="457200"/>
          </a:xfrm>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3107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Why use middle bits as index?</a:t>
            </a:r>
            <a:endParaRPr lang="en-US" altLang="zh-CN" dirty="0">
              <a:ea typeface="宋体" panose="02010600030101010101" pitchFamily="2" charset="-122"/>
            </a:endParaRPr>
          </a:p>
        </p:txBody>
      </p:sp>
      <p:sp>
        <p:nvSpPr>
          <p:cNvPr id="137220" name="Rectangle 5" descr="Wide upward diagonal"/>
          <p:cNvSpPr>
            <a:spLocks noChangeArrowheads="1"/>
          </p:cNvSpPr>
          <p:nvPr/>
        </p:nvSpPr>
        <p:spPr bwMode="auto">
          <a:xfrm>
            <a:off x="1524000" y="24717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1" name="Rectangle 6" descr="Dark vertical"/>
          <p:cNvSpPr>
            <a:spLocks noChangeArrowheads="1"/>
          </p:cNvSpPr>
          <p:nvPr/>
        </p:nvSpPr>
        <p:spPr bwMode="auto">
          <a:xfrm>
            <a:off x="1524000" y="2730500"/>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2" name="Rectangle 7" descr="Large grid"/>
          <p:cNvSpPr>
            <a:spLocks noChangeArrowheads="1"/>
          </p:cNvSpPr>
          <p:nvPr/>
        </p:nvSpPr>
        <p:spPr bwMode="auto">
          <a:xfrm>
            <a:off x="1524000" y="2989263"/>
            <a:ext cx="1219200" cy="257175"/>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3" name="Rectangle 8" descr="Wide downward diagonal"/>
          <p:cNvSpPr>
            <a:spLocks noChangeArrowheads="1"/>
          </p:cNvSpPr>
          <p:nvPr/>
        </p:nvSpPr>
        <p:spPr bwMode="auto">
          <a:xfrm>
            <a:off x="1524000" y="3246438"/>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1080" name="Text Box 9"/>
          <p:cNvSpPr txBox="1"/>
          <p:nvPr/>
        </p:nvSpPr>
        <p:spPr>
          <a:xfrm>
            <a:off x="814388" y="1828800"/>
            <a:ext cx="2233612"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dirty="0">
                <a:ea typeface="宋体" panose="02010600030101010101" pitchFamily="2" charset="-122"/>
              </a:rPr>
              <a:t>4-</a:t>
            </a:r>
            <a:r>
              <a:rPr lang="en-US" altLang="zh-CN" dirty="0">
                <a:ea typeface="宋体" panose="02010600030101010101" pitchFamily="2" charset="-122"/>
              </a:rPr>
              <a:t>line Cache</a:t>
            </a:r>
            <a:endParaRPr lang="en-US" altLang="zh-CN" dirty="0">
              <a:ea typeface="宋体" panose="02010600030101010101" pitchFamily="2" charset="-122"/>
            </a:endParaRPr>
          </a:p>
        </p:txBody>
      </p:sp>
      <p:sp>
        <p:nvSpPr>
          <p:cNvPr id="137242" name="Rectangle 27" descr="Wide upward diagonal"/>
          <p:cNvSpPr>
            <a:spLocks noChangeArrowheads="1"/>
          </p:cNvSpPr>
          <p:nvPr/>
        </p:nvSpPr>
        <p:spPr bwMode="auto">
          <a:xfrm>
            <a:off x="4552950" y="24209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3" name="Rectangle 28" descr="Dark vertical"/>
          <p:cNvSpPr>
            <a:spLocks noChangeArrowheads="1"/>
          </p:cNvSpPr>
          <p:nvPr/>
        </p:nvSpPr>
        <p:spPr bwMode="auto">
          <a:xfrm>
            <a:off x="4552950" y="2679700"/>
            <a:ext cx="1219200" cy="257175"/>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4" name="Rectangle 29" descr="Large grid"/>
          <p:cNvSpPr>
            <a:spLocks noChangeArrowheads="1"/>
          </p:cNvSpPr>
          <p:nvPr/>
        </p:nvSpPr>
        <p:spPr bwMode="auto">
          <a:xfrm>
            <a:off x="4552950" y="2936875"/>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5" name="Rectangle 30" descr="Wide downward diagonal"/>
          <p:cNvSpPr>
            <a:spLocks noChangeArrowheads="1"/>
          </p:cNvSpPr>
          <p:nvPr/>
        </p:nvSpPr>
        <p:spPr bwMode="auto">
          <a:xfrm>
            <a:off x="4552950" y="3195638"/>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6" name="Rectangle 31" descr="Wide upward diagonal"/>
          <p:cNvSpPr>
            <a:spLocks noChangeArrowheads="1"/>
          </p:cNvSpPr>
          <p:nvPr/>
        </p:nvSpPr>
        <p:spPr bwMode="auto">
          <a:xfrm>
            <a:off x="4552950" y="3454400"/>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7" name="Rectangle 32" descr="Dark vertical"/>
          <p:cNvSpPr>
            <a:spLocks noChangeArrowheads="1"/>
          </p:cNvSpPr>
          <p:nvPr/>
        </p:nvSpPr>
        <p:spPr bwMode="auto">
          <a:xfrm>
            <a:off x="4552950" y="3713163"/>
            <a:ext cx="1219200" cy="257175"/>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8" name="Rectangle 33" descr="Large grid"/>
          <p:cNvSpPr>
            <a:spLocks noChangeArrowheads="1"/>
          </p:cNvSpPr>
          <p:nvPr/>
        </p:nvSpPr>
        <p:spPr bwMode="auto">
          <a:xfrm>
            <a:off x="4552950" y="3970338"/>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9" name="Rectangle 34" descr="Wide downward diagonal"/>
          <p:cNvSpPr>
            <a:spLocks noChangeArrowheads="1"/>
          </p:cNvSpPr>
          <p:nvPr/>
        </p:nvSpPr>
        <p:spPr bwMode="auto">
          <a:xfrm>
            <a:off x="4552950" y="4229100"/>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0" name="Rectangle 35" descr="Wide upward diagonal"/>
          <p:cNvSpPr>
            <a:spLocks noChangeArrowheads="1"/>
          </p:cNvSpPr>
          <p:nvPr/>
        </p:nvSpPr>
        <p:spPr bwMode="auto">
          <a:xfrm>
            <a:off x="4552950" y="4487863"/>
            <a:ext cx="1219200" cy="257175"/>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1" name="Rectangle 36" descr="Dark vertical"/>
          <p:cNvSpPr>
            <a:spLocks noChangeArrowheads="1"/>
          </p:cNvSpPr>
          <p:nvPr/>
        </p:nvSpPr>
        <p:spPr bwMode="auto">
          <a:xfrm>
            <a:off x="4552950" y="47450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2" name="Rectangle 37" descr="Large grid"/>
          <p:cNvSpPr>
            <a:spLocks noChangeArrowheads="1"/>
          </p:cNvSpPr>
          <p:nvPr/>
        </p:nvSpPr>
        <p:spPr bwMode="auto">
          <a:xfrm>
            <a:off x="4552950" y="5003800"/>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3" name="Rectangle 38" descr="Wide downward diagonal"/>
          <p:cNvSpPr>
            <a:spLocks noChangeArrowheads="1"/>
          </p:cNvSpPr>
          <p:nvPr/>
        </p:nvSpPr>
        <p:spPr bwMode="auto">
          <a:xfrm>
            <a:off x="4552950" y="5262563"/>
            <a:ext cx="1219200" cy="257175"/>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4" name="Rectangle 39" descr="Wide upward diagonal"/>
          <p:cNvSpPr>
            <a:spLocks noChangeArrowheads="1"/>
          </p:cNvSpPr>
          <p:nvPr/>
        </p:nvSpPr>
        <p:spPr bwMode="auto">
          <a:xfrm>
            <a:off x="4552950" y="5519738"/>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5" name="Rectangle 40" descr="Dark vertical"/>
          <p:cNvSpPr>
            <a:spLocks noChangeArrowheads="1"/>
          </p:cNvSpPr>
          <p:nvPr/>
        </p:nvSpPr>
        <p:spPr bwMode="auto">
          <a:xfrm>
            <a:off x="4552950" y="5778500"/>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6" name="Rectangle 41" descr="Large grid"/>
          <p:cNvSpPr>
            <a:spLocks noChangeArrowheads="1"/>
          </p:cNvSpPr>
          <p:nvPr/>
        </p:nvSpPr>
        <p:spPr bwMode="auto">
          <a:xfrm>
            <a:off x="4552950" y="6037263"/>
            <a:ext cx="1219200" cy="257175"/>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7" name="Rectangle 42" descr="Wide downward diagonal"/>
          <p:cNvSpPr>
            <a:spLocks noChangeArrowheads="1"/>
          </p:cNvSpPr>
          <p:nvPr/>
        </p:nvSpPr>
        <p:spPr bwMode="auto">
          <a:xfrm>
            <a:off x="4552950" y="6272213"/>
            <a:ext cx="1219200" cy="257175"/>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7628" name="Text Box 43"/>
          <p:cNvSpPr txBox="1">
            <a:spLocks noChangeArrowheads="1"/>
          </p:cNvSpPr>
          <p:nvPr/>
        </p:nvSpPr>
        <p:spPr bwMode="auto">
          <a:xfrm>
            <a:off x="4057650" y="1530350"/>
            <a:ext cx="2176463" cy="831850"/>
          </a:xfrm>
          <a:prstGeom prst="rect">
            <a:avLst/>
          </a:prstGeom>
          <a:noFill/>
          <a:ln>
            <a:noFill/>
          </a:ln>
        </p:spPr>
        <p:txBody>
          <a:bodyPr wrap="none">
            <a:spAutoFit/>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rPr>
              <a:t>Middle-Order</a:t>
            </a:r>
            <a:endParaRPr kumimoji="0" lang="en-US" altLang="zh-CN" sz="24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rPr>
              <a:t>Bit Indexing</a:t>
            </a:r>
            <a:endParaRPr kumimoji="0" lang="en-US" altLang="zh-CN" sz="24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endParaRPr>
          </a:p>
        </p:txBody>
      </p:sp>
      <p:sp>
        <p:nvSpPr>
          <p:cNvPr id="131098" name="Rectangle 44"/>
          <p:cNvSpPr/>
          <p:nvPr/>
        </p:nvSpPr>
        <p:spPr>
          <a:xfrm>
            <a:off x="990600" y="24717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1099" name="Rectangle 45"/>
          <p:cNvSpPr/>
          <p:nvPr/>
        </p:nvSpPr>
        <p:spPr>
          <a:xfrm>
            <a:off x="990600" y="27305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1100" name="Rectangle 46"/>
          <p:cNvSpPr/>
          <p:nvPr/>
        </p:nvSpPr>
        <p:spPr>
          <a:xfrm>
            <a:off x="990600" y="29892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1101" name="Rectangle 47"/>
          <p:cNvSpPr/>
          <p:nvPr/>
        </p:nvSpPr>
        <p:spPr>
          <a:xfrm>
            <a:off x="990600" y="32464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1102" name="Rectangle 64"/>
          <p:cNvSpPr/>
          <p:nvPr/>
        </p:nvSpPr>
        <p:spPr>
          <a:xfrm>
            <a:off x="4038600" y="24209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1103" name="Rectangle 65"/>
          <p:cNvSpPr/>
          <p:nvPr/>
        </p:nvSpPr>
        <p:spPr>
          <a:xfrm>
            <a:off x="4038600" y="2679700"/>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1104" name="Rectangle 66"/>
          <p:cNvSpPr/>
          <p:nvPr/>
        </p:nvSpPr>
        <p:spPr>
          <a:xfrm>
            <a:off x="4038600" y="2936875"/>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1105" name="Rectangle 67"/>
          <p:cNvSpPr/>
          <p:nvPr/>
        </p:nvSpPr>
        <p:spPr>
          <a:xfrm>
            <a:off x="4038600" y="31956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1106" name="Rectangle 68"/>
          <p:cNvSpPr/>
          <p:nvPr/>
        </p:nvSpPr>
        <p:spPr>
          <a:xfrm>
            <a:off x="4038600" y="34544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1107" name="Rectangle 69"/>
          <p:cNvSpPr/>
          <p:nvPr/>
        </p:nvSpPr>
        <p:spPr>
          <a:xfrm>
            <a:off x="4038600" y="37131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1108" name="Rectangle 70"/>
          <p:cNvSpPr/>
          <p:nvPr/>
        </p:nvSpPr>
        <p:spPr>
          <a:xfrm>
            <a:off x="4038600" y="39703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1109" name="Rectangle 71"/>
          <p:cNvSpPr/>
          <p:nvPr/>
        </p:nvSpPr>
        <p:spPr>
          <a:xfrm>
            <a:off x="4038600" y="42291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1110" name="Rectangle 72"/>
          <p:cNvSpPr/>
          <p:nvPr/>
        </p:nvSpPr>
        <p:spPr>
          <a:xfrm>
            <a:off x="4038600" y="44878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1111" name="Rectangle 73"/>
          <p:cNvSpPr/>
          <p:nvPr/>
        </p:nvSpPr>
        <p:spPr>
          <a:xfrm>
            <a:off x="4038600" y="47450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1112" name="Rectangle 74"/>
          <p:cNvSpPr/>
          <p:nvPr/>
        </p:nvSpPr>
        <p:spPr>
          <a:xfrm>
            <a:off x="4038600" y="50038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1113" name="Rectangle 75"/>
          <p:cNvSpPr/>
          <p:nvPr/>
        </p:nvSpPr>
        <p:spPr>
          <a:xfrm>
            <a:off x="4038600" y="52625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1114" name="Rectangle 76"/>
          <p:cNvSpPr/>
          <p:nvPr/>
        </p:nvSpPr>
        <p:spPr>
          <a:xfrm>
            <a:off x="4038600" y="55197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1115" name="Rectangle 77"/>
          <p:cNvSpPr/>
          <p:nvPr/>
        </p:nvSpPr>
        <p:spPr>
          <a:xfrm>
            <a:off x="4038600" y="57785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1116" name="Rectangle 78"/>
          <p:cNvSpPr/>
          <p:nvPr/>
        </p:nvSpPr>
        <p:spPr>
          <a:xfrm>
            <a:off x="4038600" y="60372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1117" name="Rectangle 79"/>
          <p:cNvSpPr/>
          <p:nvPr/>
        </p:nvSpPr>
        <p:spPr>
          <a:xfrm>
            <a:off x="4038600" y="62944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3312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Direct-mapped cache simulation</a:t>
            </a:r>
            <a:endParaRPr lang="en-US" altLang="zh-CN" dirty="0">
              <a:ea typeface="宋体" panose="02010600030101010101" pitchFamily="2" charset="-122"/>
            </a:endParaRPr>
          </a:p>
        </p:txBody>
      </p:sp>
      <p:graphicFrame>
        <p:nvGraphicFramePr>
          <p:cNvPr id="1029123" name="Group 3"/>
          <p:cNvGraphicFramePr>
            <a:graphicFrameLocks noGrp="1"/>
          </p:cNvGraphicFramePr>
          <p:nvPr>
            <p:ph idx="1"/>
          </p:nvPr>
        </p:nvGraphicFramePr>
        <p:xfrm>
          <a:off x="381000" y="304800"/>
          <a:ext cx="8305800" cy="6067425"/>
        </p:xfrm>
        <a:graphic>
          <a:graphicData uri="http://schemas.openxmlformats.org/drawingml/2006/table">
            <a:tbl>
              <a:tblPr/>
              <a:tblGrid>
                <a:gridCol w="1662113"/>
                <a:gridCol w="1630362"/>
                <a:gridCol w="1690688"/>
                <a:gridCol w="1660525"/>
                <a:gridCol w="1662112"/>
              </a:tblGrid>
              <a:tr h="396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Address bits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16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Address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(decimal)</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Index bits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Tag bits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Offset bits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Set number (decimal)</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8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Why use middle bits as index?</a:t>
            </a:r>
            <a:endParaRPr lang="en-US" altLang="zh-CN" dirty="0">
              <a:ea typeface="宋体" panose="02010600030101010101" pitchFamily="2" charset="-122"/>
            </a:endParaRPr>
          </a:p>
        </p:txBody>
      </p:sp>
      <p:sp>
        <p:nvSpPr>
          <p:cNvPr id="137220" name="Rectangle 5" descr="Wide upward diagonal"/>
          <p:cNvSpPr>
            <a:spLocks noChangeArrowheads="1"/>
          </p:cNvSpPr>
          <p:nvPr/>
        </p:nvSpPr>
        <p:spPr bwMode="auto">
          <a:xfrm>
            <a:off x="1524000" y="24717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1" name="Rectangle 6" descr="Dark vertical"/>
          <p:cNvSpPr>
            <a:spLocks noChangeArrowheads="1"/>
          </p:cNvSpPr>
          <p:nvPr/>
        </p:nvSpPr>
        <p:spPr bwMode="auto">
          <a:xfrm>
            <a:off x="1524000" y="2730500"/>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2" name="Rectangle 7" descr="Large grid"/>
          <p:cNvSpPr>
            <a:spLocks noChangeArrowheads="1"/>
          </p:cNvSpPr>
          <p:nvPr/>
        </p:nvSpPr>
        <p:spPr bwMode="auto">
          <a:xfrm>
            <a:off x="1524000" y="2989263"/>
            <a:ext cx="1219200" cy="257175"/>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3" name="Rectangle 8" descr="Wide downward diagonal"/>
          <p:cNvSpPr>
            <a:spLocks noChangeArrowheads="1"/>
          </p:cNvSpPr>
          <p:nvPr/>
        </p:nvSpPr>
        <p:spPr bwMode="auto">
          <a:xfrm>
            <a:off x="1524000" y="3246438"/>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5175" name="Text Box 9"/>
          <p:cNvSpPr txBox="1"/>
          <p:nvPr/>
        </p:nvSpPr>
        <p:spPr>
          <a:xfrm>
            <a:off x="814388" y="1828800"/>
            <a:ext cx="2233612"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dirty="0">
                <a:ea typeface="宋体" panose="02010600030101010101" pitchFamily="2" charset="-122"/>
              </a:rPr>
              <a:t>4-</a:t>
            </a:r>
            <a:r>
              <a:rPr lang="en-US" altLang="zh-CN" dirty="0">
                <a:ea typeface="宋体" panose="02010600030101010101" pitchFamily="2" charset="-122"/>
              </a:rPr>
              <a:t>line Cache</a:t>
            </a:r>
            <a:endParaRPr lang="en-US" altLang="zh-CN" dirty="0">
              <a:ea typeface="宋体" panose="02010600030101010101" pitchFamily="2" charset="-122"/>
            </a:endParaRPr>
          </a:p>
        </p:txBody>
      </p:sp>
      <p:sp>
        <p:nvSpPr>
          <p:cNvPr id="137225" name="Rectangle 10" descr="Wide upward diagonal"/>
          <p:cNvSpPr>
            <a:spLocks noChangeArrowheads="1"/>
          </p:cNvSpPr>
          <p:nvPr/>
        </p:nvSpPr>
        <p:spPr bwMode="auto">
          <a:xfrm>
            <a:off x="4343400" y="24209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6" name="Rectangle 11" descr="Wide upward diagonal"/>
          <p:cNvSpPr>
            <a:spLocks noChangeArrowheads="1"/>
          </p:cNvSpPr>
          <p:nvPr/>
        </p:nvSpPr>
        <p:spPr bwMode="auto">
          <a:xfrm>
            <a:off x="4343400" y="2679700"/>
            <a:ext cx="1219200" cy="257175"/>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7" name="Rectangle 12" descr="Wide upward diagonal"/>
          <p:cNvSpPr>
            <a:spLocks noChangeArrowheads="1"/>
          </p:cNvSpPr>
          <p:nvPr/>
        </p:nvSpPr>
        <p:spPr bwMode="auto">
          <a:xfrm>
            <a:off x="4343400" y="2936875"/>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8" name="Rectangle 13" descr="Wide upward diagonal"/>
          <p:cNvSpPr>
            <a:spLocks noChangeArrowheads="1"/>
          </p:cNvSpPr>
          <p:nvPr/>
        </p:nvSpPr>
        <p:spPr bwMode="auto">
          <a:xfrm>
            <a:off x="4343400" y="31956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9" name="Rectangle 14" descr="Dark vertical"/>
          <p:cNvSpPr>
            <a:spLocks noChangeArrowheads="1"/>
          </p:cNvSpPr>
          <p:nvPr/>
        </p:nvSpPr>
        <p:spPr bwMode="auto">
          <a:xfrm>
            <a:off x="4348163" y="3470275"/>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0" name="Rectangle 15" descr="Dark vertical"/>
          <p:cNvSpPr>
            <a:spLocks noChangeArrowheads="1"/>
          </p:cNvSpPr>
          <p:nvPr/>
        </p:nvSpPr>
        <p:spPr bwMode="auto">
          <a:xfrm>
            <a:off x="4343400" y="3713163"/>
            <a:ext cx="1219200" cy="257175"/>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1" name="Rectangle 16" descr="Dark vertical"/>
          <p:cNvSpPr>
            <a:spLocks noChangeArrowheads="1"/>
          </p:cNvSpPr>
          <p:nvPr/>
        </p:nvSpPr>
        <p:spPr bwMode="auto">
          <a:xfrm>
            <a:off x="4343400" y="3970338"/>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2" name="Rectangle 17" descr="Dark vertical"/>
          <p:cNvSpPr>
            <a:spLocks noChangeArrowheads="1"/>
          </p:cNvSpPr>
          <p:nvPr/>
        </p:nvSpPr>
        <p:spPr bwMode="auto">
          <a:xfrm>
            <a:off x="4343400" y="4229100"/>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3" name="Rectangle 18" descr="Large grid"/>
          <p:cNvSpPr>
            <a:spLocks noChangeArrowheads="1"/>
          </p:cNvSpPr>
          <p:nvPr/>
        </p:nvSpPr>
        <p:spPr bwMode="auto">
          <a:xfrm>
            <a:off x="4343400" y="4487863"/>
            <a:ext cx="1219200" cy="257175"/>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4" name="Rectangle 19" descr="Large grid"/>
          <p:cNvSpPr>
            <a:spLocks noChangeArrowheads="1"/>
          </p:cNvSpPr>
          <p:nvPr/>
        </p:nvSpPr>
        <p:spPr bwMode="auto">
          <a:xfrm>
            <a:off x="4343400" y="4745038"/>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5" name="Rectangle 20" descr="Large grid"/>
          <p:cNvSpPr>
            <a:spLocks noChangeArrowheads="1"/>
          </p:cNvSpPr>
          <p:nvPr/>
        </p:nvSpPr>
        <p:spPr bwMode="auto">
          <a:xfrm>
            <a:off x="4343400" y="5003800"/>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6" name="Rectangle 21" descr="Large grid"/>
          <p:cNvSpPr>
            <a:spLocks noChangeArrowheads="1"/>
          </p:cNvSpPr>
          <p:nvPr/>
        </p:nvSpPr>
        <p:spPr bwMode="auto">
          <a:xfrm>
            <a:off x="4343400" y="5262563"/>
            <a:ext cx="1219200" cy="257175"/>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7" name="Rectangle 22" descr="Wide downward diagonal"/>
          <p:cNvSpPr>
            <a:spLocks noChangeArrowheads="1"/>
          </p:cNvSpPr>
          <p:nvPr/>
        </p:nvSpPr>
        <p:spPr bwMode="auto">
          <a:xfrm>
            <a:off x="4343400" y="5519738"/>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8" name="Rectangle 23" descr="Wide downward diagonal"/>
          <p:cNvSpPr>
            <a:spLocks noChangeArrowheads="1"/>
          </p:cNvSpPr>
          <p:nvPr/>
        </p:nvSpPr>
        <p:spPr bwMode="auto">
          <a:xfrm>
            <a:off x="4343400" y="5778500"/>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9" name="Rectangle 24" descr="Wide downward diagonal"/>
          <p:cNvSpPr>
            <a:spLocks noChangeArrowheads="1"/>
          </p:cNvSpPr>
          <p:nvPr/>
        </p:nvSpPr>
        <p:spPr bwMode="auto">
          <a:xfrm>
            <a:off x="4343400" y="6037263"/>
            <a:ext cx="1219200" cy="257175"/>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0" name="Rectangle 25" descr="Wide downward diagonal"/>
          <p:cNvSpPr>
            <a:spLocks noChangeArrowheads="1"/>
          </p:cNvSpPr>
          <p:nvPr/>
        </p:nvSpPr>
        <p:spPr bwMode="auto">
          <a:xfrm>
            <a:off x="4343400" y="6294438"/>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7611" name="Text Box 26"/>
          <p:cNvSpPr txBox="1">
            <a:spLocks noChangeArrowheads="1"/>
          </p:cNvSpPr>
          <p:nvPr/>
        </p:nvSpPr>
        <p:spPr bwMode="auto">
          <a:xfrm>
            <a:off x="3886200" y="1524000"/>
            <a:ext cx="1973263" cy="831850"/>
          </a:xfrm>
          <a:prstGeom prst="rect">
            <a:avLst/>
          </a:prstGeom>
          <a:noFill/>
          <a:ln>
            <a:noFill/>
          </a:ln>
        </p:spPr>
        <p:txBody>
          <a:bodyPr wrap="none">
            <a:spAutoFit/>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Verdana" panose="020B0604030504040204" pitchFamily="34" charset="0"/>
                <a:cs typeface="Verdana" panose="020B0604030504040204" pitchFamily="34" charset="0"/>
              </a:rPr>
              <a:t>High-Order</a:t>
            </a:r>
            <a:endParaRPr kumimoji="0" lang="en-US" altLang="zh-CN" sz="2400" b="0" i="0" u="none" strike="noStrike" kern="1200" cap="none" spc="0" normalizeH="0" baseline="0" noProof="0" dirty="0" smtClean="0">
              <a:ln>
                <a:noFill/>
              </a:ln>
              <a:solidFill>
                <a:schemeClr val="tx1"/>
              </a:solidFill>
              <a:effectLst/>
              <a:uLnTx/>
              <a:uFillTx/>
              <a:latin typeface="+mj-lt"/>
              <a:ea typeface="Verdana" panose="020B0604030504040204" pitchFamily="34" charset="0"/>
              <a:cs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Verdana" panose="020B0604030504040204" pitchFamily="34" charset="0"/>
                <a:cs typeface="Verdana" panose="020B0604030504040204" pitchFamily="34" charset="0"/>
              </a:rPr>
              <a:t>Bit Indexing</a:t>
            </a:r>
            <a:endParaRPr kumimoji="0" lang="en-US" altLang="zh-CN" sz="2400" b="0" i="0" u="none" strike="noStrike" kern="1200" cap="none" spc="0" normalizeH="0" baseline="0" noProof="0" dirty="0" smtClean="0">
              <a:ln>
                <a:noFill/>
              </a:ln>
              <a:solidFill>
                <a:schemeClr val="tx1"/>
              </a:solidFill>
              <a:effectLst/>
              <a:uLnTx/>
              <a:uFillTx/>
              <a:latin typeface="+mj-lt"/>
              <a:ea typeface="Verdana" panose="020B0604030504040204" pitchFamily="34" charset="0"/>
              <a:cs typeface="Verdana" panose="020B0604030504040204" pitchFamily="34" charset="0"/>
            </a:endParaRPr>
          </a:p>
        </p:txBody>
      </p:sp>
      <p:sp>
        <p:nvSpPr>
          <p:cNvPr id="135193" name="Rectangle 44"/>
          <p:cNvSpPr/>
          <p:nvPr/>
        </p:nvSpPr>
        <p:spPr>
          <a:xfrm>
            <a:off x="990600" y="24717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5194" name="Rectangle 45"/>
          <p:cNvSpPr/>
          <p:nvPr/>
        </p:nvSpPr>
        <p:spPr>
          <a:xfrm>
            <a:off x="990600" y="27305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5195" name="Rectangle 46"/>
          <p:cNvSpPr/>
          <p:nvPr/>
        </p:nvSpPr>
        <p:spPr>
          <a:xfrm>
            <a:off x="990600" y="29892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5196" name="Rectangle 47"/>
          <p:cNvSpPr/>
          <p:nvPr/>
        </p:nvSpPr>
        <p:spPr>
          <a:xfrm>
            <a:off x="990600" y="32464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5197" name="Rectangle 48"/>
          <p:cNvSpPr/>
          <p:nvPr/>
        </p:nvSpPr>
        <p:spPr>
          <a:xfrm>
            <a:off x="3810000" y="24209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5198" name="Rectangle 49"/>
          <p:cNvSpPr/>
          <p:nvPr/>
        </p:nvSpPr>
        <p:spPr>
          <a:xfrm>
            <a:off x="3810000" y="2679700"/>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5199" name="Rectangle 50"/>
          <p:cNvSpPr/>
          <p:nvPr/>
        </p:nvSpPr>
        <p:spPr>
          <a:xfrm>
            <a:off x="3810000" y="2936875"/>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5200" name="Rectangle 51"/>
          <p:cNvSpPr/>
          <p:nvPr/>
        </p:nvSpPr>
        <p:spPr>
          <a:xfrm>
            <a:off x="3810000" y="31956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5201" name="Rectangle 52"/>
          <p:cNvSpPr/>
          <p:nvPr/>
        </p:nvSpPr>
        <p:spPr>
          <a:xfrm>
            <a:off x="3810000" y="34544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5202" name="Rectangle 53"/>
          <p:cNvSpPr/>
          <p:nvPr/>
        </p:nvSpPr>
        <p:spPr>
          <a:xfrm>
            <a:off x="3810000" y="37131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5203" name="Rectangle 54"/>
          <p:cNvSpPr/>
          <p:nvPr/>
        </p:nvSpPr>
        <p:spPr>
          <a:xfrm>
            <a:off x="3810000" y="39703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5204" name="Rectangle 55"/>
          <p:cNvSpPr/>
          <p:nvPr/>
        </p:nvSpPr>
        <p:spPr>
          <a:xfrm>
            <a:off x="3810000" y="42291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5205" name="Rectangle 56"/>
          <p:cNvSpPr/>
          <p:nvPr/>
        </p:nvSpPr>
        <p:spPr>
          <a:xfrm>
            <a:off x="3810000" y="44878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5206" name="Rectangle 57"/>
          <p:cNvSpPr/>
          <p:nvPr/>
        </p:nvSpPr>
        <p:spPr>
          <a:xfrm>
            <a:off x="3810000" y="47450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5207" name="Rectangle 58"/>
          <p:cNvSpPr/>
          <p:nvPr/>
        </p:nvSpPr>
        <p:spPr>
          <a:xfrm>
            <a:off x="3810000" y="50038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5208" name="Rectangle 59"/>
          <p:cNvSpPr/>
          <p:nvPr/>
        </p:nvSpPr>
        <p:spPr>
          <a:xfrm>
            <a:off x="3810000" y="52625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5209" name="Rectangle 60"/>
          <p:cNvSpPr/>
          <p:nvPr/>
        </p:nvSpPr>
        <p:spPr>
          <a:xfrm>
            <a:off x="3810000" y="55197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5210" name="Rectangle 61"/>
          <p:cNvSpPr/>
          <p:nvPr/>
        </p:nvSpPr>
        <p:spPr>
          <a:xfrm>
            <a:off x="3810000" y="57785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5211" name="Rectangle 62"/>
          <p:cNvSpPr/>
          <p:nvPr/>
        </p:nvSpPr>
        <p:spPr>
          <a:xfrm>
            <a:off x="3810000" y="60372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5212" name="Rectangle 63"/>
          <p:cNvSpPr/>
          <p:nvPr/>
        </p:nvSpPr>
        <p:spPr>
          <a:xfrm>
            <a:off x="3810000" y="62944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3721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Why use middle bits as index?</a:t>
            </a:r>
            <a:endParaRPr lang="en-US" altLang="zh-CN" dirty="0">
              <a:ea typeface="宋体" panose="02010600030101010101" pitchFamily="2" charset="-122"/>
            </a:endParaRPr>
          </a:p>
        </p:txBody>
      </p:sp>
      <p:sp>
        <p:nvSpPr>
          <p:cNvPr id="137220" name="Rectangle 5" descr="Wide upward diagonal"/>
          <p:cNvSpPr>
            <a:spLocks noChangeArrowheads="1"/>
          </p:cNvSpPr>
          <p:nvPr/>
        </p:nvSpPr>
        <p:spPr bwMode="auto">
          <a:xfrm>
            <a:off x="1524000" y="24717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1" name="Rectangle 6" descr="Dark vertical"/>
          <p:cNvSpPr>
            <a:spLocks noChangeArrowheads="1"/>
          </p:cNvSpPr>
          <p:nvPr/>
        </p:nvSpPr>
        <p:spPr bwMode="auto">
          <a:xfrm>
            <a:off x="1524000" y="2730500"/>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2" name="Rectangle 7" descr="Large grid"/>
          <p:cNvSpPr>
            <a:spLocks noChangeArrowheads="1"/>
          </p:cNvSpPr>
          <p:nvPr/>
        </p:nvSpPr>
        <p:spPr bwMode="auto">
          <a:xfrm>
            <a:off x="1524000" y="2989263"/>
            <a:ext cx="1219200" cy="257175"/>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3" name="Rectangle 8" descr="Wide downward diagonal"/>
          <p:cNvSpPr>
            <a:spLocks noChangeArrowheads="1"/>
          </p:cNvSpPr>
          <p:nvPr/>
        </p:nvSpPr>
        <p:spPr bwMode="auto">
          <a:xfrm>
            <a:off x="1524000" y="3246438"/>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4" name="Text Box 9"/>
          <p:cNvSpPr txBox="1"/>
          <p:nvPr/>
        </p:nvSpPr>
        <p:spPr>
          <a:xfrm>
            <a:off x="814388" y="1828800"/>
            <a:ext cx="2233612"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dirty="0">
                <a:ea typeface="宋体" panose="02010600030101010101" pitchFamily="2" charset="-122"/>
              </a:rPr>
              <a:t>4-</a:t>
            </a:r>
            <a:r>
              <a:rPr lang="en-US" altLang="zh-CN" dirty="0">
                <a:ea typeface="宋体" panose="02010600030101010101" pitchFamily="2" charset="-122"/>
              </a:rPr>
              <a:t>line Cache</a:t>
            </a:r>
            <a:endParaRPr lang="en-US" altLang="zh-CN" dirty="0">
              <a:ea typeface="宋体" panose="02010600030101010101" pitchFamily="2" charset="-122"/>
            </a:endParaRPr>
          </a:p>
        </p:txBody>
      </p:sp>
      <p:sp>
        <p:nvSpPr>
          <p:cNvPr id="137225" name="Rectangle 10" descr="Wide upward diagonal"/>
          <p:cNvSpPr>
            <a:spLocks noChangeArrowheads="1"/>
          </p:cNvSpPr>
          <p:nvPr/>
        </p:nvSpPr>
        <p:spPr bwMode="auto">
          <a:xfrm>
            <a:off x="4343400" y="24209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6" name="Rectangle 11" descr="Wide upward diagonal"/>
          <p:cNvSpPr>
            <a:spLocks noChangeArrowheads="1"/>
          </p:cNvSpPr>
          <p:nvPr/>
        </p:nvSpPr>
        <p:spPr bwMode="auto">
          <a:xfrm>
            <a:off x="4343400" y="2679700"/>
            <a:ext cx="1219200" cy="257175"/>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7" name="Rectangle 12" descr="Wide upward diagonal"/>
          <p:cNvSpPr>
            <a:spLocks noChangeArrowheads="1"/>
          </p:cNvSpPr>
          <p:nvPr/>
        </p:nvSpPr>
        <p:spPr bwMode="auto">
          <a:xfrm>
            <a:off x="4343400" y="2936875"/>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8" name="Rectangle 13" descr="Wide upward diagonal"/>
          <p:cNvSpPr>
            <a:spLocks noChangeArrowheads="1"/>
          </p:cNvSpPr>
          <p:nvPr/>
        </p:nvSpPr>
        <p:spPr bwMode="auto">
          <a:xfrm>
            <a:off x="4343400" y="31956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29" name="Rectangle 14" descr="Dark vertical"/>
          <p:cNvSpPr>
            <a:spLocks noChangeArrowheads="1"/>
          </p:cNvSpPr>
          <p:nvPr/>
        </p:nvSpPr>
        <p:spPr bwMode="auto">
          <a:xfrm>
            <a:off x="4348163" y="3470275"/>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0" name="Rectangle 15" descr="Dark vertical"/>
          <p:cNvSpPr>
            <a:spLocks noChangeArrowheads="1"/>
          </p:cNvSpPr>
          <p:nvPr/>
        </p:nvSpPr>
        <p:spPr bwMode="auto">
          <a:xfrm>
            <a:off x="4343400" y="3713163"/>
            <a:ext cx="1219200" cy="257175"/>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1" name="Rectangle 16" descr="Dark vertical"/>
          <p:cNvSpPr>
            <a:spLocks noChangeArrowheads="1"/>
          </p:cNvSpPr>
          <p:nvPr/>
        </p:nvSpPr>
        <p:spPr bwMode="auto">
          <a:xfrm>
            <a:off x="4343400" y="3970338"/>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2" name="Rectangle 17" descr="Dark vertical"/>
          <p:cNvSpPr>
            <a:spLocks noChangeArrowheads="1"/>
          </p:cNvSpPr>
          <p:nvPr/>
        </p:nvSpPr>
        <p:spPr bwMode="auto">
          <a:xfrm>
            <a:off x="4343400" y="4229100"/>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3" name="Rectangle 18" descr="Large grid"/>
          <p:cNvSpPr>
            <a:spLocks noChangeArrowheads="1"/>
          </p:cNvSpPr>
          <p:nvPr/>
        </p:nvSpPr>
        <p:spPr bwMode="auto">
          <a:xfrm>
            <a:off x="4343400" y="4487863"/>
            <a:ext cx="1219200" cy="257175"/>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4" name="Rectangle 19" descr="Large grid"/>
          <p:cNvSpPr>
            <a:spLocks noChangeArrowheads="1"/>
          </p:cNvSpPr>
          <p:nvPr/>
        </p:nvSpPr>
        <p:spPr bwMode="auto">
          <a:xfrm>
            <a:off x="4343400" y="4745038"/>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5" name="Rectangle 20" descr="Large grid"/>
          <p:cNvSpPr>
            <a:spLocks noChangeArrowheads="1"/>
          </p:cNvSpPr>
          <p:nvPr/>
        </p:nvSpPr>
        <p:spPr bwMode="auto">
          <a:xfrm>
            <a:off x="4343400" y="5003800"/>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6" name="Rectangle 21" descr="Large grid"/>
          <p:cNvSpPr>
            <a:spLocks noChangeArrowheads="1"/>
          </p:cNvSpPr>
          <p:nvPr/>
        </p:nvSpPr>
        <p:spPr bwMode="auto">
          <a:xfrm>
            <a:off x="4343400" y="5262563"/>
            <a:ext cx="1219200" cy="257175"/>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7" name="Rectangle 22" descr="Wide downward diagonal"/>
          <p:cNvSpPr>
            <a:spLocks noChangeArrowheads="1"/>
          </p:cNvSpPr>
          <p:nvPr/>
        </p:nvSpPr>
        <p:spPr bwMode="auto">
          <a:xfrm>
            <a:off x="4343400" y="5519738"/>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8" name="Rectangle 23" descr="Wide downward diagonal"/>
          <p:cNvSpPr>
            <a:spLocks noChangeArrowheads="1"/>
          </p:cNvSpPr>
          <p:nvPr/>
        </p:nvSpPr>
        <p:spPr bwMode="auto">
          <a:xfrm>
            <a:off x="4343400" y="5778500"/>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39" name="Rectangle 24" descr="Wide downward diagonal"/>
          <p:cNvSpPr>
            <a:spLocks noChangeArrowheads="1"/>
          </p:cNvSpPr>
          <p:nvPr/>
        </p:nvSpPr>
        <p:spPr bwMode="auto">
          <a:xfrm>
            <a:off x="4343400" y="6037263"/>
            <a:ext cx="1219200" cy="257175"/>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0" name="Rectangle 25" descr="Wide downward diagonal"/>
          <p:cNvSpPr>
            <a:spLocks noChangeArrowheads="1"/>
          </p:cNvSpPr>
          <p:nvPr/>
        </p:nvSpPr>
        <p:spPr bwMode="auto">
          <a:xfrm>
            <a:off x="4343400" y="6294438"/>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7611" name="Text Box 26"/>
          <p:cNvSpPr txBox="1">
            <a:spLocks noChangeArrowheads="1"/>
          </p:cNvSpPr>
          <p:nvPr/>
        </p:nvSpPr>
        <p:spPr bwMode="auto">
          <a:xfrm>
            <a:off x="3886200" y="1524000"/>
            <a:ext cx="1973263" cy="831850"/>
          </a:xfrm>
          <a:prstGeom prst="rect">
            <a:avLst/>
          </a:prstGeom>
          <a:noFill/>
          <a:ln>
            <a:noFill/>
          </a:ln>
        </p:spPr>
        <p:txBody>
          <a:bodyPr wrap="none">
            <a:spAutoFit/>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Verdana" panose="020B0604030504040204" pitchFamily="34" charset="0"/>
                <a:cs typeface="Verdana" panose="020B0604030504040204" pitchFamily="34" charset="0"/>
              </a:rPr>
              <a:t>High-Order</a:t>
            </a:r>
            <a:endParaRPr kumimoji="0" lang="en-US" altLang="zh-CN" sz="2400" b="0" i="0" u="none" strike="noStrike" kern="1200" cap="none" spc="0" normalizeH="0" baseline="0" noProof="0" dirty="0" smtClean="0">
              <a:ln>
                <a:noFill/>
              </a:ln>
              <a:solidFill>
                <a:schemeClr val="tx1"/>
              </a:solidFill>
              <a:effectLst/>
              <a:uLnTx/>
              <a:uFillTx/>
              <a:latin typeface="+mj-lt"/>
              <a:ea typeface="Verdana" panose="020B0604030504040204" pitchFamily="34" charset="0"/>
              <a:cs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Verdana" panose="020B0604030504040204" pitchFamily="34" charset="0"/>
                <a:cs typeface="Verdana" panose="020B0604030504040204" pitchFamily="34" charset="0"/>
              </a:rPr>
              <a:t>Bit Indexing</a:t>
            </a:r>
            <a:endParaRPr kumimoji="0" lang="en-US" altLang="zh-CN" sz="2400" b="0" i="0" u="none" strike="noStrike" kern="1200" cap="none" spc="0" normalizeH="0" baseline="0" noProof="0" dirty="0" smtClean="0">
              <a:ln>
                <a:noFill/>
              </a:ln>
              <a:solidFill>
                <a:schemeClr val="tx1"/>
              </a:solidFill>
              <a:effectLst/>
              <a:uLnTx/>
              <a:uFillTx/>
              <a:latin typeface="+mj-lt"/>
              <a:ea typeface="Verdana" panose="020B0604030504040204" pitchFamily="34" charset="0"/>
              <a:cs typeface="Verdana" panose="020B0604030504040204" pitchFamily="34" charset="0"/>
            </a:endParaRPr>
          </a:p>
        </p:txBody>
      </p:sp>
      <p:sp>
        <p:nvSpPr>
          <p:cNvPr id="137242" name="Rectangle 27" descr="Wide upward diagonal"/>
          <p:cNvSpPr>
            <a:spLocks noChangeArrowheads="1"/>
          </p:cNvSpPr>
          <p:nvPr/>
        </p:nvSpPr>
        <p:spPr bwMode="auto">
          <a:xfrm>
            <a:off x="7124700" y="24209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3" name="Rectangle 28" descr="Dark vertical"/>
          <p:cNvSpPr>
            <a:spLocks noChangeArrowheads="1"/>
          </p:cNvSpPr>
          <p:nvPr/>
        </p:nvSpPr>
        <p:spPr bwMode="auto">
          <a:xfrm>
            <a:off x="7124700" y="2679700"/>
            <a:ext cx="1219200" cy="257175"/>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4" name="Rectangle 29" descr="Large grid"/>
          <p:cNvSpPr>
            <a:spLocks noChangeArrowheads="1"/>
          </p:cNvSpPr>
          <p:nvPr/>
        </p:nvSpPr>
        <p:spPr bwMode="auto">
          <a:xfrm>
            <a:off x="7124700" y="2936875"/>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5" name="Rectangle 30" descr="Wide downward diagonal"/>
          <p:cNvSpPr>
            <a:spLocks noChangeArrowheads="1"/>
          </p:cNvSpPr>
          <p:nvPr/>
        </p:nvSpPr>
        <p:spPr bwMode="auto">
          <a:xfrm>
            <a:off x="7124700" y="3195638"/>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6" name="Rectangle 31" descr="Wide upward diagonal"/>
          <p:cNvSpPr>
            <a:spLocks noChangeArrowheads="1"/>
          </p:cNvSpPr>
          <p:nvPr/>
        </p:nvSpPr>
        <p:spPr bwMode="auto">
          <a:xfrm>
            <a:off x="7124700" y="3454400"/>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7" name="Rectangle 32" descr="Dark vertical"/>
          <p:cNvSpPr>
            <a:spLocks noChangeArrowheads="1"/>
          </p:cNvSpPr>
          <p:nvPr/>
        </p:nvSpPr>
        <p:spPr bwMode="auto">
          <a:xfrm>
            <a:off x="7124700" y="3713163"/>
            <a:ext cx="1219200" cy="257175"/>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8" name="Rectangle 33" descr="Large grid"/>
          <p:cNvSpPr>
            <a:spLocks noChangeArrowheads="1"/>
          </p:cNvSpPr>
          <p:nvPr/>
        </p:nvSpPr>
        <p:spPr bwMode="auto">
          <a:xfrm>
            <a:off x="7124700" y="3970338"/>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49" name="Rectangle 34" descr="Wide downward diagonal"/>
          <p:cNvSpPr>
            <a:spLocks noChangeArrowheads="1"/>
          </p:cNvSpPr>
          <p:nvPr/>
        </p:nvSpPr>
        <p:spPr bwMode="auto">
          <a:xfrm>
            <a:off x="7124700" y="4229100"/>
            <a:ext cx="1219200" cy="258763"/>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0" name="Rectangle 35" descr="Wide upward diagonal"/>
          <p:cNvSpPr>
            <a:spLocks noChangeArrowheads="1"/>
          </p:cNvSpPr>
          <p:nvPr/>
        </p:nvSpPr>
        <p:spPr bwMode="auto">
          <a:xfrm>
            <a:off x="7124700" y="4487863"/>
            <a:ext cx="1219200" cy="257175"/>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1" name="Rectangle 36" descr="Dark vertical"/>
          <p:cNvSpPr>
            <a:spLocks noChangeArrowheads="1"/>
          </p:cNvSpPr>
          <p:nvPr/>
        </p:nvSpPr>
        <p:spPr bwMode="auto">
          <a:xfrm>
            <a:off x="7124700" y="4745038"/>
            <a:ext cx="1219200" cy="258763"/>
          </a:xfrm>
          <a:prstGeom prst="rect">
            <a:avLst/>
          </a:prstGeom>
          <a:solidFill>
            <a:schemeClr val="accent4">
              <a:lumMod val="50000"/>
              <a:lumOff val="5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2" name="Rectangle 37" descr="Large grid"/>
          <p:cNvSpPr>
            <a:spLocks noChangeArrowheads="1"/>
          </p:cNvSpPr>
          <p:nvPr/>
        </p:nvSpPr>
        <p:spPr bwMode="auto">
          <a:xfrm>
            <a:off x="7124700" y="5003800"/>
            <a:ext cx="1219200" cy="258763"/>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3" name="Rectangle 38" descr="Wide downward diagonal"/>
          <p:cNvSpPr>
            <a:spLocks noChangeArrowheads="1"/>
          </p:cNvSpPr>
          <p:nvPr/>
        </p:nvSpPr>
        <p:spPr bwMode="auto">
          <a:xfrm>
            <a:off x="7124700" y="5262563"/>
            <a:ext cx="1219200" cy="257175"/>
          </a:xfrm>
          <a:prstGeom prst="rect">
            <a:avLst/>
          </a:prstGeom>
          <a:solidFill>
            <a:schemeClr val="accent4">
              <a:lumMod val="75000"/>
              <a:lumOff val="25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4" name="Rectangle 39" descr="Wide upward diagonal"/>
          <p:cNvSpPr>
            <a:spLocks noChangeArrowheads="1"/>
          </p:cNvSpPr>
          <p:nvPr/>
        </p:nvSpPr>
        <p:spPr bwMode="auto">
          <a:xfrm>
            <a:off x="7124700" y="5519738"/>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5" name="Rectangle 40" descr="Dark vertical"/>
          <p:cNvSpPr>
            <a:spLocks noChangeArrowheads="1"/>
          </p:cNvSpPr>
          <p:nvPr/>
        </p:nvSpPr>
        <p:spPr bwMode="auto">
          <a:xfrm>
            <a:off x="7124700" y="5778500"/>
            <a:ext cx="1219200" cy="258763"/>
          </a:xfrm>
          <a:prstGeom prst="rect">
            <a:avLst/>
          </a:prstGeom>
          <a:solidFill>
            <a:schemeClr val="accent6">
              <a:lumMod val="60000"/>
              <a:lumOff val="40000"/>
              <a:alpha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6" name="Rectangle 41" descr="Large grid"/>
          <p:cNvSpPr>
            <a:spLocks noChangeArrowheads="1"/>
          </p:cNvSpPr>
          <p:nvPr/>
        </p:nvSpPr>
        <p:spPr bwMode="auto">
          <a:xfrm>
            <a:off x="7124700" y="6037263"/>
            <a:ext cx="1219200" cy="257175"/>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37257" name="Rectangle 42" descr="Wide downward diagonal"/>
          <p:cNvSpPr>
            <a:spLocks noChangeArrowheads="1"/>
          </p:cNvSpPr>
          <p:nvPr/>
        </p:nvSpPr>
        <p:spPr bwMode="auto">
          <a:xfrm>
            <a:off x="7124700" y="6272213"/>
            <a:ext cx="1219200" cy="257175"/>
          </a:xfrm>
          <a:prstGeom prst="rect">
            <a:avLst/>
          </a:prstGeom>
          <a:solidFill>
            <a:schemeClr val="accent2">
              <a:lumMod val="50000"/>
            </a:schemeClr>
          </a:solidFill>
          <a:ln w="25400">
            <a:solidFill>
              <a:schemeClr val="tx1"/>
            </a:solidFill>
            <a:miter lim="800000"/>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7628" name="Text Box 43"/>
          <p:cNvSpPr txBox="1">
            <a:spLocks noChangeArrowheads="1"/>
          </p:cNvSpPr>
          <p:nvPr/>
        </p:nvSpPr>
        <p:spPr bwMode="auto">
          <a:xfrm>
            <a:off x="6629400" y="1530350"/>
            <a:ext cx="2176463" cy="831850"/>
          </a:xfrm>
          <a:prstGeom prst="rect">
            <a:avLst/>
          </a:prstGeom>
          <a:noFill/>
          <a:ln>
            <a:noFill/>
          </a:ln>
        </p:spPr>
        <p:txBody>
          <a:bodyPr wrap="none">
            <a:spAutoFit/>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rPr>
              <a:t>Middle-Order</a:t>
            </a:r>
            <a:endParaRPr kumimoji="0" lang="en-US" altLang="zh-CN" sz="24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rPr>
              <a:t>Bit Indexing</a:t>
            </a:r>
            <a:endParaRPr kumimoji="0" lang="en-US" altLang="zh-CN" sz="24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endParaRPr>
          </a:p>
        </p:txBody>
      </p:sp>
      <p:sp>
        <p:nvSpPr>
          <p:cNvPr id="137259" name="Rectangle 44"/>
          <p:cNvSpPr/>
          <p:nvPr/>
        </p:nvSpPr>
        <p:spPr>
          <a:xfrm>
            <a:off x="990600" y="24717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7260" name="Rectangle 45"/>
          <p:cNvSpPr/>
          <p:nvPr/>
        </p:nvSpPr>
        <p:spPr>
          <a:xfrm>
            <a:off x="990600" y="27305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7261" name="Rectangle 46"/>
          <p:cNvSpPr/>
          <p:nvPr/>
        </p:nvSpPr>
        <p:spPr>
          <a:xfrm>
            <a:off x="990600" y="29892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7262" name="Rectangle 47"/>
          <p:cNvSpPr/>
          <p:nvPr/>
        </p:nvSpPr>
        <p:spPr>
          <a:xfrm>
            <a:off x="990600" y="32464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7263" name="Rectangle 48"/>
          <p:cNvSpPr/>
          <p:nvPr/>
        </p:nvSpPr>
        <p:spPr>
          <a:xfrm>
            <a:off x="3810000" y="24209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7264" name="Rectangle 49"/>
          <p:cNvSpPr/>
          <p:nvPr/>
        </p:nvSpPr>
        <p:spPr>
          <a:xfrm>
            <a:off x="3810000" y="2679700"/>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7265" name="Rectangle 50"/>
          <p:cNvSpPr/>
          <p:nvPr/>
        </p:nvSpPr>
        <p:spPr>
          <a:xfrm>
            <a:off x="3810000" y="2936875"/>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7266" name="Rectangle 51"/>
          <p:cNvSpPr/>
          <p:nvPr/>
        </p:nvSpPr>
        <p:spPr>
          <a:xfrm>
            <a:off x="3810000" y="31956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7267" name="Rectangle 52"/>
          <p:cNvSpPr/>
          <p:nvPr/>
        </p:nvSpPr>
        <p:spPr>
          <a:xfrm>
            <a:off x="3810000" y="34544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7268" name="Rectangle 53"/>
          <p:cNvSpPr/>
          <p:nvPr/>
        </p:nvSpPr>
        <p:spPr>
          <a:xfrm>
            <a:off x="3810000" y="37131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7269" name="Rectangle 54"/>
          <p:cNvSpPr/>
          <p:nvPr/>
        </p:nvSpPr>
        <p:spPr>
          <a:xfrm>
            <a:off x="3810000" y="39703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7270" name="Rectangle 55"/>
          <p:cNvSpPr/>
          <p:nvPr/>
        </p:nvSpPr>
        <p:spPr>
          <a:xfrm>
            <a:off x="3810000" y="42291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7271" name="Rectangle 56"/>
          <p:cNvSpPr/>
          <p:nvPr/>
        </p:nvSpPr>
        <p:spPr>
          <a:xfrm>
            <a:off x="3810000" y="44878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7272" name="Rectangle 57"/>
          <p:cNvSpPr/>
          <p:nvPr/>
        </p:nvSpPr>
        <p:spPr>
          <a:xfrm>
            <a:off x="3810000" y="47450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7273" name="Rectangle 58"/>
          <p:cNvSpPr/>
          <p:nvPr/>
        </p:nvSpPr>
        <p:spPr>
          <a:xfrm>
            <a:off x="3810000" y="50038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7274" name="Rectangle 59"/>
          <p:cNvSpPr/>
          <p:nvPr/>
        </p:nvSpPr>
        <p:spPr>
          <a:xfrm>
            <a:off x="3810000" y="52625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7275" name="Rectangle 60"/>
          <p:cNvSpPr/>
          <p:nvPr/>
        </p:nvSpPr>
        <p:spPr>
          <a:xfrm>
            <a:off x="3810000" y="55197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00</a:t>
            </a:r>
            <a:endParaRPr lang="zh-CN" altLang="en-US" sz="2400" b="1" dirty="0">
              <a:latin typeface="Courier New" panose="02070309020205020404" pitchFamily="49" charset="0"/>
              <a:ea typeface="宋体" panose="02010600030101010101" pitchFamily="2" charset="-122"/>
            </a:endParaRPr>
          </a:p>
        </p:txBody>
      </p:sp>
      <p:sp>
        <p:nvSpPr>
          <p:cNvPr id="137276" name="Rectangle 61"/>
          <p:cNvSpPr/>
          <p:nvPr/>
        </p:nvSpPr>
        <p:spPr>
          <a:xfrm>
            <a:off x="3810000" y="57785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01</a:t>
            </a:r>
            <a:endParaRPr lang="zh-CN" altLang="en-US" sz="2400" b="1" dirty="0">
              <a:latin typeface="Courier New" panose="02070309020205020404" pitchFamily="49" charset="0"/>
              <a:ea typeface="宋体" panose="02010600030101010101" pitchFamily="2" charset="-122"/>
            </a:endParaRPr>
          </a:p>
        </p:txBody>
      </p:sp>
      <p:sp>
        <p:nvSpPr>
          <p:cNvPr id="137277" name="Rectangle 62"/>
          <p:cNvSpPr/>
          <p:nvPr/>
        </p:nvSpPr>
        <p:spPr>
          <a:xfrm>
            <a:off x="3810000" y="60372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10</a:t>
            </a:r>
            <a:endParaRPr lang="zh-CN" altLang="en-US" sz="2400" b="1" dirty="0">
              <a:latin typeface="Courier New" panose="02070309020205020404" pitchFamily="49" charset="0"/>
              <a:ea typeface="宋体" panose="02010600030101010101" pitchFamily="2" charset="-122"/>
            </a:endParaRPr>
          </a:p>
        </p:txBody>
      </p:sp>
      <p:sp>
        <p:nvSpPr>
          <p:cNvPr id="137278" name="Rectangle 63"/>
          <p:cNvSpPr/>
          <p:nvPr/>
        </p:nvSpPr>
        <p:spPr>
          <a:xfrm>
            <a:off x="3810000" y="62944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11</a:t>
            </a:r>
            <a:endParaRPr lang="zh-CN" altLang="en-US" sz="2400" b="1" dirty="0">
              <a:latin typeface="Courier New" panose="02070309020205020404" pitchFamily="49" charset="0"/>
              <a:ea typeface="宋体" panose="02010600030101010101" pitchFamily="2" charset="-122"/>
            </a:endParaRPr>
          </a:p>
        </p:txBody>
      </p:sp>
      <p:sp>
        <p:nvSpPr>
          <p:cNvPr id="137279" name="Rectangle 64"/>
          <p:cNvSpPr/>
          <p:nvPr/>
        </p:nvSpPr>
        <p:spPr>
          <a:xfrm>
            <a:off x="6610350" y="24209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7280" name="Rectangle 65"/>
          <p:cNvSpPr/>
          <p:nvPr/>
        </p:nvSpPr>
        <p:spPr>
          <a:xfrm>
            <a:off x="6610350" y="2679700"/>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7281" name="Rectangle 66"/>
          <p:cNvSpPr/>
          <p:nvPr/>
        </p:nvSpPr>
        <p:spPr>
          <a:xfrm>
            <a:off x="6610350" y="2936875"/>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7282" name="Rectangle 67"/>
          <p:cNvSpPr/>
          <p:nvPr/>
        </p:nvSpPr>
        <p:spPr>
          <a:xfrm>
            <a:off x="6610350" y="31956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7283" name="Rectangle 68"/>
          <p:cNvSpPr/>
          <p:nvPr/>
        </p:nvSpPr>
        <p:spPr>
          <a:xfrm>
            <a:off x="6610350" y="34544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7284" name="Rectangle 69"/>
          <p:cNvSpPr/>
          <p:nvPr/>
        </p:nvSpPr>
        <p:spPr>
          <a:xfrm>
            <a:off x="6610350" y="37131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7285" name="Rectangle 70"/>
          <p:cNvSpPr/>
          <p:nvPr/>
        </p:nvSpPr>
        <p:spPr>
          <a:xfrm>
            <a:off x="6610350" y="39703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7286" name="Rectangle 71"/>
          <p:cNvSpPr/>
          <p:nvPr/>
        </p:nvSpPr>
        <p:spPr>
          <a:xfrm>
            <a:off x="6610350" y="42291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0</a:t>
            </a: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7287" name="Rectangle 72"/>
          <p:cNvSpPr/>
          <p:nvPr/>
        </p:nvSpPr>
        <p:spPr>
          <a:xfrm>
            <a:off x="6610350" y="44878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7288" name="Rectangle 73"/>
          <p:cNvSpPr/>
          <p:nvPr/>
        </p:nvSpPr>
        <p:spPr>
          <a:xfrm>
            <a:off x="6610350" y="47450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00</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7289" name="Rectangle 74"/>
          <p:cNvSpPr/>
          <p:nvPr/>
        </p:nvSpPr>
        <p:spPr>
          <a:xfrm>
            <a:off x="6610350" y="50038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7290" name="Rectangle 75"/>
          <p:cNvSpPr/>
          <p:nvPr/>
        </p:nvSpPr>
        <p:spPr>
          <a:xfrm>
            <a:off x="6610350" y="52625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01</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7291" name="Rectangle 76"/>
          <p:cNvSpPr/>
          <p:nvPr/>
        </p:nvSpPr>
        <p:spPr>
          <a:xfrm>
            <a:off x="6610350" y="55197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7292" name="Rectangle 77"/>
          <p:cNvSpPr/>
          <p:nvPr/>
        </p:nvSpPr>
        <p:spPr>
          <a:xfrm>
            <a:off x="6610350" y="5778500"/>
            <a:ext cx="457200" cy="258763"/>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10</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
        <p:nvSpPr>
          <p:cNvPr id="137293" name="Rectangle 78"/>
          <p:cNvSpPr/>
          <p:nvPr/>
        </p:nvSpPr>
        <p:spPr>
          <a:xfrm>
            <a:off x="6610350" y="6037263"/>
            <a:ext cx="457200" cy="2571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0</a:t>
            </a:r>
            <a:endParaRPr lang="zh-CN" altLang="en-US" sz="2400" b="1" dirty="0">
              <a:latin typeface="Courier New" panose="02070309020205020404" pitchFamily="49" charset="0"/>
              <a:ea typeface="宋体" panose="02010600030101010101" pitchFamily="2" charset="-122"/>
            </a:endParaRPr>
          </a:p>
        </p:txBody>
      </p:sp>
      <p:sp>
        <p:nvSpPr>
          <p:cNvPr id="137294" name="Rectangle 79"/>
          <p:cNvSpPr/>
          <p:nvPr/>
        </p:nvSpPr>
        <p:spPr>
          <a:xfrm>
            <a:off x="6610350" y="6294438"/>
            <a:ext cx="457200" cy="258762"/>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zh-CN" altLang="en-US" sz="2400" b="1" dirty="0">
                <a:latin typeface="Courier New" panose="02070309020205020404" pitchFamily="49" charset="0"/>
                <a:ea typeface="宋体" panose="02010600030101010101" pitchFamily="2" charset="-122"/>
              </a:rPr>
              <a:t>1</a:t>
            </a:r>
            <a:r>
              <a:rPr lang="zh-CN" altLang="en-US" sz="2400" b="1" u="sng" dirty="0">
                <a:latin typeface="Courier New" panose="02070309020205020404" pitchFamily="49" charset="0"/>
                <a:ea typeface="宋体" panose="02010600030101010101" pitchFamily="2" charset="-122"/>
              </a:rPr>
              <a:t>11</a:t>
            </a:r>
            <a:r>
              <a:rPr lang="zh-CN" altLang="en-US" sz="2400" b="1" dirty="0">
                <a:latin typeface="Courier New" panose="02070309020205020404" pitchFamily="49" charset="0"/>
                <a:ea typeface="宋体" panose="02010600030101010101" pitchFamily="2" charset="-122"/>
              </a:rPr>
              <a:t>1</a:t>
            </a:r>
            <a:endParaRPr lang="zh-CN" altLang="en-US" sz="2400" b="1" dirty="0">
              <a:latin typeface="Courier New" panose="02070309020205020404" pitchFamily="49"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3926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Why use middle bits as index?</a:t>
            </a:r>
            <a:endParaRPr lang="en-US" altLang="zh-CN" dirty="0">
              <a:ea typeface="宋体" panose="02010600030101010101" pitchFamily="2" charset="-122"/>
            </a:endParaRPr>
          </a:p>
        </p:txBody>
      </p:sp>
      <p:sp>
        <p:nvSpPr>
          <p:cNvPr id="139268" name="Rectangle 3"/>
          <p:cNvSpPr>
            <a:spLocks noGrp="1"/>
          </p:cNvSpPr>
          <p:nvPr>
            <p:ph idx="1"/>
          </p:nvPr>
        </p:nvSpPr>
        <p:spPr>
          <a:xfrm>
            <a:off x="457200" y="1447800"/>
            <a:ext cx="8077200" cy="4343400"/>
          </a:xfrm>
        </p:spPr>
        <p:txBody>
          <a:bodyPr vert="horz" wrap="square" lIns="91440" tIns="45720" rIns="91440" bIns="45720" anchor="t" anchorCtr="0"/>
          <a:p>
            <a:r>
              <a:rPr lang="en-US" altLang="zh-CN" dirty="0">
                <a:ea typeface="宋体" panose="02010600030101010101" pitchFamily="2" charset="-122"/>
              </a:rPr>
              <a:t>High-Order Bit Indexing</a:t>
            </a:r>
            <a:endParaRPr lang="en-US" altLang="zh-CN" dirty="0">
              <a:ea typeface="宋体" panose="02010600030101010101" pitchFamily="2" charset="-122"/>
            </a:endParaRPr>
          </a:p>
          <a:p>
            <a:pPr lvl="1"/>
            <a:r>
              <a:rPr lang="en-US" altLang="zh-CN" dirty="0">
                <a:ea typeface="宋体" panose="02010600030101010101" pitchFamily="2" charset="-122"/>
              </a:rPr>
              <a:t>Adjacent memory lines would map to same cache entry</a:t>
            </a:r>
            <a:endParaRPr lang="en-US" altLang="zh-CN" dirty="0">
              <a:ea typeface="宋体" panose="02010600030101010101" pitchFamily="2" charset="-122"/>
            </a:endParaRPr>
          </a:p>
          <a:p>
            <a:pPr lvl="1"/>
            <a:r>
              <a:rPr lang="en-US" altLang="zh-CN" dirty="0">
                <a:ea typeface="宋体" panose="02010600030101010101" pitchFamily="2" charset="-122"/>
              </a:rPr>
              <a:t>Poor use of </a:t>
            </a:r>
            <a:r>
              <a:rPr lang="en-US" altLang="zh-CN" dirty="0">
                <a:solidFill>
                  <a:srgbClr val="FF0000"/>
                </a:solidFill>
                <a:ea typeface="宋体" panose="02010600030101010101" pitchFamily="2" charset="-122"/>
              </a:rPr>
              <a:t>spatial locality</a:t>
            </a:r>
            <a:endParaRPr lang="en-US" altLang="zh-CN" dirty="0">
              <a:solidFill>
                <a:srgbClr val="FF0000"/>
              </a:solidFill>
              <a:ea typeface="宋体" panose="02010600030101010101" pitchFamily="2" charset="-122"/>
            </a:endParaRPr>
          </a:p>
          <a:p>
            <a:r>
              <a:rPr lang="en-US" altLang="zh-CN" dirty="0">
                <a:ea typeface="宋体" panose="02010600030101010101" pitchFamily="2" charset="-122"/>
              </a:rPr>
              <a:t>Middle-Order Bit Indexing</a:t>
            </a:r>
            <a:endParaRPr lang="en-US" altLang="zh-CN" dirty="0">
              <a:ea typeface="宋体" panose="02010600030101010101" pitchFamily="2" charset="-122"/>
            </a:endParaRPr>
          </a:p>
          <a:p>
            <a:pPr lvl="1"/>
            <a:r>
              <a:rPr lang="en-US" altLang="zh-CN" dirty="0">
                <a:ea typeface="宋体" panose="02010600030101010101" pitchFamily="2" charset="-122"/>
              </a:rPr>
              <a:t>Consecutive memory lines map to different cache lines</a:t>
            </a:r>
            <a:endParaRPr lang="en-US" altLang="zh-CN" dirty="0">
              <a:ea typeface="宋体" panose="02010600030101010101" pitchFamily="2" charset="-122"/>
            </a:endParaRPr>
          </a:p>
          <a:p>
            <a:pPr lvl="1"/>
            <a:r>
              <a:rPr lang="en-US" altLang="zh-CN" dirty="0">
                <a:ea typeface="宋体" panose="02010600030101010101" pitchFamily="2" charset="-122"/>
              </a:rPr>
              <a:t>Can hold C-byte region of address space in cache at one time</a:t>
            </a:r>
            <a:endParaRPr lang="zh-CN" altLang="en-US" dirty="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4131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Set associative caches</a:t>
            </a:r>
            <a:endParaRPr lang="en-US" altLang="zh-CN" dirty="0">
              <a:ea typeface="宋体" panose="02010600030101010101" pitchFamily="2" charset="-122"/>
            </a:endParaRPr>
          </a:p>
        </p:txBody>
      </p:sp>
      <p:sp>
        <p:nvSpPr>
          <p:cNvPr id="141316" name="Rectangle 3"/>
          <p:cNvSpPr>
            <a:spLocks noGrp="1"/>
          </p:cNvSpPr>
          <p:nvPr>
            <p:ph idx="1"/>
          </p:nvPr>
        </p:nvSpPr>
        <p:spPr>
          <a:xfrm>
            <a:off x="457200" y="1600200"/>
            <a:ext cx="8305800" cy="609600"/>
          </a:xfrm>
        </p:spPr>
        <p:txBody>
          <a:bodyPr vert="horz" wrap="square" lIns="91440" tIns="45720" rIns="91440" bIns="45720" anchor="t" anchorCtr="0"/>
          <a:p>
            <a:r>
              <a:rPr lang="en-US" altLang="zh-CN" dirty="0">
                <a:ea typeface="宋体" panose="02010600030101010101" pitchFamily="2" charset="-122"/>
              </a:rPr>
              <a:t>Characterized by more than one line per set</a:t>
            </a:r>
            <a:endParaRPr lang="en-US" altLang="zh-CN" dirty="0">
              <a:ea typeface="宋体" panose="02010600030101010101" pitchFamily="2" charset="-122"/>
            </a:endParaRPr>
          </a:p>
        </p:txBody>
      </p:sp>
      <p:grpSp>
        <p:nvGrpSpPr>
          <p:cNvPr id="141317" name="Group 4"/>
          <p:cNvGrpSpPr/>
          <p:nvPr/>
        </p:nvGrpSpPr>
        <p:grpSpPr>
          <a:xfrm>
            <a:off x="590550" y="2209800"/>
            <a:ext cx="7964488" cy="3733800"/>
            <a:chOff x="944" y="1392"/>
            <a:chExt cx="4453" cy="2034"/>
          </a:xfrm>
        </p:grpSpPr>
        <p:sp>
          <p:nvSpPr>
            <p:cNvPr id="141318" name="Rectangle 5"/>
            <p:cNvSpPr/>
            <p:nvPr/>
          </p:nvSpPr>
          <p:spPr>
            <a:xfrm>
              <a:off x="1498" y="1392"/>
              <a:ext cx="2688" cy="585"/>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1319" name="Rectangle 6"/>
            <p:cNvSpPr/>
            <p:nvPr/>
          </p:nvSpPr>
          <p:spPr>
            <a:xfrm>
              <a:off x="1642" y="1458"/>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1320" name="Rectangle 7"/>
            <p:cNvSpPr/>
            <p:nvPr/>
          </p:nvSpPr>
          <p:spPr>
            <a:xfrm>
              <a:off x="2074" y="1458"/>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1321" name="Text Box 8"/>
            <p:cNvSpPr txBox="1"/>
            <p:nvPr/>
          </p:nvSpPr>
          <p:spPr>
            <a:xfrm>
              <a:off x="1083" y="1559"/>
              <a:ext cx="402" cy="18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0:</a:t>
              </a:r>
              <a:endParaRPr lang="en-US" altLang="zh-CN" sz="1600" b="1" dirty="0">
                <a:latin typeface="Helvetica" pitchFamily="34" charset="0"/>
                <a:ea typeface="宋体" panose="02010600030101010101" pitchFamily="2" charset="-122"/>
              </a:endParaRPr>
            </a:p>
          </p:txBody>
        </p:sp>
        <p:sp>
          <p:nvSpPr>
            <p:cNvPr id="141322" name="AutoShape 9"/>
            <p:cNvSpPr/>
            <p:nvPr/>
          </p:nvSpPr>
          <p:spPr>
            <a:xfrm>
              <a:off x="4234" y="1392"/>
              <a:ext cx="91" cy="585"/>
            </a:xfrm>
            <a:prstGeom prst="rightBrace">
              <a:avLst>
                <a:gd name="adj1" fmla="val 53571"/>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41323" name="Text Box 10"/>
            <p:cNvSpPr txBox="1"/>
            <p:nvPr/>
          </p:nvSpPr>
          <p:spPr>
            <a:xfrm>
              <a:off x="4361" y="1587"/>
              <a:ext cx="1036" cy="18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i="1" dirty="0">
                  <a:latin typeface="Helvetica" pitchFamily="34" charset="0"/>
                  <a:ea typeface="宋体" panose="02010600030101010101" pitchFamily="2" charset="-122"/>
                </a:rPr>
                <a:t>E=2</a:t>
              </a:r>
              <a:r>
                <a:rPr lang="en-US" altLang="zh-CN" sz="1600" b="1" dirty="0">
                  <a:latin typeface="Helvetica" pitchFamily="34" charset="0"/>
                  <a:ea typeface="宋体" panose="02010600030101010101" pitchFamily="2" charset="-122"/>
                </a:rPr>
                <a:t>  lines per set</a:t>
              </a:r>
              <a:endParaRPr lang="en-US" altLang="zh-CN" sz="1600" b="1" dirty="0">
                <a:latin typeface="Helvetica" pitchFamily="34" charset="0"/>
                <a:ea typeface="宋体" panose="02010600030101010101" pitchFamily="2" charset="-122"/>
              </a:endParaRPr>
            </a:p>
          </p:txBody>
        </p:sp>
        <p:sp>
          <p:nvSpPr>
            <p:cNvPr id="141324" name="Rectangle 11"/>
            <p:cNvSpPr/>
            <p:nvPr/>
          </p:nvSpPr>
          <p:spPr>
            <a:xfrm>
              <a:off x="1496" y="2064"/>
              <a:ext cx="2688" cy="585"/>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1325" name="Text Box 12"/>
            <p:cNvSpPr txBox="1"/>
            <p:nvPr/>
          </p:nvSpPr>
          <p:spPr>
            <a:xfrm>
              <a:off x="1081" y="2231"/>
              <a:ext cx="401" cy="18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1:</a:t>
              </a:r>
              <a:endParaRPr lang="en-US" altLang="zh-CN" sz="1600" b="1" dirty="0">
                <a:latin typeface="Helvetica" pitchFamily="34" charset="0"/>
                <a:ea typeface="宋体" panose="02010600030101010101" pitchFamily="2" charset="-122"/>
              </a:endParaRPr>
            </a:p>
          </p:txBody>
        </p:sp>
        <p:sp>
          <p:nvSpPr>
            <p:cNvPr id="141326" name="Rectangle 13"/>
            <p:cNvSpPr/>
            <p:nvPr/>
          </p:nvSpPr>
          <p:spPr>
            <a:xfrm>
              <a:off x="1496" y="2841"/>
              <a:ext cx="2688" cy="585"/>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1327" name="Text Box 14"/>
            <p:cNvSpPr txBox="1"/>
            <p:nvPr/>
          </p:nvSpPr>
          <p:spPr>
            <a:xfrm>
              <a:off x="944" y="3008"/>
              <a:ext cx="515" cy="184"/>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S-1:</a:t>
              </a:r>
              <a:endParaRPr lang="en-US" altLang="zh-CN" sz="1600" b="1" dirty="0">
                <a:latin typeface="Helvetica" pitchFamily="34" charset="0"/>
                <a:ea typeface="宋体" panose="02010600030101010101" pitchFamily="2" charset="-122"/>
              </a:endParaRPr>
            </a:p>
          </p:txBody>
        </p:sp>
        <p:sp>
          <p:nvSpPr>
            <p:cNvPr id="141328" name="Rectangle 15"/>
            <p:cNvSpPr/>
            <p:nvPr/>
          </p:nvSpPr>
          <p:spPr>
            <a:xfrm>
              <a:off x="2650" y="2649"/>
              <a:ext cx="432"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141329" name="Rectangle 16"/>
            <p:cNvSpPr/>
            <p:nvPr/>
          </p:nvSpPr>
          <p:spPr>
            <a:xfrm>
              <a:off x="2794" y="145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1330" name="Rectangle 17"/>
            <p:cNvSpPr/>
            <p:nvPr/>
          </p:nvSpPr>
          <p:spPr>
            <a:xfrm>
              <a:off x="1642" y="1698"/>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1331" name="Rectangle 18"/>
            <p:cNvSpPr/>
            <p:nvPr/>
          </p:nvSpPr>
          <p:spPr>
            <a:xfrm>
              <a:off x="2074" y="1698"/>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1332" name="Rectangle 19"/>
            <p:cNvSpPr/>
            <p:nvPr/>
          </p:nvSpPr>
          <p:spPr>
            <a:xfrm>
              <a:off x="2794" y="169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1333" name="Rectangle 20"/>
            <p:cNvSpPr/>
            <p:nvPr/>
          </p:nvSpPr>
          <p:spPr>
            <a:xfrm>
              <a:off x="1642" y="2130"/>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1334" name="Rectangle 21"/>
            <p:cNvSpPr/>
            <p:nvPr/>
          </p:nvSpPr>
          <p:spPr>
            <a:xfrm>
              <a:off x="2074" y="213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1335" name="Rectangle 22"/>
            <p:cNvSpPr/>
            <p:nvPr/>
          </p:nvSpPr>
          <p:spPr>
            <a:xfrm>
              <a:off x="2794" y="2130"/>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1336" name="Rectangle 23"/>
            <p:cNvSpPr/>
            <p:nvPr/>
          </p:nvSpPr>
          <p:spPr>
            <a:xfrm>
              <a:off x="1642" y="2370"/>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1337" name="Rectangle 24"/>
            <p:cNvSpPr/>
            <p:nvPr/>
          </p:nvSpPr>
          <p:spPr>
            <a:xfrm>
              <a:off x="2074" y="237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1338" name="Rectangle 25"/>
            <p:cNvSpPr/>
            <p:nvPr/>
          </p:nvSpPr>
          <p:spPr>
            <a:xfrm>
              <a:off x="2794" y="2370"/>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1339" name="Rectangle 26"/>
            <p:cNvSpPr/>
            <p:nvPr/>
          </p:nvSpPr>
          <p:spPr>
            <a:xfrm>
              <a:off x="1642" y="2898"/>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1340" name="Rectangle 27"/>
            <p:cNvSpPr/>
            <p:nvPr/>
          </p:nvSpPr>
          <p:spPr>
            <a:xfrm>
              <a:off x="2074" y="2898"/>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1341" name="Rectangle 28"/>
            <p:cNvSpPr/>
            <p:nvPr/>
          </p:nvSpPr>
          <p:spPr>
            <a:xfrm>
              <a:off x="2794" y="289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1342" name="Rectangle 29"/>
            <p:cNvSpPr/>
            <p:nvPr/>
          </p:nvSpPr>
          <p:spPr>
            <a:xfrm>
              <a:off x="1642" y="3138"/>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1343" name="Rectangle 30"/>
            <p:cNvSpPr/>
            <p:nvPr/>
          </p:nvSpPr>
          <p:spPr>
            <a:xfrm>
              <a:off x="2074" y="3138"/>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1344" name="Rectangle 31"/>
            <p:cNvSpPr/>
            <p:nvPr/>
          </p:nvSpPr>
          <p:spPr>
            <a:xfrm>
              <a:off x="2794" y="313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4336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Accessing set associative caches</a:t>
            </a:r>
            <a:endParaRPr lang="en-US" altLang="zh-CN" dirty="0">
              <a:ea typeface="宋体" panose="02010600030101010101" pitchFamily="2" charset="-122"/>
            </a:endParaRPr>
          </a:p>
        </p:txBody>
      </p:sp>
      <p:sp>
        <p:nvSpPr>
          <p:cNvPr id="143364" name="Rectangle 3"/>
          <p:cNvSpPr>
            <a:spLocks noGrp="1"/>
          </p:cNvSpPr>
          <p:nvPr>
            <p:ph idx="1"/>
          </p:nvPr>
        </p:nvSpPr>
        <p:spPr>
          <a:xfrm>
            <a:off x="457200" y="1600200"/>
            <a:ext cx="8305800" cy="914400"/>
          </a:xfrm>
        </p:spPr>
        <p:txBody>
          <a:bodyPr vert="horz" wrap="square" lIns="91440" tIns="45720" rIns="91440" bIns="45720" anchor="t" anchorCtr="0"/>
          <a:p>
            <a:pPr>
              <a:lnSpc>
                <a:spcPct val="90000"/>
              </a:lnSpc>
            </a:pPr>
            <a:r>
              <a:rPr lang="en-US" altLang="zh-CN" dirty="0">
                <a:ea typeface="宋体" panose="02010600030101010101" pitchFamily="2" charset="-122"/>
              </a:rPr>
              <a:t>Set selection</a:t>
            </a:r>
            <a:endParaRPr lang="en-US" altLang="zh-CN" dirty="0">
              <a:ea typeface="宋体" panose="02010600030101010101" pitchFamily="2" charset="-122"/>
            </a:endParaRPr>
          </a:p>
          <a:p>
            <a:pPr lvl="1">
              <a:lnSpc>
                <a:spcPct val="90000"/>
              </a:lnSpc>
            </a:pPr>
            <a:r>
              <a:rPr lang="en-US" altLang="zh-CN" dirty="0">
                <a:ea typeface="宋体" panose="02010600030101010101" pitchFamily="2" charset="-122"/>
              </a:rPr>
              <a:t>identical to direct-mapped cache</a:t>
            </a:r>
            <a:endParaRPr lang="en-US" altLang="zh-CN" dirty="0">
              <a:ea typeface="宋体" panose="02010600030101010101" pitchFamily="2" charset="-122"/>
            </a:endParaRPr>
          </a:p>
        </p:txBody>
      </p:sp>
      <p:grpSp>
        <p:nvGrpSpPr>
          <p:cNvPr id="143365" name="Group 4"/>
          <p:cNvGrpSpPr/>
          <p:nvPr/>
        </p:nvGrpSpPr>
        <p:grpSpPr>
          <a:xfrm>
            <a:off x="0" y="2568575"/>
            <a:ext cx="8770938" cy="3527425"/>
            <a:chOff x="0" y="1330"/>
            <a:chExt cx="5525" cy="2222"/>
          </a:xfrm>
        </p:grpSpPr>
        <p:sp>
          <p:nvSpPr>
            <p:cNvPr id="143366" name="Rectangle 5"/>
            <p:cNvSpPr/>
            <p:nvPr/>
          </p:nvSpPr>
          <p:spPr>
            <a:xfrm>
              <a:off x="2837" y="1330"/>
              <a:ext cx="2688" cy="585"/>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3367" name="Rectangle 6"/>
            <p:cNvSpPr/>
            <p:nvPr/>
          </p:nvSpPr>
          <p:spPr>
            <a:xfrm>
              <a:off x="2981" y="1378"/>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3368" name="Rectangle 7"/>
            <p:cNvSpPr/>
            <p:nvPr/>
          </p:nvSpPr>
          <p:spPr>
            <a:xfrm>
              <a:off x="2981" y="162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3369" name="Rectangle 8"/>
            <p:cNvSpPr/>
            <p:nvPr/>
          </p:nvSpPr>
          <p:spPr>
            <a:xfrm>
              <a:off x="3413" y="1378"/>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3370" name="Rectangle 9"/>
            <p:cNvSpPr/>
            <p:nvPr/>
          </p:nvSpPr>
          <p:spPr>
            <a:xfrm>
              <a:off x="3413" y="1627"/>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3371" name="Text Box 10"/>
            <p:cNvSpPr txBox="1"/>
            <p:nvPr/>
          </p:nvSpPr>
          <p:spPr>
            <a:xfrm>
              <a:off x="2397" y="1483"/>
              <a:ext cx="451" cy="2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0:</a:t>
              </a:r>
              <a:endParaRPr lang="en-US" altLang="zh-CN" sz="1600" b="1" dirty="0">
                <a:latin typeface="Helvetica" pitchFamily="34" charset="0"/>
                <a:ea typeface="宋体" panose="02010600030101010101" pitchFamily="2" charset="-122"/>
              </a:endParaRPr>
            </a:p>
          </p:txBody>
        </p:sp>
        <p:sp>
          <p:nvSpPr>
            <p:cNvPr id="143372" name="Rectangle 11"/>
            <p:cNvSpPr/>
            <p:nvPr/>
          </p:nvSpPr>
          <p:spPr>
            <a:xfrm>
              <a:off x="2835" y="2002"/>
              <a:ext cx="2688" cy="585"/>
            </a:xfrm>
            <a:prstGeom prst="rect">
              <a:avLst/>
            </a:prstGeom>
            <a:solidFill>
              <a:srgbClr val="FFFF99">
                <a:alpha val="50195"/>
              </a:srgb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3373" name="Rectangle 12"/>
            <p:cNvSpPr/>
            <p:nvPr/>
          </p:nvSpPr>
          <p:spPr>
            <a:xfrm>
              <a:off x="2979" y="2050"/>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3374" name="Rectangle 13"/>
            <p:cNvSpPr/>
            <p:nvPr/>
          </p:nvSpPr>
          <p:spPr>
            <a:xfrm>
              <a:off x="2979" y="2299"/>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3375" name="Rectangle 14"/>
            <p:cNvSpPr/>
            <p:nvPr/>
          </p:nvSpPr>
          <p:spPr>
            <a:xfrm>
              <a:off x="3411" y="2050"/>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3376" name="Rectangle 15"/>
            <p:cNvSpPr/>
            <p:nvPr/>
          </p:nvSpPr>
          <p:spPr>
            <a:xfrm>
              <a:off x="3411" y="2299"/>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3377" name="Text Box 16"/>
            <p:cNvSpPr txBox="1"/>
            <p:nvPr/>
          </p:nvSpPr>
          <p:spPr>
            <a:xfrm>
              <a:off x="2395" y="2155"/>
              <a:ext cx="451" cy="2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1:</a:t>
              </a:r>
              <a:endParaRPr lang="en-US" altLang="zh-CN" sz="1600" b="1" dirty="0">
                <a:latin typeface="Helvetica" pitchFamily="34" charset="0"/>
                <a:ea typeface="宋体" panose="02010600030101010101" pitchFamily="2" charset="-122"/>
              </a:endParaRPr>
            </a:p>
          </p:txBody>
        </p:sp>
        <p:sp>
          <p:nvSpPr>
            <p:cNvPr id="143378" name="Rectangle 17"/>
            <p:cNvSpPr/>
            <p:nvPr/>
          </p:nvSpPr>
          <p:spPr>
            <a:xfrm>
              <a:off x="2835" y="2779"/>
              <a:ext cx="2688" cy="585"/>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3379" name="Rectangle 18"/>
            <p:cNvSpPr/>
            <p:nvPr/>
          </p:nvSpPr>
          <p:spPr>
            <a:xfrm>
              <a:off x="2979" y="282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3380" name="Rectangle 19"/>
            <p:cNvSpPr/>
            <p:nvPr/>
          </p:nvSpPr>
          <p:spPr>
            <a:xfrm>
              <a:off x="2979" y="3076"/>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43381" name="Rectangle 20"/>
            <p:cNvSpPr/>
            <p:nvPr/>
          </p:nvSpPr>
          <p:spPr>
            <a:xfrm>
              <a:off x="3411" y="2827"/>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3382" name="Rectangle 21"/>
            <p:cNvSpPr/>
            <p:nvPr/>
          </p:nvSpPr>
          <p:spPr>
            <a:xfrm>
              <a:off x="3411" y="3076"/>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3383" name="Text Box 22"/>
            <p:cNvSpPr txBox="1"/>
            <p:nvPr/>
          </p:nvSpPr>
          <p:spPr>
            <a:xfrm>
              <a:off x="2251" y="2962"/>
              <a:ext cx="579" cy="2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S-1:</a:t>
              </a:r>
              <a:endParaRPr lang="en-US" altLang="zh-CN" sz="1600" b="1" dirty="0">
                <a:latin typeface="Helvetica" pitchFamily="34" charset="0"/>
                <a:ea typeface="宋体" panose="02010600030101010101" pitchFamily="2" charset="-122"/>
              </a:endParaRPr>
            </a:p>
          </p:txBody>
        </p:sp>
        <p:sp>
          <p:nvSpPr>
            <p:cNvPr id="143384" name="Rectangle 23"/>
            <p:cNvSpPr/>
            <p:nvPr/>
          </p:nvSpPr>
          <p:spPr>
            <a:xfrm>
              <a:off x="3989" y="2587"/>
              <a:ext cx="432"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 •</a:t>
              </a:r>
              <a:endParaRPr lang="zh-CN" altLang="en-US" sz="1600" b="1" dirty="0">
                <a:latin typeface="Helvetica" pitchFamily="34" charset="0"/>
                <a:ea typeface="宋体" panose="02010600030101010101" pitchFamily="2" charset="-122"/>
              </a:endParaRPr>
            </a:p>
          </p:txBody>
        </p:sp>
        <p:sp>
          <p:nvSpPr>
            <p:cNvPr id="143385" name="Rectangle 24"/>
            <p:cNvSpPr/>
            <p:nvPr/>
          </p:nvSpPr>
          <p:spPr>
            <a:xfrm>
              <a:off x="276" y="2997"/>
              <a:ext cx="421" cy="21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t bits</a:t>
              </a:r>
              <a:endParaRPr lang="en-US" altLang="zh-CN" sz="1600" b="1" dirty="0">
                <a:latin typeface="Helvetica" pitchFamily="34" charset="0"/>
                <a:ea typeface="宋体" panose="02010600030101010101" pitchFamily="2" charset="-122"/>
              </a:endParaRPr>
            </a:p>
          </p:txBody>
        </p:sp>
        <p:sp>
          <p:nvSpPr>
            <p:cNvPr id="143386" name="Rectangle 25"/>
            <p:cNvSpPr/>
            <p:nvPr/>
          </p:nvSpPr>
          <p:spPr>
            <a:xfrm>
              <a:off x="968" y="2997"/>
              <a:ext cx="449" cy="21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s bits</a:t>
              </a:r>
              <a:endParaRPr lang="en-US" altLang="zh-CN" sz="1600" b="1" dirty="0">
                <a:latin typeface="Helvetica" pitchFamily="34" charset="0"/>
                <a:ea typeface="宋体" panose="02010600030101010101" pitchFamily="2" charset="-122"/>
              </a:endParaRPr>
            </a:p>
          </p:txBody>
        </p:sp>
        <p:sp>
          <p:nvSpPr>
            <p:cNvPr id="143387" name="Rectangle 26"/>
            <p:cNvSpPr/>
            <p:nvPr/>
          </p:nvSpPr>
          <p:spPr>
            <a:xfrm>
              <a:off x="1525" y="3188"/>
              <a:ext cx="720" cy="14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3388" name="Rectangle 27"/>
            <p:cNvSpPr/>
            <p:nvPr/>
          </p:nvSpPr>
          <p:spPr>
            <a:xfrm>
              <a:off x="805" y="3188"/>
              <a:ext cx="720" cy="14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0 0  0 0 1</a:t>
              </a:r>
              <a:endParaRPr lang="zh-CN" altLang="en-US" sz="1600" b="1" dirty="0">
                <a:latin typeface="Helvetica" pitchFamily="34" charset="0"/>
                <a:ea typeface="宋体" panose="02010600030101010101" pitchFamily="2" charset="-122"/>
              </a:endParaRPr>
            </a:p>
          </p:txBody>
        </p:sp>
        <p:sp>
          <p:nvSpPr>
            <p:cNvPr id="143389" name="Rectangle 28"/>
            <p:cNvSpPr/>
            <p:nvPr/>
          </p:nvSpPr>
          <p:spPr>
            <a:xfrm>
              <a:off x="85" y="3188"/>
              <a:ext cx="720" cy="14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3390" name="Text Box 29"/>
            <p:cNvSpPr txBox="1"/>
            <p:nvPr/>
          </p:nvSpPr>
          <p:spPr>
            <a:xfrm>
              <a:off x="2181" y="3332"/>
              <a:ext cx="160" cy="154"/>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0</a:t>
              </a:r>
              <a:endParaRPr lang="zh-CN" altLang="en-US" sz="1000" b="1" dirty="0">
                <a:latin typeface="Helvetica" pitchFamily="34" charset="0"/>
                <a:ea typeface="宋体" panose="02010600030101010101" pitchFamily="2" charset="-122"/>
              </a:endParaRPr>
            </a:p>
          </p:txBody>
        </p:sp>
        <p:sp>
          <p:nvSpPr>
            <p:cNvPr id="143391" name="Text Box 30"/>
            <p:cNvSpPr txBox="1"/>
            <p:nvPr/>
          </p:nvSpPr>
          <p:spPr>
            <a:xfrm>
              <a:off x="0" y="3332"/>
              <a:ext cx="258" cy="154"/>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000" b="1" dirty="0">
                  <a:latin typeface="Helvetica" pitchFamily="34" charset="0"/>
                  <a:ea typeface="宋体" panose="02010600030101010101" pitchFamily="2" charset="-122"/>
                </a:rPr>
                <a:t>m-1</a:t>
              </a:r>
              <a:endParaRPr lang="en-US" altLang="zh-CN" sz="1000" b="1" dirty="0">
                <a:latin typeface="Helvetica" pitchFamily="34" charset="0"/>
                <a:ea typeface="宋体" panose="02010600030101010101" pitchFamily="2" charset="-122"/>
              </a:endParaRPr>
            </a:p>
          </p:txBody>
        </p:sp>
        <p:sp>
          <p:nvSpPr>
            <p:cNvPr id="143392" name="Rectangle 31"/>
            <p:cNvSpPr/>
            <p:nvPr/>
          </p:nvSpPr>
          <p:spPr>
            <a:xfrm>
              <a:off x="1669" y="3006"/>
              <a:ext cx="456" cy="21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b bits</a:t>
              </a:r>
              <a:endParaRPr lang="en-US" altLang="zh-CN" sz="1600" b="1" dirty="0">
                <a:latin typeface="Helvetica" pitchFamily="34" charset="0"/>
                <a:ea typeface="宋体" panose="02010600030101010101" pitchFamily="2" charset="-122"/>
              </a:endParaRPr>
            </a:p>
          </p:txBody>
        </p:sp>
        <p:sp>
          <p:nvSpPr>
            <p:cNvPr id="143393" name="Rectangle 32"/>
            <p:cNvSpPr/>
            <p:nvPr/>
          </p:nvSpPr>
          <p:spPr>
            <a:xfrm>
              <a:off x="321" y="3342"/>
              <a:ext cx="306" cy="21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3394" name="Rectangle 33"/>
            <p:cNvSpPr/>
            <p:nvPr/>
          </p:nvSpPr>
          <p:spPr>
            <a:xfrm>
              <a:off x="853" y="3342"/>
              <a:ext cx="669" cy="21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set index</a:t>
              </a:r>
              <a:endParaRPr lang="en-US" altLang="zh-CN" sz="1600" b="1" dirty="0">
                <a:latin typeface="Helvetica" pitchFamily="34" charset="0"/>
                <a:ea typeface="宋体" panose="02010600030101010101" pitchFamily="2" charset="-122"/>
              </a:endParaRPr>
            </a:p>
          </p:txBody>
        </p:sp>
        <p:sp>
          <p:nvSpPr>
            <p:cNvPr id="143395" name="Rectangle 34"/>
            <p:cNvSpPr/>
            <p:nvPr/>
          </p:nvSpPr>
          <p:spPr>
            <a:xfrm>
              <a:off x="1477" y="3342"/>
              <a:ext cx="833" cy="21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block offset</a:t>
              </a:r>
              <a:endParaRPr lang="en-US" altLang="zh-CN" sz="1600" b="1" dirty="0">
                <a:latin typeface="Helvetica" pitchFamily="34" charset="0"/>
                <a:ea typeface="宋体" panose="02010600030101010101" pitchFamily="2" charset="-122"/>
              </a:endParaRPr>
            </a:p>
          </p:txBody>
        </p:sp>
        <p:sp>
          <p:nvSpPr>
            <p:cNvPr id="143396" name="AutoShape 35"/>
            <p:cNvSpPr/>
            <p:nvPr/>
          </p:nvSpPr>
          <p:spPr>
            <a:xfrm rot="-5400000">
              <a:off x="1069" y="2672"/>
              <a:ext cx="192" cy="720"/>
            </a:xfrm>
            <a:prstGeom prst="rightBrace">
              <a:avLst>
                <a:gd name="adj1" fmla="val 31250"/>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43397" name="Line 36"/>
            <p:cNvSpPr/>
            <p:nvPr/>
          </p:nvSpPr>
          <p:spPr>
            <a:xfrm flipH="1" flipV="1">
              <a:off x="1163" y="2290"/>
              <a:ext cx="2" cy="670"/>
            </a:xfrm>
            <a:prstGeom prst="line">
              <a:avLst/>
            </a:prstGeom>
            <a:ln w="12700" cap="flat" cmpd="sng">
              <a:solidFill>
                <a:schemeClr val="tx1"/>
              </a:solidFill>
              <a:prstDash val="solid"/>
              <a:headEnd type="none" w="med" len="med"/>
              <a:tailEnd type="none" w="med" len="med"/>
            </a:ln>
          </p:spPr>
        </p:sp>
        <p:sp>
          <p:nvSpPr>
            <p:cNvPr id="143398" name="Line 37"/>
            <p:cNvSpPr/>
            <p:nvPr/>
          </p:nvSpPr>
          <p:spPr>
            <a:xfrm>
              <a:off x="1165" y="2290"/>
              <a:ext cx="1128" cy="0"/>
            </a:xfrm>
            <a:prstGeom prst="line">
              <a:avLst/>
            </a:prstGeom>
            <a:ln w="12700" cap="flat" cmpd="sng">
              <a:solidFill>
                <a:schemeClr val="tx1"/>
              </a:solidFill>
              <a:prstDash val="solid"/>
              <a:headEnd type="none" w="med" len="med"/>
              <a:tailEnd type="triangle" w="med" len="med"/>
            </a:ln>
          </p:spPr>
        </p:sp>
        <p:sp>
          <p:nvSpPr>
            <p:cNvPr id="143399" name="Text Box 38"/>
            <p:cNvSpPr txBox="1"/>
            <p:nvPr/>
          </p:nvSpPr>
          <p:spPr>
            <a:xfrm>
              <a:off x="1280" y="2098"/>
              <a:ext cx="863" cy="2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Selected set</a:t>
              </a:r>
              <a:endParaRPr lang="en-US" altLang="zh-CN" sz="1600" b="1" dirty="0">
                <a:latin typeface="Helvetica" pitchFamily="34" charset="0"/>
                <a:ea typeface="宋体" panose="02010600030101010101" pitchFamily="2" charset="-122"/>
              </a:endParaRPr>
            </a:p>
          </p:txBody>
        </p:sp>
        <p:sp>
          <p:nvSpPr>
            <p:cNvPr id="143400" name="Rectangle 39"/>
            <p:cNvSpPr/>
            <p:nvPr/>
          </p:nvSpPr>
          <p:spPr>
            <a:xfrm>
              <a:off x="4101" y="137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3401" name="Rectangle 40"/>
            <p:cNvSpPr/>
            <p:nvPr/>
          </p:nvSpPr>
          <p:spPr>
            <a:xfrm>
              <a:off x="4101" y="161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3402" name="Rectangle 41"/>
            <p:cNvSpPr/>
            <p:nvPr/>
          </p:nvSpPr>
          <p:spPr>
            <a:xfrm>
              <a:off x="4101" y="2050"/>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3403" name="Rectangle 42"/>
            <p:cNvSpPr/>
            <p:nvPr/>
          </p:nvSpPr>
          <p:spPr>
            <a:xfrm>
              <a:off x="4101" y="2290"/>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3404" name="Rectangle 43"/>
            <p:cNvSpPr/>
            <p:nvPr/>
          </p:nvSpPr>
          <p:spPr>
            <a:xfrm>
              <a:off x="4101" y="281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43405" name="Rectangle 44"/>
            <p:cNvSpPr/>
            <p:nvPr/>
          </p:nvSpPr>
          <p:spPr>
            <a:xfrm>
              <a:off x="4101" y="305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6387" name="Rectangle 2"/>
          <p:cNvSpPr>
            <a:spLocks noGrp="1"/>
          </p:cNvSpPr>
          <p:nvPr>
            <p:ph type="title"/>
          </p:nvPr>
        </p:nvSpPr>
        <p:spPr/>
        <p:txBody>
          <a:bodyPr vert="horz" wrap="square" lIns="91440" tIns="45720" rIns="91440" bIns="45720" anchor="ctr" anchorCtr="0"/>
          <a:p>
            <a:pPr>
              <a:lnSpc>
                <a:spcPct val="120000"/>
              </a:lnSpc>
            </a:pPr>
            <a:r>
              <a:rPr lang="en-US" altLang="zh-CN" dirty="0">
                <a:ea typeface="宋体" panose="02010600030101010101" pitchFamily="2" charset="-122"/>
              </a:rPr>
              <a:t>Stride-1 reference pattern</a:t>
            </a:r>
            <a:endParaRPr lang="en-US" altLang="zh-CN" dirty="0">
              <a:ea typeface="宋体" panose="02010600030101010101" pitchFamily="2" charset="-122"/>
            </a:endParaRPr>
          </a:p>
        </p:txBody>
      </p:sp>
      <p:sp>
        <p:nvSpPr>
          <p:cNvPr id="16388" name="Rectangle 3"/>
          <p:cNvSpPr>
            <a:spLocks noGrp="1"/>
          </p:cNvSpPr>
          <p:nvPr>
            <p:ph idx="1"/>
          </p:nvPr>
        </p:nvSpPr>
        <p:spPr>
          <a:xfrm>
            <a:off x="762000" y="1600200"/>
            <a:ext cx="8001000" cy="4191000"/>
          </a:xfrm>
        </p:spPr>
        <p:txBody>
          <a:bodyPr vert="horz" wrap="square" lIns="91440" tIns="45720" rIns="91440" bIns="45720" anchor="t" anchorCtr="0"/>
          <a:p>
            <a:pPr>
              <a:buNone/>
            </a:pPr>
            <a:r>
              <a:rPr lang="en-US" altLang="zh-CN" sz="2000" b="1" dirty="0">
                <a:latin typeface="Courier New" panose="02070309020205020404" pitchFamily="49" charset="0"/>
                <a:ea typeface="宋体" panose="02010600030101010101" pitchFamily="2" charset="-122"/>
              </a:rPr>
              <a:t>int sumarrayrows(int a[M][N]) //M=2,N=3</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int i, j, sum = 0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for (i = 0 ; i &lt; </a:t>
            </a:r>
            <a:r>
              <a:rPr lang="en-US" altLang="zh-CN" sz="2000" b="1" dirty="0">
                <a:solidFill>
                  <a:srgbClr val="FF0000"/>
                </a:solidFill>
                <a:latin typeface="Courier New" panose="02070309020205020404" pitchFamily="49" charset="0"/>
                <a:ea typeface="宋体" panose="02010600030101010101" pitchFamily="2" charset="-122"/>
              </a:rPr>
              <a:t>M</a:t>
            </a:r>
            <a:r>
              <a:rPr lang="en-US" altLang="zh-CN" sz="2000" b="1" dirty="0">
                <a:latin typeface="Courier New" panose="02070309020205020404" pitchFamily="49" charset="0"/>
                <a:ea typeface="宋体" panose="02010600030101010101" pitchFamily="2" charset="-122"/>
              </a:rPr>
              <a:t> ; i++)</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for ( j = 0 ; j &lt; </a:t>
            </a:r>
            <a:r>
              <a:rPr lang="en-US" altLang="zh-CN" sz="2000" b="1" dirty="0">
                <a:solidFill>
                  <a:srgbClr val="FF0000"/>
                </a:solidFill>
                <a:latin typeface="Courier New" panose="02070309020205020404" pitchFamily="49" charset="0"/>
                <a:ea typeface="宋体" panose="02010600030101010101" pitchFamily="2" charset="-122"/>
              </a:rPr>
              <a:t>N</a:t>
            </a:r>
            <a:r>
              <a:rPr lang="en-US" altLang="zh-CN" sz="2000" b="1" dirty="0">
                <a:latin typeface="Courier New" panose="02070309020205020404" pitchFamily="49" charset="0"/>
                <a:ea typeface="宋体" panose="02010600030101010101" pitchFamily="2" charset="-122"/>
              </a:rPr>
              <a:t> ; j++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sum += a[i][j]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return sum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a:t>
            </a:r>
            <a:endParaRPr lang="en-US" altLang="zh-CN" sz="2000" b="1" dirty="0">
              <a:latin typeface="Courier New" panose="02070309020205020404" pitchFamily="49" charset="0"/>
              <a:ea typeface="宋体" panose="02010600030101010101" pitchFamily="2" charset="-122"/>
            </a:endParaRPr>
          </a:p>
        </p:txBody>
      </p:sp>
      <p:graphicFrame>
        <p:nvGraphicFramePr>
          <p:cNvPr id="5" name="Group 34"/>
          <p:cNvGraphicFramePr>
            <a:graphicFrameLocks noGrp="1"/>
          </p:cNvGraphicFramePr>
          <p:nvPr/>
        </p:nvGraphicFramePr>
        <p:xfrm>
          <a:off x="533400" y="4648200"/>
          <a:ext cx="8077200" cy="1371600"/>
        </p:xfrm>
        <a:graphic>
          <a:graphicData uri="http://schemas.openxmlformats.org/drawingml/2006/table">
            <a:tbl>
              <a:tblPr/>
              <a:tblGrid>
                <a:gridCol w="1903413"/>
                <a:gridCol w="1028700"/>
                <a:gridCol w="1027112"/>
                <a:gridCol w="1108075"/>
                <a:gridCol w="949325"/>
                <a:gridCol w="1028700"/>
                <a:gridCol w="1031875"/>
              </a:tblGrid>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Address</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Contents</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00</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01</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02</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11</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Access order</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4541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Accessing set associative caches</a:t>
            </a:r>
            <a:endParaRPr lang="en-US" altLang="zh-CN" dirty="0">
              <a:ea typeface="宋体" panose="02010600030101010101" pitchFamily="2" charset="-122"/>
            </a:endParaRPr>
          </a:p>
        </p:txBody>
      </p:sp>
      <p:sp>
        <p:nvSpPr>
          <p:cNvPr id="145412" name="Rectangle 3"/>
          <p:cNvSpPr>
            <a:spLocks noGrp="1"/>
          </p:cNvSpPr>
          <p:nvPr>
            <p:ph idx="1"/>
          </p:nvPr>
        </p:nvSpPr>
        <p:spPr>
          <a:xfrm>
            <a:off x="457200" y="1600200"/>
            <a:ext cx="8305800" cy="1371600"/>
          </a:xfrm>
        </p:spPr>
        <p:txBody>
          <a:bodyPr vert="horz" wrap="square" lIns="91440" tIns="45720" rIns="91440" bIns="45720" anchor="t" anchorCtr="0"/>
          <a:p>
            <a:r>
              <a:rPr lang="en-US" altLang="zh-CN" dirty="0">
                <a:ea typeface="宋体" panose="02010600030101010101" pitchFamily="2" charset="-122"/>
              </a:rPr>
              <a:t>Line matching and word selection</a:t>
            </a:r>
            <a:endParaRPr lang="en-US" altLang="zh-CN" dirty="0">
              <a:ea typeface="宋体" panose="02010600030101010101" pitchFamily="2" charset="-122"/>
            </a:endParaRPr>
          </a:p>
          <a:p>
            <a:pPr lvl="1"/>
            <a:r>
              <a:rPr lang="en-US" altLang="zh-CN" dirty="0">
                <a:ea typeface="宋体" panose="02010600030101010101" pitchFamily="2" charset="-122"/>
              </a:rPr>
              <a:t>must compare the tag in each valid line in the selected set.</a:t>
            </a:r>
            <a:endParaRPr lang="en-US" altLang="zh-CN" dirty="0">
              <a:ea typeface="宋体" panose="02010600030101010101" pitchFamily="2" charset="-122"/>
            </a:endParaRPr>
          </a:p>
        </p:txBody>
      </p:sp>
      <p:grpSp>
        <p:nvGrpSpPr>
          <p:cNvPr id="145413" name="Group 4"/>
          <p:cNvGrpSpPr/>
          <p:nvPr/>
        </p:nvGrpSpPr>
        <p:grpSpPr>
          <a:xfrm>
            <a:off x="0" y="2841625"/>
            <a:ext cx="9067800" cy="3433763"/>
            <a:chOff x="0" y="1261"/>
            <a:chExt cx="5712" cy="2358"/>
          </a:xfrm>
        </p:grpSpPr>
        <p:sp>
          <p:nvSpPr>
            <p:cNvPr id="145414" name="Text Box 5"/>
            <p:cNvSpPr txBox="1"/>
            <p:nvPr/>
          </p:nvSpPr>
          <p:spPr>
            <a:xfrm>
              <a:off x="3884" y="2362"/>
              <a:ext cx="1828" cy="735"/>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(3) </a:t>
              </a:r>
              <a:r>
                <a:rPr lang="en-US" altLang="zh-CN" sz="1600" b="1" dirty="0">
                  <a:latin typeface="Helvetica" pitchFamily="34" charset="0"/>
                  <a:ea typeface="宋体" panose="02010600030101010101" pitchFamily="2" charset="-122"/>
                </a:rPr>
                <a:t>If (1) and (2), then </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cache hit, and</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 block  offset selects </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starting byte.</a:t>
              </a:r>
              <a:endParaRPr lang="en-US" altLang="zh-CN" sz="1600" b="1" dirty="0">
                <a:latin typeface="Helvetica" pitchFamily="34" charset="0"/>
                <a:ea typeface="宋体" panose="02010600030101010101" pitchFamily="2" charset="-122"/>
              </a:endParaRPr>
            </a:p>
          </p:txBody>
        </p:sp>
        <p:grpSp>
          <p:nvGrpSpPr>
            <p:cNvPr id="145415" name="Group 6"/>
            <p:cNvGrpSpPr/>
            <p:nvPr/>
          </p:nvGrpSpPr>
          <p:grpSpPr>
            <a:xfrm>
              <a:off x="0" y="1261"/>
              <a:ext cx="4996" cy="2358"/>
              <a:chOff x="0" y="1261"/>
              <a:chExt cx="4996" cy="2358"/>
            </a:xfrm>
          </p:grpSpPr>
          <p:sp>
            <p:nvSpPr>
              <p:cNvPr id="145416" name="Rectangle 7"/>
              <p:cNvSpPr/>
              <p:nvPr/>
            </p:nvSpPr>
            <p:spPr>
              <a:xfrm>
                <a:off x="1332" y="1729"/>
                <a:ext cx="3664" cy="583"/>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17" name="Rectangle 8"/>
              <p:cNvSpPr/>
              <p:nvPr/>
            </p:nvSpPr>
            <p:spPr>
              <a:xfrm>
                <a:off x="3412"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18" name="Rectangle 9"/>
              <p:cNvSpPr/>
              <p:nvPr/>
            </p:nvSpPr>
            <p:spPr>
              <a:xfrm>
                <a:off x="2580"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19" name="Rectangle 10"/>
              <p:cNvSpPr/>
              <p:nvPr/>
            </p:nvSpPr>
            <p:spPr>
              <a:xfrm>
                <a:off x="1476" y="2045"/>
                <a:ext cx="288" cy="192"/>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145420" name="Rectangle 11"/>
              <p:cNvSpPr/>
              <p:nvPr/>
            </p:nvSpPr>
            <p:spPr>
              <a:xfrm>
                <a:off x="1908" y="2045"/>
                <a:ext cx="576" cy="192"/>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0110</a:t>
                </a:r>
                <a:endParaRPr lang="zh-CN" altLang="en-US" sz="1600" b="1" dirty="0">
                  <a:latin typeface="Helvetica" pitchFamily="34" charset="0"/>
                  <a:ea typeface="宋体" panose="02010600030101010101" pitchFamily="2" charset="-122"/>
                </a:endParaRPr>
              </a:p>
            </p:txBody>
          </p:sp>
          <p:sp>
            <p:nvSpPr>
              <p:cNvPr id="145421" name="Rectangle 12"/>
              <p:cNvSpPr/>
              <p:nvPr/>
            </p:nvSpPr>
            <p:spPr>
              <a:xfrm>
                <a:off x="2868"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22" name="Rectangle 13"/>
              <p:cNvSpPr/>
              <p:nvPr/>
            </p:nvSpPr>
            <p:spPr>
              <a:xfrm>
                <a:off x="3124"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23" name="Rectangle 14"/>
              <p:cNvSpPr/>
              <p:nvPr/>
            </p:nvSpPr>
            <p:spPr>
              <a:xfrm>
                <a:off x="4516"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w</a:t>
                </a:r>
                <a:r>
                  <a:rPr lang="en-US" altLang="zh-CN" sz="1600" b="1" baseline="-25000" dirty="0">
                    <a:latin typeface="Helvetica" pitchFamily="34" charset="0"/>
                    <a:ea typeface="宋体" panose="02010600030101010101" pitchFamily="2" charset="-122"/>
                  </a:rPr>
                  <a:t>3</a:t>
                </a:r>
                <a:endParaRPr lang="en-US" altLang="zh-CN" sz="1600" b="1" baseline="-25000" dirty="0">
                  <a:latin typeface="Helvetica" pitchFamily="34" charset="0"/>
                  <a:ea typeface="宋体" panose="02010600030101010101" pitchFamily="2" charset="-122"/>
                </a:endParaRPr>
              </a:p>
            </p:txBody>
          </p:sp>
          <p:sp>
            <p:nvSpPr>
              <p:cNvPr id="145424" name="Rectangle 15"/>
              <p:cNvSpPr/>
              <p:nvPr/>
            </p:nvSpPr>
            <p:spPr>
              <a:xfrm>
                <a:off x="3684"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w</a:t>
                </a:r>
                <a:r>
                  <a:rPr lang="en-US" altLang="zh-CN" sz="1600" b="1" baseline="-25000" dirty="0">
                    <a:latin typeface="Helvetica" pitchFamily="34" charset="0"/>
                    <a:ea typeface="宋体" panose="02010600030101010101" pitchFamily="2" charset="-122"/>
                  </a:rPr>
                  <a:t>0</a:t>
                </a:r>
                <a:endParaRPr lang="en-US" altLang="zh-CN" sz="1600" b="1" dirty="0">
                  <a:latin typeface="Helvetica" pitchFamily="34" charset="0"/>
                  <a:ea typeface="宋体" panose="02010600030101010101" pitchFamily="2" charset="-122"/>
                </a:endParaRPr>
              </a:p>
            </p:txBody>
          </p:sp>
          <p:sp>
            <p:nvSpPr>
              <p:cNvPr id="145425" name="Rectangle 16"/>
              <p:cNvSpPr/>
              <p:nvPr/>
            </p:nvSpPr>
            <p:spPr>
              <a:xfrm>
                <a:off x="3972"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w</a:t>
                </a:r>
                <a:r>
                  <a:rPr lang="en-US" altLang="zh-CN" sz="1600" b="1" baseline="-25000" dirty="0">
                    <a:latin typeface="Helvetica" pitchFamily="34" charset="0"/>
                    <a:ea typeface="宋体" panose="02010600030101010101" pitchFamily="2" charset="-122"/>
                  </a:rPr>
                  <a:t>1</a:t>
                </a:r>
                <a:endParaRPr lang="en-US" altLang="zh-CN" sz="1600" b="1" dirty="0">
                  <a:latin typeface="Helvetica" pitchFamily="34" charset="0"/>
                  <a:ea typeface="宋体" panose="02010600030101010101" pitchFamily="2" charset="-122"/>
                </a:endParaRPr>
              </a:p>
            </p:txBody>
          </p:sp>
          <p:sp>
            <p:nvSpPr>
              <p:cNvPr id="145426" name="Rectangle 17"/>
              <p:cNvSpPr/>
              <p:nvPr/>
            </p:nvSpPr>
            <p:spPr>
              <a:xfrm>
                <a:off x="4228"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w</a:t>
                </a:r>
                <a:r>
                  <a:rPr lang="en-US" altLang="zh-CN" sz="1600" b="1" baseline="-25000" dirty="0">
                    <a:latin typeface="Helvetica" pitchFamily="34" charset="0"/>
                    <a:ea typeface="宋体" panose="02010600030101010101" pitchFamily="2" charset="-122"/>
                  </a:rPr>
                  <a:t>2</a:t>
                </a:r>
                <a:endParaRPr lang="en-US" altLang="zh-CN" sz="1600" b="1" dirty="0">
                  <a:latin typeface="Helvetica" pitchFamily="34" charset="0"/>
                  <a:ea typeface="宋体" panose="02010600030101010101" pitchFamily="2" charset="-122"/>
                </a:endParaRPr>
              </a:p>
            </p:txBody>
          </p:sp>
          <p:sp>
            <p:nvSpPr>
              <p:cNvPr id="145427" name="Rectangle 18"/>
              <p:cNvSpPr/>
              <p:nvPr/>
            </p:nvSpPr>
            <p:spPr>
              <a:xfrm>
                <a:off x="3670" y="2044"/>
                <a:ext cx="1152" cy="192"/>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45428" name="Rectangle 19"/>
              <p:cNvSpPr/>
              <p:nvPr/>
            </p:nvSpPr>
            <p:spPr>
              <a:xfrm>
                <a:off x="3428"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29" name="Rectangle 20"/>
              <p:cNvSpPr/>
              <p:nvPr/>
            </p:nvSpPr>
            <p:spPr>
              <a:xfrm>
                <a:off x="2596"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30" name="Rectangle 21"/>
              <p:cNvSpPr/>
              <p:nvPr/>
            </p:nvSpPr>
            <p:spPr>
              <a:xfrm>
                <a:off x="1492"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145431" name="Rectangle 22"/>
              <p:cNvSpPr/>
              <p:nvPr/>
            </p:nvSpPr>
            <p:spPr>
              <a:xfrm>
                <a:off x="1924" y="1797"/>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1001</a:t>
                </a:r>
                <a:endParaRPr lang="zh-CN" altLang="en-US" sz="1600" b="1" dirty="0">
                  <a:latin typeface="Helvetica" pitchFamily="34" charset="0"/>
                  <a:ea typeface="宋体" panose="02010600030101010101" pitchFamily="2" charset="-122"/>
                </a:endParaRPr>
              </a:p>
            </p:txBody>
          </p:sp>
          <p:sp>
            <p:nvSpPr>
              <p:cNvPr id="145432" name="Rectangle 23"/>
              <p:cNvSpPr/>
              <p:nvPr/>
            </p:nvSpPr>
            <p:spPr>
              <a:xfrm>
                <a:off x="2884"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33" name="Rectangle 24"/>
              <p:cNvSpPr/>
              <p:nvPr/>
            </p:nvSpPr>
            <p:spPr>
              <a:xfrm>
                <a:off x="3140"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34" name="Rectangle 25"/>
              <p:cNvSpPr/>
              <p:nvPr/>
            </p:nvSpPr>
            <p:spPr>
              <a:xfrm>
                <a:off x="4532"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baseline="-25000" dirty="0">
                  <a:latin typeface="Helvetica" pitchFamily="34" charset="0"/>
                  <a:ea typeface="宋体" panose="02010600030101010101" pitchFamily="2" charset="-122"/>
                </a:endParaRPr>
              </a:p>
            </p:txBody>
          </p:sp>
          <p:sp>
            <p:nvSpPr>
              <p:cNvPr id="145435" name="Rectangle 26"/>
              <p:cNvSpPr/>
              <p:nvPr/>
            </p:nvSpPr>
            <p:spPr>
              <a:xfrm>
                <a:off x="3700"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36" name="Rectangle 27"/>
              <p:cNvSpPr/>
              <p:nvPr/>
            </p:nvSpPr>
            <p:spPr>
              <a:xfrm>
                <a:off x="3988"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37" name="Rectangle 28"/>
              <p:cNvSpPr/>
              <p:nvPr/>
            </p:nvSpPr>
            <p:spPr>
              <a:xfrm>
                <a:off x="4244"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45438" name="Rectangle 29"/>
              <p:cNvSpPr/>
              <p:nvPr/>
            </p:nvSpPr>
            <p:spPr>
              <a:xfrm>
                <a:off x="2031" y="3044"/>
                <a:ext cx="421" cy="229"/>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t bits</a:t>
                </a:r>
                <a:endParaRPr lang="en-US" altLang="zh-CN" sz="1600" b="1" dirty="0">
                  <a:latin typeface="Helvetica" pitchFamily="34" charset="0"/>
                  <a:ea typeface="宋体" panose="02010600030101010101" pitchFamily="2" charset="-122"/>
                </a:endParaRPr>
              </a:p>
            </p:txBody>
          </p:sp>
          <p:sp>
            <p:nvSpPr>
              <p:cNvPr id="145439" name="Rectangle 30"/>
              <p:cNvSpPr/>
              <p:nvPr/>
            </p:nvSpPr>
            <p:spPr>
              <a:xfrm>
                <a:off x="2723" y="3044"/>
                <a:ext cx="449" cy="229"/>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s bits</a:t>
                </a:r>
                <a:endParaRPr lang="en-US" altLang="zh-CN" sz="1600" b="1" dirty="0">
                  <a:latin typeface="Helvetica" pitchFamily="34" charset="0"/>
                  <a:ea typeface="宋体" panose="02010600030101010101" pitchFamily="2" charset="-122"/>
                </a:endParaRPr>
              </a:p>
            </p:txBody>
          </p:sp>
          <p:sp>
            <p:nvSpPr>
              <p:cNvPr id="145440" name="Rectangle 31"/>
              <p:cNvSpPr/>
              <p:nvPr/>
            </p:nvSpPr>
            <p:spPr>
              <a:xfrm>
                <a:off x="3280" y="3236"/>
                <a:ext cx="720" cy="14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100</a:t>
                </a:r>
                <a:endParaRPr lang="zh-CN" altLang="en-US" sz="1600" b="1" dirty="0">
                  <a:latin typeface="Helvetica" pitchFamily="34" charset="0"/>
                  <a:ea typeface="宋体" panose="02010600030101010101" pitchFamily="2" charset="-122"/>
                </a:endParaRPr>
              </a:p>
            </p:txBody>
          </p:sp>
          <p:sp>
            <p:nvSpPr>
              <p:cNvPr id="145441" name="Rectangle 32"/>
              <p:cNvSpPr/>
              <p:nvPr/>
            </p:nvSpPr>
            <p:spPr>
              <a:xfrm>
                <a:off x="2560" y="3236"/>
                <a:ext cx="720" cy="14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i</a:t>
                </a:r>
                <a:endParaRPr lang="en-US" altLang="zh-CN" sz="1600" b="1" dirty="0">
                  <a:latin typeface="Helvetica" pitchFamily="34" charset="0"/>
                  <a:ea typeface="宋体" panose="02010600030101010101" pitchFamily="2" charset="-122"/>
                </a:endParaRPr>
              </a:p>
            </p:txBody>
          </p:sp>
          <p:sp>
            <p:nvSpPr>
              <p:cNvPr id="145442" name="Rectangle 33"/>
              <p:cNvSpPr/>
              <p:nvPr/>
            </p:nvSpPr>
            <p:spPr>
              <a:xfrm>
                <a:off x="1840" y="3236"/>
                <a:ext cx="720" cy="14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0110</a:t>
                </a:r>
                <a:endParaRPr lang="zh-CN" altLang="en-US" sz="1600" b="1" dirty="0">
                  <a:latin typeface="Helvetica" pitchFamily="34" charset="0"/>
                  <a:ea typeface="宋体" panose="02010600030101010101" pitchFamily="2" charset="-122"/>
                </a:endParaRPr>
              </a:p>
            </p:txBody>
          </p:sp>
          <p:sp>
            <p:nvSpPr>
              <p:cNvPr id="145443" name="Text Box 34"/>
              <p:cNvSpPr txBox="1"/>
              <p:nvPr/>
            </p:nvSpPr>
            <p:spPr>
              <a:xfrm>
                <a:off x="3936" y="3374"/>
                <a:ext cx="160" cy="16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0</a:t>
                </a:r>
                <a:endParaRPr lang="zh-CN" altLang="en-US" sz="1000" b="1" dirty="0">
                  <a:latin typeface="Helvetica" pitchFamily="34" charset="0"/>
                  <a:ea typeface="宋体" panose="02010600030101010101" pitchFamily="2" charset="-122"/>
                </a:endParaRPr>
              </a:p>
            </p:txBody>
          </p:sp>
          <p:sp>
            <p:nvSpPr>
              <p:cNvPr id="145444" name="Text Box 35"/>
              <p:cNvSpPr txBox="1"/>
              <p:nvPr/>
            </p:nvSpPr>
            <p:spPr>
              <a:xfrm>
                <a:off x="1779" y="3374"/>
                <a:ext cx="258" cy="16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000" b="1" dirty="0">
                    <a:latin typeface="Helvetica" pitchFamily="34" charset="0"/>
                    <a:ea typeface="宋体" panose="02010600030101010101" pitchFamily="2" charset="-122"/>
                  </a:rPr>
                  <a:t>m-1</a:t>
                </a:r>
                <a:endParaRPr lang="en-US" altLang="zh-CN" sz="1000" b="1" dirty="0">
                  <a:latin typeface="Helvetica" pitchFamily="34" charset="0"/>
                  <a:ea typeface="宋体" panose="02010600030101010101" pitchFamily="2" charset="-122"/>
                </a:endParaRPr>
              </a:p>
            </p:txBody>
          </p:sp>
          <p:sp>
            <p:nvSpPr>
              <p:cNvPr id="145445" name="Rectangle 36"/>
              <p:cNvSpPr/>
              <p:nvPr/>
            </p:nvSpPr>
            <p:spPr>
              <a:xfrm>
                <a:off x="3424" y="3054"/>
                <a:ext cx="456" cy="229"/>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b bits</a:t>
                </a:r>
                <a:endParaRPr lang="en-US" altLang="zh-CN" sz="1600" b="1" dirty="0">
                  <a:latin typeface="Helvetica" pitchFamily="34" charset="0"/>
                  <a:ea typeface="宋体" panose="02010600030101010101" pitchFamily="2" charset="-122"/>
                </a:endParaRPr>
              </a:p>
            </p:txBody>
          </p:sp>
          <p:sp>
            <p:nvSpPr>
              <p:cNvPr id="145446" name="Rectangle 37"/>
              <p:cNvSpPr/>
              <p:nvPr/>
            </p:nvSpPr>
            <p:spPr>
              <a:xfrm>
                <a:off x="2076" y="3390"/>
                <a:ext cx="306" cy="229"/>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45447" name="Rectangle 38"/>
              <p:cNvSpPr/>
              <p:nvPr/>
            </p:nvSpPr>
            <p:spPr>
              <a:xfrm>
                <a:off x="2608" y="3390"/>
                <a:ext cx="669" cy="229"/>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set index</a:t>
                </a:r>
                <a:endParaRPr lang="en-US" altLang="zh-CN" sz="1600" b="1" dirty="0">
                  <a:latin typeface="Helvetica" pitchFamily="34" charset="0"/>
                  <a:ea typeface="宋体" panose="02010600030101010101" pitchFamily="2" charset="-122"/>
                </a:endParaRPr>
              </a:p>
            </p:txBody>
          </p:sp>
          <p:sp>
            <p:nvSpPr>
              <p:cNvPr id="145448" name="Rectangle 39"/>
              <p:cNvSpPr/>
              <p:nvPr/>
            </p:nvSpPr>
            <p:spPr>
              <a:xfrm>
                <a:off x="3232" y="3390"/>
                <a:ext cx="833" cy="229"/>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block offset</a:t>
                </a:r>
                <a:endParaRPr lang="en-US" altLang="zh-CN" sz="1600" b="1" dirty="0">
                  <a:latin typeface="Helvetica" pitchFamily="34" charset="0"/>
                  <a:ea typeface="宋体" panose="02010600030101010101" pitchFamily="2" charset="-122"/>
                </a:endParaRPr>
              </a:p>
            </p:txBody>
          </p:sp>
          <p:sp>
            <p:nvSpPr>
              <p:cNvPr id="145449" name="Text Box 40"/>
              <p:cNvSpPr txBox="1"/>
              <p:nvPr/>
            </p:nvSpPr>
            <p:spPr>
              <a:xfrm>
                <a:off x="371" y="1928"/>
                <a:ext cx="1051" cy="231"/>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selected set (i):</a:t>
                </a:r>
                <a:endParaRPr lang="en-US" altLang="zh-CN" sz="1600" b="1" dirty="0">
                  <a:latin typeface="Helvetica" pitchFamily="34" charset="0"/>
                  <a:ea typeface="宋体" panose="02010600030101010101" pitchFamily="2" charset="-122"/>
                </a:endParaRPr>
              </a:p>
            </p:txBody>
          </p:sp>
          <p:sp>
            <p:nvSpPr>
              <p:cNvPr id="145450" name="Text Box 41"/>
              <p:cNvSpPr txBox="1"/>
              <p:nvPr/>
            </p:nvSpPr>
            <p:spPr>
              <a:xfrm>
                <a:off x="1462" y="1270"/>
                <a:ext cx="340" cy="231"/>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145451" name="AutoShape 42"/>
              <p:cNvSpPr/>
              <p:nvPr/>
            </p:nvSpPr>
            <p:spPr>
              <a:xfrm rot="-5400000">
                <a:off x="3602" y="2688"/>
                <a:ext cx="96" cy="700"/>
              </a:xfrm>
              <a:prstGeom prst="rightBrace">
                <a:avLst>
                  <a:gd name="adj1" fmla="val 60763"/>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45452" name="AutoShape 43"/>
              <p:cNvSpPr/>
              <p:nvPr/>
            </p:nvSpPr>
            <p:spPr>
              <a:xfrm rot="-5400000">
                <a:off x="2142" y="2688"/>
                <a:ext cx="96" cy="700"/>
              </a:xfrm>
              <a:prstGeom prst="rightBrace">
                <a:avLst>
                  <a:gd name="adj1" fmla="val 60763"/>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45453" name="Text Box 44"/>
              <p:cNvSpPr txBox="1"/>
              <p:nvPr/>
            </p:nvSpPr>
            <p:spPr>
              <a:xfrm>
                <a:off x="2047" y="2545"/>
                <a:ext cx="305" cy="231"/>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a:t>
                </a:r>
                <a:endParaRPr lang="zh-CN" altLang="en-US" sz="1600" b="1" dirty="0">
                  <a:latin typeface="Helvetica" pitchFamily="34" charset="0"/>
                  <a:ea typeface="宋体" panose="02010600030101010101" pitchFamily="2" charset="-122"/>
                </a:endParaRPr>
              </a:p>
            </p:txBody>
          </p:sp>
          <p:sp>
            <p:nvSpPr>
              <p:cNvPr id="145454" name="Line 45"/>
              <p:cNvSpPr/>
              <p:nvPr/>
            </p:nvSpPr>
            <p:spPr>
              <a:xfrm>
                <a:off x="2192" y="2756"/>
                <a:ext cx="0" cy="233"/>
              </a:xfrm>
              <a:prstGeom prst="line">
                <a:avLst/>
              </a:prstGeom>
              <a:ln w="12700" cap="flat" cmpd="sng">
                <a:solidFill>
                  <a:schemeClr val="tx1"/>
                </a:solidFill>
                <a:prstDash val="solid"/>
                <a:headEnd type="triangle" w="med" len="med"/>
                <a:tailEnd type="none" w="med" len="med"/>
              </a:ln>
            </p:spPr>
          </p:sp>
          <p:sp>
            <p:nvSpPr>
              <p:cNvPr id="145455" name="Line 46"/>
              <p:cNvSpPr/>
              <p:nvPr/>
            </p:nvSpPr>
            <p:spPr>
              <a:xfrm flipV="1">
                <a:off x="3644" y="2774"/>
                <a:ext cx="200" cy="0"/>
              </a:xfrm>
              <a:prstGeom prst="line">
                <a:avLst/>
              </a:prstGeom>
              <a:ln w="12700" cap="flat" cmpd="sng">
                <a:solidFill>
                  <a:schemeClr val="tx1"/>
                </a:solidFill>
                <a:prstDash val="solid"/>
                <a:headEnd type="none" w="med" len="med"/>
                <a:tailEnd type="none" w="med" len="med"/>
              </a:ln>
            </p:spPr>
          </p:sp>
          <p:sp>
            <p:nvSpPr>
              <p:cNvPr id="145456" name="Line 47"/>
              <p:cNvSpPr/>
              <p:nvPr/>
            </p:nvSpPr>
            <p:spPr>
              <a:xfrm>
                <a:off x="3648" y="2778"/>
                <a:ext cx="0" cy="233"/>
              </a:xfrm>
              <a:prstGeom prst="line">
                <a:avLst/>
              </a:prstGeom>
              <a:ln w="12700" cap="flat" cmpd="sng">
                <a:solidFill>
                  <a:schemeClr val="tx1"/>
                </a:solidFill>
                <a:prstDash val="solid"/>
                <a:headEnd type="none" w="med" len="med"/>
                <a:tailEnd type="none" w="med" len="med"/>
              </a:ln>
            </p:spPr>
          </p:sp>
          <p:sp>
            <p:nvSpPr>
              <p:cNvPr id="145457" name="Text Box 48"/>
              <p:cNvSpPr txBox="1"/>
              <p:nvPr/>
            </p:nvSpPr>
            <p:spPr>
              <a:xfrm>
                <a:off x="0" y="2426"/>
                <a:ext cx="2076" cy="735"/>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(2) </a:t>
                </a:r>
                <a:r>
                  <a:rPr lang="en-US" altLang="zh-CN" sz="1600" b="1" dirty="0">
                    <a:latin typeface="Helvetica" pitchFamily="34" charset="0"/>
                    <a:ea typeface="宋体" panose="02010600030101010101" pitchFamily="2" charset="-122"/>
                  </a:rPr>
                  <a:t>The tag bits in one  </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of the cache lines must </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match the tag bits in</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the address</a:t>
                </a:r>
                <a:endParaRPr lang="en-US" altLang="zh-CN" sz="1600" b="1" dirty="0">
                  <a:latin typeface="Helvetica" pitchFamily="34" charset="0"/>
                  <a:ea typeface="宋体" panose="02010600030101010101" pitchFamily="2" charset="-122"/>
                </a:endParaRPr>
              </a:p>
            </p:txBody>
          </p:sp>
          <p:sp>
            <p:nvSpPr>
              <p:cNvPr id="145458" name="Line 49"/>
              <p:cNvSpPr/>
              <p:nvPr/>
            </p:nvSpPr>
            <p:spPr>
              <a:xfrm flipV="1">
                <a:off x="1550" y="1505"/>
                <a:ext cx="0" cy="288"/>
              </a:xfrm>
              <a:prstGeom prst="line">
                <a:avLst/>
              </a:prstGeom>
              <a:ln w="12700" cap="flat" cmpd="sng">
                <a:solidFill>
                  <a:schemeClr val="tx1"/>
                </a:solidFill>
                <a:prstDash val="solid"/>
                <a:headEnd type="none" w="med" len="med"/>
                <a:tailEnd type="triangle" w="med" len="med"/>
              </a:ln>
            </p:spPr>
          </p:sp>
          <p:sp>
            <p:nvSpPr>
              <p:cNvPr id="145459" name="Line 50"/>
              <p:cNvSpPr/>
              <p:nvPr/>
            </p:nvSpPr>
            <p:spPr>
              <a:xfrm flipV="1">
                <a:off x="1670" y="1505"/>
                <a:ext cx="0" cy="539"/>
              </a:xfrm>
              <a:prstGeom prst="line">
                <a:avLst/>
              </a:prstGeom>
              <a:ln w="12700" cap="flat" cmpd="sng">
                <a:solidFill>
                  <a:schemeClr val="tx1"/>
                </a:solidFill>
                <a:prstDash val="solid"/>
                <a:headEnd type="none" w="med" len="med"/>
                <a:tailEnd type="triangle" w="med" len="med"/>
              </a:ln>
            </p:spPr>
          </p:sp>
          <p:sp>
            <p:nvSpPr>
              <p:cNvPr id="145460" name="Text Box 51"/>
              <p:cNvSpPr txBox="1"/>
              <p:nvPr/>
            </p:nvSpPr>
            <p:spPr>
              <a:xfrm>
                <a:off x="1785" y="1261"/>
                <a:ext cx="1839" cy="231"/>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 </a:t>
                </a:r>
                <a:r>
                  <a:rPr lang="en-US" altLang="zh-CN" sz="1600" b="1" dirty="0">
                    <a:latin typeface="Helvetica" pitchFamily="34" charset="0"/>
                    <a:ea typeface="宋体" panose="02010600030101010101" pitchFamily="2" charset="-122"/>
                  </a:rPr>
                  <a:t>The valid bit must be set.</a:t>
                </a:r>
                <a:endParaRPr lang="en-US" altLang="zh-CN" sz="1600" b="1" dirty="0">
                  <a:latin typeface="Helvetica" pitchFamily="34" charset="0"/>
                  <a:ea typeface="宋体" panose="02010600030101010101" pitchFamily="2" charset="-122"/>
                </a:endParaRPr>
              </a:p>
            </p:txBody>
          </p:sp>
          <p:sp>
            <p:nvSpPr>
              <p:cNvPr id="145461" name="Line 52"/>
              <p:cNvSpPr/>
              <p:nvPr/>
            </p:nvSpPr>
            <p:spPr>
              <a:xfrm flipH="1">
                <a:off x="2408" y="2227"/>
                <a:ext cx="0" cy="375"/>
              </a:xfrm>
              <a:prstGeom prst="line">
                <a:avLst/>
              </a:prstGeom>
              <a:ln w="12700" cap="flat" cmpd="sng">
                <a:solidFill>
                  <a:schemeClr val="tx1"/>
                </a:solidFill>
                <a:prstDash val="solid"/>
                <a:headEnd type="none" w="med" len="med"/>
                <a:tailEnd type="triangle" w="med" len="med"/>
              </a:ln>
            </p:spPr>
          </p:sp>
          <p:sp>
            <p:nvSpPr>
              <p:cNvPr id="145462" name="Line 53"/>
              <p:cNvSpPr/>
              <p:nvPr/>
            </p:nvSpPr>
            <p:spPr>
              <a:xfrm>
                <a:off x="2023" y="1987"/>
                <a:ext cx="0" cy="615"/>
              </a:xfrm>
              <a:prstGeom prst="line">
                <a:avLst/>
              </a:prstGeom>
              <a:ln w="12700" cap="flat" cmpd="sng">
                <a:solidFill>
                  <a:schemeClr val="tx1"/>
                </a:solidFill>
                <a:prstDash val="solid"/>
                <a:headEnd type="none" w="med" len="med"/>
                <a:tailEnd type="triangle" w="med" len="med"/>
              </a:ln>
            </p:spPr>
          </p:sp>
          <p:sp>
            <p:nvSpPr>
              <p:cNvPr id="145463" name="Line 54"/>
              <p:cNvSpPr/>
              <p:nvPr/>
            </p:nvSpPr>
            <p:spPr>
              <a:xfrm flipV="1">
                <a:off x="3844" y="2245"/>
                <a:ext cx="0" cy="529"/>
              </a:xfrm>
              <a:prstGeom prst="line">
                <a:avLst/>
              </a:prstGeom>
              <a:ln w="12700" cap="flat" cmpd="sng">
                <a:solidFill>
                  <a:schemeClr val="tx1"/>
                </a:solidFill>
                <a:prstDash val="solid"/>
                <a:headEnd type="none" w="med" len="med"/>
                <a:tailEnd type="triangle" w="med" len="med"/>
              </a:ln>
            </p:spPr>
          </p:sp>
          <p:sp>
            <p:nvSpPr>
              <p:cNvPr id="145464" name="Rectangle 55"/>
              <p:cNvSpPr/>
              <p:nvPr/>
            </p:nvSpPr>
            <p:spPr>
              <a:xfrm>
                <a:off x="3430"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3</a:t>
                </a:r>
                <a:endParaRPr lang="zh-CN" altLang="en-US" sz="1000" b="1" dirty="0">
                  <a:latin typeface="Helvetica" pitchFamily="34" charset="0"/>
                  <a:ea typeface="宋体" panose="02010600030101010101" pitchFamily="2" charset="-122"/>
                </a:endParaRPr>
              </a:p>
            </p:txBody>
          </p:sp>
          <p:sp>
            <p:nvSpPr>
              <p:cNvPr id="145465" name="Rectangle 56"/>
              <p:cNvSpPr/>
              <p:nvPr/>
            </p:nvSpPr>
            <p:spPr>
              <a:xfrm>
                <a:off x="2598"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0</a:t>
                </a:r>
                <a:endParaRPr lang="zh-CN" altLang="en-US" sz="1000" b="1" dirty="0">
                  <a:latin typeface="Helvetica" pitchFamily="34" charset="0"/>
                  <a:ea typeface="宋体" panose="02010600030101010101" pitchFamily="2" charset="-122"/>
                </a:endParaRPr>
              </a:p>
            </p:txBody>
          </p:sp>
          <p:sp>
            <p:nvSpPr>
              <p:cNvPr id="145466" name="Rectangle 57"/>
              <p:cNvSpPr/>
              <p:nvPr/>
            </p:nvSpPr>
            <p:spPr>
              <a:xfrm>
                <a:off x="2886"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1</a:t>
                </a:r>
                <a:endParaRPr lang="zh-CN" altLang="en-US" sz="1000" b="1" dirty="0">
                  <a:latin typeface="Helvetica" pitchFamily="34" charset="0"/>
                  <a:ea typeface="宋体" panose="02010600030101010101" pitchFamily="2" charset="-122"/>
                </a:endParaRPr>
              </a:p>
            </p:txBody>
          </p:sp>
          <p:sp>
            <p:nvSpPr>
              <p:cNvPr id="145467" name="Rectangle 58"/>
              <p:cNvSpPr/>
              <p:nvPr/>
            </p:nvSpPr>
            <p:spPr>
              <a:xfrm>
                <a:off x="3142"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2</a:t>
                </a:r>
                <a:endParaRPr lang="zh-CN" altLang="en-US" sz="1000" b="1" dirty="0">
                  <a:latin typeface="Helvetica" pitchFamily="34" charset="0"/>
                  <a:ea typeface="宋体" panose="02010600030101010101" pitchFamily="2" charset="-122"/>
                </a:endParaRPr>
              </a:p>
            </p:txBody>
          </p:sp>
          <p:sp>
            <p:nvSpPr>
              <p:cNvPr id="145468" name="Rectangle 59"/>
              <p:cNvSpPr/>
              <p:nvPr/>
            </p:nvSpPr>
            <p:spPr>
              <a:xfrm>
                <a:off x="4534"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7</a:t>
                </a:r>
                <a:endParaRPr lang="zh-CN" altLang="en-US" sz="1000" b="1" dirty="0">
                  <a:latin typeface="Helvetica" pitchFamily="34" charset="0"/>
                  <a:ea typeface="宋体" panose="02010600030101010101" pitchFamily="2" charset="-122"/>
                </a:endParaRPr>
              </a:p>
            </p:txBody>
          </p:sp>
          <p:sp>
            <p:nvSpPr>
              <p:cNvPr id="145469" name="Rectangle 60"/>
              <p:cNvSpPr/>
              <p:nvPr/>
            </p:nvSpPr>
            <p:spPr>
              <a:xfrm>
                <a:off x="3702"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4</a:t>
                </a:r>
                <a:endParaRPr lang="zh-CN" altLang="en-US" sz="1000" b="1" dirty="0">
                  <a:latin typeface="Helvetica" pitchFamily="34" charset="0"/>
                  <a:ea typeface="宋体" panose="02010600030101010101" pitchFamily="2" charset="-122"/>
                </a:endParaRPr>
              </a:p>
            </p:txBody>
          </p:sp>
          <p:sp>
            <p:nvSpPr>
              <p:cNvPr id="145470" name="Rectangle 61"/>
              <p:cNvSpPr/>
              <p:nvPr/>
            </p:nvSpPr>
            <p:spPr>
              <a:xfrm>
                <a:off x="3990"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5</a:t>
                </a:r>
                <a:endParaRPr lang="zh-CN" altLang="en-US" sz="1000" b="1" dirty="0">
                  <a:latin typeface="Helvetica" pitchFamily="34" charset="0"/>
                  <a:ea typeface="宋体" panose="02010600030101010101" pitchFamily="2" charset="-122"/>
                </a:endParaRPr>
              </a:p>
            </p:txBody>
          </p:sp>
          <p:sp>
            <p:nvSpPr>
              <p:cNvPr id="145471" name="Rectangle 62"/>
              <p:cNvSpPr/>
              <p:nvPr/>
            </p:nvSpPr>
            <p:spPr>
              <a:xfrm>
                <a:off x="4246"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6</a:t>
                </a:r>
                <a:endParaRPr lang="zh-CN" altLang="en-US" sz="1000" b="1" dirty="0">
                  <a:latin typeface="Helvetica" pitchFamily="34" charset="0"/>
                  <a:ea typeface="宋体" panose="02010600030101010101" pitchFamily="2" charset="-122"/>
                </a:endParaRPr>
              </a:p>
            </p:txBody>
          </p:sp>
        </p:gr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4745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Associative Cache</a:t>
            </a:r>
            <a:endParaRPr lang="en-US" altLang="zh-CN" dirty="0">
              <a:ea typeface="宋体" panose="02010600030101010101" pitchFamily="2" charset="-122"/>
            </a:endParaRPr>
          </a:p>
        </p:txBody>
      </p:sp>
      <p:sp>
        <p:nvSpPr>
          <p:cNvPr id="147460" name="Rectangle 3"/>
          <p:cNvSpPr>
            <a:spLocks noGrp="1"/>
          </p:cNvSpPr>
          <p:nvPr>
            <p:ph idx="1"/>
          </p:nvPr>
        </p:nvSpPr>
        <p:spPr/>
        <p:txBody>
          <a:bodyPr vert="horz" wrap="square" lIns="91440" tIns="45720" rIns="91440" bIns="45720" anchor="t" anchorCtr="0"/>
          <a:p>
            <a:r>
              <a:rPr lang="en-US" altLang="zh-CN" dirty="0">
                <a:ea typeface="宋体" panose="02010600030101010101" pitchFamily="2" charset="-122"/>
              </a:rPr>
              <a:t>Cache</a:t>
            </a:r>
            <a:endParaRPr lang="en-US" altLang="zh-CN" dirty="0">
              <a:ea typeface="宋体" panose="02010600030101010101" pitchFamily="2" charset="-122"/>
            </a:endParaRPr>
          </a:p>
          <a:p>
            <a:pPr lvl="1"/>
            <a:r>
              <a:rPr lang="en-US" altLang="zh-CN" dirty="0">
                <a:ea typeface="宋体" panose="02010600030101010101" pitchFamily="2" charset="-122"/>
              </a:rPr>
              <a:t>16 lines</a:t>
            </a:r>
            <a:endParaRPr lang="en-US" altLang="zh-CN" dirty="0">
              <a:ea typeface="宋体" panose="02010600030101010101" pitchFamily="2" charset="-122"/>
            </a:endParaRPr>
          </a:p>
          <a:p>
            <a:pPr lvl="1"/>
            <a:r>
              <a:rPr lang="en-US" altLang="zh-CN" dirty="0">
                <a:ea typeface="宋体" panose="02010600030101010101" pitchFamily="2" charset="-122"/>
              </a:rPr>
              <a:t>4-byte line size</a:t>
            </a:r>
            <a:endParaRPr lang="en-US" altLang="zh-CN" dirty="0">
              <a:ea typeface="宋体" panose="02010600030101010101" pitchFamily="2" charset="-122"/>
            </a:endParaRPr>
          </a:p>
          <a:p>
            <a:pPr lvl="1"/>
            <a:r>
              <a:rPr lang="en-US" altLang="zh-CN" dirty="0">
                <a:ea typeface="宋体" panose="02010600030101010101" pitchFamily="2" charset="-122"/>
              </a:rPr>
              <a:t>2-way set associative</a:t>
            </a:r>
            <a:endParaRPr lang="zh-CN" altLang="en-US" dirty="0">
              <a:ea typeface="宋体" panose="02010600030101010101" pitchFamily="2" charset="-122"/>
            </a:endParaRPr>
          </a:p>
        </p:txBody>
      </p:sp>
      <p:grpSp>
        <p:nvGrpSpPr>
          <p:cNvPr id="147461" name="Group 5"/>
          <p:cNvGrpSpPr/>
          <p:nvPr/>
        </p:nvGrpSpPr>
        <p:grpSpPr>
          <a:xfrm>
            <a:off x="874713" y="3733800"/>
            <a:ext cx="7050087" cy="1295400"/>
            <a:chOff x="1077" y="1764"/>
            <a:chExt cx="3685" cy="632"/>
          </a:xfrm>
        </p:grpSpPr>
        <p:grpSp>
          <p:nvGrpSpPr>
            <p:cNvPr id="147462" name="Group 6"/>
            <p:cNvGrpSpPr/>
            <p:nvPr/>
          </p:nvGrpSpPr>
          <p:grpSpPr>
            <a:xfrm>
              <a:off x="1078" y="2012"/>
              <a:ext cx="3684" cy="384"/>
              <a:chOff x="1219" y="2880"/>
              <a:chExt cx="3684" cy="384"/>
            </a:xfrm>
          </p:grpSpPr>
          <p:grpSp>
            <p:nvGrpSpPr>
              <p:cNvPr id="147472" name="Group 7"/>
              <p:cNvGrpSpPr/>
              <p:nvPr/>
            </p:nvGrpSpPr>
            <p:grpSpPr>
              <a:xfrm>
                <a:off x="1219" y="2880"/>
                <a:ext cx="307" cy="384"/>
                <a:chOff x="605" y="1776"/>
                <a:chExt cx="307" cy="384"/>
              </a:xfrm>
            </p:grpSpPr>
            <p:sp>
              <p:nvSpPr>
                <p:cNvPr id="147506" name="Rectangle 8"/>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507" name="Rectangle 9"/>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11</a:t>
                  </a:r>
                  <a:endParaRPr lang="en-US" altLang="zh-CN" sz="2000" b="1" dirty="0">
                    <a:solidFill>
                      <a:schemeClr val="tx2"/>
                    </a:solidFill>
                    <a:latin typeface="Helvetica" pitchFamily="34" charset="0"/>
                    <a:ea typeface="宋体" panose="02010600030101010101" pitchFamily="2" charset="-122"/>
                  </a:endParaRPr>
                </a:p>
              </p:txBody>
            </p:sp>
          </p:grpSp>
          <p:grpSp>
            <p:nvGrpSpPr>
              <p:cNvPr id="147473" name="Group 10"/>
              <p:cNvGrpSpPr/>
              <p:nvPr/>
            </p:nvGrpSpPr>
            <p:grpSpPr>
              <a:xfrm>
                <a:off x="1526" y="2880"/>
                <a:ext cx="307" cy="384"/>
                <a:chOff x="605" y="1776"/>
                <a:chExt cx="307" cy="384"/>
              </a:xfrm>
            </p:grpSpPr>
            <p:sp>
              <p:nvSpPr>
                <p:cNvPr id="147504" name="Rectangle 11"/>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505" name="Rectangle 12"/>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10</a:t>
                  </a:r>
                  <a:endParaRPr lang="en-US" altLang="zh-CN" sz="2000" b="1" dirty="0">
                    <a:solidFill>
                      <a:schemeClr val="tx2"/>
                    </a:solidFill>
                    <a:latin typeface="Helvetica" pitchFamily="34" charset="0"/>
                    <a:ea typeface="宋体" panose="02010600030101010101" pitchFamily="2" charset="-122"/>
                  </a:endParaRPr>
                </a:p>
              </p:txBody>
            </p:sp>
          </p:grpSp>
          <p:grpSp>
            <p:nvGrpSpPr>
              <p:cNvPr id="147474" name="Group 13"/>
              <p:cNvGrpSpPr/>
              <p:nvPr/>
            </p:nvGrpSpPr>
            <p:grpSpPr>
              <a:xfrm>
                <a:off x="1833" y="2880"/>
                <a:ext cx="307" cy="384"/>
                <a:chOff x="605" y="1776"/>
                <a:chExt cx="307" cy="384"/>
              </a:xfrm>
            </p:grpSpPr>
            <p:sp>
              <p:nvSpPr>
                <p:cNvPr id="147502" name="Rectangle 14"/>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503" name="Rectangle 15"/>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9</a:t>
                  </a:r>
                  <a:endParaRPr lang="en-US" altLang="zh-CN" sz="2000" b="1" dirty="0">
                    <a:solidFill>
                      <a:schemeClr val="tx2"/>
                    </a:solidFill>
                    <a:latin typeface="Helvetica" pitchFamily="34" charset="0"/>
                    <a:ea typeface="宋体" panose="02010600030101010101" pitchFamily="2" charset="-122"/>
                  </a:endParaRPr>
                </a:p>
              </p:txBody>
            </p:sp>
          </p:grpSp>
          <p:grpSp>
            <p:nvGrpSpPr>
              <p:cNvPr id="147475" name="Group 16"/>
              <p:cNvGrpSpPr/>
              <p:nvPr/>
            </p:nvGrpSpPr>
            <p:grpSpPr>
              <a:xfrm>
                <a:off x="2140" y="2880"/>
                <a:ext cx="307" cy="384"/>
                <a:chOff x="605" y="1776"/>
                <a:chExt cx="307" cy="384"/>
              </a:xfrm>
            </p:grpSpPr>
            <p:sp>
              <p:nvSpPr>
                <p:cNvPr id="147500" name="Rectangle 17"/>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501" name="Rectangle 18"/>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8</a:t>
                  </a:r>
                  <a:endParaRPr lang="en-US" altLang="zh-CN" sz="2000" b="1" dirty="0">
                    <a:solidFill>
                      <a:schemeClr val="tx2"/>
                    </a:solidFill>
                    <a:latin typeface="Helvetica" pitchFamily="34" charset="0"/>
                    <a:ea typeface="宋体" panose="02010600030101010101" pitchFamily="2" charset="-122"/>
                  </a:endParaRPr>
                </a:p>
              </p:txBody>
            </p:sp>
          </p:grpSp>
          <p:grpSp>
            <p:nvGrpSpPr>
              <p:cNvPr id="147476" name="Group 19"/>
              <p:cNvGrpSpPr/>
              <p:nvPr/>
            </p:nvGrpSpPr>
            <p:grpSpPr>
              <a:xfrm>
                <a:off x="2447" y="2880"/>
                <a:ext cx="307" cy="384"/>
                <a:chOff x="605" y="1776"/>
                <a:chExt cx="307" cy="384"/>
              </a:xfrm>
            </p:grpSpPr>
            <p:sp>
              <p:nvSpPr>
                <p:cNvPr id="147498" name="Rectangle 20"/>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499" name="Rectangle 21"/>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7</a:t>
                  </a:r>
                  <a:endParaRPr lang="en-US" altLang="zh-CN" sz="2000" b="1" dirty="0">
                    <a:solidFill>
                      <a:schemeClr val="tx2"/>
                    </a:solidFill>
                    <a:latin typeface="Helvetica" pitchFamily="34" charset="0"/>
                    <a:ea typeface="宋体" panose="02010600030101010101" pitchFamily="2" charset="-122"/>
                  </a:endParaRPr>
                </a:p>
              </p:txBody>
            </p:sp>
          </p:grpSp>
          <p:grpSp>
            <p:nvGrpSpPr>
              <p:cNvPr id="147477" name="Group 22"/>
              <p:cNvGrpSpPr/>
              <p:nvPr/>
            </p:nvGrpSpPr>
            <p:grpSpPr>
              <a:xfrm>
                <a:off x="2754" y="2880"/>
                <a:ext cx="307" cy="384"/>
                <a:chOff x="605" y="1776"/>
                <a:chExt cx="307" cy="384"/>
              </a:xfrm>
            </p:grpSpPr>
            <p:sp>
              <p:nvSpPr>
                <p:cNvPr id="147496" name="Rectangle 23"/>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497" name="Rectangle 24"/>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6</a:t>
                  </a:r>
                  <a:endParaRPr lang="en-US" altLang="zh-CN" sz="2000" b="1" dirty="0">
                    <a:solidFill>
                      <a:schemeClr val="tx2"/>
                    </a:solidFill>
                    <a:latin typeface="Helvetica" pitchFamily="34" charset="0"/>
                    <a:ea typeface="宋体" panose="02010600030101010101" pitchFamily="2" charset="-122"/>
                  </a:endParaRPr>
                </a:p>
              </p:txBody>
            </p:sp>
          </p:grpSp>
          <p:grpSp>
            <p:nvGrpSpPr>
              <p:cNvPr id="147478" name="Group 25"/>
              <p:cNvGrpSpPr/>
              <p:nvPr/>
            </p:nvGrpSpPr>
            <p:grpSpPr>
              <a:xfrm>
                <a:off x="3061" y="2880"/>
                <a:ext cx="307" cy="384"/>
                <a:chOff x="605" y="1776"/>
                <a:chExt cx="307" cy="384"/>
              </a:xfrm>
            </p:grpSpPr>
            <p:sp>
              <p:nvSpPr>
                <p:cNvPr id="147494" name="Rectangle 26"/>
                <p:cNvSpPr/>
                <p:nvPr/>
              </p:nvSpPr>
              <p:spPr>
                <a:xfrm>
                  <a:off x="605" y="1968"/>
                  <a:ext cx="307" cy="192"/>
                </a:xfrm>
                <a:prstGeom prst="rect">
                  <a:avLst/>
                </a:prstGeom>
                <a:solidFill>
                  <a:schemeClr val="accent2"/>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495" name="Rectangle 27"/>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5</a:t>
                  </a:r>
                  <a:endParaRPr lang="en-US" altLang="zh-CN" sz="2000" b="1" dirty="0">
                    <a:solidFill>
                      <a:schemeClr val="tx2"/>
                    </a:solidFill>
                    <a:latin typeface="Helvetica" pitchFamily="34" charset="0"/>
                    <a:ea typeface="宋体" panose="02010600030101010101" pitchFamily="2" charset="-122"/>
                  </a:endParaRPr>
                </a:p>
              </p:txBody>
            </p:sp>
          </p:grpSp>
          <p:grpSp>
            <p:nvGrpSpPr>
              <p:cNvPr id="147479" name="Group 28"/>
              <p:cNvGrpSpPr/>
              <p:nvPr/>
            </p:nvGrpSpPr>
            <p:grpSpPr>
              <a:xfrm>
                <a:off x="3368" y="2880"/>
                <a:ext cx="307" cy="384"/>
                <a:chOff x="605" y="1776"/>
                <a:chExt cx="307" cy="384"/>
              </a:xfrm>
            </p:grpSpPr>
            <p:sp>
              <p:nvSpPr>
                <p:cNvPr id="147492" name="Rectangle 29"/>
                <p:cNvSpPr/>
                <p:nvPr/>
              </p:nvSpPr>
              <p:spPr>
                <a:xfrm>
                  <a:off x="605" y="1968"/>
                  <a:ext cx="307" cy="192"/>
                </a:xfrm>
                <a:prstGeom prst="rect">
                  <a:avLst/>
                </a:prstGeom>
                <a:solidFill>
                  <a:srgbClr val="FF00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493" name="Rectangle 30"/>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4</a:t>
                  </a:r>
                  <a:endParaRPr lang="en-US" altLang="zh-CN" sz="2000" b="1" dirty="0">
                    <a:solidFill>
                      <a:schemeClr val="tx2"/>
                    </a:solidFill>
                    <a:latin typeface="Helvetica" pitchFamily="34" charset="0"/>
                    <a:ea typeface="宋体" panose="02010600030101010101" pitchFamily="2" charset="-122"/>
                  </a:endParaRPr>
                </a:p>
              </p:txBody>
            </p:sp>
          </p:grpSp>
          <p:grpSp>
            <p:nvGrpSpPr>
              <p:cNvPr id="147480" name="Group 31"/>
              <p:cNvGrpSpPr/>
              <p:nvPr/>
            </p:nvGrpSpPr>
            <p:grpSpPr>
              <a:xfrm>
                <a:off x="3675" y="2880"/>
                <a:ext cx="307" cy="384"/>
                <a:chOff x="605" y="1776"/>
                <a:chExt cx="307" cy="384"/>
              </a:xfrm>
            </p:grpSpPr>
            <p:sp>
              <p:nvSpPr>
                <p:cNvPr id="147490" name="Rectangle 32"/>
                <p:cNvSpPr/>
                <p:nvPr/>
              </p:nvSpPr>
              <p:spPr>
                <a:xfrm>
                  <a:off x="605" y="1968"/>
                  <a:ext cx="307" cy="192"/>
                </a:xfrm>
                <a:prstGeom prst="rect">
                  <a:avLst/>
                </a:prstGeom>
                <a:solidFill>
                  <a:srgbClr val="FF00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solidFill>
                      <a:srgbClr val="FF0000"/>
                    </a:solidFill>
                    <a:ea typeface="宋体" panose="02010600030101010101" pitchFamily="2" charset="-122"/>
                  </a:endParaRPr>
                </a:p>
              </p:txBody>
            </p:sp>
            <p:sp>
              <p:nvSpPr>
                <p:cNvPr id="147491" name="Rectangle 33"/>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3</a:t>
                  </a:r>
                  <a:endParaRPr lang="en-US" altLang="zh-CN" sz="2000" b="1" dirty="0">
                    <a:solidFill>
                      <a:schemeClr val="tx2"/>
                    </a:solidFill>
                    <a:latin typeface="Helvetica" pitchFamily="34" charset="0"/>
                    <a:ea typeface="宋体" panose="02010600030101010101" pitchFamily="2" charset="-122"/>
                  </a:endParaRPr>
                </a:p>
              </p:txBody>
            </p:sp>
          </p:grpSp>
          <p:grpSp>
            <p:nvGrpSpPr>
              <p:cNvPr id="147481" name="Group 34"/>
              <p:cNvGrpSpPr/>
              <p:nvPr/>
            </p:nvGrpSpPr>
            <p:grpSpPr>
              <a:xfrm>
                <a:off x="3982" y="2880"/>
                <a:ext cx="307" cy="384"/>
                <a:chOff x="605" y="1776"/>
                <a:chExt cx="307" cy="384"/>
              </a:xfrm>
            </p:grpSpPr>
            <p:sp>
              <p:nvSpPr>
                <p:cNvPr id="147488" name="Rectangle 35"/>
                <p:cNvSpPr/>
                <p:nvPr/>
              </p:nvSpPr>
              <p:spPr>
                <a:xfrm>
                  <a:off x="605" y="1968"/>
                  <a:ext cx="307" cy="192"/>
                </a:xfrm>
                <a:prstGeom prst="rect">
                  <a:avLst/>
                </a:prstGeom>
                <a:solidFill>
                  <a:srgbClr val="FF00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489" name="Rectangle 36"/>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2</a:t>
                  </a:r>
                  <a:endParaRPr lang="en-US" altLang="zh-CN" sz="2000" b="1" dirty="0">
                    <a:solidFill>
                      <a:schemeClr val="tx2"/>
                    </a:solidFill>
                    <a:latin typeface="Helvetica" pitchFamily="34" charset="0"/>
                    <a:ea typeface="宋体" panose="02010600030101010101" pitchFamily="2" charset="-122"/>
                  </a:endParaRPr>
                </a:p>
              </p:txBody>
            </p:sp>
          </p:grpSp>
          <p:grpSp>
            <p:nvGrpSpPr>
              <p:cNvPr id="147482" name="Group 37"/>
              <p:cNvGrpSpPr/>
              <p:nvPr/>
            </p:nvGrpSpPr>
            <p:grpSpPr>
              <a:xfrm>
                <a:off x="4289" y="2880"/>
                <a:ext cx="307" cy="384"/>
                <a:chOff x="605" y="1776"/>
                <a:chExt cx="307" cy="384"/>
              </a:xfrm>
            </p:grpSpPr>
            <p:sp>
              <p:nvSpPr>
                <p:cNvPr id="147486" name="Rectangle 38"/>
                <p:cNvSpPr/>
                <p:nvPr/>
              </p:nvSpPr>
              <p:spPr>
                <a:xfrm>
                  <a:off x="605" y="1968"/>
                  <a:ext cx="307" cy="192"/>
                </a:xfrm>
                <a:prstGeom prst="rect">
                  <a:avLst/>
                </a:prstGeom>
                <a:solidFill>
                  <a:srgbClr val="FFFF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487" name="Rectangle 39"/>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1</a:t>
                  </a:r>
                  <a:endParaRPr lang="en-US" altLang="zh-CN" sz="2000" b="1" dirty="0">
                    <a:solidFill>
                      <a:schemeClr val="tx2"/>
                    </a:solidFill>
                    <a:latin typeface="Helvetica" pitchFamily="34" charset="0"/>
                    <a:ea typeface="宋体" panose="02010600030101010101" pitchFamily="2" charset="-122"/>
                  </a:endParaRPr>
                </a:p>
              </p:txBody>
            </p:sp>
          </p:grpSp>
          <p:grpSp>
            <p:nvGrpSpPr>
              <p:cNvPr id="147483" name="Group 40"/>
              <p:cNvGrpSpPr/>
              <p:nvPr/>
            </p:nvGrpSpPr>
            <p:grpSpPr>
              <a:xfrm>
                <a:off x="4596" y="2880"/>
                <a:ext cx="307" cy="384"/>
                <a:chOff x="605" y="1776"/>
                <a:chExt cx="307" cy="384"/>
              </a:xfrm>
            </p:grpSpPr>
            <p:sp>
              <p:nvSpPr>
                <p:cNvPr id="147484" name="Rectangle 41"/>
                <p:cNvSpPr/>
                <p:nvPr/>
              </p:nvSpPr>
              <p:spPr>
                <a:xfrm>
                  <a:off x="605" y="1968"/>
                  <a:ext cx="307" cy="192"/>
                </a:xfrm>
                <a:prstGeom prst="rect">
                  <a:avLst/>
                </a:prstGeom>
                <a:solidFill>
                  <a:srgbClr val="FFFF00"/>
                </a:solid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3200" b="1" dirty="0">
                    <a:ea typeface="宋体" panose="02010600030101010101" pitchFamily="2" charset="-122"/>
                  </a:endParaRPr>
                </a:p>
              </p:txBody>
            </p:sp>
            <p:sp>
              <p:nvSpPr>
                <p:cNvPr id="147485" name="Rectangle 42"/>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0</a:t>
                  </a:r>
                  <a:endParaRPr lang="en-US" altLang="zh-CN" sz="2000" b="1" dirty="0">
                    <a:solidFill>
                      <a:schemeClr val="tx2"/>
                    </a:solidFill>
                    <a:latin typeface="Helvetica" pitchFamily="34" charset="0"/>
                    <a:ea typeface="宋体" panose="02010600030101010101" pitchFamily="2" charset="-122"/>
                  </a:endParaRPr>
                </a:p>
              </p:txBody>
            </p:sp>
          </p:grpSp>
        </p:grpSp>
        <p:grpSp>
          <p:nvGrpSpPr>
            <p:cNvPr id="147463" name="Group 49"/>
            <p:cNvGrpSpPr/>
            <p:nvPr/>
          </p:nvGrpSpPr>
          <p:grpSpPr>
            <a:xfrm>
              <a:off x="4130" y="1764"/>
              <a:ext cx="625" cy="231"/>
              <a:chOff x="2445" y="1620"/>
              <a:chExt cx="625" cy="231"/>
            </a:xfrm>
          </p:grpSpPr>
          <p:sp>
            <p:nvSpPr>
              <p:cNvPr id="147470" name="Line 50"/>
              <p:cNvSpPr/>
              <p:nvPr/>
            </p:nvSpPr>
            <p:spPr>
              <a:xfrm>
                <a:off x="2445" y="1723"/>
                <a:ext cx="625" cy="0"/>
              </a:xfrm>
              <a:prstGeom prst="line">
                <a:avLst/>
              </a:prstGeom>
              <a:ln w="9525" cap="flat" cmpd="sng">
                <a:solidFill>
                  <a:schemeClr val="tx1"/>
                </a:solidFill>
                <a:prstDash val="solid"/>
                <a:headEnd type="arrow" w="med" len="med"/>
                <a:tailEnd type="arrow" w="med" len="med"/>
              </a:ln>
            </p:spPr>
          </p:sp>
          <p:sp>
            <p:nvSpPr>
              <p:cNvPr id="147471" name="Text Box 51"/>
              <p:cNvSpPr txBox="1"/>
              <p:nvPr/>
            </p:nvSpPr>
            <p:spPr>
              <a:xfrm>
                <a:off x="2513" y="1620"/>
                <a:ext cx="478" cy="231"/>
              </a:xfrm>
              <a:prstGeom prst="rect">
                <a:avLst/>
              </a:prstGeom>
              <a:solidFill>
                <a:schemeClr val="bg1"/>
              </a:solidFill>
              <a:ln w="9525">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Offset</a:t>
                </a:r>
                <a:endParaRPr lang="en-US" altLang="zh-CN" sz="2000" b="1" dirty="0">
                  <a:solidFill>
                    <a:schemeClr val="tx2"/>
                  </a:solidFill>
                  <a:latin typeface="Helvetica" pitchFamily="34" charset="0"/>
                  <a:ea typeface="宋体" panose="02010600030101010101" pitchFamily="2" charset="-122"/>
                </a:endParaRPr>
              </a:p>
            </p:txBody>
          </p:sp>
        </p:grpSp>
        <p:grpSp>
          <p:nvGrpSpPr>
            <p:cNvPr id="147464" name="Group 52"/>
            <p:cNvGrpSpPr/>
            <p:nvPr/>
          </p:nvGrpSpPr>
          <p:grpSpPr>
            <a:xfrm>
              <a:off x="3250" y="1791"/>
              <a:ext cx="886" cy="231"/>
              <a:chOff x="2614" y="1660"/>
              <a:chExt cx="456" cy="231"/>
            </a:xfrm>
          </p:grpSpPr>
          <p:sp>
            <p:nvSpPr>
              <p:cNvPr id="147468" name="Line 53"/>
              <p:cNvSpPr/>
              <p:nvPr/>
            </p:nvSpPr>
            <p:spPr>
              <a:xfrm flipV="1">
                <a:off x="2614" y="1723"/>
                <a:ext cx="456" cy="22"/>
              </a:xfrm>
              <a:prstGeom prst="line">
                <a:avLst/>
              </a:prstGeom>
              <a:ln w="9525" cap="flat" cmpd="sng">
                <a:solidFill>
                  <a:schemeClr val="tx1"/>
                </a:solidFill>
                <a:prstDash val="solid"/>
                <a:headEnd type="arrow" w="med" len="med"/>
                <a:tailEnd type="arrow" w="med" len="med"/>
              </a:ln>
            </p:spPr>
          </p:sp>
          <p:sp>
            <p:nvSpPr>
              <p:cNvPr id="147469" name="Text Box 54"/>
              <p:cNvSpPr txBox="1"/>
              <p:nvPr/>
            </p:nvSpPr>
            <p:spPr>
              <a:xfrm>
                <a:off x="2671" y="1660"/>
                <a:ext cx="229" cy="231"/>
              </a:xfrm>
              <a:prstGeom prst="rect">
                <a:avLst/>
              </a:prstGeom>
              <a:solidFill>
                <a:schemeClr val="bg1"/>
              </a:solidFill>
              <a:ln w="9525">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Index</a:t>
                </a:r>
                <a:endParaRPr lang="en-US" altLang="zh-CN" sz="2000" b="1" dirty="0">
                  <a:solidFill>
                    <a:schemeClr val="tx2"/>
                  </a:solidFill>
                  <a:latin typeface="Helvetica" pitchFamily="34" charset="0"/>
                  <a:ea typeface="宋体" panose="02010600030101010101" pitchFamily="2" charset="-122"/>
                </a:endParaRPr>
              </a:p>
            </p:txBody>
          </p:sp>
        </p:grpSp>
        <p:grpSp>
          <p:nvGrpSpPr>
            <p:cNvPr id="147465" name="Group 55"/>
            <p:cNvGrpSpPr/>
            <p:nvPr/>
          </p:nvGrpSpPr>
          <p:grpSpPr>
            <a:xfrm>
              <a:off x="1077" y="1804"/>
              <a:ext cx="2171" cy="231"/>
              <a:chOff x="2445" y="1660"/>
              <a:chExt cx="744" cy="231"/>
            </a:xfrm>
          </p:grpSpPr>
          <p:sp>
            <p:nvSpPr>
              <p:cNvPr id="147466" name="Line 56"/>
              <p:cNvSpPr/>
              <p:nvPr/>
            </p:nvSpPr>
            <p:spPr>
              <a:xfrm>
                <a:off x="2445" y="1723"/>
                <a:ext cx="744" cy="9"/>
              </a:xfrm>
              <a:prstGeom prst="line">
                <a:avLst/>
              </a:prstGeom>
              <a:ln w="9525" cap="flat" cmpd="sng">
                <a:solidFill>
                  <a:schemeClr val="tx1"/>
                </a:solidFill>
                <a:prstDash val="solid"/>
                <a:headEnd type="arrow" w="med" len="med"/>
                <a:tailEnd type="arrow" w="med" len="med"/>
              </a:ln>
            </p:spPr>
          </p:sp>
          <p:sp>
            <p:nvSpPr>
              <p:cNvPr id="147467" name="Text Box 57"/>
              <p:cNvSpPr txBox="1"/>
              <p:nvPr/>
            </p:nvSpPr>
            <p:spPr>
              <a:xfrm>
                <a:off x="2730" y="1660"/>
                <a:ext cx="111" cy="231"/>
              </a:xfrm>
              <a:prstGeom prst="rect">
                <a:avLst/>
              </a:prstGeom>
              <a:solidFill>
                <a:schemeClr val="bg1"/>
              </a:solidFill>
              <a:ln w="9525">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Tag</a:t>
                </a:r>
                <a:endParaRPr lang="en-US" altLang="zh-CN" sz="2000" b="1" dirty="0">
                  <a:solidFill>
                    <a:schemeClr val="tx2"/>
                  </a:solidFill>
                  <a:latin typeface="Helvetica" pitchFamily="34" charset="0"/>
                  <a:ea typeface="宋体" panose="02010600030101010101" pitchFamily="2" charset="-122"/>
                </a:endParaRPr>
              </a:p>
            </p:txBody>
          </p:sp>
        </p:gr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4950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Simple Memory System Cache</a:t>
            </a:r>
            <a:endParaRPr lang="en-US" altLang="zh-CN" dirty="0">
              <a:ea typeface="宋体" panose="02010600030101010101" pitchFamily="2" charset="-122"/>
            </a:endParaRPr>
          </a:p>
        </p:txBody>
      </p:sp>
      <p:graphicFrame>
        <p:nvGraphicFramePr>
          <p:cNvPr id="1391674" name="Group 58"/>
          <p:cNvGraphicFramePr>
            <a:graphicFrameLocks noGrp="1"/>
          </p:cNvGraphicFramePr>
          <p:nvPr/>
        </p:nvGraphicFramePr>
        <p:xfrm>
          <a:off x="838200" y="1905000"/>
          <a:ext cx="7467600" cy="4092579"/>
        </p:xfrm>
        <a:graphic>
          <a:graphicData uri="http://schemas.openxmlformats.org/drawingml/2006/table">
            <a:tbl>
              <a:tblPr/>
              <a:tblGrid>
                <a:gridCol w="1066800"/>
                <a:gridCol w="1065213"/>
                <a:gridCol w="1066800"/>
                <a:gridCol w="1069975"/>
                <a:gridCol w="1066800"/>
                <a:gridCol w="1065212"/>
                <a:gridCol w="1066800"/>
              </a:tblGrid>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Idx</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Tag</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Valid</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B2</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19</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99</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1B</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02</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04</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08</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32</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43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6D</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8F</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09</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0D</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72</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F0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1D</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16</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C2</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DF</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155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Simple Memory System Cache</a:t>
            </a:r>
            <a:endParaRPr lang="en-US" altLang="zh-CN" dirty="0">
              <a:ea typeface="宋体" panose="02010600030101010101" pitchFamily="2" charset="-122"/>
            </a:endParaRPr>
          </a:p>
        </p:txBody>
      </p:sp>
      <p:graphicFrame>
        <p:nvGraphicFramePr>
          <p:cNvPr id="52" name="Group 58"/>
          <p:cNvGraphicFramePr>
            <a:graphicFrameLocks noGrp="1"/>
          </p:cNvGraphicFramePr>
          <p:nvPr/>
        </p:nvGraphicFramePr>
        <p:xfrm>
          <a:off x="838200" y="1901825"/>
          <a:ext cx="7480300" cy="4092579"/>
        </p:xfrm>
        <a:graphic>
          <a:graphicData uri="http://schemas.openxmlformats.org/drawingml/2006/table">
            <a:tbl>
              <a:tblPr/>
              <a:tblGrid>
                <a:gridCol w="1068388"/>
                <a:gridCol w="1066800"/>
                <a:gridCol w="1068387"/>
                <a:gridCol w="1073150"/>
                <a:gridCol w="1068388"/>
                <a:gridCol w="1066800"/>
                <a:gridCol w="1068387"/>
              </a:tblGrid>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Idx</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Tag</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Valid</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B2</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B3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24</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51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89</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2D</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2D</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93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DA</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3B</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0B</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16</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04</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96</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34</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83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77</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1B</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D3</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31">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14</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panose="030F0702030302020204" pitchFamily="66" charset="0"/>
                        </a:defRPr>
                      </a:lvl1pPr>
                      <a:lvl2pPr marL="742950" indent="-285750" defTabSz="895350">
                        <a:spcBef>
                          <a:spcPct val="20000"/>
                        </a:spcBef>
                        <a:defRPr sz="2000">
                          <a:solidFill>
                            <a:schemeClr val="tx1"/>
                          </a:solidFill>
                          <a:latin typeface="Comic Sans MS" panose="030F0702030302020204" pitchFamily="66" charset="0"/>
                        </a:defRPr>
                      </a:lvl2pPr>
                      <a:lvl3pPr marL="1143000" indent="-228600" defTabSz="895350">
                        <a:spcBef>
                          <a:spcPct val="20000"/>
                        </a:spcBef>
                        <a:defRPr>
                          <a:solidFill>
                            <a:schemeClr val="tx1"/>
                          </a:solidFill>
                          <a:latin typeface="Comic Sans MS" panose="030F0702030302020204" pitchFamily="66" charset="0"/>
                        </a:defRPr>
                      </a:lvl3pPr>
                      <a:lvl4pPr marL="1600200" indent="-228600" defTabSz="895350">
                        <a:spcBef>
                          <a:spcPct val="20000"/>
                        </a:spcBef>
                        <a:defRPr>
                          <a:solidFill>
                            <a:schemeClr val="tx1"/>
                          </a:solidFill>
                          <a:latin typeface="Comic Sans MS" panose="030F0702030302020204" pitchFamily="66" charset="0"/>
                        </a:defRPr>
                      </a:lvl4pPr>
                      <a:lvl5pPr marL="2057400" indent="-228600" defTabSz="895350">
                        <a:spcBef>
                          <a:spcPct val="20000"/>
                        </a:spcBef>
                        <a:defRPr>
                          <a:solidFill>
                            <a:schemeClr val="tx1"/>
                          </a:solidFill>
                          <a:latin typeface="Comic Sans MS" panose="030F0702030302020204" pitchFamily="66" charset="0"/>
                        </a:defRPr>
                      </a:lvl5pPr>
                      <a:lvl6pPr marL="2514600" indent="-228600" defTabSz="895350" eaLnBrk="0" fontAlgn="base" hangingPunct="0">
                        <a:spcBef>
                          <a:spcPct val="20000"/>
                        </a:spcBef>
                        <a:spcAft>
                          <a:spcPct val="0"/>
                        </a:spcAft>
                        <a:defRPr>
                          <a:solidFill>
                            <a:schemeClr val="tx1"/>
                          </a:solidFill>
                          <a:latin typeface="Comic Sans MS" panose="030F0702030302020204" pitchFamily="66" charset="0"/>
                        </a:defRPr>
                      </a:lvl6pPr>
                      <a:lvl7pPr marL="2971800" indent="-228600" defTabSz="895350" eaLnBrk="0" fontAlgn="base" hangingPunct="0">
                        <a:spcBef>
                          <a:spcPct val="20000"/>
                        </a:spcBef>
                        <a:spcAft>
                          <a:spcPct val="0"/>
                        </a:spcAft>
                        <a:defRPr>
                          <a:solidFill>
                            <a:schemeClr val="tx1"/>
                          </a:solidFill>
                          <a:latin typeface="Comic Sans MS" panose="030F0702030302020204" pitchFamily="66" charset="0"/>
                        </a:defRPr>
                      </a:lvl7pPr>
                      <a:lvl8pPr marL="3429000" indent="-228600" defTabSz="895350" eaLnBrk="0" fontAlgn="base" hangingPunct="0">
                        <a:spcBef>
                          <a:spcPct val="20000"/>
                        </a:spcBef>
                        <a:spcAft>
                          <a:spcPct val="0"/>
                        </a:spcAft>
                        <a:defRPr>
                          <a:solidFill>
                            <a:schemeClr val="tx1"/>
                          </a:solidFill>
                          <a:latin typeface="Comic Sans MS" panose="030F0702030302020204" pitchFamily="66" charset="0"/>
                        </a:defRPr>
                      </a:lvl8pPr>
                      <a:lvl9pPr marL="3886200" indent="-228600" defTabSz="89535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89535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en-US" altLang="zh-CN" sz="2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360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Address Translation Example</a:t>
            </a:r>
            <a:endParaRPr lang="en-US" altLang="zh-CN" dirty="0">
              <a:ea typeface="宋体" panose="02010600030101010101" pitchFamily="2" charset="-122"/>
            </a:endParaRPr>
          </a:p>
        </p:txBody>
      </p:sp>
      <p:sp>
        <p:nvSpPr>
          <p:cNvPr id="153604" name="Rectangle 69"/>
          <p:cNvSpPr/>
          <p:nvPr/>
        </p:nvSpPr>
        <p:spPr>
          <a:xfrm>
            <a:off x="457200" y="1447800"/>
            <a:ext cx="2498725" cy="5572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40000"/>
              </a:lnSpc>
              <a:spcBef>
                <a:spcPct val="0"/>
              </a:spcBef>
              <a:buNone/>
            </a:pPr>
            <a:r>
              <a:rPr lang="en-US" altLang="zh-CN" sz="2400" dirty="0">
                <a:ea typeface="宋体" panose="02010600030101010101" pitchFamily="2" charset="-122"/>
              </a:rPr>
              <a:t>Address: </a:t>
            </a:r>
            <a:r>
              <a:rPr lang="en-US" altLang="zh-CN" sz="2400" b="1" u="sng" dirty="0">
                <a:ea typeface="宋体" panose="02010600030101010101" pitchFamily="2" charset="-122"/>
              </a:rPr>
              <a:t>0x354</a:t>
            </a:r>
            <a:endParaRPr lang="en-US" altLang="zh-CN" sz="2400" b="1" u="sng" dirty="0">
              <a:ea typeface="宋体" panose="02010600030101010101" pitchFamily="2" charset="-122"/>
            </a:endParaRPr>
          </a:p>
        </p:txBody>
      </p:sp>
      <p:grpSp>
        <p:nvGrpSpPr>
          <p:cNvPr id="153605" name="Group 126"/>
          <p:cNvGrpSpPr/>
          <p:nvPr/>
        </p:nvGrpSpPr>
        <p:grpSpPr>
          <a:xfrm>
            <a:off x="608013" y="2095500"/>
            <a:ext cx="7216775" cy="1104900"/>
            <a:chOff x="1247" y="2608"/>
            <a:chExt cx="3685" cy="696"/>
          </a:xfrm>
        </p:grpSpPr>
        <p:grpSp>
          <p:nvGrpSpPr>
            <p:cNvPr id="153607" name="Group 127"/>
            <p:cNvGrpSpPr/>
            <p:nvPr/>
          </p:nvGrpSpPr>
          <p:grpSpPr>
            <a:xfrm>
              <a:off x="1247" y="2608"/>
              <a:ext cx="3685" cy="636"/>
              <a:chOff x="1077" y="1760"/>
              <a:chExt cx="3685" cy="636"/>
            </a:xfrm>
          </p:grpSpPr>
          <p:grpSp>
            <p:nvGrpSpPr>
              <p:cNvPr id="153620" name="Group 128"/>
              <p:cNvGrpSpPr/>
              <p:nvPr/>
            </p:nvGrpSpPr>
            <p:grpSpPr>
              <a:xfrm>
                <a:off x="1078" y="2012"/>
                <a:ext cx="3684" cy="384"/>
                <a:chOff x="1219" y="2880"/>
                <a:chExt cx="3684" cy="384"/>
              </a:xfrm>
            </p:grpSpPr>
            <p:grpSp>
              <p:nvGrpSpPr>
                <p:cNvPr id="153630" name="Group 129"/>
                <p:cNvGrpSpPr/>
                <p:nvPr/>
              </p:nvGrpSpPr>
              <p:grpSpPr>
                <a:xfrm>
                  <a:off x="1219" y="2880"/>
                  <a:ext cx="307" cy="384"/>
                  <a:chOff x="605" y="1776"/>
                  <a:chExt cx="307" cy="384"/>
                </a:xfrm>
              </p:grpSpPr>
              <p:sp>
                <p:nvSpPr>
                  <p:cNvPr id="153664" name="Rectangle 130"/>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65" name="Rectangle 131"/>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11</a:t>
                    </a:r>
                    <a:endParaRPr lang="en-US" altLang="zh-CN" sz="1800" b="1" dirty="0">
                      <a:solidFill>
                        <a:schemeClr val="tx2"/>
                      </a:solidFill>
                      <a:latin typeface="Helvetica" pitchFamily="34" charset="0"/>
                      <a:ea typeface="宋体" panose="02010600030101010101" pitchFamily="2" charset="-122"/>
                    </a:endParaRPr>
                  </a:p>
                </p:txBody>
              </p:sp>
            </p:grpSp>
            <p:grpSp>
              <p:nvGrpSpPr>
                <p:cNvPr id="153631" name="Group 132"/>
                <p:cNvGrpSpPr/>
                <p:nvPr/>
              </p:nvGrpSpPr>
              <p:grpSpPr>
                <a:xfrm>
                  <a:off x="1526" y="2880"/>
                  <a:ext cx="307" cy="384"/>
                  <a:chOff x="605" y="1776"/>
                  <a:chExt cx="307" cy="384"/>
                </a:xfrm>
              </p:grpSpPr>
              <p:sp>
                <p:nvSpPr>
                  <p:cNvPr id="153662" name="Rectangle 133"/>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63" name="Rectangle 134"/>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10</a:t>
                    </a:r>
                    <a:endParaRPr lang="en-US" altLang="zh-CN" sz="1800" b="1" dirty="0">
                      <a:solidFill>
                        <a:schemeClr val="tx2"/>
                      </a:solidFill>
                      <a:latin typeface="Helvetica" pitchFamily="34" charset="0"/>
                      <a:ea typeface="宋体" panose="02010600030101010101" pitchFamily="2" charset="-122"/>
                    </a:endParaRPr>
                  </a:p>
                </p:txBody>
              </p:sp>
            </p:grpSp>
            <p:grpSp>
              <p:nvGrpSpPr>
                <p:cNvPr id="153632" name="Group 135"/>
                <p:cNvGrpSpPr/>
                <p:nvPr/>
              </p:nvGrpSpPr>
              <p:grpSpPr>
                <a:xfrm>
                  <a:off x="1833" y="2880"/>
                  <a:ext cx="307" cy="384"/>
                  <a:chOff x="605" y="1776"/>
                  <a:chExt cx="307" cy="384"/>
                </a:xfrm>
              </p:grpSpPr>
              <p:sp>
                <p:nvSpPr>
                  <p:cNvPr id="153660" name="Rectangle 136"/>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61" name="Rectangle 137"/>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9</a:t>
                    </a:r>
                    <a:endParaRPr lang="en-US" altLang="zh-CN" sz="1800" b="1" dirty="0">
                      <a:solidFill>
                        <a:schemeClr val="tx2"/>
                      </a:solidFill>
                      <a:latin typeface="Helvetica" pitchFamily="34" charset="0"/>
                      <a:ea typeface="宋体" panose="02010600030101010101" pitchFamily="2" charset="-122"/>
                    </a:endParaRPr>
                  </a:p>
                </p:txBody>
              </p:sp>
            </p:grpSp>
            <p:grpSp>
              <p:nvGrpSpPr>
                <p:cNvPr id="153633" name="Group 138"/>
                <p:cNvGrpSpPr/>
                <p:nvPr/>
              </p:nvGrpSpPr>
              <p:grpSpPr>
                <a:xfrm>
                  <a:off x="2140" y="2880"/>
                  <a:ext cx="307" cy="384"/>
                  <a:chOff x="605" y="1776"/>
                  <a:chExt cx="307" cy="384"/>
                </a:xfrm>
              </p:grpSpPr>
              <p:sp>
                <p:nvSpPr>
                  <p:cNvPr id="153658" name="Rectangle 139"/>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59" name="Rectangle 140"/>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8</a:t>
                    </a:r>
                    <a:endParaRPr lang="en-US" altLang="zh-CN" sz="1800" b="1" dirty="0">
                      <a:solidFill>
                        <a:schemeClr val="tx2"/>
                      </a:solidFill>
                      <a:latin typeface="Helvetica" pitchFamily="34" charset="0"/>
                      <a:ea typeface="宋体" panose="02010600030101010101" pitchFamily="2" charset="-122"/>
                    </a:endParaRPr>
                  </a:p>
                </p:txBody>
              </p:sp>
            </p:grpSp>
            <p:grpSp>
              <p:nvGrpSpPr>
                <p:cNvPr id="153634" name="Group 141"/>
                <p:cNvGrpSpPr/>
                <p:nvPr/>
              </p:nvGrpSpPr>
              <p:grpSpPr>
                <a:xfrm>
                  <a:off x="2447" y="2880"/>
                  <a:ext cx="307" cy="384"/>
                  <a:chOff x="605" y="1776"/>
                  <a:chExt cx="307" cy="384"/>
                </a:xfrm>
              </p:grpSpPr>
              <p:sp>
                <p:nvSpPr>
                  <p:cNvPr id="153656" name="Rectangle 142"/>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57" name="Rectangle 143"/>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7</a:t>
                    </a:r>
                    <a:endParaRPr lang="en-US" altLang="zh-CN" sz="1800" b="1" dirty="0">
                      <a:solidFill>
                        <a:schemeClr val="tx2"/>
                      </a:solidFill>
                      <a:latin typeface="Helvetica" pitchFamily="34" charset="0"/>
                      <a:ea typeface="宋体" panose="02010600030101010101" pitchFamily="2" charset="-122"/>
                    </a:endParaRPr>
                  </a:p>
                </p:txBody>
              </p:sp>
            </p:grpSp>
            <p:grpSp>
              <p:nvGrpSpPr>
                <p:cNvPr id="153635" name="Group 144"/>
                <p:cNvGrpSpPr/>
                <p:nvPr/>
              </p:nvGrpSpPr>
              <p:grpSpPr>
                <a:xfrm>
                  <a:off x="2754" y="2880"/>
                  <a:ext cx="307" cy="384"/>
                  <a:chOff x="605" y="1776"/>
                  <a:chExt cx="307" cy="384"/>
                </a:xfrm>
              </p:grpSpPr>
              <p:sp>
                <p:nvSpPr>
                  <p:cNvPr id="153654" name="Rectangle 145"/>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55" name="Rectangle 146"/>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6</a:t>
                    </a:r>
                    <a:endParaRPr lang="en-US" altLang="zh-CN" sz="1800" b="1" dirty="0">
                      <a:solidFill>
                        <a:schemeClr val="tx2"/>
                      </a:solidFill>
                      <a:latin typeface="Helvetica" pitchFamily="34" charset="0"/>
                      <a:ea typeface="宋体" panose="02010600030101010101" pitchFamily="2" charset="-122"/>
                    </a:endParaRPr>
                  </a:p>
                </p:txBody>
              </p:sp>
            </p:grpSp>
            <p:grpSp>
              <p:nvGrpSpPr>
                <p:cNvPr id="153636" name="Group 147"/>
                <p:cNvGrpSpPr/>
                <p:nvPr/>
              </p:nvGrpSpPr>
              <p:grpSpPr>
                <a:xfrm>
                  <a:off x="3061" y="2880"/>
                  <a:ext cx="307" cy="384"/>
                  <a:chOff x="605" y="1776"/>
                  <a:chExt cx="307" cy="384"/>
                </a:xfrm>
              </p:grpSpPr>
              <p:sp>
                <p:nvSpPr>
                  <p:cNvPr id="153652" name="Rectangle 148"/>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53" name="Rectangle 149"/>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5</a:t>
                    </a:r>
                    <a:endParaRPr lang="en-US" altLang="zh-CN" sz="1800" b="1" dirty="0">
                      <a:solidFill>
                        <a:schemeClr val="tx2"/>
                      </a:solidFill>
                      <a:latin typeface="Helvetica" pitchFamily="34" charset="0"/>
                      <a:ea typeface="宋体" panose="02010600030101010101" pitchFamily="2" charset="-122"/>
                    </a:endParaRPr>
                  </a:p>
                </p:txBody>
              </p:sp>
            </p:grpSp>
            <p:grpSp>
              <p:nvGrpSpPr>
                <p:cNvPr id="153637" name="Group 150"/>
                <p:cNvGrpSpPr/>
                <p:nvPr/>
              </p:nvGrpSpPr>
              <p:grpSpPr>
                <a:xfrm>
                  <a:off x="3368" y="2880"/>
                  <a:ext cx="307" cy="384"/>
                  <a:chOff x="605" y="1776"/>
                  <a:chExt cx="307" cy="384"/>
                </a:xfrm>
              </p:grpSpPr>
              <p:sp>
                <p:nvSpPr>
                  <p:cNvPr id="153650" name="Rectangle 151"/>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51" name="Rectangle 152"/>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4</a:t>
                    </a:r>
                    <a:endParaRPr lang="en-US" altLang="zh-CN" sz="1800" b="1" dirty="0">
                      <a:solidFill>
                        <a:schemeClr val="tx2"/>
                      </a:solidFill>
                      <a:latin typeface="Helvetica" pitchFamily="34" charset="0"/>
                      <a:ea typeface="宋体" panose="02010600030101010101" pitchFamily="2" charset="-122"/>
                    </a:endParaRPr>
                  </a:p>
                </p:txBody>
              </p:sp>
            </p:grpSp>
            <p:grpSp>
              <p:nvGrpSpPr>
                <p:cNvPr id="153638" name="Group 153"/>
                <p:cNvGrpSpPr/>
                <p:nvPr/>
              </p:nvGrpSpPr>
              <p:grpSpPr>
                <a:xfrm>
                  <a:off x="3675" y="2880"/>
                  <a:ext cx="307" cy="384"/>
                  <a:chOff x="605" y="1776"/>
                  <a:chExt cx="307" cy="384"/>
                </a:xfrm>
              </p:grpSpPr>
              <p:sp>
                <p:nvSpPr>
                  <p:cNvPr id="153648" name="Rectangle 154"/>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49" name="Rectangle 155"/>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3</a:t>
                    </a:r>
                    <a:endParaRPr lang="en-US" altLang="zh-CN" sz="1800" b="1" dirty="0">
                      <a:solidFill>
                        <a:schemeClr val="tx2"/>
                      </a:solidFill>
                      <a:latin typeface="Helvetica" pitchFamily="34" charset="0"/>
                      <a:ea typeface="宋体" panose="02010600030101010101" pitchFamily="2" charset="-122"/>
                    </a:endParaRPr>
                  </a:p>
                </p:txBody>
              </p:sp>
            </p:grpSp>
            <p:grpSp>
              <p:nvGrpSpPr>
                <p:cNvPr id="153639" name="Group 156"/>
                <p:cNvGrpSpPr/>
                <p:nvPr/>
              </p:nvGrpSpPr>
              <p:grpSpPr>
                <a:xfrm>
                  <a:off x="3982" y="2880"/>
                  <a:ext cx="307" cy="384"/>
                  <a:chOff x="605" y="1776"/>
                  <a:chExt cx="307" cy="384"/>
                </a:xfrm>
              </p:grpSpPr>
              <p:sp>
                <p:nvSpPr>
                  <p:cNvPr id="153646" name="Rectangle 157"/>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47" name="Rectangle 158"/>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2</a:t>
                    </a:r>
                    <a:endParaRPr lang="en-US" altLang="zh-CN" sz="1800" b="1" dirty="0">
                      <a:solidFill>
                        <a:schemeClr val="tx2"/>
                      </a:solidFill>
                      <a:latin typeface="Helvetica" pitchFamily="34" charset="0"/>
                      <a:ea typeface="宋体" panose="02010600030101010101" pitchFamily="2" charset="-122"/>
                    </a:endParaRPr>
                  </a:p>
                </p:txBody>
              </p:sp>
            </p:grpSp>
            <p:grpSp>
              <p:nvGrpSpPr>
                <p:cNvPr id="153640" name="Group 159"/>
                <p:cNvGrpSpPr/>
                <p:nvPr/>
              </p:nvGrpSpPr>
              <p:grpSpPr>
                <a:xfrm>
                  <a:off x="4289" y="2880"/>
                  <a:ext cx="307" cy="384"/>
                  <a:chOff x="605" y="1776"/>
                  <a:chExt cx="307" cy="384"/>
                </a:xfrm>
              </p:grpSpPr>
              <p:sp>
                <p:nvSpPr>
                  <p:cNvPr id="153644" name="Rectangle 160"/>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45" name="Rectangle 161"/>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1</a:t>
                    </a:r>
                    <a:endParaRPr lang="en-US" altLang="zh-CN" sz="1800" b="1" dirty="0">
                      <a:solidFill>
                        <a:schemeClr val="tx2"/>
                      </a:solidFill>
                      <a:latin typeface="Helvetica" pitchFamily="34" charset="0"/>
                      <a:ea typeface="宋体" panose="02010600030101010101" pitchFamily="2" charset="-122"/>
                    </a:endParaRPr>
                  </a:p>
                </p:txBody>
              </p:sp>
            </p:grpSp>
            <p:grpSp>
              <p:nvGrpSpPr>
                <p:cNvPr id="153641" name="Group 162"/>
                <p:cNvGrpSpPr/>
                <p:nvPr/>
              </p:nvGrpSpPr>
              <p:grpSpPr>
                <a:xfrm>
                  <a:off x="4596" y="2880"/>
                  <a:ext cx="307" cy="384"/>
                  <a:chOff x="605" y="1776"/>
                  <a:chExt cx="307" cy="384"/>
                </a:xfrm>
              </p:grpSpPr>
              <p:sp>
                <p:nvSpPr>
                  <p:cNvPr id="153642" name="Rectangle 163"/>
                  <p:cNvSpPr/>
                  <p:nvPr/>
                </p:nvSpPr>
                <p:spPr>
                  <a:xfrm>
                    <a:off x="605" y="1968"/>
                    <a:ext cx="307" cy="192"/>
                  </a:xfrm>
                  <a:prstGeom prst="rect">
                    <a:avLst/>
                  </a:prstGeom>
                  <a:noFill/>
                  <a:ln w="9525"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b="1" dirty="0">
                      <a:ea typeface="宋体" panose="02010600030101010101" pitchFamily="2" charset="-122"/>
                    </a:endParaRPr>
                  </a:p>
                </p:txBody>
              </p:sp>
              <p:sp>
                <p:nvSpPr>
                  <p:cNvPr id="153643" name="Rectangle 164"/>
                  <p:cNvSpPr/>
                  <p:nvPr/>
                </p:nvSpPr>
                <p:spPr>
                  <a:xfrm>
                    <a:off x="605" y="1776"/>
                    <a:ext cx="307" cy="192"/>
                  </a:xfrm>
                  <a:prstGeom prst="rect">
                    <a:avLst/>
                  </a:prstGeom>
                  <a:noFill/>
                  <a:ln w="9525">
                    <a:noFill/>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1800" b="1" dirty="0">
                        <a:solidFill>
                          <a:schemeClr val="tx2"/>
                        </a:solidFill>
                        <a:latin typeface="Helvetica" pitchFamily="34" charset="0"/>
                        <a:ea typeface="宋体" panose="02010600030101010101" pitchFamily="2" charset="-122"/>
                      </a:rPr>
                      <a:t>0</a:t>
                    </a:r>
                    <a:endParaRPr lang="en-US" altLang="zh-CN" sz="1800" b="1" dirty="0">
                      <a:solidFill>
                        <a:schemeClr val="tx2"/>
                      </a:solidFill>
                      <a:latin typeface="Helvetica" pitchFamily="34" charset="0"/>
                      <a:ea typeface="宋体" panose="02010600030101010101" pitchFamily="2" charset="-122"/>
                    </a:endParaRPr>
                  </a:p>
                </p:txBody>
              </p:sp>
            </p:grpSp>
          </p:grpSp>
          <p:grpSp>
            <p:nvGrpSpPr>
              <p:cNvPr id="153621" name="Group 171"/>
              <p:cNvGrpSpPr/>
              <p:nvPr/>
            </p:nvGrpSpPr>
            <p:grpSpPr>
              <a:xfrm>
                <a:off x="4130" y="1760"/>
                <a:ext cx="625" cy="231"/>
                <a:chOff x="2445" y="1616"/>
                <a:chExt cx="625" cy="231"/>
              </a:xfrm>
            </p:grpSpPr>
            <p:sp>
              <p:nvSpPr>
                <p:cNvPr id="153628" name="Line 172"/>
                <p:cNvSpPr/>
                <p:nvPr/>
              </p:nvSpPr>
              <p:spPr>
                <a:xfrm>
                  <a:off x="2445" y="1723"/>
                  <a:ext cx="625" cy="0"/>
                </a:xfrm>
                <a:prstGeom prst="line">
                  <a:avLst/>
                </a:prstGeom>
                <a:ln w="9525" cap="flat" cmpd="sng">
                  <a:solidFill>
                    <a:schemeClr val="tx1"/>
                  </a:solidFill>
                  <a:prstDash val="solid"/>
                  <a:headEnd type="arrow" w="med" len="med"/>
                  <a:tailEnd type="arrow" w="med" len="med"/>
                </a:ln>
              </p:spPr>
            </p:sp>
            <p:sp>
              <p:nvSpPr>
                <p:cNvPr id="153629" name="Text Box 173"/>
                <p:cNvSpPr txBox="1"/>
                <p:nvPr/>
              </p:nvSpPr>
              <p:spPr>
                <a:xfrm>
                  <a:off x="2531" y="1616"/>
                  <a:ext cx="467" cy="231"/>
                </a:xfrm>
                <a:prstGeom prst="rect">
                  <a:avLst/>
                </a:prstGeom>
                <a:solidFill>
                  <a:schemeClr val="bg1"/>
                </a:solidFill>
                <a:ln w="9525">
                  <a:noFill/>
                </a:ln>
              </p:spPr>
              <p:txBody>
                <a:bodyPr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Offset</a:t>
                  </a:r>
                  <a:endParaRPr lang="en-US" altLang="zh-CN" sz="2000" b="1" dirty="0">
                    <a:solidFill>
                      <a:schemeClr val="tx2"/>
                    </a:solidFill>
                    <a:latin typeface="Helvetica" pitchFamily="34" charset="0"/>
                    <a:ea typeface="宋体" panose="02010600030101010101" pitchFamily="2" charset="-122"/>
                  </a:endParaRPr>
                </a:p>
              </p:txBody>
            </p:sp>
          </p:grpSp>
          <p:grpSp>
            <p:nvGrpSpPr>
              <p:cNvPr id="153622" name="Group 174"/>
              <p:cNvGrpSpPr/>
              <p:nvPr/>
            </p:nvGrpSpPr>
            <p:grpSpPr>
              <a:xfrm>
                <a:off x="3218" y="1776"/>
                <a:ext cx="917" cy="231"/>
                <a:chOff x="2598" y="1645"/>
                <a:chExt cx="472" cy="231"/>
              </a:xfrm>
            </p:grpSpPr>
            <p:sp>
              <p:nvSpPr>
                <p:cNvPr id="153626" name="Line 175"/>
                <p:cNvSpPr/>
                <p:nvPr/>
              </p:nvSpPr>
              <p:spPr>
                <a:xfrm flipV="1">
                  <a:off x="2598" y="1723"/>
                  <a:ext cx="472" cy="26"/>
                </a:xfrm>
                <a:prstGeom prst="line">
                  <a:avLst/>
                </a:prstGeom>
                <a:ln w="9525" cap="flat" cmpd="sng">
                  <a:solidFill>
                    <a:schemeClr val="tx1"/>
                  </a:solidFill>
                  <a:prstDash val="solid"/>
                  <a:headEnd type="arrow" w="med" len="med"/>
                  <a:tailEnd type="arrow" w="med" len="med"/>
                </a:ln>
              </p:spPr>
            </p:sp>
            <p:sp>
              <p:nvSpPr>
                <p:cNvPr id="153627" name="Text Box 176"/>
                <p:cNvSpPr txBox="1"/>
                <p:nvPr/>
              </p:nvSpPr>
              <p:spPr>
                <a:xfrm>
                  <a:off x="2647" y="1645"/>
                  <a:ext cx="277" cy="231"/>
                </a:xfrm>
                <a:prstGeom prst="rect">
                  <a:avLst/>
                </a:prstGeom>
                <a:solidFill>
                  <a:schemeClr val="bg1"/>
                </a:solidFill>
                <a:ln w="9525">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Index</a:t>
                  </a:r>
                  <a:endParaRPr lang="en-US" altLang="zh-CN" sz="2000" b="1" dirty="0">
                    <a:solidFill>
                      <a:schemeClr val="tx2"/>
                    </a:solidFill>
                    <a:latin typeface="Helvetica" pitchFamily="34" charset="0"/>
                    <a:ea typeface="宋体" panose="02010600030101010101" pitchFamily="2" charset="-122"/>
                  </a:endParaRPr>
                </a:p>
              </p:txBody>
            </p:sp>
          </p:grpSp>
          <p:grpSp>
            <p:nvGrpSpPr>
              <p:cNvPr id="153623" name="Group 177"/>
              <p:cNvGrpSpPr/>
              <p:nvPr/>
            </p:nvGrpSpPr>
            <p:grpSpPr>
              <a:xfrm>
                <a:off x="1077" y="1789"/>
                <a:ext cx="2139" cy="231"/>
                <a:chOff x="2445" y="1645"/>
                <a:chExt cx="733" cy="231"/>
              </a:xfrm>
            </p:grpSpPr>
            <p:sp>
              <p:nvSpPr>
                <p:cNvPr id="153624" name="Line 178"/>
                <p:cNvSpPr/>
                <p:nvPr/>
              </p:nvSpPr>
              <p:spPr>
                <a:xfrm>
                  <a:off x="2445" y="1723"/>
                  <a:ext cx="733" cy="13"/>
                </a:xfrm>
                <a:prstGeom prst="line">
                  <a:avLst/>
                </a:prstGeom>
                <a:ln w="9525" cap="flat" cmpd="sng">
                  <a:solidFill>
                    <a:schemeClr val="tx1"/>
                  </a:solidFill>
                  <a:prstDash val="solid"/>
                  <a:headEnd type="arrow" w="med" len="med"/>
                  <a:tailEnd type="arrow" w="med" len="med"/>
                </a:ln>
              </p:spPr>
            </p:sp>
            <p:sp>
              <p:nvSpPr>
                <p:cNvPr id="153625" name="Text Box 179"/>
                <p:cNvSpPr txBox="1"/>
                <p:nvPr/>
              </p:nvSpPr>
              <p:spPr>
                <a:xfrm>
                  <a:off x="2719" y="1645"/>
                  <a:ext cx="134" cy="231"/>
                </a:xfrm>
                <a:prstGeom prst="rect">
                  <a:avLst/>
                </a:prstGeom>
                <a:solidFill>
                  <a:schemeClr val="bg1"/>
                </a:solidFill>
                <a:ln w="9525">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0000"/>
                    </a:lnSpc>
                    <a:spcBef>
                      <a:spcPct val="30000"/>
                    </a:spcBef>
                    <a:buNone/>
                  </a:pPr>
                  <a:r>
                    <a:rPr lang="en-US" altLang="zh-CN" sz="2000" b="1" dirty="0">
                      <a:solidFill>
                        <a:schemeClr val="tx2"/>
                      </a:solidFill>
                      <a:latin typeface="Helvetica" pitchFamily="34" charset="0"/>
                      <a:ea typeface="宋体" panose="02010600030101010101" pitchFamily="2" charset="-122"/>
                    </a:rPr>
                    <a:t>Tag</a:t>
                  </a:r>
                  <a:endParaRPr lang="en-US" altLang="zh-CN" sz="2000" b="1" dirty="0">
                    <a:solidFill>
                      <a:schemeClr val="tx2"/>
                    </a:solidFill>
                    <a:latin typeface="Helvetica" pitchFamily="34" charset="0"/>
                    <a:ea typeface="宋体" panose="02010600030101010101" pitchFamily="2" charset="-122"/>
                  </a:endParaRPr>
                </a:p>
              </p:txBody>
            </p:sp>
          </p:grpSp>
        </p:grpSp>
        <p:sp>
          <p:nvSpPr>
            <p:cNvPr id="153608" name="Text Box 180"/>
            <p:cNvSpPr txBox="1"/>
            <p:nvPr/>
          </p:nvSpPr>
          <p:spPr>
            <a:xfrm>
              <a:off x="4694"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153609" name="Text Box 181"/>
            <p:cNvSpPr txBox="1"/>
            <p:nvPr/>
          </p:nvSpPr>
          <p:spPr>
            <a:xfrm>
              <a:off x="4358"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153610" name="Text Box 182"/>
            <p:cNvSpPr txBox="1"/>
            <p:nvPr/>
          </p:nvSpPr>
          <p:spPr>
            <a:xfrm>
              <a:off x="4070"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153611" name="Text Box 183"/>
            <p:cNvSpPr txBox="1"/>
            <p:nvPr/>
          </p:nvSpPr>
          <p:spPr>
            <a:xfrm>
              <a:off x="3739"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153612" name="Text Box 184"/>
            <p:cNvSpPr txBox="1"/>
            <p:nvPr/>
          </p:nvSpPr>
          <p:spPr>
            <a:xfrm>
              <a:off x="3446"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153613" name="Text Box 185"/>
            <p:cNvSpPr txBox="1"/>
            <p:nvPr/>
          </p:nvSpPr>
          <p:spPr>
            <a:xfrm>
              <a:off x="3158"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153614" name="Text Box 186"/>
            <p:cNvSpPr txBox="1"/>
            <p:nvPr/>
          </p:nvSpPr>
          <p:spPr>
            <a:xfrm>
              <a:off x="2822"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153615" name="Text Box 187"/>
            <p:cNvSpPr txBox="1"/>
            <p:nvPr/>
          </p:nvSpPr>
          <p:spPr>
            <a:xfrm>
              <a:off x="2534"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153616" name="Text Box 188"/>
            <p:cNvSpPr txBox="1"/>
            <p:nvPr/>
          </p:nvSpPr>
          <p:spPr>
            <a:xfrm>
              <a:off x="2203"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153617" name="Text Box 189"/>
            <p:cNvSpPr txBox="1"/>
            <p:nvPr/>
          </p:nvSpPr>
          <p:spPr>
            <a:xfrm>
              <a:off x="1910"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1</a:t>
              </a:r>
              <a:endParaRPr lang="zh-CN" altLang="en-US" sz="2000" b="1" dirty="0">
                <a:latin typeface="Helvetica" pitchFamily="34" charset="0"/>
                <a:ea typeface="宋体" panose="02010600030101010101" pitchFamily="2" charset="-122"/>
              </a:endParaRPr>
            </a:p>
          </p:txBody>
        </p:sp>
        <p:sp>
          <p:nvSpPr>
            <p:cNvPr id="153618" name="Text Box 190"/>
            <p:cNvSpPr txBox="1"/>
            <p:nvPr/>
          </p:nvSpPr>
          <p:spPr>
            <a:xfrm>
              <a:off x="1622"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sp>
          <p:nvSpPr>
            <p:cNvPr id="153619" name="Text Box 191"/>
            <p:cNvSpPr txBox="1"/>
            <p:nvPr/>
          </p:nvSpPr>
          <p:spPr>
            <a:xfrm>
              <a:off x="1286" y="3052"/>
              <a:ext cx="20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2000" b="1" dirty="0">
                  <a:latin typeface="Helvetica" pitchFamily="34" charset="0"/>
                  <a:ea typeface="宋体" panose="02010600030101010101" pitchFamily="2" charset="-122"/>
                </a:rPr>
                <a:t>0</a:t>
              </a:r>
              <a:endParaRPr lang="zh-CN" altLang="en-US" sz="2000" b="1" dirty="0">
                <a:latin typeface="Helvetica" pitchFamily="34" charset="0"/>
                <a:ea typeface="宋体" panose="02010600030101010101" pitchFamily="2" charset="-122"/>
              </a:endParaRPr>
            </a:p>
          </p:txBody>
        </p:sp>
      </p:grpSp>
      <p:sp>
        <p:nvSpPr>
          <p:cNvPr id="153606" name="Rectangle 192"/>
          <p:cNvSpPr/>
          <p:nvPr/>
        </p:nvSpPr>
        <p:spPr>
          <a:xfrm>
            <a:off x="490538" y="3595688"/>
            <a:ext cx="7753350" cy="12366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179705" lvl="1" indent="0">
              <a:lnSpc>
                <a:spcPct val="90000"/>
              </a:lnSpc>
              <a:buNone/>
            </a:pPr>
            <a:r>
              <a:rPr lang="en-US" altLang="zh-CN" dirty="0">
                <a:ea typeface="宋体" panose="02010600030101010101" pitchFamily="2" charset="-122"/>
              </a:rPr>
              <a:t>Offset: </a:t>
            </a:r>
            <a:r>
              <a:rPr lang="en-US" altLang="zh-CN" b="1" u="sng" dirty="0">
                <a:ea typeface="宋体" panose="02010600030101010101" pitchFamily="2" charset="-122"/>
              </a:rPr>
              <a:t>0x0</a:t>
            </a:r>
            <a:r>
              <a:rPr lang="en-US" altLang="zh-CN" dirty="0">
                <a:ea typeface="宋体" panose="02010600030101010101" pitchFamily="2" charset="-122"/>
              </a:rPr>
              <a:t>	 Index: </a:t>
            </a:r>
            <a:r>
              <a:rPr lang="en-US" altLang="zh-CN" b="1" u="sng" dirty="0">
                <a:ea typeface="宋体" panose="02010600030101010101" pitchFamily="2" charset="-122"/>
              </a:rPr>
              <a:t>0x05</a:t>
            </a:r>
            <a:r>
              <a:rPr lang="en-US" altLang="zh-CN" dirty="0">
                <a:ea typeface="宋体" panose="02010600030101010101" pitchFamily="2" charset="-122"/>
              </a:rPr>
              <a:t>    Tag: </a:t>
            </a:r>
            <a:r>
              <a:rPr lang="en-US" altLang="zh-CN" b="1" u="sng" dirty="0">
                <a:ea typeface="宋体" panose="02010600030101010101" pitchFamily="2" charset="-122"/>
              </a:rPr>
              <a:t>0x1A</a:t>
            </a:r>
            <a:r>
              <a:rPr lang="en-US" altLang="zh-CN" dirty="0">
                <a:ea typeface="宋体" panose="02010600030101010101" pitchFamily="2" charset="-122"/>
              </a:rPr>
              <a:t>	  </a:t>
            </a:r>
            <a:endParaRPr lang="en-US" altLang="zh-CN" dirty="0">
              <a:ea typeface="宋体" panose="02010600030101010101" pitchFamily="2" charset="-122"/>
            </a:endParaRPr>
          </a:p>
          <a:p>
            <a:pPr marL="179705" lvl="1" indent="0">
              <a:lnSpc>
                <a:spcPct val="90000"/>
              </a:lnSpc>
              <a:buNone/>
            </a:pPr>
            <a:endParaRPr lang="en-US" altLang="zh-CN" dirty="0">
              <a:ea typeface="宋体" panose="02010600030101010101" pitchFamily="2" charset="-122"/>
            </a:endParaRPr>
          </a:p>
          <a:p>
            <a:pPr marL="179705" lvl="1" indent="0">
              <a:lnSpc>
                <a:spcPct val="90000"/>
              </a:lnSpc>
              <a:buNone/>
            </a:pPr>
            <a:r>
              <a:rPr lang="en-US" altLang="zh-CN" dirty="0">
                <a:ea typeface="宋体" panose="02010600030101010101" pitchFamily="2" charset="-122"/>
              </a:rPr>
              <a:t>Hit? </a:t>
            </a:r>
            <a:r>
              <a:rPr lang="en-US" altLang="zh-CN" b="1" u="sng" dirty="0">
                <a:ea typeface="宋体" panose="02010600030101010101" pitchFamily="2" charset="-122"/>
              </a:rPr>
              <a:t>No</a:t>
            </a:r>
            <a:r>
              <a:rPr lang="en-US" altLang="zh-CN" dirty="0">
                <a:ea typeface="宋体" panose="02010600030101010101" pitchFamily="2" charset="-122"/>
              </a:rPr>
              <a:t> </a:t>
            </a:r>
            <a:endParaRPr lang="zh-CN" altLang="en-US" b="1" u="sng" dirty="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565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Set Associative Cache Simulation</a:t>
            </a:r>
            <a:endParaRPr lang="en-US" altLang="zh-CN" dirty="0">
              <a:ea typeface="宋体" panose="02010600030101010101" pitchFamily="2" charset="-122"/>
            </a:endParaRPr>
          </a:p>
        </p:txBody>
      </p:sp>
      <p:sp>
        <p:nvSpPr>
          <p:cNvPr id="155652"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S=2 sets, E=2 entry/set</a:t>
            </a:r>
            <a:endParaRPr lang="en-US" altLang="zh-CN" sz="2400" b="1" dirty="0">
              <a:latin typeface="Courier New" panose="02070309020205020404" pitchFamily="49" charset="0"/>
              <a:ea typeface="宋体" panose="02010600030101010101" pitchFamily="2" charset="-122"/>
            </a:endParaRPr>
          </a:p>
        </p:txBody>
      </p:sp>
      <p:sp>
        <p:nvSpPr>
          <p:cNvPr id="155653" name="Rectangle 1"/>
          <p:cNvSpPr/>
          <p:nvPr/>
        </p:nvSpPr>
        <p:spPr>
          <a:xfrm>
            <a:off x="533400" y="2971800"/>
            <a:ext cx="83058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Address trace (reads):</a:t>
            </a:r>
            <a:endParaRPr lang="en-US" altLang="zh-CN" sz="2000" b="1" dirty="0">
              <a:latin typeface="Courier New" panose="02070309020205020404" pitchFamily="49" charset="0"/>
              <a:ea typeface="宋体" panose="02010600030101010101" pitchFamily="2" charset="-122"/>
            </a:endParaRPr>
          </a:p>
          <a:p>
            <a:pPr marL="0" lvl="0" indent="0">
              <a:spcBef>
                <a:spcPct val="0"/>
              </a:spcBef>
              <a:buNone/>
            </a:pPr>
            <a:r>
              <a:rPr lang="en-US" altLang="zh-CN" sz="2000" b="1" dirty="0">
                <a:latin typeface="Courier New" panose="02070309020205020404" pitchFamily="49" charset="0"/>
                <a:ea typeface="宋体" panose="02010600030101010101" pitchFamily="2" charset="-122"/>
              </a:rPr>
              <a:t>	0 [0000] 1 [0001] 13 [1101] 8 [1000] 0 [0000]</a:t>
            </a:r>
            <a:endParaRPr lang="en-US" altLang="zh-CN" sz="2000" b="1" dirty="0">
              <a:latin typeface="Courier New" panose="02070309020205020404" pitchFamily="49" charset="0"/>
              <a:ea typeface="宋体" panose="02010600030101010101" pitchFamily="2" charset="-122"/>
            </a:endParaRPr>
          </a:p>
        </p:txBody>
      </p:sp>
      <p:grpSp>
        <p:nvGrpSpPr>
          <p:cNvPr id="155654" name="Group 40"/>
          <p:cNvGrpSpPr/>
          <p:nvPr/>
        </p:nvGrpSpPr>
        <p:grpSpPr>
          <a:xfrm>
            <a:off x="6553200" y="1508125"/>
            <a:ext cx="2044700" cy="538163"/>
            <a:chOff x="179" y="983"/>
            <a:chExt cx="1288" cy="357"/>
          </a:xfrm>
        </p:grpSpPr>
        <p:sp>
          <p:nvSpPr>
            <p:cNvPr id="155684"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55685"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t=2</a:t>
              </a:r>
              <a:endParaRPr lang="en-US" altLang="zh-CN" sz="2000" b="1" dirty="0">
                <a:latin typeface="Courier New" panose="02070309020205020404" pitchFamily="49" charset="0"/>
                <a:ea typeface="宋体" panose="02010600030101010101" pitchFamily="2" charset="-122"/>
              </a:endParaRPr>
            </a:p>
          </p:txBody>
        </p:sp>
        <p:sp>
          <p:nvSpPr>
            <p:cNvPr id="155686" name="Rectangle 43"/>
            <p:cNvSpPr/>
            <p:nvPr/>
          </p:nvSpPr>
          <p:spPr>
            <a:xfrm>
              <a:off x="611" y="983"/>
              <a:ext cx="406" cy="264"/>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s=1</a:t>
              </a:r>
              <a:endParaRPr lang="en-US" altLang="zh-CN" sz="2000" b="1" dirty="0">
                <a:latin typeface="Courier New" panose="02070309020205020404" pitchFamily="49" charset="0"/>
                <a:ea typeface="宋体" panose="02010600030101010101" pitchFamily="2" charset="-122"/>
              </a:endParaRPr>
            </a:p>
          </p:txBody>
        </p:sp>
        <p:sp>
          <p:nvSpPr>
            <p:cNvPr id="155687"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55688"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55689"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grpSp>
        <p:nvGrpSpPr>
          <p:cNvPr id="3" name="Group 3"/>
          <p:cNvGrpSpPr/>
          <p:nvPr/>
        </p:nvGrpSpPr>
        <p:grpSpPr>
          <a:xfrm>
            <a:off x="3324225" y="4656138"/>
            <a:ext cx="2771775" cy="1592262"/>
            <a:chOff x="3796" y="1706"/>
            <a:chExt cx="1336" cy="786"/>
          </a:xfrm>
        </p:grpSpPr>
        <p:sp>
          <p:nvSpPr>
            <p:cNvPr id="155669"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5670"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55671"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55672"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55673"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55674"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55675"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55676"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5677"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5678"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5679"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55680"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55681"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55682"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5683"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grpSp>
      <p:sp>
        <p:nvSpPr>
          <p:cNvPr id="155656" name="Rectangle 28"/>
          <p:cNvSpPr/>
          <p:nvPr/>
        </p:nvSpPr>
        <p:spPr>
          <a:xfrm>
            <a:off x="3324225" y="5105400"/>
            <a:ext cx="2771775" cy="566738"/>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55657" name="Rectangle 29"/>
          <p:cNvSpPr/>
          <p:nvPr/>
        </p:nvSpPr>
        <p:spPr>
          <a:xfrm>
            <a:off x="3324225" y="5681663"/>
            <a:ext cx="2771775" cy="566737"/>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grpSp>
        <p:nvGrpSpPr>
          <p:cNvPr id="155658" name="组合 30"/>
          <p:cNvGrpSpPr/>
          <p:nvPr/>
        </p:nvGrpSpPr>
        <p:grpSpPr>
          <a:xfrm>
            <a:off x="2706688" y="4724400"/>
            <a:ext cx="646112" cy="1701800"/>
            <a:chOff x="1792069" y="4724400"/>
            <a:chExt cx="646331" cy="1701800"/>
          </a:xfrm>
        </p:grpSpPr>
        <p:grpSp>
          <p:nvGrpSpPr>
            <p:cNvPr id="155659" name="组合 38"/>
            <p:cNvGrpSpPr/>
            <p:nvPr/>
          </p:nvGrpSpPr>
          <p:grpSpPr>
            <a:xfrm>
              <a:off x="1905000" y="5100047"/>
              <a:ext cx="381000" cy="1154968"/>
              <a:chOff x="685800" y="5029200"/>
              <a:chExt cx="914400" cy="914400"/>
            </a:xfrm>
          </p:grpSpPr>
          <p:sp>
            <p:nvSpPr>
              <p:cNvPr id="155665" name="矩形 37"/>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55666" name="直接连接符 38"/>
              <p:cNvCxnSpPr>
                <a:stCxn id="155665" idx="1"/>
                <a:endCxn id="155665"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55667" name="直接连接符 39"/>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55668" name="直接连接符 40"/>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55660" name="TextBox 32"/>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55661" name="TextBox 33"/>
            <p:cNvSpPr txBox="1"/>
            <p:nvPr/>
          </p:nvSpPr>
          <p:spPr>
            <a:xfrm>
              <a:off x="1955800" y="5351287"/>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55662" name="TextBox 34"/>
            <p:cNvSpPr txBox="1"/>
            <p:nvPr/>
          </p:nvSpPr>
          <p:spPr>
            <a:xfrm>
              <a:off x="1968500" y="5630670"/>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55663" name="TextBox 35"/>
            <p:cNvSpPr txBox="1"/>
            <p:nvPr/>
          </p:nvSpPr>
          <p:spPr>
            <a:xfrm>
              <a:off x="1968500" y="5920826"/>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55664" name="TextBox 36"/>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769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Set Associative Cache Simulation</a:t>
            </a:r>
            <a:endParaRPr lang="en-US" altLang="zh-CN" dirty="0">
              <a:ea typeface="宋体" panose="02010600030101010101" pitchFamily="2" charset="-122"/>
            </a:endParaRPr>
          </a:p>
        </p:txBody>
      </p:sp>
      <p:sp>
        <p:nvSpPr>
          <p:cNvPr id="157700"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S=2 sets, E=2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60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0 [0000]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1 [0001] 13 [1101] 8 [1000] 0 [0000]</a:t>
            </a:r>
            <a:endPar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57702" name="Group 3"/>
          <p:cNvGrpSpPr/>
          <p:nvPr/>
        </p:nvGrpSpPr>
        <p:grpSpPr>
          <a:xfrm>
            <a:off x="2682875" y="4267200"/>
            <a:ext cx="3413125" cy="1981200"/>
            <a:chOff x="3487" y="1514"/>
            <a:chExt cx="1645" cy="978"/>
          </a:xfrm>
        </p:grpSpPr>
        <p:sp>
          <p:nvSpPr>
            <p:cNvPr id="157712"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57713"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0</a:t>
              </a: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7714"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en-US" altLang="zh-CN" sz="1800" b="1" dirty="0">
                <a:latin typeface="Courier New" panose="02070309020205020404" pitchFamily="49" charset="0"/>
                <a:ea typeface="宋体" panose="02010600030101010101" pitchFamily="2" charset="-122"/>
              </a:endParaRPr>
            </a:p>
          </p:txBody>
        </p:sp>
        <p:sp>
          <p:nvSpPr>
            <p:cNvPr id="157715"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57716"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57717"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57718"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7719"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7720"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7721"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7722"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57723"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57724"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7725"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7726"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7727" name="Rectangle 19"/>
            <p:cNvSpPr/>
            <p:nvPr/>
          </p:nvSpPr>
          <p:spPr>
            <a:xfrm>
              <a:off x="3663" y="1514"/>
              <a:ext cx="127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a:t>
              </a:r>
              <a:endParaRPr lang="en-US" altLang="zh-CN" sz="2000" b="1" dirty="0">
                <a:latin typeface="Courier New" panose="02070309020205020404" pitchFamily="49" charset="0"/>
                <a:ea typeface="宋体" panose="02010600030101010101" pitchFamily="2" charset="-122"/>
              </a:endParaRPr>
            </a:p>
          </p:txBody>
        </p:sp>
        <p:sp>
          <p:nvSpPr>
            <p:cNvPr id="157728"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1</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grpSp>
        <p:nvGrpSpPr>
          <p:cNvPr id="157703" name="Group 40"/>
          <p:cNvGrpSpPr/>
          <p:nvPr/>
        </p:nvGrpSpPr>
        <p:grpSpPr>
          <a:xfrm>
            <a:off x="6553200" y="1508125"/>
            <a:ext cx="2044700" cy="538163"/>
            <a:chOff x="179" y="983"/>
            <a:chExt cx="1288" cy="357"/>
          </a:xfrm>
        </p:grpSpPr>
        <p:sp>
          <p:nvSpPr>
            <p:cNvPr id="157706"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57707"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t=2</a:t>
              </a:r>
              <a:endParaRPr lang="en-US" altLang="zh-CN" sz="2000" b="1" dirty="0">
                <a:latin typeface="Courier New" panose="02070309020205020404" pitchFamily="49" charset="0"/>
                <a:ea typeface="宋体" panose="02010600030101010101" pitchFamily="2" charset="-122"/>
              </a:endParaRPr>
            </a:p>
          </p:txBody>
        </p:sp>
        <p:sp>
          <p:nvSpPr>
            <p:cNvPr id="157708" name="Rectangle 43"/>
            <p:cNvSpPr/>
            <p:nvPr/>
          </p:nvSpPr>
          <p:spPr>
            <a:xfrm>
              <a:off x="611" y="983"/>
              <a:ext cx="406" cy="264"/>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s=1</a:t>
              </a:r>
              <a:endParaRPr lang="en-US" altLang="zh-CN" sz="2000" b="1" dirty="0">
                <a:latin typeface="Courier New" panose="02070309020205020404" pitchFamily="49" charset="0"/>
                <a:ea typeface="宋体" panose="02010600030101010101" pitchFamily="2" charset="-122"/>
              </a:endParaRPr>
            </a:p>
          </p:txBody>
        </p:sp>
        <p:sp>
          <p:nvSpPr>
            <p:cNvPr id="157709"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57710"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57711"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sp>
        <p:nvSpPr>
          <p:cNvPr id="157704" name="Rectangle 37"/>
          <p:cNvSpPr/>
          <p:nvPr/>
        </p:nvSpPr>
        <p:spPr>
          <a:xfrm>
            <a:off x="3324225" y="5105400"/>
            <a:ext cx="2771775" cy="566738"/>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57705" name="Rectangle 38"/>
          <p:cNvSpPr/>
          <p:nvPr/>
        </p:nvSpPr>
        <p:spPr>
          <a:xfrm>
            <a:off x="3324225" y="5681663"/>
            <a:ext cx="2771775" cy="566737"/>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974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Set Associative Cache Simulation</a:t>
            </a:r>
            <a:endParaRPr lang="en-US" altLang="zh-CN" dirty="0">
              <a:ea typeface="宋体" panose="02010600030101010101" pitchFamily="2" charset="-122"/>
            </a:endParaRPr>
          </a:p>
        </p:txBody>
      </p:sp>
      <p:sp>
        <p:nvSpPr>
          <p:cNvPr id="159748"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S=2 sets, E=2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56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 [0001]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13 [1101] 8 [1000] 0 [0000]</a:t>
            </a:r>
            <a:endPar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a:t>
            </a:r>
            <a:endPar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59750" name="Group 3"/>
          <p:cNvGrpSpPr/>
          <p:nvPr/>
        </p:nvGrpSpPr>
        <p:grpSpPr>
          <a:xfrm>
            <a:off x="2682875" y="4267200"/>
            <a:ext cx="3413125" cy="1981200"/>
            <a:chOff x="3487" y="1514"/>
            <a:chExt cx="1645" cy="978"/>
          </a:xfrm>
        </p:grpSpPr>
        <p:sp>
          <p:nvSpPr>
            <p:cNvPr id="159771"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59772"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0</a:t>
              </a: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9773"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en-US" altLang="zh-CN" sz="1800" b="1" dirty="0">
                <a:latin typeface="Courier New" panose="02070309020205020404" pitchFamily="49" charset="0"/>
                <a:ea typeface="宋体" panose="02010600030101010101" pitchFamily="2" charset="-122"/>
              </a:endParaRPr>
            </a:p>
          </p:txBody>
        </p:sp>
        <p:sp>
          <p:nvSpPr>
            <p:cNvPr id="159774"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59775"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59776"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59777"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9778"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9779"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9780"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9781"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59782"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59783"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59784"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9785"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59786" name="Rectangle 19"/>
            <p:cNvSpPr/>
            <p:nvPr/>
          </p:nvSpPr>
          <p:spPr>
            <a:xfrm>
              <a:off x="3663" y="1514"/>
              <a:ext cx="120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1</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1</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hit)</a:t>
              </a:r>
              <a:endParaRPr lang="en-US" altLang="zh-CN" sz="2000" b="1" dirty="0">
                <a:latin typeface="Courier New" panose="02070309020205020404" pitchFamily="49" charset="0"/>
                <a:ea typeface="宋体" panose="02010600030101010101" pitchFamily="2" charset="-122"/>
              </a:endParaRPr>
            </a:p>
          </p:txBody>
        </p:sp>
        <p:sp>
          <p:nvSpPr>
            <p:cNvPr id="159787"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2</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grpSp>
        <p:nvGrpSpPr>
          <p:cNvPr id="159751" name="Group 40"/>
          <p:cNvGrpSpPr/>
          <p:nvPr/>
        </p:nvGrpSpPr>
        <p:grpSpPr>
          <a:xfrm>
            <a:off x="6553200" y="1508125"/>
            <a:ext cx="2044700" cy="538163"/>
            <a:chOff x="179" y="983"/>
            <a:chExt cx="1288" cy="357"/>
          </a:xfrm>
        </p:grpSpPr>
        <p:sp>
          <p:nvSpPr>
            <p:cNvPr id="159765"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59766"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t=2</a:t>
              </a:r>
              <a:endParaRPr lang="en-US" altLang="zh-CN" sz="2000" b="1" dirty="0">
                <a:latin typeface="Courier New" panose="02070309020205020404" pitchFamily="49" charset="0"/>
                <a:ea typeface="宋体" panose="02010600030101010101" pitchFamily="2" charset="-122"/>
              </a:endParaRPr>
            </a:p>
          </p:txBody>
        </p:sp>
        <p:sp>
          <p:nvSpPr>
            <p:cNvPr id="159767" name="Rectangle 43"/>
            <p:cNvSpPr/>
            <p:nvPr/>
          </p:nvSpPr>
          <p:spPr>
            <a:xfrm>
              <a:off x="611" y="983"/>
              <a:ext cx="406" cy="264"/>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s=1</a:t>
              </a:r>
              <a:endParaRPr lang="en-US" altLang="zh-CN" sz="2000" b="1" dirty="0">
                <a:latin typeface="Courier New" panose="02070309020205020404" pitchFamily="49" charset="0"/>
                <a:ea typeface="宋体" panose="02010600030101010101" pitchFamily="2" charset="-122"/>
              </a:endParaRPr>
            </a:p>
          </p:txBody>
        </p:sp>
        <p:sp>
          <p:nvSpPr>
            <p:cNvPr id="159768"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59769"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59770"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sp>
        <p:nvSpPr>
          <p:cNvPr id="159752" name="Rectangle 37"/>
          <p:cNvSpPr/>
          <p:nvPr/>
        </p:nvSpPr>
        <p:spPr>
          <a:xfrm>
            <a:off x="3324225" y="5105400"/>
            <a:ext cx="2771775" cy="566738"/>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59753" name="Rectangle 38"/>
          <p:cNvSpPr/>
          <p:nvPr/>
        </p:nvSpPr>
        <p:spPr>
          <a:xfrm>
            <a:off x="3324225" y="5681663"/>
            <a:ext cx="2771775" cy="566737"/>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grpSp>
        <p:nvGrpSpPr>
          <p:cNvPr id="159754" name="组合 46"/>
          <p:cNvGrpSpPr/>
          <p:nvPr/>
        </p:nvGrpSpPr>
        <p:grpSpPr>
          <a:xfrm>
            <a:off x="2706688" y="4724400"/>
            <a:ext cx="646112" cy="1701800"/>
            <a:chOff x="1792069" y="4724400"/>
            <a:chExt cx="646331" cy="1701800"/>
          </a:xfrm>
        </p:grpSpPr>
        <p:grpSp>
          <p:nvGrpSpPr>
            <p:cNvPr id="159755" name="组合 38"/>
            <p:cNvGrpSpPr/>
            <p:nvPr/>
          </p:nvGrpSpPr>
          <p:grpSpPr>
            <a:xfrm>
              <a:off x="1905000" y="5100047"/>
              <a:ext cx="381000" cy="1154968"/>
              <a:chOff x="685800" y="5029200"/>
              <a:chExt cx="914400" cy="914400"/>
            </a:xfrm>
          </p:grpSpPr>
          <p:sp>
            <p:nvSpPr>
              <p:cNvPr id="159761" name="矩形 32"/>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59762" name="直接连接符 34"/>
              <p:cNvCxnSpPr>
                <a:stCxn id="159761" idx="1"/>
                <a:endCxn id="159761"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59763" name="直接连接符 36"/>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59764" name="直接连接符 37"/>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59756" name="TextBox 40"/>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59757" name="TextBox 41"/>
            <p:cNvSpPr txBox="1"/>
            <p:nvPr/>
          </p:nvSpPr>
          <p:spPr>
            <a:xfrm>
              <a:off x="1955800" y="5351287"/>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59758" name="TextBox 42"/>
            <p:cNvSpPr txBox="1"/>
            <p:nvPr/>
          </p:nvSpPr>
          <p:spPr>
            <a:xfrm>
              <a:off x="1968500" y="5630670"/>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59759" name="TextBox 43"/>
            <p:cNvSpPr txBox="1"/>
            <p:nvPr/>
          </p:nvSpPr>
          <p:spPr>
            <a:xfrm>
              <a:off x="1968500" y="5920826"/>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59760" name="TextBox 45"/>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6179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Set Associative Cache Simulation</a:t>
            </a:r>
            <a:endParaRPr lang="en-US" altLang="zh-CN" dirty="0">
              <a:ea typeface="宋体" panose="02010600030101010101" pitchFamily="2" charset="-122"/>
            </a:endParaRPr>
          </a:p>
        </p:txBody>
      </p:sp>
      <p:sp>
        <p:nvSpPr>
          <p:cNvPr id="161796"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S=2 sets, E=2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56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 1 [0001]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13 [1101]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8 [1000] 0 [0000]</a:t>
            </a:r>
            <a:endPar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161798" name="Rectangle 4"/>
          <p:cNvSpPr/>
          <p:nvPr/>
        </p:nvSpPr>
        <p:spPr>
          <a:xfrm>
            <a:off x="3324225" y="5097463"/>
            <a:ext cx="581025"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61799" name="Rectangle 5"/>
          <p:cNvSpPr/>
          <p:nvPr/>
        </p:nvSpPr>
        <p:spPr>
          <a:xfrm>
            <a:off x="3921125" y="5097463"/>
            <a:ext cx="681038"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r>
              <a:rPr lang="zh-CN" altLang="en-US"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61800" name="Rectangle 6"/>
          <p:cNvSpPr/>
          <p:nvPr/>
        </p:nvSpPr>
        <p:spPr>
          <a:xfrm>
            <a:off x="4618038" y="5097463"/>
            <a:ext cx="1477962"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en-US" altLang="zh-CN" sz="1800" b="1" dirty="0">
              <a:latin typeface="Courier New" panose="02070309020205020404" pitchFamily="49" charset="0"/>
              <a:ea typeface="宋体" panose="02010600030101010101" pitchFamily="2" charset="-122"/>
            </a:endParaRPr>
          </a:p>
        </p:txBody>
      </p:sp>
      <p:sp>
        <p:nvSpPr>
          <p:cNvPr id="161801" name="Rectangle 7"/>
          <p:cNvSpPr/>
          <p:nvPr/>
        </p:nvSpPr>
        <p:spPr>
          <a:xfrm>
            <a:off x="3479800" y="4656138"/>
            <a:ext cx="336550"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61802" name="Rectangle 8"/>
          <p:cNvSpPr/>
          <p:nvPr/>
        </p:nvSpPr>
        <p:spPr>
          <a:xfrm>
            <a:off x="3978275" y="4656138"/>
            <a:ext cx="644525"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61803" name="Rectangle 9"/>
          <p:cNvSpPr/>
          <p:nvPr/>
        </p:nvSpPr>
        <p:spPr>
          <a:xfrm>
            <a:off x="4973638" y="4656138"/>
            <a:ext cx="798512"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61804" name="Rectangle 10"/>
          <p:cNvSpPr/>
          <p:nvPr/>
        </p:nvSpPr>
        <p:spPr>
          <a:xfrm>
            <a:off x="3324225" y="5389563"/>
            <a:ext cx="581025"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61805" name="Rectangle 11"/>
          <p:cNvSpPr/>
          <p:nvPr/>
        </p:nvSpPr>
        <p:spPr>
          <a:xfrm>
            <a:off x="3921125" y="5389563"/>
            <a:ext cx="681038"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61806" name="Rectangle 12"/>
          <p:cNvSpPr/>
          <p:nvPr/>
        </p:nvSpPr>
        <p:spPr>
          <a:xfrm>
            <a:off x="4618038" y="5389563"/>
            <a:ext cx="1477962"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61807" name="Rectangle 13"/>
          <p:cNvSpPr/>
          <p:nvPr/>
        </p:nvSpPr>
        <p:spPr>
          <a:xfrm>
            <a:off x="3324225" y="5681663"/>
            <a:ext cx="581025"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61808" name="Rectangle 14"/>
          <p:cNvSpPr/>
          <p:nvPr/>
        </p:nvSpPr>
        <p:spPr>
          <a:xfrm>
            <a:off x="3921125" y="5400675"/>
            <a:ext cx="681038"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11</a:t>
            </a:r>
            <a:endParaRPr lang="zh-CN" altLang="en-US" sz="1800" b="1" dirty="0">
              <a:latin typeface="Courier New" panose="02070309020205020404" pitchFamily="49" charset="0"/>
              <a:ea typeface="宋体" panose="02010600030101010101" pitchFamily="2" charset="-122"/>
            </a:endParaRPr>
          </a:p>
        </p:txBody>
      </p:sp>
      <p:sp>
        <p:nvSpPr>
          <p:cNvPr id="161809" name="Rectangle 15"/>
          <p:cNvSpPr/>
          <p:nvPr/>
        </p:nvSpPr>
        <p:spPr>
          <a:xfrm>
            <a:off x="4618038" y="5384800"/>
            <a:ext cx="1477962"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m[12]m[13]</a:t>
            </a:r>
            <a:endParaRPr lang="en-US" altLang="zh-CN" sz="1800" b="1" dirty="0">
              <a:latin typeface="Courier New" panose="02070309020205020404" pitchFamily="49" charset="0"/>
              <a:ea typeface="宋体" panose="02010600030101010101" pitchFamily="2" charset="-122"/>
            </a:endParaRPr>
          </a:p>
        </p:txBody>
      </p:sp>
      <p:sp>
        <p:nvSpPr>
          <p:cNvPr id="161810" name="Rectangle 16"/>
          <p:cNvSpPr/>
          <p:nvPr/>
        </p:nvSpPr>
        <p:spPr>
          <a:xfrm>
            <a:off x="3324225" y="5972175"/>
            <a:ext cx="581025"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61811" name="Rectangle 17"/>
          <p:cNvSpPr/>
          <p:nvPr/>
        </p:nvSpPr>
        <p:spPr>
          <a:xfrm>
            <a:off x="3921125" y="5972175"/>
            <a:ext cx="681038"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61812" name="Rectangle 18"/>
          <p:cNvSpPr/>
          <p:nvPr/>
        </p:nvSpPr>
        <p:spPr>
          <a:xfrm>
            <a:off x="4618038" y="5972175"/>
            <a:ext cx="1477962"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61813" name="Rectangle 19"/>
          <p:cNvSpPr/>
          <p:nvPr/>
        </p:nvSpPr>
        <p:spPr>
          <a:xfrm>
            <a:off x="3048000" y="4267200"/>
            <a:ext cx="2798763"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13</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11</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1</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a:t>
            </a:r>
            <a:endParaRPr lang="en-US" altLang="zh-CN" sz="2000" b="1" dirty="0">
              <a:latin typeface="Courier New" panose="02070309020205020404" pitchFamily="49" charset="0"/>
              <a:ea typeface="宋体" panose="02010600030101010101" pitchFamily="2" charset="-122"/>
            </a:endParaRPr>
          </a:p>
        </p:txBody>
      </p:sp>
      <p:sp>
        <p:nvSpPr>
          <p:cNvPr id="161814" name="Rectangle 20"/>
          <p:cNvSpPr/>
          <p:nvPr/>
        </p:nvSpPr>
        <p:spPr>
          <a:xfrm>
            <a:off x="2682875" y="4281488"/>
            <a:ext cx="595313" cy="366712"/>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3</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nvGrpSpPr>
          <p:cNvPr id="161815" name="Group 40"/>
          <p:cNvGrpSpPr/>
          <p:nvPr/>
        </p:nvGrpSpPr>
        <p:grpSpPr>
          <a:xfrm>
            <a:off x="6553200" y="1508125"/>
            <a:ext cx="2044700" cy="538163"/>
            <a:chOff x="179" y="983"/>
            <a:chExt cx="1288" cy="357"/>
          </a:xfrm>
        </p:grpSpPr>
        <p:sp>
          <p:nvSpPr>
            <p:cNvPr id="161831"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61832"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t=2</a:t>
              </a:r>
              <a:endParaRPr lang="en-US" altLang="zh-CN" sz="2000" b="1" dirty="0">
                <a:latin typeface="Courier New" panose="02070309020205020404" pitchFamily="49" charset="0"/>
                <a:ea typeface="宋体" panose="02010600030101010101" pitchFamily="2" charset="-122"/>
              </a:endParaRPr>
            </a:p>
          </p:txBody>
        </p:sp>
        <p:sp>
          <p:nvSpPr>
            <p:cNvPr id="161833" name="Rectangle 43"/>
            <p:cNvSpPr/>
            <p:nvPr/>
          </p:nvSpPr>
          <p:spPr>
            <a:xfrm>
              <a:off x="611" y="983"/>
              <a:ext cx="406" cy="264"/>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s=1</a:t>
              </a:r>
              <a:endParaRPr lang="en-US" altLang="zh-CN" sz="2000" b="1" dirty="0">
                <a:latin typeface="Courier New" panose="02070309020205020404" pitchFamily="49" charset="0"/>
                <a:ea typeface="宋体" panose="02010600030101010101" pitchFamily="2" charset="-122"/>
              </a:endParaRPr>
            </a:p>
          </p:txBody>
        </p:sp>
        <p:sp>
          <p:nvSpPr>
            <p:cNvPr id="161834"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61835"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61836"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sp>
        <p:nvSpPr>
          <p:cNvPr id="161816" name="Rectangle 37"/>
          <p:cNvSpPr/>
          <p:nvPr/>
        </p:nvSpPr>
        <p:spPr>
          <a:xfrm>
            <a:off x="3324225" y="5105400"/>
            <a:ext cx="2771775" cy="566738"/>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61817" name="Rectangle 38"/>
          <p:cNvSpPr/>
          <p:nvPr/>
        </p:nvSpPr>
        <p:spPr>
          <a:xfrm>
            <a:off x="3324225" y="5681663"/>
            <a:ext cx="2771775" cy="566737"/>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grpSp>
        <p:nvGrpSpPr>
          <p:cNvPr id="161818" name="组合 32"/>
          <p:cNvGrpSpPr/>
          <p:nvPr/>
        </p:nvGrpSpPr>
        <p:grpSpPr>
          <a:xfrm>
            <a:off x="2706688" y="4724400"/>
            <a:ext cx="646112" cy="1701800"/>
            <a:chOff x="1792069" y="4724400"/>
            <a:chExt cx="646331" cy="1701800"/>
          </a:xfrm>
        </p:grpSpPr>
        <p:grpSp>
          <p:nvGrpSpPr>
            <p:cNvPr id="161821" name="组合 38"/>
            <p:cNvGrpSpPr/>
            <p:nvPr/>
          </p:nvGrpSpPr>
          <p:grpSpPr>
            <a:xfrm>
              <a:off x="1905000" y="5100047"/>
              <a:ext cx="381000" cy="1154968"/>
              <a:chOff x="685800" y="5029200"/>
              <a:chExt cx="914400" cy="914400"/>
            </a:xfrm>
          </p:grpSpPr>
          <p:sp>
            <p:nvSpPr>
              <p:cNvPr id="161827" name="矩形 39"/>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61828" name="直接连接符 40"/>
              <p:cNvCxnSpPr>
                <a:stCxn id="161827" idx="1"/>
                <a:endCxn id="161827"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61829" name="直接连接符 41"/>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61830" name="直接连接符 42"/>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61822" name="TextBox 34"/>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61823" name="TextBox 35"/>
            <p:cNvSpPr txBox="1"/>
            <p:nvPr/>
          </p:nvSpPr>
          <p:spPr>
            <a:xfrm>
              <a:off x="1955800" y="5351287"/>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61824" name="TextBox 36"/>
            <p:cNvSpPr txBox="1"/>
            <p:nvPr/>
          </p:nvSpPr>
          <p:spPr>
            <a:xfrm>
              <a:off x="1968500" y="5630670"/>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61825" name="TextBox 37"/>
            <p:cNvSpPr txBox="1"/>
            <p:nvPr/>
          </p:nvSpPr>
          <p:spPr>
            <a:xfrm>
              <a:off x="1968500" y="5920826"/>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61826" name="TextBox 38"/>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
        <p:nvSpPr>
          <p:cNvPr id="161819" name="Rectangle 17"/>
          <p:cNvSpPr/>
          <p:nvPr/>
        </p:nvSpPr>
        <p:spPr>
          <a:xfrm>
            <a:off x="3924300" y="5689600"/>
            <a:ext cx="681038"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61820" name="Rectangle 18"/>
          <p:cNvSpPr/>
          <p:nvPr/>
        </p:nvSpPr>
        <p:spPr>
          <a:xfrm>
            <a:off x="4610100" y="5676900"/>
            <a:ext cx="1477963"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6384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Set Associative Cache Simulation</a:t>
            </a:r>
            <a:endParaRPr lang="en-US" altLang="zh-CN" dirty="0">
              <a:ea typeface="宋体" panose="02010600030101010101" pitchFamily="2" charset="-122"/>
            </a:endParaRPr>
          </a:p>
        </p:txBody>
      </p:sp>
      <p:sp>
        <p:nvSpPr>
          <p:cNvPr id="163844"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S=2 sets, E=2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56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 1 [0001] 13 [1101]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8 [1000]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a:t>
            </a:r>
            <a:endPar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122907" name="Rectangle 4"/>
          <p:cNvSpPr/>
          <p:nvPr/>
        </p:nvSpPr>
        <p:spPr>
          <a:xfrm>
            <a:off x="3324225" y="5097463"/>
            <a:ext cx="581025"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22908" name="Rectangle 5"/>
          <p:cNvSpPr/>
          <p:nvPr/>
        </p:nvSpPr>
        <p:spPr>
          <a:xfrm>
            <a:off x="3921125" y="5097463"/>
            <a:ext cx="681038"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00</a:t>
            </a:r>
            <a:endParaRPr lang="zh-CN" altLang="en-US" sz="1800" b="1" dirty="0">
              <a:latin typeface="Courier New" panose="02070309020205020404" pitchFamily="49" charset="0"/>
              <a:ea typeface="宋体" panose="02010600030101010101" pitchFamily="2" charset="-122"/>
            </a:endParaRPr>
          </a:p>
        </p:txBody>
      </p:sp>
      <p:sp>
        <p:nvSpPr>
          <p:cNvPr id="122909" name="Rectangle 6"/>
          <p:cNvSpPr/>
          <p:nvPr/>
        </p:nvSpPr>
        <p:spPr>
          <a:xfrm>
            <a:off x="4619625" y="5097463"/>
            <a:ext cx="1476375"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en-US" altLang="zh-CN" sz="1800" b="1" dirty="0">
              <a:latin typeface="Courier New" panose="02070309020205020404" pitchFamily="49" charset="0"/>
              <a:ea typeface="宋体" panose="02010600030101010101" pitchFamily="2" charset="-122"/>
            </a:endParaRPr>
          </a:p>
        </p:txBody>
      </p:sp>
      <p:sp>
        <p:nvSpPr>
          <p:cNvPr id="163849" name="Rectangle 7"/>
          <p:cNvSpPr/>
          <p:nvPr/>
        </p:nvSpPr>
        <p:spPr>
          <a:xfrm>
            <a:off x="3479800" y="4656138"/>
            <a:ext cx="336550"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63850" name="Rectangle 8"/>
          <p:cNvSpPr/>
          <p:nvPr/>
        </p:nvSpPr>
        <p:spPr>
          <a:xfrm>
            <a:off x="3978275" y="4656138"/>
            <a:ext cx="644525"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63851" name="Rectangle 9"/>
          <p:cNvSpPr/>
          <p:nvPr/>
        </p:nvSpPr>
        <p:spPr>
          <a:xfrm>
            <a:off x="4973638" y="4656138"/>
            <a:ext cx="798512"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63852" name="Rectangle 10"/>
          <p:cNvSpPr/>
          <p:nvPr/>
        </p:nvSpPr>
        <p:spPr>
          <a:xfrm>
            <a:off x="3324225" y="5389563"/>
            <a:ext cx="581025"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63853" name="Rectangle 11"/>
          <p:cNvSpPr/>
          <p:nvPr/>
        </p:nvSpPr>
        <p:spPr>
          <a:xfrm>
            <a:off x="3921125" y="5389563"/>
            <a:ext cx="681038"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11</a:t>
            </a:r>
            <a:endParaRPr lang="zh-CN" altLang="en-US" sz="1800" b="1" dirty="0">
              <a:latin typeface="Courier New" panose="02070309020205020404" pitchFamily="49" charset="0"/>
              <a:ea typeface="宋体" panose="02010600030101010101" pitchFamily="2" charset="-122"/>
            </a:endParaRPr>
          </a:p>
        </p:txBody>
      </p:sp>
      <p:sp>
        <p:nvSpPr>
          <p:cNvPr id="163854" name="Rectangle 12"/>
          <p:cNvSpPr/>
          <p:nvPr/>
        </p:nvSpPr>
        <p:spPr>
          <a:xfrm>
            <a:off x="4619625" y="5389563"/>
            <a:ext cx="1476375"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m[12]m[13]</a:t>
            </a:r>
            <a:endParaRPr lang="zh-CN" altLang="en-US" sz="1800" b="1" dirty="0">
              <a:latin typeface="Courier New" panose="02070309020205020404" pitchFamily="49" charset="0"/>
              <a:ea typeface="宋体" panose="02010600030101010101" pitchFamily="2" charset="-122"/>
            </a:endParaRPr>
          </a:p>
        </p:txBody>
      </p:sp>
      <p:sp>
        <p:nvSpPr>
          <p:cNvPr id="163855" name="Rectangle 13"/>
          <p:cNvSpPr/>
          <p:nvPr/>
        </p:nvSpPr>
        <p:spPr>
          <a:xfrm>
            <a:off x="3324225" y="5681663"/>
            <a:ext cx="581025"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63856" name="Rectangle 14"/>
          <p:cNvSpPr/>
          <p:nvPr/>
        </p:nvSpPr>
        <p:spPr>
          <a:xfrm>
            <a:off x="3921125" y="5681663"/>
            <a:ext cx="681038"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63857" name="Rectangle 15"/>
          <p:cNvSpPr/>
          <p:nvPr/>
        </p:nvSpPr>
        <p:spPr>
          <a:xfrm>
            <a:off x="4619625" y="5681663"/>
            <a:ext cx="1476375" cy="274637"/>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63858" name="Rectangle 16"/>
          <p:cNvSpPr/>
          <p:nvPr/>
        </p:nvSpPr>
        <p:spPr>
          <a:xfrm>
            <a:off x="3324225" y="5972175"/>
            <a:ext cx="581025"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63859" name="Rectangle 17"/>
          <p:cNvSpPr/>
          <p:nvPr/>
        </p:nvSpPr>
        <p:spPr>
          <a:xfrm>
            <a:off x="3921125" y="5972175"/>
            <a:ext cx="681038"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63860" name="Rectangle 18"/>
          <p:cNvSpPr/>
          <p:nvPr/>
        </p:nvSpPr>
        <p:spPr>
          <a:xfrm>
            <a:off x="4619625" y="5972175"/>
            <a:ext cx="1476375" cy="27622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63861" name="Rectangle 19"/>
          <p:cNvSpPr/>
          <p:nvPr/>
        </p:nvSpPr>
        <p:spPr>
          <a:xfrm>
            <a:off x="3048000" y="4267200"/>
            <a:ext cx="2800350" cy="39687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8</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10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a:t>
            </a:r>
            <a:endParaRPr lang="en-US" altLang="zh-CN" sz="2000" b="1" dirty="0">
              <a:latin typeface="Courier New" panose="02070309020205020404" pitchFamily="49" charset="0"/>
              <a:ea typeface="宋体" panose="02010600030101010101" pitchFamily="2" charset="-122"/>
            </a:endParaRPr>
          </a:p>
        </p:txBody>
      </p:sp>
      <p:sp>
        <p:nvSpPr>
          <p:cNvPr id="163862" name="Rectangle 20"/>
          <p:cNvSpPr/>
          <p:nvPr/>
        </p:nvSpPr>
        <p:spPr>
          <a:xfrm>
            <a:off x="2682875" y="4281488"/>
            <a:ext cx="595313" cy="366712"/>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4</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nvGrpSpPr>
          <p:cNvPr id="163863" name="Group 40"/>
          <p:cNvGrpSpPr/>
          <p:nvPr/>
        </p:nvGrpSpPr>
        <p:grpSpPr>
          <a:xfrm>
            <a:off x="6553200" y="1508125"/>
            <a:ext cx="2044700" cy="538163"/>
            <a:chOff x="179" y="983"/>
            <a:chExt cx="1288" cy="357"/>
          </a:xfrm>
        </p:grpSpPr>
        <p:sp>
          <p:nvSpPr>
            <p:cNvPr id="163878"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63879"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t=2</a:t>
              </a:r>
              <a:endParaRPr lang="en-US" altLang="zh-CN" sz="2000" b="1" dirty="0">
                <a:latin typeface="Courier New" panose="02070309020205020404" pitchFamily="49" charset="0"/>
                <a:ea typeface="宋体" panose="02010600030101010101" pitchFamily="2" charset="-122"/>
              </a:endParaRPr>
            </a:p>
          </p:txBody>
        </p:sp>
        <p:sp>
          <p:nvSpPr>
            <p:cNvPr id="163880" name="Rectangle 43"/>
            <p:cNvSpPr/>
            <p:nvPr/>
          </p:nvSpPr>
          <p:spPr>
            <a:xfrm>
              <a:off x="611" y="983"/>
              <a:ext cx="406" cy="264"/>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s=1</a:t>
              </a:r>
              <a:endParaRPr lang="en-US" altLang="zh-CN" sz="2000" b="1" dirty="0">
                <a:latin typeface="Courier New" panose="02070309020205020404" pitchFamily="49" charset="0"/>
                <a:ea typeface="宋体" panose="02010600030101010101" pitchFamily="2" charset="-122"/>
              </a:endParaRPr>
            </a:p>
          </p:txBody>
        </p:sp>
        <p:sp>
          <p:nvSpPr>
            <p:cNvPr id="163881"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63882"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63883"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sp>
        <p:nvSpPr>
          <p:cNvPr id="163864" name="Rectangle 37"/>
          <p:cNvSpPr/>
          <p:nvPr/>
        </p:nvSpPr>
        <p:spPr>
          <a:xfrm>
            <a:off x="3324225" y="5105400"/>
            <a:ext cx="2771775" cy="566738"/>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63865" name="Rectangle 38"/>
          <p:cNvSpPr/>
          <p:nvPr/>
        </p:nvSpPr>
        <p:spPr>
          <a:xfrm>
            <a:off x="3324225" y="5681663"/>
            <a:ext cx="2771775" cy="566737"/>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grpSp>
        <p:nvGrpSpPr>
          <p:cNvPr id="163866" name="组合 32"/>
          <p:cNvGrpSpPr/>
          <p:nvPr/>
        </p:nvGrpSpPr>
        <p:grpSpPr>
          <a:xfrm>
            <a:off x="2706688" y="4724400"/>
            <a:ext cx="646112" cy="1701800"/>
            <a:chOff x="1792069" y="4724400"/>
            <a:chExt cx="646331" cy="1701800"/>
          </a:xfrm>
        </p:grpSpPr>
        <p:grpSp>
          <p:nvGrpSpPr>
            <p:cNvPr id="163868" name="组合 38"/>
            <p:cNvGrpSpPr/>
            <p:nvPr/>
          </p:nvGrpSpPr>
          <p:grpSpPr>
            <a:xfrm>
              <a:off x="1905000" y="5100047"/>
              <a:ext cx="381000" cy="1154968"/>
              <a:chOff x="685800" y="5029200"/>
              <a:chExt cx="914400" cy="914400"/>
            </a:xfrm>
          </p:grpSpPr>
          <p:sp>
            <p:nvSpPr>
              <p:cNvPr id="163874" name="矩形 39"/>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63875" name="直接连接符 40"/>
              <p:cNvCxnSpPr>
                <a:stCxn id="163874" idx="1"/>
                <a:endCxn id="163874"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63876" name="直接连接符 41"/>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63877" name="直接连接符 42"/>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63869" name="TextBox 34"/>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63870" name="TextBox 35"/>
            <p:cNvSpPr txBox="1"/>
            <p:nvPr/>
          </p:nvSpPr>
          <p:spPr>
            <a:xfrm>
              <a:off x="1955800" y="5351287"/>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63871" name="TextBox 36"/>
            <p:cNvSpPr txBox="1"/>
            <p:nvPr/>
          </p:nvSpPr>
          <p:spPr>
            <a:xfrm>
              <a:off x="1968500" y="5630670"/>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63872" name="TextBox 37"/>
            <p:cNvSpPr txBox="1"/>
            <p:nvPr/>
          </p:nvSpPr>
          <p:spPr>
            <a:xfrm>
              <a:off x="1968500" y="5920826"/>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63873" name="TextBox 38"/>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
        <p:nvSpPr>
          <p:cNvPr id="45" name="矩形 44"/>
          <p:cNvSpPr/>
          <p:nvPr/>
        </p:nvSpPr>
        <p:spPr>
          <a:xfrm>
            <a:off x="5694363" y="4227513"/>
            <a:ext cx="736600" cy="460375"/>
          </a:xfrm>
          <a:prstGeom prst="rect">
            <a:avLst/>
          </a:prstGeom>
          <a:noFill/>
          <a:ln w="9525">
            <a:noFill/>
          </a:ln>
        </p:spPr>
        <p:txBody>
          <a:bodyPr wrap="none">
            <a:spAutoFit/>
          </a:bodyPr>
          <a:p>
            <a:r>
              <a:rPr lang="en-US" altLang="zh-CN" sz="2400" dirty="0">
                <a:latin typeface="Courier New" panose="02070309020205020404" pitchFamily="49" charset="0"/>
              </a:rPr>
              <a:t>LRU</a:t>
            </a:r>
            <a:endParaRPr lang="zh-CN" altLang="en-US" sz="24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22907"/>
                                        </p:tgtEl>
                                        <p:attrNameLst>
                                          <p:attrName>fillcolor</p:attrName>
                                        </p:attrNameLst>
                                      </p:cBhvr>
                                      <p:to>
                                        <a:srgbClr val="FF9999"/>
                                      </p:to>
                                    </p:animClr>
                                    <p:set>
                                      <p:cBhvr>
                                        <p:cTn id="11" dur="2000" fill="hold"/>
                                        <p:tgtEl>
                                          <p:spTgt spid="122907"/>
                                        </p:tgtEl>
                                        <p:attrNameLst>
                                          <p:attrName>fill.type</p:attrName>
                                        </p:attrNameLst>
                                      </p:cBhvr>
                                      <p:to>
                                        <p:strVal val="solid"/>
                                      </p:to>
                                    </p:set>
                                    <p:set>
                                      <p:cBhvr>
                                        <p:cTn id="12" dur="2000" fill="hold"/>
                                        <p:tgtEl>
                                          <p:spTgt spid="12290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22908"/>
                                        </p:tgtEl>
                                        <p:attrNameLst>
                                          <p:attrName>fillcolor</p:attrName>
                                        </p:attrNameLst>
                                      </p:cBhvr>
                                      <p:to>
                                        <a:srgbClr val="FF9999"/>
                                      </p:to>
                                    </p:animClr>
                                    <p:set>
                                      <p:cBhvr>
                                        <p:cTn id="15" dur="2000" fill="hold"/>
                                        <p:tgtEl>
                                          <p:spTgt spid="122908"/>
                                        </p:tgtEl>
                                        <p:attrNameLst>
                                          <p:attrName>fill.type</p:attrName>
                                        </p:attrNameLst>
                                      </p:cBhvr>
                                      <p:to>
                                        <p:strVal val="solid"/>
                                      </p:to>
                                    </p:set>
                                    <p:set>
                                      <p:cBhvr>
                                        <p:cTn id="16" dur="2000" fill="hold"/>
                                        <p:tgtEl>
                                          <p:spTgt spid="12290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22909"/>
                                        </p:tgtEl>
                                        <p:attrNameLst>
                                          <p:attrName>fillcolor</p:attrName>
                                        </p:attrNameLst>
                                      </p:cBhvr>
                                      <p:to>
                                        <a:srgbClr val="FF9999"/>
                                      </p:to>
                                    </p:animClr>
                                    <p:set>
                                      <p:cBhvr>
                                        <p:cTn id="19" dur="2000" fill="hold"/>
                                        <p:tgtEl>
                                          <p:spTgt spid="122909"/>
                                        </p:tgtEl>
                                        <p:attrNameLst>
                                          <p:attrName>fill.type</p:attrName>
                                        </p:attrNameLst>
                                      </p:cBhvr>
                                      <p:to>
                                        <p:strVal val="solid"/>
                                      </p:to>
                                    </p:set>
                                    <p:set>
                                      <p:cBhvr>
                                        <p:cTn id="20" dur="2000" fill="hold"/>
                                        <p:tgtEl>
                                          <p:spTgt spid="12290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843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Stride-</a:t>
            </a:r>
            <a:r>
              <a:rPr lang="en-US" altLang="zh-CN" dirty="0">
                <a:solidFill>
                  <a:srgbClr val="FF0000"/>
                </a:solidFill>
                <a:ea typeface="宋体" panose="02010600030101010101" pitchFamily="2" charset="-122"/>
              </a:rPr>
              <a:t>N</a:t>
            </a:r>
            <a:r>
              <a:rPr lang="en-US" altLang="zh-CN" dirty="0">
                <a:ea typeface="宋体" panose="02010600030101010101" pitchFamily="2" charset="-122"/>
              </a:rPr>
              <a:t> reference pattern</a:t>
            </a:r>
            <a:endParaRPr lang="en-US" altLang="zh-CN" dirty="0">
              <a:ea typeface="宋体" panose="02010600030101010101" pitchFamily="2" charset="-122"/>
            </a:endParaRPr>
          </a:p>
        </p:txBody>
      </p:sp>
      <p:sp>
        <p:nvSpPr>
          <p:cNvPr id="18436" name="Rectangle 3"/>
          <p:cNvSpPr>
            <a:spLocks noGrp="1"/>
          </p:cNvSpPr>
          <p:nvPr>
            <p:ph idx="1"/>
          </p:nvPr>
        </p:nvSpPr>
        <p:spPr>
          <a:xfrm>
            <a:off x="762000" y="1600200"/>
            <a:ext cx="7924800" cy="2895600"/>
          </a:xfrm>
        </p:spPr>
        <p:txBody>
          <a:bodyPr vert="horz" wrap="square" lIns="91440" tIns="45720" rIns="91440" bIns="45720" anchor="t" anchorCtr="0"/>
          <a:p>
            <a:pPr>
              <a:buNone/>
            </a:pPr>
            <a:r>
              <a:rPr lang="en-US" altLang="zh-CN" sz="2000" b="1" dirty="0">
                <a:latin typeface="Courier New" panose="02070309020205020404" pitchFamily="49" charset="0"/>
                <a:ea typeface="宋体" panose="02010600030101010101" pitchFamily="2" charset="-122"/>
              </a:rPr>
              <a:t>int sumarraycols(int a[M][N]) //M=2,N=3</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int i, j, sum = 0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for (j = 0 ; j &lt; </a:t>
            </a:r>
            <a:r>
              <a:rPr lang="en-US" altLang="zh-CN" sz="2000" b="1" dirty="0">
                <a:solidFill>
                  <a:srgbClr val="FF0000"/>
                </a:solidFill>
                <a:latin typeface="Courier New" panose="02070309020205020404" pitchFamily="49" charset="0"/>
                <a:ea typeface="宋体" panose="02010600030101010101" pitchFamily="2" charset="-122"/>
              </a:rPr>
              <a:t>N</a:t>
            </a:r>
            <a:r>
              <a:rPr lang="en-US" altLang="zh-CN" sz="2000" b="1" dirty="0">
                <a:latin typeface="Courier New" panose="02070309020205020404" pitchFamily="49" charset="0"/>
                <a:ea typeface="宋体" panose="02010600030101010101" pitchFamily="2" charset="-122"/>
              </a:rPr>
              <a:t> ; j++)</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for ( i = 0 ; i &lt; </a:t>
            </a:r>
            <a:r>
              <a:rPr lang="en-US" altLang="zh-CN" sz="2000" b="1" dirty="0">
                <a:solidFill>
                  <a:srgbClr val="FF0000"/>
                </a:solidFill>
                <a:latin typeface="Courier New" panose="02070309020205020404" pitchFamily="49" charset="0"/>
                <a:ea typeface="宋体" panose="02010600030101010101" pitchFamily="2" charset="-122"/>
              </a:rPr>
              <a:t>M</a:t>
            </a:r>
            <a:r>
              <a:rPr lang="en-US" altLang="zh-CN" sz="2000" b="1" dirty="0">
                <a:latin typeface="Courier New" panose="02070309020205020404" pitchFamily="49" charset="0"/>
                <a:ea typeface="宋体" panose="02010600030101010101" pitchFamily="2" charset="-122"/>
              </a:rPr>
              <a:t> ; i++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sum += a[i][j]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	return sum ;</a:t>
            </a:r>
            <a:endParaRPr lang="en-US" altLang="zh-CN" sz="2000" b="1" dirty="0">
              <a:latin typeface="Courier New" panose="02070309020205020404" pitchFamily="49" charset="0"/>
              <a:ea typeface="宋体" panose="02010600030101010101" pitchFamily="2" charset="-122"/>
            </a:endParaRPr>
          </a:p>
          <a:p>
            <a:pPr>
              <a:lnSpc>
                <a:spcPct val="80000"/>
              </a:lnSpc>
              <a:buNone/>
            </a:pPr>
            <a:r>
              <a:rPr lang="en-US" altLang="zh-CN" sz="2000" b="1" dirty="0">
                <a:latin typeface="Courier New" panose="02070309020205020404" pitchFamily="49" charset="0"/>
                <a:ea typeface="宋体" panose="02010600030101010101" pitchFamily="2" charset="-122"/>
              </a:rPr>
              <a:t>}</a:t>
            </a:r>
            <a:endParaRPr lang="en-US" altLang="zh-CN" sz="2000" b="1" dirty="0">
              <a:latin typeface="Courier New" panose="02070309020205020404" pitchFamily="49" charset="0"/>
              <a:ea typeface="宋体" panose="02010600030101010101" pitchFamily="2" charset="-122"/>
            </a:endParaRPr>
          </a:p>
        </p:txBody>
      </p:sp>
      <p:graphicFrame>
        <p:nvGraphicFramePr>
          <p:cNvPr id="5" name="Group 34"/>
          <p:cNvGraphicFramePr>
            <a:graphicFrameLocks noGrp="1"/>
          </p:cNvGraphicFramePr>
          <p:nvPr/>
        </p:nvGraphicFramePr>
        <p:xfrm>
          <a:off x="533400" y="4648200"/>
          <a:ext cx="8077200" cy="1371600"/>
        </p:xfrm>
        <a:graphic>
          <a:graphicData uri="http://schemas.openxmlformats.org/drawingml/2006/table">
            <a:tbl>
              <a:tblPr/>
              <a:tblGrid>
                <a:gridCol w="1903413"/>
                <a:gridCol w="1028700"/>
                <a:gridCol w="1027112"/>
                <a:gridCol w="1108075"/>
                <a:gridCol w="949325"/>
                <a:gridCol w="1028700"/>
                <a:gridCol w="1031875"/>
              </a:tblGrid>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Address</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Contents</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00</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01</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02</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11</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Access order</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6589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Line Replacement on Misses</a:t>
            </a:r>
            <a:endParaRPr lang="en-US" altLang="zh-CN" dirty="0">
              <a:ea typeface="宋体" panose="02010600030101010101" pitchFamily="2" charset="-122"/>
            </a:endParaRPr>
          </a:p>
        </p:txBody>
      </p:sp>
      <p:sp>
        <p:nvSpPr>
          <p:cNvPr id="27652" name="Rectangle 3"/>
          <p:cNvSpPr>
            <a:spLocks noGrp="1" noChangeArrowheads="1"/>
          </p:cNvSpPr>
          <p:nvPr>
            <p:ph idx="1"/>
          </p:nvPr>
        </p:nvSpPr>
        <p:spPr>
          <a:xfrm>
            <a:off x="457200" y="1600200"/>
            <a:ext cx="79248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If all the cache lines of the set are valid</a:t>
            </a: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Which line is selected to be evicted ?</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LFU (least-frequently-used)</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Replace the line that has been referenced the fewest times over some past time window</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LRU (least-recently-used)</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Replace the line that was last accessed the furthest in the past</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All of these policies require additional time and hardware</a:t>
            </a: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6793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Set Associative Cache Simulation</a:t>
            </a:r>
            <a:endParaRPr lang="en-US" altLang="zh-CN" dirty="0">
              <a:ea typeface="宋体" panose="02010600030101010101" pitchFamily="2" charset="-122"/>
            </a:endParaRPr>
          </a:p>
        </p:txBody>
      </p:sp>
      <p:sp>
        <p:nvSpPr>
          <p:cNvPr id="167940"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S=2 sets, E=2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56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 1 [0001] 13 [1101]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8 [1000] </a:t>
            </a:r>
            <a:r>
              <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a:t>
            </a:r>
            <a:endParaRPr kumimoji="0" lang="en-US" altLang="zh-CN" sz="2000" b="1" i="0" u="none" strike="no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67942" name="Group 3"/>
          <p:cNvGrpSpPr/>
          <p:nvPr/>
        </p:nvGrpSpPr>
        <p:grpSpPr>
          <a:xfrm>
            <a:off x="2682875" y="4267200"/>
            <a:ext cx="3413125" cy="1981200"/>
            <a:chOff x="3487" y="1514"/>
            <a:chExt cx="1645" cy="978"/>
          </a:xfrm>
        </p:grpSpPr>
        <p:sp>
          <p:nvSpPr>
            <p:cNvPr id="167963"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67964"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10</a:t>
              </a:r>
              <a:endParaRPr lang="zh-CN" altLang="en-US" sz="1800" b="1" dirty="0">
                <a:latin typeface="Courier New" panose="02070309020205020404" pitchFamily="49" charset="0"/>
                <a:ea typeface="宋体" panose="02010600030101010101" pitchFamily="2" charset="-122"/>
              </a:endParaRPr>
            </a:p>
          </p:txBody>
        </p:sp>
        <p:sp>
          <p:nvSpPr>
            <p:cNvPr id="167965"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m[8]m[9]</a:t>
              </a:r>
              <a:endParaRPr lang="en-US" altLang="zh-CN" sz="1800" b="1" dirty="0">
                <a:latin typeface="Courier New" panose="02070309020205020404" pitchFamily="49" charset="0"/>
                <a:ea typeface="宋体" panose="02010600030101010101" pitchFamily="2" charset="-122"/>
              </a:endParaRPr>
            </a:p>
          </p:txBody>
        </p:sp>
        <p:sp>
          <p:nvSpPr>
            <p:cNvPr id="167966"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67967"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67968"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67969"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67970"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11</a:t>
              </a:r>
              <a:endParaRPr lang="zh-CN" altLang="en-US" sz="1800" b="1" dirty="0">
                <a:latin typeface="Courier New" panose="02070309020205020404" pitchFamily="49" charset="0"/>
                <a:ea typeface="宋体" panose="02010600030101010101" pitchFamily="2" charset="-122"/>
              </a:endParaRPr>
            </a:p>
          </p:txBody>
        </p:sp>
        <p:sp>
          <p:nvSpPr>
            <p:cNvPr id="167971"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m[12]m[13]</a:t>
              </a:r>
              <a:endParaRPr lang="zh-CN" altLang="en-US" sz="1800" b="1" dirty="0">
                <a:latin typeface="Courier New" panose="02070309020205020404" pitchFamily="49" charset="0"/>
                <a:ea typeface="宋体" panose="02010600030101010101" pitchFamily="2" charset="-122"/>
              </a:endParaRPr>
            </a:p>
          </p:txBody>
        </p:sp>
        <p:sp>
          <p:nvSpPr>
            <p:cNvPr id="167972"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67973"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67974"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67975"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67976"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67977"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67978" name="Rectangle 19"/>
            <p:cNvSpPr/>
            <p:nvPr/>
          </p:nvSpPr>
          <p:spPr>
            <a:xfrm>
              <a:off x="3663" y="1514"/>
              <a:ext cx="127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8</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10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a:t>
              </a:r>
              <a:endParaRPr lang="en-US" altLang="zh-CN" sz="2000" b="1" dirty="0">
                <a:latin typeface="Courier New" panose="02070309020205020404" pitchFamily="49" charset="0"/>
                <a:ea typeface="宋体" panose="02010600030101010101" pitchFamily="2" charset="-122"/>
              </a:endParaRPr>
            </a:p>
          </p:txBody>
        </p:sp>
        <p:sp>
          <p:nvSpPr>
            <p:cNvPr id="167979"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4</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grpSp>
        <p:nvGrpSpPr>
          <p:cNvPr id="167943" name="Group 40"/>
          <p:cNvGrpSpPr/>
          <p:nvPr/>
        </p:nvGrpSpPr>
        <p:grpSpPr>
          <a:xfrm>
            <a:off x="6553200" y="1508125"/>
            <a:ext cx="2044700" cy="538163"/>
            <a:chOff x="179" y="983"/>
            <a:chExt cx="1288" cy="357"/>
          </a:xfrm>
        </p:grpSpPr>
        <p:sp>
          <p:nvSpPr>
            <p:cNvPr id="167957"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67958"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t=2</a:t>
              </a:r>
              <a:endParaRPr lang="en-US" altLang="zh-CN" sz="2000" b="1" dirty="0">
                <a:latin typeface="Courier New" panose="02070309020205020404" pitchFamily="49" charset="0"/>
                <a:ea typeface="宋体" panose="02010600030101010101" pitchFamily="2" charset="-122"/>
              </a:endParaRPr>
            </a:p>
          </p:txBody>
        </p:sp>
        <p:sp>
          <p:nvSpPr>
            <p:cNvPr id="167959" name="Rectangle 43"/>
            <p:cNvSpPr/>
            <p:nvPr/>
          </p:nvSpPr>
          <p:spPr>
            <a:xfrm>
              <a:off x="611" y="983"/>
              <a:ext cx="406" cy="264"/>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s=1</a:t>
              </a:r>
              <a:endParaRPr lang="en-US" altLang="zh-CN" sz="2000" b="1" dirty="0">
                <a:latin typeface="Courier New" panose="02070309020205020404" pitchFamily="49" charset="0"/>
                <a:ea typeface="宋体" panose="02010600030101010101" pitchFamily="2" charset="-122"/>
              </a:endParaRPr>
            </a:p>
          </p:txBody>
        </p:sp>
        <p:sp>
          <p:nvSpPr>
            <p:cNvPr id="167960"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67961"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67962"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sp>
        <p:nvSpPr>
          <p:cNvPr id="167944" name="Rectangle 37"/>
          <p:cNvSpPr/>
          <p:nvPr/>
        </p:nvSpPr>
        <p:spPr>
          <a:xfrm>
            <a:off x="3324225" y="5105400"/>
            <a:ext cx="2771775" cy="566738"/>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67945" name="Rectangle 38"/>
          <p:cNvSpPr/>
          <p:nvPr/>
        </p:nvSpPr>
        <p:spPr>
          <a:xfrm>
            <a:off x="3324225" y="5681663"/>
            <a:ext cx="2771775" cy="566737"/>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grpSp>
        <p:nvGrpSpPr>
          <p:cNvPr id="167946" name="组合 32"/>
          <p:cNvGrpSpPr/>
          <p:nvPr/>
        </p:nvGrpSpPr>
        <p:grpSpPr>
          <a:xfrm>
            <a:off x="2706688" y="4724400"/>
            <a:ext cx="646112" cy="1701800"/>
            <a:chOff x="1792069" y="4724400"/>
            <a:chExt cx="646331" cy="1701800"/>
          </a:xfrm>
        </p:grpSpPr>
        <p:grpSp>
          <p:nvGrpSpPr>
            <p:cNvPr id="167947" name="组合 38"/>
            <p:cNvGrpSpPr/>
            <p:nvPr/>
          </p:nvGrpSpPr>
          <p:grpSpPr>
            <a:xfrm>
              <a:off x="1905000" y="5100047"/>
              <a:ext cx="381000" cy="1154968"/>
              <a:chOff x="685800" y="5029200"/>
              <a:chExt cx="914400" cy="914400"/>
            </a:xfrm>
          </p:grpSpPr>
          <p:sp>
            <p:nvSpPr>
              <p:cNvPr id="167953" name="矩形 39"/>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67954" name="直接连接符 40"/>
              <p:cNvCxnSpPr>
                <a:stCxn id="167953" idx="1"/>
                <a:endCxn id="167953"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67955" name="直接连接符 41"/>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67956" name="直接连接符 42"/>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67948" name="TextBox 34"/>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67949" name="TextBox 35"/>
            <p:cNvSpPr txBox="1"/>
            <p:nvPr/>
          </p:nvSpPr>
          <p:spPr>
            <a:xfrm>
              <a:off x="1955800" y="5351287"/>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67950" name="TextBox 36"/>
            <p:cNvSpPr txBox="1"/>
            <p:nvPr/>
          </p:nvSpPr>
          <p:spPr>
            <a:xfrm>
              <a:off x="1968500" y="5630670"/>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67951" name="TextBox 37"/>
            <p:cNvSpPr txBox="1"/>
            <p:nvPr/>
          </p:nvSpPr>
          <p:spPr>
            <a:xfrm>
              <a:off x="1968500" y="5920826"/>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67952" name="TextBox 38"/>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6998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Set Associative Cache Simulation</a:t>
            </a:r>
            <a:endParaRPr lang="en-US" altLang="zh-CN" dirty="0">
              <a:ea typeface="宋体" panose="02010600030101010101" pitchFamily="2" charset="-122"/>
            </a:endParaRPr>
          </a:p>
        </p:txBody>
      </p:sp>
      <p:sp>
        <p:nvSpPr>
          <p:cNvPr id="169988" name="Rectangle 3"/>
          <p:cNvSpPr>
            <a:spLocks noGrp="1"/>
          </p:cNvSpPr>
          <p:nvPr>
            <p:ph idx="1"/>
          </p:nvPr>
        </p:nvSpPr>
        <p:spPr>
          <a:xfrm>
            <a:off x="838200" y="1524000"/>
            <a:ext cx="7924800" cy="1219200"/>
          </a:xfrm>
        </p:spPr>
        <p:txBody>
          <a:bodyPr vert="horz" wrap="square" lIns="91440" tIns="45720" rIns="91440" bIns="45720" anchor="t" anchorCtr="0"/>
          <a:p>
            <a:pPr marL="0" indent="0">
              <a:spcBef>
                <a:spcPct val="0"/>
              </a:spcBef>
              <a:buNone/>
            </a:pPr>
            <a:r>
              <a:rPr lang="en-US" altLang="zh-CN" sz="2400" b="1" dirty="0">
                <a:latin typeface="Courier New" panose="02070309020205020404" pitchFamily="49" charset="0"/>
                <a:ea typeface="宋体" panose="02010600030101010101" pitchFamily="2" charset="-122"/>
              </a:rPr>
              <a:t>Example</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M=16 byte addresses</a:t>
            </a:r>
            <a:endParaRPr lang="en-US" altLang="zh-CN" sz="2400" b="1" dirty="0">
              <a:latin typeface="Courier New" panose="02070309020205020404" pitchFamily="49" charset="0"/>
              <a:ea typeface="宋体" panose="02010600030101010101" pitchFamily="2" charset="-122"/>
            </a:endParaRPr>
          </a:p>
          <a:p>
            <a:pPr marL="0" indent="0">
              <a:spcBef>
                <a:spcPct val="0"/>
              </a:spcBef>
              <a:buNone/>
            </a:pPr>
            <a:r>
              <a:rPr lang="en-US" altLang="zh-CN" sz="2400" b="1" dirty="0">
                <a:latin typeface="Courier New" panose="02070309020205020404" pitchFamily="49" charset="0"/>
                <a:ea typeface="宋体" panose="02010600030101010101" pitchFamily="2" charset="-122"/>
              </a:rPr>
              <a:t>  B=2 bytes/block, S=2 sets, E=2 entry/set</a:t>
            </a:r>
            <a:endParaRPr lang="en-US" altLang="zh-CN" sz="2400" b="1" dirty="0">
              <a:latin typeface="Courier New" panose="02070309020205020404" pitchFamily="49" charset="0"/>
              <a:ea typeface="宋体" panose="02010600030101010101" pitchFamily="2" charset="-122"/>
            </a:endParaRPr>
          </a:p>
        </p:txBody>
      </p:sp>
      <p:sp>
        <p:nvSpPr>
          <p:cNvPr id="2" name="Rectangle 1"/>
          <p:cNvSpPr/>
          <p:nvPr/>
        </p:nvSpPr>
        <p:spPr>
          <a:xfrm>
            <a:off x="533400" y="2971800"/>
            <a:ext cx="8305800" cy="10156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Address trace (reads):</a:t>
            </a: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 [0000] 1 [0001] 13 [1101] 8 [1000] 0 [0000]</a:t>
            </a:r>
            <a:endParaRPr kumimoji="0" lang="en-US" altLang="zh-CN" sz="2000" b="1" i="0" u="none" strike="sngStrike" kern="1200" cap="none" spc="0" normalizeH="0" baseline="0" noProof="0" dirty="0">
              <a:ln>
                <a:noFill/>
              </a:ln>
              <a:solidFill>
                <a:schemeClr val="bg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7030A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rPr>
              <a:t>hit      </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miss</a:t>
            </a:r>
            <a:endParaRPr kumimoji="0" lang="en-US" altLang="zh-CN" sz="2000" b="1" i="0" u="none" strike="noStrike" kern="1200" cap="none" spc="0" normalizeH="0" baseline="0" noProof="0" dirty="0">
              <a:ln>
                <a:noFill/>
              </a:ln>
              <a:solidFill>
                <a:srgbClr val="9900CC"/>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grpSp>
        <p:nvGrpSpPr>
          <p:cNvPr id="169990" name="Group 3"/>
          <p:cNvGrpSpPr/>
          <p:nvPr/>
        </p:nvGrpSpPr>
        <p:grpSpPr>
          <a:xfrm>
            <a:off x="2682875" y="4267200"/>
            <a:ext cx="3624263" cy="1981200"/>
            <a:chOff x="3487" y="1514"/>
            <a:chExt cx="1747" cy="978"/>
          </a:xfrm>
        </p:grpSpPr>
        <p:sp>
          <p:nvSpPr>
            <p:cNvPr id="170011" name="Rectangle 4"/>
            <p:cNvSpPr/>
            <p:nvPr/>
          </p:nvSpPr>
          <p:spPr>
            <a:xfrm>
              <a:off x="3796" y="1924"/>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70012" name="Rectangle 5"/>
            <p:cNvSpPr/>
            <p:nvPr/>
          </p:nvSpPr>
          <p:spPr>
            <a:xfrm>
              <a:off x="4084" y="1924"/>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10</a:t>
              </a:r>
              <a:endParaRPr lang="zh-CN" altLang="en-US" sz="1800" b="1" dirty="0">
                <a:latin typeface="Courier New" panose="02070309020205020404" pitchFamily="49" charset="0"/>
                <a:ea typeface="宋体" panose="02010600030101010101" pitchFamily="2" charset="-122"/>
              </a:endParaRPr>
            </a:p>
          </p:txBody>
        </p:sp>
        <p:sp>
          <p:nvSpPr>
            <p:cNvPr id="170013" name="Rectangle 6"/>
            <p:cNvSpPr/>
            <p:nvPr/>
          </p:nvSpPr>
          <p:spPr>
            <a:xfrm>
              <a:off x="4420" y="1924"/>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m[8]m[9]</a:t>
              </a:r>
              <a:endParaRPr lang="en-US" altLang="zh-CN" sz="1800" b="1" dirty="0">
                <a:latin typeface="Courier New" panose="02070309020205020404" pitchFamily="49" charset="0"/>
                <a:ea typeface="宋体" panose="02010600030101010101" pitchFamily="2" charset="-122"/>
              </a:endParaRPr>
            </a:p>
          </p:txBody>
        </p:sp>
        <p:sp>
          <p:nvSpPr>
            <p:cNvPr id="170014" name="Rectangle 7"/>
            <p:cNvSpPr/>
            <p:nvPr/>
          </p:nvSpPr>
          <p:spPr>
            <a:xfrm>
              <a:off x="3871" y="1706"/>
              <a:ext cx="162"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v</a:t>
              </a:r>
              <a:endParaRPr lang="en-US" altLang="zh-CN" sz="2000" b="1" dirty="0">
                <a:latin typeface="Courier New" panose="02070309020205020404" pitchFamily="49" charset="0"/>
                <a:ea typeface="宋体" panose="02010600030101010101" pitchFamily="2" charset="-122"/>
              </a:endParaRPr>
            </a:p>
          </p:txBody>
        </p:sp>
        <p:sp>
          <p:nvSpPr>
            <p:cNvPr id="170015" name="Rectangle 8"/>
            <p:cNvSpPr/>
            <p:nvPr/>
          </p:nvSpPr>
          <p:spPr>
            <a:xfrm>
              <a:off x="4111" y="1706"/>
              <a:ext cx="31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tag</a:t>
              </a:r>
              <a:endParaRPr lang="en-US" altLang="zh-CN" sz="2000" b="1" dirty="0">
                <a:latin typeface="Courier New" panose="02070309020205020404" pitchFamily="49" charset="0"/>
                <a:ea typeface="宋体" panose="02010600030101010101" pitchFamily="2" charset="-122"/>
              </a:endParaRPr>
            </a:p>
          </p:txBody>
        </p:sp>
        <p:sp>
          <p:nvSpPr>
            <p:cNvPr id="170016" name="Rectangle 9"/>
            <p:cNvSpPr/>
            <p:nvPr/>
          </p:nvSpPr>
          <p:spPr>
            <a:xfrm>
              <a:off x="4591" y="1706"/>
              <a:ext cx="385"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data</a:t>
              </a:r>
              <a:endParaRPr lang="en-US" altLang="zh-CN" sz="2000" b="1" dirty="0">
                <a:latin typeface="Courier New" panose="02070309020205020404" pitchFamily="49" charset="0"/>
                <a:ea typeface="宋体" panose="02010600030101010101" pitchFamily="2" charset="-122"/>
              </a:endParaRPr>
            </a:p>
          </p:txBody>
        </p:sp>
        <p:sp>
          <p:nvSpPr>
            <p:cNvPr id="170017" name="Rectangle 10"/>
            <p:cNvSpPr/>
            <p:nvPr/>
          </p:nvSpPr>
          <p:spPr>
            <a:xfrm>
              <a:off x="3796" y="2068"/>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70018" name="Rectangle 11"/>
            <p:cNvSpPr/>
            <p:nvPr/>
          </p:nvSpPr>
          <p:spPr>
            <a:xfrm>
              <a:off x="4084" y="2068"/>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00</a:t>
              </a:r>
              <a:endParaRPr lang="zh-CN" altLang="en-US" sz="1800" b="1" dirty="0">
                <a:latin typeface="Courier New" panose="02070309020205020404" pitchFamily="49" charset="0"/>
                <a:ea typeface="宋体" panose="02010600030101010101" pitchFamily="2" charset="-122"/>
              </a:endParaRPr>
            </a:p>
          </p:txBody>
        </p:sp>
        <p:sp>
          <p:nvSpPr>
            <p:cNvPr id="170019" name="Rectangle 12"/>
            <p:cNvSpPr/>
            <p:nvPr/>
          </p:nvSpPr>
          <p:spPr>
            <a:xfrm>
              <a:off x="4420" y="2068"/>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m[0]m[1]</a:t>
              </a:r>
              <a:endParaRPr lang="zh-CN" altLang="en-US" sz="1800" b="1" dirty="0">
                <a:latin typeface="Courier New" panose="02070309020205020404" pitchFamily="49" charset="0"/>
                <a:ea typeface="宋体" panose="02010600030101010101" pitchFamily="2" charset="-122"/>
              </a:endParaRPr>
            </a:p>
          </p:txBody>
        </p:sp>
        <p:sp>
          <p:nvSpPr>
            <p:cNvPr id="170020" name="Rectangle 13"/>
            <p:cNvSpPr/>
            <p:nvPr/>
          </p:nvSpPr>
          <p:spPr>
            <a:xfrm>
              <a:off x="3796" y="2212"/>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1</a:t>
              </a:r>
              <a:endParaRPr lang="zh-CN" altLang="en-US" sz="1800" b="1" dirty="0">
                <a:latin typeface="Courier New" panose="02070309020205020404" pitchFamily="49" charset="0"/>
                <a:ea typeface="宋体" panose="02010600030101010101" pitchFamily="2" charset="-122"/>
              </a:endParaRPr>
            </a:p>
          </p:txBody>
        </p:sp>
        <p:sp>
          <p:nvSpPr>
            <p:cNvPr id="170021" name="Rectangle 14"/>
            <p:cNvSpPr/>
            <p:nvPr/>
          </p:nvSpPr>
          <p:spPr>
            <a:xfrm>
              <a:off x="4084" y="2212"/>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800" b="1" dirty="0">
                <a:latin typeface="Courier New" panose="02070309020205020404" pitchFamily="49" charset="0"/>
                <a:ea typeface="宋体" panose="02010600030101010101" pitchFamily="2" charset="-122"/>
              </a:endParaRPr>
            </a:p>
          </p:txBody>
        </p:sp>
        <p:sp>
          <p:nvSpPr>
            <p:cNvPr id="170022" name="Rectangle 15"/>
            <p:cNvSpPr/>
            <p:nvPr/>
          </p:nvSpPr>
          <p:spPr>
            <a:xfrm>
              <a:off x="4420" y="2212"/>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en-US" altLang="zh-CN" sz="1800" b="1" dirty="0">
                <a:latin typeface="Courier New" panose="02070309020205020404" pitchFamily="49" charset="0"/>
                <a:ea typeface="宋体" panose="02010600030101010101" pitchFamily="2" charset="-122"/>
              </a:endParaRPr>
            </a:p>
          </p:txBody>
        </p:sp>
        <p:sp>
          <p:nvSpPr>
            <p:cNvPr id="170023" name="Rectangle 16"/>
            <p:cNvSpPr/>
            <p:nvPr/>
          </p:nvSpPr>
          <p:spPr>
            <a:xfrm>
              <a:off x="3796" y="2356"/>
              <a:ext cx="280"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800" b="1" dirty="0">
                  <a:latin typeface="Courier New" panose="02070309020205020404" pitchFamily="49" charset="0"/>
                  <a:ea typeface="宋体" panose="02010600030101010101" pitchFamily="2" charset="-122"/>
                </a:rPr>
                <a:t>0</a:t>
              </a:r>
              <a:endParaRPr lang="zh-CN" altLang="en-US" sz="1800" b="1" dirty="0">
                <a:latin typeface="Courier New" panose="02070309020205020404" pitchFamily="49" charset="0"/>
                <a:ea typeface="宋体" panose="02010600030101010101" pitchFamily="2" charset="-122"/>
              </a:endParaRPr>
            </a:p>
          </p:txBody>
        </p:sp>
        <p:sp>
          <p:nvSpPr>
            <p:cNvPr id="170024" name="Rectangle 17"/>
            <p:cNvSpPr/>
            <p:nvPr/>
          </p:nvSpPr>
          <p:spPr>
            <a:xfrm>
              <a:off x="4084" y="2356"/>
              <a:ext cx="328"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70025" name="Rectangle 18"/>
            <p:cNvSpPr/>
            <p:nvPr/>
          </p:nvSpPr>
          <p:spPr>
            <a:xfrm>
              <a:off x="4420" y="2356"/>
              <a:ext cx="712" cy="136"/>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sp>
          <p:nvSpPr>
            <p:cNvPr id="170026" name="Rectangle 19"/>
            <p:cNvSpPr/>
            <p:nvPr/>
          </p:nvSpPr>
          <p:spPr>
            <a:xfrm>
              <a:off x="3663" y="1514"/>
              <a:ext cx="1571" cy="19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00</a:t>
              </a:r>
              <a:r>
                <a:rPr lang="zh-CN" altLang="en-US" sz="2000" b="1" dirty="0">
                  <a:latin typeface="Courier New" panose="02070309020205020404" pitchFamily="49" charset="0"/>
                  <a:ea typeface="宋体" panose="02010600030101010101" pitchFamily="2" charset="-122"/>
                </a:rPr>
                <a:t>0</a:t>
              </a:r>
              <a:r>
                <a:rPr lang="en-US" altLang="zh-CN" sz="2000" b="1" dirty="0">
                  <a:latin typeface="Courier New" panose="02070309020205020404" pitchFamily="49" charset="0"/>
                  <a:ea typeface="宋体" panose="02010600030101010101" pitchFamily="2" charset="-122"/>
                </a:rPr>
                <a:t>0</a:t>
              </a:r>
              <a:r>
                <a:rPr lang="zh-CN" altLang="en-US" sz="2000" b="1"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miss) LRU</a:t>
              </a:r>
              <a:endParaRPr lang="en-US" altLang="zh-CN" sz="2000" b="1" dirty="0">
                <a:latin typeface="Courier New" panose="02070309020205020404" pitchFamily="49" charset="0"/>
                <a:ea typeface="宋体" panose="02010600030101010101" pitchFamily="2" charset="-122"/>
              </a:endParaRPr>
            </a:p>
          </p:txBody>
        </p:sp>
        <p:sp>
          <p:nvSpPr>
            <p:cNvPr id="170027" name="Rectangle 20"/>
            <p:cNvSpPr/>
            <p:nvPr/>
          </p:nvSpPr>
          <p:spPr>
            <a:xfrm>
              <a:off x="3487" y="1521"/>
              <a:ext cx="287" cy="18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zh-CN" altLang="en-US" sz="1800" b="1" dirty="0">
                  <a:latin typeface="Courier New" panose="02070309020205020404" pitchFamily="49" charset="0"/>
                  <a:ea typeface="宋体" panose="02010600030101010101" pitchFamily="2" charset="-122"/>
                </a:rPr>
                <a:t>(</a:t>
              </a:r>
              <a:r>
                <a:rPr lang="en-US" altLang="zh-CN" sz="1800" b="1" dirty="0">
                  <a:latin typeface="Courier New" panose="02070309020205020404" pitchFamily="49" charset="0"/>
                  <a:ea typeface="宋体" panose="02010600030101010101" pitchFamily="2" charset="-122"/>
                </a:rPr>
                <a:t>5</a:t>
              </a:r>
              <a:r>
                <a:rPr lang="zh-CN" altLang="en-US" sz="1800" b="1" dirty="0">
                  <a:latin typeface="Courier New" panose="02070309020205020404" pitchFamily="49" charset="0"/>
                  <a:ea typeface="宋体" panose="02010600030101010101" pitchFamily="2" charset="-122"/>
                </a:rPr>
                <a:t>)</a:t>
              </a:r>
              <a:endParaRPr lang="zh-CN" altLang="en-US" sz="1800" b="1" dirty="0">
                <a:latin typeface="Courier New" panose="02070309020205020404" pitchFamily="49" charset="0"/>
                <a:ea typeface="宋体" panose="02010600030101010101" pitchFamily="2" charset="-122"/>
              </a:endParaRPr>
            </a:p>
          </p:txBody>
        </p:sp>
      </p:grpSp>
      <p:grpSp>
        <p:nvGrpSpPr>
          <p:cNvPr id="169991" name="Group 40"/>
          <p:cNvGrpSpPr/>
          <p:nvPr/>
        </p:nvGrpSpPr>
        <p:grpSpPr>
          <a:xfrm>
            <a:off x="6553200" y="1508125"/>
            <a:ext cx="2044700" cy="538163"/>
            <a:chOff x="179" y="983"/>
            <a:chExt cx="1288" cy="357"/>
          </a:xfrm>
        </p:grpSpPr>
        <p:sp>
          <p:nvSpPr>
            <p:cNvPr id="170005" name="Rectangle 41"/>
            <p:cNvSpPr/>
            <p:nvPr/>
          </p:nvSpPr>
          <p:spPr>
            <a:xfrm>
              <a:off x="179"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xx</a:t>
              </a:r>
              <a:endParaRPr lang="en-US" altLang="zh-CN" sz="2000" b="1" dirty="0">
                <a:latin typeface="Courier New" panose="02070309020205020404" pitchFamily="49" charset="0"/>
                <a:ea typeface="宋体" panose="02010600030101010101" pitchFamily="2" charset="-122"/>
              </a:endParaRPr>
            </a:p>
          </p:txBody>
        </p:sp>
        <p:sp>
          <p:nvSpPr>
            <p:cNvPr id="170006" name="Rectangle 42"/>
            <p:cNvSpPr/>
            <p:nvPr/>
          </p:nvSpPr>
          <p:spPr>
            <a:xfrm>
              <a:off x="179"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t=2</a:t>
              </a:r>
              <a:endParaRPr lang="en-US" altLang="zh-CN" sz="2000" b="1" dirty="0">
                <a:latin typeface="Courier New" panose="02070309020205020404" pitchFamily="49" charset="0"/>
                <a:ea typeface="宋体" panose="02010600030101010101" pitchFamily="2" charset="-122"/>
              </a:endParaRPr>
            </a:p>
          </p:txBody>
        </p:sp>
        <p:sp>
          <p:nvSpPr>
            <p:cNvPr id="170007" name="Rectangle 43"/>
            <p:cNvSpPr/>
            <p:nvPr/>
          </p:nvSpPr>
          <p:spPr>
            <a:xfrm>
              <a:off x="611" y="983"/>
              <a:ext cx="406" cy="264"/>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s=1</a:t>
              </a:r>
              <a:endParaRPr lang="en-US" altLang="zh-CN" sz="2000" b="1" dirty="0">
                <a:latin typeface="Courier New" panose="02070309020205020404" pitchFamily="49" charset="0"/>
                <a:ea typeface="宋体" panose="02010600030101010101" pitchFamily="2" charset="-122"/>
              </a:endParaRPr>
            </a:p>
          </p:txBody>
        </p:sp>
        <p:sp>
          <p:nvSpPr>
            <p:cNvPr id="170008" name="Rectangle 44"/>
            <p:cNvSpPr/>
            <p:nvPr/>
          </p:nvSpPr>
          <p:spPr>
            <a:xfrm>
              <a:off x="1043" y="994"/>
              <a:ext cx="406" cy="263"/>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b=1</a:t>
              </a:r>
              <a:endParaRPr lang="en-US" altLang="zh-CN" sz="2000" b="1" dirty="0">
                <a:latin typeface="Courier New" panose="02070309020205020404" pitchFamily="49" charset="0"/>
                <a:ea typeface="宋体" panose="02010600030101010101" pitchFamily="2" charset="-122"/>
              </a:endParaRPr>
            </a:p>
          </p:txBody>
        </p:sp>
        <p:sp>
          <p:nvSpPr>
            <p:cNvPr id="170009" name="Rectangle 45"/>
            <p:cNvSpPr/>
            <p:nvPr/>
          </p:nvSpPr>
          <p:spPr>
            <a:xfrm>
              <a:off x="611"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sp>
          <p:nvSpPr>
            <p:cNvPr id="170010" name="Rectangle 46"/>
            <p:cNvSpPr/>
            <p:nvPr/>
          </p:nvSpPr>
          <p:spPr>
            <a:xfrm>
              <a:off x="1043" y="1204"/>
              <a:ext cx="424" cy="136"/>
            </a:xfrm>
            <a:prstGeom prst="rect">
              <a:avLst/>
            </a:prstGeom>
            <a:solidFill>
              <a:schemeClr val="bg1"/>
            </a:solidFill>
            <a:ln w="12700" cap="flat" cmpd="sng">
              <a:solidFill>
                <a:schemeClr val="tx1"/>
              </a:solidFill>
              <a:prstDash val="solid"/>
              <a:miter/>
              <a:headEnd type="none" w="med" len="med"/>
              <a:tailEnd type="none" w="med" len="med"/>
            </a:ln>
          </p:spPr>
          <p:txBody>
            <a:bodyPr wrap="none" lIns="90487" tIns="44450" rIns="90487" bIns="44450"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2000" b="1" dirty="0">
                  <a:latin typeface="Courier New" panose="02070309020205020404" pitchFamily="49" charset="0"/>
                  <a:ea typeface="宋体" panose="02010600030101010101" pitchFamily="2" charset="-122"/>
                </a:rPr>
                <a:t>x</a:t>
              </a:r>
              <a:endParaRPr lang="en-US" altLang="zh-CN" sz="2000" b="1" dirty="0">
                <a:latin typeface="Courier New" panose="02070309020205020404" pitchFamily="49" charset="0"/>
                <a:ea typeface="宋体" panose="02010600030101010101" pitchFamily="2" charset="-122"/>
              </a:endParaRPr>
            </a:p>
          </p:txBody>
        </p:sp>
      </p:grpSp>
      <p:sp>
        <p:nvSpPr>
          <p:cNvPr id="169992" name="Rectangle 2"/>
          <p:cNvSpPr/>
          <p:nvPr/>
        </p:nvSpPr>
        <p:spPr>
          <a:xfrm>
            <a:off x="3324225" y="5105400"/>
            <a:ext cx="2771775" cy="566738"/>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69993" name="Rectangle 38"/>
          <p:cNvSpPr/>
          <p:nvPr/>
        </p:nvSpPr>
        <p:spPr>
          <a:xfrm>
            <a:off x="3324225" y="5681663"/>
            <a:ext cx="2771775" cy="566737"/>
          </a:xfrm>
          <a:prstGeom prst="rect">
            <a:avLst/>
          </a:prstGeom>
          <a:noFill/>
          <a:ln w="19050" cap="flat" cmpd="sng">
            <a:solidFill>
              <a:srgbClr val="FF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grpSp>
        <p:nvGrpSpPr>
          <p:cNvPr id="169994" name="组合 32"/>
          <p:cNvGrpSpPr/>
          <p:nvPr/>
        </p:nvGrpSpPr>
        <p:grpSpPr>
          <a:xfrm>
            <a:off x="2706688" y="4724400"/>
            <a:ext cx="646112" cy="1701800"/>
            <a:chOff x="1792069" y="4724400"/>
            <a:chExt cx="646331" cy="1701800"/>
          </a:xfrm>
        </p:grpSpPr>
        <p:grpSp>
          <p:nvGrpSpPr>
            <p:cNvPr id="169995" name="组合 38"/>
            <p:cNvGrpSpPr/>
            <p:nvPr/>
          </p:nvGrpSpPr>
          <p:grpSpPr>
            <a:xfrm>
              <a:off x="1905000" y="5100047"/>
              <a:ext cx="381000" cy="1154968"/>
              <a:chOff x="685800" y="5029200"/>
              <a:chExt cx="914400" cy="914400"/>
            </a:xfrm>
          </p:grpSpPr>
          <p:sp>
            <p:nvSpPr>
              <p:cNvPr id="170001" name="矩形 39"/>
              <p:cNvSpPr/>
              <p:nvPr/>
            </p:nvSpPr>
            <p:spPr>
              <a:xfrm>
                <a:off x="685800" y="5029200"/>
                <a:ext cx="914400" cy="914400"/>
              </a:xfrm>
              <a:prstGeom prst="rect">
                <a:avLst/>
              </a:prstGeom>
              <a:no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latin typeface="Courier New" panose="02070309020205020404" pitchFamily="49" charset="0"/>
                  <a:ea typeface="宋体" panose="02010600030101010101" pitchFamily="2" charset="-122"/>
                </a:endParaRPr>
              </a:p>
            </p:txBody>
          </p:sp>
          <p:cxnSp>
            <p:nvCxnSpPr>
              <p:cNvPr id="170002" name="直接连接符 40"/>
              <p:cNvCxnSpPr>
                <a:stCxn id="170001" idx="1"/>
                <a:endCxn id="170001" idx="3"/>
              </p:cNvCxnSpPr>
              <p:nvPr/>
            </p:nvCxnSpPr>
            <p:spPr>
              <a:xfrm>
                <a:off x="685800" y="5486400"/>
                <a:ext cx="914400" cy="0"/>
              </a:xfrm>
              <a:prstGeom prst="line">
                <a:avLst/>
              </a:prstGeom>
              <a:ln w="9525" cap="flat" cmpd="sng">
                <a:solidFill>
                  <a:schemeClr val="tx1"/>
                </a:solidFill>
                <a:prstDash val="solid"/>
                <a:headEnd type="none" w="med" len="med"/>
                <a:tailEnd type="none" w="med" len="med"/>
              </a:ln>
            </p:spPr>
          </p:cxnSp>
          <p:cxnSp>
            <p:nvCxnSpPr>
              <p:cNvPr id="170003" name="直接连接符 41"/>
              <p:cNvCxnSpPr/>
              <p:nvPr/>
            </p:nvCxnSpPr>
            <p:spPr>
              <a:xfrm>
                <a:off x="685800" y="5257800"/>
                <a:ext cx="914400" cy="0"/>
              </a:xfrm>
              <a:prstGeom prst="line">
                <a:avLst/>
              </a:prstGeom>
              <a:ln w="9525" cap="flat" cmpd="sng">
                <a:solidFill>
                  <a:schemeClr val="tx1"/>
                </a:solidFill>
                <a:prstDash val="solid"/>
                <a:headEnd type="none" w="med" len="med"/>
                <a:tailEnd type="none" w="med" len="med"/>
              </a:ln>
            </p:spPr>
          </p:cxnSp>
          <p:cxnSp>
            <p:nvCxnSpPr>
              <p:cNvPr id="170004" name="直接连接符 42"/>
              <p:cNvCxnSpPr/>
              <p:nvPr/>
            </p:nvCxnSpPr>
            <p:spPr>
              <a:xfrm>
                <a:off x="685800" y="5715000"/>
                <a:ext cx="914400" cy="0"/>
              </a:xfrm>
              <a:prstGeom prst="line">
                <a:avLst/>
              </a:prstGeom>
              <a:ln w="9525" cap="flat" cmpd="sng">
                <a:solidFill>
                  <a:schemeClr val="tx1"/>
                </a:solidFill>
                <a:prstDash val="solid"/>
                <a:headEnd type="none" w="med" len="med"/>
                <a:tailEnd type="none" w="med" len="med"/>
              </a:ln>
            </p:spPr>
          </p:cxnSp>
        </p:grpSp>
        <p:sp>
          <p:nvSpPr>
            <p:cNvPr id="169996" name="TextBox 34"/>
            <p:cNvSpPr txBox="1"/>
            <p:nvPr/>
          </p:nvSpPr>
          <p:spPr>
            <a:xfrm>
              <a:off x="1965800" y="5057226"/>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69997" name="TextBox 35"/>
            <p:cNvSpPr txBox="1"/>
            <p:nvPr/>
          </p:nvSpPr>
          <p:spPr>
            <a:xfrm>
              <a:off x="1955800" y="5351287"/>
              <a:ext cx="142400"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0</a:t>
              </a:r>
              <a:endParaRPr lang="zh-CN" altLang="en-US" sz="2000" b="1" dirty="0">
                <a:latin typeface="Courier New" panose="02070309020205020404" pitchFamily="49" charset="0"/>
                <a:ea typeface="宋体" panose="02010600030101010101" pitchFamily="2" charset="-122"/>
              </a:endParaRPr>
            </a:p>
          </p:txBody>
        </p:sp>
        <p:sp>
          <p:nvSpPr>
            <p:cNvPr id="169998" name="TextBox 36"/>
            <p:cNvSpPr txBox="1"/>
            <p:nvPr/>
          </p:nvSpPr>
          <p:spPr>
            <a:xfrm>
              <a:off x="1968500" y="5630670"/>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69999" name="TextBox 37"/>
            <p:cNvSpPr txBox="1"/>
            <p:nvPr/>
          </p:nvSpPr>
          <p:spPr>
            <a:xfrm>
              <a:off x="1968500" y="5920826"/>
              <a:ext cx="141064" cy="5053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1</a:t>
              </a:r>
              <a:endParaRPr lang="zh-CN" altLang="en-US" sz="2000" b="1" dirty="0">
                <a:latin typeface="Courier New" panose="02070309020205020404" pitchFamily="49" charset="0"/>
                <a:ea typeface="宋体" panose="02010600030101010101" pitchFamily="2" charset="-122"/>
              </a:endParaRPr>
            </a:p>
          </p:txBody>
        </p:sp>
        <p:sp>
          <p:nvSpPr>
            <p:cNvPr id="170000" name="TextBox 38"/>
            <p:cNvSpPr txBox="1"/>
            <p:nvPr/>
          </p:nvSpPr>
          <p:spPr>
            <a:xfrm>
              <a:off x="1792069" y="4724400"/>
              <a:ext cx="64633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2000" b="1" dirty="0">
                  <a:latin typeface="Courier New" panose="02070309020205020404" pitchFamily="49" charset="0"/>
                  <a:ea typeface="宋体" panose="02010600030101010101" pitchFamily="2" charset="-122"/>
                </a:rPr>
                <a:t>set</a:t>
              </a:r>
              <a:endParaRPr lang="zh-CN" altLang="en-US" sz="2000" b="1" dirty="0">
                <a:latin typeface="Courier New" panose="02070309020205020404" pitchFamily="49" charset="0"/>
                <a:ea typeface="宋体" panose="02010600030101010101" pitchFamily="2" charset="-122"/>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7203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Fully associative caches</a:t>
            </a:r>
            <a:endParaRPr lang="en-US" altLang="zh-CN" dirty="0">
              <a:ea typeface="宋体" panose="02010600030101010101" pitchFamily="2" charset="-122"/>
            </a:endParaRPr>
          </a:p>
        </p:txBody>
      </p:sp>
      <p:sp>
        <p:nvSpPr>
          <p:cNvPr id="172036" name="Rectangle 3"/>
          <p:cNvSpPr>
            <a:spLocks noGrp="1"/>
          </p:cNvSpPr>
          <p:nvPr>
            <p:ph idx="1"/>
          </p:nvPr>
        </p:nvSpPr>
        <p:spPr>
          <a:xfrm>
            <a:off x="457200" y="1600200"/>
            <a:ext cx="8305800" cy="1447800"/>
          </a:xfrm>
        </p:spPr>
        <p:txBody>
          <a:bodyPr vert="horz" wrap="square" lIns="91440" tIns="45720" rIns="91440" bIns="45720" anchor="t" anchorCtr="0"/>
          <a:p>
            <a:pPr>
              <a:lnSpc>
                <a:spcPct val="90000"/>
              </a:lnSpc>
            </a:pPr>
            <a:r>
              <a:rPr lang="en-US" altLang="zh-CN" dirty="0">
                <a:ea typeface="宋体" panose="02010600030101010101" pitchFamily="2" charset="-122"/>
              </a:rPr>
              <a:t>Characterized by all of the lines in the only one set</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No set index bits in the address</a:t>
            </a:r>
            <a:endParaRPr lang="en-US" altLang="zh-CN" dirty="0">
              <a:ea typeface="宋体" panose="02010600030101010101" pitchFamily="2" charset="-122"/>
            </a:endParaRPr>
          </a:p>
        </p:txBody>
      </p:sp>
      <p:grpSp>
        <p:nvGrpSpPr>
          <p:cNvPr id="172037" name="Group 4"/>
          <p:cNvGrpSpPr/>
          <p:nvPr/>
        </p:nvGrpSpPr>
        <p:grpSpPr>
          <a:xfrm>
            <a:off x="838200" y="2971800"/>
            <a:ext cx="7485063" cy="3262313"/>
            <a:chOff x="528" y="2112"/>
            <a:chExt cx="4715" cy="1818"/>
          </a:xfrm>
        </p:grpSpPr>
        <p:grpSp>
          <p:nvGrpSpPr>
            <p:cNvPr id="172038" name="Group 5"/>
            <p:cNvGrpSpPr/>
            <p:nvPr/>
          </p:nvGrpSpPr>
          <p:grpSpPr>
            <a:xfrm>
              <a:off x="528" y="2112"/>
              <a:ext cx="4715" cy="1022"/>
              <a:chOff x="480" y="1584"/>
              <a:chExt cx="4715" cy="1022"/>
            </a:xfrm>
          </p:grpSpPr>
          <p:sp>
            <p:nvSpPr>
              <p:cNvPr id="172045" name="Text Box 6"/>
              <p:cNvSpPr txBox="1"/>
              <p:nvPr/>
            </p:nvSpPr>
            <p:spPr>
              <a:xfrm>
                <a:off x="480" y="1884"/>
                <a:ext cx="452" cy="18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set 0:</a:t>
                </a:r>
                <a:endParaRPr lang="en-US" altLang="zh-CN" sz="1600" b="1" dirty="0">
                  <a:latin typeface="Helvetica" pitchFamily="34" charset="0"/>
                  <a:ea typeface="宋体" panose="02010600030101010101" pitchFamily="2" charset="-122"/>
                </a:endParaRPr>
              </a:p>
            </p:txBody>
          </p:sp>
          <p:sp>
            <p:nvSpPr>
              <p:cNvPr id="172046" name="Rectangle 7"/>
              <p:cNvSpPr/>
              <p:nvPr/>
            </p:nvSpPr>
            <p:spPr>
              <a:xfrm>
                <a:off x="1056" y="1584"/>
                <a:ext cx="2688" cy="1022"/>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2047" name="Rectangle 8"/>
              <p:cNvSpPr/>
              <p:nvPr/>
            </p:nvSpPr>
            <p:spPr>
              <a:xfrm>
                <a:off x="1251" y="1618"/>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72048" name="Rectangle 9"/>
              <p:cNvSpPr/>
              <p:nvPr/>
            </p:nvSpPr>
            <p:spPr>
              <a:xfrm>
                <a:off x="1251" y="186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72049" name="Rectangle 10"/>
              <p:cNvSpPr/>
              <p:nvPr/>
            </p:nvSpPr>
            <p:spPr>
              <a:xfrm>
                <a:off x="1683" y="1618"/>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72050" name="Rectangle 11"/>
              <p:cNvSpPr/>
              <p:nvPr/>
            </p:nvSpPr>
            <p:spPr>
              <a:xfrm>
                <a:off x="1683" y="1867"/>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72051" name="Rectangle 12"/>
              <p:cNvSpPr/>
              <p:nvPr/>
            </p:nvSpPr>
            <p:spPr>
              <a:xfrm>
                <a:off x="2371" y="161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72052" name="Rectangle 13"/>
              <p:cNvSpPr/>
              <p:nvPr/>
            </p:nvSpPr>
            <p:spPr>
              <a:xfrm>
                <a:off x="2371" y="1858"/>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72053" name="Rectangle 14"/>
              <p:cNvSpPr/>
              <p:nvPr/>
            </p:nvSpPr>
            <p:spPr>
              <a:xfrm>
                <a:off x="1248" y="2352"/>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valid</a:t>
                </a:r>
                <a:endParaRPr lang="en-US" altLang="zh-CN" sz="1600" b="1" dirty="0">
                  <a:latin typeface="Helvetica" pitchFamily="34" charset="0"/>
                  <a:ea typeface="宋体" panose="02010600030101010101" pitchFamily="2" charset="-122"/>
                </a:endParaRPr>
              </a:p>
            </p:txBody>
          </p:sp>
          <p:sp>
            <p:nvSpPr>
              <p:cNvPr id="172054" name="Rectangle 15"/>
              <p:cNvSpPr/>
              <p:nvPr/>
            </p:nvSpPr>
            <p:spPr>
              <a:xfrm>
                <a:off x="1680" y="2352"/>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72055" name="Rectangle 16"/>
              <p:cNvSpPr/>
              <p:nvPr/>
            </p:nvSpPr>
            <p:spPr>
              <a:xfrm>
                <a:off x="2352" y="2352"/>
                <a:ext cx="129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cache block</a:t>
                </a:r>
                <a:endParaRPr lang="en-US" altLang="zh-CN" sz="1600" b="1" dirty="0">
                  <a:latin typeface="Helvetica" pitchFamily="34" charset="0"/>
                  <a:ea typeface="宋体" panose="02010600030101010101" pitchFamily="2" charset="-122"/>
                </a:endParaRPr>
              </a:p>
            </p:txBody>
          </p:sp>
          <p:sp>
            <p:nvSpPr>
              <p:cNvPr id="172056" name="Text Box 17"/>
              <p:cNvSpPr txBox="1"/>
              <p:nvPr/>
            </p:nvSpPr>
            <p:spPr>
              <a:xfrm>
                <a:off x="2153" y="2083"/>
                <a:ext cx="346" cy="221"/>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172057" name="AutoShape 18"/>
              <p:cNvSpPr/>
              <p:nvPr/>
            </p:nvSpPr>
            <p:spPr>
              <a:xfrm>
                <a:off x="3792" y="1584"/>
                <a:ext cx="48" cy="1008"/>
              </a:xfrm>
              <a:prstGeom prst="rightBrace">
                <a:avLst>
                  <a:gd name="adj1" fmla="val 175000"/>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72058" name="Text Box 19"/>
              <p:cNvSpPr txBox="1"/>
              <p:nvPr/>
            </p:nvSpPr>
            <p:spPr>
              <a:xfrm>
                <a:off x="3843" y="1912"/>
                <a:ext cx="1352" cy="324"/>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i="1" dirty="0">
                    <a:latin typeface="Helvetica" pitchFamily="34" charset="0"/>
                    <a:ea typeface="宋体" panose="02010600030101010101" pitchFamily="2" charset="-122"/>
                  </a:rPr>
                  <a:t>E=C/B</a:t>
                </a:r>
                <a:r>
                  <a:rPr lang="en-US" altLang="zh-CN" sz="1600" b="1" dirty="0">
                    <a:latin typeface="Helvetica" pitchFamily="34" charset="0"/>
                    <a:ea typeface="宋体" panose="02010600030101010101" pitchFamily="2" charset="-122"/>
                  </a:rPr>
                  <a:t>  lines in </a:t>
                </a:r>
                <a:endParaRPr lang="en-US" altLang="zh-CN" sz="1600" b="1" dirty="0">
                  <a:latin typeface="Helvetica" pitchFamily="34" charset="0"/>
                  <a:ea typeface="宋体" panose="02010600030101010101" pitchFamily="2" charset="-122"/>
                </a:endParaRPr>
              </a:p>
              <a:p>
                <a:pPr marL="0" lvl="0" indent="0">
                  <a:spcBef>
                    <a:spcPct val="0"/>
                  </a:spcBef>
                  <a:buNone/>
                </a:pPr>
                <a:r>
                  <a:rPr lang="en-US" altLang="zh-CN" sz="1600" b="1" dirty="0">
                    <a:latin typeface="Helvetica" pitchFamily="34" charset="0"/>
                    <a:ea typeface="宋体" panose="02010600030101010101" pitchFamily="2" charset="-122"/>
                  </a:rPr>
                  <a:t>the one and only set</a:t>
                </a:r>
                <a:endParaRPr lang="en-US" altLang="zh-CN" sz="1600" b="1" dirty="0">
                  <a:latin typeface="Helvetica" pitchFamily="34" charset="0"/>
                  <a:ea typeface="宋体" panose="02010600030101010101" pitchFamily="2" charset="-122"/>
                </a:endParaRPr>
              </a:p>
            </p:txBody>
          </p:sp>
        </p:grpSp>
        <p:sp>
          <p:nvSpPr>
            <p:cNvPr id="172039" name="Rectangle 20"/>
            <p:cNvSpPr/>
            <p:nvPr/>
          </p:nvSpPr>
          <p:spPr>
            <a:xfrm>
              <a:off x="1739" y="3399"/>
              <a:ext cx="421" cy="18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t bits</a:t>
              </a:r>
              <a:endParaRPr lang="en-US" altLang="zh-CN" sz="1600" b="1" dirty="0">
                <a:latin typeface="Helvetica" pitchFamily="34" charset="0"/>
                <a:ea typeface="宋体" panose="02010600030101010101" pitchFamily="2" charset="-122"/>
              </a:endParaRPr>
            </a:p>
          </p:txBody>
        </p:sp>
        <p:sp>
          <p:nvSpPr>
            <p:cNvPr id="172040" name="Rectangle 21"/>
            <p:cNvSpPr/>
            <p:nvPr/>
          </p:nvSpPr>
          <p:spPr>
            <a:xfrm>
              <a:off x="2688" y="3590"/>
              <a:ext cx="768" cy="154"/>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2041" name="Rectangle 22"/>
            <p:cNvSpPr/>
            <p:nvPr/>
          </p:nvSpPr>
          <p:spPr>
            <a:xfrm>
              <a:off x="1248" y="3590"/>
              <a:ext cx="1440" cy="154"/>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2042" name="Rectangle 23"/>
            <p:cNvSpPr/>
            <p:nvPr/>
          </p:nvSpPr>
          <p:spPr>
            <a:xfrm>
              <a:off x="2832" y="3408"/>
              <a:ext cx="456" cy="18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b bits</a:t>
              </a:r>
              <a:endParaRPr lang="en-US" altLang="zh-CN" sz="1600" b="1" dirty="0">
                <a:latin typeface="Helvetica" pitchFamily="34" charset="0"/>
                <a:ea typeface="宋体" panose="02010600030101010101" pitchFamily="2" charset="-122"/>
              </a:endParaRPr>
            </a:p>
          </p:txBody>
        </p:sp>
        <p:sp>
          <p:nvSpPr>
            <p:cNvPr id="172043" name="Rectangle 24"/>
            <p:cNvSpPr/>
            <p:nvPr/>
          </p:nvSpPr>
          <p:spPr>
            <a:xfrm>
              <a:off x="1758" y="3744"/>
              <a:ext cx="306" cy="18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72044" name="Rectangle 25"/>
            <p:cNvSpPr/>
            <p:nvPr/>
          </p:nvSpPr>
          <p:spPr>
            <a:xfrm>
              <a:off x="2640" y="3744"/>
              <a:ext cx="833" cy="186"/>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block offset</a:t>
              </a:r>
              <a:endParaRPr lang="en-US" altLang="zh-CN" sz="1600" b="1" dirty="0">
                <a:latin typeface="Helvetica" pitchFamily="34" charset="0"/>
                <a:ea typeface="宋体" panose="02010600030101010101" pitchFamily="2"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7408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Accessing fully associative caches</a:t>
            </a:r>
            <a:endParaRPr lang="en-US" altLang="zh-CN" dirty="0">
              <a:ea typeface="宋体" panose="02010600030101010101" pitchFamily="2" charset="-122"/>
            </a:endParaRPr>
          </a:p>
        </p:txBody>
      </p:sp>
      <p:sp>
        <p:nvSpPr>
          <p:cNvPr id="174084" name="Rectangle 3"/>
          <p:cNvSpPr>
            <a:spLocks noGrp="1"/>
          </p:cNvSpPr>
          <p:nvPr>
            <p:ph idx="1"/>
          </p:nvPr>
        </p:nvSpPr>
        <p:spPr>
          <a:xfrm>
            <a:off x="457200" y="1600200"/>
            <a:ext cx="8305800" cy="990600"/>
          </a:xfrm>
        </p:spPr>
        <p:txBody>
          <a:bodyPr vert="horz" wrap="square" lIns="91440" tIns="45720" rIns="91440" bIns="45720" anchor="t" anchorCtr="0"/>
          <a:p>
            <a:r>
              <a:rPr lang="en-US" altLang="zh-CN" dirty="0">
                <a:ea typeface="宋体" panose="02010600030101010101" pitchFamily="2" charset="-122"/>
              </a:rPr>
              <a:t>Line match and Word selection</a:t>
            </a:r>
            <a:endParaRPr lang="en-US" altLang="zh-CN" dirty="0">
              <a:ea typeface="宋体" panose="02010600030101010101" pitchFamily="2" charset="-122"/>
            </a:endParaRPr>
          </a:p>
          <a:p>
            <a:pPr lvl="1"/>
            <a:r>
              <a:rPr lang="en-US" altLang="zh-CN" dirty="0">
                <a:ea typeface="宋体" panose="02010600030101010101" pitchFamily="2" charset="-122"/>
              </a:rPr>
              <a:t>must compare the tag in each valid line</a:t>
            </a:r>
            <a:endParaRPr lang="en-US" altLang="zh-CN" dirty="0">
              <a:ea typeface="宋体" panose="02010600030101010101" pitchFamily="2" charset="-122"/>
            </a:endParaRPr>
          </a:p>
        </p:txBody>
      </p:sp>
      <p:grpSp>
        <p:nvGrpSpPr>
          <p:cNvPr id="174085" name="Group 4"/>
          <p:cNvGrpSpPr/>
          <p:nvPr/>
        </p:nvGrpSpPr>
        <p:grpSpPr>
          <a:xfrm>
            <a:off x="0" y="2568575"/>
            <a:ext cx="9067800" cy="3984625"/>
            <a:chOff x="0" y="1260"/>
            <a:chExt cx="5712" cy="2753"/>
          </a:xfrm>
        </p:grpSpPr>
        <p:sp>
          <p:nvSpPr>
            <p:cNvPr id="174086" name="Rectangle 5"/>
            <p:cNvSpPr/>
            <p:nvPr/>
          </p:nvSpPr>
          <p:spPr>
            <a:xfrm>
              <a:off x="1332" y="1729"/>
              <a:ext cx="3664" cy="1151"/>
            </a:xfrm>
            <a:prstGeom prst="rect">
              <a:avLst/>
            </a:prstGeom>
            <a:solidFill>
              <a:srgbClr val="FFFF99">
                <a:alpha val="50195"/>
              </a:srgb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087" name="Rectangle 6"/>
            <p:cNvSpPr/>
            <p:nvPr/>
          </p:nvSpPr>
          <p:spPr>
            <a:xfrm>
              <a:off x="1476" y="2045"/>
              <a:ext cx="288" cy="192"/>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174088" name="Rectangle 7"/>
            <p:cNvSpPr/>
            <p:nvPr/>
          </p:nvSpPr>
          <p:spPr>
            <a:xfrm>
              <a:off x="1908" y="2045"/>
              <a:ext cx="576" cy="192"/>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0110</a:t>
              </a:r>
              <a:endParaRPr lang="zh-CN" altLang="en-US" sz="1600" b="1" dirty="0">
                <a:latin typeface="Helvetica" pitchFamily="34" charset="0"/>
                <a:ea typeface="宋体" panose="02010600030101010101" pitchFamily="2" charset="-122"/>
              </a:endParaRPr>
            </a:p>
          </p:txBody>
        </p:sp>
        <p:grpSp>
          <p:nvGrpSpPr>
            <p:cNvPr id="174089" name="Group 8"/>
            <p:cNvGrpSpPr/>
            <p:nvPr/>
          </p:nvGrpSpPr>
          <p:grpSpPr>
            <a:xfrm>
              <a:off x="2580" y="2303"/>
              <a:ext cx="2242" cy="193"/>
              <a:chOff x="2580" y="2044"/>
              <a:chExt cx="2242" cy="193"/>
            </a:xfrm>
          </p:grpSpPr>
          <p:sp>
            <p:nvSpPr>
              <p:cNvPr id="174159" name="Rectangle 9"/>
              <p:cNvSpPr/>
              <p:nvPr/>
            </p:nvSpPr>
            <p:spPr>
              <a:xfrm>
                <a:off x="3412"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60" name="Rectangle 10"/>
              <p:cNvSpPr/>
              <p:nvPr/>
            </p:nvSpPr>
            <p:spPr>
              <a:xfrm>
                <a:off x="2580"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61" name="Rectangle 11"/>
              <p:cNvSpPr/>
              <p:nvPr/>
            </p:nvSpPr>
            <p:spPr>
              <a:xfrm>
                <a:off x="2868"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62" name="Rectangle 12"/>
              <p:cNvSpPr/>
              <p:nvPr/>
            </p:nvSpPr>
            <p:spPr>
              <a:xfrm>
                <a:off x="3124"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63" name="Rectangle 13"/>
              <p:cNvSpPr/>
              <p:nvPr/>
            </p:nvSpPr>
            <p:spPr>
              <a:xfrm>
                <a:off x="4516"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w</a:t>
                </a:r>
                <a:r>
                  <a:rPr lang="en-US" altLang="zh-CN" sz="1600" b="1" baseline="-25000" dirty="0">
                    <a:latin typeface="Helvetica" pitchFamily="34" charset="0"/>
                    <a:ea typeface="宋体" panose="02010600030101010101" pitchFamily="2" charset="-122"/>
                  </a:rPr>
                  <a:t>3</a:t>
                </a:r>
                <a:endParaRPr lang="en-US" altLang="zh-CN" sz="1600" b="1" baseline="-25000" dirty="0">
                  <a:latin typeface="Helvetica" pitchFamily="34" charset="0"/>
                  <a:ea typeface="宋体" panose="02010600030101010101" pitchFamily="2" charset="-122"/>
                </a:endParaRPr>
              </a:p>
            </p:txBody>
          </p:sp>
          <p:sp>
            <p:nvSpPr>
              <p:cNvPr id="174164" name="Rectangle 14"/>
              <p:cNvSpPr/>
              <p:nvPr/>
            </p:nvSpPr>
            <p:spPr>
              <a:xfrm>
                <a:off x="3684"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w</a:t>
                </a:r>
                <a:r>
                  <a:rPr lang="en-US" altLang="zh-CN" sz="1600" b="1" baseline="-25000" dirty="0">
                    <a:latin typeface="Helvetica" pitchFamily="34" charset="0"/>
                    <a:ea typeface="宋体" panose="02010600030101010101" pitchFamily="2" charset="-122"/>
                  </a:rPr>
                  <a:t>0</a:t>
                </a:r>
                <a:endParaRPr lang="en-US" altLang="zh-CN" sz="1600" b="1" dirty="0">
                  <a:latin typeface="Helvetica" pitchFamily="34" charset="0"/>
                  <a:ea typeface="宋体" panose="02010600030101010101" pitchFamily="2" charset="-122"/>
                </a:endParaRPr>
              </a:p>
            </p:txBody>
          </p:sp>
          <p:sp>
            <p:nvSpPr>
              <p:cNvPr id="174165" name="Rectangle 15"/>
              <p:cNvSpPr/>
              <p:nvPr/>
            </p:nvSpPr>
            <p:spPr>
              <a:xfrm>
                <a:off x="3972"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w</a:t>
                </a:r>
                <a:r>
                  <a:rPr lang="en-US" altLang="zh-CN" sz="1600" b="1" baseline="-25000" dirty="0">
                    <a:latin typeface="Helvetica" pitchFamily="34" charset="0"/>
                    <a:ea typeface="宋体" panose="02010600030101010101" pitchFamily="2" charset="-122"/>
                  </a:rPr>
                  <a:t>1</a:t>
                </a:r>
                <a:endParaRPr lang="en-US" altLang="zh-CN" sz="1600" b="1" dirty="0">
                  <a:latin typeface="Helvetica" pitchFamily="34" charset="0"/>
                  <a:ea typeface="宋体" panose="02010600030101010101" pitchFamily="2" charset="-122"/>
                </a:endParaRPr>
              </a:p>
            </p:txBody>
          </p:sp>
          <p:sp>
            <p:nvSpPr>
              <p:cNvPr id="174166" name="Rectangle 16"/>
              <p:cNvSpPr/>
              <p:nvPr/>
            </p:nvSpPr>
            <p:spPr>
              <a:xfrm>
                <a:off x="4228" y="2045"/>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600" b="1" dirty="0">
                    <a:latin typeface="Helvetica" pitchFamily="34" charset="0"/>
                    <a:ea typeface="宋体" panose="02010600030101010101" pitchFamily="2" charset="-122"/>
                  </a:rPr>
                  <a:t>w</a:t>
                </a:r>
                <a:r>
                  <a:rPr lang="en-US" altLang="zh-CN" sz="1600" b="1" baseline="-25000" dirty="0">
                    <a:latin typeface="Helvetica" pitchFamily="34" charset="0"/>
                    <a:ea typeface="宋体" panose="02010600030101010101" pitchFamily="2" charset="-122"/>
                  </a:rPr>
                  <a:t>2</a:t>
                </a:r>
                <a:endParaRPr lang="en-US" altLang="zh-CN" sz="1600" b="1" dirty="0">
                  <a:latin typeface="Helvetica" pitchFamily="34" charset="0"/>
                  <a:ea typeface="宋体" panose="02010600030101010101" pitchFamily="2" charset="-122"/>
                </a:endParaRPr>
              </a:p>
            </p:txBody>
          </p:sp>
          <p:sp>
            <p:nvSpPr>
              <p:cNvPr id="174167" name="Rectangle 17"/>
              <p:cNvSpPr/>
              <p:nvPr/>
            </p:nvSpPr>
            <p:spPr>
              <a:xfrm>
                <a:off x="3670" y="2044"/>
                <a:ext cx="1152" cy="192"/>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grpSp>
        <p:sp>
          <p:nvSpPr>
            <p:cNvPr id="174090" name="Rectangle 18"/>
            <p:cNvSpPr/>
            <p:nvPr/>
          </p:nvSpPr>
          <p:spPr>
            <a:xfrm>
              <a:off x="1492"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174091" name="Rectangle 19"/>
            <p:cNvSpPr/>
            <p:nvPr/>
          </p:nvSpPr>
          <p:spPr>
            <a:xfrm>
              <a:off x="1924" y="1797"/>
              <a:ext cx="576"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1001</a:t>
              </a:r>
              <a:endParaRPr lang="zh-CN" altLang="en-US" sz="1600" b="1" dirty="0">
                <a:latin typeface="Helvetica" pitchFamily="34" charset="0"/>
                <a:ea typeface="宋体" panose="02010600030101010101" pitchFamily="2" charset="-122"/>
              </a:endParaRPr>
            </a:p>
          </p:txBody>
        </p:sp>
        <p:grpSp>
          <p:nvGrpSpPr>
            <p:cNvPr id="174092" name="Group 20"/>
            <p:cNvGrpSpPr/>
            <p:nvPr/>
          </p:nvGrpSpPr>
          <p:grpSpPr>
            <a:xfrm>
              <a:off x="2596" y="1797"/>
              <a:ext cx="2224" cy="192"/>
              <a:chOff x="2596" y="1797"/>
              <a:chExt cx="2224" cy="192"/>
            </a:xfrm>
          </p:grpSpPr>
          <p:sp>
            <p:nvSpPr>
              <p:cNvPr id="174151" name="Rectangle 21"/>
              <p:cNvSpPr/>
              <p:nvPr/>
            </p:nvSpPr>
            <p:spPr>
              <a:xfrm>
                <a:off x="3428"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52" name="Rectangle 22"/>
              <p:cNvSpPr/>
              <p:nvPr/>
            </p:nvSpPr>
            <p:spPr>
              <a:xfrm>
                <a:off x="2596"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53" name="Rectangle 23"/>
              <p:cNvSpPr/>
              <p:nvPr/>
            </p:nvSpPr>
            <p:spPr>
              <a:xfrm>
                <a:off x="2884"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54" name="Rectangle 24"/>
              <p:cNvSpPr/>
              <p:nvPr/>
            </p:nvSpPr>
            <p:spPr>
              <a:xfrm>
                <a:off x="3140"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55" name="Rectangle 25"/>
              <p:cNvSpPr/>
              <p:nvPr/>
            </p:nvSpPr>
            <p:spPr>
              <a:xfrm>
                <a:off x="4532"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baseline="-25000" dirty="0">
                  <a:latin typeface="Helvetica" pitchFamily="34" charset="0"/>
                  <a:ea typeface="宋体" panose="02010600030101010101" pitchFamily="2" charset="-122"/>
                </a:endParaRPr>
              </a:p>
            </p:txBody>
          </p:sp>
          <p:sp>
            <p:nvSpPr>
              <p:cNvPr id="174156" name="Rectangle 26"/>
              <p:cNvSpPr/>
              <p:nvPr/>
            </p:nvSpPr>
            <p:spPr>
              <a:xfrm>
                <a:off x="3700"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57" name="Rectangle 27"/>
              <p:cNvSpPr/>
              <p:nvPr/>
            </p:nvSpPr>
            <p:spPr>
              <a:xfrm>
                <a:off x="3988"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58" name="Rectangle 28"/>
              <p:cNvSpPr/>
              <p:nvPr/>
            </p:nvSpPr>
            <p:spPr>
              <a:xfrm>
                <a:off x="4244"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grpSp>
        <p:sp>
          <p:nvSpPr>
            <p:cNvPr id="174093" name="Rectangle 29"/>
            <p:cNvSpPr/>
            <p:nvPr/>
          </p:nvSpPr>
          <p:spPr>
            <a:xfrm>
              <a:off x="2031" y="3437"/>
              <a:ext cx="421" cy="231"/>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t bits</a:t>
              </a:r>
              <a:endParaRPr lang="en-US" altLang="zh-CN" sz="1600" b="1" dirty="0">
                <a:latin typeface="Helvetica" pitchFamily="34" charset="0"/>
                <a:ea typeface="宋体" panose="02010600030101010101" pitchFamily="2" charset="-122"/>
              </a:endParaRPr>
            </a:p>
          </p:txBody>
        </p:sp>
        <p:grpSp>
          <p:nvGrpSpPr>
            <p:cNvPr id="174094" name="Group 30"/>
            <p:cNvGrpSpPr/>
            <p:nvPr/>
          </p:nvGrpSpPr>
          <p:grpSpPr>
            <a:xfrm>
              <a:off x="1811" y="3628"/>
              <a:ext cx="2317" cy="306"/>
              <a:chOff x="1779" y="3628"/>
              <a:chExt cx="2317" cy="306"/>
            </a:xfrm>
          </p:grpSpPr>
          <p:sp>
            <p:nvSpPr>
              <p:cNvPr id="174147" name="Rectangle 31"/>
              <p:cNvSpPr/>
              <p:nvPr/>
            </p:nvSpPr>
            <p:spPr>
              <a:xfrm>
                <a:off x="3264" y="3628"/>
                <a:ext cx="720" cy="164"/>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100</a:t>
                </a:r>
                <a:endParaRPr lang="zh-CN" altLang="en-US" sz="1600" b="1" dirty="0">
                  <a:latin typeface="Helvetica" pitchFamily="34" charset="0"/>
                  <a:ea typeface="宋体" panose="02010600030101010101" pitchFamily="2" charset="-122"/>
                </a:endParaRPr>
              </a:p>
            </p:txBody>
          </p:sp>
          <p:sp>
            <p:nvSpPr>
              <p:cNvPr id="174148" name="Rectangle 32"/>
              <p:cNvSpPr/>
              <p:nvPr/>
            </p:nvSpPr>
            <p:spPr>
              <a:xfrm>
                <a:off x="1840" y="3628"/>
                <a:ext cx="1424" cy="164"/>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0110</a:t>
                </a:r>
                <a:endParaRPr lang="zh-CN" altLang="en-US" sz="1600" b="1" dirty="0">
                  <a:latin typeface="Helvetica" pitchFamily="34" charset="0"/>
                  <a:ea typeface="宋体" panose="02010600030101010101" pitchFamily="2" charset="-122"/>
                </a:endParaRPr>
              </a:p>
            </p:txBody>
          </p:sp>
          <p:sp>
            <p:nvSpPr>
              <p:cNvPr id="174149" name="Text Box 33"/>
              <p:cNvSpPr txBox="1"/>
              <p:nvPr/>
            </p:nvSpPr>
            <p:spPr>
              <a:xfrm>
                <a:off x="3936" y="3765"/>
                <a:ext cx="160" cy="169"/>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0</a:t>
                </a:r>
                <a:endParaRPr lang="zh-CN" altLang="en-US" sz="1000" b="1" dirty="0">
                  <a:latin typeface="Helvetica" pitchFamily="34" charset="0"/>
                  <a:ea typeface="宋体" panose="02010600030101010101" pitchFamily="2" charset="-122"/>
                </a:endParaRPr>
              </a:p>
            </p:txBody>
          </p:sp>
          <p:sp>
            <p:nvSpPr>
              <p:cNvPr id="174150" name="Text Box 34"/>
              <p:cNvSpPr txBox="1"/>
              <p:nvPr/>
            </p:nvSpPr>
            <p:spPr>
              <a:xfrm>
                <a:off x="1779" y="3765"/>
                <a:ext cx="258" cy="169"/>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zh-CN" sz="1000" b="1" dirty="0">
                    <a:latin typeface="Helvetica" pitchFamily="34" charset="0"/>
                    <a:ea typeface="宋体" panose="02010600030101010101" pitchFamily="2" charset="-122"/>
                  </a:rPr>
                  <a:t>m-1</a:t>
                </a:r>
                <a:endParaRPr lang="en-US" altLang="zh-CN" sz="1000" b="1" dirty="0">
                  <a:latin typeface="Helvetica" pitchFamily="34" charset="0"/>
                  <a:ea typeface="宋体" panose="02010600030101010101" pitchFamily="2" charset="-122"/>
                </a:endParaRPr>
              </a:p>
            </p:txBody>
          </p:sp>
        </p:grpSp>
        <p:sp>
          <p:nvSpPr>
            <p:cNvPr id="174095" name="Rectangle 35"/>
            <p:cNvSpPr/>
            <p:nvPr/>
          </p:nvSpPr>
          <p:spPr>
            <a:xfrm>
              <a:off x="3424" y="3446"/>
              <a:ext cx="456" cy="23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b bits</a:t>
              </a:r>
              <a:endParaRPr lang="en-US" altLang="zh-CN" sz="1600" b="1" dirty="0">
                <a:latin typeface="Helvetica" pitchFamily="34" charset="0"/>
                <a:ea typeface="宋体" panose="02010600030101010101" pitchFamily="2" charset="-122"/>
              </a:endParaRPr>
            </a:p>
          </p:txBody>
        </p:sp>
        <p:sp>
          <p:nvSpPr>
            <p:cNvPr id="174096" name="Rectangle 36"/>
            <p:cNvSpPr/>
            <p:nvPr/>
          </p:nvSpPr>
          <p:spPr>
            <a:xfrm>
              <a:off x="2076" y="3782"/>
              <a:ext cx="306" cy="23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tag</a:t>
              </a:r>
              <a:endParaRPr lang="en-US" altLang="zh-CN" sz="1600" b="1" dirty="0">
                <a:latin typeface="Helvetica" pitchFamily="34" charset="0"/>
                <a:ea typeface="宋体" panose="02010600030101010101" pitchFamily="2" charset="-122"/>
              </a:endParaRPr>
            </a:p>
          </p:txBody>
        </p:sp>
        <p:sp>
          <p:nvSpPr>
            <p:cNvPr id="174097" name="Rectangle 37"/>
            <p:cNvSpPr/>
            <p:nvPr/>
          </p:nvSpPr>
          <p:spPr>
            <a:xfrm>
              <a:off x="3232" y="3783"/>
              <a:ext cx="833" cy="230"/>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b="1" dirty="0">
                  <a:latin typeface="Helvetica" pitchFamily="34" charset="0"/>
                  <a:ea typeface="宋体" panose="02010600030101010101" pitchFamily="2" charset="-122"/>
                </a:rPr>
                <a:t>block offset</a:t>
              </a:r>
              <a:endParaRPr lang="en-US" altLang="zh-CN" sz="1600" b="1" dirty="0">
                <a:latin typeface="Helvetica" pitchFamily="34" charset="0"/>
                <a:ea typeface="宋体" panose="02010600030101010101" pitchFamily="2" charset="-122"/>
              </a:endParaRPr>
            </a:p>
          </p:txBody>
        </p:sp>
        <p:sp>
          <p:nvSpPr>
            <p:cNvPr id="174098" name="Text Box 38"/>
            <p:cNvSpPr txBox="1"/>
            <p:nvPr/>
          </p:nvSpPr>
          <p:spPr>
            <a:xfrm>
              <a:off x="1462" y="1269"/>
              <a:ext cx="340" cy="23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174099" name="AutoShape 39"/>
            <p:cNvSpPr/>
            <p:nvPr/>
          </p:nvSpPr>
          <p:spPr>
            <a:xfrm rot="-5400000">
              <a:off x="3602" y="3080"/>
              <a:ext cx="96" cy="700"/>
            </a:xfrm>
            <a:prstGeom prst="rightBrace">
              <a:avLst>
                <a:gd name="adj1" fmla="val 60763"/>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74100" name="AutoShape 40"/>
            <p:cNvSpPr/>
            <p:nvPr/>
          </p:nvSpPr>
          <p:spPr>
            <a:xfrm rot="-5400000">
              <a:off x="2142" y="3080"/>
              <a:ext cx="96" cy="700"/>
            </a:xfrm>
            <a:prstGeom prst="rightBrace">
              <a:avLst>
                <a:gd name="adj1" fmla="val 60763"/>
                <a:gd name="adj2" fmla="val 50000"/>
              </a:avLst>
            </a:prstGeom>
            <a:noFill/>
            <a:ln w="127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dirty="0">
                <a:ea typeface="宋体" panose="02010600030101010101" pitchFamily="2" charset="-122"/>
              </a:endParaRPr>
            </a:p>
          </p:txBody>
        </p:sp>
        <p:sp>
          <p:nvSpPr>
            <p:cNvPr id="174101" name="Text Box 41"/>
            <p:cNvSpPr txBox="1"/>
            <p:nvPr/>
          </p:nvSpPr>
          <p:spPr>
            <a:xfrm>
              <a:off x="2047" y="2936"/>
              <a:ext cx="305" cy="23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 ?</a:t>
              </a:r>
              <a:endParaRPr lang="zh-CN" altLang="en-US" sz="1600" b="1" dirty="0">
                <a:latin typeface="Helvetica" pitchFamily="34" charset="0"/>
                <a:ea typeface="宋体" panose="02010600030101010101" pitchFamily="2" charset="-122"/>
              </a:endParaRPr>
            </a:p>
          </p:txBody>
        </p:sp>
        <p:sp>
          <p:nvSpPr>
            <p:cNvPr id="174102" name="Line 42"/>
            <p:cNvSpPr/>
            <p:nvPr/>
          </p:nvSpPr>
          <p:spPr>
            <a:xfrm>
              <a:off x="2192" y="3148"/>
              <a:ext cx="0" cy="233"/>
            </a:xfrm>
            <a:prstGeom prst="line">
              <a:avLst/>
            </a:prstGeom>
            <a:ln w="12700" cap="flat" cmpd="sng">
              <a:solidFill>
                <a:schemeClr val="tx1"/>
              </a:solidFill>
              <a:prstDash val="solid"/>
              <a:headEnd type="triangle" w="med" len="med"/>
              <a:tailEnd type="none" w="med" len="med"/>
            </a:ln>
          </p:spPr>
        </p:sp>
        <p:sp>
          <p:nvSpPr>
            <p:cNvPr id="174103" name="Line 43"/>
            <p:cNvSpPr/>
            <p:nvPr/>
          </p:nvSpPr>
          <p:spPr>
            <a:xfrm flipV="1">
              <a:off x="3644" y="3166"/>
              <a:ext cx="200" cy="0"/>
            </a:xfrm>
            <a:prstGeom prst="line">
              <a:avLst/>
            </a:prstGeom>
            <a:ln w="12700" cap="flat" cmpd="sng">
              <a:solidFill>
                <a:schemeClr val="tx1"/>
              </a:solidFill>
              <a:prstDash val="solid"/>
              <a:headEnd type="none" w="med" len="med"/>
              <a:tailEnd type="none" w="med" len="med"/>
            </a:ln>
          </p:spPr>
        </p:sp>
        <p:sp>
          <p:nvSpPr>
            <p:cNvPr id="174104" name="Line 44"/>
            <p:cNvSpPr/>
            <p:nvPr/>
          </p:nvSpPr>
          <p:spPr>
            <a:xfrm>
              <a:off x="3648" y="3170"/>
              <a:ext cx="0" cy="233"/>
            </a:xfrm>
            <a:prstGeom prst="line">
              <a:avLst/>
            </a:prstGeom>
            <a:ln w="12700" cap="flat" cmpd="sng">
              <a:solidFill>
                <a:schemeClr val="tx1"/>
              </a:solidFill>
              <a:prstDash val="solid"/>
              <a:headEnd type="none" w="med" len="med"/>
              <a:tailEnd type="none" w="med" len="med"/>
            </a:ln>
          </p:spPr>
        </p:sp>
        <p:sp>
          <p:nvSpPr>
            <p:cNvPr id="174105" name="Text Box 45"/>
            <p:cNvSpPr txBox="1"/>
            <p:nvPr/>
          </p:nvSpPr>
          <p:spPr>
            <a:xfrm>
              <a:off x="3884" y="2846"/>
              <a:ext cx="1828" cy="739"/>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(3) </a:t>
              </a:r>
              <a:r>
                <a:rPr lang="en-US" altLang="zh-CN" sz="1600" b="1" dirty="0">
                  <a:latin typeface="Helvetica" pitchFamily="34" charset="0"/>
                  <a:ea typeface="宋体" panose="02010600030101010101" pitchFamily="2" charset="-122"/>
                </a:rPr>
                <a:t>If (1) and (2), then </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cache hit, and</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 block  offset selects </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starting byte.</a:t>
              </a:r>
              <a:endParaRPr lang="en-US" altLang="zh-CN" sz="1600" b="1" dirty="0">
                <a:latin typeface="Helvetica" pitchFamily="34" charset="0"/>
                <a:ea typeface="宋体" panose="02010600030101010101" pitchFamily="2" charset="-122"/>
              </a:endParaRPr>
            </a:p>
          </p:txBody>
        </p:sp>
        <p:sp>
          <p:nvSpPr>
            <p:cNvPr id="174106" name="Text Box 46"/>
            <p:cNvSpPr txBox="1"/>
            <p:nvPr/>
          </p:nvSpPr>
          <p:spPr>
            <a:xfrm>
              <a:off x="0" y="2894"/>
              <a:ext cx="2076" cy="739"/>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(2) </a:t>
              </a:r>
              <a:r>
                <a:rPr lang="en-US" altLang="zh-CN" sz="1600" b="1" dirty="0">
                  <a:latin typeface="Helvetica" pitchFamily="34" charset="0"/>
                  <a:ea typeface="宋体" panose="02010600030101010101" pitchFamily="2" charset="-122"/>
                </a:rPr>
                <a:t>The tag bits in one  </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of the cache lines must </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match the tag bits in</a:t>
              </a:r>
              <a:endParaRPr lang="en-US" altLang="zh-CN" sz="1600" b="1" dirty="0">
                <a:latin typeface="Helvetica" pitchFamily="34" charset="0"/>
                <a:ea typeface="宋体" panose="02010600030101010101" pitchFamily="2" charset="-122"/>
              </a:endParaRPr>
            </a:p>
            <a:p>
              <a:pPr marL="0" lvl="0" indent="0" algn="ctr">
                <a:spcBef>
                  <a:spcPct val="0"/>
                </a:spcBef>
                <a:buNone/>
              </a:pPr>
              <a:r>
                <a:rPr lang="en-US" altLang="zh-CN" sz="1600" b="1" dirty="0">
                  <a:latin typeface="Helvetica" pitchFamily="34" charset="0"/>
                  <a:ea typeface="宋体" panose="02010600030101010101" pitchFamily="2" charset="-122"/>
                </a:rPr>
                <a:t>the address</a:t>
              </a:r>
              <a:endParaRPr lang="en-US" altLang="zh-CN" sz="1600" b="1" dirty="0">
                <a:latin typeface="Helvetica" pitchFamily="34" charset="0"/>
                <a:ea typeface="宋体" panose="02010600030101010101" pitchFamily="2" charset="-122"/>
              </a:endParaRPr>
            </a:p>
          </p:txBody>
        </p:sp>
        <p:sp>
          <p:nvSpPr>
            <p:cNvPr id="174107" name="Line 47"/>
            <p:cNvSpPr/>
            <p:nvPr/>
          </p:nvSpPr>
          <p:spPr>
            <a:xfrm flipV="1">
              <a:off x="1536" y="1505"/>
              <a:ext cx="0" cy="288"/>
            </a:xfrm>
            <a:prstGeom prst="line">
              <a:avLst/>
            </a:prstGeom>
            <a:ln w="12700" cap="flat" cmpd="sng">
              <a:solidFill>
                <a:schemeClr val="tx1"/>
              </a:solidFill>
              <a:prstDash val="solid"/>
              <a:headEnd type="none" w="med" len="med"/>
              <a:tailEnd type="triangle" w="med" len="med"/>
            </a:ln>
          </p:spPr>
        </p:sp>
        <p:sp>
          <p:nvSpPr>
            <p:cNvPr id="174108" name="Text Box 48"/>
            <p:cNvSpPr txBox="1"/>
            <p:nvPr/>
          </p:nvSpPr>
          <p:spPr>
            <a:xfrm>
              <a:off x="1785" y="1260"/>
              <a:ext cx="1839" cy="23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 </a:t>
              </a:r>
              <a:r>
                <a:rPr lang="en-US" altLang="zh-CN" sz="1600" b="1" dirty="0">
                  <a:latin typeface="Helvetica" pitchFamily="34" charset="0"/>
                  <a:ea typeface="宋体" panose="02010600030101010101" pitchFamily="2" charset="-122"/>
                </a:rPr>
                <a:t>The valid bit must be set.</a:t>
              </a:r>
              <a:endParaRPr lang="en-US" altLang="zh-CN" sz="1600" b="1" dirty="0">
                <a:latin typeface="Helvetica" pitchFamily="34" charset="0"/>
                <a:ea typeface="宋体" panose="02010600030101010101" pitchFamily="2" charset="-122"/>
              </a:endParaRPr>
            </a:p>
          </p:txBody>
        </p:sp>
        <p:sp>
          <p:nvSpPr>
            <p:cNvPr id="174109" name="Rectangle 49"/>
            <p:cNvSpPr/>
            <p:nvPr/>
          </p:nvSpPr>
          <p:spPr>
            <a:xfrm>
              <a:off x="3430"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3</a:t>
              </a:r>
              <a:endParaRPr lang="zh-CN" altLang="en-US" sz="1000" b="1" dirty="0">
                <a:latin typeface="Helvetica" pitchFamily="34" charset="0"/>
                <a:ea typeface="宋体" panose="02010600030101010101" pitchFamily="2" charset="-122"/>
              </a:endParaRPr>
            </a:p>
          </p:txBody>
        </p:sp>
        <p:sp>
          <p:nvSpPr>
            <p:cNvPr id="174110" name="Rectangle 50"/>
            <p:cNvSpPr/>
            <p:nvPr/>
          </p:nvSpPr>
          <p:spPr>
            <a:xfrm>
              <a:off x="2598"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0</a:t>
              </a:r>
              <a:endParaRPr lang="zh-CN" altLang="en-US" sz="1000" b="1" dirty="0">
                <a:latin typeface="Helvetica" pitchFamily="34" charset="0"/>
                <a:ea typeface="宋体" panose="02010600030101010101" pitchFamily="2" charset="-122"/>
              </a:endParaRPr>
            </a:p>
          </p:txBody>
        </p:sp>
        <p:sp>
          <p:nvSpPr>
            <p:cNvPr id="174111" name="Rectangle 51"/>
            <p:cNvSpPr/>
            <p:nvPr/>
          </p:nvSpPr>
          <p:spPr>
            <a:xfrm>
              <a:off x="2886"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1</a:t>
              </a:r>
              <a:endParaRPr lang="zh-CN" altLang="en-US" sz="1000" b="1" dirty="0">
                <a:latin typeface="Helvetica" pitchFamily="34" charset="0"/>
                <a:ea typeface="宋体" panose="02010600030101010101" pitchFamily="2" charset="-122"/>
              </a:endParaRPr>
            </a:p>
          </p:txBody>
        </p:sp>
        <p:sp>
          <p:nvSpPr>
            <p:cNvPr id="174112" name="Rectangle 52"/>
            <p:cNvSpPr/>
            <p:nvPr/>
          </p:nvSpPr>
          <p:spPr>
            <a:xfrm>
              <a:off x="3142"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2</a:t>
              </a:r>
              <a:endParaRPr lang="zh-CN" altLang="en-US" sz="1000" b="1" dirty="0">
                <a:latin typeface="Helvetica" pitchFamily="34" charset="0"/>
                <a:ea typeface="宋体" panose="02010600030101010101" pitchFamily="2" charset="-122"/>
              </a:endParaRPr>
            </a:p>
          </p:txBody>
        </p:sp>
        <p:sp>
          <p:nvSpPr>
            <p:cNvPr id="174113" name="Rectangle 53"/>
            <p:cNvSpPr/>
            <p:nvPr/>
          </p:nvSpPr>
          <p:spPr>
            <a:xfrm>
              <a:off x="4534"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7</a:t>
              </a:r>
              <a:endParaRPr lang="zh-CN" altLang="en-US" sz="1000" b="1" dirty="0">
                <a:latin typeface="Helvetica" pitchFamily="34" charset="0"/>
                <a:ea typeface="宋体" panose="02010600030101010101" pitchFamily="2" charset="-122"/>
              </a:endParaRPr>
            </a:p>
          </p:txBody>
        </p:sp>
        <p:sp>
          <p:nvSpPr>
            <p:cNvPr id="174114" name="Rectangle 54"/>
            <p:cNvSpPr/>
            <p:nvPr/>
          </p:nvSpPr>
          <p:spPr>
            <a:xfrm>
              <a:off x="3702"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4</a:t>
              </a:r>
              <a:endParaRPr lang="zh-CN" altLang="en-US" sz="1000" b="1" dirty="0">
                <a:latin typeface="Helvetica" pitchFamily="34" charset="0"/>
                <a:ea typeface="宋体" panose="02010600030101010101" pitchFamily="2" charset="-122"/>
              </a:endParaRPr>
            </a:p>
          </p:txBody>
        </p:sp>
        <p:sp>
          <p:nvSpPr>
            <p:cNvPr id="174115" name="Rectangle 55"/>
            <p:cNvSpPr/>
            <p:nvPr/>
          </p:nvSpPr>
          <p:spPr>
            <a:xfrm>
              <a:off x="3990"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5</a:t>
              </a:r>
              <a:endParaRPr lang="zh-CN" altLang="en-US" sz="1000" b="1" dirty="0">
                <a:latin typeface="Helvetica" pitchFamily="34" charset="0"/>
                <a:ea typeface="宋体" panose="02010600030101010101" pitchFamily="2" charset="-122"/>
              </a:endParaRPr>
            </a:p>
          </p:txBody>
        </p:sp>
        <p:sp>
          <p:nvSpPr>
            <p:cNvPr id="174116" name="Rectangle 56"/>
            <p:cNvSpPr/>
            <p:nvPr/>
          </p:nvSpPr>
          <p:spPr>
            <a:xfrm>
              <a:off x="4246" y="1586"/>
              <a:ext cx="288" cy="192"/>
            </a:xfrm>
            <a:prstGeom prst="rect">
              <a:avLst/>
            </a:prstGeom>
            <a:noFill/>
            <a:ln w="12700">
              <a:noFill/>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000" b="1" dirty="0">
                  <a:latin typeface="Helvetica" pitchFamily="34" charset="0"/>
                  <a:ea typeface="宋体" panose="02010600030101010101" pitchFamily="2" charset="-122"/>
                </a:rPr>
                <a:t>6</a:t>
              </a:r>
              <a:endParaRPr lang="zh-CN" altLang="en-US" sz="1000" b="1" dirty="0">
                <a:latin typeface="Helvetica" pitchFamily="34" charset="0"/>
                <a:ea typeface="宋体" panose="02010600030101010101" pitchFamily="2" charset="-122"/>
              </a:endParaRPr>
            </a:p>
          </p:txBody>
        </p:sp>
        <p:sp>
          <p:nvSpPr>
            <p:cNvPr id="174117" name="Rectangle 57"/>
            <p:cNvSpPr/>
            <p:nvPr/>
          </p:nvSpPr>
          <p:spPr>
            <a:xfrm>
              <a:off x="1488" y="2304"/>
              <a:ext cx="288" cy="192"/>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a:t>
              </a:r>
              <a:endParaRPr lang="zh-CN" altLang="en-US" sz="1600" b="1" dirty="0">
                <a:latin typeface="Helvetica" pitchFamily="34" charset="0"/>
                <a:ea typeface="宋体" panose="02010600030101010101" pitchFamily="2" charset="-122"/>
              </a:endParaRPr>
            </a:p>
          </p:txBody>
        </p:sp>
        <p:sp>
          <p:nvSpPr>
            <p:cNvPr id="174118" name="Rectangle 58"/>
            <p:cNvSpPr/>
            <p:nvPr/>
          </p:nvSpPr>
          <p:spPr>
            <a:xfrm>
              <a:off x="1488" y="2592"/>
              <a:ext cx="288" cy="192"/>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a:t>
              </a:r>
              <a:endParaRPr lang="zh-CN" altLang="en-US" sz="1600" b="1" dirty="0">
                <a:latin typeface="Helvetica" pitchFamily="34" charset="0"/>
                <a:ea typeface="宋体" panose="02010600030101010101" pitchFamily="2" charset="-122"/>
              </a:endParaRPr>
            </a:p>
          </p:txBody>
        </p:sp>
        <p:sp>
          <p:nvSpPr>
            <p:cNvPr id="174119" name="Rectangle 59"/>
            <p:cNvSpPr/>
            <p:nvPr/>
          </p:nvSpPr>
          <p:spPr>
            <a:xfrm>
              <a:off x="1920" y="2304"/>
              <a:ext cx="576" cy="192"/>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0110</a:t>
              </a:r>
              <a:endParaRPr lang="zh-CN" altLang="en-US" sz="1600" b="1" dirty="0">
                <a:latin typeface="Helvetica" pitchFamily="34" charset="0"/>
                <a:ea typeface="宋体" panose="02010600030101010101" pitchFamily="2" charset="-122"/>
              </a:endParaRPr>
            </a:p>
          </p:txBody>
        </p:sp>
        <p:sp>
          <p:nvSpPr>
            <p:cNvPr id="174120" name="Rectangle 60"/>
            <p:cNvSpPr/>
            <p:nvPr/>
          </p:nvSpPr>
          <p:spPr>
            <a:xfrm>
              <a:off x="1920" y="2592"/>
              <a:ext cx="576" cy="192"/>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zh-CN" altLang="en-US" sz="1600" b="1" dirty="0">
                  <a:latin typeface="Helvetica" pitchFamily="34" charset="0"/>
                  <a:ea typeface="宋体" panose="02010600030101010101" pitchFamily="2" charset="-122"/>
                </a:rPr>
                <a:t>1110</a:t>
              </a:r>
              <a:endParaRPr lang="zh-CN" altLang="en-US" sz="1600" b="1" dirty="0">
                <a:latin typeface="Helvetica" pitchFamily="34" charset="0"/>
                <a:ea typeface="宋体" panose="02010600030101010101" pitchFamily="2" charset="-122"/>
              </a:endParaRPr>
            </a:p>
          </p:txBody>
        </p:sp>
        <p:grpSp>
          <p:nvGrpSpPr>
            <p:cNvPr id="174121" name="Group 61"/>
            <p:cNvGrpSpPr/>
            <p:nvPr/>
          </p:nvGrpSpPr>
          <p:grpSpPr>
            <a:xfrm>
              <a:off x="2592" y="2064"/>
              <a:ext cx="2224" cy="192"/>
              <a:chOff x="2596" y="1797"/>
              <a:chExt cx="2224" cy="192"/>
            </a:xfrm>
          </p:grpSpPr>
          <p:sp>
            <p:nvSpPr>
              <p:cNvPr id="174139" name="Rectangle 62"/>
              <p:cNvSpPr/>
              <p:nvPr/>
            </p:nvSpPr>
            <p:spPr>
              <a:xfrm>
                <a:off x="3428"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40" name="Rectangle 63"/>
              <p:cNvSpPr/>
              <p:nvPr/>
            </p:nvSpPr>
            <p:spPr>
              <a:xfrm>
                <a:off x="2596"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41" name="Rectangle 64"/>
              <p:cNvSpPr/>
              <p:nvPr/>
            </p:nvSpPr>
            <p:spPr>
              <a:xfrm>
                <a:off x="2884"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42" name="Rectangle 65"/>
              <p:cNvSpPr/>
              <p:nvPr/>
            </p:nvSpPr>
            <p:spPr>
              <a:xfrm>
                <a:off x="3140"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43" name="Rectangle 66"/>
              <p:cNvSpPr/>
              <p:nvPr/>
            </p:nvSpPr>
            <p:spPr>
              <a:xfrm>
                <a:off x="4532"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baseline="-25000" dirty="0">
                  <a:latin typeface="Helvetica" pitchFamily="34" charset="0"/>
                  <a:ea typeface="宋体" panose="02010600030101010101" pitchFamily="2" charset="-122"/>
                </a:endParaRPr>
              </a:p>
            </p:txBody>
          </p:sp>
          <p:sp>
            <p:nvSpPr>
              <p:cNvPr id="174144" name="Rectangle 67"/>
              <p:cNvSpPr/>
              <p:nvPr/>
            </p:nvSpPr>
            <p:spPr>
              <a:xfrm>
                <a:off x="3700"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45" name="Rectangle 68"/>
              <p:cNvSpPr/>
              <p:nvPr/>
            </p:nvSpPr>
            <p:spPr>
              <a:xfrm>
                <a:off x="3988"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46" name="Rectangle 69"/>
              <p:cNvSpPr/>
              <p:nvPr/>
            </p:nvSpPr>
            <p:spPr>
              <a:xfrm>
                <a:off x="4244"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grpSp>
        <p:grpSp>
          <p:nvGrpSpPr>
            <p:cNvPr id="174122" name="Group 70"/>
            <p:cNvGrpSpPr/>
            <p:nvPr/>
          </p:nvGrpSpPr>
          <p:grpSpPr>
            <a:xfrm>
              <a:off x="2592" y="2592"/>
              <a:ext cx="2224" cy="192"/>
              <a:chOff x="2596" y="1797"/>
              <a:chExt cx="2224" cy="192"/>
            </a:xfrm>
          </p:grpSpPr>
          <p:sp>
            <p:nvSpPr>
              <p:cNvPr id="174131" name="Rectangle 71"/>
              <p:cNvSpPr/>
              <p:nvPr/>
            </p:nvSpPr>
            <p:spPr>
              <a:xfrm>
                <a:off x="3428"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32" name="Rectangle 72"/>
              <p:cNvSpPr/>
              <p:nvPr/>
            </p:nvSpPr>
            <p:spPr>
              <a:xfrm>
                <a:off x="2596"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33" name="Rectangle 73"/>
              <p:cNvSpPr/>
              <p:nvPr/>
            </p:nvSpPr>
            <p:spPr>
              <a:xfrm>
                <a:off x="2884"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34" name="Rectangle 74"/>
              <p:cNvSpPr/>
              <p:nvPr/>
            </p:nvSpPr>
            <p:spPr>
              <a:xfrm>
                <a:off x="3140"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35" name="Rectangle 75"/>
              <p:cNvSpPr/>
              <p:nvPr/>
            </p:nvSpPr>
            <p:spPr>
              <a:xfrm>
                <a:off x="4532"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baseline="-25000" dirty="0">
                  <a:latin typeface="Helvetica" pitchFamily="34" charset="0"/>
                  <a:ea typeface="宋体" panose="02010600030101010101" pitchFamily="2" charset="-122"/>
                </a:endParaRPr>
              </a:p>
            </p:txBody>
          </p:sp>
          <p:sp>
            <p:nvSpPr>
              <p:cNvPr id="174136" name="Rectangle 76"/>
              <p:cNvSpPr/>
              <p:nvPr/>
            </p:nvSpPr>
            <p:spPr>
              <a:xfrm>
                <a:off x="3700"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37" name="Rectangle 77"/>
              <p:cNvSpPr/>
              <p:nvPr/>
            </p:nvSpPr>
            <p:spPr>
              <a:xfrm>
                <a:off x="3988"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sp>
            <p:nvSpPr>
              <p:cNvPr id="174138" name="Rectangle 78"/>
              <p:cNvSpPr/>
              <p:nvPr/>
            </p:nvSpPr>
            <p:spPr>
              <a:xfrm>
                <a:off x="4244" y="1797"/>
                <a:ext cx="288" cy="19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endParaRPr lang="zh-CN" altLang="en-US" sz="1600" b="1" dirty="0">
                  <a:latin typeface="Helvetica" pitchFamily="34" charset="0"/>
                  <a:ea typeface="宋体" panose="02010600030101010101" pitchFamily="2" charset="-122"/>
                </a:endParaRPr>
              </a:p>
            </p:txBody>
          </p:sp>
        </p:grpSp>
        <p:sp>
          <p:nvSpPr>
            <p:cNvPr id="174123" name="Line 79"/>
            <p:cNvSpPr/>
            <p:nvPr/>
          </p:nvSpPr>
          <p:spPr>
            <a:xfrm flipH="1" flipV="1">
              <a:off x="3840" y="2496"/>
              <a:ext cx="0" cy="672"/>
            </a:xfrm>
            <a:prstGeom prst="line">
              <a:avLst/>
            </a:prstGeom>
            <a:ln w="12700" cap="flat" cmpd="sng">
              <a:solidFill>
                <a:schemeClr val="tx1"/>
              </a:solidFill>
              <a:prstDash val="solid"/>
              <a:headEnd type="none" w="med" len="med"/>
              <a:tailEnd type="triangle" w="med" len="med"/>
            </a:ln>
          </p:spPr>
        </p:sp>
        <p:sp>
          <p:nvSpPr>
            <p:cNvPr id="174124" name="Line 80"/>
            <p:cNvSpPr/>
            <p:nvPr/>
          </p:nvSpPr>
          <p:spPr>
            <a:xfrm flipV="1">
              <a:off x="1584" y="1505"/>
              <a:ext cx="0" cy="539"/>
            </a:xfrm>
            <a:prstGeom prst="line">
              <a:avLst/>
            </a:prstGeom>
            <a:ln w="12700" cap="flat" cmpd="sng">
              <a:solidFill>
                <a:schemeClr val="tx1"/>
              </a:solidFill>
              <a:prstDash val="solid"/>
              <a:headEnd type="none" w="med" len="med"/>
              <a:tailEnd type="triangle" w="med" len="med"/>
            </a:ln>
          </p:spPr>
        </p:sp>
        <p:sp>
          <p:nvSpPr>
            <p:cNvPr id="174125" name="Line 81"/>
            <p:cNvSpPr/>
            <p:nvPr/>
          </p:nvSpPr>
          <p:spPr>
            <a:xfrm flipV="1">
              <a:off x="1680" y="1488"/>
              <a:ext cx="0" cy="816"/>
            </a:xfrm>
            <a:prstGeom prst="line">
              <a:avLst/>
            </a:prstGeom>
            <a:ln w="12700" cap="flat" cmpd="sng">
              <a:solidFill>
                <a:schemeClr val="tx1"/>
              </a:solidFill>
              <a:prstDash val="solid"/>
              <a:headEnd type="none" w="med" len="med"/>
              <a:tailEnd type="triangle" w="med" len="med"/>
            </a:ln>
          </p:spPr>
        </p:sp>
        <p:sp>
          <p:nvSpPr>
            <p:cNvPr id="174126" name="Line 82"/>
            <p:cNvSpPr/>
            <p:nvPr/>
          </p:nvSpPr>
          <p:spPr>
            <a:xfrm flipV="1">
              <a:off x="1728" y="1488"/>
              <a:ext cx="0" cy="1104"/>
            </a:xfrm>
            <a:prstGeom prst="line">
              <a:avLst/>
            </a:prstGeom>
            <a:ln w="12700" cap="flat" cmpd="sng">
              <a:solidFill>
                <a:schemeClr val="tx1"/>
              </a:solidFill>
              <a:prstDash val="solid"/>
              <a:headEnd type="none" w="med" len="med"/>
              <a:tailEnd type="triangle" w="med" len="med"/>
            </a:ln>
          </p:spPr>
        </p:sp>
        <p:sp>
          <p:nvSpPr>
            <p:cNvPr id="174127" name="Line 83"/>
            <p:cNvSpPr/>
            <p:nvPr/>
          </p:nvSpPr>
          <p:spPr>
            <a:xfrm flipH="1">
              <a:off x="1968" y="1987"/>
              <a:ext cx="7" cy="1037"/>
            </a:xfrm>
            <a:prstGeom prst="line">
              <a:avLst/>
            </a:prstGeom>
            <a:ln w="12700" cap="flat" cmpd="sng">
              <a:solidFill>
                <a:schemeClr val="tx1"/>
              </a:solidFill>
              <a:prstDash val="solid"/>
              <a:headEnd type="none" w="med" len="med"/>
              <a:tailEnd type="triangle" w="med" len="med"/>
            </a:ln>
          </p:spPr>
        </p:sp>
        <p:sp>
          <p:nvSpPr>
            <p:cNvPr id="174128" name="Line 84"/>
            <p:cNvSpPr/>
            <p:nvPr/>
          </p:nvSpPr>
          <p:spPr>
            <a:xfrm flipH="1">
              <a:off x="2056" y="2227"/>
              <a:ext cx="8" cy="797"/>
            </a:xfrm>
            <a:prstGeom prst="line">
              <a:avLst/>
            </a:prstGeom>
            <a:ln w="12700" cap="flat" cmpd="sng">
              <a:solidFill>
                <a:schemeClr val="tx1"/>
              </a:solidFill>
              <a:prstDash val="solid"/>
              <a:headEnd type="none" w="med" len="med"/>
              <a:tailEnd type="triangle" w="med" len="med"/>
            </a:ln>
          </p:spPr>
        </p:sp>
        <p:sp>
          <p:nvSpPr>
            <p:cNvPr id="174129" name="Line 85"/>
            <p:cNvSpPr/>
            <p:nvPr/>
          </p:nvSpPr>
          <p:spPr>
            <a:xfrm flipH="1">
              <a:off x="2448" y="2803"/>
              <a:ext cx="8" cy="221"/>
            </a:xfrm>
            <a:prstGeom prst="line">
              <a:avLst/>
            </a:prstGeom>
            <a:ln w="12700" cap="flat" cmpd="sng">
              <a:solidFill>
                <a:schemeClr val="tx1"/>
              </a:solidFill>
              <a:prstDash val="solid"/>
              <a:headEnd type="none" w="med" len="med"/>
              <a:tailEnd type="triangle" w="med" len="med"/>
            </a:ln>
          </p:spPr>
        </p:sp>
        <p:sp>
          <p:nvSpPr>
            <p:cNvPr id="174130" name="Line 86"/>
            <p:cNvSpPr/>
            <p:nvPr/>
          </p:nvSpPr>
          <p:spPr>
            <a:xfrm flipH="1">
              <a:off x="2400" y="2467"/>
              <a:ext cx="0" cy="557"/>
            </a:xfrm>
            <a:prstGeom prst="line">
              <a:avLst/>
            </a:prstGeom>
            <a:ln w="12700" cap="flat" cmpd="sng">
              <a:solidFill>
                <a:schemeClr val="tx1"/>
              </a:solidFill>
              <a:prstDash val="solid"/>
              <a:headEnd type="none" w="med" len="med"/>
              <a:tailEnd type="triangle" w="med" len="med"/>
            </a:ln>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048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Locality</a:t>
            </a:r>
            <a:endParaRPr lang="en-US" altLang="zh-CN" dirty="0">
              <a:ea typeface="宋体" panose="02010600030101010101" pitchFamily="2" charset="-122"/>
            </a:endParaRPr>
          </a:p>
        </p:txBody>
      </p:sp>
      <p:sp>
        <p:nvSpPr>
          <p:cNvPr id="45060" name="Rectangle 3"/>
          <p:cNvSpPr>
            <a:spLocks noGrp="1" noChangeArrowheads="1"/>
          </p:cNvSpPr>
          <p:nvPr>
            <p:ph idx="1"/>
          </p:nvPr>
        </p:nvSpPr>
        <p:spPr>
          <a:xfrm>
            <a:off x="457200" y="1600200"/>
            <a:ext cx="8305800" cy="43434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mn-cs"/>
              </a:rPr>
              <a:t>Locality of the instruction fetch</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20000"/>
              </a:lnSpc>
              <a:spcBef>
                <a:spcPct val="20000"/>
              </a:spcBef>
              <a:spcAft>
                <a:spcPct val="0"/>
              </a:spcAft>
              <a:buClrTx/>
              <a:buSzTx/>
              <a:buFontTx/>
              <a:buChar char="–"/>
              <a:defRPr/>
            </a:pPr>
            <a:r>
              <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Spatial locality(</a:t>
            </a:r>
            <a:r>
              <a:rPr kumimoji="0"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指令层面的空间局部性指的是</a:t>
            </a:r>
            <a:r>
              <a:rPr kumimoji="0" lang="zh-CN" altLang="en-US"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指令的顺序执行</a:t>
            </a:r>
            <a:r>
              <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143000" marR="0" lvl="2" indent="-228600" algn="l" defTabSz="914400" rtl="0" eaLnBrk="0" fontAlgn="base" latinLnBrk="0" hangingPunct="0">
              <a:lnSpc>
                <a:spcPct val="120000"/>
              </a:lnSpc>
              <a:spcBef>
                <a:spcPct val="20000"/>
              </a:spcBef>
              <a:spcAft>
                <a:spcPct val="0"/>
              </a:spcAft>
              <a:buClrTx/>
              <a:buSzTx/>
              <a:buFontTx/>
              <a:buChar char="•"/>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rPr>
              <a:t>In most cases, programs are executed in </a:t>
            </a:r>
            <a:r>
              <a:rPr kumimoji="0" lang="en-US" altLang="zh-CN" sz="1800" b="0" i="0" u="none" strike="noStrike" kern="0" cap="none" spc="0" normalizeH="0" baseline="0" noProof="0" dirty="0" smtClean="0">
                <a:ln>
                  <a:noFill/>
                </a:ln>
                <a:solidFill>
                  <a:srgbClr val="FF0000"/>
                </a:solidFill>
                <a:effectLst/>
                <a:uLnTx/>
                <a:uFillTx/>
                <a:latin typeface="+mn-lt"/>
                <a:ea typeface="宋体" panose="02010600030101010101" pitchFamily="2" charset="-122"/>
              </a:rPr>
              <a:t>sequential</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rPr>
              <a:t> order</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20000"/>
              </a:lnSpc>
              <a:spcBef>
                <a:spcPct val="20000"/>
              </a:spcBef>
              <a:spcAft>
                <a:spcPct val="0"/>
              </a:spcAft>
              <a:buClrTx/>
              <a:buSzTx/>
              <a:buFontTx/>
              <a:buChar char="–"/>
              <a:defRPr/>
            </a:pPr>
            <a:r>
              <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Temporal locality</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143000" marR="0" lvl="2" indent="-228600" algn="l" defTabSz="914400" rtl="0" eaLnBrk="0" fontAlgn="base" latinLnBrk="0" hangingPunct="0">
              <a:lnSpc>
                <a:spcPct val="120000"/>
              </a:lnSpc>
              <a:spcBef>
                <a:spcPct val="20000"/>
              </a:spcBef>
              <a:spcAft>
                <a:spcPct val="0"/>
              </a:spcAft>
              <a:buClrTx/>
              <a:buSzTx/>
              <a:buFontTx/>
              <a:buChar char="•"/>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rPr>
              <a:t>Instructions in </a:t>
            </a:r>
            <a:r>
              <a:rPr kumimoji="0" lang="en-US" altLang="zh-CN" sz="1800" b="0" i="0" u="none" strike="noStrike" kern="0" cap="none" spc="0" normalizeH="0" baseline="0" noProof="0" dirty="0" smtClean="0">
                <a:ln>
                  <a:noFill/>
                </a:ln>
                <a:solidFill>
                  <a:srgbClr val="FF0000"/>
                </a:solidFill>
                <a:effectLst/>
                <a:uLnTx/>
                <a:uFillTx/>
                <a:latin typeface="+mn-lt"/>
                <a:ea typeface="宋体" panose="02010600030101010101" pitchFamily="2" charset="-122"/>
              </a:rPr>
              <a:t>loops</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rPr>
              <a:t> may be executed many times</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936cdf40-ac71-4ec8-83b9-7935d46597b7}"/>
</p:tagLst>
</file>

<file path=ppt/tags/tag2.xml><?xml version="1.0" encoding="utf-8"?>
<p:tagLst xmlns:p="http://schemas.openxmlformats.org/presentationml/2006/main">
  <p:tag name="KSO_WM_UNIT_TABLE_BEAUTIFY" val="smartTable{3b89edb3-600d-416c-8df5-469111de3f9a}"/>
</p:tagLst>
</file>

<file path=ppt/tags/tag3.xml><?xml version="1.0" encoding="utf-8"?>
<p:tagLst xmlns:p="http://schemas.openxmlformats.org/presentationml/2006/main">
  <p:tag name="COMMONDATA" val="eyJoZGlkIjoiMmI2Y2RmNTUyOTczOGJhOTliNTg4NWMyMmQ4YTkzNjMifQ=="/>
</p:tagLst>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0</TotalTime>
  <Words>18992</Words>
  <Application>WPS 演示</Application>
  <PresentationFormat>全屏显示(4:3)</PresentationFormat>
  <Paragraphs>3746</Paragraphs>
  <Slides>84</Slides>
  <Notes>84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84</vt:i4>
      </vt:variant>
    </vt:vector>
  </HeadingPairs>
  <TitlesOfParts>
    <vt:vector size="98" baseType="lpstr">
      <vt:lpstr>Arial</vt:lpstr>
      <vt:lpstr>宋体</vt:lpstr>
      <vt:lpstr>Wingdings</vt:lpstr>
      <vt:lpstr>Comic Sans MS</vt:lpstr>
      <vt:lpstr>Times New Roman</vt:lpstr>
      <vt:lpstr>方正姚体</vt:lpstr>
      <vt:lpstr>Calibri</vt:lpstr>
      <vt:lpstr>Courier New</vt:lpstr>
      <vt:lpstr>微软雅黑</vt:lpstr>
      <vt:lpstr>Arial Unicode MS</vt:lpstr>
      <vt:lpstr>Helvetica</vt:lpstr>
      <vt:lpstr>Symbol</vt:lpstr>
      <vt:lpstr>Verdana</vt:lpstr>
      <vt:lpstr>icfp99</vt:lpstr>
      <vt:lpstr>Memory Hierarchy (Ⅱ)</vt:lpstr>
      <vt:lpstr>Outline</vt:lpstr>
      <vt:lpstr>Locality</vt:lpstr>
      <vt:lpstr>Locality</vt:lpstr>
      <vt:lpstr>Locality</vt:lpstr>
      <vt:lpstr>Locality</vt:lpstr>
      <vt:lpstr>Stride-1 reference pattern</vt:lpstr>
      <vt:lpstr>Stride-N reference pattern</vt:lpstr>
      <vt:lpstr>Locality</vt:lpstr>
      <vt:lpstr>Locality</vt:lpstr>
      <vt:lpstr>Memory Hierarchy(分层)</vt:lpstr>
      <vt:lpstr>Memory Hierarchy</vt:lpstr>
      <vt:lpstr>PowerPoint 演示文稿</vt:lpstr>
      <vt:lpstr>PowerPoint 演示文稿</vt:lpstr>
      <vt:lpstr>General Cache Concepts</vt:lpstr>
      <vt:lpstr>General Cache Concepts: Hit(选中了)</vt:lpstr>
      <vt:lpstr>General Cache Concepts: Miss(缓存区没找到)</vt:lpstr>
      <vt:lpstr>Types of Cache Misses</vt:lpstr>
      <vt:lpstr>Types of Cache Misses</vt:lpstr>
      <vt:lpstr>General Cache Concepts: Miss</vt:lpstr>
      <vt:lpstr>Caches</vt:lpstr>
      <vt:lpstr>PowerPoint 演示文稿</vt:lpstr>
      <vt:lpstr>Examples of Caching in the Hierarchy</vt:lpstr>
      <vt:lpstr>Cache Memory</vt:lpstr>
      <vt:lpstr>Cache Memory</vt:lpstr>
      <vt:lpstr>Cache Memory</vt:lpstr>
      <vt:lpstr>Inserting a cache between the CPU and main memory</vt:lpstr>
      <vt:lpstr>Memory Accessing</vt:lpstr>
      <vt:lpstr>Generic Cache Memory Organization</vt:lpstr>
      <vt:lpstr>Cache Memory</vt:lpstr>
      <vt:lpstr>Cache Memory</vt:lpstr>
      <vt:lpstr>Addressing caches</vt:lpstr>
      <vt:lpstr>Direct-mapped cache</vt:lpstr>
      <vt:lpstr>Accessing Direct-Mapped Caches</vt:lpstr>
      <vt:lpstr>Set selection</vt:lpstr>
      <vt:lpstr>Line matching</vt:lpstr>
      <vt:lpstr>Word Extraction</vt:lpstr>
      <vt:lpstr>Simple Memory System Cache</vt:lpstr>
      <vt:lpstr>Simple Memory System Cache</vt:lpstr>
      <vt:lpstr>Simple Memory System Cache</vt:lpstr>
      <vt:lpstr>Address Translation Example</vt:lpstr>
      <vt:lpstr>Line Replacement on Misses</vt:lpstr>
      <vt:lpstr>Check the cache line</vt:lpstr>
      <vt:lpstr>Get the Address of the Starting Byte</vt:lpstr>
      <vt:lpstr>Read the Block from the Memory </vt:lpstr>
      <vt:lpstr>Read the Block from the Memory </vt:lpstr>
      <vt:lpstr>Read the Block from the Memory </vt:lpstr>
      <vt:lpstr>Read the Block from the Memory </vt:lpstr>
      <vt:lpstr>Read the Block from the Memory </vt:lpstr>
      <vt:lpstr>Cache line, set and block</vt:lpstr>
      <vt:lpstr>Direct-mapped cache simulation</vt:lpstr>
      <vt:lpstr>Direct-mapped cache simulation</vt:lpstr>
      <vt:lpstr>Direct-mapped cache simulation</vt:lpstr>
      <vt:lpstr>Direct-mapped cache simulation</vt:lpstr>
      <vt:lpstr>Direct-mapped cache simulation</vt:lpstr>
      <vt:lpstr>Direct-mapped cache simulation</vt:lpstr>
      <vt:lpstr>Direct-mapped cache simulation</vt:lpstr>
      <vt:lpstr>Conflict Misses in Direct-Mapped Caches</vt:lpstr>
      <vt:lpstr>Conflict Misses in Direct-Mapped Caches</vt:lpstr>
      <vt:lpstr>Conflict Misses in Direct-Mapped Caches</vt:lpstr>
      <vt:lpstr>Conflict Misses in Direct-Mapped Caches</vt:lpstr>
      <vt:lpstr>Direct-mapped cache simulation</vt:lpstr>
      <vt:lpstr>Why use middle bits as index?</vt:lpstr>
      <vt:lpstr>Direct-mapped cache simulation</vt:lpstr>
      <vt:lpstr>Why use middle bits as index?</vt:lpstr>
      <vt:lpstr>Why use middle bits as index?</vt:lpstr>
      <vt:lpstr>Why use middle bits as index?</vt:lpstr>
      <vt:lpstr>Set associative caches</vt:lpstr>
      <vt:lpstr>Accessing set associative caches</vt:lpstr>
      <vt:lpstr>Accessing set associative caches</vt:lpstr>
      <vt:lpstr>Associative Cache</vt:lpstr>
      <vt:lpstr>Simple Memory System Cache</vt:lpstr>
      <vt:lpstr>Simple Memory System Cache</vt:lpstr>
      <vt:lpstr>Address Translation Example</vt:lpstr>
      <vt:lpstr>Set Associative Cache Simulation</vt:lpstr>
      <vt:lpstr>Set Associative Cache Simulation</vt:lpstr>
      <vt:lpstr>Set Associative Cache Simulation</vt:lpstr>
      <vt:lpstr>Set Associative Cache Simulation</vt:lpstr>
      <vt:lpstr>Set Associative Cache Simulation</vt:lpstr>
      <vt:lpstr>Line Replacement on Misses</vt:lpstr>
      <vt:lpstr>Set Associative Cache Simulation</vt:lpstr>
      <vt:lpstr>Set Associative Cache Simulation</vt:lpstr>
      <vt:lpstr>Fully associative caches</vt:lpstr>
      <vt:lpstr>Accessing fully associative caches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 (Ⅱ)</dc:title>
  <dc:creator>Microsoft Office User</dc:creator>
  <cp:lastModifiedBy>李昱翰</cp:lastModifiedBy>
  <cp:revision>35</cp:revision>
  <dcterms:created xsi:type="dcterms:W3CDTF">2016-03-17T14:07:00Z</dcterms:created>
  <dcterms:modified xsi:type="dcterms:W3CDTF">2022-06-07T07:14:43Z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98787445FF3345A18804DAD6B7A87105</vt:lpwstr>
  </property>
  <property fmtid="{D5CDD505-2E9C-101B-9397-08002B2CF9AE}" pid="3" name="KSOProductBuildVer">
    <vt:lpwstr>2052-11.1.0.11744</vt:lpwstr>
  </property>
</Properties>
</file>