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1124" r:id="rId3"/>
    <p:sldId id="1125" r:id="rId5"/>
    <p:sldId id="1091" r:id="rId6"/>
    <p:sldId id="1146" r:id="rId7"/>
    <p:sldId id="1092" r:id="rId8"/>
    <p:sldId id="1093" r:id="rId9"/>
    <p:sldId id="1094" r:id="rId10"/>
    <p:sldId id="1098" r:id="rId11"/>
    <p:sldId id="1099" r:id="rId12"/>
    <p:sldId id="1157" r:id="rId13"/>
    <p:sldId id="1158" r:id="rId14"/>
    <p:sldId id="1178" r:id="rId15"/>
    <p:sldId id="1180" r:id="rId16"/>
    <p:sldId id="1100" r:id="rId17"/>
    <p:sldId id="1181" r:id="rId18"/>
    <p:sldId id="1159" r:id="rId19"/>
    <p:sldId id="1160" r:id="rId20"/>
    <p:sldId id="1161" r:id="rId21"/>
    <p:sldId id="1162" r:id="rId22"/>
    <p:sldId id="1101" r:id="rId23"/>
    <p:sldId id="1102" r:id="rId24"/>
    <p:sldId id="1182" r:id="rId25"/>
    <p:sldId id="1163" r:id="rId26"/>
    <p:sldId id="1164" r:id="rId27"/>
    <p:sldId id="1165" r:id="rId28"/>
    <p:sldId id="1150" r:id="rId29"/>
    <p:sldId id="1167" r:id="rId30"/>
    <p:sldId id="1183" r:id="rId31"/>
    <p:sldId id="1184" r:id="rId32"/>
    <p:sldId id="1185" r:id="rId33"/>
    <p:sldId id="1186" r:id="rId34"/>
    <p:sldId id="1187" r:id="rId35"/>
    <p:sldId id="1188" r:id="rId36"/>
    <p:sldId id="1189" r:id="rId37"/>
    <p:sldId id="1190" r:id="rId38"/>
    <p:sldId id="1191" r:id="rId39"/>
    <p:sldId id="1192" r:id="rId40"/>
    <p:sldId id="1193" r:id="rId41"/>
    <p:sldId id="1194" r:id="rId42"/>
    <p:sldId id="1195" r:id="rId43"/>
    <p:sldId id="1196" r:id="rId44"/>
    <p:sldId id="1197" r:id="rId45"/>
    <p:sldId id="1198" r:id="rId46"/>
    <p:sldId id="1199" r:id="rId47"/>
    <p:sldId id="1200" r:id="rId48"/>
    <p:sldId id="1201" r:id="rId49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5104"/>
    <p:restoredTop sz="94700"/>
  </p:normalViewPr>
  <p:slideViewPr>
    <p:cSldViewPr showGuides="1">
      <p:cViewPr varScale="1">
        <p:scale>
          <a:sx n="92" d="100"/>
          <a:sy n="92" d="100"/>
        </p:scale>
        <p:origin x="192" y="840"/>
      </p:cViewPr>
      <p:guideLst>
        <p:guide orient="horz" pos="2142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EB9E9F-0571-9749-805A-F22A24FB75AB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13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75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60D245-F0E9-2E4E-996E-7C6B4E8984D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090F05-F32C-9A41-BB40-6ACC8406AC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>
                <a:latin typeface="+mj-lt"/>
                <a:ea typeface="宋体" panose="02010600030101010101" pitchFamily="2" charset="-122"/>
                <a:cs typeface="+mj-cs"/>
              </a:rPr>
              <a:t>Linking</a:t>
            </a:r>
            <a:endParaRPr lang="en-US" altLang="zh-CN" sz="36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73858" name="Group 2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457200" y="228600"/>
          <a:ext cx="8001000" cy="6234113"/>
        </p:xfrm>
        <a:graphic>
          <a:graphicData uri="http://schemas.openxmlformats.org/drawingml/2006/table">
            <a:tbl>
              <a:tblPr/>
              <a:tblGrid>
                <a:gridCol w="3843618"/>
                <a:gridCol w="4157382"/>
              </a:tblGrid>
              <a:tr h="57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swap.c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4963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*/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swap()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 = {1, 2};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swap()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0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*/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[0]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*bufp1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swap()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temp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temp = *bufp0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*bufp0 = *bufp1;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*bufp1 = temp;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Two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main() and swap()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Three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 variables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buf, bufp0 which are initialized explicitly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bufp1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implicitly</a:t>
            </a:r>
            <a:r>
              <a:rPr lang="en-US" altLang="zh-CN">
                <a:ea typeface="宋体" panose="02010600030101010101" pitchFamily="2" charset="-122"/>
              </a:rPr>
              <a:t> initialized to 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562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.file	"swap.c"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globl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bufp0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.align 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.type	bufp0, @object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.size	bufp0, 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bufp0: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.quad	buf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bufp1,8,8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globl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swap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.type	swap, @function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4495800" y="685800"/>
            <a:ext cx="957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define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7654" name="任意多边形 10"/>
          <p:cNvSpPr/>
          <p:nvPr/>
        </p:nvSpPr>
        <p:spPr>
          <a:xfrm>
            <a:off x="1295400" y="1071563"/>
            <a:ext cx="3581400" cy="1976437"/>
          </a:xfrm>
          <a:custGeom>
            <a:avLst/>
            <a:gdLst/>
            <a:ahLst/>
            <a:cxnLst>
              <a:cxn ang="0">
                <a:pos x="1388579" y="0"/>
              </a:cxn>
              <a:cxn ang="0">
                <a:pos x="1054234" y="1621635"/>
              </a:cxn>
              <a:cxn ang="0">
                <a:pos x="0" y="2066276"/>
              </a:cxn>
              <a:cxn ang="0">
                <a:pos x="0" y="2066276"/>
              </a:cxn>
            </a:cxnLst>
            <a:pathLst>
              <a:path w="3832167" h="1970116">
                <a:moveTo>
                  <a:pt x="3832167" y="0"/>
                </a:moveTo>
                <a:cubicBezTo>
                  <a:pt x="3690157" y="608907"/>
                  <a:pt x="3548148" y="1217814"/>
                  <a:pt x="2909454" y="1546167"/>
                </a:cubicBezTo>
                <a:cubicBezTo>
                  <a:pt x="2270759" y="1874520"/>
                  <a:pt x="0" y="1970116"/>
                  <a:pt x="0" y="19701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5" name="任意多边形 15"/>
          <p:cNvSpPr/>
          <p:nvPr/>
        </p:nvSpPr>
        <p:spPr>
          <a:xfrm>
            <a:off x="3367088" y="1130300"/>
            <a:ext cx="1585912" cy="2636838"/>
          </a:xfrm>
          <a:custGeom>
            <a:avLst/>
            <a:gdLst/>
            <a:ahLst/>
            <a:cxnLst>
              <a:cxn ang="0">
                <a:pos x="148039" y="0"/>
              </a:cxn>
              <a:cxn ang="0">
                <a:pos x="108082" y="2244964"/>
              </a:cxn>
              <a:cxn ang="0">
                <a:pos x="0" y="2645551"/>
              </a:cxn>
              <a:cxn ang="0">
                <a:pos x="0" y="2645551"/>
              </a:cxn>
            </a:cxnLst>
            <a:pathLst>
              <a:path w="1878676" h="2636095">
                <a:moveTo>
                  <a:pt x="1878676" y="0"/>
                </a:moveTo>
                <a:cubicBezTo>
                  <a:pt x="1781694" y="898467"/>
                  <a:pt x="1684713" y="1796935"/>
                  <a:pt x="1371600" y="2236124"/>
                </a:cubicBezTo>
                <a:cubicBezTo>
                  <a:pt x="1058487" y="2675313"/>
                  <a:pt x="0" y="2635134"/>
                  <a:pt x="0" y="263513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6" name="文本框 23"/>
          <p:cNvSpPr txBox="1"/>
          <p:nvPr/>
        </p:nvSpPr>
        <p:spPr>
          <a:xfrm>
            <a:off x="6705600" y="1085850"/>
            <a:ext cx="13985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reference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7657" name="直接连接符 26"/>
          <p:cNvCxnSpPr/>
          <p:nvPr/>
        </p:nvCxnSpPr>
        <p:spPr>
          <a:xfrm flipH="1">
            <a:off x="2895600" y="1676400"/>
            <a:ext cx="4446588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5286375" y="2696845"/>
            <a:ext cx="343598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.globl:</a:t>
            </a:r>
            <a:r>
              <a:rPr lang="zh-CN" altLang="en-US"/>
              <a:t>初始化过的全局变量</a:t>
            </a:r>
            <a:endParaRPr lang="zh-CN" altLang="en-US"/>
          </a:p>
          <a:p>
            <a:r>
              <a:rPr lang="en-US" altLang="zh-CN"/>
              <a:t>.data:</a:t>
            </a:r>
            <a:r>
              <a:rPr lang="zh-CN" altLang="en-US"/>
              <a:t>表明存储在</a:t>
            </a:r>
            <a:r>
              <a:rPr lang="en-US" altLang="zh-CN"/>
              <a:t>data area</a:t>
            </a:r>
            <a:endParaRPr lang="en-US" altLang="zh-CN"/>
          </a:p>
          <a:p>
            <a:r>
              <a:rPr lang="en-US" altLang="zh-CN"/>
              <a:t>.comm:</a:t>
            </a:r>
            <a:r>
              <a:rPr lang="zh-CN" altLang="en-US"/>
              <a:t>未初始化的全局变量</a:t>
            </a:r>
            <a:endParaRPr lang="zh-CN" altLang="en-US"/>
          </a:p>
          <a:p>
            <a:r>
              <a:rPr lang="en-US" altLang="zh-CN"/>
              <a:t>.text:</a:t>
            </a:r>
            <a:r>
              <a:rPr lang="zh-CN" altLang="en-US"/>
              <a:t>表示存储在</a:t>
            </a:r>
            <a:r>
              <a:rPr lang="en-US" altLang="zh-CN"/>
              <a:t>code area</a:t>
            </a:r>
            <a:endParaRPr lang="en-US" altLang="zh-CN"/>
          </a:p>
          <a:p>
            <a:r>
              <a:rPr lang="en-US" altLang="zh-CN"/>
              <a:t>@object:</a:t>
            </a:r>
            <a:r>
              <a:rPr lang="zh-CN" altLang="en-US"/>
              <a:t>表示是一个</a:t>
            </a:r>
            <a:endParaRPr lang="zh-CN" altLang="en-US"/>
          </a:p>
          <a:p>
            <a:r>
              <a:rPr lang="zh-CN" altLang="en-US"/>
              <a:t>实例化对象</a:t>
            </a:r>
            <a:endParaRPr lang="zh-CN" altLang="en-US"/>
          </a:p>
          <a:p>
            <a:r>
              <a:rPr lang="en-US" altLang="zh-CN"/>
              <a:t>@function:</a:t>
            </a:r>
            <a:r>
              <a:rPr lang="zh-CN" altLang="en-US"/>
              <a:t>表明一个函数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42900" y="228600"/>
            <a:ext cx="8305800" cy="6324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swap: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pushq	%rbp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movq	%rsp, %rbp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$buf+4, 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(%rip)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(%rip), %rax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movl	(%rax), %eax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movl	%eax, -4(%rbp)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(%rip), %rax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(%rip), %rdx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movl	(%rdx), %edx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movl	%edx, (%rax)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(%rip), %rax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movl	-4(%rbp), %edx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movl	%edx, (%rax)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nop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popq	%rbp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ret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文本框 4"/>
          <p:cNvSpPr txBox="1"/>
          <p:nvPr/>
        </p:nvSpPr>
        <p:spPr>
          <a:xfrm>
            <a:off x="4495800" y="381000"/>
            <a:ext cx="957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define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2" name="文本框 5"/>
          <p:cNvSpPr txBox="1"/>
          <p:nvPr/>
        </p:nvSpPr>
        <p:spPr>
          <a:xfrm>
            <a:off x="6794500" y="355600"/>
            <a:ext cx="13970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reference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9703" name="直接连接符 2"/>
          <p:cNvCxnSpPr/>
          <p:nvPr/>
        </p:nvCxnSpPr>
        <p:spPr>
          <a:xfrm flipH="1" flipV="1">
            <a:off x="1143000" y="457200"/>
            <a:ext cx="3238500" cy="123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704" name="直接连接符 8"/>
          <p:cNvCxnSpPr/>
          <p:nvPr/>
        </p:nvCxnSpPr>
        <p:spPr>
          <a:xfrm flipH="1">
            <a:off x="2951163" y="838200"/>
            <a:ext cx="4541837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cxnSp>
      <p:cxnSp>
        <p:nvCxnSpPr>
          <p:cNvPr id="29705" name="直接箭头连接符 10"/>
          <p:cNvCxnSpPr/>
          <p:nvPr/>
        </p:nvCxnSpPr>
        <p:spPr>
          <a:xfrm flipH="1">
            <a:off x="3581400" y="863600"/>
            <a:ext cx="3911600" cy="508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9706" name="任意多边形 16"/>
          <p:cNvSpPr/>
          <p:nvPr/>
        </p:nvSpPr>
        <p:spPr>
          <a:xfrm>
            <a:off x="2705100" y="873125"/>
            <a:ext cx="4787900" cy="879475"/>
          </a:xfrm>
          <a:custGeom>
            <a:avLst/>
            <a:gdLst/>
            <a:ahLst/>
            <a:cxnLst>
              <a:cxn ang="0">
                <a:pos x="5580523" y="0"/>
              </a:cxn>
              <a:cxn ang="0">
                <a:pos x="1345658" y="208704"/>
              </a:cxn>
              <a:cxn ang="0">
                <a:pos x="0" y="227012"/>
              </a:cxn>
              <a:cxn ang="0">
                <a:pos x="0" y="227012"/>
              </a:cxn>
            </a:cxnLst>
            <a:pathLst>
              <a:path w="4688379" h="1053654">
                <a:moveTo>
                  <a:pt x="4688379" y="0"/>
                </a:moveTo>
                <a:cubicBezTo>
                  <a:pt x="3300153" y="387927"/>
                  <a:pt x="1911927" y="775855"/>
                  <a:pt x="1130531" y="947651"/>
                </a:cubicBezTo>
                <a:cubicBezTo>
                  <a:pt x="349134" y="1119447"/>
                  <a:pt x="0" y="1030778"/>
                  <a:pt x="0" y="1030778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7" name="任意多边形 17"/>
          <p:cNvSpPr/>
          <p:nvPr/>
        </p:nvSpPr>
        <p:spPr>
          <a:xfrm>
            <a:off x="2819400" y="873125"/>
            <a:ext cx="4673600" cy="1793875"/>
          </a:xfrm>
          <a:custGeom>
            <a:avLst/>
            <a:gdLst/>
            <a:ahLst/>
            <a:cxnLst>
              <a:cxn ang="0">
                <a:pos x="4488773" y="0"/>
              </a:cxn>
              <a:cxn ang="0">
                <a:pos x="1382381" y="895945"/>
              </a:cxn>
              <a:cxn ang="0">
                <a:pos x="0" y="1012806"/>
              </a:cxn>
            </a:cxnLst>
            <a:pathLst>
              <a:path w="4696691" h="1959654">
                <a:moveTo>
                  <a:pt x="4696691" y="0"/>
                </a:moveTo>
                <a:cubicBezTo>
                  <a:pt x="3462944" y="698269"/>
                  <a:pt x="2229197" y="1396539"/>
                  <a:pt x="1446415" y="1720735"/>
                </a:cubicBezTo>
                <a:cubicBezTo>
                  <a:pt x="663633" y="2044931"/>
                  <a:pt x="0" y="1945178"/>
                  <a:pt x="0" y="1945178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8" name="任意多边形 18"/>
          <p:cNvSpPr/>
          <p:nvPr/>
        </p:nvSpPr>
        <p:spPr>
          <a:xfrm>
            <a:off x="2705100" y="908050"/>
            <a:ext cx="4787900" cy="2139950"/>
          </a:xfrm>
          <a:custGeom>
            <a:avLst/>
            <a:gdLst/>
            <a:ahLst/>
            <a:cxnLst>
              <a:cxn ang="0">
                <a:pos x="4293942" y="0"/>
              </a:cxn>
              <a:cxn ang="0">
                <a:pos x="1399398" y="968808"/>
              </a:cxn>
              <a:cxn ang="0">
                <a:pos x="0" y="1048592"/>
              </a:cxn>
            </a:cxnLst>
            <a:pathLst>
              <a:path w="4846320" h="2390376">
                <a:moveTo>
                  <a:pt x="4846320" y="0"/>
                </a:moveTo>
                <a:cubicBezTo>
                  <a:pt x="3616729" y="868680"/>
                  <a:pt x="2387138" y="1737361"/>
                  <a:pt x="1579418" y="2119746"/>
                </a:cubicBezTo>
                <a:cubicBezTo>
                  <a:pt x="771698" y="2502131"/>
                  <a:pt x="385849" y="2398222"/>
                  <a:pt x="0" y="229431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9" name="任意多边形 19"/>
          <p:cNvSpPr/>
          <p:nvPr/>
        </p:nvSpPr>
        <p:spPr>
          <a:xfrm>
            <a:off x="2705100" y="914400"/>
            <a:ext cx="4787900" cy="2990850"/>
          </a:xfrm>
          <a:custGeom>
            <a:avLst/>
            <a:gdLst/>
            <a:ahLst/>
            <a:cxnLst>
              <a:cxn ang="0">
                <a:pos x="3024934" y="0"/>
              </a:cxn>
              <a:cxn ang="0">
                <a:pos x="701506" y="1753878"/>
              </a:cxn>
              <a:cxn ang="0">
                <a:pos x="0" y="1893788"/>
              </a:cxn>
              <a:cxn ang="0">
                <a:pos x="0" y="1893788"/>
              </a:cxn>
            </a:cxnLst>
            <a:pathLst>
              <a:path w="5054138" h="3231663">
                <a:moveTo>
                  <a:pt x="5054138" y="0"/>
                </a:moveTo>
                <a:cubicBezTo>
                  <a:pt x="3534294" y="1196340"/>
                  <a:pt x="2014450" y="2392680"/>
                  <a:pt x="1172094" y="2917767"/>
                </a:cubicBezTo>
                <a:cubicBezTo>
                  <a:pt x="329738" y="3442854"/>
                  <a:pt x="0" y="3150523"/>
                  <a:pt x="0" y="315052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72430" y="2677160"/>
            <a:ext cx="29114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%rip</a:t>
            </a:r>
            <a:r>
              <a:rPr lang="zh-CN" altLang="en-US"/>
              <a:t>表示是</a:t>
            </a:r>
            <a:r>
              <a:rPr lang="en-US" altLang="zh-CN"/>
              <a:t>PC-relative</a:t>
            </a:r>
            <a:endParaRPr lang="en-US" altLang="zh-CN"/>
          </a:p>
          <a:p>
            <a:r>
              <a:rPr lang="zh-CN" altLang="en-US"/>
              <a:t>的变量</a:t>
            </a:r>
            <a:endParaRPr lang="zh-CN" altLang="en-US"/>
          </a:p>
          <a:p>
            <a:r>
              <a:rPr lang="en-US" altLang="zh-CN"/>
              <a:t>$</a:t>
            </a:r>
            <a:r>
              <a:rPr lang="zh-CN" altLang="en-US"/>
              <a:t>表示的是全局的固定的</a:t>
            </a:r>
            <a:endParaRPr lang="zh-CN" altLang="en-US"/>
          </a:p>
          <a:p>
            <a:r>
              <a:rPr lang="zh-CN" altLang="en-US"/>
              <a:t>变量。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 linking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Input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relocatable object files</a:t>
            </a:r>
            <a:r>
              <a:rPr lang="en-US" altLang="zh-CN">
                <a:ea typeface="宋体" panose="02010600030101010101" pitchFamily="2" charset="-122"/>
              </a:rPr>
              <a:t> and command line arguments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Output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Fully linked executable object file</a:t>
            </a:r>
            <a:r>
              <a:rPr lang="en-US" altLang="zh-CN">
                <a:ea typeface="宋体" panose="02010600030101010101" pitchFamily="2" charset="-122"/>
              </a:rPr>
              <a:t> that can be loaded and run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Text Box 2"/>
          <p:cNvSpPr/>
          <p:nvPr>
            <p:ph idx="1"/>
          </p:nvPr>
        </p:nvSpPr>
        <p:spPr>
          <a:xfrm>
            <a:off x="533400" y="1524000"/>
            <a:ext cx="8001000" cy="4572000"/>
          </a:xfrm>
          <a:ln w="3175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unix&gt; gcc -Og -o prog main.c swap.c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cpp [other args] main.c /tmp/main.i 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cc1 /tmp/main.i main.c -Og [other args] -o /tmp/main.s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as [other args] -o /tmp/main.o /tmp/main.s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&lt;similar process for swap.c&gt;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 -o prog [system obj files] /tmp/main.o /tmp/swap.o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unix&gt;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&lt;main&gt;: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00:    55                   	push   %rbp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01:    48 89 e5             	mov    %rsp,%rbp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04:    b8 00 00 00 00       mov    $0x0,%eax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09:    e8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	callq   e &lt;main+0xe&gt;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0e:    b8 00 00 00 00       	mov    $0x0,%eax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13:    5d                   	pop    %rbp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14:    c3                   	retq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Relocatable Object Files(main.o)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弧形 4"/>
          <p:cNvSpPr/>
          <p:nvPr/>
        </p:nvSpPr>
        <p:spPr bwMode="auto">
          <a:xfrm rot="8464563">
            <a:off x="2156108" y="-1023425"/>
            <a:ext cx="4927904" cy="3510982"/>
          </a:xfrm>
          <a:prstGeom prst="arc">
            <a:avLst>
              <a:gd name="adj1" fmla="val 13274715"/>
              <a:gd name="adj2" fmla="val 6418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TextBox 5"/>
          <p:cNvSpPr txBox="1"/>
          <p:nvPr/>
        </p:nvSpPr>
        <p:spPr>
          <a:xfrm>
            <a:off x="6477000" y="381000"/>
            <a:ext cx="26558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Define (main) 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5367" name="TextBox 6"/>
          <p:cNvSpPr txBox="1"/>
          <p:nvPr/>
        </p:nvSpPr>
        <p:spPr>
          <a:xfrm>
            <a:off x="6553200" y="5105400"/>
            <a:ext cx="1943100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Reference</a:t>
            </a:r>
            <a:endParaRPr lang="en-US" altLang="zh-CN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(swap)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 rot="13058182">
            <a:off x="2578100" y="3690938"/>
            <a:ext cx="4597400" cy="1274763"/>
          </a:xfrm>
          <a:prstGeom prst="arc">
            <a:avLst>
              <a:gd name="adj1" fmla="val 11103443"/>
              <a:gd name="adj2" fmla="val 2102262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445" y="4800600"/>
            <a:ext cx="49580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此时，</a:t>
            </a:r>
            <a:r>
              <a:rPr lang="en-US" altLang="zh-CN"/>
              <a:t>00</a:t>
            </a:r>
            <a:r>
              <a:rPr lang="zh-CN" altLang="en-US"/>
              <a:t>表示的</a:t>
            </a:r>
            <a:r>
              <a:rPr lang="en-US" altLang="zh-CN"/>
              <a:t>main symbol</a:t>
            </a:r>
            <a:r>
              <a:rPr lang="zh-CN" altLang="en-US"/>
              <a:t>在</a:t>
            </a:r>
            <a:r>
              <a:rPr lang="en-US" altLang="zh-CN"/>
              <a:t>code area</a:t>
            </a:r>
            <a:endParaRPr lang="en-US" altLang="zh-CN"/>
          </a:p>
          <a:p>
            <a:r>
              <a:rPr lang="zh-CN" altLang="en-US"/>
              <a:t>的相对地址，实际的地址不可以为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(0</a:t>
            </a:r>
            <a:r>
              <a:rPr lang="zh-CN" altLang="en-US"/>
              <a:t>表示</a:t>
            </a:r>
            <a:r>
              <a:rPr lang="en-US" altLang="zh-CN"/>
              <a:t>null)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anchor="t" anchorCtr="0"/>
          <a:p>
            <a:pPr marL="609600" indent="-609600">
              <a:buFontTx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&lt;buf&gt;: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		01 00 00 00 02 00 00 00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None/>
            </a:pP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Relocatable Object Files(main.o)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91263" y="381000"/>
            <a:ext cx="24717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Define (buf) 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 bwMode="auto">
          <a:xfrm rot="8464563">
            <a:off x="1780224" y="-890603"/>
            <a:ext cx="5304001" cy="3378766"/>
          </a:xfrm>
          <a:prstGeom prst="arc">
            <a:avLst>
              <a:gd name="adj1" fmla="val 13278649"/>
              <a:gd name="adj2" fmla="val 66086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idx="1"/>
          </p:nvPr>
        </p:nvSpPr>
        <p:spPr>
          <a:xfrm>
            <a:off x="304800" y="1520825"/>
            <a:ext cx="8686800" cy="47244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&lt;swap&gt;: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00:    55                               push   %rbp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01:    48 89 e5                     mov    %rsp,%rbp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04:    48 c7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movq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0b: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                                                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  <a:endParaRPr lang="en-US" altLang="zh-CN" sz="20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0f:    48 8b 05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00 00 00 00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16:    8b 00                          mov    (%rax),%eax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18:    89 45 fc                      mov    %eax,-0x4(%rbp)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1b:    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22:    48 8b 15 00 00 00 00 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(%rip),%rdx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29:    8b 12                          mov    (%rdx),%edx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2b:    89 10                          mov    %edx,(%rax)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*bufp0 = *bufp1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2d:    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34:    8b 55 fc                      mov    -0x4(%rbp),%edx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37:    89 10                          mov    %edx,(%rax)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endParaRPr lang="en-US" altLang="zh-CN" sz="20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Relocatable</a:t>
            </a:r>
            <a:r>
              <a:rPr lang="en-US" altLang="zh-CN">
                <a:ea typeface="宋体" panose="02010600030101010101" pitchFamily="2" charset="-122"/>
              </a:rPr>
              <a:t> Object Files(swap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.o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53200" y="152400"/>
            <a:ext cx="2117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References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 rot="8464563">
            <a:off x="1753073" y="-954371"/>
            <a:ext cx="5081283" cy="3878717"/>
          </a:xfrm>
          <a:prstGeom prst="arc">
            <a:avLst>
              <a:gd name="adj1" fmla="val 12678970"/>
              <a:gd name="adj2" fmla="val 2074575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6350" y="1455738"/>
            <a:ext cx="12557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buf[1]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0" name="弧形 9"/>
          <p:cNvSpPr/>
          <p:nvPr/>
        </p:nvSpPr>
        <p:spPr bwMode="auto">
          <a:xfrm rot="20242808">
            <a:off x="3051175" y="650875"/>
            <a:ext cx="4032250" cy="2049463"/>
          </a:xfrm>
          <a:prstGeom prst="arc">
            <a:avLst>
              <a:gd name="adj1" fmla="val 10649105"/>
              <a:gd name="adj2" fmla="val 2063975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0"/>
            <a:ext cx="11779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bufp1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39:    90                   	nop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3a:    5d                   	pop    %rbp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3b:    c3                   	retq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5"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00:	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00 00 00 00 00 00 00 00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None/>
            </a:pP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 typeface="Wingdings" panose="05000000000000000000" pitchFamily="2" charset="2"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&lt;bufp1&gt;: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Relocatable Object Files(swap.o)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781800" y="1833563"/>
            <a:ext cx="1943100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Reference</a:t>
            </a:r>
            <a:endParaRPr lang="en-US" altLang="zh-CN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(buf)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" name="弧形 5"/>
          <p:cNvSpPr/>
          <p:nvPr/>
        </p:nvSpPr>
        <p:spPr bwMode="auto">
          <a:xfrm rot="8905426">
            <a:off x="3611563" y="1741488"/>
            <a:ext cx="3722688" cy="2005013"/>
          </a:xfrm>
          <a:prstGeom prst="arc">
            <a:avLst>
              <a:gd name="adj1" fmla="val 12673465"/>
              <a:gd name="adj2" fmla="val 2142442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291263" y="381000"/>
            <a:ext cx="24717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ea typeface="宋体" panose="02010600030101010101" pitchFamily="2" charset="-122"/>
              </a:rPr>
              <a:t>Define (buf) 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41992" name="任意多边形 14"/>
          <p:cNvSpPr/>
          <p:nvPr/>
        </p:nvSpPr>
        <p:spPr>
          <a:xfrm>
            <a:off x="1682750" y="862013"/>
            <a:ext cx="5427663" cy="2105025"/>
          </a:xfrm>
          <a:custGeom>
            <a:avLst/>
            <a:gdLst/>
            <a:ahLst/>
            <a:cxnLst>
              <a:cxn ang="0">
                <a:pos x="5426735" y="0"/>
              </a:cxn>
              <a:cxn ang="0">
                <a:pos x="3688869" y="823912"/>
              </a:cxn>
              <a:cxn ang="0">
                <a:pos x="2046227" y="1804987"/>
              </a:cxn>
              <a:cxn ang="0">
                <a:pos x="156000" y="1962150"/>
              </a:cxn>
              <a:cxn ang="0">
                <a:pos x="241701" y="2105025"/>
              </a:cxn>
            </a:cxnLst>
            <a:pathLst>
              <a:path w="5428127" h="2105025">
                <a:moveTo>
                  <a:pt x="5428127" y="0"/>
                </a:moveTo>
                <a:cubicBezTo>
                  <a:pt x="4840751" y="261540"/>
                  <a:pt x="4253376" y="523081"/>
                  <a:pt x="3689814" y="823912"/>
                </a:cubicBezTo>
                <a:cubicBezTo>
                  <a:pt x="3126252" y="1124743"/>
                  <a:pt x="2635714" y="1615281"/>
                  <a:pt x="2046752" y="1804987"/>
                </a:cubicBezTo>
                <a:cubicBezTo>
                  <a:pt x="1457789" y="1994693"/>
                  <a:pt x="456870" y="1912144"/>
                  <a:pt x="156039" y="1962150"/>
                </a:cubicBezTo>
                <a:cubicBezTo>
                  <a:pt x="-144792" y="2012156"/>
                  <a:pt x="48486" y="2058590"/>
                  <a:pt x="241764" y="2105025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What is linking and why linking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Complier driver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Input &amp; output for the Static linking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Suggested reading: 7.1~7.4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Relocatable Object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Relocatable object file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Contain binary code and data</a:t>
            </a:r>
            <a:r>
              <a:rPr lang="en-US" altLang="zh-CN">
                <a:ea typeface="宋体" panose="02010600030101010101" pitchFamily="2" charset="-122"/>
              </a:rPr>
              <a:t> in a form that can be combined with other relocatable object files to create an executable file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Various code and data sections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Instructions</a:t>
            </a:r>
            <a:r>
              <a:rPr lang="en-US" altLang="zh-CN">
                <a:ea typeface="宋体" panose="02010600030101010101" pitchFamily="2" charset="-122"/>
              </a:rPr>
              <a:t> are in one section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Initialized global variables</a:t>
            </a:r>
            <a:r>
              <a:rPr lang="en-US" altLang="zh-CN">
                <a:ea typeface="宋体" panose="02010600030101010101" pitchFamily="2" charset="-122"/>
              </a:rPr>
              <a:t> are in one section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Uninitialized global variables</a:t>
            </a:r>
            <a:r>
              <a:rPr lang="en-US" altLang="zh-CN">
                <a:ea typeface="宋体" panose="02010600030101010101" pitchFamily="2" charset="-122"/>
              </a:rPr>
              <a:t> are in one section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(Symbol resolution)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External reference: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Reference</a:t>
            </a:r>
            <a:r>
              <a:rPr lang="en-US" altLang="zh-CN">
                <a:ea typeface="宋体" panose="02010600030101010101" pitchFamily="2" charset="-122"/>
              </a:rPr>
              <a:t> to a symbol defined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another object file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external references are value 0 in the relocatable object files in the previous example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Symbol resolution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Resolves external references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Executable</a:t>
            </a:r>
            <a:r>
              <a:rPr lang="en-US" altLang="zh-CN">
                <a:ea typeface="宋体" panose="02010600030101010101" pitchFamily="2" charset="-122"/>
              </a:rPr>
              <a:t> object file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Contains binary code and data in a form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can be copied directly into memory and executed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4004d6 &lt;main&gt;: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4004d6:	55			push   %rbp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4004d7:	48 89 e5             	mov    %rsp,%rbp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4004da:	b8 00 00 00 00       	mov    $0x0,%eax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4004df:	e8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07 00 00 00  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callq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4004eb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&lt;swap&gt;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4004e4:	b8 00 00 00 00       	mov    $0x0,%eax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4004e9:	5d                   		pop    %rbp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4004ea:	c3                   		retq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1705" y="4827270"/>
            <a:ext cx="5619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PC-relative</a:t>
            </a:r>
            <a:r>
              <a:rPr lang="zh-CN" altLang="en-US"/>
              <a:t>：</a:t>
            </a:r>
            <a:r>
              <a:rPr lang="en-US" altLang="zh-CN"/>
              <a:t>0x4004eb = 0x4004e4 + 0x07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11555" y="5344795"/>
            <a:ext cx="6245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</a:t>
            </a:r>
            <a:r>
              <a:rPr lang="en-US" altLang="zh-CN"/>
              <a:t>data</a:t>
            </a:r>
            <a:r>
              <a:rPr lang="zh-CN" altLang="en-US"/>
              <a:t>的</a:t>
            </a:r>
            <a:r>
              <a:rPr lang="en-US" altLang="zh-CN"/>
              <a:t>symbol</a:t>
            </a:r>
            <a:r>
              <a:rPr lang="zh-CN" altLang="en-US"/>
              <a:t>的实际的虚拟地址是</a:t>
            </a:r>
            <a:r>
              <a:rPr lang="en-US" altLang="zh-CN"/>
              <a:t>PC-relative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6610" y="5902325"/>
            <a:ext cx="60915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virtual memory</a:t>
            </a:r>
            <a:r>
              <a:rPr lang="zh-CN" altLang="en-US"/>
              <a:t>中，</a:t>
            </a:r>
            <a:r>
              <a:rPr lang="en-US" altLang="zh-CN"/>
              <a:t>code</a:t>
            </a:r>
            <a:r>
              <a:rPr lang="zh-CN" altLang="en-US"/>
              <a:t>区域从</a:t>
            </a:r>
            <a:r>
              <a:rPr lang="en-US" altLang="zh-CN"/>
              <a:t>0x400000</a:t>
            </a:r>
            <a:r>
              <a:rPr lang="zh-CN" altLang="en-US"/>
              <a:t>开始；</a:t>
            </a:r>
            <a:endParaRPr lang="zh-CN" altLang="en-US"/>
          </a:p>
          <a:p>
            <a:r>
              <a:rPr lang="en-US" altLang="zh-CN"/>
              <a:t>data area</a:t>
            </a:r>
            <a:r>
              <a:rPr lang="zh-CN" altLang="en-US"/>
              <a:t>从</a:t>
            </a:r>
            <a:r>
              <a:rPr lang="en-US" altLang="zh-CN"/>
              <a:t>0x600000</a:t>
            </a:r>
            <a:r>
              <a:rPr lang="zh-CN" altLang="en-US"/>
              <a:t>开始。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00000000004004eb &lt;swap&gt;: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4004eb:	55                   	       push   %rbp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4004ec:	48 89 e5             	       mov    %rsp,%rbp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4004ef:	48 c7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4e 0b 20 00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movq   $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0x601034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0x200b4e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4004f6: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34 10 60 00                                                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4004fa: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400501:	8b 00                	       mov    (%rax),%eax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400503:	89 45 fc             	       mov    %eax,-0x4(%rbp)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400506: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2b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0x200b2b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40050d:	48 8b 15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0x200b34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(%rip),%rdx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400514:	8b 12                	       mov    (%rdx),%edx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400516:	89 10                	       mov    %edx,(%rax)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*bufp0 = *bufp1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400518: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0x200b29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40051f:	8b 55 fc             	       mov    -0x4(%rbp),%edx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400522:	89 10                           mov    %edx,(%rax)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57600" y="2743200"/>
            <a:ext cx="24104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这是绝对实际地址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4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400524:	90                   	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nop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4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400525:	5d                   	       pop    %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4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400526:	c3                   	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retq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601030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601030:		01 00 00 00 02 00 00 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601038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&lt;bufp0&gt;: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601038:	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30 10 60 00 00 00 00 00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601048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&lt;bufp1&gt;: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Relocation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Relocates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symbols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from their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relative locations</a:t>
            </a:r>
            <a:r>
              <a:rPr lang="en-US" altLang="zh-CN">
                <a:ea typeface="宋体" panose="02010600030101010101" pitchFamily="2" charset="-122"/>
              </a:rPr>
              <a:t> in the .o files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to new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absolute positions</a:t>
            </a:r>
            <a:r>
              <a:rPr lang="en-US" altLang="zh-CN">
                <a:ea typeface="宋体" panose="02010600030101010101" pitchFamily="2" charset="-122"/>
              </a:rPr>
              <a:t> in the executable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.txt section in main.o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4004d6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.data section in main.o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601030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swap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.txt section in swap.o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4004eb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bufp0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.data section in swap.o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601038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bufp1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.bss section in swap.o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601048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Relocation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Updates all references to these symbols to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reflect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their new positions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e8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e8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07 00 00 00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call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4004eb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&lt;swap&gt;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(%rip= 4004e4)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48 8b 05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48 8b 05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37 0b 20 00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(%rip),%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(%rip=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400501)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00:	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00 00 00 00 00 00 00 00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                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601038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601038: 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30 10 60 00 00 00 00 00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Object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Relocatable</a:t>
            </a:r>
            <a:r>
              <a:rPr lang="en-US" altLang="zh-CN">
                <a:ea typeface="宋体" panose="02010600030101010101" pitchFamily="2" charset="-122"/>
              </a:rPr>
              <a:t> object file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Executable</a:t>
            </a:r>
            <a:r>
              <a:rPr lang="en-US" altLang="zh-CN">
                <a:ea typeface="宋体" panose="02010600030101010101" pitchFamily="2" charset="-122"/>
              </a:rPr>
              <a:t> object file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Shared</a:t>
            </a:r>
            <a:r>
              <a:rPr lang="en-US" altLang="zh-CN">
                <a:ea typeface="宋体" panose="02010600030101010101" pitchFamily="2" charset="-122"/>
              </a:rPr>
              <a:t> object file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special type of relocatable object file that can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loaded into memory and linked dynamically</a:t>
            </a:r>
            <a:r>
              <a:rPr lang="en-US" altLang="zh-CN">
                <a:ea typeface="宋体" panose="02010600030101010101" pitchFamily="2" charset="-122"/>
              </a:rPr>
              <a:t>, at either load time or run time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Executable and Linkable Format (ELF)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Standard binary format</a:t>
            </a:r>
            <a:r>
              <a:rPr lang="en-US" altLang="zh-CN">
                <a:ea typeface="宋体" panose="02010600030101010101" pitchFamily="2" charset="-122"/>
              </a:rPr>
              <a:t> for object files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Derives from AT&amp;T System V Unix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later adopted by BSD Unix</a:t>
            </a:r>
            <a:r>
              <a:rPr lang="en-US" altLang="zh-CN">
                <a:ea typeface="宋体" panose="02010600030101010101" pitchFamily="2" charset="-122"/>
              </a:rPr>
              <a:t> variants and Linux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One unified format for relocatable object files (.o), executable object files,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and shared object files</a:t>
            </a:r>
            <a:r>
              <a:rPr lang="en-US" altLang="zh-CN">
                <a:ea typeface="宋体" panose="02010600030101010101" pitchFamily="2" charset="-122"/>
              </a:rPr>
              <a:t> (.so)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generic name: ELF binaries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Better support for shared libraries</a:t>
            </a:r>
            <a:r>
              <a:rPr lang="en-US" altLang="zh-CN">
                <a:ea typeface="宋体" panose="02010600030101010101" pitchFamily="2" charset="-122"/>
              </a:rPr>
              <a:t> than old a.out formats.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Monolithic source file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57200" y="3886200"/>
            <a:ext cx="8305800" cy="2133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Problems:</a:t>
            </a:r>
            <a:endParaRPr lang="en-US" altLang="zh-CN" b="1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efficiency: small change requires complete recompilation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>
                <a:ea typeface="宋体" panose="02010600030101010101" pitchFamily="2" charset="-122"/>
              </a:rPr>
              <a:t> modularity: hard to share common functions (e.g. printf)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0484" name="Group 4"/>
          <p:cNvGrpSpPr/>
          <p:nvPr/>
        </p:nvGrpSpPr>
        <p:grpSpPr>
          <a:xfrm>
            <a:off x="762000" y="1524000"/>
            <a:ext cx="7483475" cy="1997075"/>
            <a:chOff x="1392" y="960"/>
            <a:chExt cx="2612" cy="1131"/>
          </a:xfrm>
        </p:grpSpPr>
        <p:sp>
          <p:nvSpPr>
            <p:cNvPr id="20485" name="Line 5"/>
            <p:cNvSpPr/>
            <p:nvPr/>
          </p:nvSpPr>
          <p:spPr>
            <a:xfrm>
              <a:off x="2160" y="120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86" name="Rectangle 6"/>
            <p:cNvSpPr/>
            <p:nvPr/>
          </p:nvSpPr>
          <p:spPr>
            <a:xfrm>
              <a:off x="1392" y="1440"/>
              <a:ext cx="1488" cy="22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Translator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Text Box 7"/>
            <p:cNvSpPr txBox="1"/>
            <p:nvPr/>
          </p:nvSpPr>
          <p:spPr>
            <a:xfrm>
              <a:off x="1978" y="960"/>
              <a:ext cx="350" cy="2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main.c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Text Box 8"/>
            <p:cNvSpPr txBox="1"/>
            <p:nvPr/>
          </p:nvSpPr>
          <p:spPr>
            <a:xfrm>
              <a:off x="2054" y="1881"/>
              <a:ext cx="112" cy="2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Line 9"/>
            <p:cNvSpPr/>
            <p:nvPr/>
          </p:nvSpPr>
          <p:spPr>
            <a:xfrm>
              <a:off x="2160" y="16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0" name="Text Box 10"/>
            <p:cNvSpPr txBox="1"/>
            <p:nvPr/>
          </p:nvSpPr>
          <p:spPr>
            <a:xfrm>
              <a:off x="2940" y="960"/>
              <a:ext cx="658" cy="2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Helvetica" pitchFamily="34" charset="0"/>
                  <a:ea typeface="宋体" panose="02010600030101010101" pitchFamily="2" charset="-122"/>
                </a:rPr>
                <a:t>ASCII source file</a:t>
              </a:r>
              <a:endParaRPr lang="en-US" altLang="zh-CN" sz="1800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Text Box 11"/>
            <p:cNvSpPr txBox="1"/>
            <p:nvPr/>
          </p:nvSpPr>
          <p:spPr>
            <a:xfrm>
              <a:off x="2956" y="1728"/>
              <a:ext cx="1048" cy="3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Helvetica" pitchFamily="34" charset="0"/>
                  <a:ea typeface="宋体" panose="02010600030101010101" pitchFamily="2" charset="-122"/>
                </a:rPr>
                <a:t>binary executable object file</a:t>
              </a:r>
              <a:endParaRPr lang="en-US" altLang="zh-CN" sz="1800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>
                  <a:latin typeface="Helvetica" pitchFamily="34" charset="0"/>
                  <a:ea typeface="宋体" panose="02010600030101010101" pitchFamily="2" charset="-122"/>
                </a:rPr>
                <a:t>(memory image on disk)</a:t>
              </a:r>
              <a:endParaRPr lang="en-US" altLang="zh-CN" sz="1800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/>
          <p:nvPr/>
        </p:nvSpPr>
        <p:spPr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ELF header</a:t>
            </a:r>
            <a:endParaRPr lang="en-US" altLang="zh-CN" sz="16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6"/>
          <p:cNvSpPr/>
          <p:nvPr/>
        </p:nvSpPr>
        <p:spPr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Rectangle 7"/>
          <p:cNvSpPr/>
          <p:nvPr/>
        </p:nvSpPr>
        <p:spPr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.bss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Rectangle 8"/>
          <p:cNvSpPr/>
          <p:nvPr/>
        </p:nvSpPr>
        <p:spPr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.symtab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3" name="Rectangle 9"/>
          <p:cNvSpPr/>
          <p:nvPr/>
        </p:nvSpPr>
        <p:spPr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.rel.txt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4" name="Rectangle 10"/>
          <p:cNvSpPr/>
          <p:nvPr/>
        </p:nvSpPr>
        <p:spPr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5" name="Rectangle 11"/>
          <p:cNvSpPr/>
          <p:nvPr/>
        </p:nvSpPr>
        <p:spPr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.debug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6" name="Rectangle 12"/>
          <p:cNvSpPr/>
          <p:nvPr/>
        </p:nvSpPr>
        <p:spPr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Section header table</a:t>
            </a:r>
            <a:endParaRPr lang="en-US" altLang="zh-CN" sz="16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7" name="Rectangle 13"/>
          <p:cNvSpPr/>
          <p:nvPr/>
        </p:nvSpPr>
        <p:spPr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.line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Rectangle 14"/>
          <p:cNvSpPr/>
          <p:nvPr/>
        </p:nvSpPr>
        <p:spPr>
          <a:xfrm>
            <a:off x="2057400" y="5074920"/>
            <a:ext cx="4800600" cy="3635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.strtab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75789" name="组合 2"/>
          <p:cNvGrpSpPr/>
          <p:nvPr/>
        </p:nvGrpSpPr>
        <p:grpSpPr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75794" name="Rectangle 5"/>
            <p:cNvSpPr/>
            <p:nvPr/>
          </p:nvSpPr>
          <p:spPr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.text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5" name="Rectangle 5"/>
            <p:cNvSpPr/>
            <p:nvPr/>
          </p:nvSpPr>
          <p:spPr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.rodata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790" name="左大括号 6"/>
          <p:cNvSpPr/>
          <p:nvPr/>
        </p:nvSpPr>
        <p:spPr>
          <a:xfrm>
            <a:off x="1600200" y="1814513"/>
            <a:ext cx="457200" cy="3616325"/>
          </a:xfrm>
          <a:prstGeom prst="leftBrace">
            <a:avLst>
              <a:gd name="adj1" fmla="val 831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5791" name="文本框 7"/>
          <p:cNvSpPr txBox="1"/>
          <p:nvPr/>
        </p:nvSpPr>
        <p:spPr>
          <a:xfrm>
            <a:off x="609600" y="3400425"/>
            <a:ext cx="108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2" name="左大括号 8"/>
          <p:cNvSpPr/>
          <p:nvPr/>
        </p:nvSpPr>
        <p:spPr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5793" name="文本框 25"/>
          <p:cNvSpPr txBox="1"/>
          <p:nvPr/>
        </p:nvSpPr>
        <p:spPr>
          <a:xfrm>
            <a:off x="342900" y="5102225"/>
            <a:ext cx="12573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Describes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object file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ELF Header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files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first part is very important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used to store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meta data</a:t>
            </a:r>
            <a:r>
              <a:rPr lang="en-US" altLang="zh-CN">
                <a:ea typeface="宋体" panose="02010600030101010101" pitchFamily="2" charset="-122"/>
              </a:rPr>
              <a:t> usually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magic number,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type (.o, exec, .so),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machine,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byte ordering,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Beginning of the section header table (as well as the program header table)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etc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1330" y="302260"/>
            <a:ext cx="5257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可以联想</a:t>
            </a:r>
            <a:r>
              <a:rPr lang="en-US" altLang="zh-CN"/>
              <a:t>LSM Project</a:t>
            </a:r>
            <a:r>
              <a:rPr lang="zh-CN" altLang="en-US"/>
              <a:t>中的</a:t>
            </a:r>
            <a:r>
              <a:rPr lang="en-US" altLang="zh-CN"/>
              <a:t>.sst</a:t>
            </a:r>
            <a:r>
              <a:rPr lang="zh-CN" altLang="en-US"/>
              <a:t>文件。。。。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07915" y="2860040"/>
            <a:ext cx="1134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元数据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Header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9200"/>
          </a:xfrm>
        </p:spPr>
        <p:txBody>
          <a:bodyPr vert="horz" wrap="square" lIns="91440" tIns="45720" rIns="91440" bIns="45720" anchor="t" anchorCtr="0"/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 struct{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unsigned char 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e_ident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[16]; 	/* ELF identification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e_type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	/* Object file type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e_machine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	/* Machine type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Elf64_Word 	e_version; 	/* Object file version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Elf64_Addr 	e_entry; 	/* Entry point address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Elf64_Off 		e_phoff; 	/* Program header offset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Elf64_Off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e_shoff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	/* Section header offset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Elf64_Word 	e_flags; 	/* Processor-specific flags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e_ehsize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	/* ELF header size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e_phentsize;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/* Size of program header entry */</a:t>
            </a:r>
            <a:endParaRPr lang="pt-BR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e_phnum;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/* Number of program header entries */</a:t>
            </a:r>
            <a:endParaRPr lang="pt-BR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e_shentsize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	/* Size of section header entry */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e_shnum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/* Number of section header entries */</a:t>
            </a:r>
            <a:endParaRPr lang="pt-BR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Elf64_Half 		e_shstrndx;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/* Section name string table index */</a:t>
            </a:r>
            <a:endParaRPr lang="pt-BR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Elf64_Ehdr;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Header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 vert="horz" wrap="square" lIns="91440" tIns="45720" rIns="91440" bIns="45720" anchor="t" anchorCtr="0"/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* ELF definitions common to all 64-bit architectures.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uint64_t	Elf64_Addr;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uint16_t	Elf64_Half;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uint64_t	Elf64_Off;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int32_t	Elf64_Sword;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int64_t	Elf64_Sxword;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uint32_t	Elf64_Word;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uint64_t	Elf64_Lword;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uint64_t	Elf64_Xword;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Header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e_type 	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ET_REL(1)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ET_EXEC(2)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ET_DYN(3)(shared)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e_machine  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EM_386(3)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EM_IA_64(50)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_shoff 	  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_shentsize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_shnum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e_ident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[0-3]	‘0x7f’ ‘E’ ‘L’ ‘F’        </a:t>
            </a:r>
            <a:r>
              <a:rPr lang="pt-BR" altLang="zh-CN" sz="2400">
                <a:solidFill>
                  <a:srgbClr val="FF0000"/>
                </a:solidFill>
                <a:ea typeface="宋体" panose="02010600030101010101" pitchFamily="2" charset="-122"/>
              </a:rPr>
              <a:t>magic number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e_ident[4]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1(32-bit) / 2(64-bit)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e_ident[5]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1(little) / 2(big)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e_ident[15]	size of e_ident[]	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4420" y="2458085"/>
            <a:ext cx="59029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(shoff:section header table</a:t>
            </a:r>
            <a:r>
              <a:rPr lang="zh-CN" altLang="en-US"/>
              <a:t>位于文件中的</a:t>
            </a:r>
            <a:r>
              <a:rPr lang="en-US" altLang="zh-CN"/>
              <a:t>offset</a:t>
            </a:r>
            <a:endParaRPr lang="en-US" altLang="zh-CN"/>
          </a:p>
          <a:p>
            <a:r>
              <a:rPr lang="en-US" altLang="zh-CN"/>
              <a:t>shentsize:section header table</a:t>
            </a:r>
            <a:r>
              <a:rPr lang="zh-CN" altLang="en-US"/>
              <a:t>中的</a:t>
            </a:r>
            <a:r>
              <a:rPr lang="en-US" altLang="zh-CN"/>
              <a:t>entry</a:t>
            </a:r>
            <a:r>
              <a:rPr lang="zh-CN" altLang="en-US"/>
              <a:t>的大小</a:t>
            </a:r>
            <a:endParaRPr lang="en-US" altLang="zh-CN"/>
          </a:p>
          <a:p>
            <a:r>
              <a:rPr lang="en-US" altLang="zh-CN"/>
              <a:t>shnum:section header table</a:t>
            </a:r>
            <a:r>
              <a:rPr lang="zh-CN" altLang="en-US"/>
              <a:t>中的</a:t>
            </a:r>
            <a:r>
              <a:rPr lang="en-US" altLang="zh-CN"/>
              <a:t>entry</a:t>
            </a:r>
            <a:r>
              <a:rPr lang="zh-CN" altLang="en-US"/>
              <a:t>的个数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8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/>
          <p:nvPr/>
        </p:nvSpPr>
        <p:spPr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ELF header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Rectangle 6"/>
          <p:cNvSpPr/>
          <p:nvPr/>
        </p:nvSpPr>
        <p:spPr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.data</a:t>
            </a:r>
            <a:endParaRPr lang="en-US" altLang="zh-CN" sz="16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Rectangle 7"/>
          <p:cNvSpPr/>
          <p:nvPr/>
        </p:nvSpPr>
        <p:spPr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.bss</a:t>
            </a:r>
            <a:endParaRPr lang="en-US" altLang="zh-CN" sz="16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Rectangle 8"/>
          <p:cNvSpPr/>
          <p:nvPr/>
        </p:nvSpPr>
        <p:spPr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.symtab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3" name="Rectangle 9"/>
          <p:cNvSpPr/>
          <p:nvPr/>
        </p:nvSpPr>
        <p:spPr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.rel.txt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4" name="Rectangle 10"/>
          <p:cNvSpPr/>
          <p:nvPr/>
        </p:nvSpPr>
        <p:spPr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5" name="Rectangle 11"/>
          <p:cNvSpPr/>
          <p:nvPr/>
        </p:nvSpPr>
        <p:spPr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.debug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Rectangle 12"/>
          <p:cNvSpPr/>
          <p:nvPr/>
        </p:nvSpPr>
        <p:spPr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Section header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7" name="Rectangle 13"/>
          <p:cNvSpPr/>
          <p:nvPr/>
        </p:nvSpPr>
        <p:spPr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.line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8" name="Rectangle 14"/>
          <p:cNvSpPr/>
          <p:nvPr/>
        </p:nvSpPr>
        <p:spPr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.strtab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6029" name="组合 2"/>
          <p:cNvGrpSpPr/>
          <p:nvPr/>
        </p:nvGrpSpPr>
        <p:grpSpPr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86034" name="Rectangle 5"/>
            <p:cNvSpPr/>
            <p:nvPr/>
          </p:nvSpPr>
          <p:spPr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.text</a:t>
              </a:r>
              <a:endPara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5" name="Rectangle 5"/>
            <p:cNvSpPr/>
            <p:nvPr/>
          </p:nvSpPr>
          <p:spPr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</a:t>
              </a:r>
              <a:r>
                <a:rPr lang="en-US" altLang="zh-CN" sz="16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rodata</a:t>
              </a:r>
              <a:endPara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6030" name="左大括号 6"/>
          <p:cNvSpPr/>
          <p:nvPr/>
        </p:nvSpPr>
        <p:spPr>
          <a:xfrm>
            <a:off x="1600200" y="1814513"/>
            <a:ext cx="457200" cy="3616325"/>
          </a:xfrm>
          <a:prstGeom prst="leftBrace">
            <a:avLst>
              <a:gd name="adj1" fmla="val 831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31" name="文本框 7"/>
          <p:cNvSpPr txBox="1"/>
          <p:nvPr/>
        </p:nvSpPr>
        <p:spPr>
          <a:xfrm>
            <a:off x="609600" y="3400425"/>
            <a:ext cx="108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2" name="左大括号 8"/>
          <p:cNvSpPr/>
          <p:nvPr/>
        </p:nvSpPr>
        <p:spPr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33" name="文本框 25"/>
          <p:cNvSpPr txBox="1"/>
          <p:nvPr/>
        </p:nvSpPr>
        <p:spPr>
          <a:xfrm>
            <a:off x="342900" y="5102225"/>
            <a:ext cx="12573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Describes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object file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 contain all information in an object file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 the ELF header,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program header table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the section header table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section in an object file has exactly one section header describing it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 headers may exist that do not have a section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section occupies one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contiguous (possibly empty)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of bytes within a file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6019800"/>
            <a:ext cx="73958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section</a:t>
            </a:r>
            <a:r>
              <a:rPr lang="zh-CN" altLang="en-US"/>
              <a:t>一定有对应的</a:t>
            </a:r>
            <a:r>
              <a:rPr lang="en-US" altLang="zh-CN"/>
              <a:t>entry,</a:t>
            </a:r>
            <a:r>
              <a:rPr lang="zh-CN" altLang="en-US"/>
              <a:t>但是</a:t>
            </a:r>
            <a:r>
              <a:rPr lang="en-US" altLang="zh-CN"/>
              <a:t>entry</a:t>
            </a:r>
            <a:r>
              <a:rPr lang="zh-CN" altLang="en-US"/>
              <a:t>不一定有对应的</a:t>
            </a:r>
            <a:r>
              <a:rPr lang="en-US" altLang="zh-CN"/>
              <a:t>section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即，</a:t>
            </a:r>
            <a:r>
              <a:rPr lang="en-US" altLang="zh-CN"/>
              <a:t>sections</a:t>
            </a:r>
            <a:r>
              <a:rPr lang="zh-CN" altLang="en-US"/>
              <a:t>是连续分配的但是也可能为空。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 in a file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not overlap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byte in a file resides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more than one section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object file may have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inactive space(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不起作用的区域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various headers and the sections might not ‘‘cover’’ every byte in an object file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contents of the inactive data are unspecified.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Section Header Table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typedef struct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Elf64_Word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sh_name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	/* Section name (index into the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			   section header string table).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Elf64_Word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sh_type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	/* Section type.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Elf64_Xword  sh_flags;	/* Section flags.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Elf64_Addr	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sh_addr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	/* Address in memory image.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Elf64_Off	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sh_offset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	/* Offset in file.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Elf64_Xword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sh_size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	/* Size in bytes.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Elf64_Word    sh_link;	/* Index of a related section.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Elf64_Word    sh_info;	/* Depends on section type.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Elf64_Xword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sh_addralign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	/* Alignment in bytes.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Elf64_Xword  sh_entsize;	  /* Size of each entry in section.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Elf64_Shdr;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sh_name		</a:t>
            </a:r>
            <a:endParaRPr lang="pt-BR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pt-BR" altLang="zh-CN">
                <a:solidFill>
                  <a:srgbClr val="FF0000"/>
                </a:solidFill>
                <a:ea typeface="宋体" panose="02010600030101010101" pitchFamily="2" charset="-122"/>
              </a:rPr>
              <a:t>index</a:t>
            </a:r>
            <a:r>
              <a:rPr lang="pt-BR" altLang="zh-CN">
                <a:ea typeface="宋体" panose="02010600030101010101" pitchFamily="2" charset="-122"/>
              </a:rPr>
              <a:t> to strtab</a:t>
            </a:r>
            <a:r>
              <a:rPr lang="en-US" altLang="pt-BR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每个</a:t>
            </a:r>
            <a:r>
              <a:rPr lang="en-US" altLang="zh-CN">
                <a:ea typeface="宋体" panose="02010600030101010101" pitchFamily="2" charset="-122"/>
              </a:rPr>
              <a:t>index(int)</a:t>
            </a:r>
            <a:r>
              <a:rPr lang="zh-CN" altLang="en-US">
                <a:ea typeface="宋体" panose="02010600030101010101" pitchFamily="2" charset="-122"/>
              </a:rPr>
              <a:t>对应于</a:t>
            </a:r>
            <a:r>
              <a:rPr lang="en-US" altLang="zh-CN">
                <a:ea typeface="宋体" panose="02010600030101010101" pitchFamily="2" charset="-122"/>
              </a:rPr>
              <a:t>strtab</a:t>
            </a:r>
            <a:r>
              <a:rPr lang="zh-CN" altLang="en-US">
                <a:ea typeface="宋体" panose="02010600030101010101" pitchFamily="2" charset="-122"/>
              </a:rPr>
              <a:t>中的一个</a:t>
            </a:r>
            <a:r>
              <a:rPr lang="en-US" altLang="zh-CN">
                <a:ea typeface="宋体" panose="02010600030101010101" pitchFamily="2" charset="-122"/>
              </a:rPr>
              <a:t>section</a:t>
            </a:r>
            <a:r>
              <a:rPr lang="zh-CN" altLang="en-US">
                <a:ea typeface="宋体" panose="02010600030101010101" pitchFamily="2" charset="-122"/>
              </a:rPr>
              <a:t>的名字</a:t>
            </a:r>
            <a:r>
              <a:rPr lang="en-US" altLang="zh-CN">
                <a:ea typeface="宋体" panose="02010600030101010101" pitchFamily="2" charset="-122"/>
              </a:rPr>
              <a:t>(string)</a:t>
            </a:r>
            <a:r>
              <a:rPr lang="en-US" altLang="pt-BR">
                <a:ea typeface="宋体" panose="02010600030101010101" pitchFamily="2" charset="-122"/>
              </a:rPr>
              <a:t>)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sh_type 		</a:t>
            </a:r>
            <a:endParaRPr lang="pt-BR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SHT_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PROGBITS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SHT_SYMTAB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SHT_STRTAB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SHT_REL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SHT_NOBITS 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sh_addr</a:t>
            </a:r>
            <a:endParaRPr lang="pt-BR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section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will be copied into the memory to execute</a:t>
            </a:r>
            <a:r>
              <a:rPr lang="en-US" altLang="zh-CN">
                <a:ea typeface="宋体" panose="02010600030101010101" pitchFamily="2" charset="-122"/>
              </a:rPr>
              <a:t>, this member gives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address at which the section’s first byte should reside</a:t>
            </a:r>
            <a:r>
              <a:rPr lang="pt-BR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pt-BR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展示的是对应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section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地址的首个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byte(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endian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形式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pt-BR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pt-BR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73858" name="Group 2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457200" y="228600"/>
          <a:ext cx="8001000" cy="6234113"/>
        </p:xfrm>
        <a:graphic>
          <a:graphicData uri="http://schemas.openxmlformats.org/drawingml/2006/table">
            <a:tbl>
              <a:tblPr/>
              <a:tblGrid>
                <a:gridCol w="3843618"/>
                <a:gridCol w="4157382"/>
              </a:tblGrid>
              <a:tr h="57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swap.c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4963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*/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swap()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 = {1, 2}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swap()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0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*/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*bufp1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swap()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temp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temp = *bufp0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*bufp0 = *bufp1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*bufp1 = temp ;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410200" y="2651125"/>
            <a:ext cx="34010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个未初始化的全局变量。。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sh_offset </a:t>
            </a:r>
            <a:endParaRPr lang="pt-BR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byte offset from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beginning of the file to the first byte</a:t>
            </a:r>
            <a:r>
              <a:rPr lang="en-US" altLang="zh-CN">
                <a:ea typeface="宋体" panose="02010600030101010101" pitchFamily="2" charset="-122"/>
              </a:rPr>
              <a:t> in the section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sh_size </a:t>
            </a:r>
            <a:endParaRPr lang="pt-BR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section’s size in bytes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sh_addralign </a:t>
            </a:r>
            <a:endParaRPr lang="pt-BR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address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alignment constraints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sh_entsize</a:t>
            </a:r>
            <a:endParaRPr lang="pt-BR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sections hold a table of fixed-size entries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member gives the size in bytes of each entry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pt-BR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0" y="3581400"/>
            <a:ext cx="579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</a:t>
            </a:r>
            <a:r>
              <a:rPr lang="zh-CN" altLang="en-US">
                <a:solidFill>
                  <a:srgbClr val="FF0000"/>
                </a:solidFill>
              </a:rPr>
              <a:t>文件中不能直接存储指针</a:t>
            </a:r>
            <a:r>
              <a:rPr lang="zh-CN" altLang="en-US"/>
              <a:t>，所以对于地址可能</a:t>
            </a:r>
            <a:endParaRPr lang="zh-CN" altLang="en-US"/>
          </a:p>
          <a:p>
            <a:r>
              <a:rPr lang="zh-CN" altLang="en-US"/>
              <a:t>会出现不对齐的情况，故需要人为的限制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6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/>
          <p:nvPr/>
        </p:nvSpPr>
        <p:spPr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ELF header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Rectangle 6"/>
          <p:cNvSpPr/>
          <p:nvPr/>
        </p:nvSpPr>
        <p:spPr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Rectangle 7"/>
          <p:cNvSpPr/>
          <p:nvPr/>
        </p:nvSpPr>
        <p:spPr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.bss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10" name="Rectangle 8"/>
          <p:cNvSpPr/>
          <p:nvPr/>
        </p:nvSpPr>
        <p:spPr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.symtab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11" name="Rectangle 9"/>
          <p:cNvSpPr/>
          <p:nvPr/>
        </p:nvSpPr>
        <p:spPr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.rel.txt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12" name="Rectangle 10"/>
          <p:cNvSpPr/>
          <p:nvPr/>
        </p:nvSpPr>
        <p:spPr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11"/>
          <p:cNvSpPr/>
          <p:nvPr/>
        </p:nvSpPr>
        <p:spPr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.debug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14" name="Rectangle 12"/>
          <p:cNvSpPr/>
          <p:nvPr/>
        </p:nvSpPr>
        <p:spPr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Section header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Rectangle 13"/>
          <p:cNvSpPr/>
          <p:nvPr/>
        </p:nvSpPr>
        <p:spPr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.line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Rectangle 14"/>
          <p:cNvSpPr/>
          <p:nvPr/>
        </p:nvSpPr>
        <p:spPr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.strtab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8317" name="组合 2"/>
          <p:cNvGrpSpPr/>
          <p:nvPr/>
        </p:nvGrpSpPr>
        <p:grpSpPr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98322" name="Rectangle 5"/>
            <p:cNvSpPr/>
            <p:nvPr/>
          </p:nvSpPr>
          <p:spPr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.text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3" name="Rectangle 5"/>
            <p:cNvSpPr/>
            <p:nvPr/>
          </p:nvSpPr>
          <p:spPr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.rodata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18" name="左大括号 6"/>
          <p:cNvSpPr/>
          <p:nvPr/>
        </p:nvSpPr>
        <p:spPr>
          <a:xfrm>
            <a:off x="1600200" y="1814513"/>
            <a:ext cx="457200" cy="3616325"/>
          </a:xfrm>
          <a:prstGeom prst="leftBrace">
            <a:avLst>
              <a:gd name="adj1" fmla="val 831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8319" name="文本框 7"/>
          <p:cNvSpPr txBox="1"/>
          <p:nvPr/>
        </p:nvSpPr>
        <p:spPr>
          <a:xfrm>
            <a:off x="609600" y="3400425"/>
            <a:ext cx="108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0" name="左大括号 8"/>
          <p:cNvSpPr/>
          <p:nvPr/>
        </p:nvSpPr>
        <p:spPr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8321" name="文本框 25"/>
          <p:cNvSpPr txBox="1"/>
          <p:nvPr/>
        </p:nvSpPr>
        <p:spPr>
          <a:xfrm>
            <a:off x="342900" y="5102225"/>
            <a:ext cx="12573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Describes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object file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32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Hold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null-terminated</a:t>
            </a:r>
            <a:r>
              <a:rPr lang="en-US" altLang="zh-CN">
                <a:ea typeface="宋体" panose="02010600030101010101" pitchFamily="2" charset="-122"/>
              </a:rPr>
              <a:t> character sequences (strings)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object file uses these strings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represent symbol and section names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One references a string as an index into the string table section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667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byte and last byte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defined to hold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e_shstrndx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ELF header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to the Section Header Table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4495800"/>
            <a:ext cx="8972550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Other Sections in the ELF object file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.debug section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debugging symbol table, local variables and typedefs, global variables, original C source file (gcc -g)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.line: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Mapping between line numbers in the original C source program and  machine code instructions in the .text section.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These sections are for debugging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8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/>
          <p:nvPr/>
        </p:nvSpPr>
        <p:spPr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ELF header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6"/>
          <p:cNvSpPr/>
          <p:nvPr/>
        </p:nvSpPr>
        <p:spPr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7"/>
          <p:cNvSpPr/>
          <p:nvPr/>
        </p:nvSpPr>
        <p:spPr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.bss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2" name="Rectangle 8"/>
          <p:cNvSpPr/>
          <p:nvPr/>
        </p:nvSpPr>
        <p:spPr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.symtab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3" name="Rectangle 9"/>
          <p:cNvSpPr/>
          <p:nvPr/>
        </p:nvSpPr>
        <p:spPr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.rel.txt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4" name="Rectangle 10"/>
          <p:cNvSpPr/>
          <p:nvPr/>
        </p:nvSpPr>
        <p:spPr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.rel.data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5" name="Rectangle 11"/>
          <p:cNvSpPr/>
          <p:nvPr/>
        </p:nvSpPr>
        <p:spPr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.debug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6" name="Rectangle 12"/>
          <p:cNvSpPr/>
          <p:nvPr/>
        </p:nvSpPr>
        <p:spPr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Section header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7" name="Rectangle 13"/>
          <p:cNvSpPr/>
          <p:nvPr/>
        </p:nvSpPr>
        <p:spPr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.line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8" name="Rectangle 14"/>
          <p:cNvSpPr/>
          <p:nvPr/>
        </p:nvSpPr>
        <p:spPr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.strtab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5"/>
          <p:cNvSpPr/>
          <p:nvPr/>
        </p:nvSpPr>
        <p:spPr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.text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.rodata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11" name="左大括号 6"/>
          <p:cNvSpPr/>
          <p:nvPr/>
        </p:nvSpPr>
        <p:spPr>
          <a:xfrm>
            <a:off x="1600200" y="1814513"/>
            <a:ext cx="457200" cy="3616325"/>
          </a:xfrm>
          <a:prstGeom prst="leftBrace">
            <a:avLst>
              <a:gd name="adj1" fmla="val 831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6512" name="文本框 7"/>
          <p:cNvSpPr txBox="1"/>
          <p:nvPr/>
        </p:nvSpPr>
        <p:spPr>
          <a:xfrm>
            <a:off x="609600" y="3400425"/>
            <a:ext cx="108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13" name="左大括号 8"/>
          <p:cNvSpPr/>
          <p:nvPr/>
        </p:nvSpPr>
        <p:spPr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6514" name="文本框 25"/>
          <p:cNvSpPr txBox="1"/>
          <p:nvPr/>
        </p:nvSpPr>
        <p:spPr>
          <a:xfrm>
            <a:off x="342900" y="5102225"/>
            <a:ext cx="12573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Describes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object file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32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Sections in the ELF object file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.text section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code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rodata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section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Read-only data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.data section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initialized global and static 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variables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bss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section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(“Block Started by Symbol” or “Better Save Space”)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uninitialized global and static C v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ariables, along with any global or static variables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that are initialized to zero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section header but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occupies no disk space(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注意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bss area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不占据磁盘空间，但是在被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copy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memory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中去是是会真实存在的。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at run time, these variables are allocated in memory with initial value zero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78" name="Group 2"/>
          <p:cNvGrpSpPr/>
          <p:nvPr/>
        </p:nvGrpSpPr>
        <p:grpSpPr>
          <a:xfrm>
            <a:off x="228600" y="1600200"/>
            <a:ext cx="8229600" cy="5026025"/>
            <a:chOff x="1307" y="1056"/>
            <a:chExt cx="4021" cy="2302"/>
          </a:xfrm>
        </p:grpSpPr>
        <p:sp>
          <p:nvSpPr>
            <p:cNvPr id="24580" name="Line 3"/>
            <p:cNvSpPr/>
            <p:nvPr/>
          </p:nvSpPr>
          <p:spPr>
            <a:xfrm>
              <a:off x="1776" y="12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1" name="Rectangle 4"/>
            <p:cNvSpPr/>
            <p:nvPr/>
          </p:nvSpPr>
          <p:spPr>
            <a:xfrm>
              <a:off x="1440" y="2352"/>
              <a:ext cx="1872" cy="21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Helvetica" pitchFamily="34" charset="0"/>
                  <a:ea typeface="宋体" panose="02010600030101010101" pitchFamily="2" charset="-122"/>
                </a:rPr>
                <a:t>Linker (ld)</a:t>
              </a:r>
              <a:endParaRPr lang="en-US" altLang="zh-CN" sz="2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Rectangle 5"/>
            <p:cNvSpPr/>
            <p:nvPr/>
          </p:nvSpPr>
          <p:spPr>
            <a:xfrm>
              <a:off x="1307" y="1481"/>
              <a:ext cx="960" cy="21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Helvetica" pitchFamily="34" charset="0"/>
                  <a:ea typeface="宋体" panose="02010600030101010101" pitchFamily="2" charset="-122"/>
                </a:rPr>
                <a:t>Translators</a:t>
              </a:r>
              <a:endParaRPr lang="en-US" altLang="zh-CN" sz="2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Text Box 6"/>
            <p:cNvSpPr txBox="1"/>
            <p:nvPr/>
          </p:nvSpPr>
          <p:spPr>
            <a:xfrm>
              <a:off x="1456" y="1056"/>
              <a:ext cx="631" cy="2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main.c</a:t>
              </a:r>
              <a:endParaRPr lang="en-US" altLang="zh-CN" sz="24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Text Box 7"/>
            <p:cNvSpPr txBox="1"/>
            <p:nvPr/>
          </p:nvSpPr>
          <p:spPr>
            <a:xfrm>
              <a:off x="1642" y="1920"/>
              <a:ext cx="631" cy="2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main.o</a:t>
              </a:r>
              <a:endParaRPr lang="en-US" altLang="zh-CN" sz="24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Rectangle 8"/>
            <p:cNvSpPr/>
            <p:nvPr/>
          </p:nvSpPr>
          <p:spPr>
            <a:xfrm>
              <a:off x="2432" y="1481"/>
              <a:ext cx="960" cy="21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Helvetica" pitchFamily="34" charset="0"/>
                  <a:ea typeface="宋体" panose="02010600030101010101" pitchFamily="2" charset="-122"/>
                </a:rPr>
                <a:t>Translators</a:t>
              </a:r>
              <a:endParaRPr lang="en-US" altLang="zh-CN" sz="2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Text Box 9"/>
            <p:cNvSpPr txBox="1"/>
            <p:nvPr/>
          </p:nvSpPr>
          <p:spPr>
            <a:xfrm>
              <a:off x="2610" y="1056"/>
              <a:ext cx="631" cy="2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swap.c</a:t>
              </a:r>
              <a:endParaRPr lang="en-US" altLang="zh-CN" sz="24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Text Box 10"/>
            <p:cNvSpPr txBox="1"/>
            <p:nvPr/>
          </p:nvSpPr>
          <p:spPr>
            <a:xfrm>
              <a:off x="2756" y="1920"/>
              <a:ext cx="631" cy="2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swap.o</a:t>
              </a:r>
              <a:endParaRPr lang="en-US" altLang="zh-CN" sz="24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Text Box 11"/>
            <p:cNvSpPr txBox="1"/>
            <p:nvPr/>
          </p:nvSpPr>
          <p:spPr>
            <a:xfrm>
              <a:off x="2163" y="2784"/>
              <a:ext cx="451" cy="2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prog</a:t>
              </a:r>
              <a:endParaRPr lang="en-US" altLang="zh-CN" sz="24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Line 12"/>
            <p:cNvSpPr/>
            <p:nvPr/>
          </p:nvSpPr>
          <p:spPr>
            <a:xfrm>
              <a:off x="2928" y="12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0" name="Line 13"/>
            <p:cNvSpPr/>
            <p:nvPr/>
          </p:nvSpPr>
          <p:spPr>
            <a:xfrm>
              <a:off x="1824" y="172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1" name="Line 14"/>
            <p:cNvSpPr/>
            <p:nvPr/>
          </p:nvSpPr>
          <p:spPr>
            <a:xfrm>
              <a:off x="2928" y="172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2" name="Line 15"/>
            <p:cNvSpPr/>
            <p:nvPr/>
          </p:nvSpPr>
          <p:spPr>
            <a:xfrm>
              <a:off x="292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3" name="Line 16"/>
            <p:cNvSpPr/>
            <p:nvPr/>
          </p:nvSpPr>
          <p:spPr>
            <a:xfrm>
              <a:off x="2386" y="2599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4" name="Text Box 17"/>
            <p:cNvSpPr txBox="1"/>
            <p:nvPr/>
          </p:nvSpPr>
          <p:spPr>
            <a:xfrm>
              <a:off x="3600" y="1831"/>
              <a:ext cx="1728" cy="54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separately</a:t>
              </a:r>
              <a:r>
                <a:rPr lang="en-US" altLang="zh-CN" sz="2400" i="1">
                  <a:latin typeface="Helvetica" pitchFamily="34" charset="0"/>
                  <a:ea typeface="宋体" panose="02010600030101010101" pitchFamily="2" charset="-122"/>
                </a:rPr>
                <a:t> compiled </a:t>
              </a:r>
              <a:r>
                <a:rPr lang="en-US" altLang="zh-CN" sz="2400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relocatable object files(.o files)</a:t>
              </a:r>
              <a:endParaRPr lang="en-US" altLang="zh-CN" sz="2400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5" name="Text Box 18"/>
            <p:cNvSpPr txBox="1"/>
            <p:nvPr/>
          </p:nvSpPr>
          <p:spPr>
            <a:xfrm>
              <a:off x="2616" y="2639"/>
              <a:ext cx="2328" cy="7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executable object file</a:t>
              </a:r>
              <a:r>
                <a:rPr lang="en-US" altLang="zh-CN" sz="2400" i="1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>
                  <a:latin typeface="Helvetica" pitchFamily="34" charset="0"/>
                  <a:ea typeface="宋体" panose="02010600030101010101" pitchFamily="2" charset="-122"/>
                </a:rPr>
                <a:t>(contains </a:t>
              </a:r>
              <a:r>
                <a:rPr lang="en-US" altLang="zh-CN" sz="2400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code and data for all functions defined</a:t>
              </a:r>
              <a:r>
                <a:rPr lang="en-US" altLang="zh-CN" sz="2400" i="1">
                  <a:latin typeface="Helvetica" pitchFamily="34" charset="0"/>
                  <a:ea typeface="宋体" panose="02010600030101010101" pitchFamily="2" charset="-122"/>
                </a:rPr>
                <a:t> in main.c and swap.c)</a:t>
              </a:r>
              <a:endParaRPr lang="en-US" altLang="zh-CN" sz="1800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Line 19"/>
            <p:cNvSpPr/>
            <p:nvPr/>
          </p:nvSpPr>
          <p:spPr>
            <a:xfrm>
              <a:off x="182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4579" name="Rectangle 2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Separate Compilation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linker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process of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collecting and combining</a:t>
            </a:r>
            <a:r>
              <a:rPr lang="en-US" altLang="zh-CN">
                <a:ea typeface="宋体" panose="02010600030101010101" pitchFamily="2" charset="-122"/>
              </a:rPr>
              <a:t> various pieces of code and data into a single executable file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Executable file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Can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loaded (copied)</a:t>
            </a:r>
            <a:r>
              <a:rPr lang="en-US" altLang="zh-CN">
                <a:ea typeface="宋体" panose="02010600030101010101" pitchFamily="2" charset="-122"/>
              </a:rPr>
              <a:t> into memory and executed.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linker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can be performed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compile time</a:t>
            </a:r>
            <a:r>
              <a:rPr lang="en-US" altLang="zh-CN">
                <a:ea typeface="宋体" panose="02010600030101010101" pitchFamily="2" charset="-122"/>
              </a:rPr>
              <a:t>, when the source code is translated into machine code by the linker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load time</a:t>
            </a:r>
            <a:r>
              <a:rPr lang="en-US" altLang="zh-CN">
                <a:ea typeface="宋体" panose="02010600030101010101" pitchFamily="2" charset="-122"/>
              </a:rPr>
              <a:t>, when the program is loaded into memory and executed by the loader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run time</a:t>
            </a:r>
            <a:r>
              <a:rPr lang="en-US" altLang="zh-CN">
                <a:ea typeface="宋体" panose="02010600030101010101" pitchFamily="2" charset="-122"/>
              </a:rPr>
              <a:t>, by application programs.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Compiler Drivers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Coordinates all steps</a:t>
            </a:r>
            <a:r>
              <a:rPr lang="en-US" altLang="zh-CN">
                <a:ea typeface="宋体" panose="02010600030101010101" pitchFamily="2" charset="-122"/>
              </a:rPr>
              <a:t> in the translation and linking process</a:t>
            </a:r>
            <a:endParaRPr lang="en-US" altLang="zh-CN" sz="32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Typically included with each compilation system (e.g., gcc)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Invokes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preprocessor (cpp)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compiler (cc1)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assembler (as),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linker (ld).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Passes command line args to appropriate phases 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Text Box 2"/>
          <p:cNvSpPr/>
          <p:nvPr>
            <p:ph idx="1"/>
          </p:nvPr>
        </p:nvSpPr>
        <p:spPr>
          <a:xfrm>
            <a:off x="533400" y="1524000"/>
            <a:ext cx="8001000" cy="4572000"/>
          </a:xfrm>
          <a:ln w="3175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unix&gt; gcc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-Og -o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prog main.c swap.c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cpp [other args] main.c /tmp/main.i 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cc1 /tmp/main.i main.c -Og [other args] -o /tmp/main.s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as [other args] -o /tmp/main.o /tmp/main.s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&lt;similar process for swap.c&gt;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ld -o prog [system obj files] /tmp/main.o /tmp/swap.o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unix&gt;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4557891-3e36-4742-9117-46da20efaa53}"/>
</p:tagLst>
</file>

<file path=ppt/tags/tag2.xml><?xml version="1.0" encoding="utf-8"?>
<p:tagLst xmlns:p="http://schemas.openxmlformats.org/presentationml/2006/main">
  <p:tag name="KSO_WM_UNIT_TABLE_BEAUTIFY" val="smartTable{e9b92411-b531-4e8f-acaf-0bc3f19cfef3}"/>
</p:tagLst>
</file>

<file path=ppt/tags/tag3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14212</Words>
  <Application>WPS 演示</Application>
  <PresentationFormat/>
  <Paragraphs>796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宋体</vt:lpstr>
      <vt:lpstr>Wingdings</vt:lpstr>
      <vt:lpstr>Comic Sans MS</vt:lpstr>
      <vt:lpstr>Times New Roman</vt:lpstr>
      <vt:lpstr>Helvetica</vt:lpstr>
      <vt:lpstr>Courier New</vt:lpstr>
      <vt:lpstr>微软雅黑</vt:lpstr>
      <vt:lpstr>Arial Unicode MS</vt:lpstr>
      <vt:lpstr>Symbol</vt:lpstr>
      <vt:lpstr>icfp99</vt:lpstr>
      <vt:lpstr>Linking</vt:lpstr>
      <vt:lpstr>Outline</vt:lpstr>
      <vt:lpstr>Monolithic source file</vt:lpstr>
      <vt:lpstr>PowerPoint 演示文稿</vt:lpstr>
      <vt:lpstr>Separate Compilation</vt:lpstr>
      <vt:lpstr>What is linker</vt:lpstr>
      <vt:lpstr>What is linker</vt:lpstr>
      <vt:lpstr>Compiler Drivers</vt:lpstr>
      <vt:lpstr>Example</vt:lpstr>
      <vt:lpstr>PowerPoint 演示文稿</vt:lpstr>
      <vt:lpstr>Example</vt:lpstr>
      <vt:lpstr>Example</vt:lpstr>
      <vt:lpstr>Example</vt:lpstr>
      <vt:lpstr>Static linking</vt:lpstr>
      <vt:lpstr>Example</vt:lpstr>
      <vt:lpstr>Relocatable Object Files(main.o)</vt:lpstr>
      <vt:lpstr>Relocatable Object Files(main.o)</vt:lpstr>
      <vt:lpstr>Relocatable Object Files(swap.o)</vt:lpstr>
      <vt:lpstr>Relocatable Object Files(swap.o)</vt:lpstr>
      <vt:lpstr>Relocatable Object Files</vt:lpstr>
      <vt:lpstr>Linking (Symbol resolution)</vt:lpstr>
      <vt:lpstr>Executable object file</vt:lpstr>
      <vt:lpstr>Executable Object Files</vt:lpstr>
      <vt:lpstr>Executable Object Files</vt:lpstr>
      <vt:lpstr>Executable Object Files</vt:lpstr>
      <vt:lpstr>Relocation</vt:lpstr>
      <vt:lpstr>Relocation</vt:lpstr>
      <vt:lpstr>Object files</vt:lpstr>
      <vt:lpstr>Executable and Linkable Format (ELF)</vt:lpstr>
      <vt:lpstr>ELF relocatable object file format</vt:lpstr>
      <vt:lpstr>ELF Header</vt:lpstr>
      <vt:lpstr>ELF Header</vt:lpstr>
      <vt:lpstr>ELF Header</vt:lpstr>
      <vt:lpstr>ELF Header</vt:lpstr>
      <vt:lpstr>ELF relocatable object file format</vt:lpstr>
      <vt:lpstr>ELF Section Header Table</vt:lpstr>
      <vt:lpstr>ELF Section Header Table</vt:lpstr>
      <vt:lpstr>ELF Section Header Table</vt:lpstr>
      <vt:lpstr>ELF Section Header Table</vt:lpstr>
      <vt:lpstr>ELF Section Header Table</vt:lpstr>
      <vt:lpstr>ELF relocatable object file format</vt:lpstr>
      <vt:lpstr>ELF StringTable</vt:lpstr>
      <vt:lpstr>ELF StringTable</vt:lpstr>
      <vt:lpstr>Other Sections in the ELF object file</vt:lpstr>
      <vt:lpstr>ELF relocatable object file format</vt:lpstr>
      <vt:lpstr>Sections in the ELF object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481</cp:revision>
  <dcterms:created xsi:type="dcterms:W3CDTF">2000-01-15T07:54:00Z</dcterms:created>
  <dcterms:modified xsi:type="dcterms:W3CDTF">2022-05-27T01:42:02Z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eyJoZGlkIjoiMmI2Y2RmNTUyOTczOGJhOTliNTg4NWMyMmQ4YTkzNjMifQ==</vt:lpwstr>
  </property>
  <property fmtid="{D5CDD505-2E9C-101B-9397-08002B2CF9AE}" pid="3" name="ICV">
    <vt:lpwstr>0DE7BAB9D0C64E3DA1F82390D5ED96E8</vt:lpwstr>
  </property>
  <property fmtid="{D5CDD505-2E9C-101B-9397-08002B2CF9AE}" pid="4" name="KSOProductBuildVer">
    <vt:lpwstr>2052-11.1.0.11744</vt:lpwstr>
  </property>
</Properties>
</file>