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1124" r:id="rId3"/>
    <p:sldId id="1304" r:id="rId5"/>
    <p:sldId id="1299" r:id="rId6"/>
    <p:sldId id="1262" r:id="rId7"/>
    <p:sldId id="1301" r:id="rId8"/>
    <p:sldId id="1303" r:id="rId9"/>
    <p:sldId id="1286" r:id="rId10"/>
    <p:sldId id="1263" r:id="rId11"/>
    <p:sldId id="1264" r:id="rId12"/>
    <p:sldId id="1265" r:id="rId13"/>
    <p:sldId id="1284" r:id="rId14"/>
    <p:sldId id="1266" r:id="rId15"/>
    <p:sldId id="1267" r:id="rId16"/>
    <p:sldId id="1268" r:id="rId17"/>
    <p:sldId id="1269" r:id="rId18"/>
    <p:sldId id="1293" r:id="rId19"/>
    <p:sldId id="1297" r:id="rId20"/>
    <p:sldId id="1296" r:id="rId21"/>
    <p:sldId id="1290" r:id="rId22"/>
    <p:sldId id="1291" r:id="rId23"/>
    <p:sldId id="1323" r:id="rId24"/>
    <p:sldId id="1324" r:id="rId25"/>
    <p:sldId id="1325" r:id="rId26"/>
    <p:sldId id="1326" r:id="rId27"/>
    <p:sldId id="1327" r:id="rId28"/>
    <p:sldId id="1328" r:id="rId29"/>
    <p:sldId id="1329" r:id="rId30"/>
    <p:sldId id="1330" r:id="rId31"/>
    <p:sldId id="1331" r:id="rId32"/>
    <p:sldId id="1332" r:id="rId33"/>
    <p:sldId id="1333" r:id="rId34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66"/>
    <a:srgbClr val="FF00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10"/>
    <p:restoredTop sz="94924"/>
  </p:normalViewPr>
  <p:slideViewPr>
    <p:cSldViewPr showGuides="1">
      <p:cViewPr varScale="1">
        <p:scale>
          <a:sx n="95" d="100"/>
          <a:sy n="95" d="100"/>
        </p:scale>
        <p:origin x="897" y="45"/>
      </p:cViewPr>
      <p:guideLst>
        <p:guide orient="horz" pos="215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CB16E7-38DE-416A-97C4-51AC76ED4A5D}" type="datetimeFigureOut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8FEDB9-4072-472E-BD56-53FA89F731DE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760D2E-DAB9-4FF3-905D-0E79DF7C8E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7FC0DB-35FE-4309-B0D3-2B5007183D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3A013E-E718-47F5-821C-9D45669FD3D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F83D1-E63A-4313-BAA6-147AFF4BDC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06FE-D68F-438D-BD29-5551CC93D3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F83D1-E63A-4313-BAA6-147AFF4BDC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06FE-D68F-438D-BD29-5551CC93D3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F83D1-E63A-4313-BAA6-147AFF4BDC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06FE-D68F-438D-BD29-5551CC93D3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F83D1-E63A-4313-BAA6-147AFF4BDC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06FE-D68F-438D-BD29-5551CC93D3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F83D1-E63A-4313-BAA6-147AFF4BDC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06FE-D68F-438D-BD29-5551CC93D3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F83D1-E63A-4313-BAA6-147AFF4BDC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06FE-D68F-438D-BD29-5551CC93D3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F83D1-E63A-4313-BAA6-147AFF4BDC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06FE-D68F-438D-BD29-5551CC93D3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F83D1-E63A-4313-BAA6-147AFF4BDC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06FE-D68F-438D-BD29-5551CC93D3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F83D1-E63A-4313-BAA6-147AFF4BDC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06FE-D68F-438D-BD29-5551CC93D3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F83D1-E63A-4313-BAA6-147AFF4BDC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06FE-D68F-438D-BD29-5551CC93D3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F83D1-E63A-4313-BAA6-147AFF4BDC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06FE-D68F-438D-BD29-5551CC93D3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F83D1-E63A-4313-BAA6-147AFF4BDC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06FE-D68F-438D-BD29-5551CC93D3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Relocation and Loading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457200" indent="-45720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*bufp0 = &amp;buf[0] 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00000000 &lt;bufp0&gt;: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0: 00 00 00 00 00 00 00 00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There is a relocation entry in rel.data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offset		symbol	type			addend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0		buf		R_X86_64_64   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Relocation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Merge</a:t>
            </a:r>
            <a:r>
              <a:rPr lang="en-US" altLang="zh-CN" dirty="0">
                <a:ea typeface="宋体" panose="02010600030101010101" pitchFamily="2" charset="-122"/>
              </a:rPr>
              <a:t> the input modules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Assign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runtime address</a:t>
            </a:r>
            <a:r>
              <a:rPr lang="en-US" altLang="zh-CN" dirty="0">
                <a:ea typeface="宋体" panose="02010600030101010101" pitchFamily="2" charset="-122"/>
              </a:rPr>
              <a:t> to each symbol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Two steps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Relocating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sections and symbol definitions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Relocating symbol references within sections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      e8 00 00 00 00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callq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e&lt;main+0xe&gt;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swap();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a: R_X86_64_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PC32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swap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relocation entry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r.offest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0xa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r.symbol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swap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r.type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R_X86_64_PC32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r.addend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-4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ADDR(main)=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ADDR(.text)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0x4004d6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ADDR(swap)=0x4004eb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refaddr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ADDR(main)+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r.offset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0x4004e0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ADDR(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r.symbol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=ADDR(swap)=0x4004eb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refptr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(unsigned) (ADDR(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r.symbol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+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r.addend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–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refaddr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= (unsigned) (0x4004eb + (-4) – 0x4004e0)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= (unsigned) 0x7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3" name="TextBox 4"/>
          <p:cNvSpPr txBox="1"/>
          <p:nvPr/>
        </p:nvSpPr>
        <p:spPr>
          <a:xfrm>
            <a:off x="6705600" y="3652838"/>
            <a:ext cx="18526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PC-relative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cxnSp>
        <p:nvCxnSpPr>
          <p:cNvPr id="27654" name="直接箭头连接符 6"/>
          <p:cNvCxnSpPr/>
          <p:nvPr/>
        </p:nvCxnSpPr>
        <p:spPr>
          <a:xfrm>
            <a:off x="7620000" y="4114800"/>
            <a:ext cx="0" cy="990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2464435" y="3581400"/>
            <a:ext cx="41027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指的是</a:t>
            </a:r>
            <a:r>
              <a:rPr lang="en-US" altLang="zh-CN"/>
              <a:t>main.o</a:t>
            </a:r>
            <a:r>
              <a:rPr lang="zh-CN" altLang="en-US"/>
              <a:t>在</a:t>
            </a:r>
            <a:r>
              <a:rPr lang="en-US" altLang="zh-CN"/>
              <a:t>.text</a:t>
            </a:r>
            <a:r>
              <a:rPr lang="zh-CN" altLang="en-US"/>
              <a:t>中的</a:t>
            </a:r>
            <a:r>
              <a:rPr lang="en-US" altLang="zh-CN"/>
              <a:t>offset)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339590" y="2561590"/>
            <a:ext cx="44348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refaddr</a:t>
            </a:r>
            <a:r>
              <a:rPr lang="zh-CN" altLang="en-US"/>
              <a:t>指的是要进行</a:t>
            </a:r>
            <a:r>
              <a:rPr lang="en-US" altLang="zh-CN"/>
              <a:t>relocate</a:t>
            </a:r>
            <a:r>
              <a:rPr lang="zh-CN" altLang="en-US"/>
              <a:t>的地址</a:t>
            </a:r>
            <a:endParaRPr lang="zh-CN" altLang="en-US"/>
          </a:p>
          <a:p>
            <a:r>
              <a:rPr lang="zh-CN" altLang="en-US"/>
              <a:t>位置。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71870" y="5029200"/>
            <a:ext cx="2702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这实际是当前</a:t>
            </a:r>
            <a:r>
              <a:rPr lang="en-US" altLang="zh-CN"/>
              <a:t>PC</a:t>
            </a:r>
            <a:r>
              <a:rPr lang="zh-CN" altLang="en-US"/>
              <a:t>地址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7924800" cy="4876800"/>
          </a:xfrm>
        </p:spPr>
        <p:txBody>
          <a:bodyPr vert="horz" wrap="square" lIns="91440" tIns="45720" rIns="91440" bIns="45720" anchor="t" anchorCtr="0"/>
          <a:p>
            <a:pPr marL="609600" indent="-6096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00000000 &lt;bufp0&gt;: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0: 00 00 00 00 00 00 00 00	   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*bufp0 = &amp;buf[0];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	0: R_X86_64_64  buf	   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relocation entry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r.offest = 0x0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r.symbol = buf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r.type = R_X86_64_64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r.addend =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ADDR(r.symbol) = ADDR(buf) = 0x601030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*refptr = (unsigned) (ADDR(r.symbol)+ r.addend)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 = (unsigned) (0x601030)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0x601038 &lt;bufp0&gt;: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0x601038:	30 10 60 00 00 00 00 00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876800"/>
          </a:xfrm>
        </p:spPr>
        <p:txBody>
          <a:bodyPr vert="horz" wrap="square" lIns="91440" tIns="45720" rIns="91440" bIns="45720" anchor="t" anchorCtr="0"/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foreach section s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foreach relocation entry r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refptr = s + r.offset ; /* ptr to reference to be relocated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/* relocate a PC-relative reference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if (r.type == R_X86_64_PC32)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    refaddr =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ADDR(s)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+ r.offset ;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ref’s runtime address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	    *refptr=(unsigned) 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ADDR(r.symbol)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+r.addend–refaddr)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/* relocate an absolute reference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if ( r.type == R_X86_64_64 || r.type == R_X86_64_32||…)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*refptr = (unsigned) 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ADDR(r.symbol)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+ r.addend)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-358775">
              <a:lnSpc>
                <a:spcPct val="90000"/>
              </a:lnSpc>
              <a:spcBef>
                <a:spcPct val="0"/>
              </a:spcBef>
              <a:buFontTx/>
              <a:buAutoNum type="arabicPlain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601030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601030:		01 00 00 00 02 00 00 00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601038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&lt;bufp0&gt;: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601038:	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30 10 60 00 00 00 00 00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601048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&lt;bufp1&gt;: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868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&lt;swap&gt;: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00:    55                               push  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rbp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01:    48 89 e5              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rsp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rbp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04:    48 c7 05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00 00 00 00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movq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$0x0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0x0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%rip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get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bufp1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R_X86_64_PC32   bufp1  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-8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0b: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00 00 00 00                                                    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get &amp;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[1]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R_X86_64_32S   </a:t>
            </a: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+4(int)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0f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  48 8b 05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00 00 00 00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0x0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(%rip),%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get bufp0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12: R_X86_64_PC32   bufp0  -4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16:    8b 00                   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(%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eax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18:    89 45 fc               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%eax,-0x4(%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rbp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1b:    48 8b 05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00 00 00 00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0x0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(%rip),%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get bufp0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1e: R_X86_64_PC32   bufp0  -4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Relocatable Object Files(swap.o)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868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22:    48 8b 15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00 00 00 00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0x0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(%rip),%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get bufp1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25: R_X86_64_PC32   bufp1  -4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1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29:    8b 12                   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(%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edx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2b:    89 10                   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,(%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2d:    48 8b 05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00 00 00 00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0x0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(%rip),%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get bufp1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30: R_X86_64_PC32   bufp1  -4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4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34:    8b 55 fc               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-0x4(%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rbp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edx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37:    89 10                   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,(%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6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39:    90                   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nop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 startAt="16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3a:    5d                   	           pop   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rbp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AutoNum type="arabicPeriod" startAt="16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3b:    c3                   	    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retq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Relocatable Object Files(swap.o)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.rel.text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7: R_X86_64_PC32   bufp1  -8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b: R_X86_64_32S   buf + 4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12: R_X86_64_PC32   bufp0  -4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1e: R_X86_64_PC32   bufp0  -4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25: R_X86_64_PC32   bufp1  -4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30: R_X86_64_PC32   bufp1  -4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ADDR(swap)=0x4004eb    ADDR(buf) = 0x601030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ADDR(bufp0)=0x601038  ADDR(bufp1)=0x601048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(Relocation)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724400"/>
          </a:xfrm>
        </p:spPr>
        <p:txBody>
          <a:bodyPr vert="horz" wrap="square" lIns="91440" tIns="45720" rIns="91440" bIns="45720" anchor="t" anchorCtr="0"/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00000000004004eb &lt;swap&gt;: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4004eb:	55                   	       push   %rbp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4004ec:	48 89 e5             	       mov    %rsp,%rbp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4004ef:	48 c7 05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4e 0b 20 00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movq   $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0x601034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0x200b4e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(%rip)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4004f6: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 10 60 00   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这行是数据不是指令！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              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bufp1= &amp;buf[1]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4004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	48 8b 05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37 0b 20 00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0x200b37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(%rip),%rax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400501:	8b 00                	       mov    (%rax),%eax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400503:	89 45 fc             	       mov    %eax,-0x4(%rbp)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400506:	48 8b 05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2b 0b 20 00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0x200b2b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(%rip),%rax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40050d:	48 8b 15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 0b 20 00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0x200b34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(%rip),%rdx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400514:	8b 12                	       mov    (%rdx),%edx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400516:	89 10                	       mov    %edx,(%rax)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400518:	48 8b 05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 0b 20 00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0x200b29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(%rip),%rax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 bufp0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40051f:	8b 55 fc             	       mov    -0x4(%rbp),%edx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 typeface="Comic Sans MS" panose="030F0702030302020204" pitchFamily="66" charset="0"/>
              <a:buAutoNum type="arabicPeriod" startAt="9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400522:	89 10                           mov    %edx,(%rax)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Executable Object Files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Relocation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Executable Object Files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Loading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Suggested reading: 7.7, 7.8, 7.9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4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400524:	90                   	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nop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4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400525:	5d                   	       pop   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rbp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4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400526:	c3                   	 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retq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601030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601030:		01 00 00 00 02 00 00 00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601038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&lt;bufp0&gt;: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601038:	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30 10 60 00 00 00 00 00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601048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&lt;bufp1&gt;: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Executable Object Files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Executable</a:t>
            </a:r>
            <a:r>
              <a:rPr lang="en-US" altLang="zh-CN" dirty="0">
                <a:ea typeface="宋体" panose="02010600030101010101" pitchFamily="2" charset="-122"/>
              </a:rPr>
              <a:t> Object Files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608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470025"/>
            <a:ext cx="8915400" cy="493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99355" y="228600"/>
            <a:ext cx="35979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与</a:t>
            </a:r>
            <a:r>
              <a:rPr lang="en-US" altLang="zh-CN"/>
              <a:t>relocatable file</a:t>
            </a:r>
            <a:r>
              <a:rPr lang="zh-CN" altLang="en-US"/>
              <a:t>相比，多了</a:t>
            </a:r>
            <a:endParaRPr lang="zh-CN" altLang="en-US"/>
          </a:p>
          <a:p>
            <a:r>
              <a:rPr lang="en-US" altLang="zh-CN"/>
              <a:t>segment header table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705" y="2905760"/>
            <a:ext cx="24803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code segment</a:t>
            </a:r>
            <a:r>
              <a:rPr lang="zh-CN" altLang="en-US"/>
              <a:t>和</a:t>
            </a:r>
            <a:endParaRPr lang="zh-CN" altLang="en-US"/>
          </a:p>
          <a:p>
            <a:r>
              <a:rPr lang="en-US" altLang="zh-CN"/>
              <a:t>data segment</a:t>
            </a:r>
            <a:r>
              <a:rPr lang="zh-CN" altLang="en-US"/>
              <a:t>会在</a:t>
            </a:r>
            <a:endParaRPr lang="zh-CN" altLang="en-US"/>
          </a:p>
          <a:p>
            <a:r>
              <a:rPr lang="zh-CN" altLang="en-US"/>
              <a:t>运行时存储在内存中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ELF Header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029200"/>
          </a:xfrm>
        </p:spPr>
        <p:txBody>
          <a:bodyPr vert="horz" wrap="square" lIns="91440" tIns="45720" rIns="91440" bIns="45720" anchor="t" anchorCtr="0"/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typedef  struct{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unsigned char 	e_ident[16]; 	/* ELF identification */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Elf64_Half 		e_type; 	/* Object file type */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Elf64_Half 		e_machine; 	/* Machine type */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Elf64_Word 	e_version; 	/* Object file version */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Elf64_Addr 	</a:t>
            </a:r>
            <a:r>
              <a:rPr lang="pt-BR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e_entry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	/* Entry point address */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Elf64_Off 		</a:t>
            </a:r>
            <a:r>
              <a:rPr lang="pt-BR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e_phoff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	/* </a:t>
            </a:r>
            <a:r>
              <a:rPr lang="pt-BR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Program header offset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Elf64_Off 		e_shoff; 	/* Section header offset */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Elf64_Word 	e_flags; 	/* Processor-specific flags */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Elf64_Half 		</a:t>
            </a:r>
            <a:r>
              <a:rPr lang="pt-BR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e_ehsize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	/* ELF header size */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Elf64_Half 		</a:t>
            </a:r>
            <a:r>
              <a:rPr lang="pt-BR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e_phentsize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	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Size of </a:t>
            </a:r>
            <a:r>
              <a:rPr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program header entry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pt-BR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Elf64_Half 		</a:t>
            </a:r>
            <a:r>
              <a:rPr lang="pt-BR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e_phnum</a:t>
            </a: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	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Number of program header entries */</a:t>
            </a:r>
            <a:endParaRPr lang="pt-BR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Elf64_Half 		e_shentsize; 	/* Size of section header entry */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Elf64_Half 		e_shnum; 	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Number of section header entries */</a:t>
            </a:r>
            <a:endParaRPr lang="pt-BR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Elf64_Half 		e_shstrndx; 	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Section name string table index */</a:t>
            </a:r>
            <a:endParaRPr lang="pt-BR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 Elf64_Ehdr;</a:t>
            </a:r>
            <a:endParaRPr lang="pt-BR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1345" y="591185"/>
            <a:ext cx="46748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此处新添加的</a:t>
            </a:r>
            <a:r>
              <a:rPr lang="en-US" altLang="zh-CN"/>
              <a:t>program header</a:t>
            </a:r>
            <a:r>
              <a:rPr lang="zh-CN" altLang="en-US"/>
              <a:t>部分即为</a:t>
            </a:r>
            <a:endParaRPr lang="zh-CN" altLang="en-US"/>
          </a:p>
          <a:p>
            <a:r>
              <a:rPr lang="en-US" altLang="zh-CN"/>
              <a:t>segment header</a:t>
            </a:r>
            <a:r>
              <a:rPr lang="zh-CN" altLang="en-US"/>
              <a:t>的信息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Executable Object File Header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ELF header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Overall information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Entry point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Program (Segment) header</a:t>
            </a:r>
            <a:r>
              <a:rPr lang="en-US" altLang="zh-CN" dirty="0">
                <a:ea typeface="宋体" panose="02010600030101010101" pitchFamily="2" charset="-122"/>
              </a:rPr>
              <a:t> table information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Starting point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Size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Size of each entry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Number of entries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Executable Object File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Segment Header Table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typedef struct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Elf64_Word    p_type;       /* Entry type.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Elf64_Word    p_flags;      /* Access permission flags.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Elf64_Off        p_offset;    /* File offset of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Elf64_Addr     p_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vaddr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   /*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Virtual address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in memory image.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Elf64_Addr     p_paddr;    /* Physical address 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 used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).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Elf64_Xword  p_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filesz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    /* Size of contents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file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Elf64_Xword  p_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memsz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	/* Size of contents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memory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Elf64_Xword  p_align;	/* Alignment in memory and file.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 Elf64_Phdr;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8260" y="5274945"/>
            <a:ext cx="58591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filesz</a:t>
            </a:r>
            <a:r>
              <a:rPr lang="zh-CN" altLang="en-US"/>
              <a:t>和</a:t>
            </a:r>
            <a:r>
              <a:rPr lang="en-US" altLang="zh-CN"/>
              <a:t>memsz</a:t>
            </a:r>
            <a:r>
              <a:rPr lang="zh-CN" altLang="en-US"/>
              <a:t>可能不相等，比如说</a:t>
            </a:r>
            <a:r>
              <a:rPr lang="en-US" altLang="zh-CN"/>
              <a:t>.bss</a:t>
            </a:r>
            <a:r>
              <a:rPr lang="zh-CN" altLang="en-US"/>
              <a:t>区域中的</a:t>
            </a:r>
            <a:endParaRPr lang="zh-CN" altLang="en-US"/>
          </a:p>
          <a:p>
            <a:r>
              <a:rPr lang="en-US" altLang="zh-CN"/>
              <a:t>COMM UNDEFINED</a:t>
            </a:r>
            <a:r>
              <a:rPr lang="zh-CN" altLang="en-US"/>
              <a:t>类型的</a:t>
            </a:r>
            <a:r>
              <a:rPr lang="en-US" altLang="zh-CN"/>
              <a:t>symbol</a:t>
            </a:r>
            <a:r>
              <a:rPr lang="zh-CN" altLang="en-US"/>
              <a:t>在</a:t>
            </a:r>
            <a:r>
              <a:rPr lang="en-US" altLang="zh-CN"/>
              <a:t>.o</a:t>
            </a:r>
            <a:r>
              <a:rPr lang="zh-CN" altLang="en-US"/>
              <a:t>文件中</a:t>
            </a:r>
            <a:endParaRPr lang="zh-CN" altLang="en-US"/>
          </a:p>
          <a:p>
            <a:r>
              <a:rPr lang="zh-CN" altLang="en-US"/>
              <a:t>不占空间只是声明，但是在</a:t>
            </a:r>
            <a:r>
              <a:rPr lang="en-US" altLang="zh-CN"/>
              <a:t>executable</a:t>
            </a:r>
            <a:r>
              <a:rPr lang="zh-CN" altLang="en-US"/>
              <a:t>文件中将会</a:t>
            </a:r>
            <a:endParaRPr lang="zh-CN" altLang="en-US"/>
          </a:p>
          <a:p>
            <a:r>
              <a:rPr lang="zh-CN" altLang="en-US"/>
              <a:t>有具体的信息</a:t>
            </a:r>
            <a:r>
              <a:rPr lang="en-US" altLang="zh-CN"/>
              <a:t>(memory</a:t>
            </a:r>
            <a:r>
              <a:rPr lang="zh-CN" altLang="en-US"/>
              <a:t>中</a:t>
            </a:r>
            <a:r>
              <a:rPr lang="en-US" altLang="zh-CN"/>
              <a:t>)</a:t>
            </a:r>
            <a:r>
              <a:rPr lang="zh-CN" altLang="en-US"/>
              <a:t>，因而会产生</a:t>
            </a:r>
            <a:r>
              <a:rPr lang="en-US" altLang="zh-CN"/>
              <a:t>size</a:t>
            </a:r>
            <a:r>
              <a:rPr lang="zh-CN" altLang="en-US"/>
              <a:t>的差异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Executable Object File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Segment Header Table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pt-B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p_type</a:t>
            </a:r>
            <a:endParaRPr kumimoji="0" lang="pt-B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PT_LOAD (1): </a:t>
            </a: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loadable segment </a:t>
            </a:r>
            <a:endParaRPr kumimoji="0" lang="pt-BR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pt-B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p_offset</a:t>
            </a:r>
            <a:endParaRPr kumimoji="0" lang="pt-B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Offset from the beginning of the file to the first byte in the </a:t>
            </a: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segment</a:t>
            </a:r>
            <a:endParaRPr kumimoji="0" lang="pt-BR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pt-B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p_vaddr</a:t>
            </a:r>
            <a:endParaRPr kumimoji="0" lang="pt-B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The virtual address of the </a:t>
            </a: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first byte</a:t>
            </a: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in the segment</a:t>
            </a:r>
            <a:endParaRPr kumimoji="0" lang="pt-BR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pt-B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p_paddr</a:t>
            </a:r>
            <a:endParaRPr kumimoji="0" lang="pt-B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Not very useful</a:t>
            </a:r>
            <a:endParaRPr kumimoji="0" lang="pt-BR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Executable Object File Segment Header Table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pt-B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p_filesz</a:t>
            </a:r>
            <a:endParaRPr lang="pt-B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pt-BR" altLang="zh-CN" dirty="0">
                <a:ea typeface="宋体" panose="02010600030101010101" pitchFamily="2" charset="-122"/>
              </a:rPr>
              <a:t>Segment size in the object file (</a:t>
            </a:r>
            <a:r>
              <a:rPr lang="pt-BR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pt-B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p_memsz</a:t>
            </a:r>
            <a:r>
              <a:rPr lang="pt-BR" altLang="zh-CN" dirty="0">
                <a:ea typeface="宋体" panose="02010600030101010101" pitchFamily="2" charset="-122"/>
              </a:rPr>
              <a:t>)</a:t>
            </a:r>
            <a:endParaRPr lang="pt-BR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p_memsz</a:t>
            </a:r>
            <a:endParaRPr lang="pt-B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pt-BR" altLang="zh-CN" dirty="0">
                <a:ea typeface="宋体" panose="02010600030101010101" pitchFamily="2" charset="-122"/>
              </a:rPr>
              <a:t>Segment size in the memory (</a:t>
            </a:r>
            <a:r>
              <a:rPr lang="pt-BR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pt-B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p_filesz</a:t>
            </a:r>
            <a:r>
              <a:rPr lang="pt-BR" altLang="zh-CN" dirty="0">
                <a:ea typeface="宋体" panose="02010600030101010101" pitchFamily="2" charset="-122"/>
              </a:rPr>
              <a:t>)</a:t>
            </a:r>
            <a:endParaRPr lang="pt-B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p_</a:t>
            </a:r>
            <a:r>
              <a:rPr lang="pt-B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flags</a:t>
            </a:r>
            <a:endParaRPr lang="pt-B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pt-BR" altLang="zh-CN" dirty="0">
                <a:ea typeface="宋体" panose="02010600030101010101" pitchFamily="2" charset="-122"/>
              </a:rPr>
              <a:t>Run time permissions (rwx)</a:t>
            </a:r>
            <a:endParaRPr lang="pt-B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p_align</a:t>
            </a:r>
            <a:endParaRPr lang="pt-B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pt-BR" altLang="zh-CN" dirty="0">
                <a:ea typeface="宋体" panose="02010600030101010101" pitchFamily="2" charset="-122"/>
              </a:rPr>
              <a:t>Alignment requirement for the beginning address of the segment</a:t>
            </a:r>
            <a:endParaRPr lang="pt-BR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pt-BR" altLang="zh-CN" dirty="0">
                <a:ea typeface="宋体" panose="02010600030101010101" pitchFamily="2" charset="-122"/>
              </a:rPr>
              <a:t>Usually 2**12 or 2**21(2M)</a:t>
            </a:r>
            <a:endParaRPr lang="pt-BR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Executable Object Files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837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470025"/>
            <a:ext cx="8915400" cy="493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3" name="圆角矩形 4"/>
          <p:cNvSpPr/>
          <p:nvPr/>
        </p:nvSpPr>
        <p:spPr>
          <a:xfrm>
            <a:off x="6096000" y="2362200"/>
            <a:ext cx="2819400" cy="533400"/>
          </a:xfrm>
          <a:prstGeom prst="roundRect">
            <a:avLst>
              <a:gd name="adj" fmla="val 4764"/>
            </a:avLst>
          </a:prstGeom>
          <a:solidFill>
            <a:srgbClr val="FF0000">
              <a:alpha val="16862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8374" name="圆角矩形 6"/>
          <p:cNvSpPr/>
          <p:nvPr/>
        </p:nvSpPr>
        <p:spPr>
          <a:xfrm>
            <a:off x="6057900" y="3683000"/>
            <a:ext cx="2895600" cy="533400"/>
          </a:xfrm>
          <a:prstGeom prst="roundRect">
            <a:avLst>
              <a:gd name="adj" fmla="val 4764"/>
            </a:avLst>
          </a:prstGeom>
          <a:solidFill>
            <a:srgbClr val="FF0000">
              <a:alpha val="16862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041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-228600"/>
            <a:ext cx="83058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0" name="文本框 2"/>
          <p:cNvSpPr txBox="1"/>
          <p:nvPr/>
        </p:nvSpPr>
        <p:spPr>
          <a:xfrm>
            <a:off x="1066800" y="685800"/>
            <a:ext cx="803275" cy="4619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Bell MT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Bell MT" pitchFamily="18" charset="0"/>
                <a:ea typeface="宋体" panose="02010600030101010101" pitchFamily="2" charset="-122"/>
              </a:rPr>
              <a:t>47</a:t>
            </a:r>
            <a:r>
              <a:rPr lang="en-US" altLang="zh-CN" sz="2400" dirty="0">
                <a:latin typeface="Bell MT" pitchFamily="18" charset="0"/>
                <a:ea typeface="宋体" panose="02010600030101010101" pitchFamily="2" charset="-122"/>
              </a:rPr>
              <a:t>-1</a:t>
            </a:r>
            <a:endParaRPr lang="zh-CN" altLang="en-US" sz="2000" baseline="30000" dirty="0">
              <a:latin typeface="Bell MT" pitchFamily="18" charset="0"/>
              <a:ea typeface="宋体" panose="02010600030101010101" pitchFamily="2" charset="-122"/>
            </a:endParaRPr>
          </a:p>
        </p:txBody>
      </p:sp>
      <p:sp>
        <p:nvSpPr>
          <p:cNvPr id="60421" name="文本框 3"/>
          <p:cNvSpPr txBox="1"/>
          <p:nvPr/>
        </p:nvSpPr>
        <p:spPr>
          <a:xfrm>
            <a:off x="6119813" y="1295400"/>
            <a:ext cx="814387" cy="4619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Bell MT" pitchFamily="18" charset="0"/>
                <a:ea typeface="宋体" panose="02010600030101010101" pitchFamily="2" charset="-122"/>
              </a:rPr>
              <a:t>%rsp</a:t>
            </a:r>
            <a:endParaRPr lang="zh-CN" altLang="en-US" sz="2000" dirty="0">
              <a:latin typeface="Bell MT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ELF format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  only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code segment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LOAD off 	0x0000000000000000 	vaddr	  0x0000000000400000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paddr   	0x0000000000400000 	align	  2**21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filesz    	0x000000000000069c 	memsz	  0x000000000000069c</a:t>
            </a:r>
            <a:endParaRPr lang="pt-BR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flags		r-x</a:t>
            </a:r>
            <a:endParaRPr lang="pt-BR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Read/write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data segment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LOAD off 	0x0000000000000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df8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vaddr	  0x0000000000600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df8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paddr    	0x0000000000000df8 	align	  2**21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filesz    	0x0000000000000228 	memsz     0x0000000000000230</a:t>
            </a:r>
            <a:endParaRPr lang="pt-BR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flags		rw</a:t>
            </a:r>
            <a:endParaRPr lang="pt-BR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 sz="2400" dirty="0">
                <a:ea typeface="宋体" panose="02010600030101010101" pitchFamily="2" charset="-122"/>
              </a:rPr>
              <a:t>Difference between filesz and memsz </a:t>
            </a:r>
            <a:r>
              <a:rPr lang="pt-BR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means the uninitialized data in .bss</a:t>
            </a:r>
            <a:endParaRPr lang="pt-BR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.init</a:t>
            </a:r>
            <a:r>
              <a:rPr lang="en-US" altLang="zh-CN" sz="2400" dirty="0">
                <a:ea typeface="宋体" panose="02010600030101010101" pitchFamily="2" charset="-122"/>
              </a:rPr>
              <a:t> section contains a small function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_init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called by program’s  initialization code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160" y="6260465"/>
            <a:ext cx="76581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_init</a:t>
            </a:r>
            <a:r>
              <a:rPr lang="zh-CN" altLang="en-US"/>
              <a:t>属于是在程序被</a:t>
            </a:r>
            <a:r>
              <a:rPr lang="en-US" altLang="zh-CN"/>
              <a:t>copy</a:t>
            </a:r>
            <a:r>
              <a:rPr lang="zh-CN" altLang="en-US"/>
              <a:t>进内存进行运行之前需要</a:t>
            </a:r>
            <a:r>
              <a:rPr lang="zh-CN" altLang="en-US">
                <a:solidFill>
                  <a:srgbClr val="FF0000"/>
                </a:solidFill>
              </a:rPr>
              <a:t>额外运行</a:t>
            </a:r>
            <a:r>
              <a:rPr lang="zh-CN" altLang="en-US"/>
              <a:t>的部分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0030" y="123190"/>
            <a:ext cx="63163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segment</a:t>
            </a:r>
            <a:r>
              <a:rPr lang="zh-CN" altLang="en-US"/>
              <a:t>部分的</a:t>
            </a:r>
            <a:r>
              <a:rPr lang="en-US" altLang="zh-CN"/>
              <a:t>offset</a:t>
            </a:r>
            <a:r>
              <a:rPr lang="zh-CN" altLang="en-US"/>
              <a:t>与</a:t>
            </a:r>
            <a:r>
              <a:rPr lang="en-US" altLang="zh-CN"/>
              <a:t>vaddr</a:t>
            </a:r>
            <a:r>
              <a:rPr lang="zh-CN" altLang="en-US"/>
              <a:t>相等，说明了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copy</a:t>
            </a:r>
            <a:r>
              <a:rPr lang="zh-CN" altLang="en-US"/>
              <a:t>进</a:t>
            </a:r>
            <a:r>
              <a:rPr lang="en-US" altLang="zh-CN"/>
              <a:t>memory</a:t>
            </a:r>
            <a:r>
              <a:rPr lang="zh-CN" altLang="en-US"/>
              <a:t>的时候实际上是把整个</a:t>
            </a:r>
            <a:r>
              <a:rPr lang="en-US" altLang="zh-CN"/>
              <a:t>code+data</a:t>
            </a:r>
            <a:endParaRPr lang="en-US" altLang="zh-CN"/>
          </a:p>
          <a:p>
            <a:r>
              <a:rPr lang="en-US" altLang="zh-CN"/>
              <a:t>segment+header</a:t>
            </a:r>
            <a:r>
              <a:rPr lang="zh-CN" altLang="en-US"/>
              <a:t>全部一次性</a:t>
            </a:r>
            <a:r>
              <a:rPr lang="en-US" altLang="zh-CN"/>
              <a:t>copy</a:t>
            </a:r>
            <a:r>
              <a:rPr lang="zh-CN" altLang="en-US"/>
              <a:t>进去了，即</a:t>
            </a:r>
            <a:r>
              <a:rPr lang="en-US" altLang="zh-CN"/>
              <a:t>copy</a:t>
            </a:r>
            <a:r>
              <a:rPr lang="zh-CN" altLang="en-US"/>
              <a:t>一些</a:t>
            </a:r>
            <a:endParaRPr lang="zh-CN" altLang="en-US"/>
          </a:p>
          <a:p>
            <a:r>
              <a:rPr lang="zh-CN" altLang="en-US"/>
              <a:t>并没有很大作用的信息到</a:t>
            </a:r>
            <a:r>
              <a:rPr lang="en-US" altLang="zh-CN"/>
              <a:t>memory</a:t>
            </a:r>
            <a:r>
              <a:rPr lang="zh-CN" altLang="en-US"/>
              <a:t>中去。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ELF relocatable object</a:t>
            </a:r>
            <a:r>
              <a:rPr lang="en-US" altLang="zh-CN" dirty="0">
                <a:ea typeface="宋体" panose="02010600030101010101" pitchFamily="2" charset="-122"/>
              </a:rPr>
              <a:t> file format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/>
          <p:nvPr/>
        </p:nvSpPr>
        <p:spPr>
          <a:xfrm>
            <a:off x="2057400" y="1447800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ELF header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Rectangle 6"/>
          <p:cNvSpPr/>
          <p:nvPr/>
        </p:nvSpPr>
        <p:spPr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.data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2" name="Rectangle 7"/>
          <p:cNvSpPr/>
          <p:nvPr/>
        </p:nvSpPr>
        <p:spPr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.bss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Rectangle 8"/>
          <p:cNvSpPr/>
          <p:nvPr/>
        </p:nvSpPr>
        <p:spPr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.symtab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36" name="Rectangle 9"/>
          <p:cNvSpPr/>
          <p:nvPr/>
        </p:nvSpPr>
        <p:spPr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.rel.txt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8137" name="Rectangle 10"/>
          <p:cNvSpPr/>
          <p:nvPr/>
        </p:nvSpPr>
        <p:spPr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.rel.data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Rectangle 11"/>
          <p:cNvSpPr/>
          <p:nvPr/>
        </p:nvSpPr>
        <p:spPr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.debug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7" name="Rectangle 12"/>
          <p:cNvSpPr/>
          <p:nvPr/>
        </p:nvSpPr>
        <p:spPr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Section header table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8" name="Rectangle 13"/>
          <p:cNvSpPr/>
          <p:nvPr/>
        </p:nvSpPr>
        <p:spPr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.line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29" name="Rectangle 14"/>
          <p:cNvSpPr/>
          <p:nvPr/>
        </p:nvSpPr>
        <p:spPr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.strtab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30" name="Rectangle 5"/>
          <p:cNvSpPr/>
          <p:nvPr/>
        </p:nvSpPr>
        <p:spPr>
          <a:xfrm>
            <a:off x="2057400" y="1814513"/>
            <a:ext cx="4800600" cy="36512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.text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31" name="Rectangle 5"/>
          <p:cNvSpPr/>
          <p:nvPr/>
        </p:nvSpPr>
        <p:spPr>
          <a:xfrm>
            <a:off x="2057400" y="2174875"/>
            <a:ext cx="4800600" cy="36671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.rodata</a:t>
            </a:r>
            <a:endParaRPr lang="en-US" altLang="zh-CN" sz="16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232" name="左大括号 6"/>
          <p:cNvSpPr/>
          <p:nvPr/>
        </p:nvSpPr>
        <p:spPr>
          <a:xfrm>
            <a:off x="1600200" y="1814513"/>
            <a:ext cx="457200" cy="3616325"/>
          </a:xfrm>
          <a:prstGeom prst="leftBrace">
            <a:avLst>
              <a:gd name="adj1" fmla="val 831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233" name="文本框 7"/>
          <p:cNvSpPr txBox="1"/>
          <p:nvPr/>
        </p:nvSpPr>
        <p:spPr>
          <a:xfrm>
            <a:off x="609600" y="3400425"/>
            <a:ext cx="10810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Sections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4" name="左大括号 8"/>
          <p:cNvSpPr/>
          <p:nvPr/>
        </p:nvSpPr>
        <p:spPr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235" name="文本框 25"/>
          <p:cNvSpPr txBox="1"/>
          <p:nvPr/>
        </p:nvSpPr>
        <p:spPr>
          <a:xfrm>
            <a:off x="342900" y="5102225"/>
            <a:ext cx="1257300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Describes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object file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Sections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813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813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Startup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code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_start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entry point of the program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Defined in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crt1.o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Same for all C program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Calls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system startup function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__libc_start_main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Defined in libc.so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Initializes the execution environment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Calls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function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Handles return value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Returns control to OS (if necessary)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Loading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Unix&gt; ./p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Loader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Memory-resident operating system code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Invoked by call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execve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Copy t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he code and data in the executable object</a:t>
            </a:r>
            <a:r>
              <a:rPr lang="en-US" altLang="zh-CN" dirty="0">
                <a:ea typeface="宋体" panose="02010600030101010101" pitchFamily="2" charset="-122"/>
              </a:rPr>
              <a:t> file from disk into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Jump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entry point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Run</a:t>
            </a:r>
            <a:r>
              <a:rPr lang="en-US" altLang="zh-CN" dirty="0">
                <a:ea typeface="宋体" panose="02010600030101010101" pitchFamily="2" charset="-122"/>
              </a:rPr>
              <a:t> the program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each reference to an object with unknown location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Assembler generates a relocation entry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Relocation entries for code are placed in .rel.text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Relocation entries for data are placed in .rel.data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772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main.o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00&lt;main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00:    55                   	push   %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01:    48 89 e5           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04:    b8 00 00 00 00   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$0x0,%eax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09:    e8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00 00 00 00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callq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e &lt;main+0xe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swap  R_X86_64_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PC32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0" lang="en-US" altLang="zh-CN" sz="2400" b="0" i="1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0e:    b8 00 00 00 00     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$0x0,%eax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13:    5d                   	pop    %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14:    c3                 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retq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swap.o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00&lt;bufp0&gt;: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00:		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00 00 00 00 00 00 00 00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0 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R_X86_64_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0</a:t>
            </a:r>
            <a:endParaRPr kumimoji="0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lai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00&lt;bufp1&gt;: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Sections in the ELF object file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.rel.text section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relocation info for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.text section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addresses of instructions</a:t>
            </a:r>
            <a:r>
              <a:rPr lang="en-US" altLang="zh-CN" dirty="0">
                <a:ea typeface="宋体" panose="02010600030101010101" pitchFamily="2" charset="-122"/>
              </a:rPr>
              <a:t> that will need to be modified in the executable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.rel.data section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relocation info for .data section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addresses of pointer data</a:t>
            </a:r>
            <a:r>
              <a:rPr lang="en-US" altLang="zh-CN" dirty="0">
                <a:ea typeface="宋体" panose="02010600030101010101" pitchFamily="2" charset="-122"/>
              </a:rPr>
              <a:t> that will need to be modified in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merged executable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Relocation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Entry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typedef struct {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long  offset 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long  type:32,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symbol:32 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long   addend;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} Elf64_Rela ;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9510" y="1676400"/>
            <a:ext cx="544449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offset</a:t>
            </a:r>
            <a:r>
              <a:rPr lang="zh-CN" altLang="en-US"/>
              <a:t>：某个地址的相对于文件头的偏移量</a:t>
            </a:r>
            <a:endParaRPr lang="en-US" altLang="zh-CN"/>
          </a:p>
          <a:p>
            <a:r>
              <a:rPr lang="en-US" altLang="zh-CN"/>
              <a:t>type</a:t>
            </a:r>
            <a:r>
              <a:rPr lang="zh-CN" altLang="en-US"/>
              <a:t>：相对地址</a:t>
            </a:r>
            <a:r>
              <a:rPr lang="en-US" altLang="zh-CN"/>
              <a:t>/</a:t>
            </a:r>
            <a:r>
              <a:rPr lang="zh-CN" altLang="en-US"/>
              <a:t>绝对地址</a:t>
            </a:r>
            <a:endParaRPr lang="zh-CN" altLang="en-US"/>
          </a:p>
          <a:p>
            <a:r>
              <a:rPr lang="en-US" altLang="zh-CN"/>
              <a:t>symbol</a:t>
            </a:r>
            <a:r>
              <a:rPr lang="zh-CN" altLang="en-US"/>
              <a:t>：是一个整数，从</a:t>
            </a:r>
            <a:r>
              <a:rPr lang="en-US" altLang="zh-CN"/>
              <a:t>symtab</a:t>
            </a:r>
            <a:r>
              <a:rPr lang="zh-CN" altLang="en-US"/>
              <a:t>中取出对应的</a:t>
            </a:r>
            <a:endParaRPr lang="zh-CN" altLang="en-US"/>
          </a:p>
          <a:p>
            <a:r>
              <a:rPr lang="en-US" altLang="zh-CN"/>
              <a:t>symbol</a:t>
            </a:r>
            <a:endParaRPr lang="en-US" altLang="zh-CN"/>
          </a:p>
          <a:p>
            <a:r>
              <a:rPr lang="en-US" altLang="zh-CN"/>
              <a:t>addend</a:t>
            </a:r>
            <a:r>
              <a:rPr lang="zh-CN" altLang="en-US"/>
              <a:t>：某个地址的偏置量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      e8 00 00 00 00	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callq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e&lt;main+0xe&gt;   swap();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There is a relocation entry in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rel.text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offset		symbol	type			addend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swap		R_X86_64_PC32   	-4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Why PC32?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gcc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default mode is the X86_64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small code model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which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assumes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that the total size of the code and data in the executable object file is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smaller than 2GB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and thus can be accessed at run-time using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32-bit PC-relative addresses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1330" y="5583555"/>
            <a:ext cx="5313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gcc</a:t>
            </a:r>
            <a:r>
              <a:rPr lang="zh-CN" altLang="en-US"/>
              <a:t>认为解析出来的地址不会超过</a:t>
            </a:r>
            <a:r>
              <a:rPr lang="en-US" altLang="zh-CN"/>
              <a:t>32bit</a:t>
            </a:r>
            <a:r>
              <a:rPr lang="zh-CN" altLang="en-US"/>
              <a:t>的范围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9946</Words>
  <Application>WPS 演示</Application>
  <PresentationFormat>全屏显示(4:3)</PresentationFormat>
  <Paragraphs>475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Comic Sans MS</vt:lpstr>
      <vt:lpstr>Times New Roman</vt:lpstr>
      <vt:lpstr>Helvetica</vt:lpstr>
      <vt:lpstr>微软雅黑</vt:lpstr>
      <vt:lpstr>Arial Unicode MS</vt:lpstr>
      <vt:lpstr>Symbol</vt:lpstr>
      <vt:lpstr>Bell MT</vt:lpstr>
      <vt:lpstr>Segoe Print</vt:lpstr>
      <vt:lpstr>icfp99</vt:lpstr>
      <vt:lpstr>Relocation and Loading</vt:lpstr>
      <vt:lpstr>Outline</vt:lpstr>
      <vt:lpstr>ELF relocatable object file format</vt:lpstr>
      <vt:lpstr>Relocation</vt:lpstr>
      <vt:lpstr>Relocation</vt:lpstr>
      <vt:lpstr>Relocation</vt:lpstr>
      <vt:lpstr>Sections in the ELF object file</vt:lpstr>
      <vt:lpstr>Relocation</vt:lpstr>
      <vt:lpstr>Relocation</vt:lpstr>
      <vt:lpstr>Relocation</vt:lpstr>
      <vt:lpstr>Relocation</vt:lpstr>
      <vt:lpstr>Relocation</vt:lpstr>
      <vt:lpstr>Relocation</vt:lpstr>
      <vt:lpstr>Relocation</vt:lpstr>
      <vt:lpstr>Relocation</vt:lpstr>
      <vt:lpstr>Relocatable Object Files(swap.o)</vt:lpstr>
      <vt:lpstr>Relocatable Object Files(swap.o)</vt:lpstr>
      <vt:lpstr>Example (Relocation)  </vt:lpstr>
      <vt:lpstr>Executable Object Files</vt:lpstr>
      <vt:lpstr>Executable Object Files</vt:lpstr>
      <vt:lpstr>Executable Object Files</vt:lpstr>
      <vt:lpstr>ELF Header</vt:lpstr>
      <vt:lpstr>Executable Object File Header</vt:lpstr>
      <vt:lpstr>Executable Object File Segment Header Table</vt:lpstr>
      <vt:lpstr>Executable Object File Segment Header Table</vt:lpstr>
      <vt:lpstr>Executable Object File Segment Header Table</vt:lpstr>
      <vt:lpstr>Executable Object Files</vt:lpstr>
      <vt:lpstr>PowerPoint 演示文稿</vt:lpstr>
      <vt:lpstr>ELF format</vt:lpstr>
      <vt:lpstr>Startup code</vt:lpstr>
      <vt:lpstr>Loading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</dc:title>
  <dc:creator>Microsoft Office User</dc:creator>
  <cp:lastModifiedBy>李昱翰</cp:lastModifiedBy>
  <cp:revision>59</cp:revision>
  <dcterms:created xsi:type="dcterms:W3CDTF">2015-12-14T08:41:00Z</dcterms:created>
  <dcterms:modified xsi:type="dcterms:W3CDTF">2022-05-27T04:22:10Z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72A0418D1FE04B78B848F3D2E1AC7390</vt:lpwstr>
  </property>
  <property fmtid="{D5CDD505-2E9C-101B-9397-08002B2CF9AE}" pid="3" name="KSOProductBuildVer">
    <vt:lpwstr>2052-11.1.0.11744</vt:lpwstr>
  </property>
</Properties>
</file>