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1286" r:id="rId3"/>
    <p:sldId id="1287" r:id="rId5"/>
    <p:sldId id="1279" r:id="rId6"/>
    <p:sldId id="1237" r:id="rId7"/>
    <p:sldId id="1195" r:id="rId8"/>
    <p:sldId id="1197" r:id="rId9"/>
    <p:sldId id="1200" r:id="rId10"/>
    <p:sldId id="1199" r:id="rId11"/>
    <p:sldId id="1198" r:id="rId12"/>
    <p:sldId id="1201" r:id="rId13"/>
    <p:sldId id="1202" r:id="rId14"/>
    <p:sldId id="1203" r:id="rId15"/>
    <p:sldId id="1211" r:id="rId16"/>
    <p:sldId id="1205" r:id="rId17"/>
    <p:sldId id="1207" r:id="rId18"/>
    <p:sldId id="1206" r:id="rId19"/>
    <p:sldId id="1257" r:id="rId20"/>
    <p:sldId id="1258" r:id="rId21"/>
    <p:sldId id="1280" r:id="rId22"/>
    <p:sldId id="1281" r:id="rId23"/>
    <p:sldId id="1282" r:id="rId24"/>
    <p:sldId id="1283" r:id="rId25"/>
    <p:sldId id="1259" r:id="rId26"/>
    <p:sldId id="1285" r:id="rId27"/>
    <p:sldId id="1288" r:id="rId28"/>
    <p:sldId id="1289" r:id="rId29"/>
    <p:sldId id="1290" r:id="rId30"/>
    <p:sldId id="1291" r:id="rId31"/>
    <p:sldId id="1292" r:id="rId32"/>
    <p:sldId id="1293" r:id="rId33"/>
    <p:sldId id="1294" r:id="rId34"/>
    <p:sldId id="1295" r:id="rId35"/>
    <p:sldId id="1296" r:id="rId36"/>
    <p:sldId id="1297" r:id="rId37"/>
    <p:sldId id="1298" r:id="rId38"/>
    <p:sldId id="1299" r:id="rId39"/>
    <p:sldId id="1300" r:id="rId40"/>
    <p:sldId id="1301" r:id="rId41"/>
    <p:sldId id="1302" r:id="rId42"/>
    <p:sldId id="1303" r:id="rId43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CC"/>
    <a:srgbClr val="FF006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10"/>
    <p:restoredTop sz="94924"/>
  </p:normalViewPr>
  <p:slideViewPr>
    <p:cSldViewPr showGuides="1">
      <p:cViewPr varScale="1">
        <p:scale>
          <a:sx n="95" d="100"/>
          <a:sy n="95" d="100"/>
        </p:scale>
        <p:origin x="89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C3F695-DB02-4BA0-AA41-BE47D80E8442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B03CE-F73B-4919-A92B-12D1CC98361B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60EA15-1BFB-4EA6-9198-811CC9E1B0E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B9CE24-C014-46AC-8A4E-1D13AED6C71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70A100-3977-46C2-B509-C2EEF8B67DB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2ACD36-B64D-4D95-936A-E8ED32DF970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1F0C7B-E676-4766-8F6A-9F9B8BE528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Symbol Table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Compiler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exports</a:t>
            </a:r>
            <a:r>
              <a:rPr lang="en-US" altLang="zh-CN" dirty="0">
                <a:ea typeface="宋体" panose="02010600030101010101" pitchFamily="2" charset="-122"/>
              </a:rPr>
              <a:t> symbols in .s file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Assembler builds symbol tables</a:t>
            </a:r>
            <a:r>
              <a:rPr lang="en-US" altLang="zh-CN" dirty="0">
                <a:ea typeface="宋体" panose="02010600030101010101" pitchFamily="2" charset="-122"/>
              </a:rPr>
              <a:t> using exported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ELF symbol table is contained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.symtab section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Symbol table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contains an array of entries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anchor="t" anchorCtr="0"/>
          <a:p>
            <a:pPr marL="457200" indent="-4572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extern int buf[];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*bufp0 = &amp;buf[0];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static int *bufp1;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void incr()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count=0;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count++;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(Symbol Table) (Hw 7.6)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5100" y="3019425"/>
            <a:ext cx="312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incr</a:t>
            </a:r>
            <a:r>
              <a:rPr lang="zh-CN" altLang="en-US"/>
              <a:t>是一个</a:t>
            </a:r>
            <a:r>
              <a:rPr lang="en-US" altLang="zh-CN"/>
              <a:t>local symbol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.file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“swap.c"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.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globl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bufp0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.data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.align 	8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.type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bufp0,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@object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.size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bufp0, 8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bufp0: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.long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bufp1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.comm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bufp1,8,8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(Symbol Table) (Hw 7.6)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1495" y="1496695"/>
            <a:ext cx="4475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symbol table</a:t>
            </a:r>
            <a:r>
              <a:rPr lang="zh-CN" altLang="en-US"/>
              <a:t>中会类似于此页</a:t>
            </a:r>
            <a:r>
              <a:rPr lang="en-US" altLang="zh-CN"/>
              <a:t>PPT</a:t>
            </a:r>
            <a:r>
              <a:rPr lang="zh-CN" altLang="en-US"/>
              <a:t>这样</a:t>
            </a:r>
            <a:endParaRPr lang="zh-CN" altLang="en-US"/>
          </a:p>
          <a:p>
            <a:r>
              <a:rPr lang="zh-CN" altLang="en-US"/>
              <a:t>对每一个</a:t>
            </a:r>
            <a:r>
              <a:rPr lang="en-US" altLang="zh-CN"/>
              <a:t>symbol</a:t>
            </a:r>
            <a:r>
              <a:rPr lang="zh-CN" altLang="en-US"/>
              <a:t>进行声明。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.text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.type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incr, @function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incr:</a:t>
            </a:r>
            <a:endParaRPr lang="zh-CN" altLang="en-US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pushq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%rbp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movq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%rsp, %rbp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count.1231, %eax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$1, %eax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%eax, count.1231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popq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%rbp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.size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incr, .-incr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count.1231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.comm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count.1231,4,4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(Symbol Table) (Hw 7.6)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0410" y="1506855"/>
            <a:ext cx="465074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count.1231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count</a:t>
            </a:r>
            <a:r>
              <a:rPr lang="zh-CN" altLang="en-US"/>
              <a:t>是一个</a:t>
            </a:r>
            <a:r>
              <a:rPr lang="en-US" altLang="zh-CN"/>
              <a:t>static</a:t>
            </a:r>
            <a:r>
              <a:rPr lang="zh-CN" altLang="en-US"/>
              <a:t>变量，</a:t>
            </a:r>
            <a:endParaRPr lang="zh-CN" altLang="en-US"/>
          </a:p>
          <a:p>
            <a:r>
              <a:rPr lang="zh-CN" altLang="en-US"/>
              <a:t>并且其初始值为</a:t>
            </a:r>
            <a:r>
              <a:rPr lang="en-US" altLang="zh-CN"/>
              <a:t>0</a:t>
            </a:r>
            <a:r>
              <a:rPr lang="zh-CN" altLang="en-US"/>
              <a:t>，故也需要存储在</a:t>
            </a:r>
            <a:endParaRPr lang="zh-CN" altLang="en-US"/>
          </a:p>
          <a:p>
            <a:r>
              <a:rPr lang="en-US" altLang="zh-CN"/>
              <a:t>.bss</a:t>
            </a:r>
            <a:r>
              <a:rPr lang="zh-CN" altLang="en-US"/>
              <a:t>区域</a:t>
            </a:r>
            <a:r>
              <a:rPr lang="en-US" altLang="zh-CN"/>
              <a:t>(</a:t>
            </a:r>
            <a:r>
              <a:rPr lang="zh-CN" altLang="en-US"/>
              <a:t>在</a:t>
            </a:r>
            <a:r>
              <a:rPr lang="en-US" altLang="zh-CN"/>
              <a:t>.o</a:t>
            </a:r>
            <a:r>
              <a:rPr lang="zh-CN" altLang="en-US"/>
              <a:t>文件中可能为</a:t>
            </a:r>
            <a:r>
              <a:rPr lang="en-US" altLang="zh-CN"/>
              <a:t>.COMMON</a:t>
            </a:r>
            <a:endParaRPr lang="en-US" altLang="zh-CN"/>
          </a:p>
          <a:p>
            <a:r>
              <a:rPr lang="zh-CN" altLang="en-US"/>
              <a:t>区域</a:t>
            </a:r>
            <a:r>
              <a:rPr lang="en-US" altLang="zh-CN"/>
              <a:t>)</a:t>
            </a:r>
            <a:r>
              <a:rPr lang="zh-CN" altLang="en-US"/>
              <a:t>，为了与那些因为没有赋初值而</a:t>
            </a:r>
            <a:endParaRPr lang="zh-CN" altLang="en-US"/>
          </a:p>
          <a:p>
            <a:r>
              <a:rPr lang="zh-CN" altLang="en-US"/>
              <a:t>存储在</a:t>
            </a:r>
            <a:r>
              <a:rPr lang="en-US" altLang="zh-CN"/>
              <a:t>.bss</a:t>
            </a:r>
            <a:r>
              <a:rPr lang="zh-CN" altLang="en-US"/>
              <a:t>区域的</a:t>
            </a:r>
            <a:r>
              <a:rPr lang="en-US" altLang="zh-CN"/>
              <a:t>symbol</a:t>
            </a:r>
            <a:r>
              <a:rPr lang="zh-CN" altLang="en-US"/>
              <a:t>区分开来，</a:t>
            </a:r>
            <a:endParaRPr lang="zh-CN" altLang="en-US"/>
          </a:p>
          <a:p>
            <a:r>
              <a:rPr lang="zh-CN" altLang="en-US"/>
              <a:t>使用了一个</a:t>
            </a:r>
            <a:r>
              <a:rPr lang="en-US" altLang="zh-CN"/>
              <a:t>tag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void swap()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temp;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bufp1 = &amp;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temp = *bufp0;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*bufp0 = *bufp1;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*bufp1 = temp;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swap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.type 	swap, @function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(Symbol Table) (Hw 7.6)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module that defines the symbol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swap.o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main.o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symbol type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global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extern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section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.text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.data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.bss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(Symbol Table) (Hw 7.6)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7265" y="3945255"/>
            <a:ext cx="1722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(referenced)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(Symbol Table) (Hw 7.6)(swap.o)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7927975" cy="40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69"/>
                <a:gridCol w="1661226"/>
                <a:gridCol w="1661226"/>
                <a:gridCol w="1947940"/>
                <a:gridCol w="1374513"/>
              </a:tblGrid>
              <a:tr h="822877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symtab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entry?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 type</a:t>
                      </a:r>
                      <a:endParaRPr lang="zh-CN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 where defined</a:t>
                      </a:r>
                      <a:endParaRPr lang="zh-CN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Section</a:t>
                      </a:r>
                      <a:endParaRPr lang="zh-CN" altLang="en-US" sz="2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buf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bufp0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bufp1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swap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4191000"/>
            <a:ext cx="3825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4900" y="2409825"/>
            <a:ext cx="10810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extern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4900" y="2841625"/>
            <a:ext cx="10810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global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13" y="3302000"/>
            <a:ext cx="8810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4900" y="3781425"/>
            <a:ext cx="10810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global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4900" y="4683125"/>
            <a:ext cx="8810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4900" y="5156200"/>
            <a:ext cx="8810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9738" y="4695825"/>
            <a:ext cx="11922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swap.o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4500" y="5127625"/>
            <a:ext cx="1190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swap.o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4500" y="3768725"/>
            <a:ext cx="1190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swap.o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7675" y="3276600"/>
            <a:ext cx="1190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swap.o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7675" y="2854325"/>
            <a:ext cx="1190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swap.o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4500" y="2387600"/>
            <a:ext cx="1169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main.o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2387600"/>
            <a:ext cx="8715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.data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2879725"/>
            <a:ext cx="8715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.data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78663" y="3336925"/>
            <a:ext cx="7334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.bss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6600" y="3794125"/>
            <a:ext cx="652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.txt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4708525"/>
            <a:ext cx="652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.txt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600" y="5165725"/>
            <a:ext cx="7334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.bss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25058" name="Group 2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685800" y="228600"/>
          <a:ext cx="7772400" cy="611187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main.c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swap.c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4675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main.c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*/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swap()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 = {1, 2};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swap()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0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swap.c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*/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extern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*bufp0 = &amp;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[0]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*bufp1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swap()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temp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bufp1 = &amp;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temp = *bufp0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*bufp0 = *bufp1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*bufp1 = temp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name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		/* string table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offset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*/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char 	type:4;	/* function or data (4 bits) */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	binding:4 ;	/* local or global  (4 bits) */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char 	reserved ;	/* unused */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short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section ;	/*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section header index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*/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	long 	value ;		/* section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offset, or abs address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*/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long	size ;		/* Object size in bytes */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Elf64_Symbol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Name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byte offset into the string table that points to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null-terminated</a:t>
            </a:r>
            <a:r>
              <a:rPr lang="en-US" altLang="zh-CN" dirty="0">
                <a:ea typeface="宋体" panose="02010600030101010101" pitchFamily="2" charset="-122"/>
              </a:rPr>
              <a:t> string name of the symbol.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Value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symbol’s address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relocatable</a:t>
            </a:r>
            <a:r>
              <a:rPr lang="en-US" altLang="zh-CN" dirty="0">
                <a:ea typeface="宋体" panose="02010600030101010101" pitchFamily="2" charset="-122"/>
              </a:rPr>
              <a:t> modules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value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 offset from the beginning of the section </a:t>
            </a:r>
            <a:r>
              <a:rPr lang="en-US" altLang="zh-CN" dirty="0">
                <a:ea typeface="宋体" panose="02010600030101010101" pitchFamily="2" charset="-122"/>
              </a:rPr>
              <a:t>where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object is defined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executable object</a:t>
            </a:r>
            <a:r>
              <a:rPr lang="en-US" altLang="zh-CN" dirty="0">
                <a:ea typeface="宋体" panose="02010600030101010101" pitchFamily="2" charset="-122"/>
              </a:rPr>
              <a:t> files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value is an absolute run-time address.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Size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size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 bytes</a:t>
            </a:r>
            <a:r>
              <a:rPr lang="en-US" altLang="zh-CN" dirty="0">
                <a:ea typeface="宋体" panose="02010600030101010101" pitchFamily="2" charset="-122"/>
              </a:rPr>
              <a:t>) of the object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Symbols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Symbol Tables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Duplicate Symbol Names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Static Linking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Static Libraries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Suggested reading: 7.5, 7.6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usually either data or function(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还可以是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NOTYPE)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symbol table can also contain entries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the individual sections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the path name of the original source file.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 there are distinct types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Binding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indicates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whether the symbol is local or global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Section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symbol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assigned to some section of the object file</a:t>
            </a:r>
            <a:r>
              <a:rPr lang="en-US" altLang="zh-CN" dirty="0">
                <a:ea typeface="宋体" panose="02010600030101010101" pitchFamily="2" charset="-122"/>
              </a:rPr>
              <a:t>, denoted by the section field, which is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index</a:t>
            </a:r>
            <a:r>
              <a:rPr lang="en-US" altLang="zh-CN" dirty="0">
                <a:ea typeface="宋体" panose="02010600030101010101" pitchFamily="2" charset="-122"/>
              </a:rPr>
              <a:t> into the section header table.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three special pseudosections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伪</a:t>
            </a:r>
            <a:r>
              <a:rPr lang="en-US" altLang="zh-CN" dirty="0">
                <a:ea typeface="宋体" panose="02010600030101010101" pitchFamily="2" charset="-122"/>
              </a:rPr>
              <a:t>section) that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don’t have entries in the section header 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</a:t>
            </a:r>
            <a:r>
              <a:rPr lang="en-US" altLang="zh-CN" dirty="0">
                <a:ea typeface="宋体" panose="02010600030101010101" pitchFamily="2" charset="-122"/>
              </a:rPr>
              <a:t>: symbols that should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be relocated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UNDEF</a:t>
            </a:r>
            <a:r>
              <a:rPr lang="en-US" altLang="zh-CN" dirty="0">
                <a:ea typeface="宋体" panose="02010600030101010101" pitchFamily="2" charset="-122"/>
              </a:rPr>
              <a:t>: symbols that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referenced in this object module but defined elsewhere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COMMON: uninitialized data</a:t>
            </a:r>
            <a:r>
              <a:rPr lang="en-US" altLang="zh-CN" dirty="0">
                <a:ea typeface="宋体" panose="02010600030101010101" pitchFamily="2" charset="-122"/>
              </a:rPr>
              <a:t> objects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these pseudosections exist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only in relocatable object files and do not exist in executable object files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310" y="6005830"/>
            <a:ext cx="89014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三个伪</a:t>
            </a:r>
            <a:r>
              <a:rPr lang="en-US" altLang="zh-CN"/>
              <a:t>section</a:t>
            </a:r>
            <a:r>
              <a:rPr lang="zh-CN" altLang="en-US"/>
              <a:t>只存在于</a:t>
            </a:r>
            <a:r>
              <a:rPr lang="en-US" altLang="zh-CN"/>
              <a:t>.o</a:t>
            </a:r>
            <a:r>
              <a:rPr lang="zh-CN" altLang="en-US"/>
              <a:t>文件中</a:t>
            </a:r>
            <a:r>
              <a:rPr lang="en-US" altLang="zh-CN"/>
              <a:t>,</a:t>
            </a:r>
            <a:r>
              <a:rPr lang="zh-CN" altLang="en-US"/>
              <a:t>而不存在于可执行文件中</a:t>
            </a:r>
            <a:r>
              <a:rPr lang="en-US" altLang="zh-CN"/>
              <a:t>,</a:t>
            </a:r>
            <a:r>
              <a:rPr lang="zh-CN" altLang="en-US"/>
              <a:t>是因为生成可执行</a:t>
            </a:r>
            <a:endParaRPr lang="zh-CN" altLang="en-US"/>
          </a:p>
          <a:p>
            <a:r>
              <a:rPr lang="zh-CN" altLang="en-US"/>
              <a:t>文件时进行的</a:t>
            </a:r>
            <a:r>
              <a:rPr lang="en-US" altLang="zh-CN"/>
              <a:t>linking</a:t>
            </a:r>
            <a:r>
              <a:rPr lang="zh-CN" altLang="en-US"/>
              <a:t>已经把每个</a:t>
            </a:r>
            <a:r>
              <a:rPr lang="en-US" altLang="zh-CN"/>
              <a:t>.o</a:t>
            </a:r>
            <a:r>
              <a:rPr lang="zh-CN" altLang="en-US"/>
              <a:t>文件中缺少的部分补上了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COMMON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 gives the alignment requirement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size gives the minimum size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difference between COMMON and .bss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Uninitialized global variables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.bss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Uninitialized static variables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global or static variables that are initialized to zero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GNU readelf tool 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main.o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Num:	Value	              Size      Type            Bind            Vis	 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Ndx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Name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8:    0000000000000000     8       OBJECT    GLOBAL    DEFAULT    3             buf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9:    0000000000000000     21        FUNC      GLOBAL	   DEFAULT    1            main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10:  0000000000000000     0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NOTYPE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GLOBAL	   DEFAULT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UND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swap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Vis: visibility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may be default, protected, hidden or internal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it is defined in the reserved part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swap.o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Num:	Value	              Size      Type            Bind            Vis	         Ndx      Name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8:    0000000000000000     8       OBJECT    GLOBAL    DEFAULT    3           bufp0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9:    0000000000000000     0       NOTYPE   GLOBAL	   DEFAULT  UND        buf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10: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0000000000000008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       OBJECT    GLOBAL	   DEFAULT  COMM  bufp1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11:  0000000000000000     60      OBJECT    GLOBAL	   DEFAULT    1             swap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Multiply Defined Global</a:t>
            </a:r>
            <a:r>
              <a:rPr lang="en-US" altLang="zh-CN" dirty="0">
                <a:ea typeface="宋体" panose="02010600030101010101" pitchFamily="2" charset="-122"/>
              </a:rPr>
              <a:t> Symbols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Strong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Functions and initialized global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Weak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Uninitialized global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Rules: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Multiple strong symbols are not allowed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strong symbol and multiple weak symbols</a:t>
            </a:r>
            <a:r>
              <a:rPr lang="en-US" altLang="zh-CN" dirty="0">
                <a:ea typeface="宋体" panose="02010600030101010101" pitchFamily="2" charset="-122"/>
              </a:rPr>
              <a:t>, choose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strong symbol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multiple weak symbols</a:t>
            </a:r>
            <a:r>
              <a:rPr lang="en-US" altLang="zh-CN" dirty="0">
                <a:ea typeface="宋体" panose="02010600030101010101" pitchFamily="2" charset="-122"/>
              </a:rPr>
              <a:t>, choose any of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weak symbol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Multiply Defined Global Symbols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6324" name="Group 3"/>
          <p:cNvGrpSpPr/>
          <p:nvPr/>
        </p:nvGrpSpPr>
        <p:grpSpPr>
          <a:xfrm>
            <a:off x="533400" y="1600200"/>
            <a:ext cx="8305800" cy="4419600"/>
            <a:chOff x="336" y="960"/>
            <a:chExt cx="5232" cy="2784"/>
          </a:xfrm>
        </p:grpSpPr>
        <p:sp>
          <p:nvSpPr>
            <p:cNvPr id="56326" name="Rectangle 4"/>
            <p:cNvSpPr/>
            <p:nvPr/>
          </p:nvSpPr>
          <p:spPr>
            <a:xfrm>
              <a:off x="3024" y="960"/>
              <a:ext cx="2544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 eaLnBrk="1" hangingPunct="1">
                <a:buAutoNum type="arabicPeriod"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/*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bar1.c*/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int main()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{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	return 0;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}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Rectangle 5"/>
            <p:cNvSpPr/>
            <p:nvPr/>
          </p:nvSpPr>
          <p:spPr>
            <a:xfrm>
              <a:off x="336" y="2112"/>
              <a:ext cx="2544" cy="16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 eaLnBrk="1" hangingPunct="1">
                <a:buAutoNum type="arabicPeriod"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/*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foo2.c*/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int x=15213;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int main()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{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	return 0;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}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6328" name="Rectangle 6"/>
            <p:cNvSpPr/>
            <p:nvPr/>
          </p:nvSpPr>
          <p:spPr>
            <a:xfrm>
              <a:off x="3024" y="2112"/>
              <a:ext cx="2544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 eaLnBrk="1" hangingPunct="1">
                <a:buAutoNum type="arabicPeriod"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/*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bar2.c*/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int x=15213;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void f()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{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 eaLnBrk="1" hangingPunct="1"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}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Rectangle 7"/>
            <p:cNvSpPr/>
            <p:nvPr/>
          </p:nvSpPr>
          <p:spPr>
            <a:xfrm>
              <a:off x="336" y="960"/>
              <a:ext cx="2544" cy="11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  <a:buAutoNum type="arabicPeriod"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/*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foo1.c*/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>
                <a:lnSpc>
                  <a:spcPct val="90000"/>
                </a:lnSpc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int main()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>
                <a:lnSpc>
                  <a:spcPct val="90000"/>
                </a:lnSpc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{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>
                <a:lnSpc>
                  <a:spcPct val="90000"/>
                </a:lnSpc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	return 0;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609600" lvl="0" indent="-609600">
                <a:lnSpc>
                  <a:spcPct val="90000"/>
                </a:lnSpc>
                <a:buAutoNum type="arabicPeriod"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}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6325" name="直接连接符 9"/>
          <p:cNvCxnSpPr/>
          <p:nvPr/>
        </p:nvCxnSpPr>
        <p:spPr>
          <a:xfrm>
            <a:off x="381000" y="3276600"/>
            <a:ext cx="78486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/>
          <p:nvPr/>
        </p:nvSpPr>
        <p:spPr>
          <a:xfrm>
            <a:off x="533400" y="1524000"/>
            <a:ext cx="3810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 eaLnBrk="1" hangingPunct="1"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/*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foo3.c*/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#include &lt;stdio.h&gt;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void f();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x=15213;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main()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f();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printf(“x=%d\n”,x)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0;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/>
          <p:nvPr/>
        </p:nvSpPr>
        <p:spPr>
          <a:xfrm>
            <a:off x="4800600" y="1524000"/>
            <a:ext cx="3733800" cy="266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 eaLnBrk="1" hangingPunct="1"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/*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bar3.c*/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x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void f()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x = 15212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Multiply Defined Global Symbols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/>
          <p:nvPr/>
        </p:nvSpPr>
        <p:spPr>
          <a:xfrm>
            <a:off x="533400" y="1524000"/>
            <a:ext cx="40386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 eaLnBrk="1" hangingPunct="1"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/*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foo4.c*/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#include &lt;stdio.h&gt;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void f();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x;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main()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x=15213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f();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printf(“x=%d\n”,x)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0;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/>
          <p:nvPr/>
        </p:nvSpPr>
        <p:spPr>
          <a:xfrm>
            <a:off x="4800600" y="1524000"/>
            <a:ext cx="3733800" cy="266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 eaLnBrk="1" hangingPunct="1"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/*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bar4.c*/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x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void f()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x = 15212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Multiply Defined Global Symbols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/>
          <p:nvPr/>
        </p:nvSpPr>
        <p:spPr>
          <a:xfrm>
            <a:off x="533400" y="1524000"/>
            <a:ext cx="49530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/*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foo5.c*/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#include &lt;stdio.h&gt;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void f();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x=15213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y=15212;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main()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f();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printf(“x=0x%x y=0x%x \n”,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        x, y)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0;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/>
          <p:nvPr/>
        </p:nvSpPr>
        <p:spPr>
          <a:xfrm>
            <a:off x="5867400" y="1524000"/>
            <a:ext cx="28956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/*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bar5.c*/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double x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void f()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x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-0.0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AutoNum type="arabicPeriod"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lvl="0" indent="-6096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gcc –fno-common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Multiply Defined Global Symbols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3125" y="5036185"/>
            <a:ext cx="24682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-fno-common</a:t>
            </a:r>
            <a:r>
              <a:rPr lang="zh-CN" altLang="en-US"/>
              <a:t>参数</a:t>
            </a:r>
            <a:endParaRPr lang="zh-CN" altLang="en-US"/>
          </a:p>
          <a:p>
            <a:r>
              <a:rPr lang="zh-CN" altLang="en-US"/>
              <a:t>会在多个</a:t>
            </a:r>
            <a:r>
              <a:rPr lang="en-US" altLang="zh-CN"/>
              <a:t>.o</a:t>
            </a:r>
            <a:r>
              <a:rPr lang="zh-CN" altLang="en-US"/>
              <a:t>文件中有</a:t>
            </a:r>
            <a:endParaRPr lang="zh-CN" altLang="en-US"/>
          </a:p>
          <a:p>
            <a:r>
              <a:rPr lang="zh-CN" altLang="en-US"/>
              <a:t>相同的</a:t>
            </a:r>
            <a:r>
              <a:rPr lang="en-US" altLang="zh-CN"/>
              <a:t>global</a:t>
            </a:r>
            <a:r>
              <a:rPr lang="zh-CN" altLang="en-US"/>
              <a:t>声明时</a:t>
            </a:r>
            <a:endParaRPr lang="zh-CN" altLang="en-US"/>
          </a:p>
          <a:p>
            <a:r>
              <a:rPr lang="zh-CN" altLang="en-US"/>
              <a:t>直接报错退出。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0865" y="2527935"/>
            <a:ext cx="280098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buggy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</a:t>
            </a:r>
            <a:r>
              <a:rPr lang="zh-CN" altLang="en-US"/>
              <a:t>地址连续，</a:t>
            </a:r>
            <a:endParaRPr lang="zh-CN" altLang="en-US"/>
          </a:p>
          <a:p>
            <a:r>
              <a:rPr lang="zh-CN" altLang="en-US"/>
              <a:t>并且一共占据</a:t>
            </a:r>
            <a:r>
              <a:rPr lang="en-US" altLang="zh-CN"/>
              <a:t>8bytes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故会在调用</a:t>
            </a:r>
            <a:r>
              <a:rPr lang="en-US" altLang="zh-CN"/>
              <a:t>f</a:t>
            </a:r>
            <a:r>
              <a:rPr lang="zh-CN" altLang="en-US"/>
              <a:t>函数时将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的值覆盖为</a:t>
            </a:r>
            <a:r>
              <a:rPr lang="en-US" altLang="zh-CN"/>
              <a:t>0.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relocatable object file format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/>
          <p:nvPr/>
        </p:nvSpPr>
        <p:spPr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ELF header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6"/>
          <p:cNvSpPr/>
          <p:nvPr/>
        </p:nvSpPr>
        <p:spPr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.data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Rectangle 7"/>
          <p:cNvSpPr/>
          <p:nvPr/>
        </p:nvSpPr>
        <p:spPr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.bss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8"/>
          <p:cNvSpPr/>
          <p:nvPr/>
        </p:nvSpPr>
        <p:spPr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.symtab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Rectangle 9"/>
          <p:cNvSpPr/>
          <p:nvPr/>
        </p:nvSpPr>
        <p:spPr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.rel.txt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Rectangle 10"/>
          <p:cNvSpPr/>
          <p:nvPr/>
        </p:nvSpPr>
        <p:spPr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.rel.data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Rectangle 11"/>
          <p:cNvSpPr/>
          <p:nvPr/>
        </p:nvSpPr>
        <p:spPr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.debug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7" name="Rectangle 12"/>
          <p:cNvSpPr/>
          <p:nvPr/>
        </p:nvSpPr>
        <p:spPr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Section header table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Rectangle 13"/>
          <p:cNvSpPr/>
          <p:nvPr/>
        </p:nvSpPr>
        <p:spPr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.line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9" name="Rectangle 14"/>
          <p:cNvSpPr/>
          <p:nvPr/>
        </p:nvSpPr>
        <p:spPr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.strtab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Rectangle 5"/>
          <p:cNvSpPr/>
          <p:nvPr/>
        </p:nvSpPr>
        <p:spPr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.text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31" name="Rectangle 5"/>
          <p:cNvSpPr/>
          <p:nvPr/>
        </p:nvSpPr>
        <p:spPr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.rodata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左大括号 6"/>
          <p:cNvSpPr/>
          <p:nvPr/>
        </p:nvSpPr>
        <p:spPr>
          <a:xfrm>
            <a:off x="1600200" y="1814513"/>
            <a:ext cx="457200" cy="3616325"/>
          </a:xfrm>
          <a:prstGeom prst="leftBrace">
            <a:avLst>
              <a:gd name="adj1" fmla="val 831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233" name="文本框 7"/>
          <p:cNvSpPr txBox="1"/>
          <p:nvPr/>
        </p:nvSpPr>
        <p:spPr>
          <a:xfrm>
            <a:off x="609600" y="3400425"/>
            <a:ext cx="1081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4" name="左大括号 8"/>
          <p:cNvSpPr/>
          <p:nvPr/>
        </p:nvSpPr>
        <p:spPr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235" name="文本框 25"/>
          <p:cNvSpPr txBox="1"/>
          <p:nvPr/>
        </p:nvSpPr>
        <p:spPr>
          <a:xfrm>
            <a:off x="342900" y="5102225"/>
            <a:ext cx="12573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Describes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object file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Packaging commonly used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package functions</a:t>
            </a:r>
            <a:r>
              <a:rPr lang="en-US" altLang="zh-CN" dirty="0">
                <a:ea typeface="宋体" panose="02010600030101010101" pitchFamily="2" charset="-122"/>
              </a:rPr>
              <a:t> commonly used by programmers?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math, I/O, memory management, string manipulation, etc.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Packaging commonly used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Awkward, given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linker framework</a:t>
            </a:r>
            <a:r>
              <a:rPr lang="en-US" altLang="zh-CN" dirty="0">
                <a:ea typeface="宋体" panose="02010600030101010101" pitchFamily="2" charset="-122"/>
              </a:rPr>
              <a:t> so far: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Option 1: Put all functions in a single source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programmers link big object file into their programs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space and time inefficient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Option 2</a:t>
            </a:r>
            <a:r>
              <a:rPr lang="en-US" altLang="zh-CN" dirty="0">
                <a:ea typeface="宋体" panose="02010600030101010101" pitchFamily="2" charset="-122"/>
              </a:rPr>
              <a:t>: Put each function in a separate source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programmers explicitly link appropriate binaries into their programs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more efficient, but burdensome on the programmer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Solution: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static libraries (.a archive files)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concatenate related relocatable object files into a single file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with an index (called an archive)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enhance linker so that it tries to resolve unresolved external references by looking for the symbols in one or more archives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If an archive member file resolves reference, link into executable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gcc main.c /usr/lib/libm.a /usr/libc.a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gcc main.c -lm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Packaging commonly used functions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0487" tIns="44450" rIns="90487" bIns="4445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(a) addvec.o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addcnt = 0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fr-F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fr-F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addvec(int *x, int *y, </a:t>
            </a:r>
            <a:r>
              <a:rPr lang="pl-PL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*z, int n)</a:t>
            </a:r>
            <a:endParaRPr lang="pl-PL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int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addcnt++;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nn-NO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for (i = 0; i &lt; n; i++)</a:t>
            </a:r>
            <a:endParaRPr lang="nn-NO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	z[i] = x[i] + y[i];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(1/3)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876800"/>
          </a:xfrm>
        </p:spPr>
        <p:txBody>
          <a:bodyPr vert="horz" wrap="square" lIns="90487" tIns="44450" rIns="90487" bIns="4445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(b) multvec.o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multcnt = 0 ;</a:t>
            </a:r>
            <a:endParaRPr lang="fr-F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fr-F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multvec(int *x, int *y, </a:t>
            </a:r>
            <a:r>
              <a:rPr lang="pl-PL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*z, int n)</a:t>
            </a:r>
            <a:endParaRPr lang="pl-PL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int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multcnt++;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nn-NO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for (i = 0; i &lt; n; i++)</a:t>
            </a:r>
            <a:endParaRPr lang="nn-NO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z[i] = x[i] * y[i];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unix&gt; gcc -c addvec.c multvec.c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unix&gt;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 rcs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libvector.a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addvec.o multvec.o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(2/3)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572000"/>
          </a:xfrm>
        </p:spPr>
        <p:txBody>
          <a:bodyPr vert="horz" wrap="square" lIns="90487" tIns="44450" rIns="90487" bIns="44450" anchor="t" anchorCtr="0"/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main2.c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"vector.h“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x[2] = {1, 2};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y[2] = {3, 4};</a:t>
            </a:r>
            <a:endParaRPr lang="es-E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z[2];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addvec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(x, y, z, 2);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pl-PL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pl-PL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("z = [%d %d]\n", z[0], z[1]);</a:t>
            </a:r>
            <a:endParaRPr lang="pl-PL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(3/3)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Static Linked Libraries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804" name="Line 6"/>
          <p:cNvSpPr/>
          <p:nvPr/>
        </p:nvSpPr>
        <p:spPr>
          <a:xfrm>
            <a:off x="1066800" y="20574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05" name="Rectangle 7"/>
          <p:cNvSpPr/>
          <p:nvPr/>
        </p:nvSpPr>
        <p:spPr>
          <a:xfrm>
            <a:off x="457200" y="2590800"/>
            <a:ext cx="2590800" cy="4587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Translators(cc1, as)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6" name="Text Box 8"/>
          <p:cNvSpPr txBox="1"/>
          <p:nvPr/>
        </p:nvSpPr>
        <p:spPr>
          <a:xfrm>
            <a:off x="482600" y="1646238"/>
            <a:ext cx="1165225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main2.c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7" name="Text Box 9"/>
          <p:cNvSpPr txBox="1"/>
          <p:nvPr/>
        </p:nvSpPr>
        <p:spPr>
          <a:xfrm>
            <a:off x="1846263" y="1638300"/>
            <a:ext cx="1166812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vector.h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8" name="Text Box 10"/>
          <p:cNvSpPr txBox="1"/>
          <p:nvPr/>
        </p:nvSpPr>
        <p:spPr>
          <a:xfrm>
            <a:off x="1244600" y="3352800"/>
            <a:ext cx="1182688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main2.o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9" name="Line 12"/>
          <p:cNvSpPr/>
          <p:nvPr/>
        </p:nvSpPr>
        <p:spPr>
          <a:xfrm>
            <a:off x="1981200" y="3124200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10" name="Line 13"/>
          <p:cNvSpPr/>
          <p:nvPr/>
        </p:nvSpPr>
        <p:spPr>
          <a:xfrm flipH="1">
            <a:off x="1981200" y="37846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11" name="Rectangle 16"/>
          <p:cNvSpPr/>
          <p:nvPr/>
        </p:nvSpPr>
        <p:spPr>
          <a:xfrm>
            <a:off x="228600" y="4191000"/>
            <a:ext cx="5638800" cy="4587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Linker (ld)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2" name="Text Box 17"/>
          <p:cNvSpPr txBox="1"/>
          <p:nvPr/>
        </p:nvSpPr>
        <p:spPr>
          <a:xfrm>
            <a:off x="1752600" y="5024438"/>
            <a:ext cx="492125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3" name="Line 19"/>
          <p:cNvSpPr/>
          <p:nvPr/>
        </p:nvSpPr>
        <p:spPr>
          <a:xfrm flipH="1">
            <a:off x="1981200" y="4724400"/>
            <a:ext cx="0" cy="3365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14" name="Text Box 21"/>
          <p:cNvSpPr txBox="1"/>
          <p:nvPr/>
        </p:nvSpPr>
        <p:spPr>
          <a:xfrm>
            <a:off x="3124200" y="2667000"/>
            <a:ext cx="15240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libvector.a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5" name="Line 22"/>
          <p:cNvSpPr/>
          <p:nvPr/>
        </p:nvSpPr>
        <p:spPr>
          <a:xfrm flipH="1">
            <a:off x="3657600" y="3124200"/>
            <a:ext cx="0" cy="990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16" name="Text Box 5"/>
          <p:cNvSpPr txBox="1"/>
          <p:nvPr/>
        </p:nvSpPr>
        <p:spPr>
          <a:xfrm>
            <a:off x="2895600" y="5024438"/>
            <a:ext cx="5486400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Fully linked executable object code file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7" name="Text Box 21"/>
          <p:cNvSpPr txBox="1"/>
          <p:nvPr/>
        </p:nvSpPr>
        <p:spPr>
          <a:xfrm>
            <a:off x="5105400" y="1981200"/>
            <a:ext cx="13716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libc.a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8" name="Text Box 21"/>
          <p:cNvSpPr txBox="1"/>
          <p:nvPr/>
        </p:nvSpPr>
        <p:spPr>
          <a:xfrm>
            <a:off x="3657600" y="3352800"/>
            <a:ext cx="14478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addvec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9" name="Line 22"/>
          <p:cNvSpPr/>
          <p:nvPr/>
        </p:nvSpPr>
        <p:spPr>
          <a:xfrm flipH="1">
            <a:off x="4724400" y="2438400"/>
            <a:ext cx="685800" cy="1676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20" name="Text Box 21"/>
          <p:cNvSpPr txBox="1"/>
          <p:nvPr/>
        </p:nvSpPr>
        <p:spPr>
          <a:xfrm>
            <a:off x="5105400" y="3124200"/>
            <a:ext cx="4038600" cy="8302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printf.o and any other modules called by printf.o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1" name="矩形 30"/>
          <p:cNvSpPr/>
          <p:nvPr/>
        </p:nvSpPr>
        <p:spPr>
          <a:xfrm>
            <a:off x="457200" y="5416550"/>
            <a:ext cx="8077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unix&gt; gcc -O2 -c main2.c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unix&gt; gcc -static -o prog2 main2.o ./libvector.a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Or unix&gt; gcc -static -o prog2 main2.o -L. -lvector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2" name="Line 6"/>
          <p:cNvSpPr/>
          <p:nvPr/>
        </p:nvSpPr>
        <p:spPr>
          <a:xfrm>
            <a:off x="2362200" y="20574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6705600" y="5575300"/>
            <a:ext cx="2371725" cy="401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Current directory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>
            <a:off x="5562600" y="5775325"/>
            <a:ext cx="1143000" cy="625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5386388" y="5992813"/>
            <a:ext cx="38417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8851" name="Group 2"/>
          <p:cNvGrpSpPr/>
          <p:nvPr/>
        </p:nvGrpSpPr>
        <p:grpSpPr>
          <a:xfrm>
            <a:off x="457200" y="1600200"/>
            <a:ext cx="8153400" cy="4579938"/>
            <a:chOff x="428" y="765"/>
            <a:chExt cx="5136" cy="3385"/>
          </a:xfrm>
        </p:grpSpPr>
        <p:sp>
          <p:nvSpPr>
            <p:cNvPr id="78853" name="Line 3"/>
            <p:cNvSpPr/>
            <p:nvPr/>
          </p:nvSpPr>
          <p:spPr>
            <a:xfrm>
              <a:off x="864" y="100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54" name="Rectangle 4"/>
            <p:cNvSpPr/>
            <p:nvPr/>
          </p:nvSpPr>
          <p:spPr>
            <a:xfrm>
              <a:off x="432" y="1241"/>
              <a:ext cx="864" cy="26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Translator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8855" name="Text Box 5"/>
            <p:cNvSpPr txBox="1"/>
            <p:nvPr/>
          </p:nvSpPr>
          <p:spPr>
            <a:xfrm>
              <a:off x="528" y="765"/>
              <a:ext cx="563" cy="3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atoi.c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6" name="Text Box 6"/>
            <p:cNvSpPr txBox="1"/>
            <p:nvPr/>
          </p:nvSpPr>
          <p:spPr>
            <a:xfrm>
              <a:off x="644" y="1625"/>
              <a:ext cx="574" cy="3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atoi.o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7" name="Rectangle 7"/>
            <p:cNvSpPr/>
            <p:nvPr/>
          </p:nvSpPr>
          <p:spPr>
            <a:xfrm>
              <a:off x="1488" y="1241"/>
              <a:ext cx="864" cy="26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Translator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8858" name="Text Box 8"/>
            <p:cNvSpPr txBox="1"/>
            <p:nvPr/>
          </p:nvSpPr>
          <p:spPr>
            <a:xfrm>
              <a:off x="1484" y="765"/>
              <a:ext cx="735" cy="3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printf.c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9" name="Text Box 9"/>
            <p:cNvSpPr txBox="1"/>
            <p:nvPr/>
          </p:nvSpPr>
          <p:spPr>
            <a:xfrm>
              <a:off x="1500" y="1625"/>
              <a:ext cx="746" cy="3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printf.o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0" name="Line 10"/>
            <p:cNvSpPr/>
            <p:nvPr/>
          </p:nvSpPr>
          <p:spPr>
            <a:xfrm>
              <a:off x="1920" y="100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61" name="Line 11"/>
            <p:cNvSpPr/>
            <p:nvPr/>
          </p:nvSpPr>
          <p:spPr>
            <a:xfrm>
              <a:off x="864" y="148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62" name="Line 12"/>
            <p:cNvSpPr/>
            <p:nvPr/>
          </p:nvSpPr>
          <p:spPr>
            <a:xfrm>
              <a:off x="1920" y="148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63" name="Line 13"/>
            <p:cNvSpPr/>
            <p:nvPr/>
          </p:nvSpPr>
          <p:spPr>
            <a:xfrm>
              <a:off x="1920" y="1918"/>
              <a:ext cx="0" cy="2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64" name="Text Box 14"/>
            <p:cNvSpPr txBox="1"/>
            <p:nvPr/>
          </p:nvSpPr>
          <p:spPr>
            <a:xfrm>
              <a:off x="1624" y="2656"/>
              <a:ext cx="563" cy="3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libc.a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5" name="Line 15"/>
            <p:cNvSpPr/>
            <p:nvPr/>
          </p:nvSpPr>
          <p:spPr>
            <a:xfrm flipH="1">
              <a:off x="2496" y="1879"/>
              <a:ext cx="81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66" name="Rectangle 16"/>
            <p:cNvSpPr/>
            <p:nvPr/>
          </p:nvSpPr>
          <p:spPr>
            <a:xfrm>
              <a:off x="1200" y="2215"/>
              <a:ext cx="1872" cy="26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Archiver (ar)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Text Box 17"/>
            <p:cNvSpPr txBox="1"/>
            <p:nvPr/>
          </p:nvSpPr>
          <p:spPr>
            <a:xfrm>
              <a:off x="2496" y="1159"/>
              <a:ext cx="275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...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8" name="Rectangle 18"/>
            <p:cNvSpPr/>
            <p:nvPr/>
          </p:nvSpPr>
          <p:spPr>
            <a:xfrm>
              <a:off x="2928" y="1248"/>
              <a:ext cx="864" cy="26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Translator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8869" name="Text Box 19"/>
            <p:cNvSpPr txBox="1"/>
            <p:nvPr/>
          </p:nvSpPr>
          <p:spPr>
            <a:xfrm>
              <a:off x="2928" y="765"/>
              <a:ext cx="908" cy="3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random.c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70" name="Text Box 20"/>
            <p:cNvSpPr txBox="1"/>
            <p:nvPr/>
          </p:nvSpPr>
          <p:spPr>
            <a:xfrm>
              <a:off x="2940" y="1625"/>
              <a:ext cx="919" cy="3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random.o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71" name="Line 21"/>
            <p:cNvSpPr/>
            <p:nvPr/>
          </p:nvSpPr>
          <p:spPr>
            <a:xfrm>
              <a:off x="3360" y="1015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72" name="Line 22"/>
            <p:cNvSpPr/>
            <p:nvPr/>
          </p:nvSpPr>
          <p:spPr>
            <a:xfrm flipH="1">
              <a:off x="3356" y="1495"/>
              <a:ext cx="4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73" name="Line 23"/>
            <p:cNvSpPr/>
            <p:nvPr/>
          </p:nvSpPr>
          <p:spPr>
            <a:xfrm>
              <a:off x="864" y="1879"/>
              <a:ext cx="768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74" name="Text Box 24"/>
            <p:cNvSpPr txBox="1"/>
            <p:nvPr/>
          </p:nvSpPr>
          <p:spPr>
            <a:xfrm>
              <a:off x="3254" y="2167"/>
              <a:ext cx="116" cy="30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75" name="Line 25"/>
            <p:cNvSpPr/>
            <p:nvPr/>
          </p:nvSpPr>
          <p:spPr>
            <a:xfrm>
              <a:off x="1920" y="2494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92" name="Text Box 26"/>
            <p:cNvSpPr txBox="1">
              <a:spLocks noChangeArrowheads="1"/>
            </p:cNvSpPr>
            <p:nvPr/>
          </p:nvSpPr>
          <p:spPr bwMode="auto">
            <a:xfrm>
              <a:off x="428" y="2990"/>
              <a:ext cx="5136" cy="11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0" kern="1200" cap="none" spc="0" normalizeH="0" baseline="0" noProof="0" dirty="0" err="1">
                  <a:latin typeface="+mn-lt"/>
                  <a:ea typeface="宋体" panose="02010600030101010101" pitchFamily="2" charset="-122"/>
                  <a:cs typeface="+mn-cs"/>
                </a:rPr>
                <a:t>Archiver</a:t>
              </a:r>
              <a:r>
                <a:rPr kumimoji="0" lang="en-US" altLang="zh-CN" sz="2400" b="0" kern="1200" cap="none" spc="0" normalizeH="0" baseline="0" noProof="0" dirty="0">
                  <a:latin typeface="+mn-lt"/>
                  <a:ea typeface="宋体" panose="02010600030101010101" pitchFamily="2" charset="-122"/>
                  <a:cs typeface="+mn-cs"/>
                </a:rPr>
                <a:t> allows </a:t>
              </a:r>
              <a:r>
                <a:rPr kumimoji="0" lang="en-US" altLang="zh-CN" sz="2400" b="0" kern="1200" cap="none" spc="0" normalizeH="0" baseline="0" noProof="0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  <a:cs typeface="+mn-cs"/>
                </a:rPr>
                <a:t>incremental updates</a:t>
              </a:r>
              <a:r>
                <a:rPr kumimoji="0" lang="en-US" altLang="zh-CN" sz="2400" b="0" kern="1200" cap="none" spc="0" normalizeH="0" baseline="0" noProof="0" dirty="0">
                  <a:latin typeface="+mn-lt"/>
                  <a:ea typeface="宋体" panose="02010600030101010101" pitchFamily="2" charset="-122"/>
                  <a:cs typeface="+mn-cs"/>
                </a:rPr>
                <a:t>: </a:t>
              </a:r>
              <a:endParaRPr kumimoji="0" lang="en-US" altLang="zh-CN" sz="2400" b="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 recompile function that changes and replace .o file in archive.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0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ar</a:t>
              </a:r>
              <a:r>
                <a:rPr kumimoji="0" lang="en-US" altLang="zh-CN" sz="2400" b="0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rcs</a:t>
              </a:r>
              <a:r>
                <a:rPr kumimoji="0" lang="en-US" altLang="zh-CN" sz="2400" b="0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libc.a</a:t>
              </a:r>
              <a:r>
                <a:rPr kumimoji="0" lang="en-US" altLang="zh-CN" sz="2400" b="0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en-US" altLang="zh-CN" sz="2400" b="0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atoi.o</a:t>
              </a:r>
              <a:r>
                <a:rPr kumimoji="0" lang="en-US" altLang="zh-CN" sz="2400" b="0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printf.o</a:t>
              </a:r>
              <a:r>
                <a:rPr kumimoji="0" lang="en-US" altLang="zh-CN" sz="2400" b="0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… </a:t>
              </a:r>
              <a:r>
                <a:rPr kumimoji="0" lang="en-US" altLang="zh-CN" sz="2400" b="0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random.o</a:t>
              </a:r>
              <a:endParaRPr kumimoji="0" lang="en-US" altLang="zh-CN" sz="24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877" name="Text Box 27"/>
            <p:cNvSpPr txBox="1"/>
            <p:nvPr/>
          </p:nvSpPr>
          <p:spPr>
            <a:xfrm>
              <a:off x="2496" y="2736"/>
              <a:ext cx="1872" cy="243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Helvetica" pitchFamily="34" charset="0"/>
                  <a:ea typeface="宋体" panose="02010600030101010101" pitchFamily="2" charset="-122"/>
                </a:rPr>
                <a:t>C standard library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8852" name="Rectangle 2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Creating static libraries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3434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relocatable object files</a:t>
            </a:r>
            <a:r>
              <a:rPr lang="en-US" altLang="zh-CN" dirty="0">
                <a:ea typeface="宋体" panose="02010600030101010101" pitchFamily="2" charset="-122"/>
              </a:rPr>
              <a:t> that will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 merged to form the executable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Unresolved symbols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Symbols that have been defined in previous input files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Initially</a:t>
            </a:r>
            <a:r>
              <a:rPr lang="en-US" altLang="zh-CN" dirty="0">
                <a:ea typeface="宋体" panose="02010600030101010101" pitchFamily="2" charset="-122"/>
              </a:rPr>
              <a:t> all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empty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static libraries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4958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Scan .o files and .a files in the command line order.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When scan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object file f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 f to 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Updates U, 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When scan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archive file f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Resolve U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m is used to resolve symbol, m is added to 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Update U, D using m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static libraries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foo(void)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main()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foo()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0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Unix&gt; gcc –Wall –O2 –o linkerror linkerror.c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/tmp/ccSz5uti.o: In function ‘main’: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/tmp/ccSz5uti.o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(.text+0x7): undefined reference to ‘foo’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533400" indent="-53340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collect2: ld return 1 exit status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8006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If any entries in the unresolved list at end of scan, then error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Problem: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command line order matters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Moral: put libraries at the end of the command line.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static libraries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0990" y="2173605"/>
            <a:ext cx="26676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若</a:t>
            </a:r>
            <a:r>
              <a:rPr lang="en-US" altLang="zh-CN"/>
              <a:t>U</a:t>
            </a:r>
            <a:r>
              <a:rPr lang="zh-CN" altLang="en-US"/>
              <a:t>仍然不为空，说明</a:t>
            </a:r>
            <a:endParaRPr lang="zh-CN" altLang="en-US"/>
          </a:p>
          <a:p>
            <a:r>
              <a:rPr lang="zh-CN" altLang="en-US"/>
              <a:t>出现了</a:t>
            </a:r>
            <a:r>
              <a:rPr lang="en-US" altLang="zh-CN"/>
              <a:t>package</a:t>
            </a:r>
            <a:r>
              <a:rPr lang="zh-CN" altLang="en-US"/>
              <a:t>缺失</a:t>
            </a:r>
            <a:endParaRPr lang="zh-CN" altLang="en-US"/>
          </a:p>
          <a:p>
            <a:r>
              <a:rPr lang="zh-CN" altLang="en-US"/>
              <a:t>的问题。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Three kinds of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Defined global</a:t>
            </a:r>
            <a:r>
              <a:rPr lang="en-US" altLang="zh-CN" dirty="0">
                <a:ea typeface="宋体" panose="02010600030101010101" pitchFamily="2" charset="-122"/>
              </a:rPr>
              <a:t>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Referenced global</a:t>
            </a:r>
            <a:r>
              <a:rPr lang="en-US" altLang="zh-CN" dirty="0">
                <a:ea typeface="宋体" panose="02010600030101010101" pitchFamily="2" charset="-122"/>
              </a:rPr>
              <a:t>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 dirty="0">
                <a:ea typeface="宋体" panose="02010600030101010101" pitchFamily="2" charset="-122"/>
              </a:rPr>
              <a:t>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Defined</a:t>
            </a:r>
            <a:r>
              <a:rPr lang="en-US" altLang="zh-CN" dirty="0">
                <a:ea typeface="宋体" panose="02010600030101010101" pitchFamily="2" charset="-122"/>
              </a:rPr>
              <a:t> global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Defined by the module (file) m and can be referenced by other modules (files)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Nonstatic C functions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Global variables that are defined without the C static attribute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Referenced</a:t>
            </a:r>
            <a:r>
              <a:rPr lang="en-US" altLang="zh-CN" dirty="0">
                <a:ea typeface="宋体" panose="02010600030101010101" pitchFamily="2" charset="-122"/>
              </a:rPr>
              <a:t> global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Referenced by the module m but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defined by some other modules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 functions and variables that are defined in other files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 dirty="0">
                <a:ea typeface="宋体" panose="02010600030101010101" pitchFamily="2" charset="-122"/>
              </a:rPr>
              <a:t>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Defined and referenced exclusively by the module m.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 functions and global variables with static attribute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 nonstatic</a:t>
            </a:r>
            <a:r>
              <a:rPr lang="en-US" altLang="zh-CN" dirty="0">
                <a:ea typeface="宋体" panose="02010600030101010101" pitchFamily="2" charset="-122"/>
              </a:rPr>
              <a:t> program variables(</a:t>
            </a:r>
            <a:r>
              <a:rPr lang="zh-CN" altLang="en-US" dirty="0">
                <a:ea typeface="宋体" panose="02010600030101010101" pitchFamily="2" charset="-122"/>
              </a:rPr>
              <a:t>普通的局部变量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does not contain in the symbol table in .symbol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546735"/>
            <a:ext cx="3942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Local Symbol != Local Variable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 vert="horz" wrap="square" lIns="91440" tIns="45720" rIns="91440" bIns="45720" anchor="t" anchorCtr="0"/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extern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</a:t>
            </a:r>
            <a:r>
              <a:rPr lang="en-US" altLang="zh-CN" sz="24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	static int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 ;  //x.1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int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static int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1;  //x.2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文本框 1"/>
          <p:cNvSpPr txBox="1"/>
          <p:nvPr/>
        </p:nvSpPr>
        <p:spPr>
          <a:xfrm>
            <a:off x="6096000" y="2438400"/>
            <a:ext cx="2497138" cy="1816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Define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00CC"/>
                </a:solidFill>
                <a:ea typeface="宋体" panose="02010600030101010101" pitchFamily="2" charset="-122"/>
              </a:rPr>
              <a:t>Reference</a:t>
            </a:r>
            <a:endParaRPr lang="en-US" altLang="zh-CN" b="1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Local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</a:rPr>
              <a:t>Not a symbol</a:t>
            </a:r>
            <a:endParaRPr lang="zh-CN" altLang="en-US" b="1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4825" y="4403090"/>
            <a:ext cx="4132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两个函数都定义了</a:t>
            </a:r>
            <a:r>
              <a:rPr lang="en-US" altLang="zh-CN"/>
              <a:t>static</a:t>
            </a:r>
            <a:r>
              <a:rPr lang="zh-CN" altLang="en-US"/>
              <a:t>的</a:t>
            </a:r>
            <a:r>
              <a:rPr lang="en-US" altLang="zh-CN"/>
              <a:t>x</a:t>
            </a:r>
            <a:r>
              <a:rPr lang="zh-CN" altLang="en-US"/>
              <a:t>变量，</a:t>
            </a:r>
            <a:endParaRPr lang="zh-CN" altLang="en-US"/>
          </a:p>
          <a:p>
            <a:r>
              <a:rPr lang="zh-CN" altLang="en-US"/>
              <a:t>但是两者并无关联。故在</a:t>
            </a:r>
            <a:r>
              <a:rPr lang="en-US" altLang="zh-CN"/>
              <a:t>compile</a:t>
            </a:r>
            <a:endParaRPr lang="en-US" altLang="zh-CN"/>
          </a:p>
          <a:p>
            <a:r>
              <a:rPr lang="zh-CN" altLang="en-US"/>
              <a:t>的时候</a:t>
            </a:r>
            <a:r>
              <a:rPr lang="en-US" altLang="zh-CN"/>
              <a:t>compiler</a:t>
            </a:r>
            <a:r>
              <a:rPr lang="zh-CN" altLang="en-US"/>
              <a:t>会利用</a:t>
            </a:r>
            <a:r>
              <a:rPr lang="en-US" altLang="zh-CN"/>
              <a:t>tag</a:t>
            </a:r>
            <a:r>
              <a:rPr lang="zh-CN" altLang="en-US"/>
              <a:t>进行区分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 static</a:t>
            </a:r>
            <a:r>
              <a:rPr lang="en-US" altLang="zh-CN" dirty="0">
                <a:ea typeface="宋体" panose="02010600030101010101" pitchFamily="2" charset="-122"/>
              </a:rPr>
              <a:t> procedure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Are not managed on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 allocated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.data or .bss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x.1 and x.2 in the above example are allocated in .data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Each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relocatable object file</a:t>
            </a:r>
            <a:r>
              <a:rPr lang="en-US" altLang="zh-CN" dirty="0">
                <a:ea typeface="宋体" panose="02010600030101010101" pitchFamily="2" charset="-122"/>
              </a:rPr>
              <a:t> has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symbol table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.symtab section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symbol table</a:t>
            </a:r>
            <a:r>
              <a:rPr lang="en-US" altLang="zh-CN" dirty="0">
                <a:ea typeface="宋体" panose="02010600030101010101" pitchFamily="2" charset="-122"/>
              </a:rPr>
              <a:t> contains information about the symbols that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are defined and referenced</a:t>
            </a:r>
            <a:r>
              <a:rPr lang="en-US" altLang="zh-CN" dirty="0">
                <a:ea typeface="宋体" panose="02010600030101010101" pitchFamily="2" charset="-122"/>
              </a:rPr>
              <a:t> in the file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7802978-3bb2-4bcf-8cc6-a99aaed9f299}"/>
</p:tagLst>
</file>

<file path=ppt/tags/tag2.xml><?xml version="1.0" encoding="utf-8"?>
<p:tagLst xmlns:p="http://schemas.openxmlformats.org/presentationml/2006/main">
  <p:tag name="KSO_WM_UNIT_TABLE_BEAUTIFY" val="smartTable{f4eb4aca-0609-4c5a-a594-f00fe9a568ff}"/>
</p:tagLst>
</file>

<file path=ppt/tags/tag3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10222</Words>
  <Application>WPS 演示</Application>
  <PresentationFormat>全屏显示(4:3)</PresentationFormat>
  <Paragraphs>769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Comic Sans MS</vt:lpstr>
      <vt:lpstr>Times New Roman</vt:lpstr>
      <vt:lpstr>Helvetica</vt:lpstr>
      <vt:lpstr>微软雅黑</vt:lpstr>
      <vt:lpstr>Arial Unicode MS</vt:lpstr>
      <vt:lpstr>Symbol</vt:lpstr>
      <vt:lpstr>Courier New</vt:lpstr>
      <vt:lpstr>icfp99</vt:lpstr>
      <vt:lpstr>Symbol Table</vt:lpstr>
      <vt:lpstr>Outline</vt:lpstr>
      <vt:lpstr>ELF relocatable object file format</vt:lpstr>
      <vt:lpstr>Symbols</vt:lpstr>
      <vt:lpstr>Symbols</vt:lpstr>
      <vt:lpstr>Symbols</vt:lpstr>
      <vt:lpstr>Examples</vt:lpstr>
      <vt:lpstr>Symbol Tables</vt:lpstr>
      <vt:lpstr>Symbol Tables</vt:lpstr>
      <vt:lpstr>Symbol Tables</vt:lpstr>
      <vt:lpstr>Example (Symbol Table) (Hw 7.6) </vt:lpstr>
      <vt:lpstr>Example (Symbol Table) (Hw 7.6) </vt:lpstr>
      <vt:lpstr>Example (Symbol Table) (Hw 7.6) </vt:lpstr>
      <vt:lpstr>Example (Symbol Table) (Hw 7.6) </vt:lpstr>
      <vt:lpstr>Example (Symbol Table) (Hw 7.6) </vt:lpstr>
      <vt:lpstr>Example (Symbol Table) (Hw 7.6)(swap.o) </vt:lpstr>
      <vt:lpstr>PowerPoint 演示文稿</vt:lpstr>
      <vt:lpstr>ELF Symbol Tables</vt:lpstr>
      <vt:lpstr>ELF Symbol Tables</vt:lpstr>
      <vt:lpstr>ELF Symbol Tables</vt:lpstr>
      <vt:lpstr>ELF Symbol Tables</vt:lpstr>
      <vt:lpstr>ELF Symbol Tables</vt:lpstr>
      <vt:lpstr>ELF Symbol Tables</vt:lpstr>
      <vt:lpstr>ELF Symbol Tables</vt:lpstr>
      <vt:lpstr>Multiply Defined Global Symbols</vt:lpstr>
      <vt:lpstr>Multiply Defined Global Symbols</vt:lpstr>
      <vt:lpstr>Multiply Defined Global Symbols</vt:lpstr>
      <vt:lpstr>Multiply Defined Global Symbols</vt:lpstr>
      <vt:lpstr>Multiply Defined Global Symbols</vt:lpstr>
      <vt:lpstr>Packaging commonly used functions</vt:lpstr>
      <vt:lpstr>Packaging commonly used functions</vt:lpstr>
      <vt:lpstr>Packaging commonly used functions</vt:lpstr>
      <vt:lpstr>Example (1/3)</vt:lpstr>
      <vt:lpstr>Example (2/3)</vt:lpstr>
      <vt:lpstr>Example (3/3)</vt:lpstr>
      <vt:lpstr>Static Linked Libraries </vt:lpstr>
      <vt:lpstr>Creating static libraries</vt:lpstr>
      <vt:lpstr>Using static libraries</vt:lpstr>
      <vt:lpstr>Using static libraries</vt:lpstr>
      <vt:lpstr>Using static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</dc:title>
  <dc:creator>Microsoft Office User</dc:creator>
  <cp:lastModifiedBy>李昱翰</cp:lastModifiedBy>
  <cp:revision>57</cp:revision>
  <dcterms:created xsi:type="dcterms:W3CDTF">2015-12-14T08:41:00Z</dcterms:created>
  <dcterms:modified xsi:type="dcterms:W3CDTF">2022-05-27T06:01:36Z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eyJoZGlkIjoiMmI2Y2RmNTUyOTczOGJhOTliNTg4NWMyMmQ4YTkzNjMifQ==</vt:lpwstr>
  </property>
  <property fmtid="{D5CDD505-2E9C-101B-9397-08002B2CF9AE}" pid="3" name="ICV">
    <vt:lpwstr>0354E429CF294794BF730DADF9912918</vt:lpwstr>
  </property>
  <property fmtid="{D5CDD505-2E9C-101B-9397-08002B2CF9AE}" pid="4" name="KSOProductBuildVer">
    <vt:lpwstr>2052-11.1.0.11744</vt:lpwstr>
  </property>
</Properties>
</file>