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6"/>
  </p:handoutMasterIdLst>
  <p:sldIdLst>
    <p:sldId id="1070" r:id="rId3"/>
    <p:sldId id="1105" r:id="rId4"/>
    <p:sldId id="1101" r:id="rId6"/>
    <p:sldId id="1073" r:id="rId7"/>
    <p:sldId id="1079" r:id="rId8"/>
    <p:sldId id="1100" r:id="rId9"/>
    <p:sldId id="1078" r:id="rId10"/>
    <p:sldId id="1075" r:id="rId11"/>
    <p:sldId id="1080" r:id="rId12"/>
    <p:sldId id="1085" r:id="rId13"/>
    <p:sldId id="1118" r:id="rId14"/>
    <p:sldId id="1119" r:id="rId15"/>
    <p:sldId id="1120" r:id="rId16"/>
    <p:sldId id="1121" r:id="rId17"/>
    <p:sldId id="1122" r:id="rId18"/>
    <p:sldId id="1136" r:id="rId19"/>
    <p:sldId id="1135" r:id="rId20"/>
    <p:sldId id="1137" r:id="rId21"/>
    <p:sldId id="1055" r:id="rId22"/>
    <p:sldId id="1056" r:id="rId23"/>
    <p:sldId id="1057" r:id="rId24"/>
    <p:sldId id="1059" r:id="rId25"/>
    <p:sldId id="1126" r:id="rId26"/>
    <p:sldId id="1127" r:id="rId27"/>
    <p:sldId id="1128" r:id="rId28"/>
    <p:sldId id="1129" r:id="rId29"/>
    <p:sldId id="1130" r:id="rId30"/>
    <p:sldId id="1131" r:id="rId31"/>
    <p:sldId id="1132" r:id="rId32"/>
    <p:sldId id="1134" r:id="rId33"/>
    <p:sldId id="1138" r:id="rId34"/>
    <p:sldId id="1139" r:id="rId35"/>
    <p:sldId id="1140" r:id="rId36"/>
    <p:sldId id="1141" r:id="rId37"/>
    <p:sldId id="1142" r:id="rId38"/>
    <p:sldId id="1143" r:id="rId39"/>
    <p:sldId id="1144" r:id="rId40"/>
    <p:sldId id="1145" r:id="rId41"/>
    <p:sldId id="1146" r:id="rId42"/>
    <p:sldId id="1147" r:id="rId43"/>
    <p:sldId id="1148" r:id="rId44"/>
    <p:sldId id="1149" r:id="rId45"/>
    <p:sldId id="1150" r:id="rId46"/>
    <p:sldId id="1151" r:id="rId47"/>
    <p:sldId id="1152" r:id="rId48"/>
    <p:sldId id="1153" r:id="rId49"/>
    <p:sldId id="1154" r:id="rId50"/>
    <p:sldId id="1155" r:id="rId51"/>
    <p:sldId id="1156" r:id="rId52"/>
    <p:sldId id="1157" r:id="rId53"/>
    <p:sldId id="1158" r:id="rId54"/>
    <p:sldId id="1159" r:id="rId55"/>
    <p:sldId id="1160" r:id="rId56"/>
    <p:sldId id="1161" r:id="rId57"/>
    <p:sldId id="1162" r:id="rId58"/>
    <p:sldId id="1163" r:id="rId59"/>
    <p:sldId id="1164" r:id="rId60"/>
    <p:sldId id="1165" r:id="rId61"/>
    <p:sldId id="1166" r:id="rId62"/>
    <p:sldId id="1167" r:id="rId63"/>
    <p:sldId id="1168" r:id="rId64"/>
    <p:sldId id="1169" r:id="rId65"/>
    <p:sldId id="1170" r:id="rId66"/>
    <p:sldId id="1171" r:id="rId67"/>
    <p:sldId id="1172" r:id="rId68"/>
    <p:sldId id="1173" r:id="rId69"/>
    <p:sldId id="1174" r:id="rId70"/>
    <p:sldId id="1175" r:id="rId71"/>
    <p:sldId id="1176" r:id="rId72"/>
    <p:sldId id="1177" r:id="rId73"/>
    <p:sldId id="1178" r:id="rId74"/>
    <p:sldId id="1179" r:id="rId75"/>
  </p:sldIdLst>
  <p:sldSz cx="9144000" cy="6858000" type="screen4x3"/>
  <p:notesSz cx="6858000" cy="9144000"/>
  <p:custDataLst>
    <p:tags r:id="rId8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658"/>
    <p:restoredTop sz="86460"/>
  </p:normalViewPr>
  <p:slideViewPr>
    <p:cSldViewPr showGuides="1">
      <p:cViewPr varScale="1">
        <p:scale>
          <a:sx n="100" d="100"/>
          <a:sy n="100" d="100"/>
        </p:scale>
        <p:origin x="6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1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E45E3-FFAF-44D0-B770-5ACAFBD1FB26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2F055D-2521-4CF4-B8D8-CA7176213A4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97EB8F-66ED-44A7-9E3F-087F51A7E4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79BDD0-0D39-4D96-95F6-F7BFB230F33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5BFF7-B49F-44C2-BF5D-71B17A43CEF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F6E2D7-0B1A-45FE-9C5B-A1E99F5285E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1DB07C-30A9-46A1-998E-4C2ECEDEA35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Dynamic</a:t>
            </a: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 Link</a:t>
            </a:r>
            <a:endParaRPr lang="zh-CN" altLang="en-US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3"/>
          <p:cNvSpPr/>
          <p:nvPr/>
        </p:nvSpPr>
        <p:spPr>
          <a:xfrm>
            <a:off x="2832100" y="2349500"/>
            <a:ext cx="3352800" cy="7620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Memory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mapped region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shared libraries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555" y="1815465"/>
            <a:ext cx="2786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标红的部分主要用于存</a:t>
            </a:r>
            <a:endParaRPr lang="zh-CN" altLang="en-US"/>
          </a:p>
          <a:p>
            <a:r>
              <a:rPr lang="zh-CN" altLang="en-US"/>
              <a:t>储</a:t>
            </a:r>
            <a:r>
              <a:rPr lang="en-US" altLang="zh-CN"/>
              <a:t>link</a:t>
            </a:r>
            <a:r>
              <a:rPr lang="zh-CN" altLang="en-US"/>
              <a:t>生成的</a:t>
            </a:r>
            <a:r>
              <a:rPr lang="en-US" altLang="zh-CN"/>
              <a:t>shared </a:t>
            </a:r>
            <a:endParaRPr lang="en-US" altLang="zh-CN"/>
          </a:p>
          <a:p>
            <a:r>
              <a:rPr lang="en-US" altLang="zh-CN"/>
              <a:t>library</a:t>
            </a:r>
            <a:r>
              <a:rPr lang="zh-CN" altLang="en-US"/>
              <a:t>以及共享数据。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Loading and Linking Shared Libraries</a:t>
            </a:r>
            <a:r>
              <a:rPr lang="en-US" altLang="zh-CN" dirty="0">
                <a:ea typeface="宋体" panose="02010600030101010101" pitchFamily="2" charset="-122"/>
              </a:rPr>
              <a:t> from Applications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Done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explicitly</a:t>
            </a:r>
            <a:r>
              <a:rPr lang="en-US" altLang="zh-CN" dirty="0">
                <a:ea typeface="宋体" panose="02010600030101010101" pitchFamily="2" charset="-122"/>
              </a:rPr>
              <a:t> by user with dlopen() in Linux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Unix&gt;gcc –rdynamic –O2 –o p3 dll.c -ldl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Linking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Running Time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include &lt;dlfcn.h&gt;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*dlopen(const char *filename, int flag)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returns: ptr to handle if OK,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 on error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*dlsym(void *handle, char *symbol)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returns: ptr 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symbol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if OK,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 on error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 dlclose(void *handle)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returns: 0 if OK, -1 on error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const char dlerror(void)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returns: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errormsg if previous call to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	dlopen, dlysym, or dlclose failed,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	NULL if previous call was OK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Linking at Running Time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include &lt;stdio.h&gt;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#include &lt;dlfcn.h&gt;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x[2] = { 1, 2}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y[2] = { 3, 4}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z[2];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void *handle;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void (*addvec)(int *, int *, int *, int 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char *error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3615" y="3925570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进行声明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5791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/*dynamically load the shared library that contains addvec()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handle = dlopen(“./libvector.so”, RTLD_LAZY)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if (!handle)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fprintf(stderr, “%s\n”, dlerror())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exit(1)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}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/*get a pointer to the addvec() function we just loaded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addvec = dl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(handle, “addvec”)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if ( (error = dlerror()) != NULL 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fprintf(stderr, “%s\n”, error)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exit(1)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 startAt="14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5895" y="1174115"/>
            <a:ext cx="13423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load</a:t>
            </a:r>
            <a:r>
              <a:rPr lang="zh-CN" altLang="en-US"/>
              <a:t>、</a:t>
            </a:r>
            <a:r>
              <a:rPr lang="en-US" altLang="zh-CN"/>
              <a:t>link</a:t>
            </a:r>
            <a:endParaRPr lang="en-US" altLang="zh-CN"/>
          </a:p>
          <a:p>
            <a:r>
              <a:rPr lang="zh-CN" altLang="en-US"/>
              <a:t>共享库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90235" y="3294380"/>
            <a:ext cx="24803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获取指向共享库中的</a:t>
            </a:r>
            <a:endParaRPr lang="zh-CN" altLang="en-US"/>
          </a:p>
          <a:p>
            <a:r>
              <a:rPr lang="zh-CN" altLang="en-US"/>
              <a:t>某个</a:t>
            </a:r>
            <a:r>
              <a:rPr lang="en-US" altLang="zh-CN"/>
              <a:t>symbol</a:t>
            </a:r>
            <a:r>
              <a:rPr lang="zh-CN" altLang="en-US"/>
              <a:t>的指针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609600" indent="-609600">
              <a:buFont typeface="Comic Sans MS" panose="030F0702030302020204" pitchFamily="66" charset="0"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/* Now we can call addvec() just like any other function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addvec(x, y, z, 2)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printf(“z=[%d, %d]\n”, z[0], z[1])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/* unload the shared library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if (dlclose(handle) &lt;0)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fprintf(stderr, “%s\n”, dlerror())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	exit(1)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0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 startAt="28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Distributing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Microsoft Windows applications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frequently use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libraries to distribute software updates.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They generate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new copy of a shared library, which users can then download and use as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replacement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for the current version.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next time they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run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their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application,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will automatically link and load the new shared library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Why</a:t>
            </a:r>
            <a:r>
              <a:rPr lang="en-US" altLang="zh-CN" dirty="0">
                <a:ea typeface="宋体" panose="02010600030101010101" pitchFamily="2" charset="-122"/>
              </a:rPr>
              <a:t> Linking at Running Time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0487" tIns="44450" rIns="90487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 high-performance Web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servers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 high-performance Web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servers can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content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 more efficient and sophisticated approach based on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linking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package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each function that generates dynamic content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shared library.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When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request arrives from a Web browser, the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server dynamically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loads and links the appropriate function and then calls it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directly.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Linking at Running Time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anchor="t" anchorCtr="0"/>
          <a:p>
            <a:pPr marL="0" indent="0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Building high-performance Web servers.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function remains cached in the server’s address space, so subsequent requests can be handled at the cost of a simple function call.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can have a significant impact on the throughput of a busy site.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Further, existing functions can be updated and new functions can be added at run time, without stopping the server.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Linking at Running Time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Allow multiple running processes to share the same library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Save precious memory resource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Naïve: assign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dedicated</a:t>
            </a:r>
            <a:r>
              <a:rPr lang="en-US" altLang="zh-CN" dirty="0">
                <a:ea typeface="宋体" panose="02010600030101010101" pitchFamily="2" charset="-122"/>
              </a:rPr>
              <a:t>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Inefficient use</a:t>
            </a:r>
            <a:r>
              <a:rPr lang="en-US" altLang="zh-CN" dirty="0">
                <a:ea typeface="宋体" panose="02010600030101010101" pitchFamily="2" charset="-122"/>
              </a:rPr>
              <a:t> of the address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Difficult to manage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Better: load and execute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any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Position-independent code (PIC)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 with </a:t>
            </a:r>
            <a:r>
              <a:rPr lang="en-US" altLang="zh-CN" i="1" dirty="0">
                <a:ea typeface="宋体" panose="02010600030101010101" pitchFamily="2" charset="-122"/>
              </a:rPr>
              <a:t>-fPIC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Position-Independent</a:t>
            </a:r>
            <a:r>
              <a:rPr lang="en-US" altLang="zh-CN" dirty="0">
                <a:ea typeface="宋体" panose="02010600030101010101" pitchFamily="2" charset="-122"/>
              </a:rPr>
              <a:t> Code (PIC)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1160" y="2651125"/>
            <a:ext cx="244475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直接分配确定地址</a:t>
            </a:r>
            <a:endParaRPr lang="zh-CN" altLang="en-US"/>
          </a:p>
          <a:p>
            <a:r>
              <a:rPr lang="zh-CN" altLang="en-US"/>
              <a:t>可能会由于引用的</a:t>
            </a:r>
            <a:endParaRPr lang="zh-CN" altLang="en-US"/>
          </a:p>
          <a:p>
            <a:r>
              <a:rPr lang="en-US" altLang="zh-CN"/>
              <a:t>shared library</a:t>
            </a:r>
            <a:r>
              <a:rPr lang="zh-CN" altLang="en-US"/>
              <a:t>大小</a:t>
            </a:r>
            <a:endParaRPr lang="zh-CN" altLang="en-US"/>
          </a:p>
          <a:p>
            <a:r>
              <a:rPr lang="zh-CN" altLang="en-US"/>
              <a:t>变化等因素而出现</a:t>
            </a:r>
            <a:endParaRPr lang="zh-CN" altLang="en-US"/>
          </a:p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095" y="5872480"/>
            <a:ext cx="89096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对于位于固定地址的</a:t>
            </a:r>
            <a:r>
              <a:rPr lang="en-US" altLang="zh-CN"/>
              <a:t>shared library</a:t>
            </a:r>
            <a:r>
              <a:rPr lang="zh-CN" altLang="en-US"/>
              <a:t>，每次使用时都需要</a:t>
            </a:r>
            <a:r>
              <a:rPr lang="en-US" altLang="zh-CN"/>
              <a:t>linker</a:t>
            </a:r>
            <a:r>
              <a:rPr lang="zh-CN" altLang="en-US"/>
              <a:t>进行</a:t>
            </a:r>
            <a:r>
              <a:rPr lang="en-US" altLang="zh-CN"/>
              <a:t>relocation</a:t>
            </a:r>
            <a:endParaRPr lang="en-US" altLang="zh-CN"/>
          </a:p>
          <a:p>
            <a:r>
              <a:rPr lang="zh-CN" altLang="en-US"/>
              <a:t>，而</a:t>
            </a:r>
            <a:r>
              <a:rPr lang="en-US" altLang="zh-CN"/>
              <a:t>PIC</a:t>
            </a:r>
            <a:r>
              <a:rPr lang="zh-CN" altLang="en-US"/>
              <a:t>由于位置不固定，可以使得其不需要总是</a:t>
            </a:r>
            <a:r>
              <a:rPr lang="en-US" altLang="zh-CN"/>
              <a:t>relocation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Dynamic Linking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Position Independent Code (PIC)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Loading and Linking Shared Libraries from applications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Suggested reading: 7.10~7.12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Position-Independent Code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PIC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Internally-defined</a:t>
            </a:r>
            <a:r>
              <a:rPr lang="en-US" altLang="zh-CN" dirty="0">
                <a:ea typeface="宋体" panose="02010600030101010101" pitchFamily="2" charset="-122"/>
              </a:rPr>
              <a:t> procedures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OK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即定义在同一个</a:t>
            </a:r>
            <a:r>
              <a:rPr lang="en-US" altLang="zh-CN" dirty="0">
                <a:ea typeface="宋体" panose="02010600030101010101" pitchFamily="2" charset="-122"/>
              </a:rPr>
              <a:t>executable</a:t>
            </a:r>
            <a:r>
              <a:rPr lang="zh-CN" altLang="en-US" dirty="0">
                <a:ea typeface="宋体" panose="02010600030101010101" pitchFamily="2" charset="-122"/>
              </a:rPr>
              <a:t>文件内部的变量、函数不需要</a:t>
            </a:r>
            <a:r>
              <a:rPr lang="en-US" altLang="zh-CN" dirty="0">
                <a:ea typeface="宋体" panose="02010600030101010101" pitchFamily="2" charset="-122"/>
              </a:rPr>
              <a:t>PIC)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PC-relative</a:t>
            </a:r>
            <a:r>
              <a:rPr lang="en-US" altLang="zh-CN" sz="2400" dirty="0">
                <a:ea typeface="宋体" panose="02010600030101010101" pitchFamily="2" charset="-122"/>
              </a:rPr>
              <a:t> reference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Externally</a:t>
            </a:r>
            <a:r>
              <a:rPr lang="en-US" altLang="zh-CN" dirty="0">
                <a:ea typeface="宋体" panose="02010600030101010101" pitchFamily="2" charset="-122"/>
              </a:rPr>
              <a:t>-defined procedures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reference to global variable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(NO)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Indirect</a:t>
            </a:r>
            <a:r>
              <a:rPr lang="en-US" altLang="zh-CN" sz="2400" dirty="0">
                <a:ea typeface="宋体" panose="02010600030101010101" pitchFamily="2" charset="-122"/>
              </a:rPr>
              <a:t> reference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Global offset table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GOT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Private(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executable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文件都有自己的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.data area)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At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beginning of .data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Position-Independent Code (PIC)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PIC Data References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Position-Independent Code (PIC)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1" name="矩形 1"/>
          <p:cNvSpPr/>
          <p:nvPr/>
        </p:nvSpPr>
        <p:spPr>
          <a:xfrm>
            <a:off x="2209800" y="2133600"/>
            <a:ext cx="6553200" cy="18288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Global offset table (GOT)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矩形 2"/>
          <p:cNvSpPr/>
          <p:nvPr/>
        </p:nvSpPr>
        <p:spPr>
          <a:xfrm>
            <a:off x="2286000" y="2743200"/>
            <a:ext cx="26670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GOT[0] : 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GOT[1] : 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GOT[2] : 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GOT[3] : &amp;addcnt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3" name="矩形 6"/>
          <p:cNvSpPr/>
          <p:nvPr/>
        </p:nvSpPr>
        <p:spPr>
          <a:xfrm>
            <a:off x="2209800" y="4114800"/>
            <a:ext cx="6553200" cy="13716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mov 0x2008b9(%rip), %rax   #%rax=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*GOT[3]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=&amp;addcnt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addl $0x1, (%rax)	             # addcnt++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4" name="文本框 3"/>
          <p:cNvSpPr txBox="1"/>
          <p:nvPr/>
        </p:nvSpPr>
        <p:spPr>
          <a:xfrm>
            <a:off x="-22225" y="3387725"/>
            <a:ext cx="17748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Fixed distance of 0x2008b9 bytes at run time between GOT[3] and addl instruction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065" name="直接箭头连接符 20"/>
          <p:cNvCxnSpPr/>
          <p:nvPr/>
        </p:nvCxnSpPr>
        <p:spPr>
          <a:xfrm>
            <a:off x="1676400" y="3733800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6" name="直接箭头连接符 26"/>
          <p:cNvCxnSpPr/>
          <p:nvPr/>
        </p:nvCxnSpPr>
        <p:spPr>
          <a:xfrm>
            <a:off x="1676400" y="5286375"/>
            <a:ext cx="1143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67" name="直接连接符 25"/>
          <p:cNvCxnSpPr/>
          <p:nvPr/>
        </p:nvCxnSpPr>
        <p:spPr>
          <a:xfrm>
            <a:off x="1676400" y="3733800"/>
            <a:ext cx="0" cy="1552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603885" y="5722620"/>
            <a:ext cx="77336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GOT</a:t>
            </a:r>
            <a:r>
              <a:rPr lang="zh-CN" altLang="en-US"/>
              <a:t>表中的数据地址是确定的，并且</a:t>
            </a:r>
            <a:r>
              <a:rPr lang="en-US" altLang="zh-CN"/>
              <a:t>GOT</a:t>
            </a:r>
            <a:r>
              <a:rPr lang="zh-CN" altLang="en-US"/>
              <a:t>中每一项大小为</a:t>
            </a:r>
            <a:r>
              <a:rPr lang="en-US" altLang="zh-CN"/>
              <a:t>8bytes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同时执行过程中的</a:t>
            </a:r>
            <a:r>
              <a:rPr lang="en-US" altLang="zh-CN"/>
              <a:t>PC</a:t>
            </a:r>
            <a:r>
              <a:rPr lang="zh-CN" altLang="en-US"/>
              <a:t>是确定的，所以</a:t>
            </a:r>
            <a:r>
              <a:rPr lang="en-US" altLang="zh-CN"/>
              <a:t>PC-relative</a:t>
            </a:r>
            <a:r>
              <a:rPr lang="zh-CN" altLang="en-US"/>
              <a:t>的偏移量就可以</a:t>
            </a:r>
            <a:endParaRPr lang="zh-CN" altLang="en-US"/>
          </a:p>
          <a:p>
            <a:r>
              <a:rPr lang="zh-CN" altLang="en-US"/>
              <a:t>计算得到。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Lazy Binding</a:t>
            </a:r>
            <a:endParaRPr lang="en-US" altLang="zh-CN" sz="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Global Offset Table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GOT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.data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Procedure Linkage Table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PLT</a:t>
            </a:r>
            <a:r>
              <a:rPr lang="en-US" altLang="zh-CN" dirty="0">
                <a:ea typeface="宋体" panose="02010600030101010101" pitchFamily="2" charset="-122"/>
              </a:rPr>
              <a:t>)(16-byte entries)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.text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Position-Independent Code (PIC)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4040505"/>
            <a:ext cx="84486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lazy binding</a:t>
            </a:r>
            <a:r>
              <a:rPr lang="zh-CN" altLang="en-US"/>
              <a:t>是说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对于</a:t>
            </a:r>
            <a:r>
              <a:rPr lang="en-US" altLang="zh-CN"/>
              <a:t>dvariable</a:t>
            </a:r>
            <a:r>
              <a:rPr lang="zh-CN" altLang="en-US"/>
              <a:t>而言，是说一个</a:t>
            </a:r>
            <a:r>
              <a:rPr lang="en-US" altLang="zh-CN"/>
              <a:t>global</a:t>
            </a:r>
            <a:r>
              <a:rPr lang="zh-CN" altLang="en-US"/>
              <a:t>只有在其被使用时才会去从</a:t>
            </a:r>
            <a:r>
              <a:rPr lang="en-US" altLang="zh-CN"/>
              <a:t>GOT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获取其地址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对于</a:t>
            </a:r>
            <a:r>
              <a:rPr lang="en-US" altLang="zh-CN"/>
              <a:t>function</a:t>
            </a:r>
            <a:r>
              <a:rPr lang="zh-CN" altLang="en-US"/>
              <a:t>而言，一个</a:t>
            </a:r>
            <a:r>
              <a:rPr lang="en-US" altLang="zh-CN"/>
              <a:t>shared function</a:t>
            </a:r>
            <a:r>
              <a:rPr lang="zh-CN" altLang="en-US"/>
              <a:t>的实际地址只有在其第一次被</a:t>
            </a:r>
            <a:endParaRPr lang="zh-CN" altLang="en-US"/>
          </a:p>
          <a:p>
            <a:r>
              <a:rPr lang="zh-CN" altLang="en-US"/>
              <a:t>调用之后才可以获取。</a:t>
            </a:r>
            <a:r>
              <a:rPr lang="en-US" altLang="zh-CN"/>
              <a:t>(</a:t>
            </a:r>
            <a:r>
              <a:rPr lang="zh-CN" altLang="en-US"/>
              <a:t>并且在同一个程序中之后的同一个</a:t>
            </a:r>
            <a:r>
              <a:rPr lang="en-US" altLang="zh-CN"/>
              <a:t>shared</a:t>
            </a:r>
            <a:r>
              <a:rPr lang="zh-CN" altLang="en-US"/>
              <a:t>函数的</a:t>
            </a:r>
            <a:endParaRPr lang="zh-CN" altLang="en-US"/>
          </a:p>
          <a:p>
            <a:r>
              <a:rPr lang="zh-CN" altLang="en-US"/>
              <a:t>起始地址就确定下来了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55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49162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56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58" name="组合 27"/>
          <p:cNvGrpSpPr/>
          <p:nvPr/>
        </p:nvGrpSpPr>
        <p:grpSpPr>
          <a:xfrm>
            <a:off x="533400" y="3124200"/>
            <a:ext cx="533400" cy="2286000"/>
            <a:chOff x="533400" y="3124200"/>
            <a:chExt cx="533400" cy="2286000"/>
          </a:xfrm>
        </p:grpSpPr>
        <p:cxnSp>
          <p:nvCxnSpPr>
            <p:cNvPr id="49159" name="直接连接符 19"/>
            <p:cNvCxnSpPr/>
            <p:nvPr/>
          </p:nvCxnSpPr>
          <p:spPr>
            <a:xfrm flipH="1">
              <a:off x="533400" y="3124200"/>
              <a:ext cx="533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9160" name="直接连接符 22"/>
            <p:cNvCxnSpPr/>
            <p:nvPr/>
          </p:nvCxnSpPr>
          <p:spPr>
            <a:xfrm>
              <a:off x="533400" y="3124200"/>
              <a:ext cx="0" cy="2286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9161" name="直接箭头连接符 24"/>
            <p:cNvCxnSpPr/>
            <p:nvPr/>
          </p:nvCxnSpPr>
          <p:spPr>
            <a:xfrm>
              <a:off x="533400" y="5410200"/>
              <a:ext cx="45720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3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1208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4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矩形 3"/>
          <p:cNvSpPr/>
          <p:nvPr/>
        </p:nvSpPr>
        <p:spPr>
          <a:xfrm>
            <a:off x="1752600" y="2957513"/>
            <a:ext cx="1143000" cy="3048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1207" name="椭圆 7"/>
          <p:cNvSpPr/>
          <p:nvPr/>
        </p:nvSpPr>
        <p:spPr>
          <a:xfrm>
            <a:off x="2895600" y="3033713"/>
            <a:ext cx="457200" cy="3048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251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3256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2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矩形 3"/>
          <p:cNvSpPr/>
          <p:nvPr/>
        </p:nvSpPr>
        <p:spPr>
          <a:xfrm>
            <a:off x="990600" y="5257800"/>
            <a:ext cx="762000" cy="3048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3255" name="椭圆 7"/>
          <p:cNvSpPr/>
          <p:nvPr/>
        </p:nvSpPr>
        <p:spPr>
          <a:xfrm>
            <a:off x="342900" y="5257800"/>
            <a:ext cx="457200" cy="3048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299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5305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00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矩形 3"/>
          <p:cNvSpPr/>
          <p:nvPr/>
        </p:nvSpPr>
        <p:spPr>
          <a:xfrm>
            <a:off x="1876425" y="1914525"/>
            <a:ext cx="990600" cy="3048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5303" name="椭圆 7"/>
          <p:cNvSpPr/>
          <p:nvPr/>
        </p:nvSpPr>
        <p:spPr>
          <a:xfrm>
            <a:off x="381000" y="5562600"/>
            <a:ext cx="457200" cy="3048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4" name="矩形 9"/>
          <p:cNvSpPr/>
          <p:nvPr/>
        </p:nvSpPr>
        <p:spPr>
          <a:xfrm>
            <a:off x="971550" y="5562600"/>
            <a:ext cx="809625" cy="3048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9625" y="3513455"/>
            <a:ext cx="369760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这里直接跳到下一行</a:t>
            </a:r>
            <a:endParaRPr lang="zh-CN" altLang="en-US"/>
          </a:p>
          <a:p>
            <a:r>
              <a:rPr lang="zh-CN" altLang="en-US"/>
              <a:t>是因为</a:t>
            </a:r>
            <a:r>
              <a:rPr lang="en-US" altLang="zh-CN"/>
              <a:t>PLT entry</a:t>
            </a:r>
            <a:r>
              <a:rPr lang="zh-CN" altLang="en-US"/>
              <a:t>对应</a:t>
            </a:r>
            <a:endParaRPr lang="zh-CN" altLang="en-US"/>
          </a:p>
          <a:p>
            <a:r>
              <a:rPr lang="zh-CN" altLang="en-US"/>
              <a:t>的</a:t>
            </a:r>
            <a:r>
              <a:rPr lang="en-US" altLang="zh-CN"/>
              <a:t>GOT entry</a:t>
            </a:r>
            <a:r>
              <a:rPr lang="zh-CN" altLang="en-US"/>
              <a:t>中的</a:t>
            </a:r>
            <a:endParaRPr lang="zh-CN" altLang="en-US"/>
          </a:p>
          <a:p>
            <a:r>
              <a:rPr lang="zh-CN" altLang="en-US"/>
              <a:t>函数一般都是直接指向</a:t>
            </a:r>
            <a:endParaRPr lang="zh-CN" altLang="en-US"/>
          </a:p>
          <a:p>
            <a:r>
              <a:rPr lang="en-US" altLang="zh-CN"/>
              <a:t>PLT entry</a:t>
            </a:r>
            <a:r>
              <a:rPr lang="zh-CN" altLang="en-US"/>
              <a:t>的下一行，</a:t>
            </a:r>
            <a:endParaRPr lang="zh-CN" altLang="en-US"/>
          </a:p>
          <a:p>
            <a:r>
              <a:rPr lang="zh-CN" altLang="en-US"/>
              <a:t>所以直接将控制流换到</a:t>
            </a:r>
            <a:r>
              <a:rPr lang="en-US" altLang="zh-CN"/>
              <a:t>PLT</a:t>
            </a:r>
            <a:r>
              <a:rPr lang="zh-CN" altLang="en-US"/>
              <a:t>中的</a:t>
            </a:r>
            <a:endParaRPr lang="zh-CN" altLang="en-US"/>
          </a:p>
          <a:p>
            <a:r>
              <a:rPr lang="zh-CN" altLang="en-US"/>
              <a:t>下一行而不直接进入</a:t>
            </a:r>
            <a:endParaRPr lang="zh-CN" altLang="en-US"/>
          </a:p>
          <a:p>
            <a:r>
              <a:rPr lang="en-US" altLang="zh-CN"/>
              <a:t>GOT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47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7352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48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0" name="椭圆 7"/>
          <p:cNvSpPr/>
          <p:nvPr/>
        </p:nvSpPr>
        <p:spPr>
          <a:xfrm>
            <a:off x="352425" y="4162425"/>
            <a:ext cx="457200" cy="3048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1" name="矩形 9"/>
          <p:cNvSpPr/>
          <p:nvPr/>
        </p:nvSpPr>
        <p:spPr>
          <a:xfrm>
            <a:off x="957263" y="4162425"/>
            <a:ext cx="809625" cy="3048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395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59400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1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0x4005c6  #addvec()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396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" name="椭圆 7"/>
          <p:cNvSpPr/>
          <p:nvPr/>
        </p:nvSpPr>
        <p:spPr>
          <a:xfrm>
            <a:off x="3476625" y="4457700"/>
            <a:ext cx="457200" cy="304800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9" name="矩形 9"/>
          <p:cNvSpPr/>
          <p:nvPr/>
        </p:nvSpPr>
        <p:spPr>
          <a:xfrm>
            <a:off x="2466975" y="4471988"/>
            <a:ext cx="962025" cy="276225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43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61446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&amp;addvec()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4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5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9635" y="457200"/>
            <a:ext cx="322961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这里是说在第一次调用了</a:t>
            </a:r>
            <a:endParaRPr lang="zh-CN" altLang="en-US"/>
          </a:p>
          <a:p>
            <a:r>
              <a:rPr lang="en-US" altLang="zh-CN"/>
              <a:t>addvec</a:t>
            </a:r>
            <a:r>
              <a:rPr lang="zh-CN" altLang="en-US"/>
              <a:t>之后就会重写其</a:t>
            </a:r>
            <a:endParaRPr lang="zh-CN" altLang="en-US"/>
          </a:p>
          <a:p>
            <a:r>
              <a:rPr lang="zh-CN" altLang="en-US"/>
              <a:t>在这个文件中的地址，</a:t>
            </a:r>
            <a:endParaRPr lang="zh-CN" altLang="en-US"/>
          </a:p>
          <a:p>
            <a:r>
              <a:rPr lang="zh-CN" altLang="en-US"/>
              <a:t>之后的调用就可以直接</a:t>
            </a:r>
            <a:endParaRPr lang="zh-CN" altLang="en-US"/>
          </a:p>
          <a:p>
            <a:r>
              <a:rPr lang="zh-CN" altLang="en-US"/>
              <a:t>使用而不必重复的</a:t>
            </a:r>
            <a:r>
              <a:rPr lang="en-US" altLang="zh-CN"/>
              <a:t>linking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5720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Minor bug fixes of system libraries require each application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explicitly</a:t>
            </a:r>
            <a:r>
              <a:rPr lang="en-US" altLang="zh-CN" dirty="0">
                <a:ea typeface="宋体" panose="02010600030101010101" pitchFamily="2" charset="-122"/>
              </a:rPr>
              <a:t> relink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Duplicate lots of common code in the executable files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every C program needs the standard C library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Duplicate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lots of code in the memory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Disadvantages</a:t>
            </a:r>
            <a:r>
              <a:rPr lang="en-US" altLang="zh-CN" dirty="0">
                <a:ea typeface="宋体" panose="02010600030101010101" pitchFamily="2" charset="-122"/>
              </a:rPr>
              <a:t> of Static Libraries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491" name="组合 4"/>
          <p:cNvGrpSpPr/>
          <p:nvPr/>
        </p:nvGrpSpPr>
        <p:grpSpPr>
          <a:xfrm>
            <a:off x="838200" y="152400"/>
            <a:ext cx="6553200" cy="2438400"/>
            <a:chOff x="990600" y="1447800"/>
            <a:chExt cx="6553200" cy="2438400"/>
          </a:xfrm>
        </p:grpSpPr>
        <p:sp>
          <p:nvSpPr>
            <p:cNvPr id="63498" name="矩形 1"/>
            <p:cNvSpPr/>
            <p:nvPr/>
          </p:nvSpPr>
          <p:spPr>
            <a:xfrm>
              <a:off x="990600" y="1447800"/>
              <a:ext cx="6553200" cy="24384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Data segment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Global offset table (GOT)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9" name="矩形 2"/>
            <p:cNvSpPr/>
            <p:nvPr/>
          </p:nvSpPr>
          <p:spPr>
            <a:xfrm>
              <a:off x="1066800" y="2081215"/>
              <a:ext cx="3657600" cy="17526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GOT[0] : .addr of .dynamic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GOT[1] : .addr of reloc entries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GOT[2] : .addr of dynamic linker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GOT[3] : 0x4005b6  #sys startup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GOT[4] :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&amp;addvec()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GOT[5] : 0x4005d6  #printf()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492" name="矩形 6"/>
          <p:cNvSpPr/>
          <p:nvPr/>
        </p:nvSpPr>
        <p:spPr>
          <a:xfrm>
            <a:off x="838200" y="2667000"/>
            <a:ext cx="6553200" cy="35814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callq  0x4005c0	# call addvec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Procedure linkage table (PLT)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addvec: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矩形 13"/>
          <p:cNvSpPr/>
          <p:nvPr/>
        </p:nvSpPr>
        <p:spPr>
          <a:xfrm>
            <a:off x="914400" y="3886200"/>
            <a:ext cx="3657600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PLT[0] : call dynamic linker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4005a0:  pushq *GOT[1]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4005a6:  jmpq   *GOT[2]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PLT[2]: call addvec()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4005c0:   jmpq  *GOT[4]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4005c6:  pushq  $0x1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4005cb:  jmpq   4005a0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494" name="组合 15"/>
          <p:cNvGrpSpPr/>
          <p:nvPr/>
        </p:nvGrpSpPr>
        <p:grpSpPr>
          <a:xfrm>
            <a:off x="533400" y="3124200"/>
            <a:ext cx="533400" cy="2286000"/>
            <a:chOff x="533400" y="3124200"/>
            <a:chExt cx="533400" cy="2286000"/>
          </a:xfrm>
        </p:grpSpPr>
        <p:cxnSp>
          <p:nvCxnSpPr>
            <p:cNvPr id="63495" name="直接连接符 16"/>
            <p:cNvCxnSpPr/>
            <p:nvPr/>
          </p:nvCxnSpPr>
          <p:spPr>
            <a:xfrm flipH="1">
              <a:off x="533400" y="3124200"/>
              <a:ext cx="533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3496" name="直接连接符 17"/>
            <p:cNvCxnSpPr/>
            <p:nvPr/>
          </p:nvCxnSpPr>
          <p:spPr>
            <a:xfrm>
              <a:off x="533400" y="3124200"/>
              <a:ext cx="0" cy="2286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3497" name="直接箭头连接符 18"/>
            <p:cNvCxnSpPr/>
            <p:nvPr/>
          </p:nvCxnSpPr>
          <p:spPr>
            <a:xfrm>
              <a:off x="533400" y="5410200"/>
              <a:ext cx="45720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Dynamic Memory Allocation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allocation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reading: 9.9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Allocation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vs. Implicit Memory Allocator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</a:t>
            </a:r>
            <a:r>
              <a:rPr lang="en-US" altLang="zh-CN" dirty="0">
                <a:ea typeface="宋体" panose="02010600030101010101" pitchFamily="2" charset="-122"/>
              </a:rPr>
              <a:t>:  application allocates and frees space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E.g.,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malloc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free</a:t>
            </a:r>
            <a:r>
              <a:rPr lang="en-US" altLang="zh-CN" sz="2400" dirty="0">
                <a:ea typeface="宋体" panose="02010600030101010101" pitchFamily="2" charset="-122"/>
              </a:rPr>
              <a:t> in 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Implicit: application allocates, but does not free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E.g.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garbage collection</a:t>
            </a:r>
            <a:r>
              <a:rPr lang="en-US" altLang="zh-CN" sz="2400" dirty="0">
                <a:ea typeface="宋体" panose="02010600030101010101" pitchFamily="2" charset="-122"/>
              </a:rPr>
              <a:t> in Java, ML or Lisp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 Memory Allocation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both cases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allocator</a:t>
            </a:r>
            <a:r>
              <a:rPr lang="en-US" altLang="zh-CN" dirty="0">
                <a:ea typeface="宋体" panose="02010600030101010101" pitchFamily="2" charset="-122"/>
              </a:rPr>
              <a:t> provides an abstraction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as a set of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Doles out free memory blocks to application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37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矩形 3"/>
          <p:cNvSpPr/>
          <p:nvPr/>
        </p:nvSpPr>
        <p:spPr>
          <a:xfrm>
            <a:off x="2832100" y="3975100"/>
            <a:ext cx="3352800" cy="6985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Run-time heap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(created at run time by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Malloc package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size)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successful: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returns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pointer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a memory block of at least size bytes, aligned 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8-byte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boundary. (the memory is not cleared)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size==0,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unsuccessful: returns NULL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 *p)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returns the block pointed at by p to pool of available memory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must come from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previous call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5195" y="2468245"/>
            <a:ext cx="3318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</a:t>
            </a:r>
            <a:r>
              <a:rPr lang="en-US" altLang="zh-CN"/>
              <a:t>malloc</a:t>
            </a:r>
            <a:r>
              <a:rPr lang="zh-CN" altLang="en-US"/>
              <a:t>默认</a:t>
            </a:r>
            <a:r>
              <a:rPr lang="en-US" altLang="zh-CN"/>
              <a:t>8-byte</a:t>
            </a:r>
            <a:r>
              <a:rPr lang="zh-CN" altLang="en-US"/>
              <a:t>对齐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15213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array[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main(void)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if (n &gt; MAXN)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app_error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("Input file too big");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Dynamic Memory Allocation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csapp.h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main(void)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*array,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&amp;n);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array =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*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("%d", &amp;array[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exit(0);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Dynamic Memory Allocation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sbrk()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unistd.h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It returns the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old value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 unsuccessful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It returns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It sets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errno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ENOMEM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is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It returns the current value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can be a negative number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9780" y="2033905"/>
            <a:ext cx="57829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sbrk()</a:t>
            </a:r>
            <a:r>
              <a:rPr lang="zh-CN" altLang="en-US"/>
              <a:t>函数维护的是用于</a:t>
            </a:r>
            <a:r>
              <a:rPr lang="en-US" altLang="zh-CN"/>
              <a:t>malloc</a:t>
            </a:r>
            <a:r>
              <a:rPr lang="zh-CN" altLang="en-US"/>
              <a:t>的</a:t>
            </a:r>
            <a:r>
              <a:rPr lang="en-US" altLang="zh-CN"/>
              <a:t>heap</a:t>
            </a:r>
            <a:r>
              <a:rPr lang="zh-CN" altLang="en-US"/>
              <a:t>的堆顶指针</a:t>
            </a:r>
            <a:endParaRPr lang="zh-CN" altLang="en-US"/>
          </a:p>
          <a:p>
            <a:r>
              <a:rPr lang="zh-CN" altLang="en-US"/>
              <a:t>的位置。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0885" y="4771390"/>
            <a:ext cx="4932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incr=0</a:t>
            </a:r>
            <a:r>
              <a:rPr lang="zh-CN" altLang="en-US"/>
              <a:t>一般用于获取当前的</a:t>
            </a:r>
            <a:r>
              <a:rPr lang="en-US" altLang="zh-CN"/>
              <a:t>brk</a:t>
            </a:r>
            <a:r>
              <a:rPr lang="zh-CN" altLang="en-US"/>
              <a:t>指针的位置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5720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Synonym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Shared object</a:t>
            </a:r>
            <a:r>
              <a:rPr lang="en-US" altLang="zh-CN" dirty="0">
                <a:ea typeface="宋体" panose="02010600030101010101" pitchFamily="2" charset="-122"/>
              </a:rPr>
              <a:t> on Linux, denoted by .so suffix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DLL (dynamic link libraries)</a:t>
            </a:r>
            <a:r>
              <a:rPr lang="en-US" altLang="zh-CN" dirty="0">
                <a:ea typeface="宋体" panose="02010600030101010101" pitchFamily="2" charset="-122"/>
              </a:rPr>
              <a:t> on Windows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What sharing means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.so file for a particular</a:t>
            </a:r>
            <a:r>
              <a:rPr lang="en-US" altLang="zh-CN" dirty="0">
                <a:ea typeface="宋体" panose="02010600030101010101" pitchFamily="2" charset="-122"/>
              </a:rPr>
              <a:t> library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Code and data in the .so file are shared by all of the executable object files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that reference the library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Shared Libraries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3352800"/>
            <a:ext cx="4671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不再需要像静态</a:t>
            </a:r>
            <a:r>
              <a:rPr lang="en-US" altLang="zh-CN"/>
              <a:t>link</a:t>
            </a:r>
            <a:r>
              <a:rPr lang="zh-CN" altLang="en-US"/>
              <a:t>一样每次</a:t>
            </a:r>
            <a:r>
              <a:rPr lang="en-US" altLang="zh-CN"/>
              <a:t>link</a:t>
            </a:r>
            <a:r>
              <a:rPr lang="zh-CN" altLang="en-US"/>
              <a:t>都重新</a:t>
            </a:r>
            <a:endParaRPr lang="zh-CN" altLang="en-US"/>
          </a:p>
          <a:p>
            <a:r>
              <a:rPr lang="zh-CN" altLang="en-US"/>
              <a:t>生成</a:t>
            </a:r>
            <a:r>
              <a:rPr lang="en-US" altLang="zh-CN"/>
              <a:t>.o</a:t>
            </a:r>
            <a:r>
              <a:rPr lang="zh-CN" altLang="en-US"/>
              <a:t>文件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39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2" name="矩形 3"/>
          <p:cNvSpPr/>
          <p:nvPr/>
        </p:nvSpPr>
        <p:spPr>
          <a:xfrm>
            <a:off x="2832100" y="3886200"/>
            <a:ext cx="3352800" cy="8128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3973" name="直接箭头连接符 5"/>
          <p:cNvCxnSpPr/>
          <p:nvPr/>
        </p:nvCxnSpPr>
        <p:spPr>
          <a:xfrm>
            <a:off x="6324600" y="38862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83974" name="TextBox 6"/>
          <p:cNvSpPr txBox="1"/>
          <p:nvPr/>
        </p:nvSpPr>
        <p:spPr>
          <a:xfrm>
            <a:off x="6832600" y="3657600"/>
            <a:ext cx="657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60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矩形 3"/>
          <p:cNvSpPr/>
          <p:nvPr/>
        </p:nvSpPr>
        <p:spPr>
          <a:xfrm>
            <a:off x="2832100" y="3733800"/>
            <a:ext cx="3352800" cy="9906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6021" name="直接箭头连接符 5"/>
          <p:cNvCxnSpPr/>
          <p:nvPr/>
        </p:nvCxnSpPr>
        <p:spPr>
          <a:xfrm>
            <a:off x="6324600" y="37338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86022" name="TextBox 6"/>
          <p:cNvSpPr txBox="1"/>
          <p:nvPr/>
        </p:nvSpPr>
        <p:spPr>
          <a:xfrm>
            <a:off x="6832600" y="3505200"/>
            <a:ext cx="657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80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00013"/>
            <a:ext cx="8810625" cy="665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8" name="矩形 3"/>
          <p:cNvSpPr/>
          <p:nvPr/>
        </p:nvSpPr>
        <p:spPr>
          <a:xfrm>
            <a:off x="2832100" y="3962400"/>
            <a:ext cx="3352800" cy="7620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Run-time heap (created at run time by malloc)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8069" name="直接箭头连接符 5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</p:cxnSp>
      <p:sp>
        <p:nvSpPr>
          <p:cNvPr id="88070" name="TextBox 6"/>
          <p:cNvSpPr txBox="1"/>
          <p:nvPr/>
        </p:nvSpPr>
        <p:spPr>
          <a:xfrm>
            <a:off x="6832600" y="37290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sbrk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In the following, memory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word addressed</a:t>
            </a:r>
            <a:r>
              <a:rPr lang="en-US" altLang="zh-CN" dirty="0">
                <a:ea typeface="宋体" panose="02010600030101010101" pitchFamily="2" charset="-122"/>
              </a:rPr>
              <a:t> (each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word holds 4 bytes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Enforce double-word alignment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4"/>
          <p:cNvSpPr/>
          <p:nvPr/>
        </p:nvSpPr>
        <p:spPr>
          <a:xfrm>
            <a:off x="796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17" name="Rectangle 5"/>
          <p:cNvSpPr/>
          <p:nvPr/>
        </p:nvSpPr>
        <p:spPr>
          <a:xfrm>
            <a:off x="1101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18" name="Rectangle 6"/>
          <p:cNvSpPr/>
          <p:nvPr/>
        </p:nvSpPr>
        <p:spPr>
          <a:xfrm>
            <a:off x="1406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19" name="Rectangle 7"/>
          <p:cNvSpPr/>
          <p:nvPr/>
        </p:nvSpPr>
        <p:spPr>
          <a:xfrm>
            <a:off x="1711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0" name="Rectangle 8"/>
          <p:cNvSpPr/>
          <p:nvPr/>
        </p:nvSpPr>
        <p:spPr>
          <a:xfrm>
            <a:off x="2016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1" name="Rectangle 9"/>
          <p:cNvSpPr/>
          <p:nvPr/>
        </p:nvSpPr>
        <p:spPr>
          <a:xfrm>
            <a:off x="2320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2" name="Rectangle 10"/>
          <p:cNvSpPr/>
          <p:nvPr/>
        </p:nvSpPr>
        <p:spPr>
          <a:xfrm>
            <a:off x="26257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3" name="Rectangle 11"/>
          <p:cNvSpPr/>
          <p:nvPr/>
        </p:nvSpPr>
        <p:spPr>
          <a:xfrm>
            <a:off x="29305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4" name="Rectangle 12"/>
          <p:cNvSpPr/>
          <p:nvPr/>
        </p:nvSpPr>
        <p:spPr>
          <a:xfrm>
            <a:off x="3235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5" name="Rectangle 13"/>
          <p:cNvSpPr/>
          <p:nvPr/>
        </p:nvSpPr>
        <p:spPr>
          <a:xfrm>
            <a:off x="3540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6" name="Rectangle 14"/>
          <p:cNvSpPr/>
          <p:nvPr/>
        </p:nvSpPr>
        <p:spPr>
          <a:xfrm>
            <a:off x="38449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7" name="Rectangle 15"/>
          <p:cNvSpPr/>
          <p:nvPr/>
        </p:nvSpPr>
        <p:spPr>
          <a:xfrm>
            <a:off x="41497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8" name="Rectangle 16"/>
          <p:cNvSpPr/>
          <p:nvPr/>
        </p:nvSpPr>
        <p:spPr>
          <a:xfrm>
            <a:off x="4454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29" name="Rectangle 17"/>
          <p:cNvSpPr/>
          <p:nvPr/>
        </p:nvSpPr>
        <p:spPr>
          <a:xfrm>
            <a:off x="47593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0" name="Rectangle 18"/>
          <p:cNvSpPr/>
          <p:nvPr/>
        </p:nvSpPr>
        <p:spPr>
          <a:xfrm>
            <a:off x="50641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1" name="Rectangle 19"/>
          <p:cNvSpPr/>
          <p:nvPr/>
        </p:nvSpPr>
        <p:spPr>
          <a:xfrm>
            <a:off x="5368925" y="31527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0198" name="Rectangle 20"/>
          <p:cNvSpPr>
            <a:spLocks noChangeArrowheads="1"/>
          </p:cNvSpPr>
          <p:nvPr/>
        </p:nvSpPr>
        <p:spPr bwMode="auto">
          <a:xfrm>
            <a:off x="5673725" y="3152775"/>
            <a:ext cx="3048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33" name="Rectangle 21"/>
          <p:cNvSpPr/>
          <p:nvPr/>
        </p:nvSpPr>
        <p:spPr>
          <a:xfrm>
            <a:off x="59785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4" name="Rectangle 22"/>
          <p:cNvSpPr/>
          <p:nvPr/>
        </p:nvSpPr>
        <p:spPr>
          <a:xfrm>
            <a:off x="62833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5" name="Rectangle 23"/>
          <p:cNvSpPr/>
          <p:nvPr/>
        </p:nvSpPr>
        <p:spPr>
          <a:xfrm>
            <a:off x="6588125" y="31527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6" name="AutoShape 24"/>
          <p:cNvSpPr/>
          <p:nvPr/>
        </p:nvSpPr>
        <p:spPr>
          <a:xfrm rot="5400000">
            <a:off x="1292225" y="3038475"/>
            <a:ext cx="228600" cy="1219200"/>
          </a:xfrm>
          <a:prstGeom prst="rightBrace">
            <a:avLst>
              <a:gd name="adj1" fmla="val 44444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37" name="Text Box 25"/>
          <p:cNvSpPr txBox="1"/>
          <p:nvPr/>
        </p:nvSpPr>
        <p:spPr>
          <a:xfrm>
            <a:off x="568325" y="3832225"/>
            <a:ext cx="1685925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Allocated block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(4 words)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38" name="Text Box 26"/>
          <p:cNvSpPr txBox="1"/>
          <p:nvPr/>
        </p:nvSpPr>
        <p:spPr>
          <a:xfrm>
            <a:off x="3692525" y="3838575"/>
            <a:ext cx="1200150" cy="58102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Free block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(3 words)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39" name="AutoShape 27"/>
          <p:cNvSpPr/>
          <p:nvPr/>
        </p:nvSpPr>
        <p:spPr>
          <a:xfrm rot="5400000">
            <a:off x="4187825" y="3190875"/>
            <a:ext cx="228600" cy="914400"/>
          </a:xfrm>
          <a:prstGeom prst="rightBrace">
            <a:avLst>
              <a:gd name="adj1" fmla="val 33333"/>
              <a:gd name="adj2" fmla="val 48046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40" name="Rectangle 28"/>
          <p:cNvSpPr/>
          <p:nvPr/>
        </p:nvSpPr>
        <p:spPr>
          <a:xfrm>
            <a:off x="6054725" y="36861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41" name="Rectangle 29"/>
          <p:cNvSpPr/>
          <p:nvPr/>
        </p:nvSpPr>
        <p:spPr>
          <a:xfrm>
            <a:off x="6054725" y="4067175"/>
            <a:ext cx="3048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0142" name="Text Box 30"/>
          <p:cNvSpPr txBox="1"/>
          <p:nvPr/>
        </p:nvSpPr>
        <p:spPr>
          <a:xfrm>
            <a:off x="6435725" y="3686175"/>
            <a:ext cx="11620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Free word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43" name="Text Box 31"/>
          <p:cNvSpPr txBox="1"/>
          <p:nvPr/>
        </p:nvSpPr>
        <p:spPr>
          <a:xfrm>
            <a:off x="6435725" y="4067175"/>
            <a:ext cx="1644650" cy="3365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Allocated word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44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Assumptions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9055" y="2139315"/>
            <a:ext cx="1113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(blocks)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163" name="Group 3"/>
          <p:cNvGrpSpPr/>
          <p:nvPr/>
        </p:nvGrpSpPr>
        <p:grpSpPr>
          <a:xfrm>
            <a:off x="2743200" y="1936750"/>
            <a:ext cx="5181600" cy="304800"/>
            <a:chOff x="1728" y="1017"/>
            <a:chExt cx="3264" cy="192"/>
          </a:xfrm>
        </p:grpSpPr>
        <p:sp>
          <p:nvSpPr>
            <p:cNvPr id="92247" name="Rectangle 4"/>
            <p:cNvSpPr/>
            <p:nvPr/>
          </p:nvSpPr>
          <p:spPr>
            <a:xfrm>
              <a:off x="1728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8" name="Rectangle 5"/>
            <p:cNvSpPr/>
            <p:nvPr/>
          </p:nvSpPr>
          <p:spPr>
            <a:xfrm>
              <a:off x="1920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9" name="Rectangle 6"/>
            <p:cNvSpPr/>
            <p:nvPr/>
          </p:nvSpPr>
          <p:spPr>
            <a:xfrm>
              <a:off x="2112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0" name="Rectangle 7"/>
            <p:cNvSpPr/>
            <p:nvPr/>
          </p:nvSpPr>
          <p:spPr>
            <a:xfrm>
              <a:off x="2304" y="1017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1" name="Rectangle 8"/>
            <p:cNvSpPr/>
            <p:nvPr/>
          </p:nvSpPr>
          <p:spPr>
            <a:xfrm>
              <a:off x="249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2" name="Rectangle 9"/>
            <p:cNvSpPr/>
            <p:nvPr/>
          </p:nvSpPr>
          <p:spPr>
            <a:xfrm>
              <a:off x="268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3" name="Rectangle 10"/>
            <p:cNvSpPr/>
            <p:nvPr/>
          </p:nvSpPr>
          <p:spPr>
            <a:xfrm>
              <a:off x="288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4" name="Rectangle 11"/>
            <p:cNvSpPr/>
            <p:nvPr/>
          </p:nvSpPr>
          <p:spPr>
            <a:xfrm>
              <a:off x="307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5" name="Rectangle 12"/>
            <p:cNvSpPr/>
            <p:nvPr/>
          </p:nvSpPr>
          <p:spPr>
            <a:xfrm>
              <a:off x="326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6" name="Rectangle 13"/>
            <p:cNvSpPr/>
            <p:nvPr/>
          </p:nvSpPr>
          <p:spPr>
            <a:xfrm>
              <a:off x="345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7" name="Rectangle 14"/>
            <p:cNvSpPr/>
            <p:nvPr/>
          </p:nvSpPr>
          <p:spPr>
            <a:xfrm>
              <a:off x="364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8" name="Rectangle 15"/>
            <p:cNvSpPr/>
            <p:nvPr/>
          </p:nvSpPr>
          <p:spPr>
            <a:xfrm>
              <a:off x="384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59" name="Rectangle 16"/>
            <p:cNvSpPr/>
            <p:nvPr/>
          </p:nvSpPr>
          <p:spPr>
            <a:xfrm>
              <a:off x="4032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60" name="Rectangle 17"/>
            <p:cNvSpPr/>
            <p:nvPr/>
          </p:nvSpPr>
          <p:spPr>
            <a:xfrm>
              <a:off x="4224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61" name="Rectangle 18"/>
            <p:cNvSpPr/>
            <p:nvPr/>
          </p:nvSpPr>
          <p:spPr>
            <a:xfrm>
              <a:off x="4416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62" name="Rectangle 19"/>
            <p:cNvSpPr/>
            <p:nvPr/>
          </p:nvSpPr>
          <p:spPr>
            <a:xfrm>
              <a:off x="4608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63" name="Rectangle 20"/>
            <p:cNvSpPr/>
            <p:nvPr/>
          </p:nvSpPr>
          <p:spPr>
            <a:xfrm>
              <a:off x="4800" y="1017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92164" name="Text Box 21"/>
          <p:cNvSpPr txBox="1"/>
          <p:nvPr/>
        </p:nvSpPr>
        <p:spPr>
          <a:xfrm>
            <a:off x="1143000" y="1462088"/>
            <a:ext cx="497840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p1 = malloc(4*sizeof(int))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13" name="Group 22"/>
          <p:cNvGrpSpPr/>
          <p:nvPr/>
        </p:nvGrpSpPr>
        <p:grpSpPr>
          <a:xfrm>
            <a:off x="2743200" y="2824163"/>
            <a:ext cx="5181600" cy="304800"/>
            <a:chOff x="1728" y="1536"/>
            <a:chExt cx="3264" cy="192"/>
          </a:xfrm>
        </p:grpSpPr>
        <p:sp>
          <p:nvSpPr>
            <p:cNvPr id="92230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1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2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3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4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5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6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7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8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39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0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1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2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3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4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5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46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14" name="Text Box 40"/>
          <p:cNvSpPr txBox="1"/>
          <p:nvPr/>
        </p:nvSpPr>
        <p:spPr>
          <a:xfrm>
            <a:off x="1143000" y="2349500"/>
            <a:ext cx="49784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p2 = malloc(5*sizeof(int))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15" name="Group 41"/>
          <p:cNvGrpSpPr/>
          <p:nvPr/>
        </p:nvGrpSpPr>
        <p:grpSpPr>
          <a:xfrm>
            <a:off x="2743200" y="3711575"/>
            <a:ext cx="5181600" cy="304800"/>
            <a:chOff x="1728" y="2064"/>
            <a:chExt cx="3264" cy="192"/>
          </a:xfrm>
        </p:grpSpPr>
        <p:sp>
          <p:nvSpPr>
            <p:cNvPr id="92213" name="Rectangle 42"/>
            <p:cNvSpPr/>
            <p:nvPr/>
          </p:nvSpPr>
          <p:spPr>
            <a:xfrm>
              <a:off x="172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4" name="Rectangle 43"/>
            <p:cNvSpPr/>
            <p:nvPr/>
          </p:nvSpPr>
          <p:spPr>
            <a:xfrm>
              <a:off x="192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5" name="Rectangle 44"/>
            <p:cNvSpPr/>
            <p:nvPr/>
          </p:nvSpPr>
          <p:spPr>
            <a:xfrm>
              <a:off x="211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6" name="Rectangle 45"/>
            <p:cNvSpPr/>
            <p:nvPr/>
          </p:nvSpPr>
          <p:spPr>
            <a:xfrm>
              <a:off x="230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7" name="Rectangle 46"/>
            <p:cNvSpPr/>
            <p:nvPr/>
          </p:nvSpPr>
          <p:spPr>
            <a:xfrm>
              <a:off x="249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8" name="Rectangle 47"/>
            <p:cNvSpPr/>
            <p:nvPr/>
          </p:nvSpPr>
          <p:spPr>
            <a:xfrm>
              <a:off x="268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9" name="Rectangle 48"/>
            <p:cNvSpPr/>
            <p:nvPr/>
          </p:nvSpPr>
          <p:spPr>
            <a:xfrm>
              <a:off x="288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0" name="Rectangle 49"/>
            <p:cNvSpPr/>
            <p:nvPr/>
          </p:nvSpPr>
          <p:spPr>
            <a:xfrm>
              <a:off x="307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1" name="Rectangle 50"/>
            <p:cNvSpPr/>
            <p:nvPr/>
          </p:nvSpPr>
          <p:spPr>
            <a:xfrm>
              <a:off x="326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2" name="Rectangle 51"/>
            <p:cNvSpPr/>
            <p:nvPr/>
          </p:nvSpPr>
          <p:spPr>
            <a:xfrm>
              <a:off x="3456" y="2064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23" name="Rectangle 52"/>
            <p:cNvSpPr/>
            <p:nvPr/>
          </p:nvSpPr>
          <p:spPr>
            <a:xfrm>
              <a:off x="3648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4" name="Rectangle 53"/>
            <p:cNvSpPr/>
            <p:nvPr/>
          </p:nvSpPr>
          <p:spPr>
            <a:xfrm>
              <a:off x="3840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5" name="Rectangle 54"/>
            <p:cNvSpPr/>
            <p:nvPr/>
          </p:nvSpPr>
          <p:spPr>
            <a:xfrm>
              <a:off x="4032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6" name="Rectangle 55"/>
            <p:cNvSpPr/>
            <p:nvPr/>
          </p:nvSpPr>
          <p:spPr>
            <a:xfrm>
              <a:off x="4224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27" name="Rectangle 56"/>
            <p:cNvSpPr/>
            <p:nvPr/>
          </p:nvSpPr>
          <p:spPr>
            <a:xfrm>
              <a:off x="4416" y="206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51264" name="Rectangle 57"/>
            <p:cNvSpPr>
              <a:spLocks noChangeArrowheads="1"/>
            </p:cNvSpPr>
            <p:nvPr/>
          </p:nvSpPr>
          <p:spPr bwMode="auto">
            <a:xfrm>
              <a:off x="4608" y="2064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29" name="Rectangle 58"/>
            <p:cNvSpPr/>
            <p:nvPr/>
          </p:nvSpPr>
          <p:spPr>
            <a:xfrm>
              <a:off x="4800" y="206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16" name="Text Box 59"/>
          <p:cNvSpPr txBox="1"/>
          <p:nvPr/>
        </p:nvSpPr>
        <p:spPr>
          <a:xfrm>
            <a:off x="1143000" y="3236913"/>
            <a:ext cx="516255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p3 = malloc(6*sizeof(long))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17" name="Group 60"/>
          <p:cNvGrpSpPr/>
          <p:nvPr/>
        </p:nvGrpSpPr>
        <p:grpSpPr>
          <a:xfrm>
            <a:off x="2773363" y="4598988"/>
            <a:ext cx="5181600" cy="304800"/>
            <a:chOff x="1747" y="2688"/>
            <a:chExt cx="3264" cy="192"/>
          </a:xfrm>
        </p:grpSpPr>
        <p:sp>
          <p:nvSpPr>
            <p:cNvPr id="92196" name="Rectangle 61"/>
            <p:cNvSpPr/>
            <p:nvPr/>
          </p:nvSpPr>
          <p:spPr>
            <a:xfrm>
              <a:off x="174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7" name="Rectangle 62"/>
            <p:cNvSpPr/>
            <p:nvPr/>
          </p:nvSpPr>
          <p:spPr>
            <a:xfrm>
              <a:off x="193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8" name="Rectangle 63"/>
            <p:cNvSpPr/>
            <p:nvPr/>
          </p:nvSpPr>
          <p:spPr>
            <a:xfrm>
              <a:off x="213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9" name="Rectangle 64"/>
            <p:cNvSpPr/>
            <p:nvPr/>
          </p:nvSpPr>
          <p:spPr>
            <a:xfrm>
              <a:off x="232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0" name="Rectangle 65"/>
            <p:cNvSpPr/>
            <p:nvPr/>
          </p:nvSpPr>
          <p:spPr>
            <a:xfrm>
              <a:off x="2515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1" name="Rectangle 66"/>
            <p:cNvSpPr/>
            <p:nvPr/>
          </p:nvSpPr>
          <p:spPr>
            <a:xfrm>
              <a:off x="2707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2" name="Rectangle 67"/>
            <p:cNvSpPr/>
            <p:nvPr/>
          </p:nvSpPr>
          <p:spPr>
            <a:xfrm>
              <a:off x="289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3" name="Rectangle 68"/>
            <p:cNvSpPr/>
            <p:nvPr/>
          </p:nvSpPr>
          <p:spPr>
            <a:xfrm>
              <a:off x="3091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4" name="Rectangle 69"/>
            <p:cNvSpPr/>
            <p:nvPr/>
          </p:nvSpPr>
          <p:spPr>
            <a:xfrm>
              <a:off x="3283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5" name="Rectangle 70"/>
            <p:cNvSpPr/>
            <p:nvPr/>
          </p:nvSpPr>
          <p:spPr>
            <a:xfrm>
              <a:off x="3475" y="2688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6" name="Rectangle 71"/>
            <p:cNvSpPr/>
            <p:nvPr/>
          </p:nvSpPr>
          <p:spPr>
            <a:xfrm>
              <a:off x="3667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7" name="Rectangle 72"/>
            <p:cNvSpPr/>
            <p:nvPr/>
          </p:nvSpPr>
          <p:spPr>
            <a:xfrm>
              <a:off x="3859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8" name="Rectangle 73"/>
            <p:cNvSpPr/>
            <p:nvPr/>
          </p:nvSpPr>
          <p:spPr>
            <a:xfrm>
              <a:off x="4051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09" name="Rectangle 74"/>
            <p:cNvSpPr/>
            <p:nvPr/>
          </p:nvSpPr>
          <p:spPr>
            <a:xfrm>
              <a:off x="4243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210" name="Rectangle 75"/>
            <p:cNvSpPr/>
            <p:nvPr/>
          </p:nvSpPr>
          <p:spPr>
            <a:xfrm>
              <a:off x="4435" y="268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51247" name="Rectangle 76"/>
            <p:cNvSpPr>
              <a:spLocks noChangeArrowheads="1"/>
            </p:cNvSpPr>
            <p:nvPr/>
          </p:nvSpPr>
          <p:spPr bwMode="auto">
            <a:xfrm>
              <a:off x="4627" y="2688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12" name="Rectangle 77"/>
            <p:cNvSpPr/>
            <p:nvPr/>
          </p:nvSpPr>
          <p:spPr>
            <a:xfrm>
              <a:off x="4819" y="268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18" name="Text Box 78"/>
          <p:cNvSpPr txBox="1"/>
          <p:nvPr/>
        </p:nvSpPr>
        <p:spPr>
          <a:xfrm>
            <a:off x="1143000" y="4124325"/>
            <a:ext cx="165893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free(p2)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19" name="Group 79"/>
          <p:cNvGrpSpPr/>
          <p:nvPr/>
        </p:nvGrpSpPr>
        <p:grpSpPr>
          <a:xfrm>
            <a:off x="2728913" y="5486400"/>
            <a:ext cx="5181600" cy="304800"/>
            <a:chOff x="1719" y="3312"/>
            <a:chExt cx="3264" cy="192"/>
          </a:xfrm>
        </p:grpSpPr>
        <p:sp>
          <p:nvSpPr>
            <p:cNvPr id="92179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0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1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2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3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4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5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6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7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8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89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0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1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2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92193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51230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95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20" name="Text Box 97"/>
          <p:cNvSpPr txBox="1"/>
          <p:nvPr/>
        </p:nvSpPr>
        <p:spPr>
          <a:xfrm>
            <a:off x="1143000" y="5011738"/>
            <a:ext cx="497840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p4 = malloc(2*sizeof(int))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2173" name="Rectangle 9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Allocation examples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74" name="Rectangle 20"/>
          <p:cNvSpPr/>
          <p:nvPr/>
        </p:nvSpPr>
        <p:spPr>
          <a:xfrm>
            <a:off x="7924800" y="193833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0735" name="Rectangle 20"/>
          <p:cNvSpPr/>
          <p:nvPr/>
        </p:nvSpPr>
        <p:spPr>
          <a:xfrm>
            <a:off x="7924800" y="2824163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0736" name="Rectangle 20"/>
          <p:cNvSpPr/>
          <p:nvPr/>
        </p:nvSpPr>
        <p:spPr>
          <a:xfrm>
            <a:off x="7924800" y="3709988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0737" name="Rectangle 20"/>
          <p:cNvSpPr/>
          <p:nvPr/>
        </p:nvSpPr>
        <p:spPr>
          <a:xfrm>
            <a:off x="7924800" y="4600575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0738" name="Rectangle 20"/>
          <p:cNvSpPr/>
          <p:nvPr/>
        </p:nvSpPr>
        <p:spPr>
          <a:xfrm>
            <a:off x="7910513" y="54864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  <p:bldP spid="17418" grpId="0"/>
      <p:bldP spid="17420" grpId="0"/>
      <p:bldP spid="30735" grpId="0" animBg="1"/>
      <p:bldP spid="30736" grpId="0" animBg="1"/>
      <p:bldP spid="30737" grpId="0" animBg="1"/>
      <p:bldP spid="307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Requirements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Handle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arbitrary sequence</a:t>
            </a:r>
            <a:r>
              <a:rPr lang="en-US" altLang="zh-CN" dirty="0">
                <a:ea typeface="宋体" panose="02010600030101010101" pitchFamily="2" charset="-122"/>
              </a:rPr>
              <a:t> of requests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Making immediate responses to requests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 the heap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Aligning blocks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 modifying allocated blocks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Goals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n-1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Want to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maximize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throughput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最大化吞吐量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)and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peak memory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utilization 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最大化空间利用率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These goals are often conflicting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Performance goals: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throughput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Number of</a:t>
            </a:r>
            <a:r>
              <a:rPr lang="en-US" altLang="zh-CN" dirty="0">
                <a:ea typeface="宋体" panose="02010600030101010101" pitchFamily="2" charset="-122"/>
              </a:rPr>
              <a:t> completed requests per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unit time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5,000 malloc calls and 5,000 free calls in 1 seconds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throughput is 10,000 operations/second.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Performance goals: peak memory utilization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Given some sequence of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malloc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and free requests: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0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...,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... , 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n-1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aggregate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payload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en-US" altLang="zh-CN" sz="28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(m) results in a block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with 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payload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of m bytes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After request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completed,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aggregate payload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the sum of currently allocated payloads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0" y="2438400"/>
            <a:ext cx="38773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payload</a:t>
            </a:r>
            <a:r>
              <a:rPr lang="zh-CN" altLang="en-US"/>
              <a:t>可以理解为</a:t>
            </a:r>
            <a:r>
              <a:rPr lang="en-US" altLang="zh-CN"/>
              <a:t>malloc</a:t>
            </a:r>
            <a:r>
              <a:rPr lang="zh-CN" altLang="en-US"/>
              <a:t>内容的</a:t>
            </a:r>
            <a:endParaRPr lang="zh-CN" altLang="en-US"/>
          </a:p>
          <a:p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Performance goals: peak memory utilization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current heap size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denoted by </a:t>
            </a:r>
            <a:r>
              <a:rPr kumimoji="0" lang="en-US" altLang="zh-CN" sz="2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800" b="0" i="0" u="sng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</a:t>
            </a:r>
            <a:endParaRPr kumimoji="0" lang="en-US" altLang="zh-CN" sz="2800" b="0" i="0" u="sng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Assume that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</a:t>
            </a:r>
            <a:r>
              <a:rPr kumimoji="0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is monotonically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nondecreasing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(can be relaxed)(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包括了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padding block)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peak memory utilization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After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requests,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peak memory utilization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= (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max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i&lt;=k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)  /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Generate the shared libraries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Unix&gt; gcc –shared –fPIC –o libvector.so addvec.c multvec.c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–shared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dirty="0">
                <a:ea typeface="宋体" panose="02010600030101010101" pitchFamily="2" charset="-122"/>
              </a:rPr>
              <a:t>creating a shared object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–fPIC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dirty="0">
                <a:ea typeface="宋体" panose="02010600030101010101" pitchFamily="2" charset="-122"/>
              </a:rPr>
              <a:t>crating the position independent 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Shared Libraries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Fragmentation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Poor</a:t>
            </a:r>
            <a:r>
              <a:rPr lang="en-US" altLang="zh-CN" dirty="0">
                <a:ea typeface="宋体" panose="02010600030101010101" pitchFamily="2" charset="-122"/>
              </a:rPr>
              <a:t> memory utilization caused by fragmentation(</a:t>
            </a:r>
            <a:r>
              <a:rPr lang="zh-CN" altLang="en-US" dirty="0">
                <a:ea typeface="宋体" panose="02010600030101010101" pitchFamily="2" charset="-122"/>
              </a:rPr>
              <a:t>碎片，碎片化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forms of fragmentation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Internal</a:t>
            </a:r>
            <a:r>
              <a:rPr lang="en-US" altLang="zh-CN" dirty="0">
                <a:ea typeface="宋体" panose="02010600030101010101" pitchFamily="2" charset="-122"/>
              </a:rPr>
              <a:t>  fragmentation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External</a:t>
            </a:r>
            <a:r>
              <a:rPr lang="en-US" altLang="zh-CN" dirty="0">
                <a:ea typeface="宋体" panose="02010600030101010101" pitchFamily="2" charset="-122"/>
              </a:rPr>
              <a:t> fragmentation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Internal Fragmentation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0650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2590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Internal fragmentation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some block, internal fragmentation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difference between the block size and the payload size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6501" name="Group 4"/>
          <p:cNvGrpSpPr/>
          <p:nvPr/>
        </p:nvGrpSpPr>
        <p:grpSpPr>
          <a:xfrm>
            <a:off x="331788" y="4549775"/>
            <a:ext cx="8583612" cy="1470025"/>
            <a:chOff x="192" y="1968"/>
            <a:chExt cx="5407" cy="926"/>
          </a:xfrm>
        </p:grpSpPr>
        <p:sp>
          <p:nvSpPr>
            <p:cNvPr id="106520" name="Rectangle 5"/>
            <p:cNvSpPr/>
            <p:nvPr/>
          </p:nvSpPr>
          <p:spPr>
            <a:xfrm>
              <a:off x="1862" y="2448"/>
              <a:ext cx="1776" cy="38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payload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1" name="Rectangle 6" descr="Wide upward diagonal"/>
            <p:cNvSpPr/>
            <p:nvPr/>
          </p:nvSpPr>
          <p:spPr>
            <a:xfrm>
              <a:off x="3638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22" name="Rectangle 7" descr="Wide upward diagonal"/>
            <p:cNvSpPr/>
            <p:nvPr/>
          </p:nvSpPr>
          <p:spPr>
            <a:xfrm>
              <a:off x="1382" y="2448"/>
              <a:ext cx="480" cy="38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23" name="Text Box 8"/>
            <p:cNvSpPr txBox="1"/>
            <p:nvPr/>
          </p:nvSpPr>
          <p:spPr>
            <a:xfrm>
              <a:off x="4406" y="2400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4" name="Line 9"/>
            <p:cNvSpPr/>
            <p:nvPr/>
          </p:nvSpPr>
          <p:spPr>
            <a:xfrm flipH="1">
              <a:off x="4128" y="2592"/>
              <a:ext cx="3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25" name="AutoShape 10"/>
            <p:cNvSpPr/>
            <p:nvPr/>
          </p:nvSpPr>
          <p:spPr>
            <a:xfrm rot="-5400000">
              <a:off x="2654" y="936"/>
              <a:ext cx="192" cy="2736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6" name="Text Box 11"/>
            <p:cNvSpPr txBox="1"/>
            <p:nvPr/>
          </p:nvSpPr>
          <p:spPr>
            <a:xfrm>
              <a:off x="2488" y="1968"/>
              <a:ext cx="538" cy="2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block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7" name="Text Box 12"/>
            <p:cNvSpPr txBox="1"/>
            <p:nvPr/>
          </p:nvSpPr>
          <p:spPr>
            <a:xfrm>
              <a:off x="192" y="2448"/>
              <a:ext cx="1193" cy="4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Internal 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Helvetica" pitchFamily="34" charset="0"/>
                  <a:ea typeface="宋体" panose="02010600030101010101" pitchFamily="2" charset="-122"/>
                </a:rPr>
                <a:t>fragmentation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28" name="Line 13"/>
            <p:cNvSpPr/>
            <p:nvPr/>
          </p:nvSpPr>
          <p:spPr>
            <a:xfrm>
              <a:off x="960" y="2640"/>
              <a:ext cx="43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6502" name="Group 22"/>
          <p:cNvGrpSpPr/>
          <p:nvPr/>
        </p:nvGrpSpPr>
        <p:grpSpPr>
          <a:xfrm>
            <a:off x="1905000" y="3657600"/>
            <a:ext cx="5181600" cy="304800"/>
            <a:chOff x="1728" y="1536"/>
            <a:chExt cx="3264" cy="192"/>
          </a:xfrm>
        </p:grpSpPr>
        <p:sp>
          <p:nvSpPr>
            <p:cNvPr id="106503" name="Rectangle 23"/>
            <p:cNvSpPr/>
            <p:nvPr/>
          </p:nvSpPr>
          <p:spPr>
            <a:xfrm>
              <a:off x="172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4" name="Rectangle 24"/>
            <p:cNvSpPr/>
            <p:nvPr/>
          </p:nvSpPr>
          <p:spPr>
            <a:xfrm>
              <a:off x="192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5" name="Rectangle 25"/>
            <p:cNvSpPr/>
            <p:nvPr/>
          </p:nvSpPr>
          <p:spPr>
            <a:xfrm>
              <a:off x="211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6" name="Rectangle 26"/>
            <p:cNvSpPr/>
            <p:nvPr/>
          </p:nvSpPr>
          <p:spPr>
            <a:xfrm>
              <a:off x="230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7" name="Rectangle 27"/>
            <p:cNvSpPr/>
            <p:nvPr/>
          </p:nvSpPr>
          <p:spPr>
            <a:xfrm>
              <a:off x="2496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8" name="Rectangle 28"/>
            <p:cNvSpPr/>
            <p:nvPr/>
          </p:nvSpPr>
          <p:spPr>
            <a:xfrm>
              <a:off x="2688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09" name="Rectangle 29"/>
            <p:cNvSpPr/>
            <p:nvPr/>
          </p:nvSpPr>
          <p:spPr>
            <a:xfrm>
              <a:off x="2880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0" name="Rectangle 30"/>
            <p:cNvSpPr/>
            <p:nvPr/>
          </p:nvSpPr>
          <p:spPr>
            <a:xfrm>
              <a:off x="3072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1" name="Rectangle 31"/>
            <p:cNvSpPr/>
            <p:nvPr/>
          </p:nvSpPr>
          <p:spPr>
            <a:xfrm>
              <a:off x="3264" y="153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2" name="Rectangle 32"/>
            <p:cNvSpPr/>
            <p:nvPr/>
          </p:nvSpPr>
          <p:spPr>
            <a:xfrm>
              <a:off x="3456" y="1536"/>
              <a:ext cx="192" cy="192"/>
            </a:xfrm>
            <a:prstGeom prst="rect">
              <a:avLst/>
            </a:prstGeom>
            <a:solidFill>
              <a:srgbClr val="FF000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3" name="Rectangle 33"/>
            <p:cNvSpPr/>
            <p:nvPr/>
          </p:nvSpPr>
          <p:spPr>
            <a:xfrm>
              <a:off x="364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4" name="Rectangle 34"/>
            <p:cNvSpPr/>
            <p:nvPr/>
          </p:nvSpPr>
          <p:spPr>
            <a:xfrm>
              <a:off x="384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5" name="Rectangle 35"/>
            <p:cNvSpPr/>
            <p:nvPr/>
          </p:nvSpPr>
          <p:spPr>
            <a:xfrm>
              <a:off x="4032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6" name="Rectangle 36"/>
            <p:cNvSpPr/>
            <p:nvPr/>
          </p:nvSpPr>
          <p:spPr>
            <a:xfrm>
              <a:off x="4224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7" name="Rectangle 37"/>
            <p:cNvSpPr/>
            <p:nvPr/>
          </p:nvSpPr>
          <p:spPr>
            <a:xfrm>
              <a:off x="4416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8" name="Rectangle 38"/>
            <p:cNvSpPr/>
            <p:nvPr/>
          </p:nvSpPr>
          <p:spPr>
            <a:xfrm>
              <a:off x="4608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06519" name="Rectangle 39"/>
            <p:cNvSpPr/>
            <p:nvPr/>
          </p:nvSpPr>
          <p:spPr>
            <a:xfrm>
              <a:off x="4800" y="153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0775" y="3065145"/>
            <a:ext cx="8788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对齐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Internal Fragmentation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Internal fragmentation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caused by overhead of maintaining heap data structures,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padding for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alignment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purposes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or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explicit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policy decisions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(e.g., not to split the block).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Depends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only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on the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pattern of previous requests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and thus is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easy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measure.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Occurs when there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enough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aggregate</a:t>
            </a:r>
            <a:r>
              <a:rPr lang="en-US" altLang="zh-CN" dirty="0">
                <a:ea typeface="宋体" panose="02010600030101010101" pitchFamily="2" charset="-122"/>
              </a:rPr>
              <a:t> heap memory, but no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free block is large enough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05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External Fragmentation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7" name="Text Box 77"/>
          <p:cNvSpPr txBox="1"/>
          <p:nvPr/>
        </p:nvSpPr>
        <p:spPr>
          <a:xfrm>
            <a:off x="1447800" y="3957638"/>
            <a:ext cx="4978400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p4 = malloc(6*sizeof(int))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10598" name="Group 79"/>
          <p:cNvGrpSpPr/>
          <p:nvPr/>
        </p:nvGrpSpPr>
        <p:grpSpPr>
          <a:xfrm>
            <a:off x="1524000" y="3429000"/>
            <a:ext cx="5181600" cy="304800"/>
            <a:chOff x="1719" y="3312"/>
            <a:chExt cx="3264" cy="192"/>
          </a:xfrm>
        </p:grpSpPr>
        <p:sp>
          <p:nvSpPr>
            <p:cNvPr id="110600" name="Rectangle 80"/>
            <p:cNvSpPr/>
            <p:nvPr/>
          </p:nvSpPr>
          <p:spPr>
            <a:xfrm>
              <a:off x="171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1" name="Rectangle 81"/>
            <p:cNvSpPr/>
            <p:nvPr/>
          </p:nvSpPr>
          <p:spPr>
            <a:xfrm>
              <a:off x="191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2" name="Rectangle 82"/>
            <p:cNvSpPr/>
            <p:nvPr/>
          </p:nvSpPr>
          <p:spPr>
            <a:xfrm>
              <a:off x="210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3" name="Rectangle 83"/>
            <p:cNvSpPr/>
            <p:nvPr/>
          </p:nvSpPr>
          <p:spPr>
            <a:xfrm>
              <a:off x="229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4" name="Rectangle 84"/>
            <p:cNvSpPr/>
            <p:nvPr/>
          </p:nvSpPr>
          <p:spPr>
            <a:xfrm>
              <a:off x="248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5" name="Rectangle 85"/>
            <p:cNvSpPr/>
            <p:nvPr/>
          </p:nvSpPr>
          <p:spPr>
            <a:xfrm>
              <a:off x="267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6" name="Rectangle 86"/>
            <p:cNvSpPr/>
            <p:nvPr/>
          </p:nvSpPr>
          <p:spPr>
            <a:xfrm>
              <a:off x="287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7" name="Rectangle 87"/>
            <p:cNvSpPr/>
            <p:nvPr/>
          </p:nvSpPr>
          <p:spPr>
            <a:xfrm>
              <a:off x="3063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8" name="Rectangle 88"/>
            <p:cNvSpPr/>
            <p:nvPr/>
          </p:nvSpPr>
          <p:spPr>
            <a:xfrm>
              <a:off x="3255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09" name="Rectangle 89"/>
            <p:cNvSpPr/>
            <p:nvPr/>
          </p:nvSpPr>
          <p:spPr>
            <a:xfrm>
              <a:off x="3447" y="3312"/>
              <a:ext cx="192" cy="192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10" name="Rectangle 90"/>
            <p:cNvSpPr/>
            <p:nvPr/>
          </p:nvSpPr>
          <p:spPr>
            <a:xfrm>
              <a:off x="3639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11" name="Rectangle 91"/>
            <p:cNvSpPr/>
            <p:nvPr/>
          </p:nvSpPr>
          <p:spPr>
            <a:xfrm>
              <a:off x="3831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12" name="Rectangle 92"/>
            <p:cNvSpPr/>
            <p:nvPr/>
          </p:nvSpPr>
          <p:spPr>
            <a:xfrm>
              <a:off x="4023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13" name="Rectangle 93"/>
            <p:cNvSpPr/>
            <p:nvPr/>
          </p:nvSpPr>
          <p:spPr>
            <a:xfrm>
              <a:off x="4215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0614" name="Rectangle 94"/>
            <p:cNvSpPr/>
            <p:nvPr/>
          </p:nvSpPr>
          <p:spPr>
            <a:xfrm>
              <a:off x="4407" y="331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3" name="Rectangle 95"/>
            <p:cNvSpPr>
              <a:spLocks noChangeArrowheads="1"/>
            </p:cNvSpPr>
            <p:nvPr/>
          </p:nvSpPr>
          <p:spPr bwMode="auto">
            <a:xfrm>
              <a:off x="4599" y="3312"/>
              <a:ext cx="192" cy="19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16" name="Rectangle 96"/>
            <p:cNvSpPr/>
            <p:nvPr/>
          </p:nvSpPr>
          <p:spPr>
            <a:xfrm>
              <a:off x="4791" y="331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10599" name="Rectangle 96"/>
          <p:cNvSpPr/>
          <p:nvPr/>
        </p:nvSpPr>
        <p:spPr>
          <a:xfrm>
            <a:off x="6705600" y="3429000"/>
            <a:ext cx="3048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External Fragmentation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External fragmentation depends 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pattern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future requests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thus is difficult to measure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Issues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1676400"/>
          </a:xfrm>
        </p:spPr>
        <p:txBody>
          <a:bodyPr vert="horz" wrap="square" lIns="91440" tIns="45720" rIns="91440" bIns="45720" anchor="t" anchorCtr="0"/>
          <a:p>
            <a:pPr marL="514350" indent="-514350">
              <a:buFont typeface="Comic Sans MS" panose="030F0702030302020204" pitchFamily="66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How do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know how much memory to free</a:t>
            </a:r>
            <a:r>
              <a:rPr lang="en-US" altLang="zh-CN" dirty="0">
                <a:ea typeface="宋体" panose="02010600030101010101" pitchFamily="2" charset="-122"/>
              </a:rPr>
              <a:t> just given a pointer?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buFont typeface="Comic Sans MS" panose="030F0702030302020204" pitchFamily="66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How do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keep track of the free blocks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4693" name="Rectangle 5"/>
          <p:cNvSpPr/>
          <p:nvPr/>
        </p:nvSpPr>
        <p:spPr>
          <a:xfrm>
            <a:off x="2179638" y="4194175"/>
            <a:ext cx="350837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4" name="Rectangle 6"/>
          <p:cNvSpPr/>
          <p:nvPr/>
        </p:nvSpPr>
        <p:spPr>
          <a:xfrm>
            <a:off x="2530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5" name="Rectangle 7"/>
          <p:cNvSpPr/>
          <p:nvPr/>
        </p:nvSpPr>
        <p:spPr>
          <a:xfrm>
            <a:off x="28797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6" name="Rectangle 8"/>
          <p:cNvSpPr/>
          <p:nvPr/>
        </p:nvSpPr>
        <p:spPr>
          <a:xfrm>
            <a:off x="3228975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7" name="Rectangle 9"/>
          <p:cNvSpPr/>
          <p:nvPr/>
        </p:nvSpPr>
        <p:spPr>
          <a:xfrm>
            <a:off x="357822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8" name="Rectangle 10"/>
          <p:cNvSpPr/>
          <p:nvPr/>
        </p:nvSpPr>
        <p:spPr>
          <a:xfrm>
            <a:off x="3927475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699" name="Rectangle 11"/>
          <p:cNvSpPr/>
          <p:nvPr/>
        </p:nvSpPr>
        <p:spPr>
          <a:xfrm>
            <a:off x="4276725" y="4194175"/>
            <a:ext cx="350838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0" name="Rectangle 12"/>
          <p:cNvSpPr/>
          <p:nvPr/>
        </p:nvSpPr>
        <p:spPr>
          <a:xfrm>
            <a:off x="462756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1" name="Rectangle 13"/>
          <p:cNvSpPr/>
          <p:nvPr/>
        </p:nvSpPr>
        <p:spPr>
          <a:xfrm>
            <a:off x="4976813" y="41941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2" name="Rectangle 14"/>
          <p:cNvSpPr/>
          <p:nvPr/>
        </p:nvSpPr>
        <p:spPr>
          <a:xfrm>
            <a:off x="53260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3" name="Rectangle 15"/>
          <p:cNvSpPr/>
          <p:nvPr/>
        </p:nvSpPr>
        <p:spPr>
          <a:xfrm>
            <a:off x="567531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4" name="Rectangle 16"/>
          <p:cNvSpPr/>
          <p:nvPr/>
        </p:nvSpPr>
        <p:spPr>
          <a:xfrm>
            <a:off x="6024563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5" name="Rectangle 17"/>
          <p:cNvSpPr/>
          <p:nvPr/>
        </p:nvSpPr>
        <p:spPr>
          <a:xfrm>
            <a:off x="6373813" y="4194175"/>
            <a:ext cx="350837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6" name="Rectangle 18"/>
          <p:cNvSpPr/>
          <p:nvPr/>
        </p:nvSpPr>
        <p:spPr>
          <a:xfrm>
            <a:off x="67246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7" name="Rectangle 19"/>
          <p:cNvSpPr/>
          <p:nvPr/>
        </p:nvSpPr>
        <p:spPr>
          <a:xfrm>
            <a:off x="707390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8" name="Rectangle 20"/>
          <p:cNvSpPr/>
          <p:nvPr/>
        </p:nvSpPr>
        <p:spPr>
          <a:xfrm>
            <a:off x="7423150" y="41941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4709" name="Text Box 22"/>
          <p:cNvSpPr txBox="1"/>
          <p:nvPr/>
        </p:nvSpPr>
        <p:spPr>
          <a:xfrm>
            <a:off x="5307013" y="3708400"/>
            <a:ext cx="5540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4710" name="Text Box 23"/>
          <p:cNvSpPr txBox="1"/>
          <p:nvPr/>
        </p:nvSpPr>
        <p:spPr>
          <a:xfrm>
            <a:off x="1219200" y="4813300"/>
            <a:ext cx="1660525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free(p0)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4711" name="Line 24"/>
          <p:cNvSpPr/>
          <p:nvPr/>
        </p:nvSpPr>
        <p:spPr>
          <a:xfrm>
            <a:off x="6724650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12" name="Line 25"/>
          <p:cNvSpPr/>
          <p:nvPr/>
        </p:nvSpPr>
        <p:spPr>
          <a:xfrm>
            <a:off x="5326063" y="3987800"/>
            <a:ext cx="0" cy="928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6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Implementation Issues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514350" indent="-514350">
              <a:lnSpc>
                <a:spcPct val="140000"/>
              </a:lnSpc>
              <a:buFont typeface="Comic Sans MS" panose="030F0702030302020204" pitchFamily="66" charset="0"/>
              <a:buAutoNum type="arabicPeriod" startAt="3"/>
            </a:pPr>
            <a:r>
              <a:rPr lang="en-US" altLang="zh-CN" dirty="0">
                <a:ea typeface="宋体" panose="02010600030101010101" pitchFamily="2" charset="-122"/>
              </a:rPr>
              <a:t>How do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pick a block</a:t>
            </a:r>
            <a:r>
              <a:rPr lang="en-US" altLang="zh-CN" dirty="0">
                <a:ea typeface="宋体" panose="02010600030101010101" pitchFamily="2" charset="-122"/>
              </a:rPr>
              <a:t> to use for allocation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many might fit?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702030302020204" pitchFamily="66" charset="0"/>
              <a:buAutoNum type="arabicPeriod" startAt="3"/>
            </a:pPr>
            <a:r>
              <a:rPr lang="en-US" altLang="zh-CN" dirty="0">
                <a:ea typeface="宋体" panose="02010600030101010101" pitchFamily="2" charset="-122"/>
              </a:rPr>
              <a:t>What do we do with the extra space when allocating a structure that is smaller than the free block it is placed in?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>
              <a:lnSpc>
                <a:spcPct val="140000"/>
              </a:lnSpc>
              <a:buFont typeface="Comic Sans MS" panose="030F0702030302020204" pitchFamily="66" charset="0"/>
              <a:buAutoNum type="arabicPeriod" startAt="3"/>
            </a:pPr>
            <a:r>
              <a:rPr lang="en-US" altLang="zh-CN" dirty="0">
                <a:ea typeface="宋体" panose="02010600030101010101" pitchFamily="2" charset="-122"/>
              </a:rPr>
              <a:t>How do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reinsert freed block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Text Box 21"/>
          <p:cNvSpPr txBox="1"/>
          <p:nvPr/>
        </p:nvSpPr>
        <p:spPr>
          <a:xfrm>
            <a:off x="1295400" y="6019800"/>
            <a:ext cx="51054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p1 = malloc(sizeof(int))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6742" name="Rectangle 5"/>
          <p:cNvSpPr/>
          <p:nvPr/>
        </p:nvSpPr>
        <p:spPr>
          <a:xfrm>
            <a:off x="1438275" y="5476875"/>
            <a:ext cx="350838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3" name="Rectangle 6"/>
          <p:cNvSpPr/>
          <p:nvPr/>
        </p:nvSpPr>
        <p:spPr>
          <a:xfrm>
            <a:off x="1789113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4" name="Rectangle 7"/>
          <p:cNvSpPr/>
          <p:nvPr/>
        </p:nvSpPr>
        <p:spPr>
          <a:xfrm>
            <a:off x="2138363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5" name="Rectangle 8"/>
          <p:cNvSpPr/>
          <p:nvPr/>
        </p:nvSpPr>
        <p:spPr>
          <a:xfrm>
            <a:off x="2487613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6" name="Rectangle 9"/>
          <p:cNvSpPr/>
          <p:nvPr/>
        </p:nvSpPr>
        <p:spPr>
          <a:xfrm>
            <a:off x="2836863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7" name="Rectangle 10"/>
          <p:cNvSpPr/>
          <p:nvPr/>
        </p:nvSpPr>
        <p:spPr>
          <a:xfrm>
            <a:off x="3186113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8" name="Rectangle 11"/>
          <p:cNvSpPr/>
          <p:nvPr/>
        </p:nvSpPr>
        <p:spPr>
          <a:xfrm>
            <a:off x="3535363" y="5476875"/>
            <a:ext cx="350837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49" name="Rectangle 12"/>
          <p:cNvSpPr/>
          <p:nvPr/>
        </p:nvSpPr>
        <p:spPr>
          <a:xfrm>
            <a:off x="3886200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0" name="Rectangle 13"/>
          <p:cNvSpPr/>
          <p:nvPr/>
        </p:nvSpPr>
        <p:spPr>
          <a:xfrm>
            <a:off x="4235450" y="5476875"/>
            <a:ext cx="349250" cy="41275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1" name="Rectangle 14"/>
          <p:cNvSpPr/>
          <p:nvPr/>
        </p:nvSpPr>
        <p:spPr>
          <a:xfrm>
            <a:off x="4584700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2" name="Rectangle 15"/>
          <p:cNvSpPr/>
          <p:nvPr/>
        </p:nvSpPr>
        <p:spPr>
          <a:xfrm>
            <a:off x="4933950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3" name="Rectangle 16"/>
          <p:cNvSpPr/>
          <p:nvPr/>
        </p:nvSpPr>
        <p:spPr>
          <a:xfrm>
            <a:off x="5283200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4" name="Rectangle 17"/>
          <p:cNvSpPr/>
          <p:nvPr/>
        </p:nvSpPr>
        <p:spPr>
          <a:xfrm>
            <a:off x="5632450" y="5476875"/>
            <a:ext cx="350838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5" name="Rectangle 18"/>
          <p:cNvSpPr/>
          <p:nvPr/>
        </p:nvSpPr>
        <p:spPr>
          <a:xfrm>
            <a:off x="5983288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6" name="Rectangle 19"/>
          <p:cNvSpPr/>
          <p:nvPr/>
        </p:nvSpPr>
        <p:spPr>
          <a:xfrm>
            <a:off x="6332538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16757" name="Rectangle 20"/>
          <p:cNvSpPr/>
          <p:nvPr/>
        </p:nvSpPr>
        <p:spPr>
          <a:xfrm>
            <a:off x="6681788" y="5476875"/>
            <a:ext cx="349250" cy="41275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Knowing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how Much to Free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Standard method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keep the length of a structure in the word preceding the structure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This word is often called the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header field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or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header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requires an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extra word for every allocated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structure(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类似于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树的节点存储格式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Knowing how Much to Free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Text Box 6"/>
          <p:cNvSpPr txBox="1"/>
          <p:nvPr/>
        </p:nvSpPr>
        <p:spPr>
          <a:xfrm>
            <a:off x="914400" y="4198938"/>
            <a:ext cx="1658938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free(p0)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0837" name="Text Box 7"/>
          <p:cNvSpPr txBox="1"/>
          <p:nvPr/>
        </p:nvSpPr>
        <p:spPr>
          <a:xfrm>
            <a:off x="525463" y="2435225"/>
            <a:ext cx="49784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p0 = malloc(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sizeof(int))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0838" name="Rectangle 8"/>
          <p:cNvSpPr/>
          <p:nvPr/>
        </p:nvSpPr>
        <p:spPr>
          <a:xfrm>
            <a:off x="1689100" y="2057400"/>
            <a:ext cx="344488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39" name="Rectangle 9"/>
          <p:cNvSpPr/>
          <p:nvPr/>
        </p:nvSpPr>
        <p:spPr>
          <a:xfrm>
            <a:off x="2033588" y="2057400"/>
            <a:ext cx="344487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0" name="Rectangle 10"/>
          <p:cNvSpPr/>
          <p:nvPr/>
        </p:nvSpPr>
        <p:spPr>
          <a:xfrm>
            <a:off x="2378075" y="2057400"/>
            <a:ext cx="344488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1" name="Rectangle 11"/>
          <p:cNvSpPr/>
          <p:nvPr/>
        </p:nvSpPr>
        <p:spPr>
          <a:xfrm>
            <a:off x="2722563" y="2057400"/>
            <a:ext cx="344487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2" name="Rectangle 12"/>
          <p:cNvSpPr/>
          <p:nvPr/>
        </p:nvSpPr>
        <p:spPr>
          <a:xfrm>
            <a:off x="3067050" y="2057400"/>
            <a:ext cx="344488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3" name="Rectangle 13"/>
          <p:cNvSpPr/>
          <p:nvPr/>
        </p:nvSpPr>
        <p:spPr>
          <a:xfrm>
            <a:off x="3411538" y="2057400"/>
            <a:ext cx="344487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4" name="Rectangle 14"/>
          <p:cNvSpPr/>
          <p:nvPr/>
        </p:nvSpPr>
        <p:spPr>
          <a:xfrm>
            <a:off x="3756025" y="2057400"/>
            <a:ext cx="344488" cy="35718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5" name="Rectangle 15"/>
          <p:cNvSpPr/>
          <p:nvPr/>
        </p:nvSpPr>
        <p:spPr>
          <a:xfrm>
            <a:off x="4100513" y="2057400"/>
            <a:ext cx="344487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6" name="Rectangle 16"/>
          <p:cNvSpPr/>
          <p:nvPr/>
        </p:nvSpPr>
        <p:spPr>
          <a:xfrm>
            <a:off x="4445000" y="2057400"/>
            <a:ext cx="344488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7" name="Rectangle 17"/>
          <p:cNvSpPr/>
          <p:nvPr/>
        </p:nvSpPr>
        <p:spPr>
          <a:xfrm>
            <a:off x="5133975" y="2057400"/>
            <a:ext cx="342900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8" name="Rectangle 18"/>
          <p:cNvSpPr/>
          <p:nvPr/>
        </p:nvSpPr>
        <p:spPr>
          <a:xfrm>
            <a:off x="5476875" y="2057400"/>
            <a:ext cx="344488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49" name="Rectangle 19"/>
          <p:cNvSpPr/>
          <p:nvPr/>
        </p:nvSpPr>
        <p:spPr>
          <a:xfrm>
            <a:off x="5821363" y="2057400"/>
            <a:ext cx="344487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0" name="Rectangle 20"/>
          <p:cNvSpPr/>
          <p:nvPr/>
        </p:nvSpPr>
        <p:spPr>
          <a:xfrm>
            <a:off x="6165850" y="2057400"/>
            <a:ext cx="344488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1" name="Rectangle 21"/>
          <p:cNvSpPr/>
          <p:nvPr/>
        </p:nvSpPr>
        <p:spPr>
          <a:xfrm>
            <a:off x="6510338" y="2057400"/>
            <a:ext cx="344487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2" name="Rectangle 22"/>
          <p:cNvSpPr/>
          <p:nvPr/>
        </p:nvSpPr>
        <p:spPr>
          <a:xfrm>
            <a:off x="6854825" y="2057400"/>
            <a:ext cx="344488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3" name="Rectangle 23"/>
          <p:cNvSpPr/>
          <p:nvPr/>
        </p:nvSpPr>
        <p:spPr>
          <a:xfrm>
            <a:off x="7199313" y="2057400"/>
            <a:ext cx="344487" cy="357188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4" name="Rectangle 24"/>
          <p:cNvSpPr/>
          <p:nvPr/>
        </p:nvSpPr>
        <p:spPr>
          <a:xfrm>
            <a:off x="4789488" y="2057400"/>
            <a:ext cx="344487" cy="357188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5" name="Rectangle 25"/>
          <p:cNvSpPr/>
          <p:nvPr/>
        </p:nvSpPr>
        <p:spPr>
          <a:xfrm>
            <a:off x="1689100" y="482441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6" name="Rectangle 26"/>
          <p:cNvSpPr/>
          <p:nvPr/>
        </p:nvSpPr>
        <p:spPr>
          <a:xfrm>
            <a:off x="2033588" y="482441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7" name="Rectangle 27"/>
          <p:cNvSpPr/>
          <p:nvPr/>
        </p:nvSpPr>
        <p:spPr>
          <a:xfrm>
            <a:off x="2378075" y="482441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8" name="Rectangle 28"/>
          <p:cNvSpPr/>
          <p:nvPr/>
        </p:nvSpPr>
        <p:spPr>
          <a:xfrm>
            <a:off x="2722563" y="482441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59" name="Rectangle 29"/>
          <p:cNvSpPr/>
          <p:nvPr/>
        </p:nvSpPr>
        <p:spPr>
          <a:xfrm>
            <a:off x="3067050" y="482441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0" name="Rectangle 30"/>
          <p:cNvSpPr/>
          <p:nvPr/>
        </p:nvSpPr>
        <p:spPr>
          <a:xfrm>
            <a:off x="3411538" y="482441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1" name="Rectangle 31"/>
          <p:cNvSpPr/>
          <p:nvPr/>
        </p:nvSpPr>
        <p:spPr>
          <a:xfrm>
            <a:off x="3756025" y="4824413"/>
            <a:ext cx="344488" cy="3571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2" name="Rectangle 32"/>
          <p:cNvSpPr/>
          <p:nvPr/>
        </p:nvSpPr>
        <p:spPr>
          <a:xfrm>
            <a:off x="4100513" y="482441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3" name="Rectangle 33"/>
          <p:cNvSpPr/>
          <p:nvPr/>
        </p:nvSpPr>
        <p:spPr>
          <a:xfrm>
            <a:off x="4445000" y="482441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4" name="Rectangle 34"/>
          <p:cNvSpPr/>
          <p:nvPr/>
        </p:nvSpPr>
        <p:spPr>
          <a:xfrm>
            <a:off x="5133975" y="4824413"/>
            <a:ext cx="342900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5" name="Rectangle 35"/>
          <p:cNvSpPr/>
          <p:nvPr/>
        </p:nvSpPr>
        <p:spPr>
          <a:xfrm>
            <a:off x="5476875" y="482441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6" name="Rectangle 36"/>
          <p:cNvSpPr/>
          <p:nvPr/>
        </p:nvSpPr>
        <p:spPr>
          <a:xfrm>
            <a:off x="5821363" y="482441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7" name="Rectangle 37"/>
          <p:cNvSpPr/>
          <p:nvPr/>
        </p:nvSpPr>
        <p:spPr>
          <a:xfrm>
            <a:off x="6165850" y="482441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8" name="Rectangle 38"/>
          <p:cNvSpPr/>
          <p:nvPr/>
        </p:nvSpPr>
        <p:spPr>
          <a:xfrm>
            <a:off x="6510338" y="482441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69" name="Rectangle 39"/>
          <p:cNvSpPr/>
          <p:nvPr/>
        </p:nvSpPr>
        <p:spPr>
          <a:xfrm>
            <a:off x="6854825" y="482441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0" name="Rectangle 40"/>
          <p:cNvSpPr/>
          <p:nvPr/>
        </p:nvSpPr>
        <p:spPr>
          <a:xfrm>
            <a:off x="7199313" y="482441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1" name="Rectangle 41"/>
          <p:cNvSpPr/>
          <p:nvPr/>
        </p:nvSpPr>
        <p:spPr>
          <a:xfrm>
            <a:off x="4789488" y="482441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2" name="Text Box 42"/>
          <p:cNvSpPr txBox="1"/>
          <p:nvPr/>
        </p:nvSpPr>
        <p:spPr>
          <a:xfrm>
            <a:off x="5133975" y="2682875"/>
            <a:ext cx="554038" cy="4603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0873" name="Rectangle 43"/>
          <p:cNvSpPr/>
          <p:nvPr/>
        </p:nvSpPr>
        <p:spPr>
          <a:xfrm>
            <a:off x="1689100" y="339566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4" name="Rectangle 44"/>
          <p:cNvSpPr/>
          <p:nvPr/>
        </p:nvSpPr>
        <p:spPr>
          <a:xfrm>
            <a:off x="2033588" y="339566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5" name="Rectangle 45"/>
          <p:cNvSpPr/>
          <p:nvPr/>
        </p:nvSpPr>
        <p:spPr>
          <a:xfrm>
            <a:off x="2378075" y="339566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6" name="Rectangle 46"/>
          <p:cNvSpPr/>
          <p:nvPr/>
        </p:nvSpPr>
        <p:spPr>
          <a:xfrm>
            <a:off x="2722563" y="339566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7" name="Rectangle 47"/>
          <p:cNvSpPr/>
          <p:nvPr/>
        </p:nvSpPr>
        <p:spPr>
          <a:xfrm>
            <a:off x="3067050" y="339566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8" name="Rectangle 48"/>
          <p:cNvSpPr/>
          <p:nvPr/>
        </p:nvSpPr>
        <p:spPr>
          <a:xfrm>
            <a:off x="3411538" y="339566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79" name="Rectangle 49"/>
          <p:cNvSpPr/>
          <p:nvPr/>
        </p:nvSpPr>
        <p:spPr>
          <a:xfrm>
            <a:off x="3756025" y="3395663"/>
            <a:ext cx="344488" cy="3571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0" name="Rectangle 50"/>
          <p:cNvSpPr/>
          <p:nvPr/>
        </p:nvSpPr>
        <p:spPr>
          <a:xfrm>
            <a:off x="4100513" y="339566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1" name="Rectangle 51"/>
          <p:cNvSpPr/>
          <p:nvPr/>
        </p:nvSpPr>
        <p:spPr>
          <a:xfrm>
            <a:off x="4445000" y="339566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2" name="Rectangle 52"/>
          <p:cNvSpPr/>
          <p:nvPr/>
        </p:nvSpPr>
        <p:spPr>
          <a:xfrm>
            <a:off x="5133975" y="3395663"/>
            <a:ext cx="342900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3" name="Rectangle 53"/>
          <p:cNvSpPr/>
          <p:nvPr/>
        </p:nvSpPr>
        <p:spPr>
          <a:xfrm>
            <a:off x="5476875" y="339566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4" name="Rectangle 54"/>
          <p:cNvSpPr/>
          <p:nvPr/>
        </p:nvSpPr>
        <p:spPr>
          <a:xfrm>
            <a:off x="5821363" y="339566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5" name="Rectangle 55"/>
          <p:cNvSpPr/>
          <p:nvPr/>
        </p:nvSpPr>
        <p:spPr>
          <a:xfrm>
            <a:off x="6165850" y="3395663"/>
            <a:ext cx="344488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6" name="Rectangle 56"/>
          <p:cNvSpPr/>
          <p:nvPr/>
        </p:nvSpPr>
        <p:spPr>
          <a:xfrm>
            <a:off x="6510338" y="3395663"/>
            <a:ext cx="344487" cy="35718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7" name="Rectangle 57"/>
          <p:cNvSpPr/>
          <p:nvPr/>
        </p:nvSpPr>
        <p:spPr>
          <a:xfrm>
            <a:off x="6854825" y="3395663"/>
            <a:ext cx="344488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88" name="Line 58"/>
          <p:cNvSpPr/>
          <p:nvPr/>
        </p:nvSpPr>
        <p:spPr>
          <a:xfrm>
            <a:off x="6172200" y="3217863"/>
            <a:ext cx="0" cy="8032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89" name="Rectangle 59"/>
          <p:cNvSpPr/>
          <p:nvPr/>
        </p:nvSpPr>
        <p:spPr>
          <a:xfrm>
            <a:off x="7199313" y="339566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20890" name="Text Box 60"/>
          <p:cNvSpPr txBox="1"/>
          <p:nvPr/>
        </p:nvSpPr>
        <p:spPr>
          <a:xfrm>
            <a:off x="3886200" y="4171950"/>
            <a:ext cx="1724025" cy="4000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Verdana" panose="020B0604030504040204" pitchFamily="34" charset="0"/>
              </a:rPr>
              <a:t>block size</a:t>
            </a:r>
            <a:endParaRPr lang="en-US" altLang="zh-CN" sz="2000" b="1" dirty="0">
              <a:latin typeface="Courier New" panose="02070309020205020404" pitchFamily="49" charset="0"/>
              <a:ea typeface="Verdana" panose="020B0604030504040204" pitchFamily="34" charset="0"/>
            </a:endParaRPr>
          </a:p>
        </p:txBody>
      </p:sp>
      <p:sp>
        <p:nvSpPr>
          <p:cNvPr id="120891" name="Line 61"/>
          <p:cNvSpPr/>
          <p:nvPr/>
        </p:nvSpPr>
        <p:spPr>
          <a:xfrm flipV="1">
            <a:off x="4960938" y="3752850"/>
            <a:ext cx="0" cy="536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92" name="Text Box 62"/>
          <p:cNvSpPr txBox="1"/>
          <p:nvPr/>
        </p:nvSpPr>
        <p:spPr>
          <a:xfrm>
            <a:off x="5964238" y="4289425"/>
            <a:ext cx="800100" cy="4000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0893" name="Line 63"/>
          <p:cNvSpPr/>
          <p:nvPr/>
        </p:nvSpPr>
        <p:spPr>
          <a:xfrm flipH="1" flipV="1">
            <a:off x="5305425" y="3806825"/>
            <a:ext cx="1033463" cy="536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94" name="Line 65"/>
          <p:cNvSpPr/>
          <p:nvPr/>
        </p:nvSpPr>
        <p:spPr>
          <a:xfrm flipH="1" flipV="1">
            <a:off x="5649913" y="3806825"/>
            <a:ext cx="688975" cy="536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95" name="Line 66"/>
          <p:cNvSpPr/>
          <p:nvPr/>
        </p:nvSpPr>
        <p:spPr>
          <a:xfrm flipH="1" flipV="1">
            <a:off x="5994400" y="3806825"/>
            <a:ext cx="344488" cy="5365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96" name="Line 67"/>
          <p:cNvSpPr/>
          <p:nvPr/>
        </p:nvSpPr>
        <p:spPr>
          <a:xfrm>
            <a:off x="5305425" y="3040063"/>
            <a:ext cx="0" cy="355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897" name="Line 68"/>
          <p:cNvSpPr/>
          <p:nvPr/>
        </p:nvSpPr>
        <p:spPr>
          <a:xfrm>
            <a:off x="4789488" y="3217863"/>
            <a:ext cx="0" cy="8032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98" name="Rectangle 69"/>
          <p:cNvSpPr/>
          <p:nvPr/>
        </p:nvSpPr>
        <p:spPr>
          <a:xfrm>
            <a:off x="4789488" y="3395663"/>
            <a:ext cx="344487" cy="357187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Implicit List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28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Need to identify whether each block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free or allocated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extra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can be put in the same word as the size if block sizes are always multiples of 8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mask out low order bit when reading size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5106035"/>
            <a:ext cx="83991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此处的想法：由于是</a:t>
            </a:r>
            <a:r>
              <a:rPr lang="en-US" altLang="zh-CN"/>
              <a:t>align-8</a:t>
            </a:r>
            <a:r>
              <a:rPr lang="zh-CN" altLang="en-US"/>
              <a:t>，所以对于</a:t>
            </a:r>
            <a:r>
              <a:rPr lang="en-US" altLang="zh-CN"/>
              <a:t>header word</a:t>
            </a:r>
            <a:r>
              <a:rPr lang="zh-CN" altLang="en-US"/>
              <a:t>，后三个</a:t>
            </a:r>
            <a:r>
              <a:rPr lang="en-US" altLang="zh-CN"/>
              <a:t>bits</a:t>
            </a:r>
            <a:r>
              <a:rPr lang="zh-CN" altLang="en-US"/>
              <a:t>没有用</a:t>
            </a:r>
            <a:endParaRPr lang="zh-CN" altLang="en-US"/>
          </a:p>
          <a:p>
            <a:r>
              <a:rPr lang="zh-CN" altLang="en-US"/>
              <a:t>，所以可以利用后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bits</a:t>
            </a:r>
            <a:r>
              <a:rPr lang="zh-CN" altLang="en-US"/>
              <a:t>来存储一些额外的数据</a:t>
            </a:r>
            <a:r>
              <a:rPr lang="en-US" altLang="zh-CN"/>
              <a:t>(</a:t>
            </a:r>
            <a:r>
              <a:rPr lang="zh-CN" altLang="en-US"/>
              <a:t>在读取</a:t>
            </a:r>
            <a:r>
              <a:rPr lang="en-US" altLang="zh-CN"/>
              <a:t>size</a:t>
            </a:r>
            <a:r>
              <a:rPr lang="zh-CN" altLang="en-US"/>
              <a:t>的时候直接</a:t>
            </a:r>
            <a:endParaRPr lang="zh-CN" altLang="en-US"/>
          </a:p>
          <a:p>
            <a:r>
              <a:rPr lang="en-US" altLang="zh-CN"/>
              <a:t>&gt;&gt;3</a:t>
            </a:r>
            <a:r>
              <a:rPr lang="zh-CN" altLang="en-US"/>
              <a:t>之后</a:t>
            </a:r>
            <a:r>
              <a:rPr lang="en-US" altLang="zh-CN"/>
              <a:t>&lt;&lt;3</a:t>
            </a:r>
            <a:r>
              <a:rPr lang="zh-CN" altLang="en-US"/>
              <a:t>就得到真正的</a:t>
            </a:r>
            <a:r>
              <a:rPr lang="en-US" altLang="zh-CN"/>
              <a:t>size</a:t>
            </a:r>
            <a:r>
              <a:rPr lang="zh-CN" altLang="en-US"/>
              <a:t>了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Partially</a:t>
            </a:r>
            <a:r>
              <a:rPr lang="en-US" altLang="zh-CN" dirty="0">
                <a:ea typeface="宋体" panose="02010600030101010101" pitchFamily="2" charset="-122"/>
              </a:rPr>
              <a:t> Linking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Line 6"/>
          <p:cNvSpPr/>
          <p:nvPr/>
        </p:nvSpPr>
        <p:spPr>
          <a:xfrm>
            <a:off x="1066800" y="18669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1" name="Rectangle 7"/>
          <p:cNvSpPr/>
          <p:nvPr/>
        </p:nvSpPr>
        <p:spPr>
          <a:xfrm>
            <a:off x="457200" y="2400300"/>
            <a:ext cx="2590800" cy="4587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Translators(cc1, as)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Text Box 8"/>
          <p:cNvSpPr txBox="1"/>
          <p:nvPr/>
        </p:nvSpPr>
        <p:spPr>
          <a:xfrm>
            <a:off x="482600" y="1455738"/>
            <a:ext cx="1165225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main2.c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Text Box 9"/>
          <p:cNvSpPr txBox="1"/>
          <p:nvPr/>
        </p:nvSpPr>
        <p:spPr>
          <a:xfrm>
            <a:off x="1846263" y="1447800"/>
            <a:ext cx="1166812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vector.h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 Box 10"/>
          <p:cNvSpPr txBox="1"/>
          <p:nvPr/>
        </p:nvSpPr>
        <p:spPr>
          <a:xfrm>
            <a:off x="1244600" y="3162300"/>
            <a:ext cx="118268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main2.o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5" name="Line 12"/>
          <p:cNvSpPr/>
          <p:nvPr/>
        </p:nvSpPr>
        <p:spPr>
          <a:xfrm>
            <a:off x="1981200" y="2933700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6" name="Line 13"/>
          <p:cNvSpPr/>
          <p:nvPr/>
        </p:nvSpPr>
        <p:spPr>
          <a:xfrm flipH="1">
            <a:off x="1981200" y="35941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7" name="Rectangle 16"/>
          <p:cNvSpPr/>
          <p:nvPr/>
        </p:nvSpPr>
        <p:spPr>
          <a:xfrm>
            <a:off x="228600" y="4000500"/>
            <a:ext cx="5638800" cy="4587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Linker (ld)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8" name="Text Box 17"/>
          <p:cNvSpPr txBox="1"/>
          <p:nvPr/>
        </p:nvSpPr>
        <p:spPr>
          <a:xfrm>
            <a:off x="1752600" y="4833938"/>
            <a:ext cx="492125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9" name="Line 19"/>
          <p:cNvSpPr/>
          <p:nvPr/>
        </p:nvSpPr>
        <p:spPr>
          <a:xfrm flipH="1">
            <a:off x="1981200" y="4533900"/>
            <a:ext cx="0" cy="3365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0" name="Text Box 21"/>
          <p:cNvSpPr txBox="1"/>
          <p:nvPr/>
        </p:nvSpPr>
        <p:spPr>
          <a:xfrm>
            <a:off x="3124200" y="2095500"/>
            <a:ext cx="1676400" cy="8302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libc.so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libvector.so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1" name="Line 22"/>
          <p:cNvSpPr/>
          <p:nvPr/>
        </p:nvSpPr>
        <p:spPr>
          <a:xfrm flipH="1">
            <a:off x="3657600" y="2933700"/>
            <a:ext cx="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2" name="Text Box 5"/>
          <p:cNvSpPr txBox="1"/>
          <p:nvPr/>
        </p:nvSpPr>
        <p:spPr>
          <a:xfrm>
            <a:off x="2895600" y="4833938"/>
            <a:ext cx="54864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Partially linked executable object code file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Text Box 21"/>
          <p:cNvSpPr txBox="1"/>
          <p:nvPr/>
        </p:nvSpPr>
        <p:spPr>
          <a:xfrm>
            <a:off x="3886200" y="3162300"/>
            <a:ext cx="42672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Relocation and symbol table info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4" name="矩形 30"/>
          <p:cNvSpPr/>
          <p:nvPr/>
        </p:nvSpPr>
        <p:spPr>
          <a:xfrm>
            <a:off x="381000" y="5257800"/>
            <a:ext cx="80772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Partially link with shared libraries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Unix&gt;gcc –o p2 main2.c  ./libvector.so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5" name="Line 6"/>
          <p:cNvSpPr/>
          <p:nvPr/>
        </p:nvSpPr>
        <p:spPr>
          <a:xfrm>
            <a:off x="2362200" y="18669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Implicit list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24932" name="Group 5"/>
          <p:cNvGrpSpPr/>
          <p:nvPr/>
        </p:nvGrpSpPr>
        <p:grpSpPr>
          <a:xfrm>
            <a:off x="304800" y="1447800"/>
            <a:ext cx="8720138" cy="3419475"/>
            <a:chOff x="587" y="1776"/>
            <a:chExt cx="4370" cy="2204"/>
          </a:xfrm>
        </p:grpSpPr>
        <p:sp>
          <p:nvSpPr>
            <p:cNvPr id="124955" name="Rectangle 6"/>
            <p:cNvSpPr/>
            <p:nvPr/>
          </p:nvSpPr>
          <p:spPr>
            <a:xfrm>
              <a:off x="1729" y="2064"/>
              <a:ext cx="767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size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6" name="Text Box 7"/>
            <p:cNvSpPr txBox="1"/>
            <p:nvPr/>
          </p:nvSpPr>
          <p:spPr>
            <a:xfrm>
              <a:off x="1967" y="1776"/>
              <a:ext cx="589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1 word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7" name="Text Box 8"/>
            <p:cNvSpPr txBox="1"/>
            <p:nvPr/>
          </p:nvSpPr>
          <p:spPr>
            <a:xfrm>
              <a:off x="587" y="2396"/>
              <a:ext cx="1077" cy="77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Format of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allocated and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free blocks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8" name="Rectangle 9"/>
            <p:cNvSpPr/>
            <p:nvPr/>
          </p:nvSpPr>
          <p:spPr>
            <a:xfrm>
              <a:off x="1729" y="2304"/>
              <a:ext cx="1056" cy="81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payload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9" name="Text Box 10"/>
            <p:cNvSpPr txBox="1"/>
            <p:nvPr/>
          </p:nvSpPr>
          <p:spPr>
            <a:xfrm>
              <a:off x="3015" y="2016"/>
              <a:ext cx="1942" cy="196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 = 1: allocated block  </a:t>
              </a:r>
              <a:endPara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 = 0: free block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size: block size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payload: application data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(allocated blocks only)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0" name="Rectangle 11"/>
            <p:cNvSpPr/>
            <p:nvPr/>
          </p:nvSpPr>
          <p:spPr>
            <a:xfrm>
              <a:off x="2688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1" name="Rectangle 12" descr="Wide upward diagonal"/>
            <p:cNvSpPr/>
            <p:nvPr/>
          </p:nvSpPr>
          <p:spPr>
            <a:xfrm>
              <a:off x="1728" y="3112"/>
              <a:ext cx="1056" cy="481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optional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padding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2" name="Rectangle 13"/>
            <p:cNvSpPr/>
            <p:nvPr/>
          </p:nvSpPr>
          <p:spPr>
            <a:xfrm>
              <a:off x="2592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3" name="Rectangle 14"/>
            <p:cNvSpPr/>
            <p:nvPr/>
          </p:nvSpPr>
          <p:spPr>
            <a:xfrm>
              <a:off x="2496" y="2064"/>
              <a:ext cx="96" cy="24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933" name="Group 15"/>
          <p:cNvGrpSpPr/>
          <p:nvPr/>
        </p:nvGrpSpPr>
        <p:grpSpPr>
          <a:xfrm>
            <a:off x="762000" y="4921250"/>
            <a:ext cx="7620000" cy="1403350"/>
            <a:chOff x="1296" y="1372"/>
            <a:chExt cx="3072" cy="644"/>
          </a:xfrm>
        </p:grpSpPr>
        <p:sp>
          <p:nvSpPr>
            <p:cNvPr id="124934" name="Rectangle 16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5" name="Rectangle 17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36" name="Rectangle 18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37" name="Rectangle 19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38" name="Rectangle 20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9" name="Rectangle 21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0" name="Rectangle 22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1" name="Rectangle 23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2" name="Rectangle 24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3" name="Rectangle 25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4" name="Rectangle 26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5" name="Rectangle 27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6" name="Rectangle 28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7" name="Rectangle 29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48" name="Rectangle 30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24949" name="Rectangle 31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0" name="Freeform 32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51" name="Freeform 33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52" name="Line 34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4953" name="Text Box 35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54" name="Freeform 36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Finding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Free Block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First fit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Search list from beginning</a:t>
            </a:r>
            <a:r>
              <a:rPr lang="en-US" altLang="zh-CN" dirty="0">
                <a:ea typeface="宋体" panose="02010600030101010101" pitchFamily="2" charset="-122"/>
              </a:rPr>
              <a:t>, choose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first free block that fits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take linear time in total number of blocks (allocated and free)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practice it can cause “splinters” at beginning of list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Finding a Free Block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fit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Like first-fit, but search list from location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of end of previous search(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从上一次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malloc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结束的位置开始找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注意对齐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Research suggests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fragmentation is worse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Best fit: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Search the list,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choose the free block with the closest size that fits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Keeps fragments small --- usually helps fragmentation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Will typically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run slower than</a:t>
            </a:r>
            <a:r>
              <a:rPr lang="en-US" altLang="zh-CN" dirty="0">
                <a:ea typeface="宋体" panose="02010600030101010101" pitchFamily="2" charset="-122"/>
              </a:rPr>
              <a:t> first-fit(</a:t>
            </a:r>
            <a:r>
              <a:rPr lang="zh-CN" altLang="en-US" dirty="0">
                <a:ea typeface="宋体" panose="02010600030101010101" pitchFamily="2" charset="-122"/>
              </a:rPr>
              <a:t>因为一定要遍历完还要进行一定数量的比较操作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2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1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Allocating in a free block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Allocating in a free block -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splitting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Since allocated space might be smaller than free space, we might want to split the block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31077" name="Group 4"/>
          <p:cNvGrpSpPr/>
          <p:nvPr/>
        </p:nvGrpSpPr>
        <p:grpSpPr>
          <a:xfrm>
            <a:off x="609600" y="3473450"/>
            <a:ext cx="7620000" cy="1403350"/>
            <a:chOff x="1296" y="1372"/>
            <a:chExt cx="3072" cy="644"/>
          </a:xfrm>
        </p:grpSpPr>
        <p:sp>
          <p:nvSpPr>
            <p:cNvPr id="131100" name="Rectangle 5"/>
            <p:cNvSpPr/>
            <p:nvPr/>
          </p:nvSpPr>
          <p:spPr>
            <a:xfrm>
              <a:off x="129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101" name="Rectangle 6"/>
            <p:cNvSpPr/>
            <p:nvPr/>
          </p:nvSpPr>
          <p:spPr>
            <a:xfrm>
              <a:off x="148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2" name="Rectangle 7"/>
            <p:cNvSpPr/>
            <p:nvPr/>
          </p:nvSpPr>
          <p:spPr>
            <a:xfrm>
              <a:off x="168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3" name="Rectangle 8"/>
            <p:cNvSpPr/>
            <p:nvPr/>
          </p:nvSpPr>
          <p:spPr>
            <a:xfrm>
              <a:off x="187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4" name="Rectangle 9"/>
            <p:cNvSpPr/>
            <p:nvPr/>
          </p:nvSpPr>
          <p:spPr>
            <a:xfrm>
              <a:off x="206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105" name="Rectangle 10"/>
            <p:cNvSpPr/>
            <p:nvPr/>
          </p:nvSpPr>
          <p:spPr>
            <a:xfrm>
              <a:off x="225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6" name="Rectangle 11"/>
            <p:cNvSpPr/>
            <p:nvPr/>
          </p:nvSpPr>
          <p:spPr>
            <a:xfrm>
              <a:off x="2448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7" name="Rectangle 12"/>
            <p:cNvSpPr/>
            <p:nvPr/>
          </p:nvSpPr>
          <p:spPr>
            <a:xfrm>
              <a:off x="2640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8" name="Rectangle 13"/>
            <p:cNvSpPr/>
            <p:nvPr/>
          </p:nvSpPr>
          <p:spPr>
            <a:xfrm>
              <a:off x="3024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09" name="Rectangle 14"/>
            <p:cNvSpPr/>
            <p:nvPr/>
          </p:nvSpPr>
          <p:spPr>
            <a:xfrm>
              <a:off x="3216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10" name="Rectangle 15"/>
            <p:cNvSpPr/>
            <p:nvPr/>
          </p:nvSpPr>
          <p:spPr>
            <a:xfrm>
              <a:off x="3408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11" name="Rectangle 16"/>
            <p:cNvSpPr/>
            <p:nvPr/>
          </p:nvSpPr>
          <p:spPr>
            <a:xfrm>
              <a:off x="3600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12" name="Rectangle 17"/>
            <p:cNvSpPr/>
            <p:nvPr/>
          </p:nvSpPr>
          <p:spPr>
            <a:xfrm>
              <a:off x="379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13" name="Rectangle 18"/>
            <p:cNvSpPr/>
            <p:nvPr/>
          </p:nvSpPr>
          <p:spPr>
            <a:xfrm>
              <a:off x="3984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114" name="Rectangle 19"/>
            <p:cNvSpPr/>
            <p:nvPr/>
          </p:nvSpPr>
          <p:spPr>
            <a:xfrm>
              <a:off x="4176" y="1516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115" name="Rectangle 20"/>
            <p:cNvSpPr/>
            <p:nvPr/>
          </p:nvSpPr>
          <p:spPr>
            <a:xfrm>
              <a:off x="2832" y="1516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116" name="Freeform 21"/>
            <p:cNvSpPr/>
            <p:nvPr/>
          </p:nvSpPr>
          <p:spPr>
            <a:xfrm>
              <a:off x="2160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117" name="Freeform 22"/>
            <p:cNvSpPr/>
            <p:nvPr/>
          </p:nvSpPr>
          <p:spPr>
            <a:xfrm>
              <a:off x="2928" y="13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118" name="Line 23"/>
            <p:cNvSpPr/>
            <p:nvPr/>
          </p:nvSpPr>
          <p:spPr>
            <a:xfrm flipV="1">
              <a:off x="2928" y="1708"/>
              <a:ext cx="0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1119" name="Text Box 24"/>
            <p:cNvSpPr txBox="1"/>
            <p:nvPr/>
          </p:nvSpPr>
          <p:spPr>
            <a:xfrm>
              <a:off x="2832" y="1804"/>
              <a:ext cx="150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120" name="Freeform 25"/>
            <p:cNvSpPr/>
            <p:nvPr/>
          </p:nvSpPr>
          <p:spPr>
            <a:xfrm>
              <a:off x="1392" y="13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1078" name="Group 26"/>
          <p:cNvGrpSpPr/>
          <p:nvPr/>
        </p:nvGrpSpPr>
        <p:grpSpPr>
          <a:xfrm>
            <a:off x="609600" y="4953000"/>
            <a:ext cx="7620000" cy="779463"/>
            <a:chOff x="1248" y="3584"/>
            <a:chExt cx="3072" cy="344"/>
          </a:xfrm>
        </p:grpSpPr>
        <p:sp>
          <p:nvSpPr>
            <p:cNvPr id="131079" name="Rectangle 27"/>
            <p:cNvSpPr/>
            <p:nvPr/>
          </p:nvSpPr>
          <p:spPr>
            <a:xfrm>
              <a:off x="201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80" name="Rectangle 28"/>
            <p:cNvSpPr/>
            <p:nvPr/>
          </p:nvSpPr>
          <p:spPr>
            <a:xfrm>
              <a:off x="220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1" name="Rectangle 29"/>
            <p:cNvSpPr/>
            <p:nvPr/>
          </p:nvSpPr>
          <p:spPr>
            <a:xfrm>
              <a:off x="240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2" name="Rectangle 30"/>
            <p:cNvSpPr/>
            <p:nvPr/>
          </p:nvSpPr>
          <p:spPr>
            <a:xfrm>
              <a:off x="2592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3" name="Rectangle 31"/>
            <p:cNvSpPr/>
            <p:nvPr/>
          </p:nvSpPr>
          <p:spPr>
            <a:xfrm>
              <a:off x="297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4" name="Rectangle 32"/>
            <p:cNvSpPr/>
            <p:nvPr/>
          </p:nvSpPr>
          <p:spPr>
            <a:xfrm>
              <a:off x="316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5" name="Rectangle 33"/>
            <p:cNvSpPr/>
            <p:nvPr/>
          </p:nvSpPr>
          <p:spPr>
            <a:xfrm>
              <a:off x="3360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6" name="Rectangle 34"/>
            <p:cNvSpPr/>
            <p:nvPr/>
          </p:nvSpPr>
          <p:spPr>
            <a:xfrm>
              <a:off x="355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7" name="Rectangle 35"/>
            <p:cNvSpPr/>
            <p:nvPr/>
          </p:nvSpPr>
          <p:spPr>
            <a:xfrm>
              <a:off x="374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88" name="Rectangle 36"/>
            <p:cNvSpPr/>
            <p:nvPr/>
          </p:nvSpPr>
          <p:spPr>
            <a:xfrm>
              <a:off x="3936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89" name="Rectangle 37"/>
            <p:cNvSpPr/>
            <p:nvPr/>
          </p:nvSpPr>
          <p:spPr>
            <a:xfrm>
              <a:off x="4128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90" name="Rectangle 38"/>
            <p:cNvSpPr/>
            <p:nvPr/>
          </p:nvSpPr>
          <p:spPr>
            <a:xfrm>
              <a:off x="2784" y="372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91" name="Freeform 39"/>
            <p:cNvSpPr/>
            <p:nvPr/>
          </p:nvSpPr>
          <p:spPr>
            <a:xfrm>
              <a:off x="2112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92" name="Text Box 40"/>
            <p:cNvSpPr txBox="1"/>
            <p:nvPr/>
          </p:nvSpPr>
          <p:spPr>
            <a:xfrm>
              <a:off x="3542" y="3724"/>
              <a:ext cx="144" cy="2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93" name="Freeform 41"/>
            <p:cNvSpPr/>
            <p:nvPr/>
          </p:nvSpPr>
          <p:spPr>
            <a:xfrm>
              <a:off x="2832" y="358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94" name="Freeform 42"/>
            <p:cNvSpPr/>
            <p:nvPr/>
          </p:nvSpPr>
          <p:spPr>
            <a:xfrm>
              <a:off x="3648" y="363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95" name="Rectangle 43"/>
            <p:cNvSpPr/>
            <p:nvPr/>
          </p:nvSpPr>
          <p:spPr>
            <a:xfrm>
              <a:off x="1248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096" name="Rectangle 44"/>
            <p:cNvSpPr/>
            <p:nvPr/>
          </p:nvSpPr>
          <p:spPr>
            <a:xfrm>
              <a:off x="1440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97" name="Rectangle 45"/>
            <p:cNvSpPr/>
            <p:nvPr/>
          </p:nvSpPr>
          <p:spPr>
            <a:xfrm>
              <a:off x="1632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98" name="Rectangle 46"/>
            <p:cNvSpPr/>
            <p:nvPr/>
          </p:nvSpPr>
          <p:spPr>
            <a:xfrm>
              <a:off x="1824" y="372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1099" name="Freeform 47"/>
            <p:cNvSpPr/>
            <p:nvPr/>
          </p:nvSpPr>
          <p:spPr>
            <a:xfrm>
              <a:off x="1344" y="358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Freeing a block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2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86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Simplest implementation: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Only need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clear allocated flag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can lead to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false fragmentation</a:t>
            </a:r>
            <a:r>
              <a:rPr lang="en-US" altLang="zh-CN" dirty="0">
                <a:ea typeface="宋体" panose="02010600030101010101" pitchFamily="2" charset="-122"/>
              </a:rPr>
              <a:t>” (free</a:t>
            </a:r>
            <a:r>
              <a:rPr lang="zh-CN" altLang="en-US" dirty="0">
                <a:ea typeface="宋体" panose="02010600030101010101" pitchFamily="2" charset="-122"/>
              </a:rPr>
              <a:t>之后出现了未被处理的连续的</a:t>
            </a:r>
            <a:r>
              <a:rPr lang="en-US" altLang="zh-CN" dirty="0">
                <a:ea typeface="宋体" panose="02010600030101010101" pitchFamily="2" charset="-122"/>
              </a:rPr>
              <a:t>free blocks)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is enough free space, but the allocator won’t be able to find 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33125" name="Group 4"/>
          <p:cNvGrpSpPr/>
          <p:nvPr/>
        </p:nvGrpSpPr>
        <p:grpSpPr>
          <a:xfrm>
            <a:off x="838200" y="4495800"/>
            <a:ext cx="6188075" cy="2012950"/>
            <a:chOff x="518" y="1824"/>
            <a:chExt cx="3898" cy="1268"/>
          </a:xfrm>
        </p:grpSpPr>
        <p:sp>
          <p:nvSpPr>
            <p:cNvPr id="133126" name="Rectangle 5"/>
            <p:cNvSpPr/>
            <p:nvPr/>
          </p:nvSpPr>
          <p:spPr>
            <a:xfrm>
              <a:off x="211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27" name="Rectangle 6"/>
            <p:cNvSpPr/>
            <p:nvPr/>
          </p:nvSpPr>
          <p:spPr>
            <a:xfrm>
              <a:off x="230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28" name="Rectangle 7"/>
            <p:cNvSpPr/>
            <p:nvPr/>
          </p:nvSpPr>
          <p:spPr>
            <a:xfrm>
              <a:off x="249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29" name="Rectangle 8"/>
            <p:cNvSpPr/>
            <p:nvPr/>
          </p:nvSpPr>
          <p:spPr>
            <a:xfrm>
              <a:off x="2688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0" name="Rectangle 9"/>
            <p:cNvSpPr/>
            <p:nvPr/>
          </p:nvSpPr>
          <p:spPr>
            <a:xfrm>
              <a:off x="307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1" name="Rectangle 10"/>
            <p:cNvSpPr/>
            <p:nvPr/>
          </p:nvSpPr>
          <p:spPr>
            <a:xfrm>
              <a:off x="326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2" name="Rectangle 11"/>
            <p:cNvSpPr/>
            <p:nvPr/>
          </p:nvSpPr>
          <p:spPr>
            <a:xfrm>
              <a:off x="3456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3" name="Rectangle 12"/>
            <p:cNvSpPr/>
            <p:nvPr/>
          </p:nvSpPr>
          <p:spPr>
            <a:xfrm>
              <a:off x="3648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4" name="Rectangle 13"/>
            <p:cNvSpPr/>
            <p:nvPr/>
          </p:nvSpPr>
          <p:spPr>
            <a:xfrm>
              <a:off x="3840" y="19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5" name="Rectangle 14"/>
            <p:cNvSpPr/>
            <p:nvPr/>
          </p:nvSpPr>
          <p:spPr>
            <a:xfrm>
              <a:off x="4032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36" name="Rectangle 15"/>
            <p:cNvSpPr/>
            <p:nvPr/>
          </p:nvSpPr>
          <p:spPr>
            <a:xfrm>
              <a:off x="4224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37" name="Rectangle 16"/>
            <p:cNvSpPr/>
            <p:nvPr/>
          </p:nvSpPr>
          <p:spPr>
            <a:xfrm>
              <a:off x="2880" y="19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38" name="Freeform 17"/>
            <p:cNvSpPr/>
            <p:nvPr/>
          </p:nvSpPr>
          <p:spPr>
            <a:xfrm>
              <a:off x="2208" y="18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39" name="Text Box 18"/>
            <p:cNvSpPr txBox="1"/>
            <p:nvPr/>
          </p:nvSpPr>
          <p:spPr>
            <a:xfrm>
              <a:off x="3638" y="1964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40" name="Freeform 19"/>
            <p:cNvSpPr/>
            <p:nvPr/>
          </p:nvSpPr>
          <p:spPr>
            <a:xfrm>
              <a:off x="2928" y="1824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41" name="Freeform 20"/>
            <p:cNvSpPr/>
            <p:nvPr/>
          </p:nvSpPr>
          <p:spPr>
            <a:xfrm>
              <a:off x="3744" y="1872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42" name="Text Box 21"/>
            <p:cNvSpPr txBox="1"/>
            <p:nvPr/>
          </p:nvSpPr>
          <p:spPr>
            <a:xfrm>
              <a:off x="518" y="2257"/>
              <a:ext cx="655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free(p)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43" name="Text Box 22"/>
            <p:cNvSpPr txBox="1"/>
            <p:nvPr/>
          </p:nvSpPr>
          <p:spPr>
            <a:xfrm>
              <a:off x="2880" y="2208"/>
              <a:ext cx="19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44" name="Line 23"/>
            <p:cNvSpPr/>
            <p:nvPr/>
          </p:nvSpPr>
          <p:spPr>
            <a:xfrm flipV="1">
              <a:off x="2976" y="2160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145" name="Rectangle 24"/>
            <p:cNvSpPr/>
            <p:nvPr/>
          </p:nvSpPr>
          <p:spPr>
            <a:xfrm>
              <a:off x="134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46" name="Rectangle 25"/>
            <p:cNvSpPr/>
            <p:nvPr/>
          </p:nvSpPr>
          <p:spPr>
            <a:xfrm>
              <a:off x="153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47" name="Rectangle 26"/>
            <p:cNvSpPr/>
            <p:nvPr/>
          </p:nvSpPr>
          <p:spPr>
            <a:xfrm>
              <a:off x="172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48" name="Rectangle 27"/>
            <p:cNvSpPr/>
            <p:nvPr/>
          </p:nvSpPr>
          <p:spPr>
            <a:xfrm>
              <a:off x="192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49" name="Rectangle 28"/>
            <p:cNvSpPr/>
            <p:nvPr/>
          </p:nvSpPr>
          <p:spPr>
            <a:xfrm>
              <a:off x="211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50" name="Rectangle 29"/>
            <p:cNvSpPr/>
            <p:nvPr/>
          </p:nvSpPr>
          <p:spPr>
            <a:xfrm>
              <a:off x="230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51" name="Rectangle 30"/>
            <p:cNvSpPr/>
            <p:nvPr/>
          </p:nvSpPr>
          <p:spPr>
            <a:xfrm>
              <a:off x="2496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52" name="Rectangle 31"/>
            <p:cNvSpPr/>
            <p:nvPr/>
          </p:nvSpPr>
          <p:spPr>
            <a:xfrm>
              <a:off x="2688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53" name="Rectangle 32"/>
            <p:cNvSpPr/>
            <p:nvPr/>
          </p:nvSpPr>
          <p:spPr>
            <a:xfrm>
              <a:off x="4032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54" name="Rectangle 33"/>
            <p:cNvSpPr/>
            <p:nvPr/>
          </p:nvSpPr>
          <p:spPr>
            <a:xfrm>
              <a:off x="4224" y="2592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55" name="Freeform 34"/>
            <p:cNvSpPr/>
            <p:nvPr/>
          </p:nvSpPr>
          <p:spPr>
            <a:xfrm>
              <a:off x="2208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56" name="Freeform 35"/>
            <p:cNvSpPr/>
            <p:nvPr/>
          </p:nvSpPr>
          <p:spPr>
            <a:xfrm>
              <a:off x="1440" y="244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157" name="Group 36"/>
            <p:cNvGrpSpPr/>
            <p:nvPr/>
          </p:nvGrpSpPr>
          <p:grpSpPr>
            <a:xfrm>
              <a:off x="1344" y="1824"/>
              <a:ext cx="864" cy="336"/>
              <a:chOff x="1296" y="1248"/>
              <a:chExt cx="864" cy="336"/>
            </a:xfrm>
          </p:grpSpPr>
          <p:sp>
            <p:nvSpPr>
              <p:cNvPr id="133168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6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69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3170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3171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3172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33158" name="Rectangle 42"/>
            <p:cNvSpPr/>
            <p:nvPr/>
          </p:nvSpPr>
          <p:spPr>
            <a:xfrm>
              <a:off x="3072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59" name="Rectangle 43"/>
            <p:cNvSpPr/>
            <p:nvPr/>
          </p:nvSpPr>
          <p:spPr>
            <a:xfrm>
              <a:off x="3264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60" name="Rectangle 44"/>
            <p:cNvSpPr/>
            <p:nvPr/>
          </p:nvSpPr>
          <p:spPr>
            <a:xfrm>
              <a:off x="3456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61" name="Rectangle 45"/>
            <p:cNvSpPr/>
            <p:nvPr/>
          </p:nvSpPr>
          <p:spPr>
            <a:xfrm>
              <a:off x="3648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62" name="Rectangle 46"/>
            <p:cNvSpPr/>
            <p:nvPr/>
          </p:nvSpPr>
          <p:spPr>
            <a:xfrm>
              <a:off x="384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33163" name="Rectangle 47"/>
            <p:cNvSpPr/>
            <p:nvPr/>
          </p:nvSpPr>
          <p:spPr>
            <a:xfrm>
              <a:off x="2880" y="2592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64" name="Text Box 48"/>
            <p:cNvSpPr txBox="1"/>
            <p:nvPr/>
          </p:nvSpPr>
          <p:spPr>
            <a:xfrm>
              <a:off x="3638" y="2588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65" name="Freeform 49"/>
            <p:cNvSpPr/>
            <p:nvPr/>
          </p:nvSpPr>
          <p:spPr>
            <a:xfrm>
              <a:off x="2928" y="2448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66" name="Freeform 50"/>
            <p:cNvSpPr/>
            <p:nvPr/>
          </p:nvSpPr>
          <p:spPr>
            <a:xfrm>
              <a:off x="3744" y="2496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67" name="Text Box 51"/>
            <p:cNvSpPr txBox="1"/>
            <p:nvPr/>
          </p:nvSpPr>
          <p:spPr>
            <a:xfrm>
              <a:off x="528" y="2880"/>
              <a:ext cx="80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malloc(5)</a:t>
              </a:r>
              <a:endPara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Coalescing(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en-US" altLang="zh-CN" dirty="0">
                <a:ea typeface="宋体" panose="02010600030101010101" pitchFamily="2" charset="-122"/>
              </a:rPr>
              <a:t>free blocks</a:t>
            </a:r>
            <a:r>
              <a:rPr lang="zh-CN" altLang="en-US" dirty="0">
                <a:ea typeface="宋体" panose="02010600030101010101" pitchFamily="2" charset="-122"/>
              </a:rPr>
              <a:t>的合并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51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Join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and/or previous</a:t>
            </a:r>
            <a:r>
              <a:rPr lang="en-US" altLang="zh-CN" dirty="0">
                <a:ea typeface="宋体" panose="02010600030101010101" pitchFamily="2" charset="-122"/>
              </a:rPr>
              <a:t> block if they are free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Coalescing with next block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how do we coalesce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previous</a:t>
            </a:r>
            <a:r>
              <a:rPr lang="en-US" altLang="zh-CN" dirty="0">
                <a:ea typeface="宋体" panose="02010600030101010101" pitchFamily="2" charset="-122"/>
              </a:rPr>
              <a:t> block?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35173" name="Group 4"/>
          <p:cNvGrpSpPr/>
          <p:nvPr/>
        </p:nvGrpSpPr>
        <p:grpSpPr>
          <a:xfrm>
            <a:off x="533400" y="3886200"/>
            <a:ext cx="7010400" cy="1981200"/>
            <a:chOff x="518" y="2400"/>
            <a:chExt cx="3898" cy="960"/>
          </a:xfrm>
        </p:grpSpPr>
        <p:sp>
          <p:nvSpPr>
            <p:cNvPr id="135174" name="Rectangle 5"/>
            <p:cNvSpPr/>
            <p:nvPr/>
          </p:nvSpPr>
          <p:spPr>
            <a:xfrm>
              <a:off x="211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75" name="Rectangle 6"/>
            <p:cNvSpPr/>
            <p:nvPr/>
          </p:nvSpPr>
          <p:spPr>
            <a:xfrm>
              <a:off x="230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76" name="Rectangle 7"/>
            <p:cNvSpPr/>
            <p:nvPr/>
          </p:nvSpPr>
          <p:spPr>
            <a:xfrm>
              <a:off x="249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77" name="Rectangle 8"/>
            <p:cNvSpPr/>
            <p:nvPr/>
          </p:nvSpPr>
          <p:spPr>
            <a:xfrm>
              <a:off x="2688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78" name="Rectangle 9"/>
            <p:cNvSpPr/>
            <p:nvPr/>
          </p:nvSpPr>
          <p:spPr>
            <a:xfrm>
              <a:off x="307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79" name="Rectangle 10"/>
            <p:cNvSpPr/>
            <p:nvPr/>
          </p:nvSpPr>
          <p:spPr>
            <a:xfrm>
              <a:off x="326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80" name="Rectangle 11"/>
            <p:cNvSpPr/>
            <p:nvPr/>
          </p:nvSpPr>
          <p:spPr>
            <a:xfrm>
              <a:off x="3456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81" name="Rectangle 12"/>
            <p:cNvSpPr/>
            <p:nvPr/>
          </p:nvSpPr>
          <p:spPr>
            <a:xfrm>
              <a:off x="3648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82" name="Rectangle 13"/>
            <p:cNvSpPr/>
            <p:nvPr/>
          </p:nvSpPr>
          <p:spPr>
            <a:xfrm>
              <a:off x="3840" y="2544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83" name="Rectangle 14"/>
            <p:cNvSpPr/>
            <p:nvPr/>
          </p:nvSpPr>
          <p:spPr>
            <a:xfrm>
              <a:off x="4032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84" name="Rectangle 15"/>
            <p:cNvSpPr/>
            <p:nvPr/>
          </p:nvSpPr>
          <p:spPr>
            <a:xfrm>
              <a:off x="4224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85" name="Rectangle 16"/>
            <p:cNvSpPr/>
            <p:nvPr/>
          </p:nvSpPr>
          <p:spPr>
            <a:xfrm>
              <a:off x="2880" y="2544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86" name="Freeform 17"/>
            <p:cNvSpPr/>
            <p:nvPr/>
          </p:nvSpPr>
          <p:spPr>
            <a:xfrm>
              <a:off x="2208" y="2400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5187" name="Text Box 18"/>
            <p:cNvSpPr txBox="1"/>
            <p:nvPr/>
          </p:nvSpPr>
          <p:spPr>
            <a:xfrm>
              <a:off x="3638" y="2540"/>
              <a:ext cx="224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88" name="Freeform 19"/>
            <p:cNvSpPr/>
            <p:nvPr/>
          </p:nvSpPr>
          <p:spPr>
            <a:xfrm>
              <a:off x="2928" y="2400"/>
              <a:ext cx="816" cy="144"/>
            </a:xfrm>
            <a:custGeom>
              <a:avLst/>
              <a:gdLst>
                <a:gd name="txL" fmla="*/ 0 w 816"/>
                <a:gd name="txT" fmla="*/ 0 h 144"/>
                <a:gd name="txR" fmla="*/ 816 w 816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txL" t="txT" r="txR" b="tx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5189" name="Freeform 20"/>
            <p:cNvSpPr/>
            <p:nvPr/>
          </p:nvSpPr>
          <p:spPr>
            <a:xfrm>
              <a:off x="3744" y="2448"/>
              <a:ext cx="384" cy="96"/>
            </a:xfrm>
            <a:custGeom>
              <a:avLst/>
              <a:gdLst>
                <a:gd name="txL" fmla="*/ 0 w 384"/>
                <a:gd name="txT" fmla="*/ 0 h 96"/>
                <a:gd name="txR" fmla="*/ 384 w 384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txL" t="txT" r="txR" b="tx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5190" name="Text Box 21"/>
            <p:cNvSpPr txBox="1"/>
            <p:nvPr/>
          </p:nvSpPr>
          <p:spPr>
            <a:xfrm>
              <a:off x="518" y="2833"/>
              <a:ext cx="92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free(p)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91" name="Text Box 22"/>
            <p:cNvSpPr txBox="1"/>
            <p:nvPr/>
          </p:nvSpPr>
          <p:spPr>
            <a:xfrm>
              <a:off x="2880" y="2784"/>
              <a:ext cx="232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92" name="Line 23"/>
            <p:cNvSpPr/>
            <p:nvPr/>
          </p:nvSpPr>
          <p:spPr>
            <a:xfrm flipV="1">
              <a:off x="2976" y="2736"/>
              <a:ext cx="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5193" name="Rectangle 24"/>
            <p:cNvSpPr/>
            <p:nvPr/>
          </p:nvSpPr>
          <p:spPr>
            <a:xfrm>
              <a:off x="134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94" name="Rectangle 25"/>
            <p:cNvSpPr/>
            <p:nvPr/>
          </p:nvSpPr>
          <p:spPr>
            <a:xfrm>
              <a:off x="153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95" name="Rectangle 26"/>
            <p:cNvSpPr/>
            <p:nvPr/>
          </p:nvSpPr>
          <p:spPr>
            <a:xfrm>
              <a:off x="172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96" name="Rectangle 27"/>
            <p:cNvSpPr/>
            <p:nvPr/>
          </p:nvSpPr>
          <p:spPr>
            <a:xfrm>
              <a:off x="192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97" name="Rectangle 28"/>
            <p:cNvSpPr/>
            <p:nvPr/>
          </p:nvSpPr>
          <p:spPr>
            <a:xfrm>
              <a:off x="211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198" name="Rectangle 29"/>
            <p:cNvSpPr/>
            <p:nvPr/>
          </p:nvSpPr>
          <p:spPr>
            <a:xfrm>
              <a:off x="230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199" name="Rectangle 30"/>
            <p:cNvSpPr/>
            <p:nvPr/>
          </p:nvSpPr>
          <p:spPr>
            <a:xfrm>
              <a:off x="2496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0" name="Rectangle 31"/>
            <p:cNvSpPr/>
            <p:nvPr/>
          </p:nvSpPr>
          <p:spPr>
            <a:xfrm>
              <a:off x="2688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1" name="Rectangle 32"/>
            <p:cNvSpPr/>
            <p:nvPr/>
          </p:nvSpPr>
          <p:spPr>
            <a:xfrm>
              <a:off x="4032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02" name="Rectangle 33"/>
            <p:cNvSpPr/>
            <p:nvPr/>
          </p:nvSpPr>
          <p:spPr>
            <a:xfrm>
              <a:off x="4224" y="3168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3" name="Freeform 34"/>
            <p:cNvSpPr/>
            <p:nvPr/>
          </p:nvSpPr>
          <p:spPr>
            <a:xfrm>
              <a:off x="2208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5204" name="Freeform 35"/>
            <p:cNvSpPr/>
            <p:nvPr/>
          </p:nvSpPr>
          <p:spPr>
            <a:xfrm>
              <a:off x="1440" y="3024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5205" name="Group 36"/>
            <p:cNvGrpSpPr/>
            <p:nvPr/>
          </p:nvGrpSpPr>
          <p:grpSpPr>
            <a:xfrm>
              <a:off x="1344" y="2400"/>
              <a:ext cx="864" cy="336"/>
              <a:chOff x="1296" y="1248"/>
              <a:chExt cx="864" cy="336"/>
            </a:xfrm>
          </p:grpSpPr>
          <p:sp>
            <p:nvSpPr>
              <p:cNvPr id="135213" name="Rectangle 37"/>
              <p:cNvSpPr/>
              <p:nvPr/>
            </p:nvSpPr>
            <p:spPr>
              <a:xfrm>
                <a:off x="1296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214" name="Rectangle 38"/>
              <p:cNvSpPr/>
              <p:nvPr/>
            </p:nvSpPr>
            <p:spPr>
              <a:xfrm>
                <a:off x="1488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5215" name="Rectangle 39"/>
              <p:cNvSpPr/>
              <p:nvPr/>
            </p:nvSpPr>
            <p:spPr>
              <a:xfrm>
                <a:off x="1680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5216" name="Rectangle 40"/>
              <p:cNvSpPr/>
              <p:nvPr/>
            </p:nvSpPr>
            <p:spPr>
              <a:xfrm>
                <a:off x="1872" y="1392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32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5217" name="Freeform 41"/>
              <p:cNvSpPr/>
              <p:nvPr/>
            </p:nvSpPr>
            <p:spPr>
              <a:xfrm>
                <a:off x="1392" y="1248"/>
                <a:ext cx="768" cy="144"/>
              </a:xfrm>
              <a:custGeom>
                <a:avLst/>
                <a:gdLst>
                  <a:gd name="txL" fmla="*/ 0 w 768"/>
                  <a:gd name="txT" fmla="*/ 0 h 144"/>
                  <a:gd name="txR" fmla="*/ 768 w 768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384" y="0"/>
                  </a:cxn>
                  <a:cxn ang="0">
                    <a:pos x="768" y="144"/>
                  </a:cxn>
                </a:cxnLst>
                <a:rect l="txL" t="txT" r="txR" b="txB"/>
                <a:pathLst>
                  <a:path w="768" h="144">
                    <a:moveTo>
                      <a:pt x="0" y="144"/>
                    </a:moveTo>
                    <a:cubicBezTo>
                      <a:pt x="128" y="72"/>
                      <a:pt x="256" y="0"/>
                      <a:pt x="384" y="0"/>
                    </a:cubicBezTo>
                    <a:cubicBezTo>
                      <a:pt x="512" y="0"/>
                      <a:pt x="640" y="72"/>
                      <a:pt x="768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35206" name="Rectangle 42"/>
            <p:cNvSpPr/>
            <p:nvPr/>
          </p:nvSpPr>
          <p:spPr>
            <a:xfrm>
              <a:off x="3072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7" name="Rectangle 43"/>
            <p:cNvSpPr/>
            <p:nvPr/>
          </p:nvSpPr>
          <p:spPr>
            <a:xfrm>
              <a:off x="3264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8" name="Rectangle 44"/>
            <p:cNvSpPr/>
            <p:nvPr/>
          </p:nvSpPr>
          <p:spPr>
            <a:xfrm>
              <a:off x="3456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09" name="Rectangle 45"/>
            <p:cNvSpPr/>
            <p:nvPr/>
          </p:nvSpPr>
          <p:spPr>
            <a:xfrm>
              <a:off x="3648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10" name="Rectangle 46"/>
            <p:cNvSpPr/>
            <p:nvPr/>
          </p:nvSpPr>
          <p:spPr>
            <a:xfrm>
              <a:off x="384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5211" name="Rectangle 47"/>
            <p:cNvSpPr/>
            <p:nvPr/>
          </p:nvSpPr>
          <p:spPr>
            <a:xfrm>
              <a:off x="2880" y="3168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12" name="Freeform 48"/>
            <p:cNvSpPr/>
            <p:nvPr/>
          </p:nvSpPr>
          <p:spPr>
            <a:xfrm>
              <a:off x="2976" y="3024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Bidirectional(</a:t>
            </a:r>
            <a:r>
              <a:rPr lang="zh-CN" altLang="en-US" dirty="0">
                <a:ea typeface="宋体" panose="02010600030101010101" pitchFamily="2" charset="-122"/>
              </a:rPr>
              <a:t>构造双向链表，并且头尾相同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2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Boundary tags [Knuth73]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replicate size/allocated word at bottom of free blocks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Allows us to traverse the “list” backwards, but 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extra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Important and general technique!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Bidirectional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39268" name="Group 46"/>
          <p:cNvGrpSpPr/>
          <p:nvPr/>
        </p:nvGrpSpPr>
        <p:grpSpPr>
          <a:xfrm>
            <a:off x="1371600" y="5334000"/>
            <a:ext cx="5486400" cy="762000"/>
            <a:chOff x="864" y="2736"/>
            <a:chExt cx="3456" cy="480"/>
          </a:xfrm>
        </p:grpSpPr>
        <p:sp>
          <p:nvSpPr>
            <p:cNvPr id="139286" name="Rectangle 16"/>
            <p:cNvSpPr/>
            <p:nvPr/>
          </p:nvSpPr>
          <p:spPr>
            <a:xfrm>
              <a:off x="86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7" name="Rectangle 17"/>
            <p:cNvSpPr/>
            <p:nvPr/>
          </p:nvSpPr>
          <p:spPr>
            <a:xfrm>
              <a:off x="105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88" name="Rectangle 18"/>
            <p:cNvSpPr/>
            <p:nvPr/>
          </p:nvSpPr>
          <p:spPr>
            <a:xfrm>
              <a:off x="124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89" name="Rectangle 19"/>
            <p:cNvSpPr/>
            <p:nvPr/>
          </p:nvSpPr>
          <p:spPr>
            <a:xfrm>
              <a:off x="14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90" name="Rectangle 20"/>
            <p:cNvSpPr/>
            <p:nvPr/>
          </p:nvSpPr>
          <p:spPr>
            <a:xfrm>
              <a:off x="163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91" name="Rectangle 21"/>
            <p:cNvSpPr/>
            <p:nvPr/>
          </p:nvSpPr>
          <p:spPr>
            <a:xfrm>
              <a:off x="182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2" name="Rectangle 22"/>
            <p:cNvSpPr/>
            <p:nvPr/>
          </p:nvSpPr>
          <p:spPr>
            <a:xfrm>
              <a:off x="201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3" name="Rectangle 23"/>
            <p:cNvSpPr/>
            <p:nvPr/>
          </p:nvSpPr>
          <p:spPr>
            <a:xfrm>
              <a:off x="220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94" name="Rectangle 24"/>
            <p:cNvSpPr/>
            <p:nvPr/>
          </p:nvSpPr>
          <p:spPr>
            <a:xfrm>
              <a:off x="259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5" name="Rectangle 25"/>
            <p:cNvSpPr/>
            <p:nvPr/>
          </p:nvSpPr>
          <p:spPr>
            <a:xfrm>
              <a:off x="278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6" name="Rectangle 26"/>
            <p:cNvSpPr/>
            <p:nvPr/>
          </p:nvSpPr>
          <p:spPr>
            <a:xfrm>
              <a:off x="29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7" name="Rectangle 27"/>
            <p:cNvSpPr/>
            <p:nvPr/>
          </p:nvSpPr>
          <p:spPr>
            <a:xfrm>
              <a:off x="31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39298" name="Rectangle 28"/>
            <p:cNvSpPr/>
            <p:nvPr/>
          </p:nvSpPr>
          <p:spPr>
            <a:xfrm>
              <a:off x="33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99" name="Rectangle 29"/>
            <p:cNvSpPr/>
            <p:nvPr/>
          </p:nvSpPr>
          <p:spPr>
            <a:xfrm>
              <a:off x="3552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300" name="Rectangle 30"/>
            <p:cNvSpPr/>
            <p:nvPr/>
          </p:nvSpPr>
          <p:spPr>
            <a:xfrm>
              <a:off x="37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301" name="Rectangle 31"/>
            <p:cNvSpPr/>
            <p:nvPr/>
          </p:nvSpPr>
          <p:spPr>
            <a:xfrm>
              <a:off x="240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302" name="Freeform 32"/>
            <p:cNvSpPr/>
            <p:nvPr/>
          </p:nvSpPr>
          <p:spPr>
            <a:xfrm>
              <a:off x="1728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3" name="Freeform 33"/>
            <p:cNvSpPr/>
            <p:nvPr/>
          </p:nvSpPr>
          <p:spPr>
            <a:xfrm>
              <a:off x="2496" y="2736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txL" t="txT" r="txR" b="tx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4" name="Freeform 34"/>
            <p:cNvSpPr/>
            <p:nvPr/>
          </p:nvSpPr>
          <p:spPr>
            <a:xfrm>
              <a:off x="960" y="2736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5" name="Rectangle 35"/>
            <p:cNvSpPr/>
            <p:nvPr/>
          </p:nvSpPr>
          <p:spPr>
            <a:xfrm>
              <a:off x="39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306" name="Rectangle 36"/>
            <p:cNvSpPr/>
            <p:nvPr/>
          </p:nvSpPr>
          <p:spPr>
            <a:xfrm>
              <a:off x="41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307" name="Freeform 37"/>
            <p:cNvSpPr/>
            <p:nvPr/>
          </p:nvSpPr>
          <p:spPr>
            <a:xfrm>
              <a:off x="153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8" name="Freeform 38"/>
            <p:cNvSpPr/>
            <p:nvPr/>
          </p:nvSpPr>
          <p:spPr>
            <a:xfrm>
              <a:off x="2304" y="3072"/>
              <a:ext cx="1152" cy="144"/>
            </a:xfrm>
            <a:custGeom>
              <a:avLst/>
              <a:gdLst>
                <a:gd name="txL" fmla="*/ 0 w 1152"/>
                <a:gd name="txT" fmla="*/ 0 h 144"/>
                <a:gd name="txR" fmla="*/ 1152 w 1152"/>
                <a:gd name="txB" fmla="*/ 144 h 144"/>
              </a:gdLst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txL" t="txT" r="txR" b="tx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9309" name="Freeform 39"/>
            <p:cNvSpPr/>
            <p:nvPr/>
          </p:nvSpPr>
          <p:spPr>
            <a:xfrm>
              <a:off x="3456" y="307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txL" t="txT" r="txR" b="tx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9269" name="Text Box 7"/>
          <p:cNvSpPr txBox="1"/>
          <p:nvPr/>
        </p:nvSpPr>
        <p:spPr>
          <a:xfrm>
            <a:off x="3565525" y="1587500"/>
            <a:ext cx="11747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 word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9270" name="Text Box 8"/>
          <p:cNvSpPr txBox="1"/>
          <p:nvPr/>
        </p:nvSpPr>
        <p:spPr>
          <a:xfrm>
            <a:off x="533400" y="2362200"/>
            <a:ext cx="2149475" cy="12001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Format of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allocated and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free blocks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9271" name="Text Box 10"/>
          <p:cNvSpPr txBox="1"/>
          <p:nvPr/>
        </p:nvSpPr>
        <p:spPr>
          <a:xfrm>
            <a:off x="5091113" y="2222500"/>
            <a:ext cx="3875087" cy="30464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a = 1: allocated block  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a = 0: free block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size: block size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payload: application data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(allocated blocks only)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9272" name="Text Box 14"/>
          <p:cNvSpPr txBox="1"/>
          <p:nvPr/>
        </p:nvSpPr>
        <p:spPr>
          <a:xfrm>
            <a:off x="457200" y="3581400"/>
            <a:ext cx="2132013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boundary tag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  (footer)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9273" name="Line 15"/>
          <p:cNvSpPr/>
          <p:nvPr/>
        </p:nvSpPr>
        <p:spPr>
          <a:xfrm>
            <a:off x="2514600" y="3873500"/>
            <a:ext cx="3810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9274" name="Text Box 40"/>
          <p:cNvSpPr txBox="1"/>
          <p:nvPr/>
        </p:nvSpPr>
        <p:spPr>
          <a:xfrm>
            <a:off x="1447800" y="1968500"/>
            <a:ext cx="119380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header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9275" name="Line 41"/>
          <p:cNvSpPr/>
          <p:nvPr/>
        </p:nvSpPr>
        <p:spPr>
          <a:xfrm>
            <a:off x="2590800" y="2197100"/>
            <a:ext cx="304800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39276" name="组合 45"/>
          <p:cNvGrpSpPr/>
          <p:nvPr/>
        </p:nvGrpSpPr>
        <p:grpSpPr>
          <a:xfrm>
            <a:off x="2895600" y="2044700"/>
            <a:ext cx="2209800" cy="2057400"/>
            <a:chOff x="3109913" y="2044700"/>
            <a:chExt cx="1677987" cy="2057400"/>
          </a:xfrm>
        </p:grpSpPr>
        <p:sp>
          <p:nvSpPr>
            <p:cNvPr id="139277" name="Rectangle 6"/>
            <p:cNvSpPr/>
            <p:nvPr/>
          </p:nvSpPr>
          <p:spPr>
            <a:xfrm>
              <a:off x="3111500" y="2044700"/>
              <a:ext cx="1231900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size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78" name="Rectangle 9"/>
            <p:cNvSpPr/>
            <p:nvPr/>
          </p:nvSpPr>
          <p:spPr>
            <a:xfrm>
              <a:off x="3111500" y="2425700"/>
              <a:ext cx="1676400" cy="128587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payload and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padding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79" name="Rectangle 11"/>
            <p:cNvSpPr/>
            <p:nvPr/>
          </p:nvSpPr>
          <p:spPr>
            <a:xfrm>
              <a:off x="46482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0" name="Rectangle 12"/>
            <p:cNvSpPr/>
            <p:nvPr/>
          </p:nvSpPr>
          <p:spPr>
            <a:xfrm>
              <a:off x="3109913" y="3721100"/>
              <a:ext cx="1233488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size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1" name="Rectangle 13"/>
            <p:cNvSpPr/>
            <p:nvPr/>
          </p:nvSpPr>
          <p:spPr>
            <a:xfrm>
              <a:off x="4648200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2" name="Rectangle 42"/>
            <p:cNvSpPr/>
            <p:nvPr/>
          </p:nvSpPr>
          <p:spPr>
            <a:xfrm>
              <a:off x="44958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3" name="Rectangle 43"/>
            <p:cNvSpPr/>
            <p:nvPr/>
          </p:nvSpPr>
          <p:spPr>
            <a:xfrm>
              <a:off x="4343400" y="2044700"/>
              <a:ext cx="138113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4" name="Rectangle 44"/>
            <p:cNvSpPr/>
            <p:nvPr/>
          </p:nvSpPr>
          <p:spPr>
            <a:xfrm>
              <a:off x="45116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285" name="Rectangle 45"/>
            <p:cNvSpPr/>
            <p:nvPr/>
          </p:nvSpPr>
          <p:spPr>
            <a:xfrm>
              <a:off x="4359275" y="3721100"/>
              <a:ext cx="136525" cy="3810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1315" name="组合 22"/>
          <p:cNvGrpSpPr/>
          <p:nvPr/>
        </p:nvGrpSpPr>
        <p:grpSpPr>
          <a:xfrm>
            <a:off x="2562225" y="2209800"/>
            <a:ext cx="1476375" cy="914400"/>
            <a:chOff x="2562144" y="2209800"/>
            <a:chExt cx="1211747" cy="914400"/>
          </a:xfrm>
        </p:grpSpPr>
        <p:sp>
          <p:nvSpPr>
            <p:cNvPr id="141334" name="Rectangle 3"/>
            <p:cNvSpPr/>
            <p:nvPr/>
          </p:nvSpPr>
          <p:spPr>
            <a:xfrm>
              <a:off x="2562144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41335" name="Rectangle 4"/>
            <p:cNvSpPr/>
            <p:nvPr/>
          </p:nvSpPr>
          <p:spPr>
            <a:xfrm>
              <a:off x="2562144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336" name="Rectangle 5"/>
            <p:cNvSpPr/>
            <p:nvPr/>
          </p:nvSpPr>
          <p:spPr>
            <a:xfrm>
              <a:off x="2562144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1316" name="组合 23"/>
          <p:cNvGrpSpPr/>
          <p:nvPr/>
        </p:nvGrpSpPr>
        <p:grpSpPr>
          <a:xfrm>
            <a:off x="4178300" y="2209800"/>
            <a:ext cx="1384300" cy="914400"/>
            <a:chOff x="4177807" y="2209800"/>
            <a:chExt cx="1211747" cy="914400"/>
          </a:xfrm>
        </p:grpSpPr>
        <p:sp>
          <p:nvSpPr>
            <p:cNvPr id="141331" name="Rectangle 6"/>
            <p:cNvSpPr/>
            <p:nvPr/>
          </p:nvSpPr>
          <p:spPr>
            <a:xfrm>
              <a:off x="4177807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41332" name="Rectangle 7"/>
            <p:cNvSpPr/>
            <p:nvPr/>
          </p:nvSpPr>
          <p:spPr>
            <a:xfrm>
              <a:off x="4177807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333" name="Rectangle 8"/>
            <p:cNvSpPr/>
            <p:nvPr/>
          </p:nvSpPr>
          <p:spPr>
            <a:xfrm>
              <a:off x="4177807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free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1317" name="组合 24"/>
          <p:cNvGrpSpPr/>
          <p:nvPr/>
        </p:nvGrpSpPr>
        <p:grpSpPr>
          <a:xfrm>
            <a:off x="5792788" y="2209800"/>
            <a:ext cx="1446212" cy="914400"/>
            <a:chOff x="5793469" y="2209800"/>
            <a:chExt cx="1211747" cy="914400"/>
          </a:xfrm>
        </p:grpSpPr>
        <p:sp>
          <p:nvSpPr>
            <p:cNvPr id="141328" name="Rectangle 9"/>
            <p:cNvSpPr/>
            <p:nvPr/>
          </p:nvSpPr>
          <p:spPr>
            <a:xfrm>
              <a:off x="5793469" y="2514600"/>
              <a:ext cx="1211747" cy="304800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  <p:sp>
          <p:nvSpPr>
            <p:cNvPr id="141329" name="Rectangle 10"/>
            <p:cNvSpPr/>
            <p:nvPr/>
          </p:nvSpPr>
          <p:spPr>
            <a:xfrm>
              <a:off x="5793469" y="22098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free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330" name="Rectangle 11"/>
            <p:cNvSpPr/>
            <p:nvPr/>
          </p:nvSpPr>
          <p:spPr>
            <a:xfrm>
              <a:off x="5793469" y="2819400"/>
              <a:ext cx="1211747" cy="3048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allocated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1318" name="Rectangle 12"/>
          <p:cNvSpPr/>
          <p:nvPr/>
        </p:nvSpPr>
        <p:spPr>
          <a:xfrm>
            <a:off x="7408863" y="2514600"/>
            <a:ext cx="1211262" cy="3048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1319" name="Rectangle 13"/>
          <p:cNvSpPr/>
          <p:nvPr/>
        </p:nvSpPr>
        <p:spPr>
          <a:xfrm>
            <a:off x="7408863" y="22098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free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0" name="Rectangle 14"/>
          <p:cNvSpPr/>
          <p:nvPr/>
        </p:nvSpPr>
        <p:spPr>
          <a:xfrm>
            <a:off x="7408863" y="2819400"/>
            <a:ext cx="1211262" cy="304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free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1" name="Text Box 15"/>
          <p:cNvSpPr txBox="1"/>
          <p:nvPr/>
        </p:nvSpPr>
        <p:spPr>
          <a:xfrm>
            <a:off x="381000" y="2133600"/>
            <a:ext cx="2006600" cy="8302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block being</a:t>
            </a:r>
            <a:endParaRPr lang="en-US" altLang="zh-CN" sz="2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freed</a:t>
            </a:r>
            <a:endParaRPr lang="en-US" altLang="zh-CN" sz="2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2" name="Line 16"/>
          <p:cNvSpPr/>
          <p:nvPr/>
        </p:nvSpPr>
        <p:spPr>
          <a:xfrm>
            <a:off x="1916113" y="2667000"/>
            <a:ext cx="48418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1323" name="Text Box 17"/>
          <p:cNvSpPr txBox="1"/>
          <p:nvPr/>
        </p:nvSpPr>
        <p:spPr>
          <a:xfrm>
            <a:off x="2643188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Case 1</a:t>
            </a:r>
            <a:endParaRPr lang="en-US" altLang="zh-CN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4" name="Text Box 18"/>
          <p:cNvSpPr txBox="1"/>
          <p:nvPr/>
        </p:nvSpPr>
        <p:spPr>
          <a:xfrm>
            <a:off x="4259263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Case 2</a:t>
            </a:r>
            <a:endParaRPr lang="en-US" altLang="zh-CN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5" name="Text Box 19"/>
          <p:cNvSpPr txBox="1"/>
          <p:nvPr/>
        </p:nvSpPr>
        <p:spPr>
          <a:xfrm>
            <a:off x="5873750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Case 3</a:t>
            </a:r>
            <a:endParaRPr lang="en-US" altLang="zh-CN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6" name="Text Box 20"/>
          <p:cNvSpPr txBox="1"/>
          <p:nvPr/>
        </p:nvSpPr>
        <p:spPr>
          <a:xfrm>
            <a:off x="7489825" y="1600200"/>
            <a:ext cx="1425575" cy="523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Case 4</a:t>
            </a:r>
            <a:endParaRPr lang="en-US" altLang="zh-CN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1327" name="Rectangle 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Constant Time Coalescing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4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5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6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7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8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69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370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371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2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3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4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5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6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7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378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79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0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1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2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3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4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385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6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7" name="Rectangle 27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8" name="Rectangle 28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89" name="Rectangle 29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0" name="Rectangle 30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1" name="Rectangle 31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392" name="Line 32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393" name="Rectangle 33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4" name="Rectangle 34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5" name="Rectangle 35"/>
          <p:cNvSpPr/>
          <p:nvPr/>
        </p:nvSpPr>
        <p:spPr>
          <a:xfrm>
            <a:off x="5029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6" name="Rectangle 36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7" name="Rectangle 37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8" name="Rectangle 38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399" name="Rectangle 39"/>
          <p:cNvSpPr/>
          <p:nvPr/>
        </p:nvSpPr>
        <p:spPr>
          <a:xfrm>
            <a:off x="5029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400" name="Rectangle 40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1" name="Rectangle 41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2" name="Rectangle 42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3" name="Rectangle 43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4" name="Rectangle 44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5" name="Rectangle 45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3406" name="Rectangle 46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3407" name="Line 4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08" name="Rectangle 4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Constant Time Coalescing (Case 1)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parts in libvector.so are copied into p2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code and data sections                           No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Relocation and symbol table information       Some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Partially Linking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2" name="Rectangle 3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3" name="Rectangle 4"/>
          <p:cNvSpPr/>
          <p:nvPr/>
        </p:nvSpPr>
        <p:spPr>
          <a:xfrm>
            <a:off x="5029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4" name="Rectangle 6"/>
          <p:cNvSpPr/>
          <p:nvPr/>
        </p:nvSpPr>
        <p:spPr>
          <a:xfrm>
            <a:off x="5029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5" name="Rectangle 7"/>
          <p:cNvSpPr/>
          <p:nvPr/>
        </p:nvSpPr>
        <p:spPr>
          <a:xfrm>
            <a:off x="5029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6" name="Rectangle 8"/>
          <p:cNvSpPr/>
          <p:nvPr/>
        </p:nvSpPr>
        <p:spPr>
          <a:xfrm>
            <a:off x="6324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7" name="Rectangle 9"/>
          <p:cNvSpPr/>
          <p:nvPr/>
        </p:nvSpPr>
        <p:spPr>
          <a:xfrm>
            <a:off x="5029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5418" name="Rectangle 10"/>
          <p:cNvSpPr/>
          <p:nvPr/>
        </p:nvSpPr>
        <p:spPr>
          <a:xfrm>
            <a:off x="5029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n+m2</a:t>
            </a:r>
            <a:endParaRPr lang="en-US" altLang="zh-CN" sz="24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19" name="Rectangle 11"/>
          <p:cNvSpPr/>
          <p:nvPr/>
        </p:nvSpPr>
        <p:spPr>
          <a:xfrm>
            <a:off x="6324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0" name="Rectangle 12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1" name="Rectangle 13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n+m2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2" name="Rectangle 14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3" name="Rectangle 15"/>
          <p:cNvSpPr/>
          <p:nvPr/>
        </p:nvSpPr>
        <p:spPr>
          <a:xfrm>
            <a:off x="22098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4" name="Rectangle 16"/>
          <p:cNvSpPr/>
          <p:nvPr/>
        </p:nvSpPr>
        <p:spPr>
          <a:xfrm>
            <a:off x="35052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5" name="Rectangle 17"/>
          <p:cNvSpPr/>
          <p:nvPr/>
        </p:nvSpPr>
        <p:spPr>
          <a:xfrm>
            <a:off x="22098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6" name="Rectangle 18"/>
          <p:cNvSpPr/>
          <p:nvPr/>
        </p:nvSpPr>
        <p:spPr>
          <a:xfrm>
            <a:off x="22098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7" name="Rectangle 19"/>
          <p:cNvSpPr/>
          <p:nvPr/>
        </p:nvSpPr>
        <p:spPr>
          <a:xfrm>
            <a:off x="22098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8" name="Rectangle 20"/>
          <p:cNvSpPr/>
          <p:nvPr/>
        </p:nvSpPr>
        <p:spPr>
          <a:xfrm>
            <a:off x="35052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29" name="Rectangle 21"/>
          <p:cNvSpPr/>
          <p:nvPr/>
        </p:nvSpPr>
        <p:spPr>
          <a:xfrm>
            <a:off x="22098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5430" name="Line 22"/>
          <p:cNvSpPr/>
          <p:nvPr/>
        </p:nvSpPr>
        <p:spPr>
          <a:xfrm>
            <a:off x="30480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31" name="Rectangle 23"/>
          <p:cNvSpPr/>
          <p:nvPr/>
        </p:nvSpPr>
        <p:spPr>
          <a:xfrm>
            <a:off x="22098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2" name="Rectangle 24"/>
          <p:cNvSpPr/>
          <p:nvPr/>
        </p:nvSpPr>
        <p:spPr>
          <a:xfrm>
            <a:off x="35052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3" name="Rectangle 25"/>
          <p:cNvSpPr/>
          <p:nvPr/>
        </p:nvSpPr>
        <p:spPr>
          <a:xfrm>
            <a:off x="22098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4" name="Rectangle 26"/>
          <p:cNvSpPr/>
          <p:nvPr/>
        </p:nvSpPr>
        <p:spPr>
          <a:xfrm>
            <a:off x="22098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5" name="Rectangle 27"/>
          <p:cNvSpPr/>
          <p:nvPr/>
        </p:nvSpPr>
        <p:spPr>
          <a:xfrm>
            <a:off x="22098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6" name="Rectangle 28"/>
          <p:cNvSpPr/>
          <p:nvPr/>
        </p:nvSpPr>
        <p:spPr>
          <a:xfrm>
            <a:off x="35052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7" name="Rectangle 29"/>
          <p:cNvSpPr/>
          <p:nvPr/>
        </p:nvSpPr>
        <p:spPr>
          <a:xfrm>
            <a:off x="22098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5438" name="Rectangle 30"/>
          <p:cNvSpPr/>
          <p:nvPr/>
        </p:nvSpPr>
        <p:spPr>
          <a:xfrm>
            <a:off x="22098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39" name="Rectangle 31"/>
          <p:cNvSpPr/>
          <p:nvPr/>
        </p:nvSpPr>
        <p:spPr>
          <a:xfrm>
            <a:off x="35052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0" name="Rectangle 32"/>
          <p:cNvSpPr/>
          <p:nvPr/>
        </p:nvSpPr>
        <p:spPr>
          <a:xfrm>
            <a:off x="22098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1" name="Rectangle 33"/>
          <p:cNvSpPr/>
          <p:nvPr/>
        </p:nvSpPr>
        <p:spPr>
          <a:xfrm>
            <a:off x="22098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2" name="Rectangle 34"/>
          <p:cNvSpPr/>
          <p:nvPr/>
        </p:nvSpPr>
        <p:spPr>
          <a:xfrm>
            <a:off x="22098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3" name="Rectangle 35"/>
          <p:cNvSpPr/>
          <p:nvPr/>
        </p:nvSpPr>
        <p:spPr>
          <a:xfrm>
            <a:off x="35052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4" name="Rectangle 36"/>
          <p:cNvSpPr/>
          <p:nvPr/>
        </p:nvSpPr>
        <p:spPr>
          <a:xfrm>
            <a:off x="22098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5445" name="Line 37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46" name="Rectangle 38"/>
          <p:cNvSpPr/>
          <p:nvPr/>
        </p:nvSpPr>
        <p:spPr>
          <a:xfrm>
            <a:off x="5029200" y="28956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5447" name="Rectangle 39"/>
          <p:cNvSpPr/>
          <p:nvPr/>
        </p:nvSpPr>
        <p:spPr>
          <a:xfrm>
            <a:off x="5029200" y="25908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5448" name="Rectangle 4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Constant Time Coalescing (Case 2)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0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1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2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3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4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5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7466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467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8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69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0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1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2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3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7474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5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6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7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8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79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0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7481" name="Rectangle 25"/>
          <p:cNvSpPr/>
          <p:nvPr/>
        </p:nvSpPr>
        <p:spPr>
          <a:xfrm>
            <a:off x="5029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n+m1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2" name="Rectangle 26"/>
          <p:cNvSpPr/>
          <p:nvPr/>
        </p:nvSpPr>
        <p:spPr>
          <a:xfrm>
            <a:off x="6324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3" name="Rectangle 27"/>
          <p:cNvSpPr/>
          <p:nvPr/>
        </p:nvSpPr>
        <p:spPr>
          <a:xfrm>
            <a:off x="5029200" y="1981200"/>
            <a:ext cx="1676400" cy="12192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4" name="Line 28"/>
          <p:cNvSpPr/>
          <p:nvPr/>
        </p:nvSpPr>
        <p:spPr>
          <a:xfrm>
            <a:off x="5867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485" name="Rectangle 29"/>
          <p:cNvSpPr/>
          <p:nvPr/>
        </p:nvSpPr>
        <p:spPr>
          <a:xfrm>
            <a:off x="5029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6" name="Rectangle 30"/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n+m1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7" name="Rectangle 31"/>
          <p:cNvSpPr/>
          <p:nvPr/>
        </p:nvSpPr>
        <p:spPr>
          <a:xfrm>
            <a:off x="6324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8" name="Rectangle 32"/>
          <p:cNvSpPr/>
          <p:nvPr/>
        </p:nvSpPr>
        <p:spPr>
          <a:xfrm>
            <a:off x="5029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89" name="Rectangle 33"/>
          <p:cNvSpPr/>
          <p:nvPr/>
        </p:nvSpPr>
        <p:spPr>
          <a:xfrm>
            <a:off x="6324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90" name="Rectangle 34"/>
          <p:cNvSpPr/>
          <p:nvPr/>
        </p:nvSpPr>
        <p:spPr>
          <a:xfrm>
            <a:off x="5029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91" name="Rectangle 35"/>
          <p:cNvSpPr/>
          <p:nvPr/>
        </p:nvSpPr>
        <p:spPr>
          <a:xfrm>
            <a:off x="5029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92" name="Rectangle 36"/>
          <p:cNvSpPr/>
          <p:nvPr/>
        </p:nvSpPr>
        <p:spPr>
          <a:xfrm>
            <a:off x="5029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93" name="Rectangle 37"/>
          <p:cNvSpPr/>
          <p:nvPr/>
        </p:nvSpPr>
        <p:spPr>
          <a:xfrm>
            <a:off x="6324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7494" name="Rectangle 38"/>
          <p:cNvSpPr/>
          <p:nvPr/>
        </p:nvSpPr>
        <p:spPr>
          <a:xfrm>
            <a:off x="5029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7495" name="Line 39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496" name="Rectangle 40"/>
          <p:cNvSpPr/>
          <p:nvPr/>
        </p:nvSpPr>
        <p:spPr>
          <a:xfrm>
            <a:off x="5029200" y="1676400"/>
            <a:ext cx="1676400" cy="1828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7497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Constant Time Coalescing (Case 3)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/>
          <p:nvPr/>
        </p:nvSpPr>
        <p:spPr>
          <a:xfrm>
            <a:off x="2362200" y="1676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08" name="Rectangle 3"/>
          <p:cNvSpPr/>
          <p:nvPr/>
        </p:nvSpPr>
        <p:spPr>
          <a:xfrm>
            <a:off x="3657600" y="1676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09" name="Rectangle 4"/>
          <p:cNvSpPr/>
          <p:nvPr/>
        </p:nvSpPr>
        <p:spPr>
          <a:xfrm>
            <a:off x="2362200" y="19812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0" name="Rectangle 6"/>
          <p:cNvSpPr/>
          <p:nvPr/>
        </p:nvSpPr>
        <p:spPr>
          <a:xfrm>
            <a:off x="2362200" y="2286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1" name="Rectangle 7"/>
          <p:cNvSpPr/>
          <p:nvPr/>
        </p:nvSpPr>
        <p:spPr>
          <a:xfrm>
            <a:off x="2362200" y="22860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2" name="Rectangle 8"/>
          <p:cNvSpPr/>
          <p:nvPr/>
        </p:nvSpPr>
        <p:spPr>
          <a:xfrm>
            <a:off x="3657600" y="22860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3" name="Rectangle 9"/>
          <p:cNvSpPr/>
          <p:nvPr/>
        </p:nvSpPr>
        <p:spPr>
          <a:xfrm>
            <a:off x="2362200" y="16764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9514" name="Line 10"/>
          <p:cNvSpPr/>
          <p:nvPr/>
        </p:nvSpPr>
        <p:spPr>
          <a:xfrm>
            <a:off x="3200400" y="39624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15" name="Rectangle 11"/>
          <p:cNvSpPr/>
          <p:nvPr/>
        </p:nvSpPr>
        <p:spPr>
          <a:xfrm>
            <a:off x="2362200" y="2590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6" name="Rectangle 12"/>
          <p:cNvSpPr/>
          <p:nvPr/>
        </p:nvSpPr>
        <p:spPr>
          <a:xfrm>
            <a:off x="3657600" y="2590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7" name="Rectangle 13"/>
          <p:cNvSpPr/>
          <p:nvPr/>
        </p:nvSpPr>
        <p:spPr>
          <a:xfrm>
            <a:off x="2362200" y="2895600"/>
            <a:ext cx="1676400" cy="304800"/>
          </a:xfrm>
          <a:prstGeom prst="rect">
            <a:avLst/>
          </a:prstGeom>
          <a:solidFill>
            <a:srgbClr val="C0C0C0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8" name="Rectangle 14"/>
          <p:cNvSpPr/>
          <p:nvPr/>
        </p:nvSpPr>
        <p:spPr>
          <a:xfrm>
            <a:off x="2362200" y="32004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19" name="Rectangle 15"/>
          <p:cNvSpPr/>
          <p:nvPr/>
        </p:nvSpPr>
        <p:spPr>
          <a:xfrm>
            <a:off x="2362200" y="32004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0" name="Rectangle 16"/>
          <p:cNvSpPr/>
          <p:nvPr/>
        </p:nvSpPr>
        <p:spPr>
          <a:xfrm>
            <a:off x="3657600" y="32004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1" name="Rectangle 17"/>
          <p:cNvSpPr/>
          <p:nvPr/>
        </p:nvSpPr>
        <p:spPr>
          <a:xfrm>
            <a:off x="2362200" y="25908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9522" name="Rectangle 18"/>
          <p:cNvSpPr/>
          <p:nvPr/>
        </p:nvSpPr>
        <p:spPr>
          <a:xfrm>
            <a:off x="2362200" y="35052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3" name="Rectangle 19"/>
          <p:cNvSpPr/>
          <p:nvPr/>
        </p:nvSpPr>
        <p:spPr>
          <a:xfrm>
            <a:off x="3657600" y="35052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4" name="Rectangle 20"/>
          <p:cNvSpPr/>
          <p:nvPr/>
        </p:nvSpPr>
        <p:spPr>
          <a:xfrm>
            <a:off x="2362200" y="38100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5" name="Rectangle 21"/>
          <p:cNvSpPr/>
          <p:nvPr/>
        </p:nvSpPr>
        <p:spPr>
          <a:xfrm>
            <a:off x="2362200" y="4114800"/>
            <a:ext cx="1676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6" name="Rectangle 22"/>
          <p:cNvSpPr/>
          <p:nvPr/>
        </p:nvSpPr>
        <p:spPr>
          <a:xfrm>
            <a:off x="2362200" y="4114800"/>
            <a:ext cx="12954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m2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7" name="Rectangle 23"/>
          <p:cNvSpPr/>
          <p:nvPr/>
        </p:nvSpPr>
        <p:spPr>
          <a:xfrm>
            <a:off x="3657600" y="4114800"/>
            <a:ext cx="381000" cy="30480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49528" name="Rectangle 24"/>
          <p:cNvSpPr/>
          <p:nvPr/>
        </p:nvSpPr>
        <p:spPr>
          <a:xfrm>
            <a:off x="2362200" y="3505200"/>
            <a:ext cx="1676400" cy="9144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49529" name="Line 31"/>
          <p:cNvSpPr/>
          <p:nvPr/>
        </p:nvSpPr>
        <p:spPr>
          <a:xfrm>
            <a:off x="4191000" y="3048000"/>
            <a:ext cx="60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9530" name="组合 33"/>
          <p:cNvGrpSpPr/>
          <p:nvPr/>
        </p:nvGrpSpPr>
        <p:grpSpPr>
          <a:xfrm>
            <a:off x="5029200" y="1676400"/>
            <a:ext cx="1981200" cy="2743200"/>
            <a:chOff x="5029200" y="1676400"/>
            <a:chExt cx="1676400" cy="2743200"/>
          </a:xfrm>
        </p:grpSpPr>
        <p:sp>
          <p:nvSpPr>
            <p:cNvPr id="149532" name="Rectangle 25"/>
            <p:cNvSpPr/>
            <p:nvPr/>
          </p:nvSpPr>
          <p:spPr>
            <a:xfrm>
              <a:off x="5029200" y="16764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n+m1+m2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3" name="Rectangle 26"/>
            <p:cNvSpPr/>
            <p:nvPr/>
          </p:nvSpPr>
          <p:spPr>
            <a:xfrm>
              <a:off x="6324600" y="16764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4" name="Rectangle 27"/>
            <p:cNvSpPr/>
            <p:nvPr/>
          </p:nvSpPr>
          <p:spPr>
            <a:xfrm>
              <a:off x="5029200" y="1981200"/>
              <a:ext cx="1676400" cy="2133600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5" name="Rectangle 28"/>
            <p:cNvSpPr/>
            <p:nvPr/>
          </p:nvSpPr>
          <p:spPr>
            <a:xfrm>
              <a:off x="5029200" y="4114800"/>
              <a:ext cx="1676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6" name="Rectangle 29"/>
            <p:cNvSpPr/>
            <p:nvPr/>
          </p:nvSpPr>
          <p:spPr>
            <a:xfrm>
              <a:off x="5029200" y="411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n+m1+m2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7" name="Rectangle 30"/>
            <p:cNvSpPr/>
            <p:nvPr/>
          </p:nvSpPr>
          <p:spPr>
            <a:xfrm>
              <a:off x="6324600" y="4114800"/>
              <a:ext cx="381000" cy="304800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538" name="Rectangle 32"/>
            <p:cNvSpPr/>
            <p:nvPr/>
          </p:nvSpPr>
          <p:spPr>
            <a:xfrm>
              <a:off x="5029200" y="1676400"/>
              <a:ext cx="1676400" cy="274320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32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49531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Constant Time Coalescing (Case 4)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Dynamically linking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Text Box 14"/>
          <p:cNvSpPr txBox="1"/>
          <p:nvPr/>
        </p:nvSpPr>
        <p:spPr>
          <a:xfrm>
            <a:off x="3581400" y="2438400"/>
            <a:ext cx="1676400" cy="8302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libc.so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libvector.so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Line 15"/>
          <p:cNvSpPr/>
          <p:nvPr/>
        </p:nvSpPr>
        <p:spPr>
          <a:xfrm flipH="1">
            <a:off x="4267200" y="3276600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8" name="Text Box 17"/>
          <p:cNvSpPr txBox="1"/>
          <p:nvPr/>
        </p:nvSpPr>
        <p:spPr>
          <a:xfrm>
            <a:off x="1752600" y="1600200"/>
            <a:ext cx="492125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Rectangle 18"/>
          <p:cNvSpPr/>
          <p:nvPr/>
        </p:nvSpPr>
        <p:spPr>
          <a:xfrm>
            <a:off x="762000" y="2590800"/>
            <a:ext cx="2454275" cy="4587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Loader(execve)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Line 20"/>
          <p:cNvSpPr/>
          <p:nvPr/>
        </p:nvSpPr>
        <p:spPr>
          <a:xfrm>
            <a:off x="1981200" y="2133600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1" name="Rectangle 18"/>
          <p:cNvSpPr/>
          <p:nvPr/>
        </p:nvSpPr>
        <p:spPr>
          <a:xfrm>
            <a:off x="533400" y="4341813"/>
            <a:ext cx="4876800" cy="4587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Dynamic Linker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(ld-linux.so)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Line 20"/>
          <p:cNvSpPr/>
          <p:nvPr/>
        </p:nvSpPr>
        <p:spPr>
          <a:xfrm>
            <a:off x="1981200" y="3200400"/>
            <a:ext cx="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3" name="Text Box 5"/>
          <p:cNvSpPr txBox="1"/>
          <p:nvPr/>
        </p:nvSpPr>
        <p:spPr>
          <a:xfrm>
            <a:off x="2590800" y="1600200"/>
            <a:ext cx="60960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Partially linked executable object code file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4" name="Text Box 5"/>
          <p:cNvSpPr txBox="1"/>
          <p:nvPr/>
        </p:nvSpPr>
        <p:spPr>
          <a:xfrm>
            <a:off x="4648200" y="3429000"/>
            <a:ext cx="25146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and data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5" name="Text Box 5"/>
          <p:cNvSpPr txBox="1"/>
          <p:nvPr/>
        </p:nvSpPr>
        <p:spPr>
          <a:xfrm>
            <a:off x="3962400" y="4876800"/>
            <a:ext cx="48006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Fully linked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executable in memory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7244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Done by execve() &amp; ld-linux.so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Copy code and data of libc.so and libvector.so into some memory segments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Relocate any references in p2 to symbols defined by libc.so and libvector.so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After linking</a:t>
            </a:r>
            <a:r>
              <a:rPr lang="en-US" altLang="zh-CN" dirty="0">
                <a:ea typeface="宋体" panose="02010600030101010101" pitchFamily="2" charset="-122"/>
              </a:rPr>
              <a:t>,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locations of the shared libraries are fixed</a:t>
            </a:r>
            <a:r>
              <a:rPr lang="en-US" altLang="zh-CN" dirty="0">
                <a:ea typeface="宋体" panose="02010600030101010101" pitchFamily="2" charset="-122"/>
              </a:rPr>
              <a:t> and do not change during the execution time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find the ld-linux.so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pathname of the ld-linux.so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contained in the .interp segment of p2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Dynamically linking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17117</Words>
  <Application>WPS 演示</Application>
  <PresentationFormat>全屏显示(4:3)</PresentationFormat>
  <Paragraphs>1401</Paragraphs>
  <Slides>72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3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Courier New</vt:lpstr>
      <vt:lpstr>Helvetica</vt:lpstr>
      <vt:lpstr>Verdana</vt:lpstr>
      <vt:lpstr>icfp99</vt:lpstr>
      <vt:lpstr>Dynamic Link</vt:lpstr>
      <vt:lpstr>Outline</vt:lpstr>
      <vt:lpstr>Disadvantages of Static Libraries</vt:lpstr>
      <vt:lpstr>Shared Libraries </vt:lpstr>
      <vt:lpstr>Shared Libraries </vt:lpstr>
      <vt:lpstr>Partially Linking </vt:lpstr>
      <vt:lpstr>Partially Linking </vt:lpstr>
      <vt:lpstr>Dynamically linking </vt:lpstr>
      <vt:lpstr>Dynamically linking </vt:lpstr>
      <vt:lpstr>PowerPoint 演示文稿</vt:lpstr>
      <vt:lpstr>Linking at Running Time</vt:lpstr>
      <vt:lpstr>Linking at Running Time</vt:lpstr>
      <vt:lpstr>PowerPoint 演示文稿</vt:lpstr>
      <vt:lpstr>PowerPoint 演示文稿</vt:lpstr>
      <vt:lpstr>PowerPoint 演示文稿</vt:lpstr>
      <vt:lpstr>Why Linking at Running Time</vt:lpstr>
      <vt:lpstr>Why Linking at Running Time</vt:lpstr>
      <vt:lpstr>Why Linking at Running Time</vt:lpstr>
      <vt:lpstr>Position-Independent Code (PIC)</vt:lpstr>
      <vt:lpstr>Position-Independent Code (PIC)</vt:lpstr>
      <vt:lpstr>Position-Independent Code (PIC)</vt:lpstr>
      <vt:lpstr>Position-Independent Code (PIC)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Dynamic Memory Allocation</vt:lpstr>
      <vt:lpstr>Outline</vt:lpstr>
      <vt:lpstr>Dynamic Memory Allocation</vt:lpstr>
      <vt:lpstr>Dynamic Memory Allocation</vt:lpstr>
      <vt:lpstr>PowerPoint 演示文稿</vt:lpstr>
      <vt:lpstr>Malloc package</vt:lpstr>
      <vt:lpstr>Why Dynamic Memory Allocation</vt:lpstr>
      <vt:lpstr>Why Dynamic Memory Allocation</vt:lpstr>
      <vt:lpstr>sbrk() Function</vt:lpstr>
      <vt:lpstr>PowerPoint 演示文稿</vt:lpstr>
      <vt:lpstr>PowerPoint 演示文稿</vt:lpstr>
      <vt:lpstr>PowerPoint 演示文稿</vt:lpstr>
      <vt:lpstr>Assumptions</vt:lpstr>
      <vt:lpstr>Allocation examples</vt:lpstr>
      <vt:lpstr>Requirements</vt:lpstr>
      <vt:lpstr>Goals</vt:lpstr>
      <vt:lpstr>Performance goals: throughput</vt:lpstr>
      <vt:lpstr>Performance goals: peak memory utilization</vt:lpstr>
      <vt:lpstr>Performance goals: peak memory utilization</vt:lpstr>
      <vt:lpstr>Fragmentation</vt:lpstr>
      <vt:lpstr>Internal Fragmentation</vt:lpstr>
      <vt:lpstr>Internal Fragmentation</vt:lpstr>
      <vt:lpstr>External Fragmentation</vt:lpstr>
      <vt:lpstr>External Fragmentation</vt:lpstr>
      <vt:lpstr>Implementation Issues</vt:lpstr>
      <vt:lpstr>Implementation Issues</vt:lpstr>
      <vt:lpstr>Knowing how Much to Free</vt:lpstr>
      <vt:lpstr>Knowing how Much to Free</vt:lpstr>
      <vt:lpstr>Implicit List</vt:lpstr>
      <vt:lpstr>Implicit list</vt:lpstr>
      <vt:lpstr>Finding a Free Block</vt:lpstr>
      <vt:lpstr>Finding a Free Block</vt:lpstr>
      <vt:lpstr>Allocating in a free block</vt:lpstr>
      <vt:lpstr>Freeing a block</vt:lpstr>
      <vt:lpstr>Coalescing(进行free blocks的合并)</vt:lpstr>
      <vt:lpstr>Bidirectional(构造双向链表，并且头尾相同)</vt:lpstr>
      <vt:lpstr>Bidirectional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427</cp:revision>
  <dcterms:created xsi:type="dcterms:W3CDTF">2000-01-15T07:54:00Z</dcterms:created>
  <dcterms:modified xsi:type="dcterms:W3CDTF">2022-06-07T05:39:52Z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3A3087EE2C2740B38AA0AA2DB23E07C9</vt:lpwstr>
  </property>
  <property fmtid="{D5CDD505-2E9C-101B-9397-08002B2CF9AE}" pid="3" name="KSOProductBuildVer">
    <vt:lpwstr>2052-11.1.0.11744</vt:lpwstr>
  </property>
</Properties>
</file>