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56" r:id="rId3"/>
    <p:sldId id="957" r:id="rId5"/>
    <p:sldId id="984" r:id="rId6"/>
    <p:sldId id="986" r:id="rId7"/>
    <p:sldId id="1060" r:id="rId8"/>
    <p:sldId id="1045" r:id="rId9"/>
    <p:sldId id="987" r:id="rId10"/>
    <p:sldId id="1059" r:id="rId11"/>
    <p:sldId id="988" r:id="rId12"/>
    <p:sldId id="989" r:id="rId13"/>
    <p:sldId id="990" r:id="rId14"/>
    <p:sldId id="991" r:id="rId15"/>
    <p:sldId id="992" r:id="rId16"/>
    <p:sldId id="993" r:id="rId17"/>
    <p:sldId id="994" r:id="rId18"/>
    <p:sldId id="995" r:id="rId19"/>
    <p:sldId id="996" r:id="rId20"/>
    <p:sldId id="997" r:id="rId21"/>
    <p:sldId id="998" r:id="rId22"/>
    <p:sldId id="1061" r:id="rId23"/>
    <p:sldId id="1062" r:id="rId24"/>
    <p:sldId id="1063" r:id="rId25"/>
    <p:sldId id="1064" r:id="rId26"/>
    <p:sldId id="1065" r:id="rId27"/>
    <p:sldId id="1066" r:id="rId28"/>
    <p:sldId id="1067" r:id="rId29"/>
    <p:sldId id="1068" r:id="rId30"/>
    <p:sldId id="1069" r:id="rId31"/>
    <p:sldId id="1070" r:id="rId32"/>
    <p:sldId id="1071" r:id="rId33"/>
    <p:sldId id="1072" r:id="rId34"/>
    <p:sldId id="1073" r:id="rId35"/>
    <p:sldId id="1074" r:id="rId36"/>
    <p:sldId id="1075" r:id="rId37"/>
    <p:sldId id="1076" r:id="rId38"/>
    <p:sldId id="1077" r:id="rId39"/>
    <p:sldId id="1078" r:id="rId40"/>
    <p:sldId id="1079" r:id="rId41"/>
    <p:sldId id="1080" r:id="rId42"/>
    <p:sldId id="1081" r:id="rId43"/>
    <p:sldId id="1082" r:id="rId44"/>
    <p:sldId id="1083" r:id="rId45"/>
    <p:sldId id="1084" r:id="rId46"/>
    <p:sldId id="1085" r:id="rId47"/>
    <p:sldId id="1086" r:id="rId48"/>
    <p:sldId id="1087" r:id="rId49"/>
    <p:sldId id="1088" r:id="rId50"/>
    <p:sldId id="1089" r:id="rId51"/>
    <p:sldId id="1090" r:id="rId52"/>
    <p:sldId id="1091" r:id="rId53"/>
    <p:sldId id="1092" r:id="rId54"/>
    <p:sldId id="1093" r:id="rId55"/>
    <p:sldId id="1094" r:id="rId56"/>
    <p:sldId id="1095" r:id="rId57"/>
    <p:sldId id="1096" r:id="rId58"/>
    <p:sldId id="1097" r:id="rId59"/>
    <p:sldId id="1098" r:id="rId60"/>
    <p:sldId id="1099" r:id="rId61"/>
    <p:sldId id="1100" r:id="rId62"/>
    <p:sldId id="1101" r:id="rId63"/>
    <p:sldId id="1102" r:id="rId64"/>
    <p:sldId id="1103" r:id="rId65"/>
    <p:sldId id="1104" r:id="rId66"/>
    <p:sldId id="1105" r:id="rId67"/>
    <p:sldId id="1106" r:id="rId68"/>
    <p:sldId id="1107" r:id="rId69"/>
    <p:sldId id="1108" r:id="rId70"/>
    <p:sldId id="1109" r:id="rId71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50"/>
    <p:restoredTop sz="95049"/>
  </p:normalViewPr>
  <p:slideViewPr>
    <p:cSldViewPr showGuides="1">
      <p:cViewPr varScale="1">
        <p:scale>
          <a:sx n="95" d="100"/>
          <a:sy n="95" d="100"/>
        </p:scale>
        <p:origin x="12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229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gs" Target="tags/tag1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18CA4B-5304-4B9F-9D9B-8FDFB8A9A2E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91139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1858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21859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23907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25955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8002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28003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0050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30051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2098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32099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4146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34147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6194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36195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8242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38243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0290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40291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2338" name="Text Box 1"/>
          <p:cNvSpPr txBox="1"/>
          <p:nvPr/>
        </p:nvSpPr>
        <p:spPr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6492" tIns="43246" rIns="86492" bIns="43246" anchor="ctr" anchorCtr="0"/>
          <a:p>
            <a:pPr lvl="0"/>
            <a:endParaRPr lang="en-US" altLang="zh-CN" dirty="0"/>
          </a:p>
        </p:txBody>
      </p:sp>
      <p:sp>
        <p:nvSpPr>
          <p:cNvPr id="142339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797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39DBEE-0801-4FA4-9AAE-8066291FBA2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F06867-CCC8-4D4B-AF27-9A83C7D1EF8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5939AB-5C3C-464A-84CE-006786368D0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0014D-2126-4003-A426-6EF72B31C7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Dynamic Memory Allocation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572000"/>
          </a:xfrm>
        </p:spPr>
        <p:txBody>
          <a:bodyPr vert="horz" wrap="square" lIns="91440" tIns="45720" rIns="91440" bIns="45720" anchor="t" anchorCtr="0"/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 	/* Read the size and allocated fields from address p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16 	#define GET_SIZE(p) (GET(p)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 ˜0x7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17 	#define GET_ALLOC(p) (GET(p)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 0x1)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19 	/* Given block ptr bp, compute address of its header and footer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20 	#define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HDRP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(bp) ((char *)(bp) - WSIZE)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21 	#define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FTRP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(bp) ((char *)(bp) + GET_SIZE(HDRP(bp)) -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DSIZE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23 	/* Given block ptr bp, compute address of next and previous blocks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24 	#define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NEXT_BLKP(bp)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((char *)(bp) +GET_SIZE((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(char *)(bp)-WSIZE)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25     #define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PREV_BLKP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(bp) ((char *)(bp) - GET_SIZE(((char *)(bp) - DSIZE)))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Macros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0292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	int mm_init(void)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  	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 		/* create the initial empty heap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 		if ((heap_listp = mem_sbrk(4*WSIZE)) == (void *) -1)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 			return -1;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 		PUT(heap_listp, 0); 			         /* alignment padding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 		PUT(heap_listp+(1*WSIZE), PACK(DSIZE, 1));  /* prologue header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 		PUT(heap_listp+(2*WSIZE), PACK(DSIZE, 1));  /* prologue footer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 		PUT(heap_listp+(3*WSIZE), PACK(0, 1)); 	         /* epilogue header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 	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heap_listp += (2*WIZE)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 		/* Extend the empty heap with a free block of CHUNKSIZE bytes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13 		if 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extend_heap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(CHUNKSIZE/WSIZE) == NULL)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14 			return -1;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 		return 0;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16 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mm_init()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864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	static void *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extend_heap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(size_t words)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 	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 		char *bp;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 		size_t size;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 		/* Allocate an even number of words to maintain alignment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 		size = (words % 2) ? (words+1) *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WSIZE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: words * WSIZE;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 		if ((long)(bp = mem_sbrk(size))  == -1)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 			return NULL;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 		/* Initialize free block header/footer and the epilogue header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 		PUT(HDRP(bp), PACK(size, 0)); 		/*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block header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13 		PUT(FTRP(bp), PACK(size, 0)); 		/* free block footer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14 		PUT(HDRP(NEXT_BLKP(bp)), PACK(0, 1)); /*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epilogue header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16 		/*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Coalesce if the previous block was free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17 		return coalesce(bp);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 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mm_init()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1447800"/>
            <a:ext cx="5100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保证</a:t>
            </a:r>
            <a:r>
              <a:rPr lang="en-US" altLang="zh-CN"/>
              <a:t>word</a:t>
            </a:r>
            <a:r>
              <a:rPr lang="zh-CN" altLang="en-US"/>
              <a:t>的数量为偶数，实际上就是在处理</a:t>
            </a:r>
            <a:endParaRPr lang="zh-CN" altLang="en-US"/>
          </a:p>
          <a:p>
            <a:r>
              <a:rPr lang="en-US" altLang="zh-CN"/>
              <a:t>align-8.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	void mm_free(void *bp)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	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		size_t size = GET_SIZE(HDRP(bp));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 		PUT(HDRP(bp), PACK(size, 0));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 		PUT(FTRP(bp), PACK(size, 0));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 		coalesce(bp);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 	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mm_free()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76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 	static void *coalesce(void *bp)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 	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 		size_t prev_alloc = GET_ALLOC(FTRP(PREV_BLKP(bp)));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13 		size_t next_alloc = GET_ALLOC(HDRP(NEXT_BLKP(bp)));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14 		size_t size = GET_SIZE(HDRP(bp));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16 		if (prev_alloc &amp;&amp; next_alloc) { /* Case 1 */(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前后均为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alloc)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17 			return bp;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 	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20 		else if (prev_alloc &amp;&amp; !next_alloc) { /* Case 2 */(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后面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freed)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21 		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 += GET_SIZE(HDRP(NEXT_BLKP(bp)));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22 			PUT(HDRP(bp), PACK(size, 0));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23 			PUT(FTRP(bp), PACK(size,0));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24 			return(bp);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25 	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mm_free()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0215" y="1496695"/>
            <a:ext cx="3977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进行相邻</a:t>
            </a:r>
            <a:r>
              <a:rPr lang="en-US" altLang="zh-CN"/>
              <a:t>free-block</a:t>
            </a:r>
            <a:r>
              <a:rPr lang="zh-CN" altLang="en-US"/>
              <a:t>的合并操作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7790" y="5408295"/>
            <a:ext cx="53016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要先更新</a:t>
            </a:r>
            <a:r>
              <a:rPr lang="en-US" altLang="zh-CN"/>
              <a:t>header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，这样再去找</a:t>
            </a:r>
            <a:r>
              <a:rPr lang="en-US" altLang="zh-CN"/>
              <a:t>footer</a:t>
            </a:r>
            <a:endParaRPr lang="en-US" altLang="zh-CN"/>
          </a:p>
          <a:p>
            <a:r>
              <a:rPr lang="zh-CN" altLang="en-US"/>
              <a:t>就会直接到合并之后的</a:t>
            </a:r>
            <a:r>
              <a:rPr lang="en-US" altLang="zh-CN"/>
              <a:t>footer</a:t>
            </a:r>
            <a:r>
              <a:rPr lang="zh-CN" altLang="en-US"/>
              <a:t>对影的地址去了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27 		else if (!prev_alloc &amp;&amp; next_alloc) { /* Case 3 */(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只有前面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freed)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28 			size += GET_SIZE(HDRP(PREV_BLKP(bp)));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29 			PUT(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FTRP(bp)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PACK(size, 0));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30 			PUT(HDRP(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PREV_BLKP(bp)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), PACK(size, 0));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31 			return(PREV_BLKP(bp));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32 	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34 		else { /* Case 4 */(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前后均为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freed)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35 			size += GET_SIZE(HDRP(PREV_BLKP(bp))) +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36 			             GET_SIZE(FTRP(NEXT_BLKP(bp)));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37 			PUT(HDRP(PREV_BLKP(bp)), PACK(size, 0));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38 			PUT(FTRP(NEXT_BLKP(bp)), PACK(size, 0));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39 			return(PREV_BLKP(bp));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40 	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41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mm_free()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	void *mm_malloc (size_t size)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 	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 		size_t asize; /* adjusted block size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 		size_t extendsize; /* amount to extend heap if no fit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 		char *bp;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 		/* Ignore spurious requests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 		if (size &lt;= 0)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 			return NULL;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 		/* Adjust block size to include overhead and alignment reqs.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 		if (size &lt;= DSIZE)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13 			asize = DSIZE + DSIZE;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14 		else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 		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asize = DSIZE * ((size + DSIZE + (DSIZE-1)) / DSIZE);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mm_malloc()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1960" y="6155055"/>
            <a:ext cx="26352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确保</a:t>
            </a:r>
            <a:r>
              <a:rPr lang="en-US" altLang="zh-CN"/>
              <a:t>8</a:t>
            </a:r>
            <a:r>
              <a:rPr lang="zh-CN" altLang="en-US"/>
              <a:t>对齐的地址格式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17 		/* Search the free list for a fit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 		if ((bp =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find_fit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(asize)) != NULL)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19 		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place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(bp, asize);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20 			return bp;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21 	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23 		/* No fit found. Get more memory and place the block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24 		extendsize =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(asize, CHUNKSIZE)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25 		if ((bp = extend_heap (extendsize/WSIZE)) == NULL)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26 			return NULL;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27 		place (bp, asize);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28 		return bp;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29 	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mm_malloc()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7200" y="4800600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越界了的处理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190500" y="1447800"/>
            <a:ext cx="8801100" cy="4572000"/>
          </a:xfrm>
        </p:spPr>
        <p:txBody>
          <a:bodyPr vert="horz" wrap="square" lIns="91440" tIns="45720" rIns="91440" bIns="45720" anchor="t" anchorCtr="0"/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static void *find_fit(size_t asize)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void *bp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/*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first fit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search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for (bp = heap_listp; GET_SIZE(HDRP(bp)) &gt; 0 ; bp = NEXT_BLKP(bp) 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  if (!GET_ALLOC(HDRP(bp)) &amp;&amp; (asize&lt;=GET_SIZE(HDRP(bp))))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return bp;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NULL;  /*no fit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5900" indent="-2159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mm_malloc()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 vert="horz" wrap="square" lIns="91440" tIns="45720" rIns="91440" bIns="45720" anchor="t" anchorCtr="0"/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static void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place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(void *bp, size_t asize)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size_t csize =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GET_SIZE(HDRP(bp))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	if ( (csize –asize) &gt;= (DSIZE + OVERHEAD) 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PUT(HDRP(bp), PACK(asize, 1))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PUT(FTRP(bp), PACK(asize, 1))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bp = NEXT_BLKP(bp)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PUT(HDRP(bp), PACK(csize-asize, 0)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PUT(FTRP(bp), PACK(csize-asize, 0)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} else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PUT(HDRP(bp), PACK(csize, 1)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PUT(FTRP(bp), PACK(csize, 1)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mm_alloc()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0015" y="3168650"/>
            <a:ext cx="2735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实际需要的</a:t>
            </a:r>
            <a:r>
              <a:rPr lang="en-US" altLang="zh-CN"/>
              <a:t>size</a:t>
            </a:r>
            <a:r>
              <a:rPr lang="zh-CN" altLang="en-US"/>
              <a:t>与</a:t>
            </a:r>
            <a:endParaRPr lang="zh-CN" altLang="en-US"/>
          </a:p>
          <a:p>
            <a:r>
              <a:rPr lang="zh-CN" altLang="en-US"/>
              <a:t>提供的</a:t>
            </a:r>
            <a:r>
              <a:rPr lang="en-US" altLang="zh-CN"/>
              <a:t>size</a:t>
            </a:r>
            <a:r>
              <a:rPr lang="zh-CN" altLang="en-US"/>
              <a:t>差距过大，</a:t>
            </a:r>
            <a:endParaRPr lang="zh-CN" altLang="en-US"/>
          </a:p>
          <a:p>
            <a:r>
              <a:rPr lang="zh-CN" altLang="en-US"/>
              <a:t>则重新进行碎片化处理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Implementation of a simple allocator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Explicit Free List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Segregated Free List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Suggested reading: 9.9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Explicit free lists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Explicit list among the free blocks using pointers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within the free blocks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 data space for link pointers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Typically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doubly linked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Still need boundary tags for coalescing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is important to realize that links are not necessarily in the same order as the blocks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0945" y="2447925"/>
            <a:ext cx="22250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就是搞一个只记录</a:t>
            </a:r>
            <a:endParaRPr lang="zh-CN" altLang="en-US"/>
          </a:p>
          <a:p>
            <a:r>
              <a:rPr lang="en-US" altLang="zh-CN"/>
              <a:t>freed-block</a:t>
            </a:r>
            <a:r>
              <a:rPr lang="zh-CN" altLang="en-US"/>
              <a:t>的</a:t>
            </a:r>
            <a:endParaRPr lang="zh-CN" altLang="en-US"/>
          </a:p>
          <a:p>
            <a:r>
              <a:rPr lang="en-US" altLang="zh-CN"/>
              <a:t>list</a:t>
            </a:r>
            <a:r>
              <a:rPr lang="zh-CN" altLang="en-US"/>
              <a:t>，来减少遍历</a:t>
            </a:r>
            <a:endParaRPr lang="zh-CN" altLang="en-US"/>
          </a:p>
          <a:p>
            <a:r>
              <a:rPr lang="zh-CN" altLang="en-US"/>
              <a:t>消耗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Explicit free lists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5060" name="Group 5"/>
          <p:cNvGrpSpPr/>
          <p:nvPr/>
        </p:nvGrpSpPr>
        <p:grpSpPr>
          <a:xfrm>
            <a:off x="1143000" y="1933575"/>
            <a:ext cx="6781800" cy="581025"/>
            <a:chOff x="1392" y="2304"/>
            <a:chExt cx="2736" cy="192"/>
          </a:xfrm>
        </p:grpSpPr>
        <p:sp>
          <p:nvSpPr>
            <p:cNvPr id="45096" name="Rectangle 6"/>
            <p:cNvSpPr/>
            <p:nvPr/>
          </p:nvSpPr>
          <p:spPr>
            <a:xfrm>
              <a:off x="1584" y="2304"/>
              <a:ext cx="528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7" name="Rectangle 7"/>
            <p:cNvSpPr/>
            <p:nvPr/>
          </p:nvSpPr>
          <p:spPr>
            <a:xfrm>
              <a:off x="2400" y="2304"/>
              <a:ext cx="528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8" name="Rectangle 8"/>
            <p:cNvSpPr/>
            <p:nvPr/>
          </p:nvSpPr>
          <p:spPr>
            <a:xfrm>
              <a:off x="3168" y="2304"/>
              <a:ext cx="720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9" name="Line 9"/>
            <p:cNvSpPr/>
            <p:nvPr/>
          </p:nvSpPr>
          <p:spPr>
            <a:xfrm>
              <a:off x="2112" y="2352"/>
              <a:ext cx="2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100" name="Line 10"/>
            <p:cNvSpPr/>
            <p:nvPr/>
          </p:nvSpPr>
          <p:spPr>
            <a:xfrm>
              <a:off x="2928" y="2352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101" name="Line 11"/>
            <p:cNvSpPr/>
            <p:nvPr/>
          </p:nvSpPr>
          <p:spPr>
            <a:xfrm flipH="1">
              <a:off x="2928" y="2448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102" name="Line 12"/>
            <p:cNvSpPr/>
            <p:nvPr/>
          </p:nvSpPr>
          <p:spPr>
            <a:xfrm flipH="1">
              <a:off x="2112" y="2448"/>
              <a:ext cx="2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103" name="Line 13"/>
            <p:cNvSpPr/>
            <p:nvPr/>
          </p:nvSpPr>
          <p:spPr>
            <a:xfrm>
              <a:off x="3888" y="2352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104" name="Line 14"/>
            <p:cNvSpPr/>
            <p:nvPr/>
          </p:nvSpPr>
          <p:spPr>
            <a:xfrm flipH="1">
              <a:off x="1392" y="2448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61" name="Group 15"/>
          <p:cNvGrpSpPr/>
          <p:nvPr/>
        </p:nvGrpSpPr>
        <p:grpSpPr>
          <a:xfrm>
            <a:off x="838200" y="3048000"/>
            <a:ext cx="7227888" cy="1509713"/>
            <a:chOff x="528" y="2448"/>
            <a:chExt cx="4553" cy="951"/>
          </a:xfrm>
        </p:grpSpPr>
        <p:sp>
          <p:nvSpPr>
            <p:cNvPr id="45062" name="Rectangle 16"/>
            <p:cNvSpPr/>
            <p:nvPr/>
          </p:nvSpPr>
          <p:spPr>
            <a:xfrm>
              <a:off x="57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Rectangle 17"/>
            <p:cNvSpPr/>
            <p:nvPr/>
          </p:nvSpPr>
          <p:spPr>
            <a:xfrm>
              <a:off x="76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64" name="Rectangle 18"/>
            <p:cNvSpPr/>
            <p:nvPr/>
          </p:nvSpPr>
          <p:spPr>
            <a:xfrm>
              <a:off x="96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65" name="Rectangle 19"/>
            <p:cNvSpPr/>
            <p:nvPr/>
          </p:nvSpPr>
          <p:spPr>
            <a:xfrm>
              <a:off x="115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Rectangle 20"/>
            <p:cNvSpPr/>
            <p:nvPr/>
          </p:nvSpPr>
          <p:spPr>
            <a:xfrm>
              <a:off x="134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Rectangle 21"/>
            <p:cNvSpPr/>
            <p:nvPr/>
          </p:nvSpPr>
          <p:spPr>
            <a:xfrm>
              <a:off x="153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68" name="Rectangle 22"/>
            <p:cNvSpPr/>
            <p:nvPr/>
          </p:nvSpPr>
          <p:spPr>
            <a:xfrm>
              <a:off x="172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69" name="Rectangle 23"/>
            <p:cNvSpPr/>
            <p:nvPr/>
          </p:nvSpPr>
          <p:spPr>
            <a:xfrm>
              <a:off x="1920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Rectangle 24"/>
            <p:cNvSpPr/>
            <p:nvPr/>
          </p:nvSpPr>
          <p:spPr>
            <a:xfrm>
              <a:off x="230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71" name="Rectangle 25"/>
            <p:cNvSpPr/>
            <p:nvPr/>
          </p:nvSpPr>
          <p:spPr>
            <a:xfrm>
              <a:off x="249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72" name="Rectangle 26"/>
            <p:cNvSpPr/>
            <p:nvPr/>
          </p:nvSpPr>
          <p:spPr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73" name="Rectangle 27"/>
            <p:cNvSpPr/>
            <p:nvPr/>
          </p:nvSpPr>
          <p:spPr>
            <a:xfrm>
              <a:off x="2880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74" name="Rectangle 28"/>
            <p:cNvSpPr/>
            <p:nvPr/>
          </p:nvSpPr>
          <p:spPr>
            <a:xfrm>
              <a:off x="307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Rectangle 29"/>
            <p:cNvSpPr/>
            <p:nvPr/>
          </p:nvSpPr>
          <p:spPr>
            <a:xfrm>
              <a:off x="3456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76" name="Rectangle 30"/>
            <p:cNvSpPr/>
            <p:nvPr/>
          </p:nvSpPr>
          <p:spPr>
            <a:xfrm>
              <a:off x="211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Rectangle 31"/>
            <p:cNvSpPr/>
            <p:nvPr/>
          </p:nvSpPr>
          <p:spPr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8" name="Rectangle 32"/>
            <p:cNvSpPr/>
            <p:nvPr/>
          </p:nvSpPr>
          <p:spPr>
            <a:xfrm>
              <a:off x="3264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Rectangle 33"/>
            <p:cNvSpPr/>
            <p:nvPr/>
          </p:nvSpPr>
          <p:spPr>
            <a:xfrm>
              <a:off x="3648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80" name="Rectangle 34"/>
            <p:cNvSpPr/>
            <p:nvPr/>
          </p:nvSpPr>
          <p:spPr>
            <a:xfrm>
              <a:off x="3840" y="2880"/>
              <a:ext cx="192" cy="192"/>
            </a:xfrm>
            <a:prstGeom prst="rect">
              <a:avLst/>
            </a:prstGeom>
            <a:solidFill>
              <a:srgbClr val="C0C0C0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Rectangle 35"/>
            <p:cNvSpPr/>
            <p:nvPr/>
          </p:nvSpPr>
          <p:spPr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82" name="Rectangle 36"/>
            <p:cNvSpPr/>
            <p:nvPr/>
          </p:nvSpPr>
          <p:spPr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5083" name="Rectangle 37"/>
            <p:cNvSpPr/>
            <p:nvPr/>
          </p:nvSpPr>
          <p:spPr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Freeform 38"/>
            <p:cNvSpPr/>
            <p:nvPr/>
          </p:nvSpPr>
          <p:spPr>
            <a:xfrm>
              <a:off x="864" y="2624"/>
              <a:ext cx="3264" cy="352"/>
            </a:xfrm>
            <a:custGeom>
              <a:avLst/>
              <a:gdLst>
                <a:gd name="txL" fmla="*/ 0 w 3264"/>
                <a:gd name="txT" fmla="*/ 0 h 352"/>
                <a:gd name="txR" fmla="*/ 3264 w 3264"/>
                <a:gd name="txB" fmla="*/ 352 h 352"/>
              </a:gdLst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txL" t="txT" r="txR" b="tx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5" name="Freeform 39"/>
            <p:cNvSpPr/>
            <p:nvPr/>
          </p:nvSpPr>
          <p:spPr>
            <a:xfrm>
              <a:off x="2208" y="2576"/>
              <a:ext cx="2112" cy="400"/>
            </a:xfrm>
            <a:custGeom>
              <a:avLst/>
              <a:gdLst>
                <a:gd name="txL" fmla="*/ 0 w 2112"/>
                <a:gd name="txT" fmla="*/ 0 h 400"/>
                <a:gd name="txR" fmla="*/ 2112 w 2112"/>
                <a:gd name="txB" fmla="*/ 400 h 400"/>
              </a:gdLst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txL" t="txT" r="txR" b="tx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6" name="Freeform 40"/>
            <p:cNvSpPr/>
            <p:nvPr/>
          </p:nvSpPr>
          <p:spPr>
            <a:xfrm>
              <a:off x="672" y="2976"/>
              <a:ext cx="3840" cy="423"/>
            </a:xfrm>
            <a:custGeom>
              <a:avLst/>
              <a:gdLst>
                <a:gd name="txL" fmla="*/ 0 w 3840"/>
                <a:gd name="txT" fmla="*/ 0 h 423"/>
                <a:gd name="txR" fmla="*/ 3840 w 3840"/>
                <a:gd name="txB" fmla="*/ 423 h 423"/>
              </a:gdLst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txL" t="txT" r="txR" b="tx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7" name="Freeform 41"/>
            <p:cNvSpPr/>
            <p:nvPr/>
          </p:nvSpPr>
          <p:spPr>
            <a:xfrm>
              <a:off x="2592" y="2976"/>
              <a:ext cx="1536" cy="303"/>
            </a:xfrm>
            <a:custGeom>
              <a:avLst/>
              <a:gdLst>
                <a:gd name="txL" fmla="*/ 0 w 1536"/>
                <a:gd name="txT" fmla="*/ 0 h 303"/>
                <a:gd name="txR" fmla="*/ 1536 w 1536"/>
                <a:gd name="txB" fmla="*/ 303 h 303"/>
              </a:gdLst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txL" t="txT" r="txR" b="tx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8" name="Text Box 42"/>
            <p:cNvSpPr txBox="1"/>
            <p:nvPr/>
          </p:nvSpPr>
          <p:spPr>
            <a:xfrm>
              <a:off x="4128" y="2448"/>
              <a:ext cx="953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Forward links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Text Box 43"/>
            <p:cNvSpPr txBox="1"/>
            <p:nvPr/>
          </p:nvSpPr>
          <p:spPr>
            <a:xfrm>
              <a:off x="4310" y="3164"/>
              <a:ext cx="749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Back links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0" name="Text Box 44"/>
            <p:cNvSpPr txBox="1"/>
            <p:nvPr/>
          </p:nvSpPr>
          <p:spPr>
            <a:xfrm>
              <a:off x="4646" y="2924"/>
              <a:ext cx="116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1" name="Freeform 45"/>
            <p:cNvSpPr/>
            <p:nvPr/>
          </p:nvSpPr>
          <p:spPr>
            <a:xfrm>
              <a:off x="528" y="2584"/>
              <a:ext cx="1872" cy="392"/>
            </a:xfrm>
            <a:custGeom>
              <a:avLst/>
              <a:gdLst>
                <a:gd name="txL" fmla="*/ 0 w 1872"/>
                <a:gd name="txT" fmla="*/ 0 h 392"/>
                <a:gd name="txR" fmla="*/ 1872 w 1872"/>
                <a:gd name="txB" fmla="*/ 392 h 392"/>
              </a:gdLst>
              <a:ahLst/>
              <a:cxnLst>
                <a:cxn ang="0">
                  <a:pos x="1872" y="392"/>
                </a:cxn>
                <a:cxn ang="0">
                  <a:pos x="816" y="56"/>
                </a:cxn>
                <a:cxn ang="0">
                  <a:pos x="0" y="56"/>
                </a:cxn>
              </a:cxnLst>
              <a:rect l="txL" t="txT" r="txR" b="txB"/>
              <a:pathLst>
                <a:path w="1872" h="392">
                  <a:moveTo>
                    <a:pt x="1872" y="392"/>
                  </a:moveTo>
                  <a:cubicBezTo>
                    <a:pt x="1499" y="251"/>
                    <a:pt x="1127" y="111"/>
                    <a:pt x="816" y="56"/>
                  </a:cubicBezTo>
                  <a:cubicBezTo>
                    <a:pt x="504" y="0"/>
                    <a:pt x="252" y="28"/>
                    <a:pt x="0" y="56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92" name="Freeform 46"/>
            <p:cNvSpPr/>
            <p:nvPr/>
          </p:nvSpPr>
          <p:spPr>
            <a:xfrm>
              <a:off x="576" y="2976"/>
              <a:ext cx="480" cy="288"/>
            </a:xfrm>
            <a:custGeom>
              <a:avLst/>
              <a:gdLst>
                <a:gd name="txL" fmla="*/ 0 w 480"/>
                <a:gd name="txT" fmla="*/ 0 h 288"/>
                <a:gd name="txR" fmla="*/ 480 w 480"/>
                <a:gd name="txB" fmla="*/ 288 h 288"/>
              </a:gdLst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txL" t="txT" r="txR" b="tx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93" name="Text Box 47"/>
            <p:cNvSpPr txBox="1"/>
            <p:nvPr/>
          </p:nvSpPr>
          <p:spPr>
            <a:xfrm>
              <a:off x="854" y="2684"/>
              <a:ext cx="206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4" name="Text Box 48"/>
            <p:cNvSpPr txBox="1"/>
            <p:nvPr/>
          </p:nvSpPr>
          <p:spPr>
            <a:xfrm>
              <a:off x="4368" y="2688"/>
              <a:ext cx="208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95" name="Text Box 49"/>
            <p:cNvSpPr txBox="1"/>
            <p:nvPr/>
          </p:nvSpPr>
          <p:spPr>
            <a:xfrm>
              <a:off x="2592" y="3072"/>
              <a:ext cx="208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Helvetica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16150" y="5205095"/>
            <a:ext cx="2735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主要是存储的顺序问题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Freeing with explicit free lists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Where to put the newly freed block in the free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LIFO (last-in-first-out) policy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insert freed block at the beginning of the free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pro: simple and constant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con: studies suggest fragmentation is worse than address ordered.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Freeing with explicit free lists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Where to put the newly freed block in the free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Address-ordered policy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insert freed blocks so that free list blocks are always in address order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i.e. addr(pred) &lt; addr(curr) &lt; addr(succ)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con: requires search(</a:t>
            </a:r>
            <a:r>
              <a:rPr lang="zh-CN" altLang="en-US" dirty="0">
                <a:ea typeface="宋体" panose="02010600030101010101" pitchFamily="2" charset="-122"/>
              </a:rPr>
              <a:t>每次都需要重新的遍历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pro: studies suggest fragmentation is better than LIFO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Segregated</a:t>
            </a:r>
            <a:r>
              <a:rPr lang="en-US" altLang="zh-CN" dirty="0">
                <a:ea typeface="宋体" panose="02010600030101010101" pitchFamily="2" charset="-122"/>
              </a:rPr>
              <a:t> Storage(</a:t>
            </a:r>
            <a:r>
              <a:rPr lang="zh-CN" altLang="en-US" dirty="0">
                <a:ea typeface="宋体" panose="02010600030101010101" pitchFamily="2" charset="-122"/>
              </a:rPr>
              <a:t>根据</a:t>
            </a:r>
            <a:r>
              <a:rPr lang="en-US" altLang="zh-CN" dirty="0">
                <a:ea typeface="宋体" panose="02010600030101010101" pitchFamily="2" charset="-122"/>
              </a:rPr>
              <a:t>block-size</a:t>
            </a:r>
            <a:r>
              <a:rPr lang="zh-CN" altLang="en-US" dirty="0">
                <a:ea typeface="宋体" panose="02010600030101010101" pitchFamily="2" charset="-122"/>
              </a:rPr>
              <a:t>分区存储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Each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size “class”</a:t>
            </a:r>
            <a:r>
              <a:rPr lang="en-US" altLang="zh-CN" sz="3200" dirty="0">
                <a:ea typeface="宋体" panose="02010600030101010101" pitchFamily="2" charset="-122"/>
              </a:rPr>
              <a:t> has its own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collection of blocks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Often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have separate collection for every small size </a:t>
            </a:r>
            <a:r>
              <a:rPr lang="en-US" altLang="zh-CN" dirty="0">
                <a:ea typeface="宋体" panose="02010600030101010101" pitchFamily="2" charset="-122"/>
              </a:rPr>
              <a:t>(2,3,4,…)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larger sizes typically have a collection for each power of 2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Segregated Storage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3252" name="Group 5"/>
          <p:cNvGrpSpPr/>
          <p:nvPr/>
        </p:nvGrpSpPr>
        <p:grpSpPr>
          <a:xfrm>
            <a:off x="533400" y="1797050"/>
            <a:ext cx="6781800" cy="3079750"/>
            <a:chOff x="528" y="1776"/>
            <a:chExt cx="4272" cy="1940"/>
          </a:xfrm>
        </p:grpSpPr>
        <p:sp>
          <p:nvSpPr>
            <p:cNvPr id="53253" name="Rectangle 6"/>
            <p:cNvSpPr/>
            <p:nvPr/>
          </p:nvSpPr>
          <p:spPr>
            <a:xfrm>
              <a:off x="960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54" name="Rectangle 7"/>
            <p:cNvSpPr/>
            <p:nvPr/>
          </p:nvSpPr>
          <p:spPr>
            <a:xfrm>
              <a:off x="1152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55" name="Rectangle 8"/>
            <p:cNvSpPr/>
            <p:nvPr/>
          </p:nvSpPr>
          <p:spPr>
            <a:xfrm>
              <a:off x="1536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56" name="Rectangle 9"/>
            <p:cNvSpPr/>
            <p:nvPr/>
          </p:nvSpPr>
          <p:spPr>
            <a:xfrm>
              <a:off x="1728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57" name="Rectangle 10"/>
            <p:cNvSpPr/>
            <p:nvPr/>
          </p:nvSpPr>
          <p:spPr>
            <a:xfrm>
              <a:off x="2112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58" name="Rectangle 11"/>
            <p:cNvSpPr/>
            <p:nvPr/>
          </p:nvSpPr>
          <p:spPr>
            <a:xfrm>
              <a:off x="2304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59" name="Rectangle 12"/>
            <p:cNvSpPr/>
            <p:nvPr/>
          </p:nvSpPr>
          <p:spPr>
            <a:xfrm>
              <a:off x="2688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0" name="Rectangle 13"/>
            <p:cNvSpPr/>
            <p:nvPr/>
          </p:nvSpPr>
          <p:spPr>
            <a:xfrm>
              <a:off x="2880" y="1776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1" name="Rectangle 14"/>
            <p:cNvSpPr/>
            <p:nvPr/>
          </p:nvSpPr>
          <p:spPr>
            <a:xfrm>
              <a:off x="960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2" name="Rectangle 15"/>
            <p:cNvSpPr/>
            <p:nvPr/>
          </p:nvSpPr>
          <p:spPr>
            <a:xfrm>
              <a:off x="1152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3" name="Rectangle 16"/>
            <p:cNvSpPr/>
            <p:nvPr/>
          </p:nvSpPr>
          <p:spPr>
            <a:xfrm>
              <a:off x="1344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4" name="Rectangle 17"/>
            <p:cNvSpPr/>
            <p:nvPr/>
          </p:nvSpPr>
          <p:spPr>
            <a:xfrm>
              <a:off x="1728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5" name="Rectangle 18"/>
            <p:cNvSpPr/>
            <p:nvPr/>
          </p:nvSpPr>
          <p:spPr>
            <a:xfrm>
              <a:off x="1920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6" name="Rectangle 19"/>
            <p:cNvSpPr/>
            <p:nvPr/>
          </p:nvSpPr>
          <p:spPr>
            <a:xfrm>
              <a:off x="2112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7" name="Rectangle 20"/>
            <p:cNvSpPr/>
            <p:nvPr/>
          </p:nvSpPr>
          <p:spPr>
            <a:xfrm>
              <a:off x="2496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8" name="Rectangle 21"/>
            <p:cNvSpPr/>
            <p:nvPr/>
          </p:nvSpPr>
          <p:spPr>
            <a:xfrm>
              <a:off x="2688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69" name="Rectangle 22"/>
            <p:cNvSpPr/>
            <p:nvPr/>
          </p:nvSpPr>
          <p:spPr>
            <a:xfrm>
              <a:off x="2880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0" name="Rectangle 23"/>
            <p:cNvSpPr/>
            <p:nvPr/>
          </p:nvSpPr>
          <p:spPr>
            <a:xfrm>
              <a:off x="3264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1" name="Rectangle 24"/>
            <p:cNvSpPr/>
            <p:nvPr/>
          </p:nvSpPr>
          <p:spPr>
            <a:xfrm>
              <a:off x="3456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2" name="Rectangle 25"/>
            <p:cNvSpPr/>
            <p:nvPr/>
          </p:nvSpPr>
          <p:spPr>
            <a:xfrm>
              <a:off x="3648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3" name="Rectangle 26"/>
            <p:cNvSpPr/>
            <p:nvPr/>
          </p:nvSpPr>
          <p:spPr>
            <a:xfrm>
              <a:off x="960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4" name="Rectangle 27"/>
            <p:cNvSpPr/>
            <p:nvPr/>
          </p:nvSpPr>
          <p:spPr>
            <a:xfrm>
              <a:off x="1152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5" name="Rectangle 28"/>
            <p:cNvSpPr/>
            <p:nvPr/>
          </p:nvSpPr>
          <p:spPr>
            <a:xfrm>
              <a:off x="1344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6" name="Rectangle 29"/>
            <p:cNvSpPr/>
            <p:nvPr/>
          </p:nvSpPr>
          <p:spPr>
            <a:xfrm>
              <a:off x="1536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7" name="Rectangle 30"/>
            <p:cNvSpPr/>
            <p:nvPr/>
          </p:nvSpPr>
          <p:spPr>
            <a:xfrm>
              <a:off x="1920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8" name="Rectangle 31"/>
            <p:cNvSpPr/>
            <p:nvPr/>
          </p:nvSpPr>
          <p:spPr>
            <a:xfrm>
              <a:off x="2112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79" name="Rectangle 32"/>
            <p:cNvSpPr/>
            <p:nvPr/>
          </p:nvSpPr>
          <p:spPr>
            <a:xfrm>
              <a:off x="2304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0" name="Rectangle 33"/>
            <p:cNvSpPr/>
            <p:nvPr/>
          </p:nvSpPr>
          <p:spPr>
            <a:xfrm>
              <a:off x="2496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1" name="Rectangle 34"/>
            <p:cNvSpPr/>
            <p:nvPr/>
          </p:nvSpPr>
          <p:spPr>
            <a:xfrm>
              <a:off x="2880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2" name="Rectangle 35"/>
            <p:cNvSpPr/>
            <p:nvPr/>
          </p:nvSpPr>
          <p:spPr>
            <a:xfrm>
              <a:off x="3072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3" name="Rectangle 36"/>
            <p:cNvSpPr/>
            <p:nvPr/>
          </p:nvSpPr>
          <p:spPr>
            <a:xfrm>
              <a:off x="3264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4" name="Rectangle 37"/>
            <p:cNvSpPr/>
            <p:nvPr/>
          </p:nvSpPr>
          <p:spPr>
            <a:xfrm>
              <a:off x="3456" y="2640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5" name="Rectangle 38"/>
            <p:cNvSpPr/>
            <p:nvPr/>
          </p:nvSpPr>
          <p:spPr>
            <a:xfrm>
              <a:off x="96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6" name="Rectangle 39"/>
            <p:cNvSpPr/>
            <p:nvPr/>
          </p:nvSpPr>
          <p:spPr>
            <a:xfrm>
              <a:off x="115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7" name="Rectangle 40"/>
            <p:cNvSpPr/>
            <p:nvPr/>
          </p:nvSpPr>
          <p:spPr>
            <a:xfrm>
              <a:off x="1344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8" name="Rectangle 41"/>
            <p:cNvSpPr/>
            <p:nvPr/>
          </p:nvSpPr>
          <p:spPr>
            <a:xfrm>
              <a:off x="1536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89" name="Rectangle 42"/>
            <p:cNvSpPr/>
            <p:nvPr/>
          </p:nvSpPr>
          <p:spPr>
            <a:xfrm>
              <a:off x="1728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0" name="Rectangle 43"/>
            <p:cNvSpPr/>
            <p:nvPr/>
          </p:nvSpPr>
          <p:spPr>
            <a:xfrm>
              <a:off x="192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1" name="Rectangle 44"/>
            <p:cNvSpPr/>
            <p:nvPr/>
          </p:nvSpPr>
          <p:spPr>
            <a:xfrm>
              <a:off x="211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2" name="Rectangle 45"/>
            <p:cNvSpPr/>
            <p:nvPr/>
          </p:nvSpPr>
          <p:spPr>
            <a:xfrm>
              <a:off x="2304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3" name="Rectangle 46"/>
            <p:cNvSpPr/>
            <p:nvPr/>
          </p:nvSpPr>
          <p:spPr>
            <a:xfrm>
              <a:off x="2688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4" name="Rectangle 47"/>
            <p:cNvSpPr/>
            <p:nvPr/>
          </p:nvSpPr>
          <p:spPr>
            <a:xfrm>
              <a:off x="288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5" name="Rectangle 48"/>
            <p:cNvSpPr/>
            <p:nvPr/>
          </p:nvSpPr>
          <p:spPr>
            <a:xfrm>
              <a:off x="307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6" name="Rectangle 49"/>
            <p:cNvSpPr/>
            <p:nvPr/>
          </p:nvSpPr>
          <p:spPr>
            <a:xfrm>
              <a:off x="3264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7" name="Rectangle 50"/>
            <p:cNvSpPr/>
            <p:nvPr/>
          </p:nvSpPr>
          <p:spPr>
            <a:xfrm>
              <a:off x="3456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8" name="Rectangle 51"/>
            <p:cNvSpPr/>
            <p:nvPr/>
          </p:nvSpPr>
          <p:spPr>
            <a:xfrm>
              <a:off x="3648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299" name="Rectangle 52"/>
            <p:cNvSpPr/>
            <p:nvPr/>
          </p:nvSpPr>
          <p:spPr>
            <a:xfrm>
              <a:off x="3840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0" name="Rectangle 53"/>
            <p:cNvSpPr/>
            <p:nvPr/>
          </p:nvSpPr>
          <p:spPr>
            <a:xfrm>
              <a:off x="4032" y="3072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1" name="Rectangle 54"/>
            <p:cNvSpPr/>
            <p:nvPr/>
          </p:nvSpPr>
          <p:spPr>
            <a:xfrm>
              <a:off x="4032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2" name="Rectangle 55"/>
            <p:cNvSpPr/>
            <p:nvPr/>
          </p:nvSpPr>
          <p:spPr>
            <a:xfrm>
              <a:off x="4224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3" name="Rectangle 56"/>
            <p:cNvSpPr/>
            <p:nvPr/>
          </p:nvSpPr>
          <p:spPr>
            <a:xfrm>
              <a:off x="4416" y="2208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4" name="Rectangle 57"/>
            <p:cNvSpPr/>
            <p:nvPr/>
          </p:nvSpPr>
          <p:spPr>
            <a:xfrm>
              <a:off x="96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5" name="Rectangle 58"/>
            <p:cNvSpPr/>
            <p:nvPr/>
          </p:nvSpPr>
          <p:spPr>
            <a:xfrm>
              <a:off x="1152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6" name="Rectangle 59"/>
            <p:cNvSpPr/>
            <p:nvPr/>
          </p:nvSpPr>
          <p:spPr>
            <a:xfrm>
              <a:off x="1344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7" name="Rectangle 60"/>
            <p:cNvSpPr/>
            <p:nvPr/>
          </p:nvSpPr>
          <p:spPr>
            <a:xfrm>
              <a:off x="1536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8" name="Rectangle 61"/>
            <p:cNvSpPr/>
            <p:nvPr/>
          </p:nvSpPr>
          <p:spPr>
            <a:xfrm>
              <a:off x="1728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09" name="Rectangle 62"/>
            <p:cNvSpPr/>
            <p:nvPr/>
          </p:nvSpPr>
          <p:spPr>
            <a:xfrm>
              <a:off x="192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0" name="Rectangle 63"/>
            <p:cNvSpPr/>
            <p:nvPr/>
          </p:nvSpPr>
          <p:spPr>
            <a:xfrm>
              <a:off x="2112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1" name="Rectangle 64"/>
            <p:cNvSpPr/>
            <p:nvPr/>
          </p:nvSpPr>
          <p:spPr>
            <a:xfrm>
              <a:off x="2304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2" name="Rectangle 65"/>
            <p:cNvSpPr/>
            <p:nvPr/>
          </p:nvSpPr>
          <p:spPr>
            <a:xfrm>
              <a:off x="2496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3" name="Rectangle 66"/>
            <p:cNvSpPr/>
            <p:nvPr/>
          </p:nvSpPr>
          <p:spPr>
            <a:xfrm>
              <a:off x="2688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4" name="Rectangle 67"/>
            <p:cNvSpPr/>
            <p:nvPr/>
          </p:nvSpPr>
          <p:spPr>
            <a:xfrm>
              <a:off x="288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5" name="Rectangle 68"/>
            <p:cNvSpPr/>
            <p:nvPr/>
          </p:nvSpPr>
          <p:spPr>
            <a:xfrm>
              <a:off x="3072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6" name="Rectangle 69"/>
            <p:cNvSpPr/>
            <p:nvPr/>
          </p:nvSpPr>
          <p:spPr>
            <a:xfrm>
              <a:off x="3264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7" name="Rectangle 70"/>
            <p:cNvSpPr/>
            <p:nvPr/>
          </p:nvSpPr>
          <p:spPr>
            <a:xfrm>
              <a:off x="3456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8" name="Rectangle 71"/>
            <p:cNvSpPr/>
            <p:nvPr/>
          </p:nvSpPr>
          <p:spPr>
            <a:xfrm>
              <a:off x="3648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19" name="Rectangle 72"/>
            <p:cNvSpPr/>
            <p:nvPr/>
          </p:nvSpPr>
          <p:spPr>
            <a:xfrm>
              <a:off x="3840" y="3504"/>
              <a:ext cx="192" cy="19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53320" name="Text Box 73"/>
            <p:cNvSpPr txBox="1"/>
            <p:nvPr/>
          </p:nvSpPr>
          <p:spPr>
            <a:xfrm>
              <a:off x="624" y="1776"/>
              <a:ext cx="301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1-2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1" name="Text Box 74"/>
            <p:cNvSpPr txBox="1"/>
            <p:nvPr/>
          </p:nvSpPr>
          <p:spPr>
            <a:xfrm>
              <a:off x="720" y="2208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2" name="Text Box 75"/>
            <p:cNvSpPr txBox="1"/>
            <p:nvPr/>
          </p:nvSpPr>
          <p:spPr>
            <a:xfrm>
              <a:off x="710" y="2630"/>
              <a:ext cx="18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3" name="Text Box 76"/>
            <p:cNvSpPr txBox="1"/>
            <p:nvPr/>
          </p:nvSpPr>
          <p:spPr>
            <a:xfrm>
              <a:off x="624" y="3072"/>
              <a:ext cx="301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5-8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4" name="Text Box 77"/>
            <p:cNvSpPr txBox="1"/>
            <p:nvPr/>
          </p:nvSpPr>
          <p:spPr>
            <a:xfrm>
              <a:off x="528" y="3504"/>
              <a:ext cx="372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Helvetica" pitchFamily="34" charset="0"/>
                  <a:ea typeface="宋体" panose="02010600030101010101" pitchFamily="2" charset="-122"/>
                </a:rPr>
                <a:t>9-16</a:t>
              </a:r>
              <a:endParaRPr lang="zh-CN" altLang="en-US" sz="16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5" name="Line 78"/>
            <p:cNvSpPr/>
            <p:nvPr/>
          </p:nvSpPr>
          <p:spPr>
            <a:xfrm>
              <a:off x="1344" y="1872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6" name="Line 79"/>
            <p:cNvSpPr/>
            <p:nvPr/>
          </p:nvSpPr>
          <p:spPr>
            <a:xfrm>
              <a:off x="1920" y="1872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7" name="Line 80"/>
            <p:cNvSpPr/>
            <p:nvPr/>
          </p:nvSpPr>
          <p:spPr>
            <a:xfrm>
              <a:off x="2496" y="3168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8" name="Line 81"/>
            <p:cNvSpPr/>
            <p:nvPr/>
          </p:nvSpPr>
          <p:spPr>
            <a:xfrm>
              <a:off x="2496" y="1872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29" name="Line 82"/>
            <p:cNvSpPr/>
            <p:nvPr/>
          </p:nvSpPr>
          <p:spPr>
            <a:xfrm>
              <a:off x="1536" y="2304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0" name="Line 83"/>
            <p:cNvSpPr/>
            <p:nvPr/>
          </p:nvSpPr>
          <p:spPr>
            <a:xfrm>
              <a:off x="3072" y="2304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1" name="Line 84"/>
            <p:cNvSpPr/>
            <p:nvPr/>
          </p:nvSpPr>
          <p:spPr>
            <a:xfrm>
              <a:off x="2304" y="2304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2" name="Line 85"/>
            <p:cNvSpPr/>
            <p:nvPr/>
          </p:nvSpPr>
          <p:spPr>
            <a:xfrm>
              <a:off x="1728" y="2736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3" name="Line 86"/>
            <p:cNvSpPr/>
            <p:nvPr/>
          </p:nvSpPr>
          <p:spPr>
            <a:xfrm>
              <a:off x="3840" y="2304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4" name="Line 87"/>
            <p:cNvSpPr/>
            <p:nvPr/>
          </p:nvSpPr>
          <p:spPr>
            <a:xfrm>
              <a:off x="2688" y="2736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5" name="Line 88"/>
            <p:cNvSpPr/>
            <p:nvPr/>
          </p:nvSpPr>
          <p:spPr>
            <a:xfrm>
              <a:off x="3072" y="1872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6" name="Line 89"/>
            <p:cNvSpPr/>
            <p:nvPr/>
          </p:nvSpPr>
          <p:spPr>
            <a:xfrm>
              <a:off x="4608" y="2304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7" name="Line 90"/>
            <p:cNvSpPr/>
            <p:nvPr/>
          </p:nvSpPr>
          <p:spPr>
            <a:xfrm>
              <a:off x="4224" y="3168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8" name="Line 91"/>
            <p:cNvSpPr/>
            <p:nvPr/>
          </p:nvSpPr>
          <p:spPr>
            <a:xfrm>
              <a:off x="3648" y="2736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39" name="Line 92"/>
            <p:cNvSpPr/>
            <p:nvPr/>
          </p:nvSpPr>
          <p:spPr>
            <a:xfrm>
              <a:off x="4032" y="3600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44500" y="1524000"/>
            <a:ext cx="8255000" cy="4876800"/>
          </a:xfrm>
        </p:spPr>
        <p:txBody>
          <a:bodyPr vert="horz" wrap="square" lIns="90487" tIns="44450" rIns="90487" bIns="4445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Separate heap and free list for each size class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splitting(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不会根据具体的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重新碎片化处理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allocate a block of size 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free list for size n is not empty,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first block on list</a:t>
            </a:r>
            <a:r>
              <a:rPr lang="en-US" altLang="zh-CN" dirty="0">
                <a:ea typeface="宋体" panose="02010600030101010101" pitchFamily="2" charset="-122"/>
              </a:rPr>
              <a:t> (note, list can be implicit or explicit)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free list is empty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get a new page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根据当前</a:t>
            </a:r>
            <a:r>
              <a:rPr lang="en-US" altLang="zh-CN" dirty="0">
                <a:ea typeface="宋体" panose="02010600030101010101" pitchFamily="2" charset="-122"/>
              </a:rPr>
              <a:t>size</a:t>
            </a:r>
            <a:r>
              <a:rPr lang="zh-CN" altLang="en-US" dirty="0">
                <a:ea typeface="宋体" panose="02010600030101010101" pitchFamily="2" charset="-122"/>
              </a:rPr>
              <a:t>重新生成一个</a:t>
            </a:r>
            <a:r>
              <a:rPr lang="en-US" altLang="zh-CN" dirty="0">
                <a:ea typeface="宋体" panose="02010600030101010101" pitchFamily="2" charset="-122"/>
              </a:rPr>
              <a:t>free-list)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create new free list from all blocks in page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allocate first block on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constant time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0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dirty="0">
                <a:ea typeface="宋体" panose="02010600030101010101" pitchFamily="2" charset="-122"/>
              </a:rPr>
              <a:t> segregated storage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44500" y="1524000"/>
            <a:ext cx="8255000" cy="48768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free a block: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 to free list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Tradeoffs: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fast, but can fragment badly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Simple segregated storage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508000" y="1447800"/>
            <a:ext cx="8255000" cy="47244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Array of free lists,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each one for some size class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Segregated fits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idx="1"/>
          </p:nvPr>
        </p:nvSpPr>
        <p:spPr>
          <a:xfrm>
            <a:off x="508000" y="1447800"/>
            <a:ext cx="8255000" cy="47244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allocate a block of size 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search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appropriate free list</a:t>
            </a:r>
            <a:r>
              <a:rPr lang="en-US" altLang="zh-CN" dirty="0">
                <a:ea typeface="宋体" panose="02010600030101010101" pitchFamily="2" charset="-122"/>
              </a:rPr>
              <a:t>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block of size m &gt; 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an appropriate block is found: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split block and place fragment on appropriate list (optional)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no block is found, try next larger class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repeat until block is found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no blocks is found in all classes, try more heap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Segregated fits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	int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_init(void);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	void *mm_malloc(size_t size);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	void mm_free(void *bp);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Implementing a Simple Allocator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508000" y="1524000"/>
            <a:ext cx="8026400" cy="4572000"/>
          </a:xfrm>
        </p:spPr>
        <p:txBody>
          <a:bodyPr vert="horz" wrap="square" lIns="90487" tIns="44450" rIns="90487" bIns="44450" anchor="t" anchorCtr="0"/>
          <a:p>
            <a:r>
              <a:rPr lang="en-US" altLang="zh-CN" dirty="0">
                <a:ea typeface="宋体" panose="02010600030101010101" pitchFamily="2" charset="-122"/>
              </a:rPr>
              <a:t>To free a block: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coalesce and place on appropriate list (optional)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Tradeoffs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faster search than sequential fits (i.e., log time for power of two size classes)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controls fragmentation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 simple first-fit approximates a best-fit over entire heap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coalescing can increase search times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deferred coalescing can help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6349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Segregated fits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idx="1"/>
          </p:nvPr>
        </p:nvSpPr>
        <p:spPr>
          <a:xfrm>
            <a:off x="508000" y="1524000"/>
            <a:ext cx="8255000" cy="47244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special case of segregated fits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size is power of 2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Initialize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heap of size 2</a:t>
            </a:r>
            <a:r>
              <a:rPr lang="en-US" altLang="zh-CN" baseline="30000" dirty="0">
                <a:ea typeface="宋体" panose="02010600030101010101" pitchFamily="2" charset="-122"/>
              </a:rPr>
              <a:t>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Buddy Systems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508000" y="1524000"/>
            <a:ext cx="8255000" cy="47244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Roundup to power of 2 such as  2</a:t>
            </a:r>
            <a:r>
              <a:rPr lang="en-US" altLang="zh-CN" baseline="30000" dirty="0"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Find a free block of size 2</a:t>
            </a:r>
            <a:r>
              <a:rPr lang="en-US" altLang="zh-CN" baseline="30000" dirty="0">
                <a:ea typeface="宋体" panose="02010600030101010101" pitchFamily="2" charset="-122"/>
              </a:rPr>
              <a:t>j </a:t>
            </a:r>
            <a:r>
              <a:rPr lang="en-US" altLang="zh-CN" dirty="0">
                <a:ea typeface="宋体" panose="02010600030101010101" pitchFamily="2" charset="-122"/>
              </a:rPr>
              <a:t>(k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j  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Split the block in half until j=k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remaining half block (buddy) is placed on the appreciate free list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Continue coalescing with the free buddies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Buddy Systems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Virtual Memory (I)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Physical and Virtual Addressing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Address Spaces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VM as a Tool for Caching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VM as a Tool for Memory Management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VM as a Tool for Memory Protection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reading: 9.1~9.5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Physical Addressing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Attributes of the main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Organized as an array of M contiguous byte-sized cells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byte has a unique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  <a:r>
              <a:rPr lang="en-US" altLang="zh-CN" dirty="0">
                <a:ea typeface="宋体" panose="02010600030101010101" pitchFamily="2" charset="-122"/>
              </a:rPr>
              <a:t> (PA)  started from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0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physical addressing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CPU use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physical addresses to access memory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Early PCs, DSP, embedded microcontrollers, and Cray supercomputers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60960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System Using Physical Addressing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 txBox="1"/>
          <p:nvPr/>
        </p:nvSpPr>
        <p:spPr>
          <a:xfrm>
            <a:off x="304800" y="5638800"/>
            <a:ext cx="8688388" cy="8810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Used in “simple” systems like embedded microcontrollers in devices like cars, elevators, and digital picture frames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48200" y="44624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2" name="Text Box 4"/>
          <p:cNvSpPr txBox="1"/>
          <p:nvPr/>
        </p:nvSpPr>
        <p:spPr>
          <a:xfrm>
            <a:off x="4341813" y="18938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3" name="Text Box 5"/>
          <p:cNvSpPr txBox="1"/>
          <p:nvPr/>
        </p:nvSpPr>
        <p:spPr>
          <a:xfrm>
            <a:off x="4341813" y="21224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4" name="Text Box 6"/>
          <p:cNvSpPr txBox="1"/>
          <p:nvPr/>
        </p:nvSpPr>
        <p:spPr>
          <a:xfrm>
            <a:off x="4103688" y="4414838"/>
            <a:ext cx="5842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5" name="Text Box 7"/>
          <p:cNvSpPr txBox="1"/>
          <p:nvPr/>
        </p:nvSpPr>
        <p:spPr>
          <a:xfrm>
            <a:off x="4379913" y="1600200"/>
            <a:ext cx="13890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Main memory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6" name="Rectangle 10"/>
          <p:cNvSpPr/>
          <p:nvPr/>
        </p:nvSpPr>
        <p:spPr>
          <a:xfrm>
            <a:off x="1600200" y="2695575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7" name="Text Box 15"/>
          <p:cNvSpPr txBox="1"/>
          <p:nvPr/>
        </p:nvSpPr>
        <p:spPr>
          <a:xfrm>
            <a:off x="4343400" y="23510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8" name="Text Box 16"/>
          <p:cNvSpPr txBox="1"/>
          <p:nvPr/>
        </p:nvSpPr>
        <p:spPr>
          <a:xfrm>
            <a:off x="4341813" y="25796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93" name="Rectangle 21"/>
          <p:cNvSpPr/>
          <p:nvPr/>
        </p:nvSpPr>
        <p:spPr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5794" name="Rectangle 22"/>
          <p:cNvSpPr/>
          <p:nvPr/>
        </p:nvSpPr>
        <p:spPr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5795" name="Text Box 23"/>
          <p:cNvSpPr txBox="1"/>
          <p:nvPr/>
        </p:nvSpPr>
        <p:spPr>
          <a:xfrm>
            <a:off x="4341813" y="28082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96" name="Text Box 24"/>
          <p:cNvSpPr txBox="1"/>
          <p:nvPr/>
        </p:nvSpPr>
        <p:spPr>
          <a:xfrm>
            <a:off x="4341813" y="30368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97" name="Rectangle 25"/>
          <p:cNvSpPr/>
          <p:nvPr/>
        </p:nvSpPr>
        <p:spPr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5798" name="Rectangle 26"/>
          <p:cNvSpPr/>
          <p:nvPr/>
        </p:nvSpPr>
        <p:spPr>
          <a:xfrm>
            <a:off x="4648200" y="34988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5799" name="Text Box 27"/>
          <p:cNvSpPr txBox="1"/>
          <p:nvPr/>
        </p:nvSpPr>
        <p:spPr>
          <a:xfrm>
            <a:off x="4341813" y="32654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800" name="Text Box 28"/>
          <p:cNvSpPr txBox="1"/>
          <p:nvPr/>
        </p:nvSpPr>
        <p:spPr>
          <a:xfrm>
            <a:off x="4343400" y="34940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4648200" y="42386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2" name="Text Box 9"/>
          <p:cNvSpPr txBox="1"/>
          <p:nvPr/>
        </p:nvSpPr>
        <p:spPr>
          <a:xfrm>
            <a:off x="2733675" y="2362200"/>
            <a:ext cx="1566863" cy="5778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Physical address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(PA)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803" name="AutoShape 31"/>
          <p:cNvSpPr/>
          <p:nvPr/>
        </p:nvSpPr>
        <p:spPr>
          <a:xfrm>
            <a:off x="5638800" y="28130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5804" name="Text Box 32"/>
          <p:cNvSpPr txBox="1"/>
          <p:nvPr/>
        </p:nvSpPr>
        <p:spPr>
          <a:xfrm>
            <a:off x="3716338" y="5060950"/>
            <a:ext cx="1068387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Data word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648200" y="3727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6" name="Text Box 34"/>
          <p:cNvSpPr txBox="1"/>
          <p:nvPr/>
        </p:nvSpPr>
        <p:spPr>
          <a:xfrm>
            <a:off x="4341813" y="372903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807" name="Rectangle 35"/>
          <p:cNvSpPr/>
          <p:nvPr/>
        </p:nvSpPr>
        <p:spPr>
          <a:xfrm>
            <a:off x="4724400" y="3962400"/>
            <a:ext cx="914400" cy="22860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 rtl="1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75808" name="Straight Arrow Connector 33"/>
          <p:cNvCxnSpPr>
            <a:stCxn id="75786" idx="3"/>
            <a:endCxn id="75795" idx="1"/>
          </p:cNvCxnSpPr>
          <p:nvPr/>
        </p:nvCxnSpPr>
        <p:spPr>
          <a:xfrm flipV="1">
            <a:off x="2667000" y="2960688"/>
            <a:ext cx="1674813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809" name="Straight Connector 34"/>
          <p:cNvCxnSpPr/>
          <p:nvPr/>
        </p:nvCxnSpPr>
        <p:spPr>
          <a:xfrm rot="-10800000" flipH="1">
            <a:off x="5791200" y="3270250"/>
            <a:ext cx="5334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5810" name="Straight Connector 35"/>
          <p:cNvCxnSpPr/>
          <p:nvPr/>
        </p:nvCxnSpPr>
        <p:spPr>
          <a:xfrm rot="5400000">
            <a:off x="5403850" y="4186238"/>
            <a:ext cx="1839913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5811" name="Shape 60"/>
          <p:cNvCxnSpPr/>
          <p:nvPr/>
        </p:nvCxnSpPr>
        <p:spPr>
          <a:xfrm rot="10800000">
            <a:off x="2133600" y="3228975"/>
            <a:ext cx="4189413" cy="1878013"/>
          </a:xfrm>
          <a:prstGeom prst="bentConnector3">
            <a:avLst>
              <a:gd name="adj1" fmla="val 99991"/>
            </a:avLst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5812" name="TextBox 37"/>
          <p:cNvSpPr txBox="1"/>
          <p:nvPr/>
        </p:nvSpPr>
        <p:spPr>
          <a:xfrm>
            <a:off x="3352800" y="3014663"/>
            <a:ext cx="30797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Virtual Addressing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Virtual addressing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CPU accesses main memory by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address</a:t>
            </a:r>
            <a:r>
              <a:rPr lang="en-US" altLang="zh-CN" dirty="0">
                <a:ea typeface="宋体" panose="02010600030101010101" pitchFamily="2" charset="-122"/>
              </a:rPr>
              <a:t> (VA)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virtual address is converted to the appropriate physical address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Virtual Addressing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 translation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Converting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address</a:t>
            </a:r>
            <a:r>
              <a:rPr lang="en-US" altLang="zh-CN" dirty="0">
                <a:ea typeface="宋体" panose="02010600030101010101" pitchFamily="2" charset="-122"/>
              </a:rPr>
              <a:t> to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Requires close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cooperation</a:t>
            </a:r>
            <a:r>
              <a:rPr lang="en-US" altLang="zh-CN" dirty="0">
                <a:ea typeface="宋体" panose="02010600030101010101" pitchFamily="2" charset="-122"/>
              </a:rPr>
              <a:t> between the CPU hardware and the operating 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HW: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memory management unit (MMU)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Dedicated hardware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 the CPU</a:t>
            </a:r>
            <a:r>
              <a:rPr lang="en-US" altLang="zh-CN" dirty="0">
                <a:ea typeface="宋体" panose="02010600030101010101" pitchFamily="2" charset="-122"/>
              </a:rPr>
              <a:t> chip to translate virtual addresses on the fly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SW: A look-up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Stored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main memory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Contents are managed by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operating system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5643245"/>
            <a:ext cx="79641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相对而言，</a:t>
            </a:r>
            <a:r>
              <a:rPr lang="en-US" altLang="zh-CN"/>
              <a:t>OS</a:t>
            </a:r>
            <a:r>
              <a:rPr lang="zh-CN" altLang="en-US"/>
              <a:t>管理的部分进行的修改较少，而用于查询的情况较多。</a:t>
            </a:r>
            <a:endParaRPr lang="zh-CN" altLang="en-US"/>
          </a:p>
          <a:p>
            <a:r>
              <a:rPr lang="zh-CN" altLang="en-US"/>
              <a:t>更多情况下是使用</a:t>
            </a:r>
            <a:r>
              <a:rPr lang="en-US" altLang="zh-CN"/>
              <a:t>MMU</a:t>
            </a:r>
            <a:r>
              <a:rPr lang="zh-CN" altLang="en-US"/>
              <a:t>进行转化。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System Using Virtual Addressing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49313" y="2281238"/>
            <a:ext cx="374967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5" name="Rectangle 2"/>
          <p:cNvSpPr txBox="1"/>
          <p:nvPr/>
        </p:nvSpPr>
        <p:spPr>
          <a:xfrm>
            <a:off x="455613" y="5562600"/>
            <a:ext cx="8307387" cy="106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Used in all modern servers, desktops, and laptops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marL="342900" lvl="0" indent="-342900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One of the great ideas</a:t>
            </a:r>
            <a:r>
              <a:rPr lang="en-GB" altLang="zh-CN" sz="2400" dirty="0">
                <a:ea typeface="宋体" panose="02010600030101010101" pitchFamily="2" charset="-122"/>
              </a:rPr>
              <a:t> in computer science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7" name="Text Box 4"/>
          <p:cNvSpPr txBox="1"/>
          <p:nvPr/>
        </p:nvSpPr>
        <p:spPr>
          <a:xfrm>
            <a:off x="6018213" y="18176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28" name="Text Box 5"/>
          <p:cNvSpPr txBox="1"/>
          <p:nvPr/>
        </p:nvSpPr>
        <p:spPr>
          <a:xfrm>
            <a:off x="6018213" y="20462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29" name="Text Box 6"/>
          <p:cNvSpPr txBox="1"/>
          <p:nvPr/>
        </p:nvSpPr>
        <p:spPr>
          <a:xfrm>
            <a:off x="5780088" y="4338638"/>
            <a:ext cx="5842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30" name="Text Box 7"/>
          <p:cNvSpPr txBox="1"/>
          <p:nvPr/>
        </p:nvSpPr>
        <p:spPr>
          <a:xfrm>
            <a:off x="6056313" y="1524000"/>
            <a:ext cx="13890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Main memory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31" name="Rectangle 10"/>
          <p:cNvSpPr/>
          <p:nvPr/>
        </p:nvSpPr>
        <p:spPr>
          <a:xfrm>
            <a:off x="3429000" y="2619375"/>
            <a:ext cx="1066800" cy="5334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32" name="Text Box 15"/>
          <p:cNvSpPr txBox="1"/>
          <p:nvPr/>
        </p:nvSpPr>
        <p:spPr>
          <a:xfrm>
            <a:off x="6019800" y="22748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33" name="Text Box 16"/>
          <p:cNvSpPr txBox="1"/>
          <p:nvPr/>
        </p:nvSpPr>
        <p:spPr>
          <a:xfrm>
            <a:off x="6018213" y="25034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8" name="Rectangle 21"/>
          <p:cNvSpPr/>
          <p:nvPr/>
        </p:nvSpPr>
        <p:spPr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1939" name="Rectangle 22"/>
          <p:cNvSpPr/>
          <p:nvPr/>
        </p:nvSpPr>
        <p:spPr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1940" name="Text Box 23"/>
          <p:cNvSpPr txBox="1"/>
          <p:nvPr/>
        </p:nvSpPr>
        <p:spPr>
          <a:xfrm>
            <a:off x="6018213" y="27320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1" name="Text Box 24"/>
          <p:cNvSpPr txBox="1"/>
          <p:nvPr/>
        </p:nvSpPr>
        <p:spPr>
          <a:xfrm>
            <a:off x="6018213" y="29606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2" name="Rectangle 25"/>
          <p:cNvSpPr/>
          <p:nvPr/>
        </p:nvSpPr>
        <p:spPr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1943" name="Rectangle 26"/>
          <p:cNvSpPr/>
          <p:nvPr/>
        </p:nvSpPr>
        <p:spPr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1944" name="Text Box 27"/>
          <p:cNvSpPr txBox="1"/>
          <p:nvPr/>
        </p:nvSpPr>
        <p:spPr>
          <a:xfrm>
            <a:off x="6018213" y="31892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5" name="Text Box 28"/>
          <p:cNvSpPr txBox="1"/>
          <p:nvPr/>
        </p:nvSpPr>
        <p:spPr>
          <a:xfrm>
            <a:off x="6019800" y="341788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7" name="Text Box 9"/>
          <p:cNvSpPr txBox="1"/>
          <p:nvPr/>
        </p:nvSpPr>
        <p:spPr>
          <a:xfrm>
            <a:off x="4557713" y="2378075"/>
            <a:ext cx="1395412" cy="5175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Physical address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(PA)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8" name="AutoShape 31"/>
          <p:cNvSpPr/>
          <p:nvPr/>
        </p:nvSpPr>
        <p:spPr>
          <a:xfrm>
            <a:off x="7315200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81949" name="Text Box 32"/>
          <p:cNvSpPr txBox="1"/>
          <p:nvPr/>
        </p:nvSpPr>
        <p:spPr>
          <a:xfrm>
            <a:off x="4000500" y="5000625"/>
            <a:ext cx="957263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Data word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324600" y="3651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1" name="Text Box 34"/>
          <p:cNvSpPr txBox="1"/>
          <p:nvPr/>
        </p:nvSpPr>
        <p:spPr>
          <a:xfrm>
            <a:off x="6018213" y="3652838"/>
            <a:ext cx="34290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8:</a:t>
            </a:r>
            <a:endParaRPr lang="en-GB" altLang="zh-CN" sz="16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52" name="Rectangle 35"/>
          <p:cNvSpPr/>
          <p:nvPr/>
        </p:nvSpPr>
        <p:spPr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 rtl="1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1953" name="Straight Arrow Connector 34"/>
          <p:cNvCxnSpPr>
            <a:stCxn id="81931" idx="3"/>
            <a:endCxn id="81940" idx="1"/>
          </p:cNvCxnSpPr>
          <p:nvPr/>
        </p:nvCxnSpPr>
        <p:spPr>
          <a:xfrm flipV="1">
            <a:off x="4495800" y="2884488"/>
            <a:ext cx="1522413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1954" name="Straight Connector 35"/>
          <p:cNvCxnSpPr/>
          <p:nvPr/>
        </p:nvCxnSpPr>
        <p:spPr>
          <a:xfrm rot="-10800000" flipH="1">
            <a:off x="7467600" y="3194050"/>
            <a:ext cx="5334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1955" name="Straight Connector 36"/>
          <p:cNvCxnSpPr/>
          <p:nvPr/>
        </p:nvCxnSpPr>
        <p:spPr>
          <a:xfrm rot="5400000">
            <a:off x="7080250" y="4110038"/>
            <a:ext cx="1839913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1956" name="Shape 60"/>
          <p:cNvCxnSpPr>
            <a:endCxn id="81957" idx="2"/>
          </p:cNvCxnSpPr>
          <p:nvPr/>
        </p:nvCxnSpPr>
        <p:spPr>
          <a:xfrm rot="10800000">
            <a:off x="1524000" y="3154363"/>
            <a:ext cx="6475413" cy="1876425"/>
          </a:xfrm>
          <a:prstGeom prst="bentConnector2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1957" name="Rectangle 10"/>
          <p:cNvSpPr/>
          <p:nvPr/>
        </p:nvSpPr>
        <p:spPr>
          <a:xfrm>
            <a:off x="990600" y="2620963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1958" name="Straight Arrow Connector 39"/>
          <p:cNvCxnSpPr>
            <a:stCxn id="81957" idx="3"/>
          </p:cNvCxnSpPr>
          <p:nvPr/>
        </p:nvCxnSpPr>
        <p:spPr>
          <a:xfrm flipV="1">
            <a:off x="2057400" y="2882900"/>
            <a:ext cx="1370013" cy="47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81959" name="Text Box 9"/>
          <p:cNvSpPr txBox="1"/>
          <p:nvPr/>
        </p:nvSpPr>
        <p:spPr>
          <a:xfrm>
            <a:off x="2057400" y="2378075"/>
            <a:ext cx="1304925" cy="5175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Virtual address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(VA)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60" name="TextBox 41"/>
          <p:cNvSpPr txBox="1"/>
          <p:nvPr/>
        </p:nvSpPr>
        <p:spPr>
          <a:xfrm>
            <a:off x="762000" y="1976438"/>
            <a:ext cx="10588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CPU Chip</a:t>
            </a:r>
            <a:endParaRPr lang="en-US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61" name="TextBox 42"/>
          <p:cNvSpPr txBox="1"/>
          <p:nvPr/>
        </p:nvSpPr>
        <p:spPr>
          <a:xfrm>
            <a:off x="5105400" y="3014663"/>
            <a:ext cx="30797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1962" name="TextBox 43"/>
          <p:cNvSpPr txBox="1"/>
          <p:nvPr/>
        </p:nvSpPr>
        <p:spPr>
          <a:xfrm>
            <a:off x="2362200" y="2882900"/>
            <a:ext cx="6778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4100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	/* private global variables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	static void *mem_heap;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points to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 byte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of the heap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	static void *mem_brk; 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points to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 byte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of the heap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	static void *mem_max_addr;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max virtual address for the heap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Initialize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0630" y="3314065"/>
            <a:ext cx="6309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这里并没有实现真正意义上的堆，而是使用了一个数组</a:t>
            </a:r>
            <a:endParaRPr lang="zh-CN" altLang="en-US"/>
          </a:p>
          <a:p>
            <a:r>
              <a:rPr lang="zh-CN" altLang="en-US"/>
              <a:t>来模拟这个</a:t>
            </a:r>
            <a:r>
              <a:rPr lang="en-US" altLang="zh-CN"/>
              <a:t>run-time heap.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Space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Address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ordered set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nonnegative</a:t>
            </a:r>
            <a:r>
              <a:rPr lang="en-US" altLang="zh-CN" dirty="0">
                <a:ea typeface="宋体" panose="02010600030101010101" pitchFamily="2" charset="-122"/>
              </a:rPr>
              <a:t> integer addresses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Linear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integers in the address space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consecutive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Linear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address space</a:t>
            </a:r>
            <a:r>
              <a:rPr lang="en-US" altLang="zh-CN" dirty="0">
                <a:solidFill>
                  <a:srgbClr val="99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Ordered set of contiguous non-negative integer addresses: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	{0, 1, 2, 3 … }</a:t>
            </a:r>
            <a:endParaRPr lang="en-US" altLang="zh-CN" b="1" dirty="0">
              <a:solidFill>
                <a:srgbClr val="99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Space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N-bit Address Space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Virtual address space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 of N = 2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virtual addresses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{0, 1, 2, 3, …, N-1}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Physical address space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Set of M = 2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physical addresses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{0, 1, 2, 3, …, M-1}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Clean distinction between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data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bytes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and their attributes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addresses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Each object can now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have multiple addresses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one physical address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one (or more) virtual addresses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03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49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293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 Space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43800" cy="114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K=2</a:t>
            </a:r>
            <a:r>
              <a:rPr lang="en-US" altLang="zh-CN" baseline="30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(Kilo), M=2</a:t>
            </a:r>
            <a:r>
              <a:rPr lang="en-US" altLang="zh-CN" baseline="30000" dirty="0">
                <a:ea typeface="宋体" panose="02010600030101010101" pitchFamily="2" charset="-122"/>
              </a:rPr>
              <a:t>20</a:t>
            </a:r>
            <a:r>
              <a:rPr lang="en-US" altLang="zh-CN" dirty="0">
                <a:ea typeface="宋体" panose="02010600030101010101" pitchFamily="2" charset="-122"/>
              </a:rPr>
              <a:t>(Mega), G=2</a:t>
            </a:r>
            <a:r>
              <a:rPr lang="en-US" altLang="zh-CN" baseline="30000" dirty="0">
                <a:ea typeface="宋体" panose="02010600030101010101" pitchFamily="2" charset="-122"/>
              </a:rPr>
              <a:t>30</a:t>
            </a:r>
            <a:r>
              <a:rPr lang="en-US" altLang="zh-CN" dirty="0">
                <a:ea typeface="宋体" panose="02010600030101010101" pitchFamily="2" charset="-122"/>
              </a:rPr>
              <a:t>(Giga), T=2</a:t>
            </a:r>
            <a:r>
              <a:rPr lang="en-US" altLang="zh-CN" baseline="30000" dirty="0">
                <a:ea typeface="宋体" panose="02010600030101010101" pitchFamily="2" charset="-122"/>
              </a:rPr>
              <a:t>40</a:t>
            </a:r>
            <a:r>
              <a:rPr lang="en-US" altLang="zh-CN" dirty="0">
                <a:ea typeface="宋体" panose="02010600030101010101" pitchFamily="2" charset="-122"/>
              </a:rPr>
              <a:t>(Tera), P=2</a:t>
            </a:r>
            <a:r>
              <a:rPr lang="en-US" altLang="zh-CN" baseline="30000" dirty="0">
                <a:ea typeface="宋体" panose="02010600030101010101" pitchFamily="2" charset="-122"/>
              </a:rPr>
              <a:t>50</a:t>
            </a:r>
            <a:r>
              <a:rPr lang="en-US" altLang="zh-CN" dirty="0">
                <a:ea typeface="宋体" panose="02010600030101010101" pitchFamily="2" charset="-122"/>
              </a:rPr>
              <a:t>(Peta), E=2</a:t>
            </a:r>
            <a:r>
              <a:rPr lang="en-US" altLang="zh-CN" baseline="30000" dirty="0">
                <a:ea typeface="宋体" panose="02010600030101010101" pitchFamily="2" charset="-122"/>
              </a:rPr>
              <a:t>60</a:t>
            </a:r>
            <a:r>
              <a:rPr lang="en-US" altLang="zh-CN" dirty="0">
                <a:ea typeface="宋体" panose="02010600030101010101" pitchFamily="2" charset="-122"/>
              </a:rPr>
              <a:t>(Exa)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326128" name="Group 48"/>
          <p:cNvGraphicFramePr>
            <a:graphicFrameLocks noGrp="1"/>
          </p:cNvGraphicFramePr>
          <p:nvPr>
            <p:ph sz="half" idx="1"/>
          </p:nvPr>
        </p:nvGraphicFramePr>
        <p:xfrm>
          <a:off x="304800" y="2971800"/>
          <a:ext cx="8458200" cy="3109914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  <a:gridCol w="2819400"/>
              </a:tblGrid>
              <a:tr h="8228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#virtual address bits (n)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#virtual address (N)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Largest possible virtual address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256T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6129" name="Text Box 49"/>
          <p:cNvSpPr txBox="1"/>
          <p:nvPr/>
        </p:nvSpPr>
        <p:spPr>
          <a:xfrm>
            <a:off x="4098925" y="3779838"/>
            <a:ext cx="74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256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0" name="Text Box 50"/>
          <p:cNvSpPr txBox="1"/>
          <p:nvPr/>
        </p:nvSpPr>
        <p:spPr>
          <a:xfrm>
            <a:off x="6878638" y="3810000"/>
            <a:ext cx="7413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255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1" name="Text Box 51"/>
          <p:cNvSpPr txBox="1"/>
          <p:nvPr/>
        </p:nvSpPr>
        <p:spPr>
          <a:xfrm>
            <a:off x="1447800" y="4267200"/>
            <a:ext cx="50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16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2" name="Text Box 52"/>
          <p:cNvSpPr txBox="1"/>
          <p:nvPr/>
        </p:nvSpPr>
        <p:spPr>
          <a:xfrm>
            <a:off x="6767513" y="4267200"/>
            <a:ext cx="1004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64K-1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3" name="Text Box 53"/>
          <p:cNvSpPr txBox="1"/>
          <p:nvPr/>
        </p:nvSpPr>
        <p:spPr>
          <a:xfrm>
            <a:off x="4222750" y="4724400"/>
            <a:ext cx="577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4G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4" name="Text Box 54"/>
          <p:cNvSpPr txBox="1"/>
          <p:nvPr/>
        </p:nvSpPr>
        <p:spPr>
          <a:xfrm>
            <a:off x="6858000" y="4724400"/>
            <a:ext cx="841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4G-1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5" name="Text Box 55"/>
          <p:cNvSpPr txBox="1"/>
          <p:nvPr/>
        </p:nvSpPr>
        <p:spPr>
          <a:xfrm>
            <a:off x="1425575" y="5181600"/>
            <a:ext cx="555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48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6" name="Text Box 56"/>
          <p:cNvSpPr txBox="1"/>
          <p:nvPr/>
        </p:nvSpPr>
        <p:spPr>
          <a:xfrm>
            <a:off x="4179888" y="5638800"/>
            <a:ext cx="6969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16E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7" name="Text Box 57"/>
          <p:cNvSpPr txBox="1"/>
          <p:nvPr/>
        </p:nvSpPr>
        <p:spPr>
          <a:xfrm>
            <a:off x="6781800" y="5638800"/>
            <a:ext cx="9604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16E-1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26139" name="Text Box 59"/>
          <p:cNvSpPr txBox="1"/>
          <p:nvPr/>
        </p:nvSpPr>
        <p:spPr>
          <a:xfrm>
            <a:off x="6629400" y="5181600"/>
            <a:ext cx="1212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256T-1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129" grpId="0"/>
      <p:bldP spid="1326130" grpId="0"/>
      <p:bldP spid="1326131" grpId="0"/>
      <p:bldP spid="1326132" grpId="0"/>
      <p:bldP spid="1326133" grpId="0"/>
      <p:bldP spid="1326134" grpId="0"/>
      <p:bldP spid="1326135" grpId="0"/>
      <p:bldP spid="1326136" grpId="0"/>
      <p:bldP spid="1326137" grpId="0"/>
      <p:bldP spid="13261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01000" cy="87788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Why Virtual Memory (VM)?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94665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Uses main memory efficiently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 DRAM as a cache for the parts of a virtual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lvl="2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Simplifies memory management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process gets the same uniform linear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lvl="2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Isolates address spaces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One process can’t interfere with another’s memory	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User program cannot access privileged kernel information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decel="10000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7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Main Memory as a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2164" name="Group 5"/>
          <p:cNvGrpSpPr/>
          <p:nvPr/>
        </p:nvGrpSpPr>
        <p:grpSpPr>
          <a:xfrm>
            <a:off x="762000" y="2743200"/>
            <a:ext cx="7391400" cy="2133600"/>
            <a:chOff x="1008" y="2544"/>
            <a:chExt cx="3738" cy="950"/>
          </a:xfrm>
        </p:grpSpPr>
        <p:sp>
          <p:nvSpPr>
            <p:cNvPr id="92165" name="Rectangle 6"/>
            <p:cNvSpPr/>
            <p:nvPr/>
          </p:nvSpPr>
          <p:spPr>
            <a:xfrm>
              <a:off x="2112" y="2671"/>
              <a:ext cx="713" cy="713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92166" name="Line 7"/>
            <p:cNvSpPr/>
            <p:nvPr/>
          </p:nvSpPr>
          <p:spPr>
            <a:xfrm>
              <a:off x="2832" y="3024"/>
              <a:ext cx="57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167" name="Text Box 8"/>
            <p:cNvSpPr txBox="1"/>
            <p:nvPr/>
          </p:nvSpPr>
          <p:spPr>
            <a:xfrm>
              <a:off x="2208" y="2911"/>
              <a:ext cx="542" cy="15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DRAM</a:t>
              </a:r>
              <a:endParaRPr lang="en-US" altLang="zh-CN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68" name="Rectangle 9"/>
            <p:cNvSpPr/>
            <p:nvPr/>
          </p:nvSpPr>
          <p:spPr>
            <a:xfrm>
              <a:off x="1008" y="2880"/>
              <a:ext cx="535" cy="278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92169" name="Text Box 10"/>
            <p:cNvSpPr txBox="1"/>
            <p:nvPr/>
          </p:nvSpPr>
          <p:spPr>
            <a:xfrm>
              <a:off x="1008" y="2928"/>
              <a:ext cx="429" cy="1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SRAM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0" name="Rectangle 11"/>
            <p:cNvSpPr/>
            <p:nvPr/>
          </p:nvSpPr>
          <p:spPr>
            <a:xfrm>
              <a:off x="3408" y="2703"/>
              <a:ext cx="1338" cy="640"/>
            </a:xfrm>
            <a:prstGeom prst="rect">
              <a:avLst/>
            </a:prstGeom>
            <a:solidFill>
              <a:srgbClr val="C0C0C0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92171" name="Oval 12"/>
            <p:cNvSpPr/>
            <p:nvPr/>
          </p:nvSpPr>
          <p:spPr>
            <a:xfrm>
              <a:off x="3408" y="2544"/>
              <a:ext cx="1338" cy="215"/>
            </a:xfrm>
            <a:prstGeom prst="ellipse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92172" name="Line 13"/>
            <p:cNvSpPr/>
            <p:nvPr/>
          </p:nvSpPr>
          <p:spPr>
            <a:xfrm>
              <a:off x="3408" y="2665"/>
              <a:ext cx="0" cy="6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3" name="Line 14"/>
            <p:cNvSpPr/>
            <p:nvPr/>
          </p:nvSpPr>
          <p:spPr>
            <a:xfrm>
              <a:off x="4746" y="2665"/>
              <a:ext cx="0" cy="6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174" name="Freeform 15"/>
            <p:cNvSpPr/>
            <p:nvPr/>
          </p:nvSpPr>
          <p:spPr>
            <a:xfrm>
              <a:off x="3408" y="3343"/>
              <a:ext cx="1338" cy="151"/>
            </a:xfrm>
            <a:custGeom>
              <a:avLst/>
              <a:gdLst>
                <a:gd name="txL" fmla="*/ 0 w 816"/>
                <a:gd name="txT" fmla="*/ 0 h 84"/>
                <a:gd name="txR" fmla="*/ 816 w 816"/>
                <a:gd name="txB" fmla="*/ 84 h 84"/>
              </a:gdLst>
              <a:ahLst/>
              <a:cxnLst>
                <a:cxn ang="0">
                  <a:pos x="0" y="0"/>
                </a:cxn>
                <a:cxn ang="0">
                  <a:pos x="671299" y="1283248"/>
                </a:cxn>
                <a:cxn ang="0">
                  <a:pos x="1853201" y="1791259"/>
                </a:cxn>
                <a:cxn ang="0">
                  <a:pos x="3035517" y="1283248"/>
                </a:cxn>
                <a:cxn ang="0">
                  <a:pos x="3654362" y="0"/>
                </a:cxn>
              </a:cxnLst>
              <a:rect l="txL" t="txT" r="txR" b="txB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C0C0C0">
                <a:alpha val="100000"/>
              </a:srgb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5" name="Text Box 16"/>
            <p:cNvSpPr txBox="1"/>
            <p:nvPr/>
          </p:nvSpPr>
          <p:spPr>
            <a:xfrm>
              <a:off x="3840" y="2911"/>
              <a:ext cx="417" cy="1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76" name="Line 17"/>
            <p:cNvSpPr/>
            <p:nvPr/>
          </p:nvSpPr>
          <p:spPr>
            <a:xfrm flipV="1">
              <a:off x="1536" y="3024"/>
              <a:ext cx="57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Main Memory as a 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DRAM vs. disk is more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extreme</a:t>
            </a:r>
            <a:r>
              <a:rPr lang="en-US" altLang="zh-CN" dirty="0">
                <a:ea typeface="宋体" panose="02010600030101010101" pitchFamily="2" charset="-122"/>
              </a:rPr>
              <a:t> than SRAM vs. DRAM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Access latencies: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DRAM ~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10X </a:t>
            </a:r>
            <a:r>
              <a:rPr lang="en-US" altLang="zh-CN" dirty="0">
                <a:ea typeface="宋体" panose="02010600030101010101" pitchFamily="2" charset="-122"/>
              </a:rPr>
              <a:t>slower than SRAM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Disk ~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100,000X</a:t>
            </a:r>
            <a:r>
              <a:rPr lang="en-US" altLang="zh-CN" dirty="0">
                <a:ea typeface="宋体" panose="02010600030101010101" pitchFamily="2" charset="-122"/>
              </a:rPr>
              <a:t> slower than DRAM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Bottom line: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Design decisions made for DRAM caches driven by enormous cost of misses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Design Considerations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Line size? (Large vs. Small)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Large</a:t>
            </a:r>
            <a:r>
              <a:rPr lang="en-US" altLang="zh-CN" dirty="0">
                <a:ea typeface="宋体" panose="02010600030101010101" pitchFamily="2" charset="-122"/>
              </a:rPr>
              <a:t>, since disk better at transferring large blocks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Associativity? (Full vs. Direct)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Full</a:t>
            </a:r>
            <a:r>
              <a:rPr lang="en-US" altLang="zh-CN" dirty="0">
                <a:ea typeface="宋体" panose="02010600030101010101" pitchFamily="2" charset="-122"/>
              </a:rPr>
              <a:t>,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minimize miss rate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Write through or write back? (WB vs. WT)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back</a:t>
            </a:r>
            <a:r>
              <a:rPr lang="en-US" altLang="zh-CN" dirty="0">
                <a:ea typeface="宋体" panose="02010600030101010101" pitchFamily="2" charset="-122"/>
              </a:rPr>
              <a:t>, since can’t afford to perform small writes to disk(</a:t>
            </a:r>
            <a:r>
              <a:rPr lang="zh-CN" altLang="en-US" dirty="0">
                <a:ea typeface="宋体" panose="02010600030101010101" pitchFamily="2" charset="-122"/>
              </a:rPr>
              <a:t>尽量减少访问</a:t>
            </a:r>
            <a:r>
              <a:rPr lang="en-US" altLang="zh-CN" dirty="0">
                <a:ea typeface="宋体" panose="02010600030101010101" pitchFamily="2" charset="-122"/>
              </a:rPr>
              <a:t>disk</a:t>
            </a:r>
            <a:r>
              <a:rPr lang="zh-CN" altLang="en-US" dirty="0">
                <a:ea typeface="宋体" panose="02010600030101010101" pitchFamily="2" charset="-122"/>
              </a:rPr>
              <a:t>的次数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2970" y="272415"/>
            <a:ext cx="37331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因为若发生</a:t>
            </a:r>
            <a:r>
              <a:rPr lang="en-US" altLang="zh-CN"/>
              <a:t>miss</a:t>
            </a:r>
            <a:r>
              <a:rPr lang="zh-CN" altLang="en-US"/>
              <a:t>则要读写</a:t>
            </a:r>
            <a:r>
              <a:rPr lang="en-US" altLang="zh-CN"/>
              <a:t>disk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会产生很大的</a:t>
            </a:r>
            <a:r>
              <a:rPr lang="en-US" altLang="zh-CN"/>
              <a:t>penalty</a:t>
            </a:r>
            <a:r>
              <a:rPr lang="zh-CN" altLang="en-US"/>
              <a:t>，所以</a:t>
            </a:r>
            <a:endParaRPr lang="zh-CN" altLang="en-US"/>
          </a:p>
          <a:p>
            <a:r>
              <a:rPr lang="zh-CN" altLang="en-US"/>
              <a:t>前两条都是要减少</a:t>
            </a:r>
            <a:r>
              <a:rPr lang="en-US" altLang="zh-CN"/>
              <a:t>miss rate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2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charRg st="2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1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charRg st="116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8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charRg st="185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Virtual memory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Organized as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array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contiguous byte-sized </a:t>
            </a:r>
            <a:r>
              <a:rPr lang="en-US" altLang="zh-CN" dirty="0">
                <a:ea typeface="宋体" panose="02010600030101010101" pitchFamily="2" charset="-122"/>
              </a:rPr>
              <a:t>cells stored on disk conceptually.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byte has a unique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address</a:t>
            </a:r>
            <a:r>
              <a:rPr lang="en-US" altLang="zh-CN" dirty="0">
                <a:ea typeface="宋体" panose="02010600030101010101" pitchFamily="2" charset="-122"/>
              </a:rPr>
              <a:t> that serves as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index</a:t>
            </a:r>
            <a:r>
              <a:rPr lang="en-US" altLang="zh-CN" dirty="0">
                <a:ea typeface="宋体" panose="02010600030101010101" pitchFamily="2" charset="-122"/>
              </a:rPr>
              <a:t> into the array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contents of the array on disk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cached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main memory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data on disk is partitioned into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blocks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Serve as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transfer units</a:t>
            </a:r>
            <a:r>
              <a:rPr lang="en-US" altLang="zh-CN" dirty="0">
                <a:ea typeface="宋体" panose="02010600030101010101" pitchFamily="2" charset="-122"/>
              </a:rPr>
              <a:t> between the disk and the main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pages (VP</a:t>
            </a:r>
            <a:r>
              <a:rPr lang="en-US" altLang="zh-CN" dirty="0">
                <a:ea typeface="宋体" panose="02010600030101010101" pitchFamily="2" charset="-122"/>
              </a:rPr>
              <a:t>s)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physical pages (PP</a:t>
            </a:r>
            <a:r>
              <a:rPr lang="en-US" altLang="zh-CN" dirty="0">
                <a:ea typeface="宋体" panose="02010600030101010101" pitchFamily="2" charset="-122"/>
              </a:rPr>
              <a:t>s)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or page frames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16800" y="4770438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8" name="Text Box 4"/>
          <p:cNvSpPr txBox="1"/>
          <p:nvPr/>
        </p:nvSpPr>
        <p:spPr>
          <a:xfrm>
            <a:off x="8293100" y="4749800"/>
            <a:ext cx="850900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PP 2</a:t>
            </a:r>
            <a:r>
              <a:rPr lang="en-GB" altLang="zh-CN" sz="14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m-p</a:t>
            </a: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59" name="Text Box 5"/>
          <p:cNvSpPr txBox="1"/>
          <p:nvPr/>
        </p:nvSpPr>
        <p:spPr>
          <a:xfrm>
            <a:off x="7034213" y="2971800"/>
            <a:ext cx="1627187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Physical memory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60" name="Rectangle 6"/>
          <p:cNvSpPr/>
          <p:nvPr/>
        </p:nvSpPr>
        <p:spPr>
          <a:xfrm>
            <a:off x="7416800" y="3640138"/>
            <a:ext cx="914400" cy="228600"/>
          </a:xfrm>
          <a:prstGeom prst="rect">
            <a:avLst/>
          </a:prstGeom>
          <a:solidFill>
            <a:srgbClr val="FFFFFF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Empty</a:t>
            </a:r>
            <a:endParaRPr lang="en-GB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416800" y="3868738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62" name="Rectangle 8"/>
          <p:cNvSpPr/>
          <p:nvPr/>
        </p:nvSpPr>
        <p:spPr>
          <a:xfrm>
            <a:off x="7416800" y="4097338"/>
            <a:ext cx="914400" cy="228600"/>
          </a:xfrm>
          <a:prstGeom prst="rect">
            <a:avLst/>
          </a:prstGeom>
          <a:solidFill>
            <a:srgbClr val="FFFFFF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Empty</a:t>
            </a:r>
            <a:endParaRPr lang="en-GB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00575" y="4976813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Uncached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64" name="Text Box 10"/>
          <p:cNvSpPr txBox="1"/>
          <p:nvPr/>
        </p:nvSpPr>
        <p:spPr>
          <a:xfrm>
            <a:off x="4106863" y="3384550"/>
            <a:ext cx="515937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65" name="Text Box 11"/>
          <p:cNvSpPr txBox="1"/>
          <p:nvPr/>
        </p:nvSpPr>
        <p:spPr>
          <a:xfrm>
            <a:off x="4106863" y="3613150"/>
            <a:ext cx="515937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66" name="Text Box 12"/>
          <p:cNvSpPr txBox="1"/>
          <p:nvPr/>
        </p:nvSpPr>
        <p:spPr>
          <a:xfrm>
            <a:off x="3795713" y="4973638"/>
            <a:ext cx="827087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VP 2</a:t>
            </a:r>
            <a:r>
              <a:rPr lang="en-GB" altLang="zh-CN" sz="14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n-p</a:t>
            </a: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67" name="Text Box 13"/>
          <p:cNvSpPr txBox="1"/>
          <p:nvPr/>
        </p:nvSpPr>
        <p:spPr>
          <a:xfrm>
            <a:off x="4291013" y="2971800"/>
            <a:ext cx="1525587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Virtual memory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68" name="Rectangle 14"/>
          <p:cNvSpPr/>
          <p:nvPr/>
        </p:nvSpPr>
        <p:spPr>
          <a:xfrm>
            <a:off x="4600575" y="3395663"/>
            <a:ext cx="914400" cy="228600"/>
          </a:xfrm>
          <a:prstGeom prst="rect">
            <a:avLst/>
          </a:prstGeom>
          <a:solidFill>
            <a:srgbClr val="FFFFFF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Unallocated</a:t>
            </a:r>
            <a:endParaRPr lang="en-GB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600575" y="3624263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Cached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00575" y="3852863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Uncached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71" name="Rectangle 17"/>
          <p:cNvSpPr/>
          <p:nvPr/>
        </p:nvSpPr>
        <p:spPr>
          <a:xfrm>
            <a:off x="4600575" y="4078288"/>
            <a:ext cx="914400" cy="228600"/>
          </a:xfrm>
          <a:prstGeom prst="rect">
            <a:avLst/>
          </a:prstGeom>
          <a:solidFill>
            <a:srgbClr val="FFFFFF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Unallocated</a:t>
            </a:r>
            <a:endParaRPr lang="en-GB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600575" y="4303713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Cached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600575" y="4532313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Uncached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74" name="Text Box 20"/>
          <p:cNvSpPr txBox="1"/>
          <p:nvPr/>
        </p:nvSpPr>
        <p:spPr>
          <a:xfrm>
            <a:off x="8293100" y="3609975"/>
            <a:ext cx="504825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PP 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75" name="Text Box 21"/>
          <p:cNvSpPr txBox="1"/>
          <p:nvPr/>
        </p:nvSpPr>
        <p:spPr>
          <a:xfrm>
            <a:off x="8293100" y="3838575"/>
            <a:ext cx="504825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PP 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76" name="Line 22"/>
          <p:cNvSpPr/>
          <p:nvPr/>
        </p:nvSpPr>
        <p:spPr>
          <a:xfrm>
            <a:off x="5514975" y="3732213"/>
            <a:ext cx="1905000" cy="260350"/>
          </a:xfrm>
          <a:prstGeom prst="line">
            <a:avLst/>
          </a:prstGeom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0377" name="Rectangle 23"/>
          <p:cNvSpPr/>
          <p:nvPr/>
        </p:nvSpPr>
        <p:spPr>
          <a:xfrm>
            <a:off x="7416800" y="4541838"/>
            <a:ext cx="914400" cy="228600"/>
          </a:xfrm>
          <a:prstGeom prst="rect">
            <a:avLst/>
          </a:prstGeom>
          <a:solidFill>
            <a:srgbClr val="FFFFFF"/>
          </a:solidFill>
          <a:ln w="1908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Empty</a:t>
            </a:r>
            <a:endParaRPr lang="en-GB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78" name="Line 24"/>
          <p:cNvSpPr/>
          <p:nvPr/>
        </p:nvSpPr>
        <p:spPr>
          <a:xfrm>
            <a:off x="5514975" y="4449763"/>
            <a:ext cx="1905000" cy="457200"/>
          </a:xfrm>
          <a:prstGeom prst="line">
            <a:avLst/>
          </a:prstGeom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600575" y="4754563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l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Cached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7416800" y="4325938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81" name="Line 27"/>
          <p:cNvSpPr/>
          <p:nvPr/>
        </p:nvSpPr>
        <p:spPr>
          <a:xfrm flipV="1">
            <a:off x="5514975" y="4448175"/>
            <a:ext cx="1905000" cy="384175"/>
          </a:xfrm>
          <a:prstGeom prst="line">
            <a:avLst/>
          </a:prstGeom>
          <a:ln w="126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0382" name="Text Box 28"/>
          <p:cNvSpPr txBox="1"/>
          <p:nvPr/>
        </p:nvSpPr>
        <p:spPr>
          <a:xfrm>
            <a:off x="5461000" y="3278188"/>
            <a:ext cx="25400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0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83" name="Text Box 29"/>
          <p:cNvSpPr txBox="1"/>
          <p:nvPr/>
        </p:nvSpPr>
        <p:spPr>
          <a:xfrm>
            <a:off x="5475288" y="5075238"/>
            <a:ext cx="369887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000" b="1" dirty="0"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endParaRPr lang="en-GB" altLang="zh-CN" sz="1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84" name="Text Box 30"/>
          <p:cNvSpPr txBox="1"/>
          <p:nvPr/>
        </p:nvSpPr>
        <p:spPr>
          <a:xfrm>
            <a:off x="7070725" y="4881563"/>
            <a:ext cx="3984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000" b="1" dirty="0"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  <a:endParaRPr lang="en-GB" altLang="zh-CN" sz="1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85" name="Text Box 31"/>
          <p:cNvSpPr txBox="1"/>
          <p:nvPr/>
        </p:nvSpPr>
        <p:spPr>
          <a:xfrm>
            <a:off x="7219950" y="3524250"/>
            <a:ext cx="25400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0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86" name="Text Box 32"/>
          <p:cNvSpPr txBox="1"/>
          <p:nvPr/>
        </p:nvSpPr>
        <p:spPr>
          <a:xfrm>
            <a:off x="4184650" y="5367338"/>
            <a:ext cx="1795463" cy="5778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Virtual pages (VPs) 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stored on disk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0387" name="Text Box 33"/>
          <p:cNvSpPr txBox="1"/>
          <p:nvPr/>
        </p:nvSpPr>
        <p:spPr>
          <a:xfrm>
            <a:off x="6980238" y="5367338"/>
            <a:ext cx="1871662" cy="5778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Physical pages (PPs) 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cached in DRAM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Attributes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4" name="Rectangle 3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Unallocated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Pages that have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yet been allocated </a:t>
            </a:r>
            <a:r>
              <a:rPr lang="en-US" altLang="zh-CN" dirty="0">
                <a:ea typeface="宋体" panose="02010600030101010101" pitchFamily="2" charset="-122"/>
              </a:rPr>
              <a:t>(or created) by the VM 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 not have any data associated with them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Do not occupy any space on disk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Cached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Allocated pages that are currently cached in physical memory.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Uncached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Allocated</a:t>
            </a:r>
            <a:r>
              <a:rPr lang="en-US" altLang="zh-CN" dirty="0">
                <a:ea typeface="宋体" panose="02010600030101010101" pitchFamily="2" charset="-122"/>
              </a:rPr>
              <a:t> pages that are not cached in physical memory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91400" y="76200"/>
            <a:ext cx="1295400" cy="1905000"/>
            <a:chOff x="4999038" y="1185863"/>
            <a:chExt cx="2789237" cy="5448300"/>
          </a:xfrm>
        </p:grpSpPr>
        <p:sp>
          <p:nvSpPr>
            <p:cNvPr id="102409" name="Rectangle 14"/>
            <p:cNvSpPr/>
            <p:nvPr/>
          </p:nvSpPr>
          <p:spPr>
            <a:xfrm>
              <a:off x="4999038" y="1185863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200" b="1" dirty="0">
                  <a:latin typeface="Times New Roman" panose="02020603050405020304" pitchFamily="18" charset="0"/>
                  <a:ea typeface="msgothic"/>
                </a:rPr>
                <a:t>Kernel</a:t>
              </a:r>
              <a:endParaRPr lang="en-GB" altLang="zh-CN" sz="1200" b="1" dirty="0">
                <a:latin typeface="Times New Roman" panose="02020603050405020304" pitchFamily="18" charset="0"/>
                <a:ea typeface="msgothic"/>
              </a:endParaRPr>
            </a:p>
          </p:txBody>
        </p:sp>
        <p:sp>
          <p:nvSpPr>
            <p:cNvPr id="102410" name="Rectangle 15"/>
            <p:cNvSpPr/>
            <p:nvPr/>
          </p:nvSpPr>
          <p:spPr>
            <a:xfrm>
              <a:off x="4999038" y="2887663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200" b="1" dirty="0">
                  <a:latin typeface="Times New Roman" panose="02020603050405020304" pitchFamily="18" charset="0"/>
                  <a:ea typeface="msgothic"/>
                </a:rPr>
                <a:t>Shared libraries</a:t>
              </a:r>
              <a:endParaRPr lang="en-GB" altLang="zh-CN" sz="1200" b="1" dirty="0">
                <a:latin typeface="Times New Roman" panose="02020603050405020304" pitchFamily="18" charset="0"/>
                <a:ea typeface="msgothic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999038" y="3551335"/>
              <a:ext cx="2789237" cy="726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12" name="Rectangle 17"/>
            <p:cNvSpPr/>
            <p:nvPr/>
          </p:nvSpPr>
          <p:spPr>
            <a:xfrm>
              <a:off x="4999038" y="4275138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200" b="1" dirty="0">
                  <a:latin typeface="Times New Roman" panose="02020603050405020304" pitchFamily="18" charset="0"/>
                  <a:ea typeface="msgothic"/>
                </a:rPr>
                <a:t>Run-time heap</a:t>
              </a:r>
              <a:endParaRPr lang="en-GB" altLang="zh-CN" sz="1200" b="1" dirty="0">
                <a:latin typeface="Times New Roman" panose="02020603050405020304" pitchFamily="18" charset="0"/>
                <a:ea typeface="msgothic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999038" y="1975867"/>
              <a:ext cx="2789237" cy="908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14" name="Line 19"/>
            <p:cNvSpPr/>
            <p:nvPr/>
          </p:nvSpPr>
          <p:spPr>
            <a:xfrm flipV="1">
              <a:off x="6388100" y="3881438"/>
              <a:ext cx="1588" cy="384175"/>
            </a:xfrm>
            <a:prstGeom prst="line">
              <a:avLst/>
            </a:prstGeom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415" name="Rectangle 20"/>
            <p:cNvSpPr/>
            <p:nvPr/>
          </p:nvSpPr>
          <p:spPr>
            <a:xfrm>
              <a:off x="4999038" y="1643063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200" b="1" dirty="0">
                  <a:latin typeface="Times New Roman" panose="02020603050405020304" pitchFamily="18" charset="0"/>
                  <a:ea typeface="msgothic"/>
                </a:rPr>
                <a:t>User stack</a:t>
              </a:r>
              <a:endParaRPr lang="en-GB" altLang="zh-CN" sz="1200" b="1" dirty="0">
                <a:latin typeface="Times New Roman" panose="02020603050405020304" pitchFamily="18" charset="0"/>
                <a:ea typeface="msgothic"/>
              </a:endParaRPr>
            </a:p>
          </p:txBody>
        </p:sp>
        <p:sp>
          <p:nvSpPr>
            <p:cNvPr id="102416" name="Line 21"/>
            <p:cNvSpPr/>
            <p:nvPr/>
          </p:nvSpPr>
          <p:spPr>
            <a:xfrm flipV="1">
              <a:off x="6388100" y="2662238"/>
              <a:ext cx="1588" cy="231775"/>
            </a:xfrm>
            <a:prstGeom prst="line">
              <a:avLst/>
            </a:prstGeom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417" name="Line 22"/>
            <p:cNvSpPr/>
            <p:nvPr/>
          </p:nvSpPr>
          <p:spPr>
            <a:xfrm>
              <a:off x="6388100" y="2206625"/>
              <a:ext cx="1588" cy="228600"/>
            </a:xfrm>
            <a:prstGeom prst="line">
              <a:avLst/>
            </a:prstGeom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4999038" y="6239163"/>
              <a:ext cx="2789237" cy="39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gothic" charset="0"/>
                  <a:cs typeface="Times New Roman" panose="02020603050405020304" pitchFamily="18" charset="0"/>
                </a:rPr>
                <a:t>Unused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4999038" y="4940651"/>
              <a:ext cx="2789237" cy="6719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gothic" charset="0"/>
                  <a:cs typeface="Times New Roman" panose="02020603050405020304" pitchFamily="18" charset="0"/>
                </a:rPr>
                <a:t>Data area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102420" name="Rectangle 35"/>
            <p:cNvSpPr/>
            <p:nvPr/>
          </p:nvSpPr>
          <p:spPr>
            <a:xfrm>
              <a:off x="4999038" y="5567363"/>
              <a:ext cx="2789237" cy="669925"/>
            </a:xfrm>
            <a:prstGeom prst="rect">
              <a:avLst/>
            </a:prstGeom>
            <a:solidFill>
              <a:srgbClr val="F6F5BD"/>
            </a:solidFill>
            <a:ln w="324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4400">
                <a:lnSpc>
                  <a:spcPct val="98000"/>
                </a:lnSpc>
                <a:spcBef>
                  <a:spcPct val="0"/>
                </a:spcBef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200" b="1" dirty="0">
                  <a:latin typeface="Times New Roman" panose="02020603050405020304" pitchFamily="18" charset="0"/>
                  <a:ea typeface="msgothic"/>
                </a:rPr>
                <a:t>Code area</a:t>
              </a:r>
              <a:endParaRPr lang="en-GB" altLang="zh-CN" sz="1200" b="1" dirty="0">
                <a:latin typeface="Times New Roman" panose="02020603050405020304" pitchFamily="18" charset="0"/>
                <a:ea typeface="msgothic"/>
              </a:endParaRPr>
            </a:p>
          </p:txBody>
        </p:sp>
      </p:grpSp>
      <p:cxnSp>
        <p:nvCxnSpPr>
          <p:cNvPr id="4" name="直接箭头连接符 3"/>
          <p:cNvCxnSpPr>
            <a:endCxn id="9" idx="1"/>
          </p:cNvCxnSpPr>
          <p:nvPr/>
        </p:nvCxnSpPr>
        <p:spPr>
          <a:xfrm flipV="1">
            <a:off x="2743200" y="511175"/>
            <a:ext cx="4648200" cy="13319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/>
          <p:nvPr/>
        </p:nvCxnSpPr>
        <p:spPr>
          <a:xfrm flipV="1">
            <a:off x="1905000" y="1676400"/>
            <a:ext cx="5486400" cy="2286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8" name="直接箭头连接符 27"/>
          <p:cNvCxnSpPr>
            <a:endCxn id="102420" idx="1"/>
          </p:cNvCxnSpPr>
          <p:nvPr/>
        </p:nvCxnSpPr>
        <p:spPr>
          <a:xfrm flipV="1">
            <a:off x="2362200" y="1725613"/>
            <a:ext cx="5029200" cy="36083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	/*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	* mem_init - initializes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memory system model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 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 void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_init(void)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	mem_heap = (char *)Malloc(MAX_HEAP);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 	mem_brk = (char *)mem_heap;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	mem_max_addr  = (char *) (mem_heap + MAX_HEAP);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Initialize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Page Table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Mapping</a:t>
            </a:r>
            <a:r>
              <a:rPr lang="en-US" altLang="zh-CN" dirty="0">
                <a:ea typeface="宋体" panose="02010600030101010101" pitchFamily="2" charset="-122"/>
              </a:rPr>
              <a:t> from virtual pages to physical pages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From uncached form to cached form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page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memory</a:t>
            </a:r>
            <a:r>
              <a:rPr lang="en-US" altLang="zh-CN" dirty="0">
                <a:ea typeface="宋体" panose="02010600030101010101" pitchFamily="2" charset="-122"/>
              </a:rPr>
              <a:t> has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entry</a:t>
            </a:r>
            <a:r>
              <a:rPr lang="en-US" altLang="zh-CN" dirty="0">
                <a:ea typeface="宋体" panose="02010600030101010101" pitchFamily="2" charset="-122"/>
              </a:rPr>
              <a:t> in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page table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page is in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page table entry specifies physical address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page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in memory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unallocated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Page table entry specifies this case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OS handle it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6575" y="845820"/>
            <a:ext cx="4317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(Page Table</a:t>
            </a:r>
            <a:r>
              <a:rPr lang="zh-CN" altLang="en-US"/>
              <a:t>存储在</a:t>
            </a:r>
            <a:r>
              <a:rPr lang="en-US" altLang="zh-CN"/>
              <a:t>main memory</a:t>
            </a:r>
            <a:r>
              <a:rPr lang="zh-CN" altLang="en-US"/>
              <a:t>中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09770" y="5547995"/>
            <a:ext cx="376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此处的</a:t>
            </a:r>
            <a:r>
              <a:rPr lang="en-US" altLang="zh-CN"/>
              <a:t>”not in memory”</a:t>
            </a:r>
            <a:r>
              <a:rPr lang="zh-CN" altLang="en-US"/>
              <a:t>指的是</a:t>
            </a:r>
            <a:endParaRPr lang="zh-CN" altLang="en-US"/>
          </a:p>
          <a:p>
            <a:r>
              <a:rPr lang="en-US" altLang="zh-CN"/>
              <a:t>main memory)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Table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06500" name="Group 39"/>
          <p:cNvGrpSpPr/>
          <p:nvPr/>
        </p:nvGrpSpPr>
        <p:grpSpPr>
          <a:xfrm>
            <a:off x="762000" y="1447800"/>
            <a:ext cx="7777163" cy="5181600"/>
            <a:chOff x="480" y="816"/>
            <a:chExt cx="4899" cy="3360"/>
          </a:xfrm>
        </p:grpSpPr>
        <p:sp>
          <p:nvSpPr>
            <p:cNvPr id="106514" name="Rectangle 40"/>
            <p:cNvSpPr/>
            <p:nvPr/>
          </p:nvSpPr>
          <p:spPr>
            <a:xfrm>
              <a:off x="1680" y="2386"/>
              <a:ext cx="1008" cy="144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15" name="Rectangle 41"/>
            <p:cNvSpPr/>
            <p:nvPr/>
          </p:nvSpPr>
          <p:spPr>
            <a:xfrm>
              <a:off x="1680" y="2530"/>
              <a:ext cx="1008" cy="144"/>
            </a:xfrm>
            <a:prstGeom prst="rect">
              <a:avLst/>
            </a:prstGeom>
            <a:solidFill>
              <a:srgbClr val="9900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16" name="Rectangle 42"/>
            <p:cNvSpPr/>
            <p:nvPr/>
          </p:nvSpPr>
          <p:spPr>
            <a:xfrm>
              <a:off x="1680" y="2674"/>
              <a:ext cx="1008" cy="144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17" name="Rectangle 43"/>
            <p:cNvSpPr/>
            <p:nvPr/>
          </p:nvSpPr>
          <p:spPr>
            <a:xfrm>
              <a:off x="1680" y="2818"/>
              <a:ext cx="1008" cy="144"/>
            </a:xfrm>
            <a:prstGeom prst="rect">
              <a:avLst/>
            </a:prstGeom>
            <a:solidFill>
              <a:srgbClr val="9900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18" name="Rectangle 44"/>
            <p:cNvSpPr/>
            <p:nvPr/>
          </p:nvSpPr>
          <p:spPr>
            <a:xfrm>
              <a:off x="1680" y="2242"/>
              <a:ext cx="1008" cy="144"/>
            </a:xfrm>
            <a:prstGeom prst="rect">
              <a:avLst/>
            </a:prstGeom>
            <a:solidFill>
              <a:srgbClr val="9900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19" name="Rectangle 45"/>
            <p:cNvSpPr/>
            <p:nvPr/>
          </p:nvSpPr>
          <p:spPr>
            <a:xfrm>
              <a:off x="1680" y="1522"/>
              <a:ext cx="1008" cy="144"/>
            </a:xfrm>
            <a:prstGeom prst="rect">
              <a:avLst/>
            </a:prstGeom>
            <a:solidFill>
              <a:srgbClr val="9900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0" name="Rectangle 46"/>
            <p:cNvSpPr/>
            <p:nvPr/>
          </p:nvSpPr>
          <p:spPr>
            <a:xfrm>
              <a:off x="1680" y="1666"/>
              <a:ext cx="1008" cy="144"/>
            </a:xfrm>
            <a:prstGeom prst="rect">
              <a:avLst/>
            </a:prstGeom>
            <a:solidFill>
              <a:srgbClr val="9900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1" name="Rectangle 47"/>
            <p:cNvSpPr/>
            <p:nvPr/>
          </p:nvSpPr>
          <p:spPr>
            <a:xfrm>
              <a:off x="1680" y="1810"/>
              <a:ext cx="1008" cy="144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2" name="Rectangle 48"/>
            <p:cNvSpPr/>
            <p:nvPr/>
          </p:nvSpPr>
          <p:spPr>
            <a:xfrm>
              <a:off x="1680" y="1954"/>
              <a:ext cx="1008" cy="14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6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06523" name="Rectangle 49"/>
            <p:cNvSpPr/>
            <p:nvPr/>
          </p:nvSpPr>
          <p:spPr>
            <a:xfrm>
              <a:off x="1680" y="2098"/>
              <a:ext cx="1008" cy="144"/>
            </a:xfrm>
            <a:prstGeom prst="rect">
              <a:avLst/>
            </a:prstGeom>
            <a:solidFill>
              <a:srgbClr val="9900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4" name="Oval 50"/>
            <p:cNvSpPr/>
            <p:nvPr/>
          </p:nvSpPr>
          <p:spPr>
            <a:xfrm>
              <a:off x="2184" y="2866"/>
              <a:ext cx="63" cy="4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5" name="Oval 52"/>
            <p:cNvSpPr/>
            <p:nvPr/>
          </p:nvSpPr>
          <p:spPr>
            <a:xfrm>
              <a:off x="2184" y="2578"/>
              <a:ext cx="63" cy="4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6" name="Oval 54"/>
            <p:cNvSpPr/>
            <p:nvPr/>
          </p:nvSpPr>
          <p:spPr>
            <a:xfrm>
              <a:off x="2184" y="2290"/>
              <a:ext cx="63" cy="4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7" name="Oval 55"/>
            <p:cNvSpPr/>
            <p:nvPr/>
          </p:nvSpPr>
          <p:spPr>
            <a:xfrm>
              <a:off x="2184" y="2146"/>
              <a:ext cx="63" cy="4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8" name="Oval 58"/>
            <p:cNvSpPr/>
            <p:nvPr/>
          </p:nvSpPr>
          <p:spPr>
            <a:xfrm>
              <a:off x="2184" y="1570"/>
              <a:ext cx="63" cy="4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29" name="Oval 59"/>
            <p:cNvSpPr/>
            <p:nvPr/>
          </p:nvSpPr>
          <p:spPr>
            <a:xfrm>
              <a:off x="2184" y="1714"/>
              <a:ext cx="63" cy="48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30" name="Text Box 60"/>
            <p:cNvSpPr txBox="1"/>
            <p:nvPr/>
          </p:nvSpPr>
          <p:spPr>
            <a:xfrm>
              <a:off x="1612" y="816"/>
              <a:ext cx="1268" cy="6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Memory resident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page table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(physical page 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 or disk address)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31" name="Text Box 61"/>
            <p:cNvSpPr txBox="1"/>
            <p:nvPr/>
          </p:nvSpPr>
          <p:spPr>
            <a:xfrm>
              <a:off x="3552" y="1234"/>
              <a:ext cx="1292" cy="2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Physical Memory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6532" name="Group 62"/>
            <p:cNvGrpSpPr/>
            <p:nvPr/>
          </p:nvGrpSpPr>
          <p:grpSpPr>
            <a:xfrm>
              <a:off x="3792" y="1522"/>
              <a:ext cx="869" cy="864"/>
              <a:chOff x="2352" y="2160"/>
              <a:chExt cx="768" cy="864"/>
            </a:xfrm>
          </p:grpSpPr>
          <p:sp>
            <p:nvSpPr>
              <p:cNvPr id="106578" name="Rectangle 64"/>
              <p:cNvSpPr/>
              <p:nvPr/>
            </p:nvSpPr>
            <p:spPr>
              <a:xfrm>
                <a:off x="2352" y="2880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9" name="Rectangle 65"/>
              <p:cNvSpPr/>
              <p:nvPr/>
            </p:nvSpPr>
            <p:spPr>
              <a:xfrm>
                <a:off x="2352" y="2160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80" name="Rectangle 66"/>
              <p:cNvSpPr/>
              <p:nvPr/>
            </p:nvSpPr>
            <p:spPr>
              <a:xfrm>
                <a:off x="2352" y="2304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81" name="Rectangle 67"/>
              <p:cNvSpPr/>
              <p:nvPr/>
            </p:nvSpPr>
            <p:spPr>
              <a:xfrm>
                <a:off x="2352" y="2448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82" name="Rectangle 68"/>
              <p:cNvSpPr/>
              <p:nvPr/>
            </p:nvSpPr>
            <p:spPr>
              <a:xfrm>
                <a:off x="2352" y="2592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83" name="Rectangle 69"/>
              <p:cNvSpPr/>
              <p:nvPr/>
            </p:nvSpPr>
            <p:spPr>
              <a:xfrm>
                <a:off x="2352" y="2736"/>
                <a:ext cx="768" cy="144"/>
              </a:xfrm>
              <a:prstGeom prst="rect">
                <a:avLst/>
              </a:prstGeom>
              <a:solidFill>
                <a:srgbClr val="9900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6533" name="Line 70"/>
            <p:cNvSpPr/>
            <p:nvPr/>
          </p:nvSpPr>
          <p:spPr>
            <a:xfrm flipV="1">
              <a:off x="2208" y="2146"/>
              <a:ext cx="1584" cy="7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34" name="Line 71"/>
            <p:cNvSpPr/>
            <p:nvPr/>
          </p:nvSpPr>
          <p:spPr>
            <a:xfrm>
              <a:off x="895" y="3438"/>
              <a:ext cx="2902" cy="4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</p:sp>
        <p:sp>
          <p:nvSpPr>
            <p:cNvPr id="106535" name="Line 72"/>
            <p:cNvSpPr/>
            <p:nvPr/>
          </p:nvSpPr>
          <p:spPr>
            <a:xfrm flipV="1">
              <a:off x="2212" y="1906"/>
              <a:ext cx="1580" cy="6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36" name="Line 73"/>
            <p:cNvSpPr/>
            <p:nvPr/>
          </p:nvSpPr>
          <p:spPr>
            <a:xfrm>
              <a:off x="895" y="3993"/>
              <a:ext cx="2902" cy="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</p:sp>
        <p:sp>
          <p:nvSpPr>
            <p:cNvPr id="106537" name="Line 74"/>
            <p:cNvSpPr/>
            <p:nvPr/>
          </p:nvSpPr>
          <p:spPr>
            <a:xfrm flipV="1">
              <a:off x="2204" y="1762"/>
              <a:ext cx="1588" cy="5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38" name="Line 75"/>
            <p:cNvSpPr/>
            <p:nvPr/>
          </p:nvSpPr>
          <p:spPr>
            <a:xfrm flipV="1">
              <a:off x="2212" y="1570"/>
              <a:ext cx="1580" cy="6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39" name="Line 77"/>
            <p:cNvSpPr/>
            <p:nvPr/>
          </p:nvSpPr>
          <p:spPr>
            <a:xfrm>
              <a:off x="912" y="3040"/>
              <a:ext cx="2893" cy="6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</p:sp>
        <p:sp>
          <p:nvSpPr>
            <p:cNvPr id="106540" name="Line 78"/>
            <p:cNvSpPr/>
            <p:nvPr/>
          </p:nvSpPr>
          <p:spPr>
            <a:xfrm>
              <a:off x="2216" y="1602"/>
              <a:ext cx="1576" cy="4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41" name="Line 79"/>
            <p:cNvSpPr/>
            <p:nvPr/>
          </p:nvSpPr>
          <p:spPr>
            <a:xfrm>
              <a:off x="2200" y="1738"/>
              <a:ext cx="1592" cy="6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6542" name="Rectangle 80"/>
            <p:cNvSpPr/>
            <p:nvPr/>
          </p:nvSpPr>
          <p:spPr>
            <a:xfrm>
              <a:off x="3557" y="3385"/>
              <a:ext cx="1338" cy="53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43" name="Oval 81"/>
            <p:cNvSpPr/>
            <p:nvPr/>
          </p:nvSpPr>
          <p:spPr>
            <a:xfrm>
              <a:off x="3557" y="3226"/>
              <a:ext cx="1338" cy="21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44" name="Line 82"/>
            <p:cNvSpPr/>
            <p:nvPr/>
          </p:nvSpPr>
          <p:spPr>
            <a:xfrm>
              <a:off x="3557" y="3347"/>
              <a:ext cx="0" cy="6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45" name="Line 83"/>
            <p:cNvSpPr/>
            <p:nvPr/>
          </p:nvSpPr>
          <p:spPr>
            <a:xfrm>
              <a:off x="4895" y="3347"/>
              <a:ext cx="0" cy="6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46" name="Freeform 84"/>
            <p:cNvSpPr/>
            <p:nvPr/>
          </p:nvSpPr>
          <p:spPr>
            <a:xfrm>
              <a:off x="3557" y="4025"/>
              <a:ext cx="1338" cy="151"/>
            </a:xfrm>
            <a:custGeom>
              <a:avLst/>
              <a:gdLst>
                <a:gd name="txL" fmla="*/ 0 w 816"/>
                <a:gd name="txT" fmla="*/ 0 h 84"/>
                <a:gd name="txR" fmla="*/ 816 w 816"/>
                <a:gd name="txB" fmla="*/ 84 h 84"/>
              </a:gdLst>
              <a:ahLst/>
              <a:cxnLst>
                <a:cxn ang="0">
                  <a:pos x="0" y="0"/>
                </a:cxn>
                <a:cxn ang="0">
                  <a:pos x="671299" y="1283248"/>
                </a:cxn>
                <a:cxn ang="0">
                  <a:pos x="1853201" y="1791259"/>
                </a:cxn>
                <a:cxn ang="0">
                  <a:pos x="3035517" y="1283248"/>
                </a:cxn>
                <a:cxn ang="0">
                  <a:pos x="3654362" y="0"/>
                </a:cxn>
              </a:cxnLst>
              <a:rect l="txL" t="txT" r="txR" b="txB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47" name="Text Box 85"/>
            <p:cNvSpPr txBox="1"/>
            <p:nvPr/>
          </p:nvSpPr>
          <p:spPr>
            <a:xfrm>
              <a:off x="3696" y="2640"/>
              <a:ext cx="1683" cy="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Disk Storage(</a:t>
              </a: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存储的是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uncached</a:t>
              </a: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的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pages)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(swap file or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regular file system file)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48" name="Rectangle 86"/>
            <p:cNvSpPr/>
            <p:nvPr/>
          </p:nvSpPr>
          <p:spPr>
            <a:xfrm>
              <a:off x="3797" y="3712"/>
              <a:ext cx="869" cy="144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49" name="Rectangle 87"/>
            <p:cNvSpPr/>
            <p:nvPr/>
          </p:nvSpPr>
          <p:spPr>
            <a:xfrm>
              <a:off x="3797" y="3497"/>
              <a:ext cx="869" cy="144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50" name="Rectangle 88"/>
            <p:cNvSpPr/>
            <p:nvPr/>
          </p:nvSpPr>
          <p:spPr>
            <a:xfrm>
              <a:off x="3797" y="3929"/>
              <a:ext cx="869" cy="144"/>
            </a:xfrm>
            <a:prstGeom prst="rect">
              <a:avLst/>
            </a:pr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106551" name="Group 89"/>
            <p:cNvGrpSpPr/>
            <p:nvPr/>
          </p:nvGrpSpPr>
          <p:grpSpPr>
            <a:xfrm>
              <a:off x="1488" y="1522"/>
              <a:ext cx="192" cy="1440"/>
              <a:chOff x="960" y="1344"/>
              <a:chExt cx="768" cy="1440"/>
            </a:xfrm>
          </p:grpSpPr>
          <p:sp>
            <p:nvSpPr>
              <p:cNvPr id="106568" name="Rectangle 90"/>
              <p:cNvSpPr/>
              <p:nvPr/>
            </p:nvSpPr>
            <p:spPr>
              <a:xfrm>
                <a:off x="960" y="2208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69" name="Rectangle 91"/>
              <p:cNvSpPr/>
              <p:nvPr/>
            </p:nvSpPr>
            <p:spPr>
              <a:xfrm>
                <a:off x="960" y="2352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0" name="Rectangle 92"/>
              <p:cNvSpPr/>
              <p:nvPr/>
            </p:nvSpPr>
            <p:spPr>
              <a:xfrm>
                <a:off x="960" y="2496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1" name="Rectangle 93"/>
              <p:cNvSpPr/>
              <p:nvPr/>
            </p:nvSpPr>
            <p:spPr>
              <a:xfrm>
                <a:off x="960" y="2640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2" name="Rectangle 94"/>
              <p:cNvSpPr/>
              <p:nvPr/>
            </p:nvSpPr>
            <p:spPr>
              <a:xfrm>
                <a:off x="960" y="2064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3" name="Rectangle 95"/>
              <p:cNvSpPr/>
              <p:nvPr/>
            </p:nvSpPr>
            <p:spPr>
              <a:xfrm>
                <a:off x="960" y="1344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4" name="Rectangle 96"/>
              <p:cNvSpPr/>
              <p:nvPr/>
            </p:nvSpPr>
            <p:spPr>
              <a:xfrm>
                <a:off x="960" y="1488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5" name="Rectangle 97"/>
              <p:cNvSpPr/>
              <p:nvPr/>
            </p:nvSpPr>
            <p:spPr>
              <a:xfrm>
                <a:off x="960" y="1632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6" name="Rectangle 98"/>
              <p:cNvSpPr/>
              <p:nvPr/>
            </p:nvSpPr>
            <p:spPr>
              <a:xfrm>
                <a:off x="960" y="1776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6577" name="Rectangle 99"/>
              <p:cNvSpPr/>
              <p:nvPr/>
            </p:nvSpPr>
            <p:spPr>
              <a:xfrm>
                <a:off x="960" y="1920"/>
                <a:ext cx="768" cy="14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6552" name="Text Box 100"/>
            <p:cNvSpPr txBox="1"/>
            <p:nvPr/>
          </p:nvSpPr>
          <p:spPr>
            <a:xfrm>
              <a:off x="1392" y="1330"/>
              <a:ext cx="384" cy="17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200" b="1" i="1" dirty="0">
                  <a:latin typeface="Helvetica" pitchFamily="34" charset="0"/>
                  <a:ea typeface="宋体" panose="02010600030101010101" pitchFamily="2" charset="-122"/>
                </a:rPr>
                <a:t>Valid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53" name="Text Box 101"/>
            <p:cNvSpPr txBox="1"/>
            <p:nvPr/>
          </p:nvSpPr>
          <p:spPr>
            <a:xfrm>
              <a:off x="1488" y="1503"/>
              <a:ext cx="178" cy="1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54" name="Text Box 102"/>
            <p:cNvSpPr txBox="1"/>
            <p:nvPr/>
          </p:nvSpPr>
          <p:spPr>
            <a:xfrm>
              <a:off x="1488" y="1666"/>
              <a:ext cx="178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55" name="Text Box 103"/>
            <p:cNvSpPr txBox="1"/>
            <p:nvPr/>
          </p:nvSpPr>
          <p:spPr>
            <a:xfrm>
              <a:off x="1488" y="1954"/>
              <a:ext cx="179" cy="2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56" name="Text Box 104"/>
            <p:cNvSpPr txBox="1"/>
            <p:nvPr/>
          </p:nvSpPr>
          <p:spPr>
            <a:xfrm>
              <a:off x="1488" y="2098"/>
              <a:ext cx="178" cy="1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57" name="Text Box 105"/>
            <p:cNvSpPr txBox="1"/>
            <p:nvPr/>
          </p:nvSpPr>
          <p:spPr>
            <a:xfrm>
              <a:off x="1488" y="2242"/>
              <a:ext cx="178" cy="1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58" name="Text Box 106"/>
            <p:cNvSpPr txBox="1"/>
            <p:nvPr/>
          </p:nvSpPr>
          <p:spPr>
            <a:xfrm>
              <a:off x="1488" y="2530"/>
              <a:ext cx="178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59" name="Text Box 107"/>
            <p:cNvSpPr txBox="1"/>
            <p:nvPr/>
          </p:nvSpPr>
          <p:spPr>
            <a:xfrm>
              <a:off x="1488" y="2818"/>
              <a:ext cx="178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60" name="Text Box 108"/>
            <p:cNvSpPr txBox="1"/>
            <p:nvPr/>
          </p:nvSpPr>
          <p:spPr>
            <a:xfrm>
              <a:off x="1488" y="2674"/>
              <a:ext cx="178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61" name="Text Box 109"/>
            <p:cNvSpPr txBox="1"/>
            <p:nvPr/>
          </p:nvSpPr>
          <p:spPr>
            <a:xfrm>
              <a:off x="1488" y="2386"/>
              <a:ext cx="178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62" name="Text Box 110"/>
            <p:cNvSpPr txBox="1"/>
            <p:nvPr/>
          </p:nvSpPr>
          <p:spPr>
            <a:xfrm>
              <a:off x="1488" y="1810"/>
              <a:ext cx="178" cy="19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4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63" name="Rectangle 111"/>
            <p:cNvSpPr/>
            <p:nvPr/>
          </p:nvSpPr>
          <p:spPr>
            <a:xfrm>
              <a:off x="576" y="1234"/>
              <a:ext cx="480" cy="14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06564" name="Text Box 112"/>
            <p:cNvSpPr txBox="1"/>
            <p:nvPr/>
          </p:nvSpPr>
          <p:spPr>
            <a:xfrm>
              <a:off x="480" y="898"/>
              <a:ext cx="762" cy="3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Virtual Page</a:t>
              </a:r>
              <a:endParaRPr lang="en-US" altLang="zh-CN" sz="1400" b="1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b="1" dirty="0">
                  <a:latin typeface="Helvetica" pitchFamily="34" charset="0"/>
                  <a:ea typeface="宋体" panose="02010600030101010101" pitchFamily="2" charset="-122"/>
                </a:rPr>
                <a:t>Number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6565" name="Group 113"/>
            <p:cNvGrpSpPr/>
            <p:nvPr/>
          </p:nvGrpSpPr>
          <p:grpSpPr>
            <a:xfrm>
              <a:off x="816" y="1378"/>
              <a:ext cx="624" cy="816"/>
              <a:chOff x="816" y="1152"/>
              <a:chExt cx="624" cy="816"/>
            </a:xfrm>
          </p:grpSpPr>
          <p:sp>
            <p:nvSpPr>
              <p:cNvPr id="106566" name="Line 114"/>
              <p:cNvSpPr/>
              <p:nvPr/>
            </p:nvSpPr>
            <p:spPr>
              <a:xfrm>
                <a:off x="816" y="1152"/>
                <a:ext cx="0" cy="81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567" name="Line 115"/>
              <p:cNvSpPr/>
              <p:nvPr/>
            </p:nvSpPr>
            <p:spPr>
              <a:xfrm>
                <a:off x="816" y="196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106501" name="TextBox 1"/>
          <p:cNvSpPr txBox="1"/>
          <p:nvPr/>
        </p:nvSpPr>
        <p:spPr>
          <a:xfrm>
            <a:off x="1662113" y="2481263"/>
            <a:ext cx="7620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PTE0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502" name="TextBox 81"/>
          <p:cNvSpPr txBox="1"/>
          <p:nvPr/>
        </p:nvSpPr>
        <p:spPr>
          <a:xfrm>
            <a:off x="1643063" y="4495800"/>
            <a:ext cx="7620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PTE9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503" name="TextBox 82"/>
          <p:cNvSpPr txBox="1"/>
          <p:nvPr/>
        </p:nvSpPr>
        <p:spPr>
          <a:xfrm>
            <a:off x="7467600" y="2481263"/>
            <a:ext cx="7620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PP0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504" name="TextBox 83"/>
          <p:cNvSpPr txBox="1"/>
          <p:nvPr/>
        </p:nvSpPr>
        <p:spPr>
          <a:xfrm>
            <a:off x="7467600" y="3624263"/>
            <a:ext cx="7620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PP5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505" name="TextBox 84"/>
          <p:cNvSpPr txBox="1"/>
          <p:nvPr/>
        </p:nvSpPr>
        <p:spPr>
          <a:xfrm>
            <a:off x="6477000" y="2481263"/>
            <a:ext cx="7620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VP4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506" name="TextBox 85"/>
          <p:cNvSpPr txBox="1"/>
          <p:nvPr/>
        </p:nvSpPr>
        <p:spPr>
          <a:xfrm>
            <a:off x="6477000" y="3624263"/>
            <a:ext cx="7620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VP1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507" name="文本框 2"/>
          <p:cNvSpPr txBox="1"/>
          <p:nvPr/>
        </p:nvSpPr>
        <p:spPr>
          <a:xfrm>
            <a:off x="1241425" y="4724400"/>
            <a:ext cx="185738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06508" name="文本框 86"/>
          <p:cNvSpPr txBox="1"/>
          <p:nvPr/>
        </p:nvSpPr>
        <p:spPr>
          <a:xfrm>
            <a:off x="1235075" y="5287963"/>
            <a:ext cx="185738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06509" name="文本框 87"/>
          <p:cNvSpPr txBox="1"/>
          <p:nvPr/>
        </p:nvSpPr>
        <p:spPr>
          <a:xfrm>
            <a:off x="1235075" y="6173788"/>
            <a:ext cx="185738" cy="339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06510" name="文本框 3"/>
          <p:cNvSpPr txBox="1"/>
          <p:nvPr/>
        </p:nvSpPr>
        <p:spPr>
          <a:xfrm>
            <a:off x="1149350" y="5562600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…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" y="5302250"/>
            <a:ext cx="938213" cy="1138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VMA</a:t>
            </a:r>
            <a:endParaRPr kumimoji="0" lang="en-US" altLang="zh-CN" kern="1200" cap="none" spc="0" normalizeH="0" baseline="0" noProof="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virtual</a:t>
            </a:r>
            <a:endParaRPr kumimoji="0" lang="en-US" altLang="zh-CN" sz="1600" kern="1200" cap="none" spc="0" normalizeH="0" baseline="0" noProof="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en-US" altLang="zh-CN" sz="1600" kern="1200" cap="none" spc="0" normalizeH="0" baseline="0" noProof="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area</a:t>
            </a:r>
            <a:endParaRPr kumimoji="0" lang="en-US" altLang="zh-CN" sz="1600" kern="1200" cap="none" spc="0" normalizeH="0" baseline="0" noProof="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6512" name="直接箭头连接符 2"/>
          <p:cNvCxnSpPr>
            <a:stCxn id="106507" idx="2"/>
            <a:endCxn id="106508" idx="0"/>
          </p:cNvCxnSpPr>
          <p:nvPr/>
        </p:nvCxnSpPr>
        <p:spPr>
          <a:xfrm flipH="1">
            <a:off x="1328738" y="5062538"/>
            <a:ext cx="6350" cy="225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6513" name="直接箭头连接符 5"/>
          <p:cNvCxnSpPr>
            <a:stCxn id="106510" idx="2"/>
            <a:endCxn id="106509" idx="0"/>
          </p:cNvCxnSpPr>
          <p:nvPr/>
        </p:nvCxnSpPr>
        <p:spPr>
          <a:xfrm>
            <a:off x="1328738" y="5962650"/>
            <a:ext cx="0" cy="211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5257800" y="228600"/>
            <a:ext cx="229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VMA</a:t>
            </a:r>
            <a:r>
              <a:rPr lang="zh-CN" altLang="en-US"/>
              <a:t>是一种</a:t>
            </a:r>
            <a:endParaRPr lang="zh-CN" altLang="en-US"/>
          </a:p>
          <a:p>
            <a:r>
              <a:rPr lang="zh-CN" altLang="en-US"/>
              <a:t>存储所有</a:t>
            </a:r>
            <a:r>
              <a:rPr lang="en-US" altLang="zh-CN"/>
              <a:t>allocated</a:t>
            </a:r>
            <a:endParaRPr lang="en-US" altLang="zh-CN"/>
          </a:p>
          <a:p>
            <a:r>
              <a:rPr lang="zh-CN" altLang="en-US"/>
              <a:t>的</a:t>
            </a:r>
            <a:r>
              <a:rPr lang="en-US" altLang="zh-CN"/>
              <a:t>page</a:t>
            </a:r>
            <a:r>
              <a:rPr lang="zh-CN" altLang="en-US"/>
              <a:t>的数据结构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Hits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8548" name="Group 142"/>
          <p:cNvGrpSpPr/>
          <p:nvPr/>
        </p:nvGrpSpPr>
        <p:grpSpPr>
          <a:xfrm>
            <a:off x="457200" y="1371600"/>
            <a:ext cx="8153400" cy="5057775"/>
            <a:chOff x="288" y="864"/>
            <a:chExt cx="5136" cy="3186"/>
          </a:xfrm>
        </p:grpSpPr>
        <p:sp>
          <p:nvSpPr>
            <p:cNvPr id="108549" name="Text Box 143"/>
            <p:cNvSpPr txBox="1"/>
            <p:nvPr/>
          </p:nvSpPr>
          <p:spPr>
            <a:xfrm>
              <a:off x="4128" y="864"/>
              <a:ext cx="666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8550" name="Group 144"/>
            <p:cNvGrpSpPr/>
            <p:nvPr/>
          </p:nvGrpSpPr>
          <p:grpSpPr>
            <a:xfrm>
              <a:off x="288" y="1104"/>
              <a:ext cx="5136" cy="2946"/>
              <a:chOff x="288" y="1104"/>
              <a:chExt cx="5136" cy="2946"/>
            </a:xfrm>
          </p:grpSpPr>
          <p:sp>
            <p:nvSpPr>
              <p:cNvPr id="108551" name="Text Box 145"/>
              <p:cNvSpPr txBox="1"/>
              <p:nvPr/>
            </p:nvSpPr>
            <p:spPr>
              <a:xfrm>
                <a:off x="288" y="3648"/>
                <a:ext cx="5136" cy="4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2000" b="1" u="sng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Address Translation: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 Hardware converts </a:t>
                </a:r>
                <a:r>
                  <a:rPr lang="en-US" altLang="zh-CN" sz="2000" i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virtual addresses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 to </a:t>
                </a:r>
                <a:r>
                  <a:rPr lang="en-US" altLang="zh-CN" sz="2000" i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physical addresses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via an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OS-managed lookup table (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page table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)</a:t>
                </a:r>
                <a:endPara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52" name="AutoShape 146"/>
              <p:cNvSpPr/>
              <p:nvPr/>
            </p:nvSpPr>
            <p:spPr>
              <a:xfrm>
                <a:off x="768" y="2016"/>
                <a:ext cx="720" cy="672"/>
              </a:xfrm>
              <a:prstGeom prst="roundRect">
                <a:avLst>
                  <a:gd name="adj" fmla="val 38986"/>
                </a:avLst>
              </a:prstGeom>
              <a:solidFill>
                <a:schemeClr val="bg2"/>
              </a:solidFill>
              <a:ln w="28575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53" name="AutoShape 147"/>
              <p:cNvSpPr/>
              <p:nvPr/>
            </p:nvSpPr>
            <p:spPr>
              <a:xfrm>
                <a:off x="720" y="1968"/>
                <a:ext cx="720" cy="672"/>
              </a:xfrm>
              <a:prstGeom prst="roundRect">
                <a:avLst>
                  <a:gd name="adj" fmla="val 38986"/>
                </a:avLst>
              </a:prstGeom>
              <a:solidFill>
                <a:srgbClr val="FF0000">
                  <a:alpha val="50195"/>
                </a:srgbClr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54" name="Text Box 148"/>
              <p:cNvSpPr txBox="1"/>
              <p:nvPr/>
            </p:nvSpPr>
            <p:spPr>
              <a:xfrm>
                <a:off x="864" y="2160"/>
                <a:ext cx="453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CPU</a:t>
                </a:r>
                <a:endParaRPr lang="en-US" altLang="zh-CN" sz="20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55" name="Rectangle 149"/>
              <p:cNvSpPr/>
              <p:nvPr/>
            </p:nvSpPr>
            <p:spPr>
              <a:xfrm>
                <a:off x="3984" y="1152"/>
                <a:ext cx="1056" cy="2064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56" name="Rectangle 150"/>
              <p:cNvSpPr/>
              <p:nvPr/>
            </p:nvSpPr>
            <p:spPr>
              <a:xfrm>
                <a:off x="3936" y="1104"/>
                <a:ext cx="1056" cy="2064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108557" name="Group 151"/>
              <p:cNvGrpSpPr/>
              <p:nvPr/>
            </p:nvGrpSpPr>
            <p:grpSpPr>
              <a:xfrm>
                <a:off x="4272" y="1200"/>
                <a:ext cx="576" cy="1872"/>
                <a:chOff x="3360" y="1344"/>
                <a:chExt cx="576" cy="1872"/>
              </a:xfrm>
            </p:grpSpPr>
            <p:sp>
              <p:nvSpPr>
                <p:cNvPr id="108599" name="Rectangle 152"/>
                <p:cNvSpPr/>
                <p:nvPr/>
              </p:nvSpPr>
              <p:spPr>
                <a:xfrm>
                  <a:off x="3360" y="134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0" name="Rectangle 153"/>
                <p:cNvSpPr/>
                <p:nvPr/>
              </p:nvSpPr>
              <p:spPr>
                <a:xfrm>
                  <a:off x="3360" y="148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1" name="Rectangle 154"/>
                <p:cNvSpPr/>
                <p:nvPr/>
              </p:nvSpPr>
              <p:spPr>
                <a:xfrm>
                  <a:off x="3360" y="163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2" name="Rectangle 155"/>
                <p:cNvSpPr/>
                <p:nvPr/>
              </p:nvSpPr>
              <p:spPr>
                <a:xfrm>
                  <a:off x="3360" y="177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3" name="Rectangle 156"/>
                <p:cNvSpPr/>
                <p:nvPr/>
              </p:nvSpPr>
              <p:spPr>
                <a:xfrm>
                  <a:off x="3360" y="1920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4" name="Rectangle 157"/>
                <p:cNvSpPr/>
                <p:nvPr/>
              </p:nvSpPr>
              <p:spPr>
                <a:xfrm>
                  <a:off x="3360" y="220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5" name="Rectangle 158"/>
                <p:cNvSpPr/>
                <p:nvPr/>
              </p:nvSpPr>
              <p:spPr>
                <a:xfrm>
                  <a:off x="3360" y="206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6" name="Rectangle 159"/>
                <p:cNvSpPr/>
                <p:nvPr/>
              </p:nvSpPr>
              <p:spPr>
                <a:xfrm>
                  <a:off x="3360" y="235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7" name="Rectangle 160"/>
                <p:cNvSpPr/>
                <p:nvPr/>
              </p:nvSpPr>
              <p:spPr>
                <a:xfrm>
                  <a:off x="3360" y="249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8" name="Rectangle 161"/>
                <p:cNvSpPr/>
                <p:nvPr/>
              </p:nvSpPr>
              <p:spPr>
                <a:xfrm>
                  <a:off x="3360" y="2640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09" name="Rectangle 162"/>
                <p:cNvSpPr/>
                <p:nvPr/>
              </p:nvSpPr>
              <p:spPr>
                <a:xfrm>
                  <a:off x="3360" y="27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10" name="Rectangle 163"/>
                <p:cNvSpPr/>
                <p:nvPr/>
              </p:nvSpPr>
              <p:spPr>
                <a:xfrm>
                  <a:off x="3360" y="30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611" name="Rectangle 164"/>
                <p:cNvSpPr/>
                <p:nvPr/>
              </p:nvSpPr>
              <p:spPr>
                <a:xfrm>
                  <a:off x="3360" y="29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8558" name="Text Box 165"/>
              <p:cNvSpPr txBox="1"/>
              <p:nvPr/>
            </p:nvSpPr>
            <p:spPr>
              <a:xfrm>
                <a:off x="4080" y="1152"/>
                <a:ext cx="242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0: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59" name="Text Box 166"/>
              <p:cNvSpPr txBox="1"/>
              <p:nvPr/>
            </p:nvSpPr>
            <p:spPr>
              <a:xfrm>
                <a:off x="4080" y="1296"/>
                <a:ext cx="242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1: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0" name="Text Box 167"/>
              <p:cNvSpPr txBox="1"/>
              <p:nvPr/>
            </p:nvSpPr>
            <p:spPr>
              <a:xfrm>
                <a:off x="3936" y="2880"/>
                <a:ext cx="394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N-1: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1" name="Rectangle 168"/>
              <p:cNvSpPr/>
              <p:nvPr/>
            </p:nvSpPr>
            <p:spPr>
              <a:xfrm>
                <a:off x="2208" y="1632"/>
                <a:ext cx="768" cy="1488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62" name="Rectangle 169"/>
              <p:cNvSpPr/>
              <p:nvPr/>
            </p:nvSpPr>
            <p:spPr>
              <a:xfrm>
                <a:off x="2160" y="1584"/>
                <a:ext cx="768" cy="1488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108563" name="Group 170"/>
              <p:cNvGrpSpPr/>
              <p:nvPr/>
            </p:nvGrpSpPr>
            <p:grpSpPr>
              <a:xfrm>
                <a:off x="2496" y="1680"/>
                <a:ext cx="336" cy="1296"/>
                <a:chOff x="2688" y="1584"/>
                <a:chExt cx="576" cy="1296"/>
              </a:xfrm>
            </p:grpSpPr>
            <p:sp>
              <p:nvSpPr>
                <p:cNvPr id="108590" name="Rectangle 171"/>
                <p:cNvSpPr/>
                <p:nvPr/>
              </p:nvSpPr>
              <p:spPr>
                <a:xfrm>
                  <a:off x="2688" y="158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1" name="Rectangle 172"/>
                <p:cNvSpPr/>
                <p:nvPr/>
              </p:nvSpPr>
              <p:spPr>
                <a:xfrm>
                  <a:off x="268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2" name="Rectangle 173"/>
                <p:cNvSpPr/>
                <p:nvPr/>
              </p:nvSpPr>
              <p:spPr>
                <a:xfrm>
                  <a:off x="2688" y="187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3" name="Rectangle 174"/>
                <p:cNvSpPr/>
                <p:nvPr/>
              </p:nvSpPr>
              <p:spPr>
                <a:xfrm>
                  <a:off x="2688" y="201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4" name="Rectangle 175"/>
                <p:cNvSpPr/>
                <p:nvPr/>
              </p:nvSpPr>
              <p:spPr>
                <a:xfrm>
                  <a:off x="2688" y="2160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5" name="Rectangle 176"/>
                <p:cNvSpPr/>
                <p:nvPr/>
              </p:nvSpPr>
              <p:spPr>
                <a:xfrm>
                  <a:off x="2688" y="244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6" name="Rectangle 177"/>
                <p:cNvSpPr/>
                <p:nvPr/>
              </p:nvSpPr>
              <p:spPr>
                <a:xfrm>
                  <a:off x="2688" y="2304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7" name="Rectangle 178"/>
                <p:cNvSpPr/>
                <p:nvPr/>
              </p:nvSpPr>
              <p:spPr>
                <a:xfrm>
                  <a:off x="2688" y="2592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98" name="Rectangle 179"/>
                <p:cNvSpPr/>
                <p:nvPr/>
              </p:nvSpPr>
              <p:spPr>
                <a:xfrm>
                  <a:off x="2688" y="2736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7" tIns="44450" rIns="90487" bIns="4445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000" b="1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8564" name="Text Box 180"/>
              <p:cNvSpPr txBox="1"/>
              <p:nvPr/>
            </p:nvSpPr>
            <p:spPr>
              <a:xfrm>
                <a:off x="2304" y="1632"/>
                <a:ext cx="242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0: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5" name="Text Box 181"/>
              <p:cNvSpPr txBox="1"/>
              <p:nvPr/>
            </p:nvSpPr>
            <p:spPr>
              <a:xfrm>
                <a:off x="2304" y="1776"/>
                <a:ext cx="242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1: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6" name="Text Box 182"/>
              <p:cNvSpPr txBox="1"/>
              <p:nvPr/>
            </p:nvSpPr>
            <p:spPr>
              <a:xfrm>
                <a:off x="2160" y="2784"/>
                <a:ext cx="386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P-1: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7" name="Text Box 183"/>
              <p:cNvSpPr txBox="1"/>
              <p:nvPr/>
            </p:nvSpPr>
            <p:spPr>
              <a:xfrm>
                <a:off x="2150" y="1324"/>
                <a:ext cx="874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Page Table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8" name="Line 184"/>
              <p:cNvSpPr/>
              <p:nvPr/>
            </p:nvSpPr>
            <p:spPr>
              <a:xfrm flipV="1">
                <a:off x="1440" y="2064"/>
                <a:ext cx="1056" cy="14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8569" name="Oval 185"/>
              <p:cNvSpPr/>
              <p:nvPr/>
            </p:nvSpPr>
            <p:spPr>
              <a:xfrm>
                <a:off x="2628" y="198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70" name="Oval 186"/>
              <p:cNvSpPr/>
              <p:nvPr/>
            </p:nvSpPr>
            <p:spPr>
              <a:xfrm>
                <a:off x="2634" y="25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487" tIns="44450" rIns="90487" bIns="4445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71" name="Line 187"/>
              <p:cNvSpPr/>
              <p:nvPr/>
            </p:nvSpPr>
            <p:spPr>
              <a:xfrm>
                <a:off x="2682" y="2040"/>
                <a:ext cx="1566" cy="54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8572" name="Line 188"/>
              <p:cNvSpPr/>
              <p:nvPr/>
            </p:nvSpPr>
            <p:spPr>
              <a:xfrm flipV="1">
                <a:off x="2688" y="1872"/>
                <a:ext cx="1584" cy="72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8573" name="Line 189"/>
              <p:cNvSpPr/>
              <p:nvPr/>
            </p:nvSpPr>
            <p:spPr>
              <a:xfrm flipH="1" flipV="1">
                <a:off x="1440" y="2400"/>
                <a:ext cx="1056" cy="19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grpSp>
            <p:nvGrpSpPr>
              <p:cNvPr id="108574" name="Group 190"/>
              <p:cNvGrpSpPr/>
              <p:nvPr/>
            </p:nvGrpSpPr>
            <p:grpSpPr>
              <a:xfrm>
                <a:off x="2496" y="2688"/>
                <a:ext cx="336" cy="144"/>
                <a:chOff x="2496" y="2688"/>
                <a:chExt cx="336" cy="144"/>
              </a:xfrm>
            </p:grpSpPr>
            <p:sp>
              <p:nvSpPr>
                <p:cNvPr id="108588" name="Line 191"/>
                <p:cNvSpPr/>
                <p:nvPr/>
              </p:nvSpPr>
              <p:spPr>
                <a:xfrm flipV="1">
                  <a:off x="2496" y="2688"/>
                  <a:ext cx="336" cy="144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89" name="Line 192"/>
                <p:cNvSpPr/>
                <p:nvPr/>
              </p:nvSpPr>
              <p:spPr>
                <a:xfrm flipH="1" flipV="1">
                  <a:off x="2496" y="2688"/>
                  <a:ext cx="336" cy="144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8575" name="Group 193"/>
              <p:cNvGrpSpPr/>
              <p:nvPr/>
            </p:nvGrpSpPr>
            <p:grpSpPr>
              <a:xfrm>
                <a:off x="2496" y="2256"/>
                <a:ext cx="336" cy="144"/>
                <a:chOff x="2496" y="2688"/>
                <a:chExt cx="336" cy="144"/>
              </a:xfrm>
            </p:grpSpPr>
            <p:sp>
              <p:nvSpPr>
                <p:cNvPr id="108586" name="Line 194"/>
                <p:cNvSpPr/>
                <p:nvPr/>
              </p:nvSpPr>
              <p:spPr>
                <a:xfrm flipV="1">
                  <a:off x="2496" y="2688"/>
                  <a:ext cx="336" cy="144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87" name="Line 195"/>
                <p:cNvSpPr/>
                <p:nvPr/>
              </p:nvSpPr>
              <p:spPr>
                <a:xfrm flipH="1" flipV="1">
                  <a:off x="2496" y="2688"/>
                  <a:ext cx="336" cy="144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8576" name="Rectangle 196"/>
              <p:cNvSpPr/>
              <p:nvPr/>
            </p:nvSpPr>
            <p:spPr>
              <a:xfrm>
                <a:off x="3024" y="3264"/>
                <a:ext cx="816" cy="240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254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77" name="Oval 197"/>
              <p:cNvSpPr/>
              <p:nvPr/>
            </p:nvSpPr>
            <p:spPr>
              <a:xfrm>
                <a:off x="3024" y="3168"/>
                <a:ext cx="816" cy="192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8578" name="Line 198"/>
              <p:cNvSpPr/>
              <p:nvPr/>
            </p:nvSpPr>
            <p:spPr>
              <a:xfrm>
                <a:off x="3024" y="326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8579" name="Line 199"/>
              <p:cNvSpPr/>
              <p:nvPr/>
            </p:nvSpPr>
            <p:spPr>
              <a:xfrm>
                <a:off x="3840" y="326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8580" name="Freeform 200"/>
              <p:cNvSpPr/>
              <p:nvPr/>
            </p:nvSpPr>
            <p:spPr>
              <a:xfrm>
                <a:off x="3024" y="3504"/>
                <a:ext cx="816" cy="84"/>
              </a:xfrm>
              <a:custGeom>
                <a:avLst/>
                <a:gdLst>
                  <a:gd name="txL" fmla="*/ 0 w 816"/>
                  <a:gd name="txT" fmla="*/ 0 h 84"/>
                  <a:gd name="txR" fmla="*/ 816 w 816"/>
                  <a:gd name="txB" fmla="*/ 84 h 84"/>
                </a:gdLst>
                <a:ahLst/>
                <a:cxnLst>
                  <a:cxn ang="0">
                    <a:pos x="0" y="0"/>
                  </a:cxn>
                  <a:cxn ang="0">
                    <a:pos x="150" y="60"/>
                  </a:cxn>
                  <a:cxn ang="0">
                    <a:pos x="414" y="84"/>
                  </a:cxn>
                  <a:cxn ang="0">
                    <a:pos x="678" y="60"/>
                  </a:cxn>
                  <a:cxn ang="0">
                    <a:pos x="816" y="0"/>
                  </a:cxn>
                </a:cxnLst>
                <a:rect l="txL" t="txT" r="txR" b="txB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rgbClr val="FF0000">
                  <a:alpha val="50195"/>
                </a:srgbClr>
              </a:solidFill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581" name="Text Box 201"/>
              <p:cNvSpPr txBox="1"/>
              <p:nvPr/>
            </p:nvSpPr>
            <p:spPr>
              <a:xfrm>
                <a:off x="3216" y="3360"/>
                <a:ext cx="418" cy="2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altLang="zh-CN" sz="1800" b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Disk</a:t>
                </a:r>
                <a:endParaRPr lang="en-US" altLang="zh-CN" sz="18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82" name="Freeform 202"/>
              <p:cNvSpPr/>
              <p:nvPr/>
            </p:nvSpPr>
            <p:spPr>
              <a:xfrm>
                <a:off x="2670" y="2334"/>
                <a:ext cx="817" cy="834"/>
              </a:xfrm>
              <a:custGeom>
                <a:avLst/>
                <a:gdLst>
                  <a:gd name="txL" fmla="*/ 0 w 817"/>
                  <a:gd name="txT" fmla="*/ 0 h 834"/>
                  <a:gd name="txR" fmla="*/ 817 w 817"/>
                  <a:gd name="txB" fmla="*/ 834 h 834"/>
                </a:gdLst>
                <a:ahLst/>
                <a:cxnLst>
                  <a:cxn ang="0">
                    <a:pos x="0" y="0"/>
                  </a:cxn>
                  <a:cxn ang="0">
                    <a:pos x="348" y="42"/>
                  </a:cxn>
                  <a:cxn ang="0">
                    <a:pos x="630" y="198"/>
                  </a:cxn>
                  <a:cxn ang="0">
                    <a:pos x="786" y="504"/>
                  </a:cxn>
                  <a:cxn ang="0">
                    <a:pos x="816" y="834"/>
                  </a:cxn>
                </a:cxnLst>
                <a:rect l="txL" t="txT" r="txR" b="txB"/>
                <a:pathLst>
                  <a:path w="817" h="834">
                    <a:moveTo>
                      <a:pt x="0" y="0"/>
                    </a:moveTo>
                    <a:cubicBezTo>
                      <a:pt x="58" y="7"/>
                      <a:pt x="243" y="9"/>
                      <a:pt x="348" y="42"/>
                    </a:cubicBezTo>
                    <a:cubicBezTo>
                      <a:pt x="453" y="75"/>
                      <a:pt x="557" y="121"/>
                      <a:pt x="630" y="198"/>
                    </a:cubicBezTo>
                    <a:cubicBezTo>
                      <a:pt x="703" y="275"/>
                      <a:pt x="755" y="398"/>
                      <a:pt x="786" y="504"/>
                    </a:cubicBezTo>
                    <a:cubicBezTo>
                      <a:pt x="817" y="610"/>
                      <a:pt x="810" y="765"/>
                      <a:pt x="816" y="834"/>
                    </a:cubicBezTo>
                  </a:path>
                </a:pathLst>
              </a:custGeom>
              <a:noFill/>
              <a:ln w="38100" cap="rnd" cmpd="sng">
                <a:solidFill>
                  <a:srgbClr val="000000">
                    <a:alpha val="100000"/>
                  </a:srgbClr>
                </a:solidFill>
                <a:prstDash val="sysDot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583" name="Freeform 203"/>
              <p:cNvSpPr/>
              <p:nvPr/>
            </p:nvSpPr>
            <p:spPr>
              <a:xfrm>
                <a:off x="2664" y="2760"/>
                <a:ext cx="696" cy="408"/>
              </a:xfrm>
              <a:custGeom>
                <a:avLst/>
                <a:gdLst>
                  <a:gd name="txL" fmla="*/ 0 w 817"/>
                  <a:gd name="txT" fmla="*/ 0 h 834"/>
                  <a:gd name="txR" fmla="*/ 817 w 817"/>
                  <a:gd name="txB" fmla="*/ 834 h 834"/>
                </a:gdLst>
                <a:ahLst/>
                <a:cxnLst>
                  <a:cxn ang="0">
                    <a:pos x="0" y="0"/>
                  </a:cxn>
                  <a:cxn ang="0">
                    <a:pos x="23" y="0"/>
                  </a:cxn>
                  <a:cxn ang="0">
                    <a:pos x="41" y="0"/>
                  </a:cxn>
                  <a:cxn ang="0">
                    <a:pos x="51" y="0"/>
                  </a:cxn>
                  <a:cxn ang="0">
                    <a:pos x="53" y="0"/>
                  </a:cxn>
                </a:cxnLst>
                <a:rect l="txL" t="txT" r="txR" b="txB"/>
                <a:pathLst>
                  <a:path w="817" h="834">
                    <a:moveTo>
                      <a:pt x="0" y="0"/>
                    </a:moveTo>
                    <a:cubicBezTo>
                      <a:pt x="58" y="7"/>
                      <a:pt x="243" y="9"/>
                      <a:pt x="348" y="42"/>
                    </a:cubicBezTo>
                    <a:cubicBezTo>
                      <a:pt x="453" y="75"/>
                      <a:pt x="557" y="121"/>
                      <a:pt x="630" y="198"/>
                    </a:cubicBezTo>
                    <a:cubicBezTo>
                      <a:pt x="703" y="275"/>
                      <a:pt x="755" y="398"/>
                      <a:pt x="786" y="504"/>
                    </a:cubicBezTo>
                    <a:cubicBezTo>
                      <a:pt x="817" y="610"/>
                      <a:pt x="810" y="765"/>
                      <a:pt x="816" y="834"/>
                    </a:cubicBezTo>
                  </a:path>
                </a:pathLst>
              </a:custGeom>
              <a:noFill/>
              <a:ln w="38100" cap="rnd" cmpd="sng">
                <a:solidFill>
                  <a:srgbClr val="000000">
                    <a:alpha val="100000"/>
                  </a:srgbClr>
                </a:solidFill>
                <a:prstDash val="sysDot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8584" name="Text Box 204"/>
              <p:cNvSpPr txBox="1"/>
              <p:nvPr/>
            </p:nvSpPr>
            <p:spPr>
              <a:xfrm>
                <a:off x="1200" y="1488"/>
                <a:ext cx="850" cy="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i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Virtual</a:t>
                </a:r>
                <a:endParaRPr lang="en-US" altLang="zh-CN" sz="18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i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Addresses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85" name="Text Box 205"/>
              <p:cNvSpPr txBox="1"/>
              <p:nvPr/>
            </p:nvSpPr>
            <p:spPr>
              <a:xfrm>
                <a:off x="3024" y="1536"/>
                <a:ext cx="850" cy="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7" tIns="44450" rIns="90487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i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Physical</a:t>
                </a:r>
                <a:endParaRPr lang="en-US" altLang="zh-CN" sz="18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i="1" dirty="0">
                    <a:solidFill>
                      <a:schemeClr val="tx2"/>
                    </a:solidFill>
                    <a:latin typeface="Helvetica" pitchFamily="34" charset="0"/>
                    <a:ea typeface="宋体" panose="02010600030101010101" pitchFamily="2" charset="-122"/>
                  </a:rPr>
                  <a:t>Addresses</a:t>
                </a:r>
                <a:endParaRPr lang="en-US" altLang="zh-CN" sz="2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Faults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05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Page table entry indicates virtual address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in memory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exception handler</a:t>
            </a:r>
            <a:r>
              <a:rPr lang="en-US" altLang="zh-CN" dirty="0">
                <a:ea typeface="宋体" panose="02010600030101010101" pitchFamily="2" charset="-122"/>
              </a:rPr>
              <a:t> invoked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move data from disk into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current process suspends, others can resume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OS has full control over placement, etc.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Page Faults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Swapping or paging (Disk-&gt;Main Memory)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Swapped out or paged out (Main Memory- &gt;Disk)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Demand paging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2645" name="Group 4"/>
          <p:cNvGrpSpPr/>
          <p:nvPr/>
        </p:nvGrpSpPr>
        <p:grpSpPr>
          <a:xfrm>
            <a:off x="228600" y="3392488"/>
            <a:ext cx="8610600" cy="3008312"/>
            <a:chOff x="144" y="2137"/>
            <a:chExt cx="5424" cy="1895"/>
          </a:xfrm>
        </p:grpSpPr>
        <p:sp>
          <p:nvSpPr>
            <p:cNvPr id="112646" name="AutoShape 5"/>
            <p:cNvSpPr>
              <a:spLocks noChangeAspect="1"/>
            </p:cNvSpPr>
            <p:nvPr/>
          </p:nvSpPr>
          <p:spPr>
            <a:xfrm>
              <a:off x="173" y="2981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chemeClr val="bg2"/>
            </a:solidFill>
            <a:ln w="28575">
              <a:noFill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47" name="AutoShape 6"/>
            <p:cNvSpPr>
              <a:spLocks noChangeAspect="1"/>
            </p:cNvSpPr>
            <p:nvPr/>
          </p:nvSpPr>
          <p:spPr>
            <a:xfrm>
              <a:off x="144" y="2952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rgbClr val="FF0000">
                <a:alpha val="50195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CPU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48" name="Rectangle 7"/>
            <p:cNvSpPr>
              <a:spLocks noChangeAspect="1"/>
            </p:cNvSpPr>
            <p:nvPr/>
          </p:nvSpPr>
          <p:spPr>
            <a:xfrm>
              <a:off x="2102" y="2463"/>
              <a:ext cx="633" cy="1238"/>
            </a:xfrm>
            <a:prstGeom prst="rect">
              <a:avLst/>
            </a:prstGeom>
            <a:solidFill>
              <a:schemeClr val="folHlink"/>
            </a:solidFill>
            <a:ln w="19050">
              <a:noFill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49" name="Rectangle 8"/>
            <p:cNvSpPr>
              <a:spLocks noChangeAspect="1"/>
            </p:cNvSpPr>
            <p:nvPr/>
          </p:nvSpPr>
          <p:spPr>
            <a:xfrm>
              <a:off x="2073" y="2434"/>
              <a:ext cx="633" cy="123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0" name="Rectangle 9"/>
            <p:cNvSpPr>
              <a:spLocks noChangeAspect="1"/>
            </p:cNvSpPr>
            <p:nvPr/>
          </p:nvSpPr>
          <p:spPr>
            <a:xfrm>
              <a:off x="2274" y="2492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1" name="Rectangle 10"/>
            <p:cNvSpPr>
              <a:spLocks noChangeAspect="1"/>
            </p:cNvSpPr>
            <p:nvPr/>
          </p:nvSpPr>
          <p:spPr>
            <a:xfrm>
              <a:off x="2274" y="2578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2" name="Rectangle 11"/>
            <p:cNvSpPr>
              <a:spLocks noChangeAspect="1"/>
            </p:cNvSpPr>
            <p:nvPr/>
          </p:nvSpPr>
          <p:spPr>
            <a:xfrm>
              <a:off x="2274" y="2665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3" name="Rectangle 12"/>
            <p:cNvSpPr>
              <a:spLocks noChangeAspect="1"/>
            </p:cNvSpPr>
            <p:nvPr/>
          </p:nvSpPr>
          <p:spPr>
            <a:xfrm>
              <a:off x="2274" y="2751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4" name="Rectangle 13"/>
            <p:cNvSpPr>
              <a:spLocks noChangeAspect="1"/>
            </p:cNvSpPr>
            <p:nvPr/>
          </p:nvSpPr>
          <p:spPr>
            <a:xfrm>
              <a:off x="2274" y="2837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5" name="Rectangle 14"/>
            <p:cNvSpPr>
              <a:spLocks noChangeAspect="1"/>
            </p:cNvSpPr>
            <p:nvPr/>
          </p:nvSpPr>
          <p:spPr>
            <a:xfrm>
              <a:off x="2274" y="3010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6" name="Rectangle 15"/>
            <p:cNvSpPr>
              <a:spLocks noChangeAspect="1"/>
            </p:cNvSpPr>
            <p:nvPr/>
          </p:nvSpPr>
          <p:spPr>
            <a:xfrm>
              <a:off x="2274" y="2924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7" name="Rectangle 16"/>
            <p:cNvSpPr>
              <a:spLocks noChangeAspect="1"/>
            </p:cNvSpPr>
            <p:nvPr/>
          </p:nvSpPr>
          <p:spPr>
            <a:xfrm>
              <a:off x="2274" y="3096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8" name="Rectangle 17"/>
            <p:cNvSpPr>
              <a:spLocks noChangeAspect="1"/>
            </p:cNvSpPr>
            <p:nvPr/>
          </p:nvSpPr>
          <p:spPr>
            <a:xfrm>
              <a:off x="2274" y="3182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59" name="Rectangle 18"/>
            <p:cNvSpPr>
              <a:spLocks noChangeAspect="1"/>
            </p:cNvSpPr>
            <p:nvPr/>
          </p:nvSpPr>
          <p:spPr>
            <a:xfrm>
              <a:off x="2274" y="3269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0" name="Rectangle 19"/>
            <p:cNvSpPr>
              <a:spLocks noChangeAspect="1"/>
            </p:cNvSpPr>
            <p:nvPr/>
          </p:nvSpPr>
          <p:spPr>
            <a:xfrm>
              <a:off x="2274" y="3355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1" name="Rectangle 20"/>
            <p:cNvSpPr>
              <a:spLocks noChangeAspect="1"/>
            </p:cNvSpPr>
            <p:nvPr/>
          </p:nvSpPr>
          <p:spPr>
            <a:xfrm>
              <a:off x="2274" y="3528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2" name="Rectangle 21"/>
            <p:cNvSpPr>
              <a:spLocks noChangeAspect="1"/>
            </p:cNvSpPr>
            <p:nvPr/>
          </p:nvSpPr>
          <p:spPr>
            <a:xfrm>
              <a:off x="2274" y="3441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3" name="Text Box 22"/>
            <p:cNvSpPr txBox="1">
              <a:spLocks noChangeAspect="1"/>
            </p:cNvSpPr>
            <p:nvPr/>
          </p:nvSpPr>
          <p:spPr>
            <a:xfrm>
              <a:off x="2145" y="2256"/>
              <a:ext cx="543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4" name="Rectangle 23"/>
            <p:cNvSpPr>
              <a:spLocks noChangeAspect="1"/>
            </p:cNvSpPr>
            <p:nvPr/>
          </p:nvSpPr>
          <p:spPr>
            <a:xfrm>
              <a:off x="1037" y="2751"/>
              <a:ext cx="460" cy="892"/>
            </a:xfrm>
            <a:prstGeom prst="rect">
              <a:avLst/>
            </a:prstGeom>
            <a:solidFill>
              <a:schemeClr val="folHlink"/>
            </a:solidFill>
            <a:ln w="19050">
              <a:noFill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5" name="Rectangle 24"/>
            <p:cNvSpPr>
              <a:spLocks noChangeAspect="1"/>
            </p:cNvSpPr>
            <p:nvPr/>
          </p:nvSpPr>
          <p:spPr>
            <a:xfrm>
              <a:off x="1008" y="2722"/>
              <a:ext cx="460" cy="89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6" name="Rectangle 25"/>
            <p:cNvSpPr>
              <a:spLocks noChangeAspect="1"/>
            </p:cNvSpPr>
            <p:nvPr/>
          </p:nvSpPr>
          <p:spPr>
            <a:xfrm>
              <a:off x="1209" y="2780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7" name="Rectangle 26"/>
            <p:cNvSpPr>
              <a:spLocks noChangeAspect="1"/>
            </p:cNvSpPr>
            <p:nvPr/>
          </p:nvSpPr>
          <p:spPr>
            <a:xfrm>
              <a:off x="1209" y="2866"/>
              <a:ext cx="202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8" name="Rectangle 27"/>
            <p:cNvSpPr>
              <a:spLocks noChangeAspect="1"/>
            </p:cNvSpPr>
            <p:nvPr/>
          </p:nvSpPr>
          <p:spPr>
            <a:xfrm>
              <a:off x="1209" y="2953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69" name="Rectangle 28"/>
            <p:cNvSpPr>
              <a:spLocks noChangeAspect="1"/>
            </p:cNvSpPr>
            <p:nvPr/>
          </p:nvSpPr>
          <p:spPr>
            <a:xfrm>
              <a:off x="1209" y="3039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70" name="Rectangle 29"/>
            <p:cNvSpPr>
              <a:spLocks noChangeAspect="1"/>
            </p:cNvSpPr>
            <p:nvPr/>
          </p:nvSpPr>
          <p:spPr>
            <a:xfrm>
              <a:off x="1209" y="3125"/>
              <a:ext cx="202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71" name="Rectangle 30"/>
            <p:cNvSpPr>
              <a:spLocks noChangeAspect="1"/>
            </p:cNvSpPr>
            <p:nvPr/>
          </p:nvSpPr>
          <p:spPr>
            <a:xfrm>
              <a:off x="1209" y="3298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72" name="Rectangle 31"/>
            <p:cNvSpPr>
              <a:spLocks noChangeAspect="1"/>
            </p:cNvSpPr>
            <p:nvPr/>
          </p:nvSpPr>
          <p:spPr>
            <a:xfrm>
              <a:off x="1209" y="3212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73" name="Rectangle 32"/>
            <p:cNvSpPr>
              <a:spLocks noChangeAspect="1"/>
            </p:cNvSpPr>
            <p:nvPr/>
          </p:nvSpPr>
          <p:spPr>
            <a:xfrm>
              <a:off x="1209" y="3384"/>
              <a:ext cx="202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74" name="Rectangle 33"/>
            <p:cNvSpPr>
              <a:spLocks noChangeAspect="1"/>
            </p:cNvSpPr>
            <p:nvPr/>
          </p:nvSpPr>
          <p:spPr>
            <a:xfrm>
              <a:off x="1209" y="3471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75" name="Text Box 34"/>
            <p:cNvSpPr txBox="1">
              <a:spLocks noChangeAspect="1"/>
            </p:cNvSpPr>
            <p:nvPr/>
          </p:nvSpPr>
          <p:spPr>
            <a:xfrm>
              <a:off x="912" y="2544"/>
              <a:ext cx="703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Page Table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76" name="Line 35"/>
            <p:cNvSpPr>
              <a:spLocks noChangeAspect="1"/>
            </p:cNvSpPr>
            <p:nvPr/>
          </p:nvSpPr>
          <p:spPr>
            <a:xfrm>
              <a:off x="1321" y="2995"/>
              <a:ext cx="953" cy="41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112677" name="Line 36"/>
            <p:cNvSpPr>
              <a:spLocks noChangeAspect="1"/>
            </p:cNvSpPr>
            <p:nvPr/>
          </p:nvSpPr>
          <p:spPr>
            <a:xfrm flipV="1">
              <a:off x="1324" y="2895"/>
              <a:ext cx="950" cy="43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112678" name="Line 37"/>
            <p:cNvSpPr>
              <a:spLocks noChangeAspect="1"/>
            </p:cNvSpPr>
            <p:nvPr/>
          </p:nvSpPr>
          <p:spPr>
            <a:xfrm flipV="1">
              <a:off x="1209" y="3384"/>
              <a:ext cx="202" cy="8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79" name="Line 38"/>
            <p:cNvSpPr>
              <a:spLocks noChangeAspect="1"/>
            </p:cNvSpPr>
            <p:nvPr/>
          </p:nvSpPr>
          <p:spPr>
            <a:xfrm flipH="1" flipV="1">
              <a:off x="1209" y="3384"/>
              <a:ext cx="202" cy="8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0" name="Line 39"/>
            <p:cNvSpPr>
              <a:spLocks noChangeAspect="1"/>
            </p:cNvSpPr>
            <p:nvPr/>
          </p:nvSpPr>
          <p:spPr>
            <a:xfrm flipV="1">
              <a:off x="1209" y="3125"/>
              <a:ext cx="202" cy="8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1" name="Line 40"/>
            <p:cNvSpPr>
              <a:spLocks noChangeAspect="1"/>
            </p:cNvSpPr>
            <p:nvPr/>
          </p:nvSpPr>
          <p:spPr>
            <a:xfrm flipH="1" flipV="1">
              <a:off x="1209" y="3125"/>
              <a:ext cx="202" cy="8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2" name="Rectangle 41"/>
            <p:cNvSpPr>
              <a:spLocks noChangeAspect="1"/>
            </p:cNvSpPr>
            <p:nvPr/>
          </p:nvSpPr>
          <p:spPr>
            <a:xfrm>
              <a:off x="1526" y="3730"/>
              <a:ext cx="489" cy="14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83" name="Oval 42"/>
            <p:cNvSpPr>
              <a:spLocks noChangeAspect="1"/>
            </p:cNvSpPr>
            <p:nvPr/>
          </p:nvSpPr>
          <p:spPr>
            <a:xfrm>
              <a:off x="1526" y="3672"/>
              <a:ext cx="489" cy="11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84" name="Line 43"/>
            <p:cNvSpPr>
              <a:spLocks noChangeAspect="1"/>
            </p:cNvSpPr>
            <p:nvPr/>
          </p:nvSpPr>
          <p:spPr>
            <a:xfrm>
              <a:off x="1526" y="373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5" name="Line 44"/>
            <p:cNvSpPr>
              <a:spLocks noChangeAspect="1"/>
            </p:cNvSpPr>
            <p:nvPr/>
          </p:nvSpPr>
          <p:spPr>
            <a:xfrm>
              <a:off x="2015" y="373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686" name="Freeform 45"/>
            <p:cNvSpPr>
              <a:spLocks noChangeAspect="1"/>
            </p:cNvSpPr>
            <p:nvPr/>
          </p:nvSpPr>
          <p:spPr>
            <a:xfrm>
              <a:off x="1526" y="3874"/>
              <a:ext cx="489" cy="50"/>
            </a:xfrm>
            <a:custGeom>
              <a:avLst/>
              <a:gdLst>
                <a:gd name="txL" fmla="*/ 0 w 816"/>
                <a:gd name="txT" fmla="*/ 0 h 84"/>
                <a:gd name="txR" fmla="*/ 816 w 816"/>
                <a:gd name="txB" fmla="*/ 84 h 84"/>
              </a:gdLst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</a:cxnLst>
              <a:rect l="txL" t="txT" r="txR" b="txB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87" name="Text Box 46"/>
            <p:cNvSpPr txBox="1">
              <a:spLocks noChangeAspect="1"/>
            </p:cNvSpPr>
            <p:nvPr/>
          </p:nvSpPr>
          <p:spPr>
            <a:xfrm>
              <a:off x="1618" y="3759"/>
              <a:ext cx="350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88" name="Freeform 47"/>
            <p:cNvSpPr>
              <a:spLocks noChangeAspect="1"/>
            </p:cNvSpPr>
            <p:nvPr/>
          </p:nvSpPr>
          <p:spPr>
            <a:xfrm>
              <a:off x="1313" y="3172"/>
              <a:ext cx="490" cy="500"/>
            </a:xfrm>
            <a:custGeom>
              <a:avLst/>
              <a:gdLst>
                <a:gd name="txL" fmla="*/ 0 w 817"/>
                <a:gd name="txT" fmla="*/ 0 h 834"/>
                <a:gd name="txR" fmla="*/ 817 w 817"/>
                <a:gd name="txB" fmla="*/ 834 h 834"/>
              </a:gdLst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89" name="Freeform 48"/>
            <p:cNvSpPr>
              <a:spLocks noChangeAspect="1"/>
            </p:cNvSpPr>
            <p:nvPr/>
          </p:nvSpPr>
          <p:spPr>
            <a:xfrm>
              <a:off x="1310" y="3427"/>
              <a:ext cx="417" cy="245"/>
            </a:xfrm>
            <a:custGeom>
              <a:avLst/>
              <a:gdLst>
                <a:gd name="txL" fmla="*/ 0 w 817"/>
                <a:gd name="txT" fmla="*/ 0 h 834"/>
                <a:gd name="txR" fmla="*/ 817 w 817"/>
                <a:gd name="txB" fmla="*/ 834 h 834"/>
              </a:gdLst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txL" t="txT" r="txR" b="txB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90" name="Text Box 49"/>
            <p:cNvSpPr txBox="1">
              <a:spLocks noChangeAspect="1"/>
            </p:cNvSpPr>
            <p:nvPr/>
          </p:nvSpPr>
          <p:spPr>
            <a:xfrm>
              <a:off x="344" y="2689"/>
              <a:ext cx="685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Virtual</a:t>
              </a:r>
              <a:endParaRPr lang="en-US" altLang="zh-CN" sz="14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Addresses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1" name="Text Box 50"/>
            <p:cNvSpPr txBox="1">
              <a:spLocks noChangeAspect="1"/>
            </p:cNvSpPr>
            <p:nvPr/>
          </p:nvSpPr>
          <p:spPr>
            <a:xfrm>
              <a:off x="1438" y="2718"/>
              <a:ext cx="685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4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Addresses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2" name="AutoShape 51"/>
            <p:cNvSpPr>
              <a:spLocks noChangeAspect="1"/>
            </p:cNvSpPr>
            <p:nvPr/>
          </p:nvSpPr>
          <p:spPr>
            <a:xfrm>
              <a:off x="3006" y="3077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chemeClr val="bg2"/>
            </a:solidFill>
            <a:ln w="28575">
              <a:noFill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93" name="AutoShape 52"/>
            <p:cNvSpPr>
              <a:spLocks noChangeAspect="1"/>
            </p:cNvSpPr>
            <p:nvPr/>
          </p:nvSpPr>
          <p:spPr>
            <a:xfrm>
              <a:off x="2977" y="3048"/>
              <a:ext cx="431" cy="403"/>
            </a:xfrm>
            <a:prstGeom prst="roundRect">
              <a:avLst>
                <a:gd name="adj" fmla="val 38986"/>
              </a:avLst>
            </a:prstGeom>
            <a:solidFill>
              <a:srgbClr val="FF0000">
                <a:alpha val="50195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CPU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4" name="Rectangle 53"/>
            <p:cNvSpPr>
              <a:spLocks noChangeAspect="1"/>
            </p:cNvSpPr>
            <p:nvPr/>
          </p:nvSpPr>
          <p:spPr>
            <a:xfrm>
              <a:off x="4935" y="2559"/>
              <a:ext cx="633" cy="1238"/>
            </a:xfrm>
            <a:prstGeom prst="rect">
              <a:avLst/>
            </a:prstGeom>
            <a:solidFill>
              <a:schemeClr val="folHlink"/>
            </a:solidFill>
            <a:ln w="19050">
              <a:noFill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95" name="Rectangle 54"/>
            <p:cNvSpPr>
              <a:spLocks noChangeAspect="1"/>
            </p:cNvSpPr>
            <p:nvPr/>
          </p:nvSpPr>
          <p:spPr>
            <a:xfrm>
              <a:off x="4906" y="2530"/>
              <a:ext cx="633" cy="123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96" name="Rectangle 55"/>
            <p:cNvSpPr>
              <a:spLocks noChangeAspect="1"/>
            </p:cNvSpPr>
            <p:nvPr/>
          </p:nvSpPr>
          <p:spPr>
            <a:xfrm>
              <a:off x="5107" y="2588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97" name="Rectangle 56"/>
            <p:cNvSpPr>
              <a:spLocks noChangeAspect="1"/>
            </p:cNvSpPr>
            <p:nvPr/>
          </p:nvSpPr>
          <p:spPr>
            <a:xfrm>
              <a:off x="5107" y="2674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98" name="Rectangle 57"/>
            <p:cNvSpPr>
              <a:spLocks noChangeAspect="1"/>
            </p:cNvSpPr>
            <p:nvPr/>
          </p:nvSpPr>
          <p:spPr>
            <a:xfrm>
              <a:off x="5107" y="2761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699" name="Rectangle 58"/>
            <p:cNvSpPr>
              <a:spLocks noChangeAspect="1"/>
            </p:cNvSpPr>
            <p:nvPr/>
          </p:nvSpPr>
          <p:spPr>
            <a:xfrm>
              <a:off x="5107" y="2847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0" name="Rectangle 59"/>
            <p:cNvSpPr>
              <a:spLocks noChangeAspect="1"/>
            </p:cNvSpPr>
            <p:nvPr/>
          </p:nvSpPr>
          <p:spPr>
            <a:xfrm>
              <a:off x="5107" y="2933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1" name="Rectangle 60"/>
            <p:cNvSpPr>
              <a:spLocks noChangeAspect="1"/>
            </p:cNvSpPr>
            <p:nvPr/>
          </p:nvSpPr>
          <p:spPr>
            <a:xfrm>
              <a:off x="5107" y="3106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2" name="Rectangle 61"/>
            <p:cNvSpPr>
              <a:spLocks noChangeAspect="1"/>
            </p:cNvSpPr>
            <p:nvPr/>
          </p:nvSpPr>
          <p:spPr>
            <a:xfrm>
              <a:off x="5107" y="3020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3" name="Rectangle 62"/>
            <p:cNvSpPr>
              <a:spLocks noChangeAspect="1"/>
            </p:cNvSpPr>
            <p:nvPr/>
          </p:nvSpPr>
          <p:spPr>
            <a:xfrm>
              <a:off x="5107" y="3192"/>
              <a:ext cx="346" cy="86"/>
            </a:xfrm>
            <a:prstGeom prst="rect">
              <a:avLst/>
            </a:prstGeom>
            <a:solidFill>
              <a:srgbClr val="FFC0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4" name="Rectangle 63"/>
            <p:cNvSpPr>
              <a:spLocks noChangeAspect="1"/>
            </p:cNvSpPr>
            <p:nvPr/>
          </p:nvSpPr>
          <p:spPr>
            <a:xfrm>
              <a:off x="5107" y="3278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5" name="Rectangle 64"/>
            <p:cNvSpPr>
              <a:spLocks noChangeAspect="1"/>
            </p:cNvSpPr>
            <p:nvPr/>
          </p:nvSpPr>
          <p:spPr>
            <a:xfrm>
              <a:off x="5107" y="3365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6" name="Rectangle 65"/>
            <p:cNvSpPr>
              <a:spLocks noChangeAspect="1"/>
            </p:cNvSpPr>
            <p:nvPr/>
          </p:nvSpPr>
          <p:spPr>
            <a:xfrm>
              <a:off x="5107" y="3451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7" name="Rectangle 66"/>
            <p:cNvSpPr>
              <a:spLocks noChangeAspect="1"/>
            </p:cNvSpPr>
            <p:nvPr/>
          </p:nvSpPr>
          <p:spPr>
            <a:xfrm>
              <a:off x="5107" y="3624"/>
              <a:ext cx="346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8" name="Rectangle 67"/>
            <p:cNvSpPr>
              <a:spLocks noChangeAspect="1"/>
            </p:cNvSpPr>
            <p:nvPr/>
          </p:nvSpPr>
          <p:spPr>
            <a:xfrm>
              <a:off x="5107" y="3537"/>
              <a:ext cx="346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09" name="Text Box 68"/>
            <p:cNvSpPr txBox="1">
              <a:spLocks noChangeAspect="1"/>
            </p:cNvSpPr>
            <p:nvPr/>
          </p:nvSpPr>
          <p:spPr>
            <a:xfrm>
              <a:off x="4944" y="2352"/>
              <a:ext cx="543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0" name="Rectangle 69"/>
            <p:cNvSpPr>
              <a:spLocks noChangeAspect="1"/>
            </p:cNvSpPr>
            <p:nvPr/>
          </p:nvSpPr>
          <p:spPr>
            <a:xfrm>
              <a:off x="3870" y="2847"/>
              <a:ext cx="460" cy="892"/>
            </a:xfrm>
            <a:prstGeom prst="rect">
              <a:avLst/>
            </a:prstGeom>
            <a:solidFill>
              <a:schemeClr val="folHlink"/>
            </a:solidFill>
            <a:ln w="19050">
              <a:noFill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1" name="Rectangle 70"/>
            <p:cNvSpPr>
              <a:spLocks noChangeAspect="1"/>
            </p:cNvSpPr>
            <p:nvPr/>
          </p:nvSpPr>
          <p:spPr>
            <a:xfrm>
              <a:off x="3841" y="2818"/>
              <a:ext cx="460" cy="89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2" name="Rectangle 71"/>
            <p:cNvSpPr>
              <a:spLocks noChangeAspect="1"/>
            </p:cNvSpPr>
            <p:nvPr/>
          </p:nvSpPr>
          <p:spPr>
            <a:xfrm>
              <a:off x="4042" y="2876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3" name="Rectangle 72"/>
            <p:cNvSpPr>
              <a:spLocks noChangeAspect="1"/>
            </p:cNvSpPr>
            <p:nvPr/>
          </p:nvSpPr>
          <p:spPr>
            <a:xfrm>
              <a:off x="4042" y="2962"/>
              <a:ext cx="202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4" name="Rectangle 73"/>
            <p:cNvSpPr>
              <a:spLocks noChangeAspect="1"/>
            </p:cNvSpPr>
            <p:nvPr/>
          </p:nvSpPr>
          <p:spPr>
            <a:xfrm>
              <a:off x="4042" y="3049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5" name="Rectangle 74"/>
            <p:cNvSpPr>
              <a:spLocks noChangeAspect="1"/>
            </p:cNvSpPr>
            <p:nvPr/>
          </p:nvSpPr>
          <p:spPr>
            <a:xfrm>
              <a:off x="4042" y="3135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6" name="Rectangle 75"/>
            <p:cNvSpPr>
              <a:spLocks noChangeAspect="1"/>
            </p:cNvSpPr>
            <p:nvPr/>
          </p:nvSpPr>
          <p:spPr>
            <a:xfrm>
              <a:off x="4042" y="3221"/>
              <a:ext cx="202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7" name="Rectangle 76"/>
            <p:cNvSpPr>
              <a:spLocks noChangeAspect="1"/>
            </p:cNvSpPr>
            <p:nvPr/>
          </p:nvSpPr>
          <p:spPr>
            <a:xfrm>
              <a:off x="4042" y="3394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8" name="Rectangle 77"/>
            <p:cNvSpPr>
              <a:spLocks noChangeAspect="1"/>
            </p:cNvSpPr>
            <p:nvPr/>
          </p:nvSpPr>
          <p:spPr>
            <a:xfrm>
              <a:off x="4042" y="3308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19" name="Rectangle 78"/>
            <p:cNvSpPr>
              <a:spLocks noChangeAspect="1"/>
            </p:cNvSpPr>
            <p:nvPr/>
          </p:nvSpPr>
          <p:spPr>
            <a:xfrm>
              <a:off x="4042" y="3480"/>
              <a:ext cx="202" cy="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20" name="Rectangle 79"/>
            <p:cNvSpPr>
              <a:spLocks noChangeAspect="1"/>
            </p:cNvSpPr>
            <p:nvPr/>
          </p:nvSpPr>
          <p:spPr>
            <a:xfrm>
              <a:off x="4042" y="3567"/>
              <a:ext cx="202" cy="8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21" name="Text Box 80"/>
            <p:cNvSpPr txBox="1">
              <a:spLocks noChangeAspect="1"/>
            </p:cNvSpPr>
            <p:nvPr/>
          </p:nvSpPr>
          <p:spPr>
            <a:xfrm>
              <a:off x="3713" y="2640"/>
              <a:ext cx="703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Page Table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22" name="Line 81"/>
            <p:cNvSpPr>
              <a:spLocks noChangeAspect="1"/>
            </p:cNvSpPr>
            <p:nvPr/>
          </p:nvSpPr>
          <p:spPr>
            <a:xfrm>
              <a:off x="4154" y="3091"/>
              <a:ext cx="953" cy="41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112723" name="Line 82"/>
            <p:cNvSpPr>
              <a:spLocks noChangeAspect="1"/>
            </p:cNvSpPr>
            <p:nvPr/>
          </p:nvSpPr>
          <p:spPr>
            <a:xfrm flipV="1">
              <a:off x="4157" y="2991"/>
              <a:ext cx="950" cy="432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112724" name="Line 83"/>
            <p:cNvSpPr>
              <a:spLocks noChangeAspect="1"/>
            </p:cNvSpPr>
            <p:nvPr/>
          </p:nvSpPr>
          <p:spPr>
            <a:xfrm flipV="1">
              <a:off x="4042" y="3221"/>
              <a:ext cx="202" cy="8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25" name="Line 84"/>
            <p:cNvSpPr>
              <a:spLocks noChangeAspect="1"/>
            </p:cNvSpPr>
            <p:nvPr/>
          </p:nvSpPr>
          <p:spPr>
            <a:xfrm flipH="1" flipV="1">
              <a:off x="4042" y="3221"/>
              <a:ext cx="202" cy="8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26" name="Rectangle 85"/>
            <p:cNvSpPr>
              <a:spLocks noChangeAspect="1"/>
            </p:cNvSpPr>
            <p:nvPr/>
          </p:nvSpPr>
          <p:spPr>
            <a:xfrm>
              <a:off x="4359" y="3826"/>
              <a:ext cx="489" cy="14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27" name="Oval 86"/>
            <p:cNvSpPr>
              <a:spLocks noChangeAspect="1"/>
            </p:cNvSpPr>
            <p:nvPr/>
          </p:nvSpPr>
          <p:spPr>
            <a:xfrm>
              <a:off x="4359" y="3768"/>
              <a:ext cx="489" cy="11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2728" name="Line 87"/>
            <p:cNvSpPr>
              <a:spLocks noChangeAspect="1"/>
            </p:cNvSpPr>
            <p:nvPr/>
          </p:nvSpPr>
          <p:spPr>
            <a:xfrm>
              <a:off x="4359" y="382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29" name="Line 88"/>
            <p:cNvSpPr>
              <a:spLocks noChangeAspect="1"/>
            </p:cNvSpPr>
            <p:nvPr/>
          </p:nvSpPr>
          <p:spPr>
            <a:xfrm>
              <a:off x="4848" y="382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30" name="Freeform 89"/>
            <p:cNvSpPr>
              <a:spLocks noChangeAspect="1"/>
            </p:cNvSpPr>
            <p:nvPr/>
          </p:nvSpPr>
          <p:spPr>
            <a:xfrm>
              <a:off x="4359" y="3970"/>
              <a:ext cx="489" cy="50"/>
            </a:xfrm>
            <a:custGeom>
              <a:avLst/>
              <a:gdLst>
                <a:gd name="txL" fmla="*/ 0 w 816"/>
                <a:gd name="txT" fmla="*/ 0 h 84"/>
                <a:gd name="txR" fmla="*/ 816 w 816"/>
                <a:gd name="txB" fmla="*/ 84 h 84"/>
              </a:gdLst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</a:cxnLst>
              <a:rect l="txL" t="txT" r="txR" b="txB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solidFill>
              <a:srgbClr val="FF0000">
                <a:alpha val="50195"/>
              </a:srgb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31" name="Text Box 90"/>
            <p:cNvSpPr txBox="1">
              <a:spLocks noChangeAspect="1"/>
            </p:cNvSpPr>
            <p:nvPr/>
          </p:nvSpPr>
          <p:spPr>
            <a:xfrm>
              <a:off x="4451" y="3855"/>
              <a:ext cx="350" cy="1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altLang="zh-CN" sz="1400" b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2" name="Freeform 91"/>
            <p:cNvSpPr>
              <a:spLocks noChangeAspect="1"/>
            </p:cNvSpPr>
            <p:nvPr/>
          </p:nvSpPr>
          <p:spPr>
            <a:xfrm>
              <a:off x="4146" y="3268"/>
              <a:ext cx="490" cy="500"/>
            </a:xfrm>
            <a:custGeom>
              <a:avLst/>
              <a:gdLst>
                <a:gd name="txL" fmla="*/ 0 w 817"/>
                <a:gd name="txT" fmla="*/ 0 h 834"/>
                <a:gd name="txR" fmla="*/ 817 w 817"/>
                <a:gd name="txB" fmla="*/ 834 h 834"/>
              </a:gdLst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txL" t="txT" r="txR" b="txB"/>
              <a:pathLst>
                <a:path w="817" h="834">
                  <a:moveTo>
                    <a:pt x="0" y="0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</a:pathLst>
            </a:custGeom>
            <a:noFill/>
            <a:ln w="285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33" name="Text Box 92"/>
            <p:cNvSpPr txBox="1">
              <a:spLocks noChangeAspect="1"/>
            </p:cNvSpPr>
            <p:nvPr/>
          </p:nvSpPr>
          <p:spPr>
            <a:xfrm>
              <a:off x="3177" y="2785"/>
              <a:ext cx="685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Virtual</a:t>
              </a:r>
              <a:endParaRPr lang="en-US" altLang="zh-CN" sz="14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Addresses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4" name="Text Box 93"/>
            <p:cNvSpPr txBox="1">
              <a:spLocks noChangeAspect="1"/>
            </p:cNvSpPr>
            <p:nvPr/>
          </p:nvSpPr>
          <p:spPr>
            <a:xfrm>
              <a:off x="4271" y="2814"/>
              <a:ext cx="685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Physical</a:t>
              </a:r>
              <a:endParaRPr lang="en-US" altLang="zh-CN" sz="1400" b="1" i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1400" b="1" i="1" dirty="0">
                  <a:solidFill>
                    <a:schemeClr val="tx2"/>
                  </a:solidFill>
                  <a:latin typeface="Helvetica" pitchFamily="34" charset="0"/>
                  <a:ea typeface="宋体" panose="02010600030101010101" pitchFamily="2" charset="-122"/>
                </a:rPr>
                <a:t>Addresses</a:t>
              </a:r>
              <a:endPara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5" name="Line 94"/>
            <p:cNvSpPr/>
            <p:nvPr/>
          </p:nvSpPr>
          <p:spPr>
            <a:xfrm flipV="1">
              <a:off x="4128" y="3216"/>
              <a:ext cx="960" cy="303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26720" name="Text Box 95"/>
            <p:cNvSpPr txBox="1">
              <a:spLocks noChangeArrowheads="1"/>
            </p:cNvSpPr>
            <p:nvPr/>
          </p:nvSpPr>
          <p:spPr bwMode="auto">
            <a:xfrm>
              <a:off x="768" y="2211"/>
              <a:ext cx="110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Before fault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21" name="Text Box 96"/>
            <p:cNvSpPr txBox="1">
              <a:spLocks noChangeArrowheads="1"/>
            </p:cNvSpPr>
            <p:nvPr/>
          </p:nvSpPr>
          <p:spPr bwMode="auto">
            <a:xfrm>
              <a:off x="4048" y="2137"/>
              <a:ext cx="94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lvetica" pitchFamily="34" charset="0"/>
                  <a:ea typeface="宋体" panose="02010600030101010101" pitchFamily="2" charset="-122"/>
                  <a:cs typeface="+mn-cs"/>
                </a:rPr>
                <a:t>After fault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38" name="Line 97"/>
            <p:cNvSpPr>
              <a:spLocks noChangeAspect="1"/>
            </p:cNvSpPr>
            <p:nvPr/>
          </p:nvSpPr>
          <p:spPr>
            <a:xfrm flipH="1" flipV="1">
              <a:off x="576" y="3211"/>
              <a:ext cx="633" cy="2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2739" name="Line 98"/>
            <p:cNvSpPr>
              <a:spLocks noChangeAspect="1"/>
            </p:cNvSpPr>
            <p:nvPr/>
          </p:nvSpPr>
          <p:spPr>
            <a:xfrm flipH="1" flipV="1">
              <a:off x="3399" y="3321"/>
              <a:ext cx="633" cy="2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Servicing a Page Fault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Processor Signals Controller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Read block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length P</a:t>
            </a:r>
            <a:r>
              <a:rPr lang="en-US" altLang="zh-CN" dirty="0">
                <a:ea typeface="宋体" panose="02010600030101010101" pitchFamily="2" charset="-122"/>
              </a:rPr>
              <a:t> starting at disk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 X</a:t>
            </a:r>
            <a:r>
              <a:rPr lang="en-US" altLang="zh-CN" dirty="0">
                <a:ea typeface="宋体" panose="02010600030101010101" pitchFamily="2" charset="-122"/>
              </a:rPr>
              <a:t> and store starting 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address 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4693" name="Oval 4"/>
          <p:cNvSpPr/>
          <p:nvPr/>
        </p:nvSpPr>
        <p:spPr>
          <a:xfrm>
            <a:off x="7720013" y="6032500"/>
            <a:ext cx="558800" cy="139700"/>
          </a:xfrm>
          <a:prstGeom prst="ellipse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4694" name="Rectangle 5"/>
          <p:cNvSpPr/>
          <p:nvPr/>
        </p:nvSpPr>
        <p:spPr>
          <a:xfrm>
            <a:off x="7694613" y="5699125"/>
            <a:ext cx="587375" cy="363538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disk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4695" name="Rectangle 6"/>
          <p:cNvSpPr/>
          <p:nvPr/>
        </p:nvSpPr>
        <p:spPr>
          <a:xfrm>
            <a:off x="7720013" y="5651500"/>
            <a:ext cx="558800" cy="4445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4696" name="Oval 7"/>
          <p:cNvSpPr/>
          <p:nvPr/>
        </p:nvSpPr>
        <p:spPr>
          <a:xfrm>
            <a:off x="7720013" y="5575300"/>
            <a:ext cx="558800" cy="139700"/>
          </a:xfrm>
          <a:prstGeom prst="ellipse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4697" name="Rectangle 8"/>
          <p:cNvSpPr/>
          <p:nvPr/>
        </p:nvSpPr>
        <p:spPr>
          <a:xfrm>
            <a:off x="7726363" y="5949950"/>
            <a:ext cx="547687" cy="152400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4698" name="Rectangle 9"/>
          <p:cNvSpPr/>
          <p:nvPr/>
        </p:nvSpPr>
        <p:spPr>
          <a:xfrm>
            <a:off x="7691438" y="5737225"/>
            <a:ext cx="631825" cy="363538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Disk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14699" name="Group 10"/>
          <p:cNvGrpSpPr/>
          <p:nvPr/>
        </p:nvGrpSpPr>
        <p:grpSpPr>
          <a:xfrm>
            <a:off x="6900863" y="5575300"/>
            <a:ext cx="650875" cy="596900"/>
            <a:chOff x="2015" y="3428"/>
            <a:chExt cx="410" cy="376"/>
          </a:xfrm>
        </p:grpSpPr>
        <p:sp>
          <p:nvSpPr>
            <p:cNvPr id="114712" name="Oval 11"/>
            <p:cNvSpPr/>
            <p:nvPr/>
          </p:nvSpPr>
          <p:spPr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4713" name="Rectangle 12"/>
            <p:cNvSpPr/>
            <p:nvPr/>
          </p:nvSpPr>
          <p:spPr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714" name="Rectangle 13"/>
            <p:cNvSpPr/>
            <p:nvPr/>
          </p:nvSpPr>
          <p:spPr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4715" name="Oval 14"/>
            <p:cNvSpPr/>
            <p:nvPr/>
          </p:nvSpPr>
          <p:spPr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4716" name="Rectangle 15"/>
            <p:cNvSpPr/>
            <p:nvPr/>
          </p:nvSpPr>
          <p:spPr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4717" name="Rectangle 16"/>
            <p:cNvSpPr/>
            <p:nvPr/>
          </p:nvSpPr>
          <p:spPr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00" name="Line 17"/>
          <p:cNvSpPr/>
          <p:nvPr/>
        </p:nvSpPr>
        <p:spPr>
          <a:xfrm>
            <a:off x="7207250" y="5016500"/>
            <a:ext cx="0" cy="622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1" name="Line 18"/>
          <p:cNvSpPr/>
          <p:nvPr/>
        </p:nvSpPr>
        <p:spPr>
          <a:xfrm>
            <a:off x="8007350" y="5016500"/>
            <a:ext cx="0" cy="635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2" name="Line 19"/>
          <p:cNvSpPr/>
          <p:nvPr/>
        </p:nvSpPr>
        <p:spPr>
          <a:xfrm>
            <a:off x="7512050" y="3975100"/>
            <a:ext cx="0" cy="800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3" name="Line 20"/>
          <p:cNvSpPr/>
          <p:nvPr/>
        </p:nvSpPr>
        <p:spPr>
          <a:xfrm>
            <a:off x="5810250" y="2565400"/>
            <a:ext cx="0" cy="2374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04" name="Rectangle 21"/>
          <p:cNvSpPr/>
          <p:nvPr/>
        </p:nvSpPr>
        <p:spPr>
          <a:xfrm>
            <a:off x="5181600" y="3886200"/>
            <a:ext cx="3048000" cy="292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Memory-I/O bus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4705" name="Rectangle 22"/>
          <p:cNvSpPr/>
          <p:nvPr/>
        </p:nvSpPr>
        <p:spPr>
          <a:xfrm>
            <a:off x="5181600" y="1663700"/>
            <a:ext cx="1231900" cy="889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Processor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4706" name="Rectangle 23"/>
          <p:cNvSpPr/>
          <p:nvPr/>
        </p:nvSpPr>
        <p:spPr>
          <a:xfrm>
            <a:off x="5181600" y="292100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4707" name="Rectangle 24"/>
          <p:cNvSpPr/>
          <p:nvPr/>
        </p:nvSpPr>
        <p:spPr>
          <a:xfrm>
            <a:off x="5181600" y="481330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Memory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4708" name="Rectangle 25"/>
          <p:cNvSpPr/>
          <p:nvPr/>
        </p:nvSpPr>
        <p:spPr>
          <a:xfrm>
            <a:off x="6934200" y="4584700"/>
            <a:ext cx="1231900" cy="495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I/O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controller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4709" name="Rectangle 26"/>
          <p:cNvSpPr/>
          <p:nvPr/>
        </p:nvSpPr>
        <p:spPr>
          <a:xfrm>
            <a:off x="5461000" y="2273300"/>
            <a:ext cx="749300" cy="2159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Reg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4710" name="Freeform 30"/>
          <p:cNvSpPr/>
          <p:nvPr/>
        </p:nvSpPr>
        <p:spPr>
          <a:xfrm>
            <a:off x="6400800" y="1892300"/>
            <a:ext cx="1600200" cy="2667000"/>
          </a:xfrm>
          <a:custGeom>
            <a:avLst/>
            <a:gdLst>
              <a:gd name="txL" fmla="*/ 0 w 720"/>
              <a:gd name="txT" fmla="*/ 0 h 1056"/>
              <a:gd name="txR" fmla="*/ 720 w 720"/>
              <a:gd name="txB" fmla="*/ 1056 h 1056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CC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711" name="Text Box 31"/>
          <p:cNvSpPr txBox="1"/>
          <p:nvPr/>
        </p:nvSpPr>
        <p:spPr>
          <a:xfrm>
            <a:off x="6324600" y="1435100"/>
            <a:ext cx="24320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(1) Initiate Block Read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Servicing a Page Fault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674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Read Occurs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Direct Memory Access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DMA</a:t>
            </a:r>
            <a:r>
              <a:rPr lang="en-US" altLang="zh-CN" dirty="0">
                <a:ea typeface="宋体" panose="02010600030101010101" pitchFamily="2" charset="-122"/>
              </a:rPr>
              <a:t>)(interrupt)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Under control of           I/O controller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6741" name="Oval 4"/>
          <p:cNvSpPr/>
          <p:nvPr/>
        </p:nvSpPr>
        <p:spPr>
          <a:xfrm>
            <a:off x="7720013" y="6032500"/>
            <a:ext cx="558800" cy="139700"/>
          </a:xfrm>
          <a:prstGeom prst="ellipse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6742" name="Rectangle 5"/>
          <p:cNvSpPr/>
          <p:nvPr/>
        </p:nvSpPr>
        <p:spPr>
          <a:xfrm>
            <a:off x="7694613" y="5699125"/>
            <a:ext cx="587375" cy="363538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disk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43" name="Rectangle 6"/>
          <p:cNvSpPr/>
          <p:nvPr/>
        </p:nvSpPr>
        <p:spPr>
          <a:xfrm>
            <a:off x="7720013" y="5651500"/>
            <a:ext cx="558800" cy="4445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6744" name="Oval 7"/>
          <p:cNvSpPr/>
          <p:nvPr/>
        </p:nvSpPr>
        <p:spPr>
          <a:xfrm>
            <a:off x="7720013" y="5575300"/>
            <a:ext cx="558800" cy="139700"/>
          </a:xfrm>
          <a:prstGeom prst="ellipse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6745" name="Rectangle 8"/>
          <p:cNvSpPr/>
          <p:nvPr/>
        </p:nvSpPr>
        <p:spPr>
          <a:xfrm>
            <a:off x="7726363" y="5949950"/>
            <a:ext cx="547687" cy="152400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6746" name="Rectangle 9"/>
          <p:cNvSpPr/>
          <p:nvPr/>
        </p:nvSpPr>
        <p:spPr>
          <a:xfrm>
            <a:off x="7691438" y="5737225"/>
            <a:ext cx="631825" cy="363538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Disk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16747" name="Group 10"/>
          <p:cNvGrpSpPr/>
          <p:nvPr/>
        </p:nvGrpSpPr>
        <p:grpSpPr>
          <a:xfrm>
            <a:off x="6900863" y="5575300"/>
            <a:ext cx="650875" cy="596900"/>
            <a:chOff x="2015" y="3428"/>
            <a:chExt cx="410" cy="376"/>
          </a:xfrm>
        </p:grpSpPr>
        <p:sp>
          <p:nvSpPr>
            <p:cNvPr id="116760" name="Oval 11"/>
            <p:cNvSpPr/>
            <p:nvPr/>
          </p:nvSpPr>
          <p:spPr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6761" name="Rectangle 12"/>
            <p:cNvSpPr/>
            <p:nvPr/>
          </p:nvSpPr>
          <p:spPr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762" name="Rectangle 13"/>
            <p:cNvSpPr/>
            <p:nvPr/>
          </p:nvSpPr>
          <p:spPr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6763" name="Oval 14"/>
            <p:cNvSpPr/>
            <p:nvPr/>
          </p:nvSpPr>
          <p:spPr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6764" name="Rectangle 15"/>
            <p:cNvSpPr/>
            <p:nvPr/>
          </p:nvSpPr>
          <p:spPr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6765" name="Rectangle 16"/>
            <p:cNvSpPr/>
            <p:nvPr/>
          </p:nvSpPr>
          <p:spPr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6748" name="Line 17"/>
          <p:cNvSpPr/>
          <p:nvPr/>
        </p:nvSpPr>
        <p:spPr>
          <a:xfrm>
            <a:off x="7207250" y="5016500"/>
            <a:ext cx="0" cy="622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49" name="Line 18"/>
          <p:cNvSpPr/>
          <p:nvPr/>
        </p:nvSpPr>
        <p:spPr>
          <a:xfrm>
            <a:off x="8007350" y="5016500"/>
            <a:ext cx="0" cy="635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50" name="Line 19"/>
          <p:cNvSpPr/>
          <p:nvPr/>
        </p:nvSpPr>
        <p:spPr>
          <a:xfrm>
            <a:off x="7512050" y="3975100"/>
            <a:ext cx="0" cy="800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51" name="Line 20"/>
          <p:cNvSpPr/>
          <p:nvPr/>
        </p:nvSpPr>
        <p:spPr>
          <a:xfrm>
            <a:off x="5810250" y="2565400"/>
            <a:ext cx="0" cy="2374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52" name="Rectangle 21"/>
          <p:cNvSpPr/>
          <p:nvPr/>
        </p:nvSpPr>
        <p:spPr>
          <a:xfrm>
            <a:off x="5181600" y="3886200"/>
            <a:ext cx="3048000" cy="292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Memory-I/O bus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53" name="Rectangle 22"/>
          <p:cNvSpPr/>
          <p:nvPr/>
        </p:nvSpPr>
        <p:spPr>
          <a:xfrm>
            <a:off x="5181600" y="1663700"/>
            <a:ext cx="1231900" cy="889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Processor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54" name="Rectangle 23"/>
          <p:cNvSpPr/>
          <p:nvPr/>
        </p:nvSpPr>
        <p:spPr>
          <a:xfrm>
            <a:off x="5181600" y="292100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55" name="Rectangle 24"/>
          <p:cNvSpPr/>
          <p:nvPr/>
        </p:nvSpPr>
        <p:spPr>
          <a:xfrm>
            <a:off x="5181600" y="481330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Memory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56" name="Rectangle 25"/>
          <p:cNvSpPr/>
          <p:nvPr/>
        </p:nvSpPr>
        <p:spPr>
          <a:xfrm>
            <a:off x="6934200" y="4584700"/>
            <a:ext cx="1231900" cy="495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I/O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controller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57" name="Rectangle 26"/>
          <p:cNvSpPr/>
          <p:nvPr/>
        </p:nvSpPr>
        <p:spPr>
          <a:xfrm>
            <a:off x="5461000" y="2273300"/>
            <a:ext cx="749300" cy="2159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Reg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58" name="Text Box 53"/>
          <p:cNvSpPr txBox="1"/>
          <p:nvPr/>
        </p:nvSpPr>
        <p:spPr>
          <a:xfrm>
            <a:off x="3733800" y="4254500"/>
            <a:ext cx="1949450" cy="3667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(2) 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DMA </a:t>
            </a: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Transfer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6759" name="Freeform 52"/>
          <p:cNvSpPr/>
          <p:nvPr/>
        </p:nvSpPr>
        <p:spPr>
          <a:xfrm>
            <a:off x="5803900" y="3987800"/>
            <a:ext cx="1739900" cy="1651000"/>
          </a:xfrm>
          <a:custGeom>
            <a:avLst/>
            <a:gdLst>
              <a:gd name="txL" fmla="*/ 0 w 1096"/>
              <a:gd name="txT" fmla="*/ 0 h 1040"/>
              <a:gd name="txR" fmla="*/ 1096 w 1096"/>
              <a:gd name="txB" fmla="*/ 1040 h 104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096" h="1040">
                <a:moveTo>
                  <a:pt x="936" y="1040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</a:pathLst>
          </a:custGeom>
          <a:noFill/>
          <a:ln w="57150" cap="flat" cmpd="sng">
            <a:solidFill>
              <a:srgbClr val="00CC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Servicing a Page Fault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878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 / O Controller Signals Completion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Interrupt processor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OS resumes suspended process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8789" name="Oval 4"/>
          <p:cNvSpPr/>
          <p:nvPr/>
        </p:nvSpPr>
        <p:spPr>
          <a:xfrm>
            <a:off x="7720013" y="6032500"/>
            <a:ext cx="558800" cy="139700"/>
          </a:xfrm>
          <a:prstGeom prst="ellipse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8790" name="Rectangle 5"/>
          <p:cNvSpPr/>
          <p:nvPr/>
        </p:nvSpPr>
        <p:spPr>
          <a:xfrm>
            <a:off x="7694613" y="5699125"/>
            <a:ext cx="587375" cy="363538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disk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791" name="Rectangle 6"/>
          <p:cNvSpPr/>
          <p:nvPr/>
        </p:nvSpPr>
        <p:spPr>
          <a:xfrm>
            <a:off x="7720013" y="5651500"/>
            <a:ext cx="558800" cy="4445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8792" name="Oval 7"/>
          <p:cNvSpPr/>
          <p:nvPr/>
        </p:nvSpPr>
        <p:spPr>
          <a:xfrm>
            <a:off x="7720013" y="5575300"/>
            <a:ext cx="558800" cy="139700"/>
          </a:xfrm>
          <a:prstGeom prst="ellipse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8793" name="Rectangle 8"/>
          <p:cNvSpPr/>
          <p:nvPr/>
        </p:nvSpPr>
        <p:spPr>
          <a:xfrm>
            <a:off x="7726363" y="5949950"/>
            <a:ext cx="547687" cy="152400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18794" name="Rectangle 9"/>
          <p:cNvSpPr/>
          <p:nvPr/>
        </p:nvSpPr>
        <p:spPr>
          <a:xfrm>
            <a:off x="7691438" y="5737225"/>
            <a:ext cx="631825" cy="363538"/>
          </a:xfrm>
          <a:prstGeom prst="rect">
            <a:avLst/>
          </a:prstGeom>
          <a:solidFill>
            <a:srgbClr val="C4C4C4"/>
          </a:solidFill>
          <a:ln w="12700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Disk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18795" name="Group 10"/>
          <p:cNvGrpSpPr/>
          <p:nvPr/>
        </p:nvGrpSpPr>
        <p:grpSpPr>
          <a:xfrm>
            <a:off x="6900863" y="5575300"/>
            <a:ext cx="650875" cy="596900"/>
            <a:chOff x="2015" y="3428"/>
            <a:chExt cx="410" cy="376"/>
          </a:xfrm>
        </p:grpSpPr>
        <p:sp>
          <p:nvSpPr>
            <p:cNvPr id="118808" name="Oval 11"/>
            <p:cNvSpPr/>
            <p:nvPr/>
          </p:nvSpPr>
          <p:spPr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8809" name="Rectangle 12"/>
            <p:cNvSpPr/>
            <p:nvPr/>
          </p:nvSpPr>
          <p:spPr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810" name="Rectangle 13"/>
            <p:cNvSpPr/>
            <p:nvPr/>
          </p:nvSpPr>
          <p:spPr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8811" name="Oval 14"/>
            <p:cNvSpPr/>
            <p:nvPr/>
          </p:nvSpPr>
          <p:spPr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8812" name="Rectangle 15"/>
            <p:cNvSpPr/>
            <p:nvPr/>
          </p:nvSpPr>
          <p:spPr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18813" name="Rectangle 16"/>
            <p:cNvSpPr/>
            <p:nvPr/>
          </p:nvSpPr>
          <p:spPr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 w="127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Disk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796" name="Line 17"/>
          <p:cNvSpPr/>
          <p:nvPr/>
        </p:nvSpPr>
        <p:spPr>
          <a:xfrm>
            <a:off x="7207250" y="5016500"/>
            <a:ext cx="0" cy="622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7" name="Line 18"/>
          <p:cNvSpPr/>
          <p:nvPr/>
        </p:nvSpPr>
        <p:spPr>
          <a:xfrm>
            <a:off x="8007350" y="5016500"/>
            <a:ext cx="0" cy="635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8" name="Line 19"/>
          <p:cNvSpPr/>
          <p:nvPr/>
        </p:nvSpPr>
        <p:spPr>
          <a:xfrm>
            <a:off x="7512050" y="3975100"/>
            <a:ext cx="0" cy="800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9" name="Line 20"/>
          <p:cNvSpPr/>
          <p:nvPr/>
        </p:nvSpPr>
        <p:spPr>
          <a:xfrm>
            <a:off x="5810250" y="2565400"/>
            <a:ext cx="0" cy="2374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0" name="Rectangle 21"/>
          <p:cNvSpPr/>
          <p:nvPr/>
        </p:nvSpPr>
        <p:spPr>
          <a:xfrm>
            <a:off x="5181600" y="3886200"/>
            <a:ext cx="3048000" cy="292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Memory-I/O bus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801" name="Rectangle 22"/>
          <p:cNvSpPr/>
          <p:nvPr/>
        </p:nvSpPr>
        <p:spPr>
          <a:xfrm>
            <a:off x="5181600" y="1663700"/>
            <a:ext cx="1231900" cy="889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Processor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802" name="Rectangle 23"/>
          <p:cNvSpPr/>
          <p:nvPr/>
        </p:nvSpPr>
        <p:spPr>
          <a:xfrm>
            <a:off x="5181600" y="292100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Cache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803" name="Rectangle 24"/>
          <p:cNvSpPr/>
          <p:nvPr/>
        </p:nvSpPr>
        <p:spPr>
          <a:xfrm>
            <a:off x="5181600" y="4813300"/>
            <a:ext cx="1231900" cy="4953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Memory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804" name="Rectangle 25"/>
          <p:cNvSpPr/>
          <p:nvPr/>
        </p:nvSpPr>
        <p:spPr>
          <a:xfrm>
            <a:off x="6934200" y="4584700"/>
            <a:ext cx="1231900" cy="495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I/O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controller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805" name="Rectangle 26"/>
          <p:cNvSpPr/>
          <p:nvPr/>
        </p:nvSpPr>
        <p:spPr>
          <a:xfrm>
            <a:off x="5461000" y="2273300"/>
            <a:ext cx="749300" cy="215900"/>
          </a:xfrm>
          <a:prstGeom prst="rect">
            <a:avLst/>
          </a:prstGeom>
          <a:solidFill>
            <a:srgbClr val="C4C4C4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latin typeface="Helvetica" pitchFamily="34" charset="0"/>
                <a:ea typeface="宋体" panose="02010600030101010101" pitchFamily="2" charset="-122"/>
              </a:rPr>
              <a:t>Reg</a:t>
            </a: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806" name="Freeform 53"/>
          <p:cNvSpPr/>
          <p:nvPr/>
        </p:nvSpPr>
        <p:spPr>
          <a:xfrm>
            <a:off x="6400800" y="2209800"/>
            <a:ext cx="1219200" cy="2362200"/>
          </a:xfrm>
          <a:custGeom>
            <a:avLst/>
            <a:gdLst>
              <a:gd name="txL" fmla="*/ 0 w 720"/>
              <a:gd name="txT" fmla="*/ 0 h 1056"/>
              <a:gd name="txR" fmla="*/ 720 w 720"/>
              <a:gd name="txB" fmla="*/ 1056 h 1056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8807" name="Text Box 56"/>
          <p:cNvSpPr txBox="1"/>
          <p:nvPr/>
        </p:nvSpPr>
        <p:spPr>
          <a:xfrm>
            <a:off x="6477000" y="1828800"/>
            <a:ext cx="1905000" cy="369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(3) 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Read Done</a:t>
            </a:r>
            <a:endParaRPr lang="en-US" altLang="zh-CN" sz="18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83575" cy="101123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Locality to the Rescue Again!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/>
          </p:cNvSpPr>
          <p:nvPr>
            <p:ph idx="1"/>
          </p:nvPr>
        </p:nvSpPr>
        <p:spPr>
          <a:xfrm>
            <a:off x="304800" y="1447800"/>
            <a:ext cx="8688388" cy="47244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ts val="3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Virtual memory works because of locality</a:t>
            </a: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spcBef>
                <a:spcPts val="3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At any point in time, programs tend to access a set of active virtual pages called the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working set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914400">
              <a:spcBef>
                <a:spcPts val="3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Programs with better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temporal</a:t>
            </a:r>
            <a:r>
              <a:rPr lang="en-GB" altLang="zh-CN" dirty="0">
                <a:ea typeface="宋体" panose="02010600030101010101" pitchFamily="2" charset="-122"/>
              </a:rPr>
              <a:t> locality will have smaller working sets</a:t>
            </a: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spcBef>
                <a:spcPts val="3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If (working set size &lt; main memory size)</a:t>
            </a:r>
            <a:r>
              <a:rPr lang="en-US" altLang="en-GB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一般情况</a:t>
            </a:r>
            <a:r>
              <a:rPr lang="en-US" altLang="en-GB" dirty="0">
                <a:ea typeface="宋体" panose="02010600030101010101" pitchFamily="2" charset="-122"/>
              </a:rPr>
              <a:t>)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spcBef>
                <a:spcPts val="3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Good performance for one process after compulsory misses</a:t>
            </a: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spcBef>
                <a:spcPts val="3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If (working set sizes &gt; main memory size ) 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spcBef>
                <a:spcPts val="3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Thrashing</a:t>
            </a:r>
            <a:r>
              <a:rPr lang="en-GB" altLang="zh-CN" i="1" dirty="0">
                <a:solidFill>
                  <a:srgbClr val="C00000"/>
                </a:solidFill>
                <a:ea typeface="宋体" panose="02010600030101010101" pitchFamily="2" charset="-122"/>
              </a:rPr>
              <a:t>:</a:t>
            </a:r>
            <a:r>
              <a:rPr lang="en-GB" altLang="zh-CN" i="1" dirty="0"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Performance meltdown</a:t>
            </a:r>
            <a:r>
              <a:rPr lang="en-GB" altLang="zh-CN" i="1" dirty="0"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where pages are swapped (copied) in and out continuously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01000" cy="87788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Why Virtual Memory (VM)?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94665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Uses main memory efficiently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 DRAM as a cache for the parts of a virtual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lvl="2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Simplifies memory management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process gets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same uniform</a:t>
            </a:r>
            <a:r>
              <a:rPr lang="en-GB" altLang="zh-CN" dirty="0">
                <a:ea typeface="宋体" panose="02010600030101010101" pitchFamily="2" charset="-122"/>
              </a:rPr>
              <a:t> linear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lvl="2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Isolates address spaces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One process can’t interfere with another’s memory	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User program cannot access privileged kernel information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7244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 /*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 *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mem_sbrk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- simple model of the sbrk function. Extends the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 * heap by incr bytes and returns the end address of the old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 * area. In this model, the heap cannot be shrunk.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Initialize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VM as a Tool for Memory Management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1600200"/>
          </a:xfrm>
        </p:spPr>
        <p:txBody>
          <a:bodyPr vert="horz" wrap="square" lIns="91440" tIns="45720" rIns="91440" bIns="45720" anchor="t" anchorCtr="0"/>
          <a:p>
            <a:pPr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Key idea: each process has its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own</a:t>
            </a:r>
            <a:r>
              <a:rPr lang="en-GB" altLang="zh-CN" dirty="0">
                <a:ea typeface="宋体" panose="02010600030101010101" pitchFamily="2" charset="-122"/>
              </a:rPr>
              <a:t> virtual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It can view memory as a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simple linear array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4932" name="Rectangle 3"/>
          <p:cNvSpPr/>
          <p:nvPr/>
        </p:nvSpPr>
        <p:spPr>
          <a:xfrm>
            <a:off x="685800" y="3373438"/>
            <a:ext cx="3708400" cy="360362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Virtual Address Space for Process 1: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4933" name="Rectangle 24"/>
          <p:cNvSpPr/>
          <p:nvPr/>
        </p:nvSpPr>
        <p:spPr>
          <a:xfrm>
            <a:off x="4164013" y="28956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4934" name="Rectangle 26"/>
          <p:cNvSpPr/>
          <p:nvPr/>
        </p:nvSpPr>
        <p:spPr>
          <a:xfrm>
            <a:off x="3995738" y="4195763"/>
            <a:ext cx="447675" cy="300037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4935" name="Rectangle 40"/>
          <p:cNvSpPr/>
          <p:nvPr/>
        </p:nvSpPr>
        <p:spPr>
          <a:xfrm>
            <a:off x="533400" y="5278438"/>
            <a:ext cx="3632200" cy="360362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Virtual Address Space for Process 2: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419600" y="3051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419600" y="330676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419600" y="3559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419600" y="40687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0" name="Text Box 38"/>
          <p:cNvSpPr txBox="1"/>
          <p:nvPr/>
        </p:nvSpPr>
        <p:spPr>
          <a:xfrm>
            <a:off x="4641850" y="3687763"/>
            <a:ext cx="428625" cy="360362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4941" name="Rectangle 24"/>
          <p:cNvSpPr/>
          <p:nvPr/>
        </p:nvSpPr>
        <p:spPr>
          <a:xfrm>
            <a:off x="4164013" y="48768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4942" name="Rectangle 26"/>
          <p:cNvSpPr/>
          <p:nvPr/>
        </p:nvSpPr>
        <p:spPr>
          <a:xfrm>
            <a:off x="3995738" y="6176963"/>
            <a:ext cx="447675" cy="300037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50276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419600" y="52832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19600" y="55356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19600" y="60452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7" name="Text Box 38"/>
          <p:cNvSpPr txBox="1"/>
          <p:nvPr/>
        </p:nvSpPr>
        <p:spPr>
          <a:xfrm>
            <a:off x="4641850" y="5664200"/>
            <a:ext cx="428625" cy="360363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VM as a Tool for Memory Management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190500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Memory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allocation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virtual page can be mapped to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GB" altLang="zh-CN" dirty="0">
                <a:ea typeface="宋体" panose="02010600030101010101" pitchFamily="2" charset="-122"/>
              </a:rPr>
              <a:t> physical page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 virtual page can be stored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  <a:r>
              <a:rPr lang="en-US" altLang="zh-CN" dirty="0">
                <a:ea typeface="宋体" panose="02010600030101010101" pitchFamily="2" charset="-122"/>
              </a:rPr>
              <a:t> physical pages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different times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6980" name="Rectangle 3"/>
          <p:cNvSpPr/>
          <p:nvPr/>
        </p:nvSpPr>
        <p:spPr>
          <a:xfrm>
            <a:off x="76200" y="3352800"/>
            <a:ext cx="23622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Virtual Address Space for Process 1 at time 0: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6981" name="Rectangle 4"/>
          <p:cNvSpPr/>
          <p:nvPr/>
        </p:nvSpPr>
        <p:spPr>
          <a:xfrm>
            <a:off x="6731000" y="3327400"/>
            <a:ext cx="2447925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Physical Address Space (DRAM)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6982" name="Rectangle 24"/>
          <p:cNvSpPr/>
          <p:nvPr/>
        </p:nvSpPr>
        <p:spPr>
          <a:xfrm>
            <a:off x="2360613" y="32766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6983" name="Rectangle 26"/>
          <p:cNvSpPr/>
          <p:nvPr/>
        </p:nvSpPr>
        <p:spPr>
          <a:xfrm>
            <a:off x="2192338" y="4576763"/>
            <a:ext cx="447675" cy="3000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616200" y="3432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616200" y="368776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16200" y="3940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616200" y="44497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8" name="Text Box 38"/>
          <p:cNvSpPr txBox="1"/>
          <p:nvPr/>
        </p:nvSpPr>
        <p:spPr>
          <a:xfrm>
            <a:off x="2838450" y="4068763"/>
            <a:ext cx="428625" cy="4143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715000" y="34290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715000" y="3684588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715000" y="39433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715000" y="41957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715000" y="4451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715000" y="47101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715000" y="49657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715000" y="52260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715000" y="5481638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15000" y="57388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715000" y="64008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000" name="Text Box 38"/>
          <p:cNvSpPr txBox="1"/>
          <p:nvPr/>
        </p:nvSpPr>
        <p:spPr>
          <a:xfrm>
            <a:off x="5959475" y="5948363"/>
            <a:ext cx="428625" cy="4143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7001" name="Rectangle 24"/>
          <p:cNvSpPr/>
          <p:nvPr/>
        </p:nvSpPr>
        <p:spPr>
          <a:xfrm>
            <a:off x="5473700" y="32766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7002" name="Rectangle 26"/>
          <p:cNvSpPr/>
          <p:nvPr/>
        </p:nvSpPr>
        <p:spPr>
          <a:xfrm>
            <a:off x="5260975" y="6551613"/>
            <a:ext cx="485775" cy="3000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7003" name="Straight Arrow Connector 103"/>
          <p:cNvCxnSpPr>
            <a:stCxn id="75" idx="3"/>
            <a:endCxn id="92" idx="1"/>
          </p:cNvCxnSpPr>
          <p:nvPr/>
        </p:nvCxnSpPr>
        <p:spPr>
          <a:xfrm>
            <a:off x="3530600" y="3814763"/>
            <a:ext cx="2184400" cy="255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27004" name="Straight Arrow Connector 104"/>
          <p:cNvCxnSpPr>
            <a:stCxn id="77" idx="3"/>
            <a:endCxn id="96" idx="1"/>
          </p:cNvCxnSpPr>
          <p:nvPr/>
        </p:nvCxnSpPr>
        <p:spPr>
          <a:xfrm>
            <a:off x="3530600" y="4067175"/>
            <a:ext cx="2184400" cy="10271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27005" name="Rectangle 107"/>
          <p:cNvSpPr/>
          <p:nvPr/>
        </p:nvSpPr>
        <p:spPr>
          <a:xfrm>
            <a:off x="3657600" y="4724400"/>
            <a:ext cx="12398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Address 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translation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VM as a Tool for Memory Management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190500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Memory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allocation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virtual page can be mapped to any physical page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 virtual page can be stored in different physical pages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different times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9028" name="Rectangle 3"/>
          <p:cNvSpPr/>
          <p:nvPr/>
        </p:nvSpPr>
        <p:spPr>
          <a:xfrm>
            <a:off x="76200" y="3352800"/>
            <a:ext cx="23622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Virtual Address Space for Process 1 at time 1: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9029" name="Rectangle 4"/>
          <p:cNvSpPr/>
          <p:nvPr/>
        </p:nvSpPr>
        <p:spPr>
          <a:xfrm>
            <a:off x="6731000" y="3327400"/>
            <a:ext cx="2447925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Physical Address Space (DRAM)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9030" name="Rectangle 24"/>
          <p:cNvSpPr/>
          <p:nvPr/>
        </p:nvSpPr>
        <p:spPr>
          <a:xfrm>
            <a:off x="2360613" y="32766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9031" name="Rectangle 26"/>
          <p:cNvSpPr/>
          <p:nvPr/>
        </p:nvSpPr>
        <p:spPr>
          <a:xfrm>
            <a:off x="2192338" y="4576763"/>
            <a:ext cx="447675" cy="3000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616200" y="3432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616200" y="368776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16200" y="3940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616200" y="44497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6" name="Text Box 38"/>
          <p:cNvSpPr txBox="1"/>
          <p:nvPr/>
        </p:nvSpPr>
        <p:spPr>
          <a:xfrm>
            <a:off x="2838450" y="4068763"/>
            <a:ext cx="428625" cy="4143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715000" y="34290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715000" y="3684588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715000" y="3943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715000" y="41957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715000" y="4451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715000" y="47101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715000" y="49657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715000" y="52260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715000" y="5481638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15000" y="57388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715000" y="64008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48" name="Text Box 38"/>
          <p:cNvSpPr txBox="1"/>
          <p:nvPr/>
        </p:nvSpPr>
        <p:spPr>
          <a:xfrm>
            <a:off x="5959475" y="5948363"/>
            <a:ext cx="428625" cy="4143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9049" name="Rectangle 24"/>
          <p:cNvSpPr/>
          <p:nvPr/>
        </p:nvSpPr>
        <p:spPr>
          <a:xfrm>
            <a:off x="5473700" y="32766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9050" name="Rectangle 26"/>
          <p:cNvSpPr/>
          <p:nvPr/>
        </p:nvSpPr>
        <p:spPr>
          <a:xfrm>
            <a:off x="5260975" y="6551613"/>
            <a:ext cx="485775" cy="3000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9051" name="Straight Arrow Connector 104"/>
          <p:cNvCxnSpPr>
            <a:stCxn id="77" idx="3"/>
            <a:endCxn id="96" idx="1"/>
          </p:cNvCxnSpPr>
          <p:nvPr/>
        </p:nvCxnSpPr>
        <p:spPr>
          <a:xfrm>
            <a:off x="3530600" y="4067175"/>
            <a:ext cx="2184400" cy="10271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29052" name="Straight Arrow Connector 106"/>
          <p:cNvCxnSpPr>
            <a:endCxn id="98" idx="1"/>
          </p:cNvCxnSpPr>
          <p:nvPr/>
        </p:nvCxnSpPr>
        <p:spPr>
          <a:xfrm>
            <a:off x="3535363" y="3892550"/>
            <a:ext cx="2179637" cy="17176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29053" name="Rectangle 107"/>
          <p:cNvSpPr/>
          <p:nvPr/>
        </p:nvSpPr>
        <p:spPr>
          <a:xfrm>
            <a:off x="3657600" y="4724400"/>
            <a:ext cx="12398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Address 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translation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VM as a Tool for Memory Management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190500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Sharing</a:t>
            </a:r>
            <a:r>
              <a:rPr lang="en-GB" altLang="zh-CN" dirty="0">
                <a:ea typeface="宋体" panose="02010600030101010101" pitchFamily="2" charset="-122"/>
              </a:rPr>
              <a:t> code and data among processes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Map virtual pages to the same physical page</a:t>
            </a:r>
            <a:br>
              <a:rPr lang="en-GB" altLang="zh-CN" dirty="0">
                <a:ea typeface="宋体" panose="02010600030101010101" pitchFamily="2" charset="-122"/>
              </a:rPr>
            </a:br>
            <a:r>
              <a:rPr lang="en-GB" altLang="zh-CN" dirty="0">
                <a:ea typeface="宋体" panose="02010600030101010101" pitchFamily="2" charset="-122"/>
              </a:rPr>
              <a:t>(e.g. PP 6)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1076" name="Rectangle 3"/>
          <p:cNvSpPr/>
          <p:nvPr/>
        </p:nvSpPr>
        <p:spPr>
          <a:xfrm>
            <a:off x="76200" y="3352800"/>
            <a:ext cx="22860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Virtual Address Space for Process 1: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077" name="Rectangle 4"/>
          <p:cNvSpPr/>
          <p:nvPr/>
        </p:nvSpPr>
        <p:spPr>
          <a:xfrm>
            <a:off x="6731000" y="3327400"/>
            <a:ext cx="24384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Physical Address Space (DRAM)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078" name="Rectangle 24"/>
          <p:cNvSpPr/>
          <p:nvPr/>
        </p:nvSpPr>
        <p:spPr>
          <a:xfrm>
            <a:off x="2360613" y="32766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079" name="Rectangle 26"/>
          <p:cNvSpPr/>
          <p:nvPr/>
        </p:nvSpPr>
        <p:spPr>
          <a:xfrm>
            <a:off x="2192338" y="4576763"/>
            <a:ext cx="447675" cy="3000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080" name="Rectangle 37"/>
          <p:cNvSpPr/>
          <p:nvPr/>
        </p:nvSpPr>
        <p:spPr>
          <a:xfrm>
            <a:off x="6629400" y="4840288"/>
            <a:ext cx="19050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(e.g., read-only </a:t>
            </a:r>
            <a:endParaRPr lang="en-GB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library code)</a:t>
            </a:r>
            <a:endParaRPr lang="en-GB" altLang="zh-CN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081" name="Rectangle 40"/>
          <p:cNvSpPr/>
          <p:nvPr/>
        </p:nvSpPr>
        <p:spPr>
          <a:xfrm>
            <a:off x="76200" y="5334000"/>
            <a:ext cx="22860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Virtual Address Space for Process 2: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616200" y="343217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616200" y="368776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16200" y="394017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616200" y="44497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86" name="Text Box 38"/>
          <p:cNvSpPr txBox="1"/>
          <p:nvPr/>
        </p:nvSpPr>
        <p:spPr>
          <a:xfrm>
            <a:off x="2838450" y="4068763"/>
            <a:ext cx="428625" cy="4143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087" name="Rectangle 24"/>
          <p:cNvSpPr/>
          <p:nvPr/>
        </p:nvSpPr>
        <p:spPr>
          <a:xfrm>
            <a:off x="2360613" y="52578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088" name="Rectangle 26"/>
          <p:cNvSpPr/>
          <p:nvPr/>
        </p:nvSpPr>
        <p:spPr>
          <a:xfrm>
            <a:off x="2192338" y="6557963"/>
            <a:ext cx="447675" cy="3000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616200" y="54086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616200" y="56642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616200" y="59166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616200" y="64262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93" name="Text Box 38"/>
          <p:cNvSpPr txBox="1"/>
          <p:nvPr/>
        </p:nvSpPr>
        <p:spPr>
          <a:xfrm>
            <a:off x="2838450" y="6045200"/>
            <a:ext cx="428625" cy="41433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715000" y="34290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715000" y="3684588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715000" y="39433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715000" y="41957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715000" y="44513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715000" y="47101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715000" y="4965700"/>
            <a:ext cx="914400" cy="25558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715000" y="52260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715000" y="5481638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15000" y="573881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715000" y="640080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05" name="Text Box 38"/>
          <p:cNvSpPr txBox="1"/>
          <p:nvPr/>
        </p:nvSpPr>
        <p:spPr>
          <a:xfrm>
            <a:off x="5959475" y="5948363"/>
            <a:ext cx="428625" cy="4143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9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 dirty="0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  <a:endParaRPr lang="en-GB" altLang="zh-CN" sz="2000" b="1" dirty="0">
              <a:solidFill>
                <a:srgbClr val="00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106" name="Rectangle 24"/>
          <p:cNvSpPr/>
          <p:nvPr/>
        </p:nvSpPr>
        <p:spPr>
          <a:xfrm>
            <a:off x="5473700" y="32766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1107" name="Rectangle 26"/>
          <p:cNvSpPr/>
          <p:nvPr/>
        </p:nvSpPr>
        <p:spPr>
          <a:xfrm>
            <a:off x="5260975" y="6551613"/>
            <a:ext cx="485775" cy="30003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400" b="1" dirty="0"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  <a:endParaRPr lang="en-GB" altLang="zh-CN" sz="1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1108" name="Straight Arrow Connector 103"/>
          <p:cNvCxnSpPr>
            <a:stCxn id="75" idx="3"/>
            <a:endCxn id="92" idx="1"/>
          </p:cNvCxnSpPr>
          <p:nvPr/>
        </p:nvCxnSpPr>
        <p:spPr>
          <a:xfrm>
            <a:off x="3530600" y="3814763"/>
            <a:ext cx="2184400" cy="255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1109" name="Straight Arrow Connector 104"/>
          <p:cNvCxnSpPr>
            <a:stCxn id="77" idx="3"/>
            <a:endCxn id="96" idx="1"/>
          </p:cNvCxnSpPr>
          <p:nvPr/>
        </p:nvCxnSpPr>
        <p:spPr>
          <a:xfrm>
            <a:off x="3530600" y="4067175"/>
            <a:ext cx="2184400" cy="10271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1110" name="Straight Arrow Connector 105"/>
          <p:cNvCxnSpPr>
            <a:stCxn id="87" idx="3"/>
            <a:endCxn id="96" idx="1"/>
          </p:cNvCxnSpPr>
          <p:nvPr/>
        </p:nvCxnSpPr>
        <p:spPr>
          <a:xfrm flipV="1">
            <a:off x="3530600" y="5094288"/>
            <a:ext cx="2184400" cy="95091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1111" name="Straight Arrow Connector 106"/>
          <p:cNvCxnSpPr>
            <a:stCxn id="86" idx="3"/>
            <a:endCxn id="98" idx="1"/>
          </p:cNvCxnSpPr>
          <p:nvPr/>
        </p:nvCxnSpPr>
        <p:spPr>
          <a:xfrm flipV="1">
            <a:off x="3530600" y="5608638"/>
            <a:ext cx="2184400" cy="1841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31112" name="Rectangle 107"/>
          <p:cNvSpPr/>
          <p:nvPr/>
        </p:nvSpPr>
        <p:spPr>
          <a:xfrm>
            <a:off x="3967163" y="4724400"/>
            <a:ext cx="1239837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GB" altLang="zh-CN" sz="1800" b="1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 </a:t>
            </a:r>
            <a:endParaRPr lang="en-GB" altLang="zh-CN" sz="1800" b="1" i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GB" altLang="zh-CN" sz="1800" b="1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translation</a:t>
            </a:r>
            <a:endParaRPr lang="en-GB" altLang="zh-CN" sz="1800" b="1" i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5605" y="2607310"/>
            <a:ext cx="51981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通过这种方式可以实现进程之间的</a:t>
            </a:r>
            <a:r>
              <a:rPr lang="en-US" altLang="zh-CN"/>
              <a:t>share</a:t>
            </a:r>
            <a:r>
              <a:rPr lang="zh-CN" altLang="en-US"/>
              <a:t>以及</a:t>
            </a:r>
            <a:endParaRPr lang="zh-CN" altLang="en-US"/>
          </a:p>
          <a:p>
            <a:r>
              <a:rPr lang="zh-CN" altLang="en-US"/>
              <a:t>数据通信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1"/>
          <p:cNvSpPr>
            <a:spLocks noGrp="1"/>
          </p:cNvSpPr>
          <p:nvPr>
            <p:ph type="title"/>
          </p:nvPr>
        </p:nvSpPr>
        <p:spPr>
          <a:xfrm>
            <a:off x="468313" y="381000"/>
            <a:ext cx="8283575" cy="982663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Simplifying Linking and Loading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3123" name="Rectangle 26"/>
          <p:cNvSpPr>
            <a:spLocks noGrp="1"/>
          </p:cNvSpPr>
          <p:nvPr>
            <p:ph idx="1"/>
          </p:nvPr>
        </p:nvSpPr>
        <p:spPr>
          <a:xfrm>
            <a:off x="381000" y="1600200"/>
            <a:ext cx="3886200" cy="4778375"/>
          </a:xfrm>
        </p:spPr>
        <p:txBody>
          <a:bodyPr vert="horz" wrap="square" lIns="91440" tIns="45720" rIns="91440" bIns="45720" anchor="t" anchorCtr="0"/>
          <a:p>
            <a:pPr marL="228600" indent="-228600" defTabSz="914400">
              <a:spcBef>
                <a:spcPts val="1250"/>
              </a:spcBef>
              <a:tabLst>
                <a:tab pos="28765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Linking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endParaRPr lang="en-GB" altLang="zh-CN" dirty="0">
              <a:ea typeface="宋体" panose="02010600030101010101" pitchFamily="2" charset="-122"/>
            </a:endParaRPr>
          </a:p>
          <a:p>
            <a:pPr marL="457200" lvl="1" indent="-228600" defTabSz="914400">
              <a:spcBef>
                <a:spcPts val="565"/>
              </a:spcBef>
              <a:tabLst>
                <a:tab pos="28765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program has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similar</a:t>
            </a:r>
            <a:r>
              <a:rPr lang="en-GB" altLang="zh-CN" dirty="0">
                <a:ea typeface="宋体" panose="02010600030101010101" pitchFamily="2" charset="-122"/>
              </a:rPr>
              <a:t> virtual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marL="457200" lvl="1" indent="-228600" defTabSz="914400">
              <a:spcBef>
                <a:spcPts val="565"/>
              </a:spcBef>
              <a:tabLst>
                <a:tab pos="28765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Code, stack, and shared libraries always start at the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GB" altLang="zh-CN" dirty="0">
                <a:ea typeface="宋体" panose="02010600030101010101" pitchFamily="2" charset="-122"/>
              </a:rPr>
              <a:t> address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3124" name="Rectangle 14"/>
          <p:cNvSpPr/>
          <p:nvPr/>
        </p:nvSpPr>
        <p:spPr>
          <a:xfrm>
            <a:off x="4999038" y="1185863"/>
            <a:ext cx="2789237" cy="487362"/>
          </a:xfrm>
          <a:prstGeom prst="rect">
            <a:avLst/>
          </a:prstGeom>
          <a:solidFill>
            <a:srgbClr val="F1C7C7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Kernel virtual memory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3125" name="Rectangle 15"/>
          <p:cNvSpPr/>
          <p:nvPr/>
        </p:nvSpPr>
        <p:spPr>
          <a:xfrm>
            <a:off x="4999038" y="2887663"/>
            <a:ext cx="2789237" cy="669925"/>
          </a:xfrm>
          <a:prstGeom prst="rect">
            <a:avLst/>
          </a:prstGeom>
          <a:solidFill>
            <a:srgbClr val="D5F1CF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Memory-mapped region for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shared libraries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999038" y="3552825"/>
            <a:ext cx="2789238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7" name="Rectangle 17"/>
          <p:cNvSpPr/>
          <p:nvPr/>
        </p:nvSpPr>
        <p:spPr>
          <a:xfrm>
            <a:off x="4999038" y="4275138"/>
            <a:ext cx="2789237" cy="669925"/>
          </a:xfrm>
          <a:prstGeom prst="rect">
            <a:avLst/>
          </a:prstGeom>
          <a:solidFill>
            <a:srgbClr val="D5F1CF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Run-time heap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(created by 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malloc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999038" y="1978025"/>
            <a:ext cx="2789238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9" name="Line 19"/>
          <p:cNvSpPr/>
          <p:nvPr/>
        </p:nvSpPr>
        <p:spPr>
          <a:xfrm flipV="1">
            <a:off x="6388100" y="3881438"/>
            <a:ext cx="1588" cy="384175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130" name="Rectangle 20"/>
          <p:cNvSpPr/>
          <p:nvPr/>
        </p:nvSpPr>
        <p:spPr>
          <a:xfrm>
            <a:off x="4999038" y="1643063"/>
            <a:ext cx="2789237" cy="563562"/>
          </a:xfrm>
          <a:prstGeom prst="rect">
            <a:avLst/>
          </a:prstGeom>
          <a:solidFill>
            <a:srgbClr val="D5F1CF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User stack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(created at runtime)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3131" name="Line 21"/>
          <p:cNvSpPr/>
          <p:nvPr/>
        </p:nvSpPr>
        <p:spPr>
          <a:xfrm flipV="1">
            <a:off x="6388100" y="2662238"/>
            <a:ext cx="1588" cy="231775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132" name="Line 22"/>
          <p:cNvSpPr/>
          <p:nvPr/>
        </p:nvSpPr>
        <p:spPr>
          <a:xfrm>
            <a:off x="6388100" y="2206625"/>
            <a:ext cx="1588" cy="228600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999038" y="623728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Unused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33134" name="Text Box 24"/>
          <p:cNvSpPr txBox="1"/>
          <p:nvPr/>
        </p:nvSpPr>
        <p:spPr>
          <a:xfrm>
            <a:off x="4732338" y="6454775"/>
            <a:ext cx="287337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0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3135" name="Text Box 25"/>
          <p:cNvSpPr txBox="1"/>
          <p:nvPr/>
        </p:nvSpPr>
        <p:spPr>
          <a:xfrm>
            <a:off x="8145463" y="2032000"/>
            <a:ext cx="869950" cy="8080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%esp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(stack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pointer)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3136" name="Line 26"/>
          <p:cNvSpPr/>
          <p:nvPr/>
        </p:nvSpPr>
        <p:spPr>
          <a:xfrm flipH="1" flipV="1">
            <a:off x="7839075" y="2205038"/>
            <a:ext cx="384175" cy="1587"/>
          </a:xfrm>
          <a:prstGeom prst="line">
            <a:avLst/>
          </a:prstGeom>
          <a:ln w="324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137" name="Text Box 27"/>
          <p:cNvSpPr txBox="1"/>
          <p:nvPr/>
        </p:nvSpPr>
        <p:spPr>
          <a:xfrm>
            <a:off x="8007350" y="914400"/>
            <a:ext cx="1150938" cy="819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Memory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invisible to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user code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3138" name="Line 28"/>
          <p:cNvSpPr/>
          <p:nvPr/>
        </p:nvSpPr>
        <p:spPr>
          <a:xfrm flipV="1">
            <a:off x="7854950" y="1181100"/>
            <a:ext cx="1588" cy="460375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139" name="Text Box 29"/>
          <p:cNvSpPr txBox="1"/>
          <p:nvPr/>
        </p:nvSpPr>
        <p:spPr>
          <a:xfrm>
            <a:off x="8199438" y="4097338"/>
            <a:ext cx="552450" cy="3254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brk</a:t>
            </a:r>
            <a:endParaRPr lang="en-GB" altLang="zh-CN" sz="1600" b="1" dirty="0">
              <a:latin typeface="Courier New" panose="02070309020205020404" pitchFamily="49" charset="0"/>
              <a:ea typeface="msgothic"/>
            </a:endParaRPr>
          </a:p>
        </p:txBody>
      </p:sp>
      <p:sp>
        <p:nvSpPr>
          <p:cNvPr id="133140" name="Line 30"/>
          <p:cNvSpPr/>
          <p:nvPr/>
        </p:nvSpPr>
        <p:spPr>
          <a:xfrm flipH="1" flipV="1">
            <a:off x="7815263" y="4265613"/>
            <a:ext cx="330200" cy="11112"/>
          </a:xfrm>
          <a:prstGeom prst="line">
            <a:avLst/>
          </a:prstGeom>
          <a:ln w="324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141" name="Text Box 31"/>
          <p:cNvSpPr txBox="1"/>
          <p:nvPr/>
        </p:nvSpPr>
        <p:spPr>
          <a:xfrm>
            <a:off x="3581400" y="1447800"/>
            <a:ext cx="1482725" cy="271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ourier New" panose="02070309020205020404" pitchFamily="49" charset="0"/>
                <a:ea typeface="msgothic"/>
              </a:rPr>
              <a:t>0x800000000000</a:t>
            </a:r>
            <a:endParaRPr lang="en-GB" altLang="zh-CN" sz="1200" b="1" dirty="0">
              <a:latin typeface="Courier New" panose="02070309020205020404" pitchFamily="49" charset="0"/>
              <a:ea typeface="msgothic"/>
            </a:endParaRPr>
          </a:p>
        </p:txBody>
      </p:sp>
      <p:sp>
        <p:nvSpPr>
          <p:cNvPr id="133142" name="Text Box 32"/>
          <p:cNvSpPr txBox="1"/>
          <p:nvPr/>
        </p:nvSpPr>
        <p:spPr>
          <a:xfrm>
            <a:off x="3878263" y="6113463"/>
            <a:ext cx="925512" cy="271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ourier New" panose="02070309020205020404" pitchFamily="49" charset="0"/>
                <a:ea typeface="msgothic"/>
              </a:rPr>
              <a:t>0x400000</a:t>
            </a:r>
            <a:endParaRPr lang="en-GB" altLang="zh-CN" sz="1200" b="1" dirty="0">
              <a:latin typeface="Courier New" panose="02070309020205020404" pitchFamily="49" charset="0"/>
              <a:ea typeface="msgothic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4999038" y="494188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Read/write segment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(.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, .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33144" name="Rectangle 35"/>
          <p:cNvSpPr/>
          <p:nvPr/>
        </p:nvSpPr>
        <p:spPr>
          <a:xfrm>
            <a:off x="4999038" y="5567363"/>
            <a:ext cx="2789237" cy="669925"/>
          </a:xfrm>
          <a:prstGeom prst="rect">
            <a:avLst/>
          </a:prstGeom>
          <a:solidFill>
            <a:srgbClr val="F6F5BD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Read-only segment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.init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, .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text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, 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.rodata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3145" name="AutoShape 36"/>
          <p:cNvSpPr/>
          <p:nvPr/>
        </p:nvSpPr>
        <p:spPr>
          <a:xfrm>
            <a:off x="7848600" y="4949825"/>
            <a:ext cx="76200" cy="1295400"/>
          </a:xfrm>
          <a:prstGeom prst="rightBrace">
            <a:avLst>
              <a:gd name="adj1" fmla="val 141666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33146" name="Text Box 37"/>
          <p:cNvSpPr txBox="1"/>
          <p:nvPr/>
        </p:nvSpPr>
        <p:spPr>
          <a:xfrm>
            <a:off x="7988300" y="4933950"/>
            <a:ext cx="1149350" cy="13001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Loaded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from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the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executable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file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1"/>
          <p:cNvSpPr>
            <a:spLocks noGrp="1"/>
          </p:cNvSpPr>
          <p:nvPr>
            <p:ph type="title"/>
          </p:nvPr>
        </p:nvSpPr>
        <p:spPr>
          <a:xfrm>
            <a:off x="468313" y="381000"/>
            <a:ext cx="8283575" cy="982663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Simplifying Linking and Loading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5171" name="Rectangle 26"/>
          <p:cNvSpPr>
            <a:spLocks noGrp="1"/>
          </p:cNvSpPr>
          <p:nvPr>
            <p:ph idx="1"/>
          </p:nvPr>
        </p:nvSpPr>
        <p:spPr>
          <a:xfrm>
            <a:off x="381000" y="1600200"/>
            <a:ext cx="3886200" cy="4778375"/>
          </a:xfrm>
        </p:spPr>
        <p:txBody>
          <a:bodyPr vert="horz" wrap="square" lIns="91440" tIns="45720" rIns="91440" bIns="45720" anchor="t" anchorCtr="0"/>
          <a:p>
            <a:pPr marL="228600" indent="-228600" defTabSz="914400">
              <a:spcBef>
                <a:spcPts val="1250"/>
              </a:spcBef>
              <a:tabLst>
                <a:tab pos="28765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Loading </a:t>
            </a:r>
            <a:endParaRPr lang="en-GB" altLang="zh-CN" dirty="0">
              <a:ea typeface="宋体" panose="02010600030101010101" pitchFamily="2" charset="-122"/>
            </a:endParaRPr>
          </a:p>
          <a:p>
            <a:pPr marL="457200" lvl="1" indent="-228600" defTabSz="914400">
              <a:lnSpc>
                <a:spcPct val="94000"/>
              </a:lnSpc>
              <a:spcBef>
                <a:spcPts val="565"/>
              </a:spcBef>
              <a:tabLst>
                <a:tab pos="28765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execve() </a:t>
            </a:r>
            <a:r>
              <a:rPr lang="en-GB" altLang="zh-CN" dirty="0">
                <a:ea typeface="宋体" panose="02010600030101010101" pitchFamily="2" charset="-122"/>
              </a:rPr>
              <a:t>allocates virtual pages for .text and .data sections </a:t>
            </a:r>
            <a:br>
              <a:rPr lang="en-GB" altLang="zh-CN" dirty="0">
                <a:ea typeface="宋体" panose="02010600030101010101" pitchFamily="2" charset="-122"/>
              </a:rPr>
            </a:br>
            <a:r>
              <a:rPr lang="en-GB" altLang="zh-CN" dirty="0">
                <a:ea typeface="宋体" panose="02010600030101010101" pitchFamily="2" charset="-122"/>
              </a:rPr>
              <a:t>=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creates PTEs</a:t>
            </a:r>
            <a:r>
              <a:rPr lang="en-GB" altLang="zh-CN" dirty="0">
                <a:ea typeface="宋体" panose="02010600030101010101" pitchFamily="2" charset="-122"/>
              </a:rPr>
              <a:t> marked as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invalid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lvl="1" indent="-228600" defTabSz="914400">
              <a:spcBef>
                <a:spcPts val="565"/>
              </a:spcBef>
              <a:tabLst>
                <a:tab pos="28765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The </a:t>
            </a:r>
            <a:r>
              <a:rPr lang="en-GB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.text </a:t>
            </a:r>
            <a:r>
              <a:rPr lang="en-GB" altLang="zh-CN" dirty="0">
                <a:ea typeface="宋体" panose="02010600030101010101" pitchFamily="2" charset="-122"/>
              </a:rPr>
              <a:t>and </a:t>
            </a:r>
            <a:r>
              <a:rPr lang="en-GB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.data </a:t>
            </a:r>
            <a:r>
              <a:rPr lang="en-GB" altLang="zh-CN" dirty="0">
                <a:ea typeface="宋体" panose="02010600030101010101" pitchFamily="2" charset="-122"/>
              </a:rPr>
              <a:t>sections are copied, page by page,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 demand</a:t>
            </a:r>
            <a:r>
              <a:rPr lang="en-GB" altLang="zh-CN" dirty="0">
                <a:ea typeface="宋体" panose="02010600030101010101" pitchFamily="2" charset="-122"/>
              </a:rPr>
              <a:t> by the virtual memory system</a:t>
            </a:r>
            <a:r>
              <a:rPr lang="en-US" altLang="en-GB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按需分配</a:t>
            </a:r>
            <a:r>
              <a:rPr lang="en-US" altLang="en-GB" dirty="0">
                <a:ea typeface="宋体" panose="02010600030101010101" pitchFamily="2" charset="-122"/>
              </a:rPr>
              <a:t>)</a:t>
            </a:r>
            <a:endParaRPr lang="en-GB" altLang="zh-CN" dirty="0">
              <a:ea typeface="宋体" panose="02010600030101010101" pitchFamily="2" charset="-122"/>
            </a:endParaRPr>
          </a:p>
          <a:p>
            <a:pPr marL="228600" indent="-228600" defTabSz="914400">
              <a:spcBef>
                <a:spcPts val="1125"/>
              </a:spcBef>
              <a:buFont typeface="Wingdings" panose="05000000000000000000" pitchFamily="2" charset="2"/>
              <a:buNone/>
              <a:tabLst>
                <a:tab pos="28765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endParaRPr lang="en-GB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135172" name="Rectangle 14"/>
          <p:cNvSpPr/>
          <p:nvPr/>
        </p:nvSpPr>
        <p:spPr>
          <a:xfrm>
            <a:off x="4999038" y="1185863"/>
            <a:ext cx="2789237" cy="487362"/>
          </a:xfrm>
          <a:prstGeom prst="rect">
            <a:avLst/>
          </a:prstGeom>
          <a:solidFill>
            <a:srgbClr val="F1C7C7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Kernel virtual memory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5173" name="Rectangle 15"/>
          <p:cNvSpPr/>
          <p:nvPr/>
        </p:nvSpPr>
        <p:spPr>
          <a:xfrm>
            <a:off x="4999038" y="2887663"/>
            <a:ext cx="2789237" cy="669925"/>
          </a:xfrm>
          <a:prstGeom prst="rect">
            <a:avLst/>
          </a:prstGeom>
          <a:solidFill>
            <a:srgbClr val="D5F1CF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Memory-mapped region for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shared libraries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999038" y="3552825"/>
            <a:ext cx="2789238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5" name="Rectangle 17"/>
          <p:cNvSpPr/>
          <p:nvPr/>
        </p:nvSpPr>
        <p:spPr>
          <a:xfrm>
            <a:off x="4999038" y="4275138"/>
            <a:ext cx="2789237" cy="669925"/>
          </a:xfrm>
          <a:prstGeom prst="rect">
            <a:avLst/>
          </a:prstGeom>
          <a:solidFill>
            <a:srgbClr val="D5F1CF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Run-time heap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(created by 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malloc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999038" y="1978025"/>
            <a:ext cx="2789238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7" name="Line 19"/>
          <p:cNvSpPr/>
          <p:nvPr/>
        </p:nvSpPr>
        <p:spPr>
          <a:xfrm flipV="1">
            <a:off x="6388100" y="3881438"/>
            <a:ext cx="1588" cy="384175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5178" name="Rectangle 20"/>
          <p:cNvSpPr/>
          <p:nvPr/>
        </p:nvSpPr>
        <p:spPr>
          <a:xfrm>
            <a:off x="4999038" y="1643063"/>
            <a:ext cx="2789237" cy="563562"/>
          </a:xfrm>
          <a:prstGeom prst="rect">
            <a:avLst/>
          </a:prstGeom>
          <a:solidFill>
            <a:srgbClr val="D5F1CF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User stack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(created at runtime)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5179" name="Line 21"/>
          <p:cNvSpPr/>
          <p:nvPr/>
        </p:nvSpPr>
        <p:spPr>
          <a:xfrm flipV="1">
            <a:off x="6388100" y="2662238"/>
            <a:ext cx="1588" cy="231775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5180" name="Line 22"/>
          <p:cNvSpPr/>
          <p:nvPr/>
        </p:nvSpPr>
        <p:spPr>
          <a:xfrm>
            <a:off x="6388100" y="2206625"/>
            <a:ext cx="1588" cy="228600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999038" y="623728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Unused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35182" name="Text Box 24"/>
          <p:cNvSpPr txBox="1"/>
          <p:nvPr/>
        </p:nvSpPr>
        <p:spPr>
          <a:xfrm>
            <a:off x="4732338" y="6454775"/>
            <a:ext cx="287337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0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5183" name="Text Box 25"/>
          <p:cNvSpPr txBox="1"/>
          <p:nvPr/>
        </p:nvSpPr>
        <p:spPr>
          <a:xfrm>
            <a:off x="8145463" y="2032000"/>
            <a:ext cx="869950" cy="8080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%esp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(stack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pointer)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5184" name="Line 26"/>
          <p:cNvSpPr/>
          <p:nvPr/>
        </p:nvSpPr>
        <p:spPr>
          <a:xfrm flipH="1" flipV="1">
            <a:off x="7839075" y="2205038"/>
            <a:ext cx="384175" cy="1587"/>
          </a:xfrm>
          <a:prstGeom prst="line">
            <a:avLst/>
          </a:prstGeom>
          <a:ln w="324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5185" name="Text Box 27"/>
          <p:cNvSpPr txBox="1"/>
          <p:nvPr/>
        </p:nvSpPr>
        <p:spPr>
          <a:xfrm>
            <a:off x="8007350" y="914400"/>
            <a:ext cx="1150938" cy="819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Memory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invisible to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user code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5186" name="Line 28"/>
          <p:cNvSpPr/>
          <p:nvPr/>
        </p:nvSpPr>
        <p:spPr>
          <a:xfrm flipV="1">
            <a:off x="7854950" y="1181100"/>
            <a:ext cx="1588" cy="460375"/>
          </a:xfrm>
          <a:prstGeom prst="line">
            <a:avLst/>
          </a:prstGeom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5187" name="Text Box 29"/>
          <p:cNvSpPr txBox="1"/>
          <p:nvPr/>
        </p:nvSpPr>
        <p:spPr>
          <a:xfrm>
            <a:off x="8199438" y="4097338"/>
            <a:ext cx="552450" cy="3254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brk</a:t>
            </a:r>
            <a:endParaRPr lang="en-GB" altLang="zh-CN" sz="1600" b="1" dirty="0">
              <a:latin typeface="Courier New" panose="02070309020205020404" pitchFamily="49" charset="0"/>
              <a:ea typeface="msgothic"/>
            </a:endParaRPr>
          </a:p>
        </p:txBody>
      </p:sp>
      <p:sp>
        <p:nvSpPr>
          <p:cNvPr id="135188" name="Line 30"/>
          <p:cNvSpPr/>
          <p:nvPr/>
        </p:nvSpPr>
        <p:spPr>
          <a:xfrm flipH="1" flipV="1">
            <a:off x="7815263" y="4265613"/>
            <a:ext cx="407987" cy="11112"/>
          </a:xfrm>
          <a:prstGeom prst="line">
            <a:avLst/>
          </a:prstGeom>
          <a:ln w="3240" cap="flat" cmpd="sng">
            <a:solidFill>
              <a:srgbClr val="0000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5189" name="Text Box 31"/>
          <p:cNvSpPr txBox="1"/>
          <p:nvPr/>
        </p:nvSpPr>
        <p:spPr>
          <a:xfrm>
            <a:off x="3581400" y="1447800"/>
            <a:ext cx="1482725" cy="271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ourier New" panose="02070309020205020404" pitchFamily="49" charset="0"/>
                <a:ea typeface="msgothic"/>
              </a:rPr>
              <a:t>0x800000000000</a:t>
            </a:r>
            <a:endParaRPr lang="en-GB" altLang="zh-CN" sz="1200" b="1" dirty="0">
              <a:latin typeface="Courier New" panose="02070309020205020404" pitchFamily="49" charset="0"/>
              <a:ea typeface="msgothic"/>
            </a:endParaRPr>
          </a:p>
        </p:txBody>
      </p:sp>
      <p:sp>
        <p:nvSpPr>
          <p:cNvPr id="135190" name="Text Box 32"/>
          <p:cNvSpPr txBox="1"/>
          <p:nvPr/>
        </p:nvSpPr>
        <p:spPr>
          <a:xfrm>
            <a:off x="3878263" y="6113463"/>
            <a:ext cx="925512" cy="271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4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200" b="1" dirty="0">
                <a:latin typeface="Courier New" panose="02070309020205020404" pitchFamily="49" charset="0"/>
                <a:ea typeface="msgothic"/>
              </a:rPr>
              <a:t>0x400000</a:t>
            </a:r>
            <a:endParaRPr lang="en-GB" altLang="zh-CN" sz="1200" b="1" dirty="0">
              <a:latin typeface="Courier New" panose="02070309020205020404" pitchFamily="49" charset="0"/>
              <a:ea typeface="msgothic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4999038" y="494188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Read/write segment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(.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, .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35192" name="Rectangle 35"/>
          <p:cNvSpPr/>
          <p:nvPr/>
        </p:nvSpPr>
        <p:spPr>
          <a:xfrm>
            <a:off x="4999038" y="5567363"/>
            <a:ext cx="2789237" cy="669925"/>
          </a:xfrm>
          <a:prstGeom prst="rect">
            <a:avLst/>
          </a:prstGeom>
          <a:solidFill>
            <a:srgbClr val="F6F5BD"/>
          </a:solidFill>
          <a:ln w="324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Read-only segment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(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.init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, .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text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, </a:t>
            </a:r>
            <a:r>
              <a:rPr lang="en-GB" altLang="zh-CN" sz="1600" b="1" dirty="0">
                <a:latin typeface="Courier New" panose="02070309020205020404" pitchFamily="49" charset="0"/>
                <a:ea typeface="msgothic"/>
              </a:rPr>
              <a:t>.rodata</a:t>
            </a: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)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  <p:sp>
        <p:nvSpPr>
          <p:cNvPr id="135193" name="AutoShape 36"/>
          <p:cNvSpPr/>
          <p:nvPr/>
        </p:nvSpPr>
        <p:spPr>
          <a:xfrm>
            <a:off x="7835900" y="4949825"/>
            <a:ext cx="76200" cy="1295400"/>
          </a:xfrm>
          <a:prstGeom prst="rightBrace">
            <a:avLst>
              <a:gd name="adj1" fmla="val 141666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135194" name="Text Box 37"/>
          <p:cNvSpPr txBox="1"/>
          <p:nvPr/>
        </p:nvSpPr>
        <p:spPr>
          <a:xfrm>
            <a:off x="7988300" y="4933950"/>
            <a:ext cx="1149350" cy="13001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Loaded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from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the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executable 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msgothic"/>
              </a:rPr>
              <a:t>file</a:t>
            </a:r>
            <a:endParaRPr lang="en-GB" altLang="zh-CN" sz="1600" b="1" dirty="0">
              <a:latin typeface="Calibri" panose="020F0502020204030204" pitchFamily="34" charset="0"/>
              <a:ea typeface="msgothic"/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01000" cy="87788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Why Virtual Memory (VM)?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94665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Uses main memory efficiently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 DRAM as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cache</a:t>
            </a:r>
            <a:r>
              <a:rPr lang="en-GB" altLang="zh-CN" dirty="0">
                <a:ea typeface="宋体" panose="02010600030101010101" pitchFamily="2" charset="-122"/>
              </a:rPr>
              <a:t> for the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parts of </a:t>
            </a:r>
            <a:r>
              <a:rPr lang="en-GB" altLang="zh-CN" dirty="0">
                <a:ea typeface="宋体" panose="02010600030101010101" pitchFamily="2" charset="-122"/>
              </a:rPr>
              <a:t>a virtual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lvl="2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Simplifies memory management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process gets the same uniform linear address space</a:t>
            </a:r>
            <a:endParaRPr lang="en-GB" altLang="zh-CN" dirty="0">
              <a:ea typeface="宋体" panose="02010600030101010101" pitchFamily="2" charset="-122"/>
            </a:endParaRPr>
          </a:p>
          <a:p>
            <a:pPr lvl="2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Isolates address spaces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One process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can’t interfere with another’s</a:t>
            </a:r>
            <a:r>
              <a:rPr lang="en-GB" altLang="zh-CN" dirty="0">
                <a:ea typeface="宋体" panose="02010600030101010101" pitchFamily="2" charset="-122"/>
              </a:rPr>
              <a:t> memory	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User program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cannot access privileged kernel </a:t>
            </a:r>
            <a:r>
              <a:rPr lang="en-GB" altLang="zh-CN" dirty="0">
                <a:ea typeface="宋体" panose="02010600030101010101" pitchFamily="2" charset="-122"/>
              </a:rPr>
              <a:t>information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3503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VM as a Tool for Memory Protection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/>
          </p:cNvSpPr>
          <p:nvPr>
            <p:ph idx="1"/>
          </p:nvPr>
        </p:nvSpPr>
        <p:spPr>
          <a:xfrm>
            <a:off x="338138" y="1600200"/>
            <a:ext cx="8307387" cy="1273175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Extend PTEs with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permission bits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defTabSz="914400">
              <a:lnSpc>
                <a:spcPct val="83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The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same physical page</a:t>
            </a:r>
            <a:r>
              <a:rPr lang="en-GB" altLang="zh-CN" dirty="0">
                <a:ea typeface="宋体" panose="02010600030101010101" pitchFamily="2" charset="-122"/>
              </a:rPr>
              <a:t> has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different permission </a:t>
            </a:r>
            <a:r>
              <a:rPr lang="en-GB" altLang="zh-CN" dirty="0">
                <a:ea typeface="宋体" panose="02010600030101010101" pitchFamily="2" charset="-122"/>
              </a:rPr>
              <a:t>for different process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9268" name="Text Box 4"/>
          <p:cNvSpPr txBox="1"/>
          <p:nvPr/>
        </p:nvSpPr>
        <p:spPr>
          <a:xfrm>
            <a:off x="152400" y="3306763"/>
            <a:ext cx="1071563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Process i: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69" name="Text Box 5"/>
          <p:cNvSpPr txBox="1"/>
          <p:nvPr/>
        </p:nvSpPr>
        <p:spPr>
          <a:xfrm>
            <a:off x="4297363" y="3276600"/>
            <a:ext cx="866775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70" name="Text Box 6"/>
          <p:cNvSpPr txBox="1"/>
          <p:nvPr/>
        </p:nvSpPr>
        <p:spPr>
          <a:xfrm>
            <a:off x="2657475" y="3276600"/>
            <a:ext cx="649288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71" name="Text Box 7"/>
          <p:cNvSpPr txBox="1"/>
          <p:nvPr/>
        </p:nvSpPr>
        <p:spPr>
          <a:xfrm>
            <a:off x="3297238" y="3276600"/>
            <a:ext cx="738187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581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6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3" name="Rectangle 9"/>
          <p:cNvSpPr/>
          <p:nvPr/>
        </p:nvSpPr>
        <p:spPr>
          <a:xfrm>
            <a:off x="2632075" y="35814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74" name="Rectangle 10"/>
          <p:cNvSpPr/>
          <p:nvPr/>
        </p:nvSpPr>
        <p:spPr>
          <a:xfrm>
            <a:off x="3317875" y="35814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8862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4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6" name="Rectangle 12"/>
          <p:cNvSpPr/>
          <p:nvPr/>
        </p:nvSpPr>
        <p:spPr>
          <a:xfrm>
            <a:off x="2632075" y="38862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77" name="Rectangle 13"/>
          <p:cNvSpPr/>
          <p:nvPr/>
        </p:nvSpPr>
        <p:spPr>
          <a:xfrm>
            <a:off x="3317875" y="38862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41910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2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9" name="Rectangle 15"/>
          <p:cNvSpPr/>
          <p:nvPr/>
        </p:nvSpPr>
        <p:spPr>
          <a:xfrm>
            <a:off x="2632075" y="41910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0" name="Text Box 16"/>
          <p:cNvSpPr txBox="1"/>
          <p:nvPr/>
        </p:nvSpPr>
        <p:spPr>
          <a:xfrm>
            <a:off x="1335088" y="3576638"/>
            <a:ext cx="620712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1" name="Text Box 17"/>
          <p:cNvSpPr txBox="1"/>
          <p:nvPr/>
        </p:nvSpPr>
        <p:spPr>
          <a:xfrm>
            <a:off x="1335088" y="3881438"/>
            <a:ext cx="620712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2" name="Text Box 18"/>
          <p:cNvSpPr txBox="1"/>
          <p:nvPr/>
        </p:nvSpPr>
        <p:spPr>
          <a:xfrm>
            <a:off x="1336675" y="4186238"/>
            <a:ext cx="620713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3" name="Rectangle 19"/>
          <p:cNvSpPr/>
          <p:nvPr/>
        </p:nvSpPr>
        <p:spPr>
          <a:xfrm>
            <a:off x="3605213" y="4572000"/>
            <a:ext cx="246062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49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49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49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4" name="Text Box 20"/>
          <p:cNvSpPr txBox="1"/>
          <p:nvPr/>
        </p:nvSpPr>
        <p:spPr>
          <a:xfrm>
            <a:off x="152400" y="5516563"/>
            <a:ext cx="1074738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Process j: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5" name="Rectangle 35"/>
          <p:cNvSpPr/>
          <p:nvPr/>
        </p:nvSpPr>
        <p:spPr>
          <a:xfrm>
            <a:off x="3317875" y="41910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6" name="Text Box 42"/>
          <p:cNvSpPr txBox="1"/>
          <p:nvPr/>
        </p:nvSpPr>
        <p:spPr>
          <a:xfrm>
            <a:off x="2036763" y="3276600"/>
            <a:ext cx="523875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SUP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7" name="Rectangle 43"/>
          <p:cNvSpPr/>
          <p:nvPr/>
        </p:nvSpPr>
        <p:spPr>
          <a:xfrm>
            <a:off x="1943100" y="35814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8" name="Rectangle 44"/>
          <p:cNvSpPr/>
          <p:nvPr/>
        </p:nvSpPr>
        <p:spPr>
          <a:xfrm>
            <a:off x="1943100" y="38862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89" name="Rectangle 45"/>
          <p:cNvSpPr/>
          <p:nvPr/>
        </p:nvSpPr>
        <p:spPr>
          <a:xfrm>
            <a:off x="1943100" y="41910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90" name="Text Box 46"/>
          <p:cNvSpPr txBox="1"/>
          <p:nvPr/>
        </p:nvSpPr>
        <p:spPr>
          <a:xfrm>
            <a:off x="4300538" y="5484813"/>
            <a:ext cx="866775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91" name="Text Box 47"/>
          <p:cNvSpPr txBox="1"/>
          <p:nvPr/>
        </p:nvSpPr>
        <p:spPr>
          <a:xfrm>
            <a:off x="2657475" y="5484813"/>
            <a:ext cx="649288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92" name="Text Box 48"/>
          <p:cNvSpPr txBox="1"/>
          <p:nvPr/>
        </p:nvSpPr>
        <p:spPr>
          <a:xfrm>
            <a:off x="3297238" y="5484813"/>
            <a:ext cx="738187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7896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9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94" name="Rectangle 50"/>
          <p:cNvSpPr/>
          <p:nvPr/>
        </p:nvSpPr>
        <p:spPr>
          <a:xfrm>
            <a:off x="2635250" y="57896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95" name="Rectangle 51"/>
          <p:cNvSpPr/>
          <p:nvPr/>
        </p:nvSpPr>
        <p:spPr>
          <a:xfrm>
            <a:off x="3321050" y="5789613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60944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6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97" name="Rectangle 53"/>
          <p:cNvSpPr/>
          <p:nvPr/>
        </p:nvSpPr>
        <p:spPr>
          <a:xfrm>
            <a:off x="2635250" y="60944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298" name="Rectangle 54"/>
          <p:cNvSpPr/>
          <p:nvPr/>
        </p:nvSpPr>
        <p:spPr>
          <a:xfrm>
            <a:off x="3321050" y="60944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63992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11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300" name="Rectangle 56"/>
          <p:cNvSpPr/>
          <p:nvPr/>
        </p:nvSpPr>
        <p:spPr>
          <a:xfrm>
            <a:off x="2635250" y="63992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1" name="Rectangle 57"/>
          <p:cNvSpPr/>
          <p:nvPr/>
        </p:nvSpPr>
        <p:spPr>
          <a:xfrm>
            <a:off x="3321050" y="63992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2" name="Text Box 58"/>
          <p:cNvSpPr txBox="1"/>
          <p:nvPr/>
        </p:nvSpPr>
        <p:spPr>
          <a:xfrm>
            <a:off x="2036763" y="5484813"/>
            <a:ext cx="523875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SUP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3" name="Rectangle 59"/>
          <p:cNvSpPr/>
          <p:nvPr/>
        </p:nvSpPr>
        <p:spPr>
          <a:xfrm>
            <a:off x="1946275" y="5789613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4" name="Rectangle 60"/>
          <p:cNvSpPr/>
          <p:nvPr/>
        </p:nvSpPr>
        <p:spPr>
          <a:xfrm>
            <a:off x="1946275" y="60944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5" name="Rectangle 61"/>
          <p:cNvSpPr/>
          <p:nvPr/>
        </p:nvSpPr>
        <p:spPr>
          <a:xfrm>
            <a:off x="1946275" y="6399213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6" name="Text Box 62"/>
          <p:cNvSpPr txBox="1"/>
          <p:nvPr/>
        </p:nvSpPr>
        <p:spPr>
          <a:xfrm>
            <a:off x="1335088" y="5791200"/>
            <a:ext cx="62071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7" name="Text Box 63"/>
          <p:cNvSpPr txBox="1"/>
          <p:nvPr/>
        </p:nvSpPr>
        <p:spPr>
          <a:xfrm>
            <a:off x="1335088" y="6096000"/>
            <a:ext cx="62071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8" name="Text Box 64"/>
          <p:cNvSpPr txBox="1"/>
          <p:nvPr/>
        </p:nvSpPr>
        <p:spPr>
          <a:xfrm>
            <a:off x="1336675" y="6400800"/>
            <a:ext cx="620713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9309" name="Rectangle 4"/>
          <p:cNvSpPr/>
          <p:nvPr/>
        </p:nvSpPr>
        <p:spPr>
          <a:xfrm>
            <a:off x="7086600" y="2873375"/>
            <a:ext cx="16764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Physical 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Address Space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3" y="35861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3" y="38417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3" y="41005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7161213" y="43608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3" y="46164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 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161213" y="48704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3" y="51308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161213" y="538162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3" y="56372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161213" y="58912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 9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6142038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639762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11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9322" name="Straight Arrow Connector 113"/>
          <p:cNvCxnSpPr>
            <a:stCxn id="24584" idx="3"/>
            <a:endCxn id="101" idx="1"/>
          </p:cNvCxnSpPr>
          <p:nvPr/>
        </p:nvCxnSpPr>
        <p:spPr>
          <a:xfrm>
            <a:off x="5527675" y="3733800"/>
            <a:ext cx="1633538" cy="1525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9323" name="Straight Arrow Connector 115"/>
          <p:cNvCxnSpPr>
            <a:stCxn id="24587" idx="3"/>
            <a:endCxn id="99" idx="1"/>
          </p:cNvCxnSpPr>
          <p:nvPr/>
        </p:nvCxnSpPr>
        <p:spPr>
          <a:xfrm>
            <a:off x="5527675" y="4038600"/>
            <a:ext cx="1633538" cy="7064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9324" name="Straight Arrow Connector 117"/>
          <p:cNvCxnSpPr>
            <a:stCxn id="24590" idx="3"/>
            <a:endCxn id="97" idx="1"/>
          </p:cNvCxnSpPr>
          <p:nvPr/>
        </p:nvCxnSpPr>
        <p:spPr>
          <a:xfrm flipV="1">
            <a:off x="5527675" y="4227513"/>
            <a:ext cx="1633538" cy="1158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9325" name="Straight Arrow Connector 119"/>
          <p:cNvCxnSpPr>
            <a:stCxn id="24625" idx="3"/>
            <a:endCxn id="104" idx="1"/>
          </p:cNvCxnSpPr>
          <p:nvPr/>
        </p:nvCxnSpPr>
        <p:spPr>
          <a:xfrm>
            <a:off x="5530850" y="5942013"/>
            <a:ext cx="1630363" cy="762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9326" name="Straight Arrow Connector 121"/>
          <p:cNvCxnSpPr>
            <a:stCxn id="24628" idx="3"/>
            <a:endCxn id="101" idx="1"/>
          </p:cNvCxnSpPr>
          <p:nvPr/>
        </p:nvCxnSpPr>
        <p:spPr>
          <a:xfrm flipV="1">
            <a:off x="5530850" y="5259388"/>
            <a:ext cx="1630363" cy="9874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39327" name="Straight Arrow Connector 123"/>
          <p:cNvCxnSpPr>
            <a:stCxn id="24631" idx="3"/>
            <a:endCxn id="112" idx="1"/>
          </p:cNvCxnSpPr>
          <p:nvPr/>
        </p:nvCxnSpPr>
        <p:spPr>
          <a:xfrm flipV="1">
            <a:off x="5530850" y="6526213"/>
            <a:ext cx="1631950" cy="254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35038"/>
          </a:xfrm>
        </p:spPr>
        <p:txBody>
          <a:bodyPr vert="horz" wrap="square" lIns="91440" tIns="45720" rIns="91440" bIns="45720" anchor="ctr" anchorCtr="0"/>
          <a:p>
            <a:pPr defTabSz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VM as a Tool for Memory Protection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/>
          </p:cNvSpPr>
          <p:nvPr>
            <p:ph idx="1"/>
          </p:nvPr>
        </p:nvSpPr>
        <p:spPr>
          <a:xfrm>
            <a:off x="338138" y="1601788"/>
            <a:ext cx="8307387" cy="1293812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83000"/>
              </a:lnSpc>
              <a:spcBef>
                <a:spcPts val="12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Page fault handler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checks these before remapping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defTabSz="914400">
              <a:lnSpc>
                <a:spcPct val="88000"/>
              </a:lnSpc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If violated, send process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SIGSEGV (segmentation fault)</a:t>
            </a:r>
            <a:endParaRPr lang="en-GB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1316" name="Text Box 4"/>
          <p:cNvSpPr txBox="1"/>
          <p:nvPr/>
        </p:nvSpPr>
        <p:spPr>
          <a:xfrm>
            <a:off x="152400" y="3306763"/>
            <a:ext cx="1071563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Process i: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17" name="Text Box 5"/>
          <p:cNvSpPr txBox="1"/>
          <p:nvPr/>
        </p:nvSpPr>
        <p:spPr>
          <a:xfrm>
            <a:off x="4297363" y="3276600"/>
            <a:ext cx="866775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18" name="Text Box 6"/>
          <p:cNvSpPr txBox="1"/>
          <p:nvPr/>
        </p:nvSpPr>
        <p:spPr>
          <a:xfrm>
            <a:off x="2657475" y="3276600"/>
            <a:ext cx="649288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19" name="Text Box 7"/>
          <p:cNvSpPr txBox="1"/>
          <p:nvPr/>
        </p:nvSpPr>
        <p:spPr>
          <a:xfrm>
            <a:off x="3297238" y="3276600"/>
            <a:ext cx="738187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581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6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21" name="Rectangle 9"/>
          <p:cNvSpPr/>
          <p:nvPr/>
        </p:nvSpPr>
        <p:spPr>
          <a:xfrm>
            <a:off x="2632075" y="35814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22" name="Rectangle 10"/>
          <p:cNvSpPr/>
          <p:nvPr/>
        </p:nvSpPr>
        <p:spPr>
          <a:xfrm>
            <a:off x="3317875" y="35814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8862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4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24" name="Rectangle 12"/>
          <p:cNvSpPr/>
          <p:nvPr/>
        </p:nvSpPr>
        <p:spPr>
          <a:xfrm>
            <a:off x="2632075" y="38862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25" name="Rectangle 13"/>
          <p:cNvSpPr/>
          <p:nvPr/>
        </p:nvSpPr>
        <p:spPr>
          <a:xfrm>
            <a:off x="3317875" y="38862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41910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2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27" name="Rectangle 15"/>
          <p:cNvSpPr/>
          <p:nvPr/>
        </p:nvSpPr>
        <p:spPr>
          <a:xfrm>
            <a:off x="2632075" y="41910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28" name="Text Box 16"/>
          <p:cNvSpPr txBox="1"/>
          <p:nvPr/>
        </p:nvSpPr>
        <p:spPr>
          <a:xfrm>
            <a:off x="1335088" y="3576638"/>
            <a:ext cx="620712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29" name="Text Box 17"/>
          <p:cNvSpPr txBox="1"/>
          <p:nvPr/>
        </p:nvSpPr>
        <p:spPr>
          <a:xfrm>
            <a:off x="1335088" y="3881438"/>
            <a:ext cx="620712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0" name="Text Box 18"/>
          <p:cNvSpPr txBox="1"/>
          <p:nvPr/>
        </p:nvSpPr>
        <p:spPr>
          <a:xfrm>
            <a:off x="1336675" y="4186238"/>
            <a:ext cx="620713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1" name="Rectangle 19"/>
          <p:cNvSpPr/>
          <p:nvPr/>
        </p:nvSpPr>
        <p:spPr>
          <a:xfrm>
            <a:off x="3605213" y="4572000"/>
            <a:ext cx="246062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49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49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 defTabSz="914400">
              <a:lnSpc>
                <a:spcPct val="49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2" name="Text Box 20"/>
          <p:cNvSpPr txBox="1"/>
          <p:nvPr/>
        </p:nvSpPr>
        <p:spPr>
          <a:xfrm>
            <a:off x="152400" y="5516563"/>
            <a:ext cx="1074738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Process j: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3" name="Rectangle 35"/>
          <p:cNvSpPr/>
          <p:nvPr/>
        </p:nvSpPr>
        <p:spPr>
          <a:xfrm>
            <a:off x="3317875" y="41910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4" name="Text Box 42"/>
          <p:cNvSpPr txBox="1"/>
          <p:nvPr/>
        </p:nvSpPr>
        <p:spPr>
          <a:xfrm>
            <a:off x="2036763" y="3276600"/>
            <a:ext cx="523875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SUP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5" name="Rectangle 43"/>
          <p:cNvSpPr/>
          <p:nvPr/>
        </p:nvSpPr>
        <p:spPr>
          <a:xfrm>
            <a:off x="1943100" y="35814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6" name="Rectangle 44"/>
          <p:cNvSpPr/>
          <p:nvPr/>
        </p:nvSpPr>
        <p:spPr>
          <a:xfrm>
            <a:off x="1943100" y="38862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7" name="Rectangle 45"/>
          <p:cNvSpPr/>
          <p:nvPr/>
        </p:nvSpPr>
        <p:spPr>
          <a:xfrm>
            <a:off x="1943100" y="41910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8" name="Text Box 46"/>
          <p:cNvSpPr txBox="1"/>
          <p:nvPr/>
        </p:nvSpPr>
        <p:spPr>
          <a:xfrm>
            <a:off x="4300538" y="5484813"/>
            <a:ext cx="866775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39" name="Text Box 47"/>
          <p:cNvSpPr txBox="1"/>
          <p:nvPr/>
        </p:nvSpPr>
        <p:spPr>
          <a:xfrm>
            <a:off x="2657475" y="5484813"/>
            <a:ext cx="649288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40" name="Text Box 48"/>
          <p:cNvSpPr txBox="1"/>
          <p:nvPr/>
        </p:nvSpPr>
        <p:spPr>
          <a:xfrm>
            <a:off x="3297238" y="5484813"/>
            <a:ext cx="738187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7896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9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42" name="Rectangle 50"/>
          <p:cNvSpPr/>
          <p:nvPr/>
        </p:nvSpPr>
        <p:spPr>
          <a:xfrm>
            <a:off x="2635250" y="57896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43" name="Rectangle 51"/>
          <p:cNvSpPr/>
          <p:nvPr/>
        </p:nvSpPr>
        <p:spPr>
          <a:xfrm>
            <a:off x="3321050" y="5789613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60944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6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45" name="Rectangle 53"/>
          <p:cNvSpPr/>
          <p:nvPr/>
        </p:nvSpPr>
        <p:spPr>
          <a:xfrm>
            <a:off x="2635250" y="60944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46" name="Rectangle 54"/>
          <p:cNvSpPr/>
          <p:nvPr/>
        </p:nvSpPr>
        <p:spPr>
          <a:xfrm>
            <a:off x="3321050" y="60944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639921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 11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48" name="Rectangle 56"/>
          <p:cNvSpPr/>
          <p:nvPr/>
        </p:nvSpPr>
        <p:spPr>
          <a:xfrm>
            <a:off x="2635250" y="63992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49" name="Rectangle 57"/>
          <p:cNvSpPr/>
          <p:nvPr/>
        </p:nvSpPr>
        <p:spPr>
          <a:xfrm>
            <a:off x="3321050" y="63992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0" name="Text Box 58"/>
          <p:cNvSpPr txBox="1"/>
          <p:nvPr/>
        </p:nvSpPr>
        <p:spPr>
          <a:xfrm>
            <a:off x="2036763" y="5484813"/>
            <a:ext cx="523875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SUP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1" name="Rectangle 59"/>
          <p:cNvSpPr/>
          <p:nvPr/>
        </p:nvSpPr>
        <p:spPr>
          <a:xfrm>
            <a:off x="1946275" y="5789613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2" name="Rectangle 60"/>
          <p:cNvSpPr/>
          <p:nvPr/>
        </p:nvSpPr>
        <p:spPr>
          <a:xfrm>
            <a:off x="1946275" y="6094413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3" name="Rectangle 61"/>
          <p:cNvSpPr/>
          <p:nvPr/>
        </p:nvSpPr>
        <p:spPr>
          <a:xfrm>
            <a:off x="1946275" y="6399213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360" tIns="44280" rIns="90360" bIns="4428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4" name="Text Box 62"/>
          <p:cNvSpPr txBox="1"/>
          <p:nvPr/>
        </p:nvSpPr>
        <p:spPr>
          <a:xfrm>
            <a:off x="1335088" y="5791200"/>
            <a:ext cx="62071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5" name="Text Box 63"/>
          <p:cNvSpPr txBox="1"/>
          <p:nvPr/>
        </p:nvSpPr>
        <p:spPr>
          <a:xfrm>
            <a:off x="1335088" y="6096000"/>
            <a:ext cx="62071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6" name="Text Box 64"/>
          <p:cNvSpPr txBox="1"/>
          <p:nvPr/>
        </p:nvSpPr>
        <p:spPr>
          <a:xfrm>
            <a:off x="1336675" y="6400800"/>
            <a:ext cx="620713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8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 dirty="0"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  <a:endParaRPr lang="en-GB" altLang="zh-CN" sz="1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1357" name="Rectangle 4"/>
          <p:cNvSpPr/>
          <p:nvPr/>
        </p:nvSpPr>
        <p:spPr>
          <a:xfrm>
            <a:off x="7086600" y="2873375"/>
            <a:ext cx="1676400" cy="631825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Physical 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defTabSz="914400">
              <a:lnSpc>
                <a:spcPct val="98000"/>
              </a:lnSpc>
              <a:spcBef>
                <a:spcPct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b="1" i="1" dirty="0">
                <a:latin typeface="Calibri" panose="020F0502020204030204" pitchFamily="34" charset="0"/>
                <a:ea typeface="宋体" panose="02010600030101010101" pitchFamily="2" charset="-122"/>
              </a:rPr>
              <a:t>Address Space</a:t>
            </a:r>
            <a:endParaRPr lang="en-GB" altLang="zh-CN" sz="1800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3" y="35861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3" y="38417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3" y="41005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7161213" y="436086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3" y="461645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 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161213" y="4870450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3" y="5130800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161213" y="5381625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3" y="56372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161213" y="589121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 9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6142038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6397625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PP 11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1370" name="Straight Arrow Connector 113"/>
          <p:cNvCxnSpPr>
            <a:stCxn id="24584" idx="3"/>
            <a:endCxn id="101" idx="1"/>
          </p:cNvCxnSpPr>
          <p:nvPr/>
        </p:nvCxnSpPr>
        <p:spPr>
          <a:xfrm>
            <a:off x="5527675" y="3733800"/>
            <a:ext cx="1633538" cy="1525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1371" name="Straight Arrow Connector 115"/>
          <p:cNvCxnSpPr>
            <a:stCxn id="24587" idx="3"/>
            <a:endCxn id="99" idx="1"/>
          </p:cNvCxnSpPr>
          <p:nvPr/>
        </p:nvCxnSpPr>
        <p:spPr>
          <a:xfrm>
            <a:off x="5527675" y="4038600"/>
            <a:ext cx="1633538" cy="7064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1372" name="Straight Arrow Connector 117"/>
          <p:cNvCxnSpPr>
            <a:stCxn id="24590" idx="3"/>
            <a:endCxn id="97" idx="1"/>
          </p:cNvCxnSpPr>
          <p:nvPr/>
        </p:nvCxnSpPr>
        <p:spPr>
          <a:xfrm flipV="1">
            <a:off x="5527675" y="4227513"/>
            <a:ext cx="1633538" cy="1158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1373" name="Straight Arrow Connector 119"/>
          <p:cNvCxnSpPr>
            <a:stCxn id="24625" idx="3"/>
            <a:endCxn id="104" idx="1"/>
          </p:cNvCxnSpPr>
          <p:nvPr/>
        </p:nvCxnSpPr>
        <p:spPr>
          <a:xfrm>
            <a:off x="5530850" y="5942013"/>
            <a:ext cx="1630363" cy="762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1374" name="Straight Arrow Connector 121"/>
          <p:cNvCxnSpPr>
            <a:stCxn id="24628" idx="3"/>
            <a:endCxn id="101" idx="1"/>
          </p:cNvCxnSpPr>
          <p:nvPr/>
        </p:nvCxnSpPr>
        <p:spPr>
          <a:xfrm flipV="1">
            <a:off x="5530850" y="5259388"/>
            <a:ext cx="1630363" cy="9874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41375" name="Straight Arrow Connector 123"/>
          <p:cNvCxnSpPr>
            <a:stCxn id="24631" idx="3"/>
            <a:endCxn id="112" idx="1"/>
          </p:cNvCxnSpPr>
          <p:nvPr/>
        </p:nvCxnSpPr>
        <p:spPr>
          <a:xfrm flipV="1">
            <a:off x="5530850" y="6526213"/>
            <a:ext cx="1631950" cy="254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void 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mem_sbrk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void *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old_brk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if (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0)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|| ((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&gt;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mem_max_addr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26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errno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ENOMEM;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26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“</a:t>
            </a:r>
            <a:r>
              <a:rPr kumimoji="0" lang="en-US" altLang="zh-CN" sz="2000" b="0" i="0" u="none" strike="noStrike" kern="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ERROR: </a:t>
            </a:r>
            <a:r>
              <a:rPr kumimoji="0" lang="en-US" altLang="zh-CN" sz="2000" b="0" i="0" u="none" strike="noStrike" kern="0" cap="none" spc="-15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mem_sbrk</a:t>
            </a:r>
            <a:r>
              <a:rPr kumimoji="0" lang="en-US" altLang="zh-CN" sz="2000" b="0" i="0" u="none" strike="noStrike" kern="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failed. Ran out of memory …\n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      return (void *)-1;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mem_brk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return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old_brk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Initialize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9375" y="168148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只实现了</a:t>
            </a:r>
            <a:r>
              <a:rPr lang="en-US" altLang="zh-CN"/>
              <a:t>incr&gt;=0</a:t>
            </a:r>
            <a:r>
              <a:rPr lang="zh-CN" altLang="en-US"/>
              <a:t>的操作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Structure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571625"/>
            <a:ext cx="8915400" cy="300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4691380"/>
            <a:ext cx="902970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个蓝色的</a:t>
            </a:r>
            <a:r>
              <a:rPr lang="en-US" altLang="zh-CN"/>
              <a:t>block</a:t>
            </a:r>
            <a:r>
              <a:rPr lang="zh-CN" altLang="en-US"/>
              <a:t>：第一个就相当于一个占位符，保证了每个</a:t>
            </a:r>
            <a:r>
              <a:rPr lang="en-US" altLang="zh-CN"/>
              <a:t>payload</a:t>
            </a:r>
            <a:r>
              <a:rPr lang="zh-CN" altLang="en-US"/>
              <a:t>的起点</a:t>
            </a:r>
            <a:endParaRPr lang="zh-CN" altLang="en-US"/>
          </a:p>
          <a:p>
            <a:r>
              <a:rPr lang="zh-CN" altLang="en-US"/>
              <a:t>指针都是</a:t>
            </a:r>
            <a:r>
              <a:rPr lang="en-US" altLang="zh-CN"/>
              <a:t>align-8</a:t>
            </a:r>
            <a:r>
              <a:rPr lang="zh-CN" altLang="en-US"/>
              <a:t>的，中间两个就是构成一个空的</a:t>
            </a:r>
            <a:r>
              <a:rPr lang="en-US" altLang="zh-CN"/>
              <a:t>block(</a:t>
            </a:r>
            <a:r>
              <a:rPr lang="zh-CN" altLang="en-US"/>
              <a:t>即只有</a:t>
            </a:r>
            <a:r>
              <a:rPr lang="en-US" altLang="zh-CN"/>
              <a:t>header</a:t>
            </a:r>
            <a:r>
              <a:rPr lang="zh-CN" altLang="en-US"/>
              <a:t>与</a:t>
            </a:r>
            <a:endParaRPr lang="zh-CN" altLang="en-US"/>
          </a:p>
          <a:p>
            <a:r>
              <a:rPr lang="en-US" altLang="zh-CN"/>
              <a:t>footer),</a:t>
            </a:r>
            <a:r>
              <a:rPr lang="zh-CN" altLang="en-US"/>
              <a:t>故</a:t>
            </a:r>
            <a:r>
              <a:rPr lang="en-US" altLang="zh-CN"/>
              <a:t>size=8</a:t>
            </a:r>
            <a:r>
              <a:rPr lang="zh-CN" altLang="en-US"/>
              <a:t>，其对应的起始指针起到了在刚刚初始化的时候声明</a:t>
            </a:r>
            <a:endParaRPr lang="zh-CN" altLang="en-US"/>
          </a:p>
          <a:p>
            <a:r>
              <a:rPr lang="zh-CN" altLang="en-US"/>
              <a:t>整个</a:t>
            </a:r>
            <a:r>
              <a:rPr lang="en-US" altLang="zh-CN"/>
              <a:t>block</a:t>
            </a:r>
            <a:r>
              <a:rPr lang="zh-CN" altLang="en-US"/>
              <a:t>的起点的作用，最后一个蓝色</a:t>
            </a:r>
            <a:r>
              <a:rPr lang="en-US" altLang="zh-CN"/>
              <a:t>block</a:t>
            </a:r>
            <a:r>
              <a:rPr lang="zh-CN" altLang="en-US"/>
              <a:t>是一个空的</a:t>
            </a:r>
            <a:r>
              <a:rPr lang="en-US" altLang="zh-CN"/>
              <a:t>footer</a:t>
            </a:r>
            <a:r>
              <a:rPr lang="zh-CN" altLang="en-US"/>
              <a:t>，其作用</a:t>
            </a:r>
            <a:endParaRPr lang="zh-CN" altLang="en-US"/>
          </a:p>
          <a:p>
            <a:r>
              <a:rPr lang="zh-CN" altLang="en-US"/>
              <a:t>相当于</a:t>
            </a:r>
            <a:r>
              <a:rPr lang="en-US" altLang="zh-CN"/>
              <a:t>list</a:t>
            </a:r>
            <a:r>
              <a:rPr lang="zh-CN" altLang="en-US"/>
              <a:t>中的</a:t>
            </a:r>
            <a:r>
              <a:rPr lang="en-US" altLang="zh-CN"/>
              <a:t>tail</a:t>
            </a:r>
            <a:r>
              <a:rPr lang="zh-CN" altLang="en-US"/>
              <a:t>指针，是动态变化的，在添加一个新的</a:t>
            </a:r>
            <a:r>
              <a:rPr lang="en-US" altLang="zh-CN"/>
              <a:t>alloced-block</a:t>
            </a:r>
            <a:r>
              <a:rPr lang="zh-CN" altLang="en-US"/>
              <a:t>时</a:t>
            </a:r>
            <a:endParaRPr lang="zh-CN" altLang="en-US"/>
          </a:p>
          <a:p>
            <a:r>
              <a:rPr lang="zh-CN" altLang="en-US"/>
              <a:t>其即相当于整个</a:t>
            </a:r>
            <a:r>
              <a:rPr lang="en-US" altLang="zh-CN"/>
              <a:t>block</a:t>
            </a:r>
            <a:r>
              <a:rPr lang="zh-CN" altLang="en-US"/>
              <a:t>的结尾，也相当于下一个要插入的</a:t>
            </a:r>
            <a:r>
              <a:rPr lang="en-US" altLang="zh-CN"/>
              <a:t>block</a:t>
            </a:r>
            <a:r>
              <a:rPr lang="zh-CN" altLang="en-US"/>
              <a:t>的</a:t>
            </a:r>
            <a:r>
              <a:rPr lang="en-US" altLang="zh-CN"/>
              <a:t>empty-header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153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/* Basic constants and macros */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#define WSIZE 4 /* word size (bytes) */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#define DSIZE 8 /* double word size (bytes) */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CHUNKSIZE (1&lt;&lt;12) /* Extend heap by this amount (bytes) */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#define MAX(x, y) ((x) &gt; (y)? (x) : (y))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/* Pack a size and allocated bit into a word */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#define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(size,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((size) | 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/* Read and write a word at address p */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#define GET(p) (*(unsigned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*)(p))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#define PUT(p,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(*(unsigned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*)(p) = 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Macros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7285" y="3065145"/>
            <a:ext cx="2225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注意宏的定义写法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74445" y="5792470"/>
            <a:ext cx="7330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注意每一个</a:t>
            </a:r>
            <a:r>
              <a:rPr lang="en-US" altLang="zh-CN"/>
              <a:t>block</a:t>
            </a:r>
            <a:r>
              <a:rPr lang="zh-CN" altLang="en-US"/>
              <a:t>的指针都是指向其</a:t>
            </a:r>
            <a:r>
              <a:rPr lang="en-US" altLang="zh-CN"/>
              <a:t>payload</a:t>
            </a:r>
            <a:r>
              <a:rPr lang="zh-CN" altLang="en-US"/>
              <a:t>的起点位置，而不是</a:t>
            </a:r>
            <a:endParaRPr lang="zh-CN" altLang="en-US"/>
          </a:p>
          <a:p>
            <a:r>
              <a:rPr lang="en-US" altLang="zh-CN"/>
              <a:t>header</a:t>
            </a:r>
            <a:r>
              <a:rPr lang="zh-CN" altLang="en-US"/>
              <a:t>的头部，另外要注意</a:t>
            </a:r>
            <a:r>
              <a:rPr lang="en-US" altLang="zh-CN"/>
              <a:t>heap</a:t>
            </a:r>
            <a:r>
              <a:rPr lang="zh-CN" altLang="en-US"/>
              <a:t>地址是逐渐增大的。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19428</Words>
  <Application>WPS 演示</Application>
  <PresentationFormat>全屏显示(4:3)</PresentationFormat>
  <Paragraphs>1595</Paragraphs>
  <Slides>68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4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Helvetica</vt:lpstr>
      <vt:lpstr>Symbol</vt:lpstr>
      <vt:lpstr>Calibri</vt:lpstr>
      <vt:lpstr>Courier New</vt:lpstr>
      <vt:lpstr>msgothic</vt:lpstr>
      <vt:lpstr>Segoe Print</vt:lpstr>
      <vt:lpstr>msgothic</vt:lpstr>
      <vt:lpstr>Calibri</vt:lpstr>
      <vt:lpstr>icfp99</vt:lpstr>
      <vt:lpstr>Dynamic Memory Allocation</vt:lpstr>
      <vt:lpstr>Outline</vt:lpstr>
      <vt:lpstr>Implementing a Simple Allocator</vt:lpstr>
      <vt:lpstr>Initialize</vt:lpstr>
      <vt:lpstr>Initialize</vt:lpstr>
      <vt:lpstr>Initialize</vt:lpstr>
      <vt:lpstr>Initialize</vt:lpstr>
      <vt:lpstr>Data Structure</vt:lpstr>
      <vt:lpstr>Macros</vt:lpstr>
      <vt:lpstr>Macros</vt:lpstr>
      <vt:lpstr>mm_init()</vt:lpstr>
      <vt:lpstr>mm_init()</vt:lpstr>
      <vt:lpstr>mm_free()</vt:lpstr>
      <vt:lpstr>mm_free()</vt:lpstr>
      <vt:lpstr>mm_free()</vt:lpstr>
      <vt:lpstr>mm_malloc()</vt:lpstr>
      <vt:lpstr>mm_malloc()</vt:lpstr>
      <vt:lpstr>mm_malloc()</vt:lpstr>
      <vt:lpstr>mm_alloc()</vt:lpstr>
      <vt:lpstr>Explicit free lists</vt:lpstr>
      <vt:lpstr>Explicit free lists</vt:lpstr>
      <vt:lpstr>Freeing with explicit free lists</vt:lpstr>
      <vt:lpstr>Freeing with explicit free lists</vt:lpstr>
      <vt:lpstr>Segregated Storage(根据block-size分区存储)</vt:lpstr>
      <vt:lpstr>Segregated Storage</vt:lpstr>
      <vt:lpstr>Simple segregated storage</vt:lpstr>
      <vt:lpstr>Simple segregated storage</vt:lpstr>
      <vt:lpstr>Segregated fits</vt:lpstr>
      <vt:lpstr>Segregated fits</vt:lpstr>
      <vt:lpstr>Segregated fits</vt:lpstr>
      <vt:lpstr>Buddy Systems</vt:lpstr>
      <vt:lpstr>Buddy Systems</vt:lpstr>
      <vt:lpstr>Virtual Memory (I)</vt:lpstr>
      <vt:lpstr>Outline</vt:lpstr>
      <vt:lpstr>Physical Addressing</vt:lpstr>
      <vt:lpstr>A System Using Physical Addressing</vt:lpstr>
      <vt:lpstr>Virtual Addressing</vt:lpstr>
      <vt:lpstr>Virtual Addressing</vt:lpstr>
      <vt:lpstr>A System Using Virtual Addressing</vt:lpstr>
      <vt:lpstr>Address Space</vt:lpstr>
      <vt:lpstr>Address Space</vt:lpstr>
      <vt:lpstr>Address Space</vt:lpstr>
      <vt:lpstr>Why Virtual Memory (VM)?</vt:lpstr>
      <vt:lpstr>Using Main Memory as a Cache</vt:lpstr>
      <vt:lpstr>Using Main Memory as a Cache</vt:lpstr>
      <vt:lpstr>Design Considerations</vt:lpstr>
      <vt:lpstr>Page</vt:lpstr>
      <vt:lpstr>Page</vt:lpstr>
      <vt:lpstr>Page Attributes</vt:lpstr>
      <vt:lpstr>Page Table</vt:lpstr>
      <vt:lpstr>Page Table</vt:lpstr>
      <vt:lpstr>Page Hits</vt:lpstr>
      <vt:lpstr>Page Faults</vt:lpstr>
      <vt:lpstr>Page Faults</vt:lpstr>
      <vt:lpstr>Servicing a Page Fault</vt:lpstr>
      <vt:lpstr>Servicing a Page Fault</vt:lpstr>
      <vt:lpstr>Servicing a Page Fault</vt:lpstr>
      <vt:lpstr>Locality to the Rescue Again!</vt:lpstr>
      <vt:lpstr>Why Virtual Memory (VM)?</vt:lpstr>
      <vt:lpstr>VM as a Tool for Memory Management</vt:lpstr>
      <vt:lpstr>VM as a Tool for Memory Management</vt:lpstr>
      <vt:lpstr>VM as a Tool for Memory Management</vt:lpstr>
      <vt:lpstr>VM as a Tool for Memory Management</vt:lpstr>
      <vt:lpstr>Simplifying Linking and Loading</vt:lpstr>
      <vt:lpstr>Simplifying Linking and Loading</vt:lpstr>
      <vt:lpstr>Why Virtual Memory (VM)?</vt:lpstr>
      <vt:lpstr>VM as a Tool for Memory Protection</vt:lpstr>
      <vt:lpstr>VM as a Tool for Memory Protection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Microsoft Office User</dc:creator>
  <cp:lastModifiedBy>李昱翰</cp:lastModifiedBy>
  <cp:revision>12</cp:revision>
  <dcterms:created xsi:type="dcterms:W3CDTF">2016-02-26T07:55:00Z</dcterms:created>
  <dcterms:modified xsi:type="dcterms:W3CDTF">2022-06-07T06:34:16Z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1A468F5390C44713B838E325E7CCB267</vt:lpwstr>
  </property>
  <property fmtid="{D5CDD505-2E9C-101B-9397-08002B2CF9AE}" pid="3" name="KSOProductBuildVer">
    <vt:lpwstr>2052-11.1.0.11744</vt:lpwstr>
  </property>
</Properties>
</file>