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56" r:id="rId3"/>
    <p:sldId id="957" r:id="rId5"/>
    <p:sldId id="1042" r:id="rId6"/>
    <p:sldId id="1043" r:id="rId7"/>
    <p:sldId id="1044" r:id="rId8"/>
    <p:sldId id="1045" r:id="rId9"/>
    <p:sldId id="1078" r:id="rId10"/>
    <p:sldId id="1046" r:id="rId11"/>
    <p:sldId id="1054" r:id="rId12"/>
    <p:sldId id="1055" r:id="rId13"/>
    <p:sldId id="1081" r:id="rId14"/>
    <p:sldId id="1056" r:id="rId15"/>
    <p:sldId id="1091" r:id="rId16"/>
    <p:sldId id="1079" r:id="rId17"/>
    <p:sldId id="1082" r:id="rId18"/>
    <p:sldId id="1047" r:id="rId19"/>
    <p:sldId id="1048" r:id="rId20"/>
    <p:sldId id="1057" r:id="rId21"/>
    <p:sldId id="1058" r:id="rId22"/>
    <p:sldId id="1059" r:id="rId23"/>
    <p:sldId id="1023" r:id="rId24"/>
    <p:sldId id="1060" r:id="rId25"/>
    <p:sldId id="1025" r:id="rId26"/>
    <p:sldId id="1083" r:id="rId27"/>
    <p:sldId id="1084" r:id="rId28"/>
    <p:sldId id="1085" r:id="rId29"/>
    <p:sldId id="1062" r:id="rId30"/>
    <p:sldId id="1030" r:id="rId31"/>
    <p:sldId id="1063" r:id="rId32"/>
    <p:sldId id="1087" r:id="rId33"/>
    <p:sldId id="1086" r:id="rId34"/>
    <p:sldId id="1065" r:id="rId35"/>
    <p:sldId id="1066" r:id="rId36"/>
    <p:sldId id="1088" r:id="rId37"/>
    <p:sldId id="1089" r:id="rId38"/>
    <p:sldId id="1067" r:id="rId39"/>
    <p:sldId id="1068" r:id="rId40"/>
    <p:sldId id="1069" r:id="rId41"/>
    <p:sldId id="1070" r:id="rId42"/>
    <p:sldId id="1098" r:id="rId43"/>
    <p:sldId id="1099" r:id="rId44"/>
    <p:sldId id="1100" r:id="rId45"/>
    <p:sldId id="1110" r:id="rId46"/>
    <p:sldId id="1101" r:id="rId47"/>
    <p:sldId id="1102" r:id="rId48"/>
    <p:sldId id="1103" r:id="rId49"/>
    <p:sldId id="1104" r:id="rId50"/>
    <p:sldId id="1105" r:id="rId51"/>
    <p:sldId id="1106" r:id="rId52"/>
    <p:sldId id="1107" r:id="rId53"/>
    <p:sldId id="1109" r:id="rId54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9900CC"/>
    <a:srgbClr val="66FFFF"/>
    <a:srgbClr val="CC99FF"/>
    <a:srgbClr val="FF99CC"/>
    <a:srgbClr val="FFCC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699"/>
    <p:restoredTop sz="86460"/>
  </p:normalViewPr>
  <p:slideViewPr>
    <p:cSldViewPr showGuides="1">
      <p:cViewPr varScale="1">
        <p:scale>
          <a:sx n="100" d="100"/>
          <a:sy n="100" d="100"/>
        </p:scale>
        <p:origin x="74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gs" Target="tags/tag2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C8430-A757-4330-8107-80E646271E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474" name="Text Box 1"/>
          <p:cNvSpPr txBox="1"/>
          <p:nvPr/>
        </p:nvSpPr>
        <p:spPr>
          <a:xfrm>
            <a:off x="1265238" y="692150"/>
            <a:ext cx="4329112" cy="3416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115" tIns="47057" rIns="94115" bIns="47057" anchor="ctr" anchorCtr="0"/>
          <a:p>
            <a:pPr lvl="0"/>
            <a:endParaRPr lang="en-US" altLang="zh-CN" dirty="0"/>
          </a:p>
        </p:txBody>
      </p:sp>
      <p:sp>
        <p:nvSpPr>
          <p:cNvPr id="105475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6388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0BC957-B4C8-47B8-98A9-554EA0F1859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1DEEE7-F700-41B9-ABB6-0ACEF4D1C02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860E3-698A-4148-BDE7-2EDBCAC1DB1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400716-2977-4E69-A5C1-954A325785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860E3-698A-4148-BDE7-2EDBCAC1DB1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400716-2977-4E69-A5C1-954A325785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860E3-698A-4148-BDE7-2EDBCAC1DB1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400716-2977-4E69-A5C1-954A325785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860E3-698A-4148-BDE7-2EDBCAC1DB1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400716-2977-4E69-A5C1-954A325785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860E3-698A-4148-BDE7-2EDBCAC1DB1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400716-2977-4E69-A5C1-954A325785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860E3-698A-4148-BDE7-2EDBCAC1DB1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400716-2977-4E69-A5C1-954A325785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860E3-698A-4148-BDE7-2EDBCAC1DB1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400716-2977-4E69-A5C1-954A325785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860E3-698A-4148-BDE7-2EDBCAC1DB1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400716-2977-4E69-A5C1-954A325785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860E3-698A-4148-BDE7-2EDBCAC1DB1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400716-2977-4E69-A5C1-954A325785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860E3-698A-4148-BDE7-2EDBCAC1DB1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400716-2977-4E69-A5C1-954A325785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860E3-698A-4148-BDE7-2EDBCAC1DB1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400716-2977-4E69-A5C1-954A325785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860E3-698A-4148-BDE7-2EDBCAC1DB1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400716-2977-4E69-A5C1-954A325785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Virtual Memory</a:t>
            </a:r>
            <a:endParaRPr lang="en-US" altLang="zh-CN" sz="3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Simple Memory System Page Table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43800" cy="5334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Only</a:t>
            </a:r>
            <a:r>
              <a:rPr lang="en-US" altLang="zh-CN" sz="2400" dirty="0">
                <a:ea typeface="宋体" panose="02010600030101010101" pitchFamily="2" charset="-122"/>
              </a:rPr>
              <a:t> show first 16 entries(</a:t>
            </a:r>
            <a:r>
              <a:rPr lang="zh-CN" altLang="en-US" sz="2400" dirty="0">
                <a:ea typeface="宋体" panose="02010600030101010101" pitchFamily="2" charset="-122"/>
              </a:rPr>
              <a:t>实际上装满应该有</a:t>
            </a:r>
            <a:r>
              <a:rPr lang="en-US" altLang="zh-CN" sz="2400" dirty="0">
                <a:ea typeface="宋体" panose="02010600030101010101" pitchFamily="2" charset="-122"/>
              </a:rPr>
              <a:t>256</a:t>
            </a:r>
            <a:r>
              <a:rPr lang="zh-CN" altLang="en-US" sz="2400" dirty="0"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graphicFrame>
        <p:nvGraphicFramePr>
          <p:cNvPr id="1376433" name="Group 177"/>
          <p:cNvGraphicFramePr>
            <a:graphicFrameLocks noGrp="1"/>
          </p:cNvGraphicFramePr>
          <p:nvPr>
            <p:ph sz="half" idx="1"/>
          </p:nvPr>
        </p:nvGraphicFramePr>
        <p:xfrm>
          <a:off x="533400" y="2590800"/>
          <a:ext cx="3795713" cy="3378202"/>
        </p:xfrm>
        <a:graphic>
          <a:graphicData uri="http://schemas.openxmlformats.org/drawingml/2006/table">
            <a:tbl>
              <a:tblPr/>
              <a:tblGrid>
                <a:gridCol w="1160463"/>
                <a:gridCol w="1646237"/>
                <a:gridCol w="989013"/>
              </a:tblGrid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PPN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94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99063" y="2590800"/>
          <a:ext cx="3563938" cy="3378202"/>
        </p:xfrm>
        <a:graphic>
          <a:graphicData uri="http://schemas.openxmlformats.org/drawingml/2006/table">
            <a:tbl>
              <a:tblPr/>
              <a:tblGrid>
                <a:gridCol w="969539"/>
                <a:gridCol w="1466911"/>
                <a:gridCol w="1127487"/>
              </a:tblGrid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PPN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94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0B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0C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0F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102"/>
          <p:cNvSpPr/>
          <p:nvPr/>
        </p:nvSpPr>
        <p:spPr>
          <a:xfrm>
            <a:off x="644525" y="1524000"/>
            <a:ext cx="32004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Virtual Address: 0x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20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/>
          <p:cNvGrpSpPr/>
          <p:nvPr/>
        </p:nvGrpSpPr>
        <p:grpSpPr bwMode="auto">
          <a:xfrm>
            <a:off x="796925" y="1941513"/>
            <a:ext cx="487363" cy="609600"/>
            <a:chOff x="629" y="1176"/>
            <a:chExt cx="307" cy="384"/>
          </a:xfrm>
          <a:noFill/>
        </p:grpSpPr>
        <p:sp>
          <p:nvSpPr>
            <p:cNvPr id="12413" name="Rectangle 107"/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14" name="Rectangle 108"/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4" name="Group 109"/>
          <p:cNvGrpSpPr/>
          <p:nvPr/>
        </p:nvGrpSpPr>
        <p:grpSpPr bwMode="auto">
          <a:xfrm>
            <a:off x="1284288" y="1941513"/>
            <a:ext cx="487363" cy="609600"/>
            <a:chOff x="936" y="1176"/>
            <a:chExt cx="307" cy="384"/>
          </a:xfrm>
          <a:noFill/>
        </p:grpSpPr>
        <p:sp>
          <p:nvSpPr>
            <p:cNvPr id="12411" name="Rectangle 110"/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12" name="Rectangle 111"/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5" name="Group 112"/>
          <p:cNvGrpSpPr/>
          <p:nvPr/>
        </p:nvGrpSpPr>
        <p:grpSpPr bwMode="auto">
          <a:xfrm>
            <a:off x="1771650" y="1941513"/>
            <a:ext cx="487363" cy="609600"/>
            <a:chOff x="1243" y="1176"/>
            <a:chExt cx="307" cy="384"/>
          </a:xfrm>
          <a:noFill/>
        </p:grpSpPr>
        <p:sp>
          <p:nvSpPr>
            <p:cNvPr id="12409" name="Rectangle 113"/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10" name="Rectangle 114"/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6" name="Group 115"/>
          <p:cNvGrpSpPr/>
          <p:nvPr/>
        </p:nvGrpSpPr>
        <p:grpSpPr bwMode="auto">
          <a:xfrm>
            <a:off x="2259013" y="1941513"/>
            <a:ext cx="487363" cy="609600"/>
            <a:chOff x="1550" y="1176"/>
            <a:chExt cx="307" cy="384"/>
          </a:xfrm>
          <a:noFill/>
        </p:grpSpPr>
        <p:sp>
          <p:nvSpPr>
            <p:cNvPr id="12407" name="Rectangle 116"/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8" name="Rectangle 117"/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7" name="Group 118"/>
          <p:cNvGrpSpPr/>
          <p:nvPr/>
        </p:nvGrpSpPr>
        <p:grpSpPr bwMode="auto">
          <a:xfrm>
            <a:off x="2746375" y="1941513"/>
            <a:ext cx="487363" cy="609600"/>
            <a:chOff x="1857" y="1176"/>
            <a:chExt cx="307" cy="384"/>
          </a:xfrm>
          <a:noFill/>
        </p:grpSpPr>
        <p:sp>
          <p:nvSpPr>
            <p:cNvPr id="12405" name="Rectangle 119"/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6" name="Rectangle 120"/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8" name="Group 121"/>
          <p:cNvGrpSpPr/>
          <p:nvPr/>
        </p:nvGrpSpPr>
        <p:grpSpPr bwMode="auto">
          <a:xfrm>
            <a:off x="3233738" y="1941513"/>
            <a:ext cx="487363" cy="609600"/>
            <a:chOff x="2164" y="1176"/>
            <a:chExt cx="307" cy="384"/>
          </a:xfrm>
          <a:noFill/>
        </p:grpSpPr>
        <p:sp>
          <p:nvSpPr>
            <p:cNvPr id="12403" name="Rectangle 122"/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4" name="Rectangle 123"/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9" name="Group 124"/>
          <p:cNvGrpSpPr/>
          <p:nvPr/>
        </p:nvGrpSpPr>
        <p:grpSpPr bwMode="auto">
          <a:xfrm>
            <a:off x="3721100" y="1941513"/>
            <a:ext cx="487363" cy="609600"/>
            <a:chOff x="2471" y="1176"/>
            <a:chExt cx="307" cy="384"/>
          </a:xfrm>
          <a:noFill/>
        </p:grpSpPr>
        <p:sp>
          <p:nvSpPr>
            <p:cNvPr id="12401" name="Rectangle 125"/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2" name="Rectangle 126"/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0" name="Group 127"/>
          <p:cNvGrpSpPr/>
          <p:nvPr/>
        </p:nvGrpSpPr>
        <p:grpSpPr bwMode="auto">
          <a:xfrm>
            <a:off x="4208463" y="1941513"/>
            <a:ext cx="487363" cy="609600"/>
            <a:chOff x="2778" y="1176"/>
            <a:chExt cx="307" cy="384"/>
          </a:xfrm>
          <a:noFill/>
        </p:grpSpPr>
        <p:sp>
          <p:nvSpPr>
            <p:cNvPr id="12399" name="Rectangle 128"/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0" name="Rectangle 129"/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1" name="Group 130"/>
          <p:cNvGrpSpPr/>
          <p:nvPr/>
        </p:nvGrpSpPr>
        <p:grpSpPr bwMode="auto">
          <a:xfrm>
            <a:off x="4695825" y="1941513"/>
            <a:ext cx="487363" cy="609600"/>
            <a:chOff x="3085" y="1176"/>
            <a:chExt cx="307" cy="384"/>
          </a:xfrm>
          <a:noFill/>
        </p:grpSpPr>
        <p:sp>
          <p:nvSpPr>
            <p:cNvPr id="12397" name="Rectangle 131"/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8" name="Rectangle 132"/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2" name="Group 133"/>
          <p:cNvGrpSpPr/>
          <p:nvPr/>
        </p:nvGrpSpPr>
        <p:grpSpPr bwMode="auto">
          <a:xfrm>
            <a:off x="5183188" y="1941513"/>
            <a:ext cx="487363" cy="609600"/>
            <a:chOff x="3392" y="1176"/>
            <a:chExt cx="307" cy="384"/>
          </a:xfrm>
          <a:noFill/>
        </p:grpSpPr>
        <p:sp>
          <p:nvSpPr>
            <p:cNvPr id="12395" name="Rectangle 134"/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6" name="Rectangle 135"/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3" name="Group 136"/>
          <p:cNvGrpSpPr/>
          <p:nvPr/>
        </p:nvGrpSpPr>
        <p:grpSpPr bwMode="auto">
          <a:xfrm>
            <a:off x="5670550" y="1941513"/>
            <a:ext cx="487363" cy="609600"/>
            <a:chOff x="3699" y="1176"/>
            <a:chExt cx="307" cy="384"/>
          </a:xfrm>
          <a:noFill/>
        </p:grpSpPr>
        <p:sp>
          <p:nvSpPr>
            <p:cNvPr id="12393" name="Rectangle 137"/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4" name="Rectangle 138"/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4" name="Group 139"/>
          <p:cNvGrpSpPr/>
          <p:nvPr/>
        </p:nvGrpSpPr>
        <p:grpSpPr bwMode="auto">
          <a:xfrm>
            <a:off x="6157913" y="1941513"/>
            <a:ext cx="487363" cy="609600"/>
            <a:chOff x="4006" y="1176"/>
            <a:chExt cx="307" cy="384"/>
          </a:xfrm>
          <a:noFill/>
        </p:grpSpPr>
        <p:sp>
          <p:nvSpPr>
            <p:cNvPr id="12391" name="Rectangle 140"/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2" name="Rectangle 141"/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5" name="Group 142"/>
          <p:cNvGrpSpPr/>
          <p:nvPr/>
        </p:nvGrpSpPr>
        <p:grpSpPr bwMode="auto">
          <a:xfrm>
            <a:off x="6645275" y="1941513"/>
            <a:ext cx="487363" cy="609600"/>
            <a:chOff x="4313" y="1176"/>
            <a:chExt cx="307" cy="384"/>
          </a:xfrm>
          <a:noFill/>
        </p:grpSpPr>
        <p:sp>
          <p:nvSpPr>
            <p:cNvPr id="12389" name="Rectangle 143"/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0" name="Rectangle 144"/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6" name="Group 145"/>
          <p:cNvGrpSpPr/>
          <p:nvPr/>
        </p:nvGrpSpPr>
        <p:grpSpPr bwMode="auto">
          <a:xfrm>
            <a:off x="7132638" y="1941513"/>
            <a:ext cx="487363" cy="609600"/>
            <a:chOff x="4620" y="1176"/>
            <a:chExt cx="307" cy="384"/>
          </a:xfrm>
          <a:noFill/>
        </p:grpSpPr>
        <p:sp>
          <p:nvSpPr>
            <p:cNvPr id="12387" name="Rectangle 146"/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88" name="Rectangle 147"/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53" name="Group 148"/>
          <p:cNvGrpSpPr/>
          <p:nvPr/>
        </p:nvGrpSpPr>
        <p:grpSpPr bwMode="auto">
          <a:xfrm>
            <a:off x="4695825" y="2711450"/>
            <a:ext cx="2924175" cy="336550"/>
            <a:chOff x="3085" y="1661"/>
            <a:chExt cx="1842" cy="212"/>
          </a:xfrm>
          <a:noFill/>
        </p:grpSpPr>
        <p:sp>
          <p:nvSpPr>
            <p:cNvPr id="12371" name="Line 149"/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72" name="Text Box 150"/>
            <p:cNvSpPr txBox="1">
              <a:spLocks noChangeArrowheads="1"/>
            </p:cNvSpPr>
            <p:nvPr/>
          </p:nvSpPr>
          <p:spPr bwMode="auto">
            <a:xfrm>
              <a:off x="3794" y="1661"/>
              <a:ext cx="41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VPO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54" name="Group 151"/>
          <p:cNvGrpSpPr/>
          <p:nvPr/>
        </p:nvGrpSpPr>
        <p:grpSpPr bwMode="auto">
          <a:xfrm>
            <a:off x="796925" y="2703513"/>
            <a:ext cx="3916363" cy="336550"/>
            <a:chOff x="629" y="1656"/>
            <a:chExt cx="2467" cy="212"/>
          </a:xfrm>
          <a:noFill/>
        </p:grpSpPr>
        <p:sp>
          <p:nvSpPr>
            <p:cNvPr id="12369" name="Line 152"/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70" name="Text Box 153"/>
            <p:cNvSpPr txBox="1">
              <a:spLocks noChangeArrowheads="1"/>
            </p:cNvSpPr>
            <p:nvPr/>
          </p:nvSpPr>
          <p:spPr bwMode="auto">
            <a:xfrm>
              <a:off x="1579" y="1656"/>
              <a:ext cx="40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VPN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597" name="Rectangle 175"/>
          <p:cNvSpPr/>
          <p:nvPr/>
        </p:nvSpPr>
        <p:spPr>
          <a:xfrm>
            <a:off x="685800" y="3336925"/>
            <a:ext cx="7848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VPN: </a:t>
            </a:r>
            <a:r>
              <a:rPr lang="en-US" altLang="zh-CN" sz="2000" b="1" u="sng" dirty="0">
                <a:ea typeface="宋体" panose="02010600030101010101" pitchFamily="2" charset="-122"/>
              </a:rPr>
              <a:t>      </a:t>
            </a:r>
            <a:r>
              <a:rPr lang="en-US" altLang="zh-CN" sz="2000" b="1" dirty="0"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ea typeface="宋体" panose="02010600030101010101" pitchFamily="2" charset="-122"/>
              </a:rPr>
              <a:t>VPO: </a:t>
            </a:r>
            <a:r>
              <a:rPr lang="en-US" altLang="zh-CN" sz="2000" u="sng" dirty="0"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ea typeface="宋体" panose="02010600030101010101" pitchFamily="2" charset="-122"/>
              </a:rPr>
              <a:t>             	Page Fault? </a:t>
            </a:r>
            <a:r>
              <a:rPr lang="en-US" altLang="zh-CN" sz="2000" b="1" u="sng" dirty="0">
                <a:ea typeface="宋体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598" name="Rectangle 176"/>
          <p:cNvSpPr/>
          <p:nvPr/>
        </p:nvSpPr>
        <p:spPr>
          <a:xfrm>
            <a:off x="708025" y="5257800"/>
            <a:ext cx="61706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PPN: </a:t>
            </a:r>
            <a:r>
              <a:rPr lang="en-US" altLang="zh-CN" sz="2000" b="1" u="sng" dirty="0"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ea typeface="宋体" panose="02010600030101010101" pitchFamily="2" charset="-122"/>
              </a:rPr>
              <a:t>    PPO: </a:t>
            </a:r>
            <a:r>
              <a:rPr lang="en-US" altLang="zh-CN" sz="2000" b="1" u="sng" dirty="0"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ea typeface="宋体" panose="02010600030101010101" pitchFamily="2" charset="-122"/>
              </a:rPr>
              <a:t>		PA: </a:t>
            </a:r>
            <a:r>
              <a:rPr lang="en-US" altLang="zh-CN" sz="2000" b="1" u="sng" dirty="0">
                <a:ea typeface="宋体" panose="02010600030101010101" pitchFamily="2" charset="-122"/>
              </a:rPr>
              <a:t>      </a:t>
            </a:r>
            <a:endParaRPr lang="en-US" altLang="zh-CN" sz="2000" b="1" u="sng" dirty="0">
              <a:ea typeface="宋体" panose="02010600030101010101" pitchFamily="2" charset="-122"/>
            </a:endParaRPr>
          </a:p>
        </p:txBody>
      </p:sp>
      <p:grpSp>
        <p:nvGrpSpPr>
          <p:cNvPr id="24599" name="Group 179"/>
          <p:cNvGrpSpPr/>
          <p:nvPr/>
        </p:nvGrpSpPr>
        <p:grpSpPr>
          <a:xfrm>
            <a:off x="1779588" y="4006850"/>
            <a:ext cx="5848350" cy="609600"/>
            <a:chOff x="1219" y="2880"/>
            <a:chExt cx="3684" cy="384"/>
          </a:xfrm>
        </p:grpSpPr>
        <p:grpSp>
          <p:nvGrpSpPr>
            <p:cNvPr id="24607" name="Group 180"/>
            <p:cNvGrpSpPr/>
            <p:nvPr/>
          </p:nvGrpSpPr>
          <p:grpSpPr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24641" name="Rectangle 181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642" name="Rectangle 182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11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08" name="Group 183"/>
            <p:cNvGrpSpPr/>
            <p:nvPr/>
          </p:nvGrpSpPr>
          <p:grpSpPr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24639" name="Rectangle 184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640" name="Rectangle 185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10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09" name="Group 186"/>
            <p:cNvGrpSpPr/>
            <p:nvPr/>
          </p:nvGrpSpPr>
          <p:grpSpPr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24637" name="Rectangle 187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638" name="Rectangle 188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9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10" name="Group 189"/>
            <p:cNvGrpSpPr/>
            <p:nvPr/>
          </p:nvGrpSpPr>
          <p:grpSpPr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24635" name="Rectangle 190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636" name="Rectangle 191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11" name="Group 192"/>
            <p:cNvGrpSpPr/>
            <p:nvPr/>
          </p:nvGrpSpPr>
          <p:grpSpPr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24633" name="Rectangle 193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634" name="Rectangle 194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12" name="Group 195"/>
            <p:cNvGrpSpPr/>
            <p:nvPr/>
          </p:nvGrpSpPr>
          <p:grpSpPr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24631" name="Rectangle 196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632" name="Rectangle 197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13" name="Group 198"/>
            <p:cNvGrpSpPr/>
            <p:nvPr/>
          </p:nvGrpSpPr>
          <p:grpSpPr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24629" name="Rectangle 199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630" name="Rectangle 200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14" name="Group 201"/>
            <p:cNvGrpSpPr/>
            <p:nvPr/>
          </p:nvGrpSpPr>
          <p:grpSpPr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24627" name="Rectangle 202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628" name="Rectangle 203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15" name="Group 204"/>
            <p:cNvGrpSpPr/>
            <p:nvPr/>
          </p:nvGrpSpPr>
          <p:grpSpPr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24625" name="Rectangle 205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626" name="Rectangle 206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16" name="Group 207"/>
            <p:cNvGrpSpPr/>
            <p:nvPr/>
          </p:nvGrpSpPr>
          <p:grpSpPr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24623" name="Rectangle 208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624" name="Rectangle 209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17" name="Group 210"/>
            <p:cNvGrpSpPr/>
            <p:nvPr/>
          </p:nvGrpSpPr>
          <p:grpSpPr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24621" name="Rectangle 211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622" name="Rectangle 212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18" name="Group 213"/>
            <p:cNvGrpSpPr/>
            <p:nvPr/>
          </p:nvGrpSpPr>
          <p:grpSpPr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24619" name="Rectangle 214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620" name="Rectangle 215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4600" name="Group 216"/>
          <p:cNvGrpSpPr/>
          <p:nvPr/>
        </p:nvGrpSpPr>
        <p:grpSpPr>
          <a:xfrm>
            <a:off x="4721225" y="4692650"/>
            <a:ext cx="2924175" cy="336550"/>
            <a:chOff x="3061" y="2261"/>
            <a:chExt cx="1842" cy="212"/>
          </a:xfrm>
        </p:grpSpPr>
        <p:sp>
          <p:nvSpPr>
            <p:cNvPr id="24605" name="Line 217"/>
            <p:cNvSpPr/>
            <p:nvPr/>
          </p:nvSpPr>
          <p:spPr>
            <a:xfrm>
              <a:off x="3061" y="2352"/>
              <a:ext cx="184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24606" name="Text Box 218"/>
            <p:cNvSpPr txBox="1"/>
            <p:nvPr/>
          </p:nvSpPr>
          <p:spPr>
            <a:xfrm>
              <a:off x="3770" y="2261"/>
              <a:ext cx="418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PPO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601" name="Group 219"/>
          <p:cNvGrpSpPr/>
          <p:nvPr/>
        </p:nvGrpSpPr>
        <p:grpSpPr>
          <a:xfrm>
            <a:off x="1825625" y="4692650"/>
            <a:ext cx="2924175" cy="336550"/>
            <a:chOff x="3061" y="2261"/>
            <a:chExt cx="1842" cy="212"/>
          </a:xfrm>
        </p:grpSpPr>
        <p:sp>
          <p:nvSpPr>
            <p:cNvPr id="24603" name="Line 220"/>
            <p:cNvSpPr/>
            <p:nvPr/>
          </p:nvSpPr>
          <p:spPr>
            <a:xfrm>
              <a:off x="3061" y="2352"/>
              <a:ext cx="184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24604" name="Text Box 221"/>
            <p:cNvSpPr txBox="1"/>
            <p:nvPr/>
          </p:nvSpPr>
          <p:spPr>
            <a:xfrm>
              <a:off x="3770" y="2261"/>
              <a:ext cx="410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PPN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4602" name="Straight Connector 2"/>
          <p:cNvCxnSpPr/>
          <p:nvPr/>
        </p:nvCxnSpPr>
        <p:spPr>
          <a:xfrm>
            <a:off x="4695825" y="1724025"/>
            <a:ext cx="0" cy="368617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102"/>
          <p:cNvSpPr/>
          <p:nvPr/>
        </p:nvSpPr>
        <p:spPr>
          <a:xfrm>
            <a:off x="644525" y="1524000"/>
            <a:ext cx="32004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Virtual Address: 0x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20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/>
          <p:cNvGrpSpPr/>
          <p:nvPr/>
        </p:nvGrpSpPr>
        <p:grpSpPr bwMode="auto">
          <a:xfrm>
            <a:off x="796925" y="1941513"/>
            <a:ext cx="487363" cy="609600"/>
            <a:chOff x="629" y="1176"/>
            <a:chExt cx="307" cy="384"/>
          </a:xfrm>
          <a:noFill/>
        </p:grpSpPr>
        <p:sp>
          <p:nvSpPr>
            <p:cNvPr id="12413" name="Rectangle 107"/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14" name="Rectangle 108"/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4" name="Group 109"/>
          <p:cNvGrpSpPr/>
          <p:nvPr/>
        </p:nvGrpSpPr>
        <p:grpSpPr bwMode="auto">
          <a:xfrm>
            <a:off x="1284288" y="1941513"/>
            <a:ext cx="487363" cy="609600"/>
            <a:chOff x="936" y="1176"/>
            <a:chExt cx="307" cy="384"/>
          </a:xfrm>
          <a:noFill/>
        </p:grpSpPr>
        <p:sp>
          <p:nvSpPr>
            <p:cNvPr id="12411" name="Rectangle 110"/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12" name="Rectangle 111"/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5" name="Group 112"/>
          <p:cNvGrpSpPr/>
          <p:nvPr/>
        </p:nvGrpSpPr>
        <p:grpSpPr bwMode="auto">
          <a:xfrm>
            <a:off x="1771650" y="1941513"/>
            <a:ext cx="487363" cy="609600"/>
            <a:chOff x="1243" y="1176"/>
            <a:chExt cx="307" cy="384"/>
          </a:xfrm>
          <a:noFill/>
        </p:grpSpPr>
        <p:sp>
          <p:nvSpPr>
            <p:cNvPr id="12409" name="Rectangle 113"/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10" name="Rectangle 114"/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6" name="Group 115"/>
          <p:cNvGrpSpPr/>
          <p:nvPr/>
        </p:nvGrpSpPr>
        <p:grpSpPr bwMode="auto">
          <a:xfrm>
            <a:off x="2259013" y="1941513"/>
            <a:ext cx="487363" cy="609600"/>
            <a:chOff x="1550" y="1176"/>
            <a:chExt cx="307" cy="384"/>
          </a:xfrm>
          <a:noFill/>
        </p:grpSpPr>
        <p:sp>
          <p:nvSpPr>
            <p:cNvPr id="12407" name="Rectangle 116"/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8" name="Rectangle 117"/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7" name="Group 118"/>
          <p:cNvGrpSpPr/>
          <p:nvPr/>
        </p:nvGrpSpPr>
        <p:grpSpPr bwMode="auto">
          <a:xfrm>
            <a:off x="2746375" y="1941513"/>
            <a:ext cx="487363" cy="609600"/>
            <a:chOff x="1857" y="1176"/>
            <a:chExt cx="307" cy="384"/>
          </a:xfrm>
          <a:noFill/>
        </p:grpSpPr>
        <p:sp>
          <p:nvSpPr>
            <p:cNvPr id="12405" name="Rectangle 119"/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6" name="Rectangle 120"/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8" name="Group 121"/>
          <p:cNvGrpSpPr/>
          <p:nvPr/>
        </p:nvGrpSpPr>
        <p:grpSpPr bwMode="auto">
          <a:xfrm>
            <a:off x="3233738" y="1941513"/>
            <a:ext cx="487363" cy="609600"/>
            <a:chOff x="2164" y="1176"/>
            <a:chExt cx="307" cy="384"/>
          </a:xfrm>
          <a:noFill/>
        </p:grpSpPr>
        <p:sp>
          <p:nvSpPr>
            <p:cNvPr id="12403" name="Rectangle 122"/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4" name="Rectangle 123"/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9" name="Group 124"/>
          <p:cNvGrpSpPr/>
          <p:nvPr/>
        </p:nvGrpSpPr>
        <p:grpSpPr bwMode="auto">
          <a:xfrm>
            <a:off x="3721100" y="1941513"/>
            <a:ext cx="487363" cy="609600"/>
            <a:chOff x="2471" y="1176"/>
            <a:chExt cx="307" cy="384"/>
          </a:xfrm>
          <a:noFill/>
        </p:grpSpPr>
        <p:sp>
          <p:nvSpPr>
            <p:cNvPr id="12401" name="Rectangle 125"/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2" name="Rectangle 126"/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0" name="Group 127"/>
          <p:cNvGrpSpPr/>
          <p:nvPr/>
        </p:nvGrpSpPr>
        <p:grpSpPr bwMode="auto">
          <a:xfrm>
            <a:off x="4208463" y="1941513"/>
            <a:ext cx="487363" cy="609600"/>
            <a:chOff x="2778" y="1176"/>
            <a:chExt cx="307" cy="384"/>
          </a:xfrm>
          <a:noFill/>
        </p:grpSpPr>
        <p:sp>
          <p:nvSpPr>
            <p:cNvPr id="12399" name="Rectangle 128"/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0" name="Rectangle 129"/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1" name="Group 130"/>
          <p:cNvGrpSpPr/>
          <p:nvPr/>
        </p:nvGrpSpPr>
        <p:grpSpPr bwMode="auto">
          <a:xfrm>
            <a:off x="4695825" y="1941513"/>
            <a:ext cx="487363" cy="609600"/>
            <a:chOff x="3085" y="1176"/>
            <a:chExt cx="307" cy="384"/>
          </a:xfrm>
          <a:noFill/>
        </p:grpSpPr>
        <p:sp>
          <p:nvSpPr>
            <p:cNvPr id="12397" name="Rectangle 131"/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8" name="Rectangle 132"/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2" name="Group 133"/>
          <p:cNvGrpSpPr/>
          <p:nvPr/>
        </p:nvGrpSpPr>
        <p:grpSpPr bwMode="auto">
          <a:xfrm>
            <a:off x="5183188" y="1941513"/>
            <a:ext cx="487363" cy="609600"/>
            <a:chOff x="3392" y="1176"/>
            <a:chExt cx="307" cy="384"/>
          </a:xfrm>
          <a:noFill/>
        </p:grpSpPr>
        <p:sp>
          <p:nvSpPr>
            <p:cNvPr id="12395" name="Rectangle 134"/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6" name="Rectangle 135"/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3" name="Group 136"/>
          <p:cNvGrpSpPr/>
          <p:nvPr/>
        </p:nvGrpSpPr>
        <p:grpSpPr bwMode="auto">
          <a:xfrm>
            <a:off x="5670550" y="1941513"/>
            <a:ext cx="487363" cy="609600"/>
            <a:chOff x="3699" y="1176"/>
            <a:chExt cx="307" cy="384"/>
          </a:xfrm>
          <a:noFill/>
        </p:grpSpPr>
        <p:sp>
          <p:nvSpPr>
            <p:cNvPr id="12393" name="Rectangle 137"/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4" name="Rectangle 138"/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4" name="Group 139"/>
          <p:cNvGrpSpPr/>
          <p:nvPr/>
        </p:nvGrpSpPr>
        <p:grpSpPr bwMode="auto">
          <a:xfrm>
            <a:off x="6157913" y="1941513"/>
            <a:ext cx="487363" cy="609600"/>
            <a:chOff x="4006" y="1176"/>
            <a:chExt cx="307" cy="384"/>
          </a:xfrm>
          <a:noFill/>
        </p:grpSpPr>
        <p:sp>
          <p:nvSpPr>
            <p:cNvPr id="12391" name="Rectangle 140"/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2" name="Rectangle 141"/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5" name="Group 142"/>
          <p:cNvGrpSpPr/>
          <p:nvPr/>
        </p:nvGrpSpPr>
        <p:grpSpPr bwMode="auto">
          <a:xfrm>
            <a:off x="6645275" y="1941513"/>
            <a:ext cx="487363" cy="609600"/>
            <a:chOff x="4313" y="1176"/>
            <a:chExt cx="307" cy="384"/>
          </a:xfrm>
          <a:noFill/>
        </p:grpSpPr>
        <p:sp>
          <p:nvSpPr>
            <p:cNvPr id="12389" name="Rectangle 143"/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0" name="Rectangle 144"/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6" name="Group 145"/>
          <p:cNvGrpSpPr/>
          <p:nvPr/>
        </p:nvGrpSpPr>
        <p:grpSpPr bwMode="auto">
          <a:xfrm>
            <a:off x="7132638" y="1941513"/>
            <a:ext cx="487363" cy="609600"/>
            <a:chOff x="4620" y="1176"/>
            <a:chExt cx="307" cy="384"/>
          </a:xfrm>
          <a:noFill/>
        </p:grpSpPr>
        <p:sp>
          <p:nvSpPr>
            <p:cNvPr id="12387" name="Rectangle 146"/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88" name="Rectangle 147"/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53" name="Group 148"/>
          <p:cNvGrpSpPr/>
          <p:nvPr/>
        </p:nvGrpSpPr>
        <p:grpSpPr bwMode="auto">
          <a:xfrm>
            <a:off x="4695825" y="2711450"/>
            <a:ext cx="2924175" cy="336550"/>
            <a:chOff x="3085" y="1661"/>
            <a:chExt cx="1842" cy="212"/>
          </a:xfrm>
          <a:noFill/>
        </p:grpSpPr>
        <p:sp>
          <p:nvSpPr>
            <p:cNvPr id="12371" name="Line 149"/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72" name="Text Box 150"/>
            <p:cNvSpPr txBox="1">
              <a:spLocks noChangeArrowheads="1"/>
            </p:cNvSpPr>
            <p:nvPr/>
          </p:nvSpPr>
          <p:spPr bwMode="auto">
            <a:xfrm>
              <a:off x="3794" y="1661"/>
              <a:ext cx="41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VPO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54" name="Group 151"/>
          <p:cNvGrpSpPr/>
          <p:nvPr/>
        </p:nvGrpSpPr>
        <p:grpSpPr bwMode="auto">
          <a:xfrm>
            <a:off x="796925" y="2703513"/>
            <a:ext cx="3916363" cy="336550"/>
            <a:chOff x="629" y="1656"/>
            <a:chExt cx="2467" cy="212"/>
          </a:xfrm>
          <a:noFill/>
        </p:grpSpPr>
        <p:sp>
          <p:nvSpPr>
            <p:cNvPr id="12369" name="Line 152"/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70" name="Text Box 153"/>
            <p:cNvSpPr txBox="1">
              <a:spLocks noChangeArrowheads="1"/>
            </p:cNvSpPr>
            <p:nvPr/>
          </p:nvSpPr>
          <p:spPr bwMode="auto">
            <a:xfrm>
              <a:off x="1579" y="1656"/>
              <a:ext cx="40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VPN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645" name="Text Box 160"/>
          <p:cNvSpPr txBox="1"/>
          <p:nvPr/>
        </p:nvSpPr>
        <p:spPr>
          <a:xfrm>
            <a:off x="71897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46" name="Text Box 161"/>
          <p:cNvSpPr txBox="1"/>
          <p:nvPr/>
        </p:nvSpPr>
        <p:spPr>
          <a:xfrm>
            <a:off x="66563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47" name="Text Box 162"/>
          <p:cNvSpPr txBox="1"/>
          <p:nvPr/>
        </p:nvSpPr>
        <p:spPr>
          <a:xfrm>
            <a:off x="61991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48" name="Text Box 163"/>
          <p:cNvSpPr txBox="1"/>
          <p:nvPr/>
        </p:nvSpPr>
        <p:spPr>
          <a:xfrm>
            <a:off x="57419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49" name="Text Box 164"/>
          <p:cNvSpPr txBox="1"/>
          <p:nvPr/>
        </p:nvSpPr>
        <p:spPr>
          <a:xfrm>
            <a:off x="52085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50" name="Text Box 165"/>
          <p:cNvSpPr txBox="1"/>
          <p:nvPr/>
        </p:nvSpPr>
        <p:spPr>
          <a:xfrm>
            <a:off x="47513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51" name="Text Box 166"/>
          <p:cNvSpPr txBox="1"/>
          <p:nvPr/>
        </p:nvSpPr>
        <p:spPr>
          <a:xfrm>
            <a:off x="42179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52" name="Text Box 167"/>
          <p:cNvSpPr txBox="1"/>
          <p:nvPr/>
        </p:nvSpPr>
        <p:spPr>
          <a:xfrm>
            <a:off x="37607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53" name="Text Box 168"/>
          <p:cNvSpPr txBox="1"/>
          <p:nvPr/>
        </p:nvSpPr>
        <p:spPr>
          <a:xfrm>
            <a:off x="33035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54" name="Text Box 169"/>
          <p:cNvSpPr txBox="1"/>
          <p:nvPr/>
        </p:nvSpPr>
        <p:spPr>
          <a:xfrm>
            <a:off x="27701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55" name="Text Box 170"/>
          <p:cNvSpPr txBox="1"/>
          <p:nvPr/>
        </p:nvSpPr>
        <p:spPr>
          <a:xfrm>
            <a:off x="23129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56" name="Text Box 171"/>
          <p:cNvSpPr txBox="1"/>
          <p:nvPr/>
        </p:nvSpPr>
        <p:spPr>
          <a:xfrm>
            <a:off x="17795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57" name="Text Box 172"/>
          <p:cNvSpPr txBox="1"/>
          <p:nvPr/>
        </p:nvSpPr>
        <p:spPr>
          <a:xfrm>
            <a:off x="13223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58" name="Text Box 173"/>
          <p:cNvSpPr txBox="1"/>
          <p:nvPr/>
        </p:nvSpPr>
        <p:spPr>
          <a:xfrm>
            <a:off x="8651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6659" name="Rectangle 176"/>
          <p:cNvSpPr/>
          <p:nvPr/>
        </p:nvSpPr>
        <p:spPr>
          <a:xfrm>
            <a:off x="708025" y="5257800"/>
            <a:ext cx="61706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PPN: </a:t>
            </a:r>
            <a:r>
              <a:rPr lang="en-US" altLang="zh-CN" sz="2000" b="1" u="sng" dirty="0"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ea typeface="宋体" panose="02010600030101010101" pitchFamily="2" charset="-122"/>
              </a:rPr>
              <a:t>    PPO: </a:t>
            </a:r>
            <a:r>
              <a:rPr lang="en-US" altLang="zh-CN" sz="2000" b="1" u="sng" dirty="0">
                <a:ea typeface="宋体" panose="02010600030101010101" pitchFamily="2" charset="-122"/>
              </a:rPr>
              <a:t>0x14</a:t>
            </a:r>
            <a:r>
              <a:rPr lang="en-US" altLang="zh-CN" sz="2000" dirty="0">
                <a:ea typeface="宋体" panose="02010600030101010101" pitchFamily="2" charset="-122"/>
              </a:rPr>
              <a:t>	    		PA: </a:t>
            </a:r>
            <a:r>
              <a:rPr lang="en-US" altLang="zh-CN" sz="2000" b="1" u="sng" dirty="0">
                <a:ea typeface="宋体" panose="02010600030101010101" pitchFamily="2" charset="-122"/>
              </a:rPr>
              <a:t>      </a:t>
            </a:r>
            <a:endParaRPr lang="en-US" altLang="zh-CN" sz="2000" b="1" u="sng" dirty="0">
              <a:ea typeface="宋体" panose="02010600030101010101" pitchFamily="2" charset="-122"/>
            </a:endParaRPr>
          </a:p>
        </p:txBody>
      </p:sp>
      <p:grpSp>
        <p:nvGrpSpPr>
          <p:cNvPr id="26660" name="Group 179"/>
          <p:cNvGrpSpPr/>
          <p:nvPr/>
        </p:nvGrpSpPr>
        <p:grpSpPr>
          <a:xfrm>
            <a:off x="1779588" y="4006850"/>
            <a:ext cx="5848350" cy="609600"/>
            <a:chOff x="1219" y="2880"/>
            <a:chExt cx="3684" cy="384"/>
          </a:xfrm>
        </p:grpSpPr>
        <p:grpSp>
          <p:nvGrpSpPr>
            <p:cNvPr id="26669" name="Group 180"/>
            <p:cNvGrpSpPr/>
            <p:nvPr/>
          </p:nvGrpSpPr>
          <p:grpSpPr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26703" name="Rectangle 181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6704" name="Rectangle 182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11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70" name="Group 183"/>
            <p:cNvGrpSpPr/>
            <p:nvPr/>
          </p:nvGrpSpPr>
          <p:grpSpPr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26701" name="Rectangle 184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6702" name="Rectangle 185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10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71" name="Group 186"/>
            <p:cNvGrpSpPr/>
            <p:nvPr/>
          </p:nvGrpSpPr>
          <p:grpSpPr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26699" name="Rectangle 187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6700" name="Rectangle 188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9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72" name="Group 189"/>
            <p:cNvGrpSpPr/>
            <p:nvPr/>
          </p:nvGrpSpPr>
          <p:grpSpPr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26697" name="Rectangle 190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6698" name="Rectangle 191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73" name="Group 192"/>
            <p:cNvGrpSpPr/>
            <p:nvPr/>
          </p:nvGrpSpPr>
          <p:grpSpPr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26695" name="Rectangle 193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6696" name="Rectangle 194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74" name="Group 195"/>
            <p:cNvGrpSpPr/>
            <p:nvPr/>
          </p:nvGrpSpPr>
          <p:grpSpPr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26693" name="Rectangle 196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6694" name="Rectangle 197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75" name="Group 198"/>
            <p:cNvGrpSpPr/>
            <p:nvPr/>
          </p:nvGrpSpPr>
          <p:grpSpPr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26691" name="Rectangle 199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6692" name="Rectangle 200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76" name="Group 201"/>
            <p:cNvGrpSpPr/>
            <p:nvPr/>
          </p:nvGrpSpPr>
          <p:grpSpPr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26689" name="Rectangle 202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6690" name="Rectangle 203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77" name="Group 204"/>
            <p:cNvGrpSpPr/>
            <p:nvPr/>
          </p:nvGrpSpPr>
          <p:grpSpPr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26687" name="Rectangle 205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6688" name="Rectangle 206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78" name="Group 207"/>
            <p:cNvGrpSpPr/>
            <p:nvPr/>
          </p:nvGrpSpPr>
          <p:grpSpPr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26685" name="Rectangle 208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6686" name="Rectangle 209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79" name="Group 210"/>
            <p:cNvGrpSpPr/>
            <p:nvPr/>
          </p:nvGrpSpPr>
          <p:grpSpPr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26683" name="Rectangle 211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6684" name="Rectangle 212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80" name="Group 213"/>
            <p:cNvGrpSpPr/>
            <p:nvPr/>
          </p:nvGrpSpPr>
          <p:grpSpPr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26681" name="Rectangle 214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6682" name="Rectangle 215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6661" name="Group 216"/>
          <p:cNvGrpSpPr/>
          <p:nvPr/>
        </p:nvGrpSpPr>
        <p:grpSpPr>
          <a:xfrm>
            <a:off x="4721225" y="4692650"/>
            <a:ext cx="2924175" cy="336550"/>
            <a:chOff x="3061" y="2261"/>
            <a:chExt cx="1842" cy="212"/>
          </a:xfrm>
        </p:grpSpPr>
        <p:sp>
          <p:nvSpPr>
            <p:cNvPr id="26667" name="Line 217"/>
            <p:cNvSpPr/>
            <p:nvPr/>
          </p:nvSpPr>
          <p:spPr>
            <a:xfrm>
              <a:off x="3061" y="2352"/>
              <a:ext cx="184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26668" name="Text Box 218"/>
            <p:cNvSpPr txBox="1"/>
            <p:nvPr/>
          </p:nvSpPr>
          <p:spPr>
            <a:xfrm>
              <a:off x="3770" y="2261"/>
              <a:ext cx="418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PPO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62" name="Group 219"/>
          <p:cNvGrpSpPr/>
          <p:nvPr/>
        </p:nvGrpSpPr>
        <p:grpSpPr>
          <a:xfrm>
            <a:off x="1825625" y="4692650"/>
            <a:ext cx="2924175" cy="336550"/>
            <a:chOff x="3061" y="2261"/>
            <a:chExt cx="1842" cy="212"/>
          </a:xfrm>
        </p:grpSpPr>
        <p:sp>
          <p:nvSpPr>
            <p:cNvPr id="26665" name="Line 220"/>
            <p:cNvSpPr/>
            <p:nvPr/>
          </p:nvSpPr>
          <p:spPr>
            <a:xfrm>
              <a:off x="3061" y="2352"/>
              <a:ext cx="184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26666" name="Text Box 221"/>
            <p:cNvSpPr txBox="1"/>
            <p:nvPr/>
          </p:nvSpPr>
          <p:spPr>
            <a:xfrm>
              <a:off x="3770" y="2261"/>
              <a:ext cx="410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PPN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6663" name="Straight Connector 2"/>
          <p:cNvCxnSpPr/>
          <p:nvPr/>
        </p:nvCxnSpPr>
        <p:spPr>
          <a:xfrm>
            <a:off x="4695825" y="1724025"/>
            <a:ext cx="0" cy="368617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26664" name="Rectangle 175"/>
          <p:cNvSpPr/>
          <p:nvPr/>
        </p:nvSpPr>
        <p:spPr>
          <a:xfrm>
            <a:off x="685800" y="3336925"/>
            <a:ext cx="7848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VPN: </a:t>
            </a:r>
            <a:r>
              <a:rPr lang="en-US" altLang="zh-CN" sz="2000" b="1" u="sng" dirty="0">
                <a:ea typeface="宋体" panose="02010600030101010101" pitchFamily="2" charset="-122"/>
              </a:rPr>
              <a:t>0x0f</a:t>
            </a:r>
            <a:r>
              <a:rPr lang="en-US" altLang="zh-CN" sz="2000" b="1" dirty="0"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ea typeface="宋体" panose="02010600030101010101" pitchFamily="2" charset="-122"/>
              </a:rPr>
              <a:t>VPO: </a:t>
            </a:r>
            <a:r>
              <a:rPr lang="en-US" altLang="zh-CN" sz="2000" b="1" u="sng" dirty="0">
                <a:ea typeface="宋体" panose="02010600030101010101" pitchFamily="2" charset="-122"/>
              </a:rPr>
              <a:t>0x14</a:t>
            </a:r>
            <a:r>
              <a:rPr lang="en-US" altLang="zh-CN" sz="2000" dirty="0">
                <a:ea typeface="宋体" panose="02010600030101010101" pitchFamily="2" charset="-122"/>
              </a:rPr>
              <a:t>             	Page Fault? </a:t>
            </a:r>
            <a:r>
              <a:rPr lang="en-US" altLang="zh-CN" sz="2000" b="1" u="sng" dirty="0">
                <a:ea typeface="宋体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Simple Memory System Page Table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43800" cy="5334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sz="2400" dirty="0">
                <a:ea typeface="宋体" panose="02010600030101010101" pitchFamily="2" charset="-122"/>
              </a:rPr>
              <a:t>Only show first 16 entries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graphicFrame>
        <p:nvGraphicFramePr>
          <p:cNvPr id="1376433" name="Group 177"/>
          <p:cNvGraphicFramePr>
            <a:graphicFrameLocks noGrp="1"/>
          </p:cNvGraphicFramePr>
          <p:nvPr>
            <p:ph sz="half" idx="1"/>
          </p:nvPr>
        </p:nvGraphicFramePr>
        <p:xfrm>
          <a:off x="533400" y="2590800"/>
          <a:ext cx="3795713" cy="3378202"/>
        </p:xfrm>
        <a:graphic>
          <a:graphicData uri="http://schemas.openxmlformats.org/drawingml/2006/table">
            <a:tbl>
              <a:tblPr/>
              <a:tblGrid>
                <a:gridCol w="1160463"/>
                <a:gridCol w="1646237"/>
                <a:gridCol w="989013"/>
              </a:tblGrid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PPN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94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199063" y="2590800"/>
          <a:ext cx="3563938" cy="3378202"/>
        </p:xfrm>
        <a:graphic>
          <a:graphicData uri="http://schemas.openxmlformats.org/drawingml/2006/table">
            <a:tbl>
              <a:tblPr/>
              <a:tblGrid>
                <a:gridCol w="969539"/>
                <a:gridCol w="1466911"/>
                <a:gridCol w="1127487"/>
              </a:tblGrid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PPN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8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94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0B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0C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72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0F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99" marR="90499" marT="44458" marB="44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4" name="Rectangle 102"/>
          <p:cNvSpPr/>
          <p:nvPr/>
        </p:nvSpPr>
        <p:spPr>
          <a:xfrm>
            <a:off x="644525" y="1524000"/>
            <a:ext cx="32004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Virtual Address: 0x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20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/>
          <p:cNvGrpSpPr/>
          <p:nvPr/>
        </p:nvGrpSpPr>
        <p:grpSpPr bwMode="auto">
          <a:xfrm>
            <a:off x="796925" y="1941513"/>
            <a:ext cx="487363" cy="609600"/>
            <a:chOff x="629" y="1176"/>
            <a:chExt cx="307" cy="384"/>
          </a:xfrm>
          <a:noFill/>
        </p:grpSpPr>
        <p:sp>
          <p:nvSpPr>
            <p:cNvPr id="12413" name="Rectangle 107"/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14" name="Rectangle 108"/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4" name="Group 109"/>
          <p:cNvGrpSpPr/>
          <p:nvPr/>
        </p:nvGrpSpPr>
        <p:grpSpPr bwMode="auto">
          <a:xfrm>
            <a:off x="1284288" y="1941513"/>
            <a:ext cx="487363" cy="609600"/>
            <a:chOff x="936" y="1176"/>
            <a:chExt cx="307" cy="384"/>
          </a:xfrm>
          <a:noFill/>
        </p:grpSpPr>
        <p:sp>
          <p:nvSpPr>
            <p:cNvPr id="12411" name="Rectangle 110"/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12" name="Rectangle 111"/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5" name="Group 112"/>
          <p:cNvGrpSpPr/>
          <p:nvPr/>
        </p:nvGrpSpPr>
        <p:grpSpPr bwMode="auto">
          <a:xfrm>
            <a:off x="1771650" y="1941513"/>
            <a:ext cx="487363" cy="609600"/>
            <a:chOff x="1243" y="1176"/>
            <a:chExt cx="307" cy="384"/>
          </a:xfrm>
          <a:noFill/>
        </p:grpSpPr>
        <p:sp>
          <p:nvSpPr>
            <p:cNvPr id="12409" name="Rectangle 113"/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10" name="Rectangle 114"/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6" name="Group 115"/>
          <p:cNvGrpSpPr/>
          <p:nvPr/>
        </p:nvGrpSpPr>
        <p:grpSpPr bwMode="auto">
          <a:xfrm>
            <a:off x="2259013" y="1941513"/>
            <a:ext cx="487363" cy="609600"/>
            <a:chOff x="1550" y="1176"/>
            <a:chExt cx="307" cy="384"/>
          </a:xfrm>
          <a:noFill/>
        </p:grpSpPr>
        <p:sp>
          <p:nvSpPr>
            <p:cNvPr id="12407" name="Rectangle 116"/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8" name="Rectangle 117"/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7" name="Group 118"/>
          <p:cNvGrpSpPr/>
          <p:nvPr/>
        </p:nvGrpSpPr>
        <p:grpSpPr bwMode="auto">
          <a:xfrm>
            <a:off x="2746375" y="1941513"/>
            <a:ext cx="487363" cy="609600"/>
            <a:chOff x="1857" y="1176"/>
            <a:chExt cx="307" cy="384"/>
          </a:xfrm>
          <a:noFill/>
        </p:grpSpPr>
        <p:sp>
          <p:nvSpPr>
            <p:cNvPr id="12405" name="Rectangle 119"/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6" name="Rectangle 120"/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8" name="Group 121"/>
          <p:cNvGrpSpPr/>
          <p:nvPr/>
        </p:nvGrpSpPr>
        <p:grpSpPr bwMode="auto">
          <a:xfrm>
            <a:off x="3233738" y="1941513"/>
            <a:ext cx="487363" cy="609600"/>
            <a:chOff x="2164" y="1176"/>
            <a:chExt cx="307" cy="384"/>
          </a:xfrm>
          <a:noFill/>
        </p:grpSpPr>
        <p:sp>
          <p:nvSpPr>
            <p:cNvPr id="12403" name="Rectangle 122"/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4" name="Rectangle 123"/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9" name="Group 124"/>
          <p:cNvGrpSpPr/>
          <p:nvPr/>
        </p:nvGrpSpPr>
        <p:grpSpPr bwMode="auto">
          <a:xfrm>
            <a:off x="3721100" y="1941513"/>
            <a:ext cx="487363" cy="609600"/>
            <a:chOff x="2471" y="1176"/>
            <a:chExt cx="307" cy="384"/>
          </a:xfrm>
          <a:noFill/>
        </p:grpSpPr>
        <p:sp>
          <p:nvSpPr>
            <p:cNvPr id="12401" name="Rectangle 125"/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2" name="Rectangle 126"/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0" name="Group 127"/>
          <p:cNvGrpSpPr/>
          <p:nvPr/>
        </p:nvGrpSpPr>
        <p:grpSpPr bwMode="auto">
          <a:xfrm>
            <a:off x="4208463" y="1941513"/>
            <a:ext cx="487363" cy="609600"/>
            <a:chOff x="2778" y="1176"/>
            <a:chExt cx="307" cy="384"/>
          </a:xfrm>
          <a:noFill/>
        </p:grpSpPr>
        <p:sp>
          <p:nvSpPr>
            <p:cNvPr id="12399" name="Rectangle 128"/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0" name="Rectangle 129"/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1" name="Group 130"/>
          <p:cNvGrpSpPr/>
          <p:nvPr/>
        </p:nvGrpSpPr>
        <p:grpSpPr bwMode="auto">
          <a:xfrm>
            <a:off x="4695825" y="1941513"/>
            <a:ext cx="487363" cy="609600"/>
            <a:chOff x="3085" y="1176"/>
            <a:chExt cx="307" cy="384"/>
          </a:xfrm>
          <a:noFill/>
        </p:grpSpPr>
        <p:sp>
          <p:nvSpPr>
            <p:cNvPr id="12397" name="Rectangle 131"/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8" name="Rectangle 132"/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2" name="Group 133"/>
          <p:cNvGrpSpPr/>
          <p:nvPr/>
        </p:nvGrpSpPr>
        <p:grpSpPr bwMode="auto">
          <a:xfrm>
            <a:off x="5183188" y="1941513"/>
            <a:ext cx="487363" cy="609600"/>
            <a:chOff x="3392" y="1176"/>
            <a:chExt cx="307" cy="384"/>
          </a:xfrm>
          <a:noFill/>
        </p:grpSpPr>
        <p:sp>
          <p:nvSpPr>
            <p:cNvPr id="12395" name="Rectangle 134"/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6" name="Rectangle 135"/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3" name="Group 136"/>
          <p:cNvGrpSpPr/>
          <p:nvPr/>
        </p:nvGrpSpPr>
        <p:grpSpPr bwMode="auto">
          <a:xfrm>
            <a:off x="5670550" y="1941513"/>
            <a:ext cx="487363" cy="609600"/>
            <a:chOff x="3699" y="1176"/>
            <a:chExt cx="307" cy="384"/>
          </a:xfrm>
          <a:noFill/>
        </p:grpSpPr>
        <p:sp>
          <p:nvSpPr>
            <p:cNvPr id="12393" name="Rectangle 137"/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4" name="Rectangle 138"/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4" name="Group 139"/>
          <p:cNvGrpSpPr/>
          <p:nvPr/>
        </p:nvGrpSpPr>
        <p:grpSpPr bwMode="auto">
          <a:xfrm>
            <a:off x="6157913" y="1941513"/>
            <a:ext cx="487363" cy="609600"/>
            <a:chOff x="4006" y="1176"/>
            <a:chExt cx="307" cy="384"/>
          </a:xfrm>
          <a:noFill/>
        </p:grpSpPr>
        <p:sp>
          <p:nvSpPr>
            <p:cNvPr id="12391" name="Rectangle 140"/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2" name="Rectangle 141"/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5" name="Group 142"/>
          <p:cNvGrpSpPr/>
          <p:nvPr/>
        </p:nvGrpSpPr>
        <p:grpSpPr bwMode="auto">
          <a:xfrm>
            <a:off x="6645275" y="1941513"/>
            <a:ext cx="487363" cy="609600"/>
            <a:chOff x="4313" y="1176"/>
            <a:chExt cx="307" cy="384"/>
          </a:xfrm>
          <a:noFill/>
        </p:grpSpPr>
        <p:sp>
          <p:nvSpPr>
            <p:cNvPr id="12389" name="Rectangle 143"/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0" name="Rectangle 144"/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6" name="Group 145"/>
          <p:cNvGrpSpPr/>
          <p:nvPr/>
        </p:nvGrpSpPr>
        <p:grpSpPr bwMode="auto">
          <a:xfrm>
            <a:off x="7132638" y="1941513"/>
            <a:ext cx="487363" cy="609600"/>
            <a:chOff x="4620" y="1176"/>
            <a:chExt cx="307" cy="384"/>
          </a:xfrm>
          <a:noFill/>
        </p:grpSpPr>
        <p:sp>
          <p:nvSpPr>
            <p:cNvPr id="12387" name="Rectangle 146"/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88" name="Rectangle 147"/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53" name="Group 148"/>
          <p:cNvGrpSpPr/>
          <p:nvPr/>
        </p:nvGrpSpPr>
        <p:grpSpPr bwMode="auto">
          <a:xfrm>
            <a:off x="4695825" y="2711450"/>
            <a:ext cx="2924175" cy="336550"/>
            <a:chOff x="3085" y="1661"/>
            <a:chExt cx="1842" cy="212"/>
          </a:xfrm>
          <a:noFill/>
        </p:grpSpPr>
        <p:sp>
          <p:nvSpPr>
            <p:cNvPr id="12371" name="Line 149"/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72" name="Text Box 150"/>
            <p:cNvSpPr txBox="1">
              <a:spLocks noChangeArrowheads="1"/>
            </p:cNvSpPr>
            <p:nvPr/>
          </p:nvSpPr>
          <p:spPr bwMode="auto">
            <a:xfrm>
              <a:off x="3794" y="1661"/>
              <a:ext cx="41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VPO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54" name="Group 151"/>
          <p:cNvGrpSpPr/>
          <p:nvPr/>
        </p:nvGrpSpPr>
        <p:grpSpPr bwMode="auto">
          <a:xfrm>
            <a:off x="796925" y="2703513"/>
            <a:ext cx="3916363" cy="336550"/>
            <a:chOff x="629" y="1656"/>
            <a:chExt cx="2467" cy="212"/>
          </a:xfrm>
          <a:noFill/>
        </p:grpSpPr>
        <p:sp>
          <p:nvSpPr>
            <p:cNvPr id="12369" name="Line 152"/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70" name="Text Box 153"/>
            <p:cNvSpPr txBox="1">
              <a:spLocks noChangeArrowheads="1"/>
            </p:cNvSpPr>
            <p:nvPr/>
          </p:nvSpPr>
          <p:spPr bwMode="auto">
            <a:xfrm>
              <a:off x="1579" y="1656"/>
              <a:ext cx="40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VPN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41" name="Text Box 160"/>
          <p:cNvSpPr txBox="1"/>
          <p:nvPr/>
        </p:nvSpPr>
        <p:spPr>
          <a:xfrm>
            <a:off x="71897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42" name="Text Box 161"/>
          <p:cNvSpPr txBox="1"/>
          <p:nvPr/>
        </p:nvSpPr>
        <p:spPr>
          <a:xfrm>
            <a:off x="66563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43" name="Text Box 162"/>
          <p:cNvSpPr txBox="1"/>
          <p:nvPr/>
        </p:nvSpPr>
        <p:spPr>
          <a:xfrm>
            <a:off x="61991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44" name="Text Box 163"/>
          <p:cNvSpPr txBox="1"/>
          <p:nvPr/>
        </p:nvSpPr>
        <p:spPr>
          <a:xfrm>
            <a:off x="57419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45" name="Text Box 164"/>
          <p:cNvSpPr txBox="1"/>
          <p:nvPr/>
        </p:nvSpPr>
        <p:spPr>
          <a:xfrm>
            <a:off x="52085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46" name="Text Box 165"/>
          <p:cNvSpPr txBox="1"/>
          <p:nvPr/>
        </p:nvSpPr>
        <p:spPr>
          <a:xfrm>
            <a:off x="47513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47" name="Text Box 166"/>
          <p:cNvSpPr txBox="1"/>
          <p:nvPr/>
        </p:nvSpPr>
        <p:spPr>
          <a:xfrm>
            <a:off x="42179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48" name="Text Box 167"/>
          <p:cNvSpPr txBox="1"/>
          <p:nvPr/>
        </p:nvSpPr>
        <p:spPr>
          <a:xfrm>
            <a:off x="37607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49" name="Text Box 168"/>
          <p:cNvSpPr txBox="1"/>
          <p:nvPr/>
        </p:nvSpPr>
        <p:spPr>
          <a:xfrm>
            <a:off x="33035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50" name="Text Box 169"/>
          <p:cNvSpPr txBox="1"/>
          <p:nvPr/>
        </p:nvSpPr>
        <p:spPr>
          <a:xfrm>
            <a:off x="27701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51" name="Text Box 170"/>
          <p:cNvSpPr txBox="1"/>
          <p:nvPr/>
        </p:nvSpPr>
        <p:spPr>
          <a:xfrm>
            <a:off x="23129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52" name="Text Box 171"/>
          <p:cNvSpPr txBox="1"/>
          <p:nvPr/>
        </p:nvSpPr>
        <p:spPr>
          <a:xfrm>
            <a:off x="17795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53" name="Text Box 172"/>
          <p:cNvSpPr txBox="1"/>
          <p:nvPr/>
        </p:nvSpPr>
        <p:spPr>
          <a:xfrm>
            <a:off x="13223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54" name="Text Box 173"/>
          <p:cNvSpPr txBox="1"/>
          <p:nvPr/>
        </p:nvSpPr>
        <p:spPr>
          <a:xfrm>
            <a:off x="8651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55" name="Rectangle 176"/>
          <p:cNvSpPr/>
          <p:nvPr/>
        </p:nvSpPr>
        <p:spPr>
          <a:xfrm>
            <a:off x="708025" y="5257800"/>
            <a:ext cx="59690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PPN: </a:t>
            </a:r>
            <a:r>
              <a:rPr lang="en-US" altLang="zh-CN" sz="2000" b="1" u="sng" dirty="0">
                <a:solidFill>
                  <a:srgbClr val="9900CC"/>
                </a:solidFill>
                <a:ea typeface="宋体" panose="02010600030101010101" pitchFamily="2" charset="-122"/>
              </a:rPr>
              <a:t>0x0D</a:t>
            </a:r>
            <a:r>
              <a:rPr lang="en-US" altLang="zh-CN" sz="2000" dirty="0">
                <a:ea typeface="宋体" panose="02010600030101010101" pitchFamily="2" charset="-122"/>
              </a:rPr>
              <a:t>    VPO: </a:t>
            </a:r>
            <a:r>
              <a:rPr lang="en-US" altLang="zh-CN" sz="2000" b="1" u="sng" dirty="0">
                <a:ea typeface="宋体" panose="02010600030101010101" pitchFamily="2" charset="-122"/>
              </a:rPr>
              <a:t>0x14</a:t>
            </a:r>
            <a:r>
              <a:rPr lang="en-US" altLang="zh-CN" sz="2000" dirty="0">
                <a:ea typeface="宋体" panose="02010600030101010101" pitchFamily="2" charset="-122"/>
              </a:rPr>
              <a:t>          		PA: </a:t>
            </a:r>
            <a:r>
              <a:rPr lang="en-US" altLang="zh-CN" sz="2000" u="sng" dirty="0">
                <a:ea typeface="宋体" panose="02010600030101010101" pitchFamily="2" charset="-122"/>
              </a:rPr>
              <a:t>0x     </a:t>
            </a:r>
            <a:endParaRPr lang="en-US" altLang="zh-CN" sz="2000" u="sng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30756" name="Group 179"/>
          <p:cNvGrpSpPr/>
          <p:nvPr/>
        </p:nvGrpSpPr>
        <p:grpSpPr>
          <a:xfrm>
            <a:off x="1779588" y="4006850"/>
            <a:ext cx="5848350" cy="609600"/>
            <a:chOff x="1219" y="2880"/>
            <a:chExt cx="3684" cy="384"/>
          </a:xfrm>
        </p:grpSpPr>
        <p:grpSp>
          <p:nvGrpSpPr>
            <p:cNvPr id="30777" name="Group 180"/>
            <p:cNvGrpSpPr/>
            <p:nvPr/>
          </p:nvGrpSpPr>
          <p:grpSpPr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30811" name="Rectangle 181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812" name="Rectangle 182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11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78" name="Group 183"/>
            <p:cNvGrpSpPr/>
            <p:nvPr/>
          </p:nvGrpSpPr>
          <p:grpSpPr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30809" name="Rectangle 184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810" name="Rectangle 185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10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79" name="Group 186"/>
            <p:cNvGrpSpPr/>
            <p:nvPr/>
          </p:nvGrpSpPr>
          <p:grpSpPr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30807" name="Rectangle 187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808" name="Rectangle 188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9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80" name="Group 189"/>
            <p:cNvGrpSpPr/>
            <p:nvPr/>
          </p:nvGrpSpPr>
          <p:grpSpPr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30805" name="Rectangle 190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806" name="Rectangle 191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81" name="Group 192"/>
            <p:cNvGrpSpPr/>
            <p:nvPr/>
          </p:nvGrpSpPr>
          <p:grpSpPr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30803" name="Rectangle 193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804" name="Rectangle 194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82" name="Group 195"/>
            <p:cNvGrpSpPr/>
            <p:nvPr/>
          </p:nvGrpSpPr>
          <p:grpSpPr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30801" name="Rectangle 196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802" name="Rectangle 197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83" name="Group 198"/>
            <p:cNvGrpSpPr/>
            <p:nvPr/>
          </p:nvGrpSpPr>
          <p:grpSpPr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30799" name="Rectangle 199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800" name="Rectangle 200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84" name="Group 201"/>
            <p:cNvGrpSpPr/>
            <p:nvPr/>
          </p:nvGrpSpPr>
          <p:grpSpPr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30797" name="Rectangle 202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98" name="Rectangle 203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85" name="Group 204"/>
            <p:cNvGrpSpPr/>
            <p:nvPr/>
          </p:nvGrpSpPr>
          <p:grpSpPr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30795" name="Rectangle 205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96" name="Rectangle 206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86" name="Group 207"/>
            <p:cNvGrpSpPr/>
            <p:nvPr/>
          </p:nvGrpSpPr>
          <p:grpSpPr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30793" name="Rectangle 208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94" name="Rectangle 209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87" name="Group 210"/>
            <p:cNvGrpSpPr/>
            <p:nvPr/>
          </p:nvGrpSpPr>
          <p:grpSpPr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30791" name="Rectangle 211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92" name="Rectangle 212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88" name="Group 213"/>
            <p:cNvGrpSpPr/>
            <p:nvPr/>
          </p:nvGrpSpPr>
          <p:grpSpPr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30789" name="Rectangle 214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90" name="Rectangle 215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0757" name="Group 216"/>
          <p:cNvGrpSpPr/>
          <p:nvPr/>
        </p:nvGrpSpPr>
        <p:grpSpPr>
          <a:xfrm>
            <a:off x="4721225" y="4692650"/>
            <a:ext cx="2924175" cy="336550"/>
            <a:chOff x="3061" y="2261"/>
            <a:chExt cx="1842" cy="212"/>
          </a:xfrm>
        </p:grpSpPr>
        <p:sp>
          <p:nvSpPr>
            <p:cNvPr id="30775" name="Line 217"/>
            <p:cNvSpPr/>
            <p:nvPr/>
          </p:nvSpPr>
          <p:spPr>
            <a:xfrm>
              <a:off x="3061" y="2352"/>
              <a:ext cx="184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30776" name="Text Box 218"/>
            <p:cNvSpPr txBox="1"/>
            <p:nvPr/>
          </p:nvSpPr>
          <p:spPr>
            <a:xfrm>
              <a:off x="3770" y="2261"/>
              <a:ext cx="418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PPO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58" name="Group 219"/>
          <p:cNvGrpSpPr/>
          <p:nvPr/>
        </p:nvGrpSpPr>
        <p:grpSpPr>
          <a:xfrm>
            <a:off x="1825625" y="4692650"/>
            <a:ext cx="2924175" cy="336550"/>
            <a:chOff x="3061" y="2261"/>
            <a:chExt cx="1842" cy="212"/>
          </a:xfrm>
        </p:grpSpPr>
        <p:sp>
          <p:nvSpPr>
            <p:cNvPr id="30773" name="Line 220"/>
            <p:cNvSpPr/>
            <p:nvPr/>
          </p:nvSpPr>
          <p:spPr>
            <a:xfrm>
              <a:off x="3061" y="2352"/>
              <a:ext cx="184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30774" name="Text Box 221"/>
            <p:cNvSpPr txBox="1"/>
            <p:nvPr/>
          </p:nvSpPr>
          <p:spPr>
            <a:xfrm>
              <a:off x="3770" y="2261"/>
              <a:ext cx="410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PPN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59" name="Text Box 231"/>
          <p:cNvSpPr txBox="1"/>
          <p:nvPr/>
        </p:nvSpPr>
        <p:spPr>
          <a:xfrm>
            <a:off x="72659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60" name="Text Box 232"/>
          <p:cNvSpPr txBox="1"/>
          <p:nvPr/>
        </p:nvSpPr>
        <p:spPr>
          <a:xfrm>
            <a:off x="67325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61" name="Text Box 233"/>
          <p:cNvSpPr txBox="1"/>
          <p:nvPr/>
        </p:nvSpPr>
        <p:spPr>
          <a:xfrm>
            <a:off x="62753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62" name="Text Box 234"/>
          <p:cNvSpPr txBox="1"/>
          <p:nvPr/>
        </p:nvSpPr>
        <p:spPr>
          <a:xfrm>
            <a:off x="5749925" y="4311650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63" name="Text Box 235"/>
          <p:cNvSpPr txBox="1"/>
          <p:nvPr/>
        </p:nvSpPr>
        <p:spPr>
          <a:xfrm>
            <a:off x="52847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64" name="Text Box 236"/>
          <p:cNvSpPr txBox="1"/>
          <p:nvPr/>
        </p:nvSpPr>
        <p:spPr>
          <a:xfrm>
            <a:off x="48275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65" name="Text Box 237"/>
          <p:cNvSpPr txBox="1"/>
          <p:nvPr/>
        </p:nvSpPr>
        <p:spPr>
          <a:xfrm>
            <a:off x="42941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66" name="Text Box 238"/>
          <p:cNvSpPr txBox="1"/>
          <p:nvPr/>
        </p:nvSpPr>
        <p:spPr>
          <a:xfrm>
            <a:off x="38369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67" name="Text Box 239"/>
          <p:cNvSpPr txBox="1"/>
          <p:nvPr/>
        </p:nvSpPr>
        <p:spPr>
          <a:xfrm>
            <a:off x="3311525" y="4311650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68" name="Text Box 240"/>
          <p:cNvSpPr txBox="1"/>
          <p:nvPr/>
        </p:nvSpPr>
        <p:spPr>
          <a:xfrm>
            <a:off x="28463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69" name="Text Box 241"/>
          <p:cNvSpPr txBox="1"/>
          <p:nvPr/>
        </p:nvSpPr>
        <p:spPr>
          <a:xfrm>
            <a:off x="23891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70" name="Text Box 242"/>
          <p:cNvSpPr txBox="1"/>
          <p:nvPr/>
        </p:nvSpPr>
        <p:spPr>
          <a:xfrm>
            <a:off x="18557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cxnSp>
        <p:nvCxnSpPr>
          <p:cNvPr id="30771" name="Straight Connector 2"/>
          <p:cNvCxnSpPr/>
          <p:nvPr/>
        </p:nvCxnSpPr>
        <p:spPr>
          <a:xfrm>
            <a:off x="4695825" y="1724025"/>
            <a:ext cx="0" cy="368617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30772" name="Rectangle 175"/>
          <p:cNvSpPr/>
          <p:nvPr/>
        </p:nvSpPr>
        <p:spPr>
          <a:xfrm>
            <a:off x="685800" y="3336925"/>
            <a:ext cx="7848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VPN: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2000" b="1" dirty="0"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ea typeface="宋体" panose="02010600030101010101" pitchFamily="2" charset="-122"/>
              </a:rPr>
              <a:t>VPO: </a:t>
            </a:r>
            <a:r>
              <a:rPr lang="en-US" altLang="zh-CN" sz="2000" b="1" u="sng" dirty="0">
                <a:ea typeface="宋体" panose="02010600030101010101" pitchFamily="2" charset="-122"/>
              </a:rPr>
              <a:t>0x14</a:t>
            </a:r>
            <a:r>
              <a:rPr lang="en-US" altLang="zh-CN" sz="2000" dirty="0">
                <a:ea typeface="宋体" panose="02010600030101010101" pitchFamily="2" charset="-122"/>
              </a:rPr>
              <a:t>                	Page Fault? </a:t>
            </a:r>
            <a:r>
              <a:rPr lang="en-US" altLang="zh-CN" sz="2000" b="1" u="sng" dirty="0">
                <a:ea typeface="宋体" panose="02010600030101010101" pitchFamily="2" charset="-122"/>
              </a:rPr>
              <a:t> No </a:t>
            </a:r>
            <a:r>
              <a:rPr lang="en-US" altLang="zh-CN" sz="2000" b="1" dirty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102"/>
          <p:cNvSpPr/>
          <p:nvPr/>
        </p:nvSpPr>
        <p:spPr>
          <a:xfrm>
            <a:off x="644525" y="1524000"/>
            <a:ext cx="32004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Virtual Address: 0x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20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/>
          <p:cNvGrpSpPr/>
          <p:nvPr/>
        </p:nvGrpSpPr>
        <p:grpSpPr bwMode="auto">
          <a:xfrm>
            <a:off x="796925" y="1941513"/>
            <a:ext cx="487363" cy="609600"/>
            <a:chOff x="629" y="1176"/>
            <a:chExt cx="307" cy="384"/>
          </a:xfrm>
          <a:noFill/>
        </p:grpSpPr>
        <p:sp>
          <p:nvSpPr>
            <p:cNvPr id="12413" name="Rectangle 107"/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14" name="Rectangle 108"/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4" name="Group 109"/>
          <p:cNvGrpSpPr/>
          <p:nvPr/>
        </p:nvGrpSpPr>
        <p:grpSpPr bwMode="auto">
          <a:xfrm>
            <a:off x="1284288" y="1941513"/>
            <a:ext cx="487363" cy="609600"/>
            <a:chOff x="936" y="1176"/>
            <a:chExt cx="307" cy="384"/>
          </a:xfrm>
          <a:noFill/>
        </p:grpSpPr>
        <p:sp>
          <p:nvSpPr>
            <p:cNvPr id="12411" name="Rectangle 110"/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12" name="Rectangle 111"/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5" name="Group 112"/>
          <p:cNvGrpSpPr/>
          <p:nvPr/>
        </p:nvGrpSpPr>
        <p:grpSpPr bwMode="auto">
          <a:xfrm>
            <a:off x="1771650" y="1941513"/>
            <a:ext cx="487363" cy="609600"/>
            <a:chOff x="1243" y="1176"/>
            <a:chExt cx="307" cy="384"/>
          </a:xfrm>
          <a:noFill/>
        </p:grpSpPr>
        <p:sp>
          <p:nvSpPr>
            <p:cNvPr id="12409" name="Rectangle 113"/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10" name="Rectangle 114"/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6" name="Group 115"/>
          <p:cNvGrpSpPr/>
          <p:nvPr/>
        </p:nvGrpSpPr>
        <p:grpSpPr bwMode="auto">
          <a:xfrm>
            <a:off x="2259013" y="1941513"/>
            <a:ext cx="487363" cy="609600"/>
            <a:chOff x="1550" y="1176"/>
            <a:chExt cx="307" cy="384"/>
          </a:xfrm>
          <a:noFill/>
        </p:grpSpPr>
        <p:sp>
          <p:nvSpPr>
            <p:cNvPr id="12407" name="Rectangle 116"/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8" name="Rectangle 117"/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7" name="Group 118"/>
          <p:cNvGrpSpPr/>
          <p:nvPr/>
        </p:nvGrpSpPr>
        <p:grpSpPr bwMode="auto">
          <a:xfrm>
            <a:off x="2746375" y="1941513"/>
            <a:ext cx="487363" cy="609600"/>
            <a:chOff x="1857" y="1176"/>
            <a:chExt cx="307" cy="384"/>
          </a:xfrm>
          <a:noFill/>
        </p:grpSpPr>
        <p:sp>
          <p:nvSpPr>
            <p:cNvPr id="12405" name="Rectangle 119"/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6" name="Rectangle 120"/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8" name="Group 121"/>
          <p:cNvGrpSpPr/>
          <p:nvPr/>
        </p:nvGrpSpPr>
        <p:grpSpPr bwMode="auto">
          <a:xfrm>
            <a:off x="3233738" y="1941513"/>
            <a:ext cx="487363" cy="609600"/>
            <a:chOff x="2164" y="1176"/>
            <a:chExt cx="307" cy="384"/>
          </a:xfrm>
          <a:noFill/>
        </p:grpSpPr>
        <p:sp>
          <p:nvSpPr>
            <p:cNvPr id="12403" name="Rectangle 122"/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4" name="Rectangle 123"/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79" name="Group 124"/>
          <p:cNvGrpSpPr/>
          <p:nvPr/>
        </p:nvGrpSpPr>
        <p:grpSpPr bwMode="auto">
          <a:xfrm>
            <a:off x="3721100" y="1941513"/>
            <a:ext cx="487363" cy="609600"/>
            <a:chOff x="2471" y="1176"/>
            <a:chExt cx="307" cy="384"/>
          </a:xfrm>
          <a:noFill/>
        </p:grpSpPr>
        <p:sp>
          <p:nvSpPr>
            <p:cNvPr id="12401" name="Rectangle 125"/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2" name="Rectangle 126"/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0" name="Group 127"/>
          <p:cNvGrpSpPr/>
          <p:nvPr/>
        </p:nvGrpSpPr>
        <p:grpSpPr bwMode="auto">
          <a:xfrm>
            <a:off x="4208463" y="1941513"/>
            <a:ext cx="487363" cy="609600"/>
            <a:chOff x="2778" y="1176"/>
            <a:chExt cx="307" cy="384"/>
          </a:xfrm>
          <a:noFill/>
        </p:grpSpPr>
        <p:sp>
          <p:nvSpPr>
            <p:cNvPr id="12399" name="Rectangle 128"/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00" name="Rectangle 129"/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1" name="Group 130"/>
          <p:cNvGrpSpPr/>
          <p:nvPr/>
        </p:nvGrpSpPr>
        <p:grpSpPr bwMode="auto">
          <a:xfrm>
            <a:off x="4695825" y="1941513"/>
            <a:ext cx="487363" cy="609600"/>
            <a:chOff x="3085" y="1176"/>
            <a:chExt cx="307" cy="384"/>
          </a:xfrm>
          <a:noFill/>
        </p:grpSpPr>
        <p:sp>
          <p:nvSpPr>
            <p:cNvPr id="12397" name="Rectangle 131"/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8" name="Rectangle 132"/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2" name="Group 133"/>
          <p:cNvGrpSpPr/>
          <p:nvPr/>
        </p:nvGrpSpPr>
        <p:grpSpPr bwMode="auto">
          <a:xfrm>
            <a:off x="5183188" y="1941513"/>
            <a:ext cx="487363" cy="609600"/>
            <a:chOff x="3392" y="1176"/>
            <a:chExt cx="307" cy="384"/>
          </a:xfrm>
          <a:noFill/>
        </p:grpSpPr>
        <p:sp>
          <p:nvSpPr>
            <p:cNvPr id="12395" name="Rectangle 134"/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6" name="Rectangle 135"/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3" name="Group 136"/>
          <p:cNvGrpSpPr/>
          <p:nvPr/>
        </p:nvGrpSpPr>
        <p:grpSpPr bwMode="auto">
          <a:xfrm>
            <a:off x="5670550" y="1941513"/>
            <a:ext cx="487363" cy="609600"/>
            <a:chOff x="3699" y="1176"/>
            <a:chExt cx="307" cy="384"/>
          </a:xfrm>
          <a:noFill/>
        </p:grpSpPr>
        <p:sp>
          <p:nvSpPr>
            <p:cNvPr id="12393" name="Rectangle 137"/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4" name="Rectangle 138"/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4" name="Group 139"/>
          <p:cNvGrpSpPr/>
          <p:nvPr/>
        </p:nvGrpSpPr>
        <p:grpSpPr bwMode="auto">
          <a:xfrm>
            <a:off x="6157913" y="1941513"/>
            <a:ext cx="487363" cy="609600"/>
            <a:chOff x="4006" y="1176"/>
            <a:chExt cx="307" cy="384"/>
          </a:xfrm>
          <a:noFill/>
        </p:grpSpPr>
        <p:sp>
          <p:nvSpPr>
            <p:cNvPr id="12391" name="Rectangle 140"/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2" name="Rectangle 141"/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5" name="Group 142"/>
          <p:cNvGrpSpPr/>
          <p:nvPr/>
        </p:nvGrpSpPr>
        <p:grpSpPr bwMode="auto">
          <a:xfrm>
            <a:off x="6645275" y="1941513"/>
            <a:ext cx="487363" cy="609600"/>
            <a:chOff x="4313" y="1176"/>
            <a:chExt cx="307" cy="384"/>
          </a:xfrm>
          <a:noFill/>
        </p:grpSpPr>
        <p:sp>
          <p:nvSpPr>
            <p:cNvPr id="12389" name="Rectangle 143"/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90" name="Rectangle 144"/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86" name="Group 145"/>
          <p:cNvGrpSpPr/>
          <p:nvPr/>
        </p:nvGrpSpPr>
        <p:grpSpPr bwMode="auto">
          <a:xfrm>
            <a:off x="7132638" y="1941513"/>
            <a:ext cx="487363" cy="609600"/>
            <a:chOff x="4620" y="1176"/>
            <a:chExt cx="307" cy="384"/>
          </a:xfrm>
          <a:noFill/>
        </p:grpSpPr>
        <p:sp>
          <p:nvSpPr>
            <p:cNvPr id="12387" name="Rectangle 146"/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88" name="Rectangle 147"/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53" name="Group 148"/>
          <p:cNvGrpSpPr/>
          <p:nvPr/>
        </p:nvGrpSpPr>
        <p:grpSpPr bwMode="auto">
          <a:xfrm>
            <a:off x="4695825" y="2711450"/>
            <a:ext cx="2924175" cy="336550"/>
            <a:chOff x="3085" y="1661"/>
            <a:chExt cx="1842" cy="212"/>
          </a:xfrm>
          <a:noFill/>
        </p:grpSpPr>
        <p:sp>
          <p:nvSpPr>
            <p:cNvPr id="12371" name="Line 149"/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72" name="Text Box 150"/>
            <p:cNvSpPr txBox="1">
              <a:spLocks noChangeArrowheads="1"/>
            </p:cNvSpPr>
            <p:nvPr/>
          </p:nvSpPr>
          <p:spPr bwMode="auto">
            <a:xfrm>
              <a:off x="3794" y="1661"/>
              <a:ext cx="41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VPO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54" name="Group 151"/>
          <p:cNvGrpSpPr/>
          <p:nvPr/>
        </p:nvGrpSpPr>
        <p:grpSpPr bwMode="auto">
          <a:xfrm>
            <a:off x="796925" y="2703513"/>
            <a:ext cx="3916363" cy="336550"/>
            <a:chOff x="629" y="1656"/>
            <a:chExt cx="2467" cy="212"/>
          </a:xfrm>
          <a:noFill/>
        </p:grpSpPr>
        <p:sp>
          <p:nvSpPr>
            <p:cNvPr id="12369" name="Line 152"/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90487" tIns="44450" rIns="90487" bIns="4445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70" name="Text Box 153"/>
            <p:cNvSpPr txBox="1">
              <a:spLocks noChangeArrowheads="1"/>
            </p:cNvSpPr>
            <p:nvPr/>
          </p:nvSpPr>
          <p:spPr bwMode="auto">
            <a:xfrm>
              <a:off x="1579" y="1656"/>
              <a:ext cx="40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VPN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789" name="Text Box 160"/>
          <p:cNvSpPr txBox="1"/>
          <p:nvPr/>
        </p:nvSpPr>
        <p:spPr>
          <a:xfrm>
            <a:off x="71897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790" name="Text Box 161"/>
          <p:cNvSpPr txBox="1"/>
          <p:nvPr/>
        </p:nvSpPr>
        <p:spPr>
          <a:xfrm>
            <a:off x="66563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791" name="Text Box 162"/>
          <p:cNvSpPr txBox="1"/>
          <p:nvPr/>
        </p:nvSpPr>
        <p:spPr>
          <a:xfrm>
            <a:off x="61991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792" name="Text Box 163"/>
          <p:cNvSpPr txBox="1"/>
          <p:nvPr/>
        </p:nvSpPr>
        <p:spPr>
          <a:xfrm>
            <a:off x="57419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793" name="Text Box 164"/>
          <p:cNvSpPr txBox="1"/>
          <p:nvPr/>
        </p:nvSpPr>
        <p:spPr>
          <a:xfrm>
            <a:off x="52085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794" name="Text Box 165"/>
          <p:cNvSpPr txBox="1"/>
          <p:nvPr/>
        </p:nvSpPr>
        <p:spPr>
          <a:xfrm>
            <a:off x="47513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795" name="Text Box 166"/>
          <p:cNvSpPr txBox="1"/>
          <p:nvPr/>
        </p:nvSpPr>
        <p:spPr>
          <a:xfrm>
            <a:off x="42179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796" name="Text Box 167"/>
          <p:cNvSpPr txBox="1"/>
          <p:nvPr/>
        </p:nvSpPr>
        <p:spPr>
          <a:xfrm>
            <a:off x="37607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797" name="Text Box 168"/>
          <p:cNvSpPr txBox="1"/>
          <p:nvPr/>
        </p:nvSpPr>
        <p:spPr>
          <a:xfrm>
            <a:off x="33035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798" name="Text Box 169"/>
          <p:cNvSpPr txBox="1"/>
          <p:nvPr/>
        </p:nvSpPr>
        <p:spPr>
          <a:xfrm>
            <a:off x="27701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799" name="Text Box 170"/>
          <p:cNvSpPr txBox="1"/>
          <p:nvPr/>
        </p:nvSpPr>
        <p:spPr>
          <a:xfrm>
            <a:off x="23129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00" name="Text Box 171"/>
          <p:cNvSpPr txBox="1"/>
          <p:nvPr/>
        </p:nvSpPr>
        <p:spPr>
          <a:xfrm>
            <a:off x="17795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01" name="Text Box 172"/>
          <p:cNvSpPr txBox="1"/>
          <p:nvPr/>
        </p:nvSpPr>
        <p:spPr>
          <a:xfrm>
            <a:off x="13223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02" name="Text Box 173"/>
          <p:cNvSpPr txBox="1"/>
          <p:nvPr/>
        </p:nvSpPr>
        <p:spPr>
          <a:xfrm>
            <a:off x="865188" y="2252663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03" name="Rectangle 176"/>
          <p:cNvSpPr/>
          <p:nvPr/>
        </p:nvSpPr>
        <p:spPr>
          <a:xfrm>
            <a:off x="708025" y="5257800"/>
            <a:ext cx="6054725" cy="479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PPN: </a:t>
            </a:r>
            <a:r>
              <a:rPr lang="en-US" altLang="zh-CN" sz="2000" b="1" u="sng" dirty="0">
                <a:solidFill>
                  <a:srgbClr val="9900CC"/>
                </a:solidFill>
                <a:ea typeface="宋体" panose="02010600030101010101" pitchFamily="2" charset="-122"/>
              </a:rPr>
              <a:t>0x0D</a:t>
            </a:r>
            <a:r>
              <a:rPr lang="en-US" altLang="zh-CN" sz="2000" dirty="0">
                <a:ea typeface="宋体" panose="02010600030101010101" pitchFamily="2" charset="-122"/>
              </a:rPr>
              <a:t>    VPO: </a:t>
            </a:r>
            <a:r>
              <a:rPr lang="en-US" altLang="zh-CN" sz="2000" b="1" u="sng" dirty="0">
                <a:ea typeface="宋体" panose="02010600030101010101" pitchFamily="2" charset="-122"/>
              </a:rPr>
              <a:t>0x14</a:t>
            </a:r>
            <a:r>
              <a:rPr lang="en-US" altLang="zh-CN" sz="2000" dirty="0">
                <a:ea typeface="宋体" panose="02010600030101010101" pitchFamily="2" charset="-122"/>
              </a:rPr>
              <a:t>          		PA: </a:t>
            </a:r>
            <a:r>
              <a:rPr lang="en-US" altLang="zh-CN" sz="2000" u="sng" dirty="0">
                <a:ea typeface="宋体" panose="02010600030101010101" pitchFamily="2" charset="-122"/>
              </a:rPr>
              <a:t>0x</a:t>
            </a:r>
            <a:r>
              <a:rPr lang="en-US" altLang="zh-CN" sz="2000" u="sng" dirty="0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000" u="sng" dirty="0">
                <a:solidFill>
                  <a:srgbClr val="FFC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000" u="sng" dirty="0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en-US" altLang="zh-CN" sz="2000" u="sng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32804" name="Group 179"/>
          <p:cNvGrpSpPr/>
          <p:nvPr/>
        </p:nvGrpSpPr>
        <p:grpSpPr>
          <a:xfrm>
            <a:off x="1779588" y="4006850"/>
            <a:ext cx="5848350" cy="609600"/>
            <a:chOff x="1219" y="2880"/>
            <a:chExt cx="3684" cy="384"/>
          </a:xfrm>
        </p:grpSpPr>
        <p:grpSp>
          <p:nvGrpSpPr>
            <p:cNvPr id="32825" name="Group 180"/>
            <p:cNvGrpSpPr/>
            <p:nvPr/>
          </p:nvGrpSpPr>
          <p:grpSpPr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32859" name="Rectangle 181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860" name="Rectangle 182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11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26" name="Group 183"/>
            <p:cNvGrpSpPr/>
            <p:nvPr/>
          </p:nvGrpSpPr>
          <p:grpSpPr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32857" name="Rectangle 184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858" name="Rectangle 185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10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27" name="Group 186"/>
            <p:cNvGrpSpPr/>
            <p:nvPr/>
          </p:nvGrpSpPr>
          <p:grpSpPr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32855" name="Rectangle 187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856" name="Rectangle 188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9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28" name="Group 189"/>
            <p:cNvGrpSpPr/>
            <p:nvPr/>
          </p:nvGrpSpPr>
          <p:grpSpPr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32853" name="Rectangle 190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854" name="Rectangle 191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29" name="Group 192"/>
            <p:cNvGrpSpPr/>
            <p:nvPr/>
          </p:nvGrpSpPr>
          <p:grpSpPr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32851" name="Rectangle 193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852" name="Rectangle 194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30" name="Group 195"/>
            <p:cNvGrpSpPr/>
            <p:nvPr/>
          </p:nvGrpSpPr>
          <p:grpSpPr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32849" name="Rectangle 196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850" name="Rectangle 197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31" name="Group 198"/>
            <p:cNvGrpSpPr/>
            <p:nvPr/>
          </p:nvGrpSpPr>
          <p:grpSpPr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32847" name="Rectangle 199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848" name="Rectangle 200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32" name="Group 201"/>
            <p:cNvGrpSpPr/>
            <p:nvPr/>
          </p:nvGrpSpPr>
          <p:grpSpPr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32845" name="Rectangle 202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846" name="Rectangle 203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33" name="Group 204"/>
            <p:cNvGrpSpPr/>
            <p:nvPr/>
          </p:nvGrpSpPr>
          <p:grpSpPr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32843" name="Rectangle 205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844" name="Rectangle 206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34" name="Group 207"/>
            <p:cNvGrpSpPr/>
            <p:nvPr/>
          </p:nvGrpSpPr>
          <p:grpSpPr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32841" name="Rectangle 208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842" name="Rectangle 209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35" name="Group 210"/>
            <p:cNvGrpSpPr/>
            <p:nvPr/>
          </p:nvGrpSpPr>
          <p:grpSpPr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32839" name="Rectangle 211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840" name="Rectangle 212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36" name="Group 213"/>
            <p:cNvGrpSpPr/>
            <p:nvPr/>
          </p:nvGrpSpPr>
          <p:grpSpPr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32837" name="Rectangle 214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838" name="Rectangle 215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2805" name="Group 216"/>
          <p:cNvGrpSpPr/>
          <p:nvPr/>
        </p:nvGrpSpPr>
        <p:grpSpPr>
          <a:xfrm>
            <a:off x="4721225" y="4692650"/>
            <a:ext cx="2924175" cy="336550"/>
            <a:chOff x="3061" y="2261"/>
            <a:chExt cx="1842" cy="212"/>
          </a:xfrm>
        </p:grpSpPr>
        <p:sp>
          <p:nvSpPr>
            <p:cNvPr id="32823" name="Line 217"/>
            <p:cNvSpPr/>
            <p:nvPr/>
          </p:nvSpPr>
          <p:spPr>
            <a:xfrm>
              <a:off x="3061" y="2352"/>
              <a:ext cx="184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32824" name="Text Box 218"/>
            <p:cNvSpPr txBox="1"/>
            <p:nvPr/>
          </p:nvSpPr>
          <p:spPr>
            <a:xfrm>
              <a:off x="3770" y="2261"/>
              <a:ext cx="418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PPO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806" name="Group 219"/>
          <p:cNvGrpSpPr/>
          <p:nvPr/>
        </p:nvGrpSpPr>
        <p:grpSpPr>
          <a:xfrm>
            <a:off x="1825625" y="4692650"/>
            <a:ext cx="2924175" cy="336550"/>
            <a:chOff x="3061" y="2261"/>
            <a:chExt cx="1842" cy="212"/>
          </a:xfrm>
        </p:grpSpPr>
        <p:sp>
          <p:nvSpPr>
            <p:cNvPr id="32821" name="Line 220"/>
            <p:cNvSpPr/>
            <p:nvPr/>
          </p:nvSpPr>
          <p:spPr>
            <a:xfrm>
              <a:off x="3061" y="2352"/>
              <a:ext cx="184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32822" name="Text Box 221"/>
            <p:cNvSpPr txBox="1"/>
            <p:nvPr/>
          </p:nvSpPr>
          <p:spPr>
            <a:xfrm>
              <a:off x="3770" y="2261"/>
              <a:ext cx="410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PPN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807" name="Text Box 231"/>
          <p:cNvSpPr txBox="1"/>
          <p:nvPr/>
        </p:nvSpPr>
        <p:spPr>
          <a:xfrm>
            <a:off x="72659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08" name="Text Box 232"/>
          <p:cNvSpPr txBox="1"/>
          <p:nvPr/>
        </p:nvSpPr>
        <p:spPr>
          <a:xfrm>
            <a:off x="67325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09" name="Text Box 233"/>
          <p:cNvSpPr txBox="1"/>
          <p:nvPr/>
        </p:nvSpPr>
        <p:spPr>
          <a:xfrm>
            <a:off x="62753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10" name="Text Box 234"/>
          <p:cNvSpPr txBox="1"/>
          <p:nvPr/>
        </p:nvSpPr>
        <p:spPr>
          <a:xfrm>
            <a:off x="5749925" y="4311650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5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11" name="Text Box 235"/>
          <p:cNvSpPr txBox="1"/>
          <p:nvPr/>
        </p:nvSpPr>
        <p:spPr>
          <a:xfrm>
            <a:off x="52847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12" name="Text Box 236"/>
          <p:cNvSpPr txBox="1"/>
          <p:nvPr/>
        </p:nvSpPr>
        <p:spPr>
          <a:xfrm>
            <a:off x="48275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13" name="Text Box 237"/>
          <p:cNvSpPr txBox="1"/>
          <p:nvPr/>
        </p:nvSpPr>
        <p:spPr>
          <a:xfrm>
            <a:off x="42941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14" name="Text Box 238"/>
          <p:cNvSpPr txBox="1"/>
          <p:nvPr/>
        </p:nvSpPr>
        <p:spPr>
          <a:xfrm>
            <a:off x="38369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C00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FFC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15" name="Text Box 239"/>
          <p:cNvSpPr txBox="1"/>
          <p:nvPr/>
        </p:nvSpPr>
        <p:spPr>
          <a:xfrm>
            <a:off x="3311525" y="4311650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16" name="Text Box 240"/>
          <p:cNvSpPr txBox="1"/>
          <p:nvPr/>
        </p:nvSpPr>
        <p:spPr>
          <a:xfrm>
            <a:off x="28463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17" name="Text Box 241"/>
          <p:cNvSpPr txBox="1"/>
          <p:nvPr/>
        </p:nvSpPr>
        <p:spPr>
          <a:xfrm>
            <a:off x="23891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2818" name="Text Box 242"/>
          <p:cNvSpPr txBox="1"/>
          <p:nvPr/>
        </p:nvSpPr>
        <p:spPr>
          <a:xfrm>
            <a:off x="1855788" y="4311650"/>
            <a:ext cx="2968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rgbClr val="00B0F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cxnSp>
        <p:nvCxnSpPr>
          <p:cNvPr id="32819" name="Straight Connector 2"/>
          <p:cNvCxnSpPr/>
          <p:nvPr/>
        </p:nvCxnSpPr>
        <p:spPr>
          <a:xfrm>
            <a:off x="4695825" y="1724025"/>
            <a:ext cx="0" cy="368617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32820" name="Rectangle 175"/>
          <p:cNvSpPr/>
          <p:nvPr/>
        </p:nvSpPr>
        <p:spPr>
          <a:xfrm>
            <a:off x="685800" y="3336925"/>
            <a:ext cx="7848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VPN: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2000" b="1" dirty="0"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ea typeface="宋体" panose="02010600030101010101" pitchFamily="2" charset="-122"/>
              </a:rPr>
              <a:t>VPO: </a:t>
            </a:r>
            <a:r>
              <a:rPr lang="en-US" altLang="zh-CN" sz="2000" b="1" u="sng" dirty="0">
                <a:ea typeface="宋体" panose="02010600030101010101" pitchFamily="2" charset="-122"/>
              </a:rPr>
              <a:t>0x14</a:t>
            </a:r>
            <a:r>
              <a:rPr lang="en-US" altLang="zh-CN" sz="2000" dirty="0">
                <a:ea typeface="宋体" panose="02010600030101010101" pitchFamily="2" charset="-122"/>
              </a:rPr>
              <a:t>                	Page Fault? </a:t>
            </a:r>
            <a:r>
              <a:rPr lang="en-US" altLang="zh-CN" sz="2000" b="1" u="sng" dirty="0">
                <a:ea typeface="宋体" panose="02010600030101010101" pitchFamily="2" charset="-122"/>
              </a:rPr>
              <a:t> No </a:t>
            </a:r>
            <a:r>
              <a:rPr lang="en-US" altLang="zh-CN" sz="2000" b="1" dirty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  <a:endParaRPr lang="en-US" alt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Page Hit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4419600" y="233363"/>
            <a:ext cx="4560888" cy="1062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VA: virtual address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PTEA: page table entry address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PTE: page table entry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PA: physical address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4821" name="Rectangle 7"/>
          <p:cNvSpPr/>
          <p:nvPr/>
        </p:nvSpPr>
        <p:spPr>
          <a:xfrm>
            <a:off x="1384300" y="1776413"/>
            <a:ext cx="3749675" cy="1676400"/>
          </a:xfrm>
          <a:prstGeom prst="rect">
            <a:avLst/>
          </a:prstGeom>
          <a:solidFill>
            <a:srgbClr val="FFFFCC"/>
          </a:solidFill>
          <a:ln w="25400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34822" name="Rectangle 10"/>
          <p:cNvSpPr/>
          <p:nvPr/>
        </p:nvSpPr>
        <p:spPr>
          <a:xfrm>
            <a:off x="3963988" y="2012950"/>
            <a:ext cx="1066800" cy="1236663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MMU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823" name="Rectangle 17"/>
          <p:cNvSpPr/>
          <p:nvPr/>
        </p:nvSpPr>
        <p:spPr>
          <a:xfrm>
            <a:off x="6553200" y="1727200"/>
            <a:ext cx="914400" cy="2284413"/>
          </a:xfrm>
          <a:prstGeom prst="rect">
            <a:avLst/>
          </a:prstGeom>
          <a:solidFill>
            <a:srgbClr val="FFFFCC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Cache/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Memory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580063" y="2819400"/>
            <a:ext cx="428625" cy="33655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R="0" algn="ctr" defTabSz="914400">
              <a:lnSpc>
                <a:spcPct val="98000"/>
              </a:lnSpc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</a:t>
            </a:r>
            <a:endParaRPr kumimoji="0" lang="en-GB" sz="1600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3814763" y="3768725"/>
            <a:ext cx="676275" cy="3349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R="0" algn="ctr" defTabSz="914400">
              <a:lnSpc>
                <a:spcPct val="98000"/>
              </a:lnSpc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Data</a:t>
            </a:r>
            <a:endParaRPr kumimoji="0" lang="en-GB" sz="1600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30788" y="3087688"/>
            <a:ext cx="1522412" cy="1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4827" name="Rectangle 10"/>
          <p:cNvSpPr/>
          <p:nvPr/>
        </p:nvSpPr>
        <p:spPr>
          <a:xfrm>
            <a:off x="1525588" y="2365375"/>
            <a:ext cx="1066800" cy="5334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92388" y="2692400"/>
            <a:ext cx="1371600" cy="15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028950" y="2406650"/>
            <a:ext cx="428625" cy="33655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R="0" algn="ctr" defTabSz="914400">
              <a:lnSpc>
                <a:spcPct val="98000"/>
              </a:lnSpc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</a:t>
            </a:r>
            <a:endParaRPr kumimoji="0" lang="en-GB" sz="1600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0650" y="1779588"/>
            <a:ext cx="10572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i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 Chip</a:t>
            </a:r>
            <a:endParaRPr kumimoji="0" lang="en-US" sz="1800" i="1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456238" y="1905000"/>
            <a:ext cx="674688" cy="33655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R="0" algn="ctr" defTabSz="914400">
              <a:lnSpc>
                <a:spcPct val="98000"/>
              </a:lnSpc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PTEA</a:t>
            </a:r>
            <a:endParaRPr kumimoji="0" lang="en-GB" sz="1600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030788" y="2173288"/>
            <a:ext cx="1522412" cy="1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518150" y="2209800"/>
            <a:ext cx="550863" cy="33655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R="0" algn="ctr" defTabSz="914400">
              <a:lnSpc>
                <a:spcPct val="98000"/>
              </a:lnSpc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PTE</a:t>
            </a:r>
            <a:endParaRPr kumimoji="0" lang="en-GB" sz="1600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030788" y="2478088"/>
            <a:ext cx="1522412" cy="1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4835" name="Shape 49"/>
          <p:cNvCxnSpPr>
            <a:endCxn id="34827" idx="2"/>
          </p:cNvCxnSpPr>
          <p:nvPr/>
        </p:nvCxnSpPr>
        <p:spPr>
          <a:xfrm rot="10800000">
            <a:off x="2058988" y="2898775"/>
            <a:ext cx="4494212" cy="884238"/>
          </a:xfrm>
          <a:prstGeom prst="bentConnector2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3106738" y="218598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auto">
          <a:xfrm>
            <a:off x="5656263" y="167322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auto">
          <a:xfrm>
            <a:off x="5656263" y="25273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Oval 20"/>
          <p:cNvSpPr>
            <a:spLocks noChangeArrowheads="1"/>
          </p:cNvSpPr>
          <p:nvPr/>
        </p:nvSpPr>
        <p:spPr bwMode="auto">
          <a:xfrm>
            <a:off x="5656263" y="31543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Oval 21"/>
          <p:cNvSpPr>
            <a:spLocks noChangeArrowheads="1"/>
          </p:cNvSpPr>
          <p:nvPr/>
        </p:nvSpPr>
        <p:spPr bwMode="auto">
          <a:xfrm>
            <a:off x="4021138" y="40687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2"/>
          <p:cNvSpPr txBox="1"/>
          <p:nvPr/>
        </p:nvSpPr>
        <p:spPr>
          <a:xfrm>
            <a:off x="457200" y="4419600"/>
            <a:ext cx="6781800" cy="2057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defTabSz="914400">
              <a:spcBef>
                <a:spcPts val="1250"/>
              </a:spcBef>
              <a:buFont typeface="Wingdings" panose="05000000000000000000" pitchFamily="2" charset="2"/>
              <a:buNone/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1) Processor sends virtual address to MMU 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marL="342900" lvl="0" indent="-342900" defTabSz="914400">
              <a:spcBef>
                <a:spcPts val="1250"/>
              </a:spcBef>
              <a:buFont typeface="Wingdings" panose="05000000000000000000" pitchFamily="2" charset="2"/>
              <a:buNone/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2-3) MMU fetches PTE from page table in memory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marL="342900" lvl="0" indent="-342900" defTabSz="914400">
              <a:spcBef>
                <a:spcPts val="1250"/>
              </a:spcBef>
              <a:buFont typeface="Wingdings" panose="05000000000000000000" pitchFamily="2" charset="2"/>
              <a:buNone/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4) MMU sends physical address to cache/memory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marL="342900" lvl="0" indent="-342900" defTabSz="914400">
              <a:spcBef>
                <a:spcPts val="1250"/>
              </a:spcBef>
              <a:buFont typeface="Wingdings" panose="05000000000000000000" pitchFamily="2" charset="2"/>
              <a:buNone/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5) Cache/memory sends data word to processor</a:t>
            </a:r>
            <a:endParaRPr lang="en-GB" altLang="zh-CN" sz="2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48400" y="4038600"/>
            <a:ext cx="28016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在真正读取</a:t>
            </a:r>
            <a:r>
              <a:rPr lang="en-US" altLang="zh-CN"/>
              <a:t>PA</a:t>
            </a:r>
            <a:r>
              <a:rPr lang="zh-CN" altLang="en-US"/>
              <a:t>中的信息</a:t>
            </a:r>
            <a:endParaRPr lang="zh-CN" altLang="en-US"/>
          </a:p>
          <a:p>
            <a:r>
              <a:rPr lang="zh-CN" altLang="en-US"/>
              <a:t>之前还有一次额外的</a:t>
            </a:r>
            <a:endParaRPr lang="zh-CN" altLang="en-US"/>
          </a:p>
          <a:p>
            <a:r>
              <a:rPr lang="en-US" altLang="zh-CN"/>
              <a:t>read main memory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43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9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7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136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8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Page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Faults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6868" name="Rectangle 5"/>
          <p:cNvSpPr/>
          <p:nvPr/>
        </p:nvSpPr>
        <p:spPr>
          <a:xfrm>
            <a:off x="609600" y="2462213"/>
            <a:ext cx="3749675" cy="1676400"/>
          </a:xfrm>
          <a:prstGeom prst="rect">
            <a:avLst/>
          </a:prstGeom>
          <a:solidFill>
            <a:srgbClr val="FFFFCC"/>
          </a:solidFill>
          <a:ln w="25400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36869" name="Rectangle 10"/>
          <p:cNvSpPr/>
          <p:nvPr/>
        </p:nvSpPr>
        <p:spPr>
          <a:xfrm>
            <a:off x="3189288" y="2698750"/>
            <a:ext cx="1066800" cy="1236663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MMU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870" name="Rectangle 17"/>
          <p:cNvSpPr/>
          <p:nvPr/>
        </p:nvSpPr>
        <p:spPr>
          <a:xfrm>
            <a:off x="5778500" y="2413000"/>
            <a:ext cx="914400" cy="1925638"/>
          </a:xfrm>
          <a:prstGeom prst="rect">
            <a:avLst/>
          </a:prstGeom>
          <a:solidFill>
            <a:srgbClr val="F5F5F5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Cache/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Memory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871" name="Rectangle 10"/>
          <p:cNvSpPr/>
          <p:nvPr/>
        </p:nvSpPr>
        <p:spPr>
          <a:xfrm>
            <a:off x="750888" y="3051175"/>
            <a:ext cx="1066800" cy="5334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872" name="Straight Arrow Connector 9"/>
          <p:cNvCxnSpPr>
            <a:stCxn id="36871" idx="3"/>
            <a:endCxn id="36869" idx="1"/>
          </p:cNvCxnSpPr>
          <p:nvPr/>
        </p:nvCxnSpPr>
        <p:spPr>
          <a:xfrm flipV="1">
            <a:off x="1817688" y="3317875"/>
            <a:ext cx="13716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6873" name="Text Box 9"/>
          <p:cNvSpPr txBox="1"/>
          <p:nvPr/>
        </p:nvSpPr>
        <p:spPr>
          <a:xfrm>
            <a:off x="2252663" y="3016250"/>
            <a:ext cx="4286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VA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363" y="2465388"/>
            <a:ext cx="10588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i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 Chip</a:t>
            </a:r>
            <a:endParaRPr kumimoji="0" lang="en-US" sz="1800" i="1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5" name="Text Box 9"/>
          <p:cNvSpPr txBox="1"/>
          <p:nvPr/>
        </p:nvSpPr>
        <p:spPr>
          <a:xfrm>
            <a:off x="4679950" y="2603500"/>
            <a:ext cx="6762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PTEA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36876" name="Straight Arrow Connector 13"/>
          <p:cNvCxnSpPr/>
          <p:nvPr/>
        </p:nvCxnSpPr>
        <p:spPr>
          <a:xfrm flipV="1">
            <a:off x="4256088" y="2871788"/>
            <a:ext cx="1522412" cy="1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6877" name="Text Box 9"/>
          <p:cNvSpPr txBox="1"/>
          <p:nvPr/>
        </p:nvSpPr>
        <p:spPr>
          <a:xfrm>
            <a:off x="4741863" y="3044825"/>
            <a:ext cx="552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PTE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36878" name="Straight Arrow Connector 15"/>
          <p:cNvCxnSpPr/>
          <p:nvPr/>
        </p:nvCxnSpPr>
        <p:spPr>
          <a:xfrm flipH="1" flipV="1">
            <a:off x="4256088" y="3328988"/>
            <a:ext cx="1522412" cy="1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2330450" y="279717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4881563" y="237172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4881563" y="3378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564063" y="17780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7192963" y="29257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4" name="Rectangle 17"/>
          <p:cNvSpPr/>
          <p:nvPr/>
        </p:nvSpPr>
        <p:spPr>
          <a:xfrm>
            <a:off x="7924800" y="2417763"/>
            <a:ext cx="914400" cy="1925637"/>
          </a:xfrm>
          <a:prstGeom prst="rect">
            <a:avLst/>
          </a:prstGeom>
          <a:solidFill>
            <a:srgbClr val="F5F5F5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Disk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Rectangle 10"/>
          <p:cNvSpPr/>
          <p:nvPr/>
        </p:nvSpPr>
        <p:spPr>
          <a:xfrm>
            <a:off x="5761038" y="1443038"/>
            <a:ext cx="2527300" cy="533400"/>
          </a:xfrm>
          <a:prstGeom prst="rect">
            <a:avLst/>
          </a:prstGeom>
          <a:solidFill>
            <a:srgbClr val="FFC000"/>
          </a:solidFill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Page fault handler</a:t>
            </a:r>
            <a:endParaRPr lang="en-GB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886" name="Shape 26"/>
          <p:cNvCxnSpPr>
            <a:stCxn id="36869" idx="0"/>
            <a:endCxn id="23" idx="1"/>
          </p:cNvCxnSpPr>
          <p:nvPr/>
        </p:nvCxnSpPr>
        <p:spPr>
          <a:xfrm rot="5400000" flipH="1" flipV="1">
            <a:off x="4246563" y="1184275"/>
            <a:ext cx="989012" cy="2038350"/>
          </a:xfrm>
          <a:prstGeom prst="bentConnector2">
            <a:avLst/>
          </a:prstGeom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25" name="Straight Arrow Connector 24"/>
          <p:cNvCxnSpPr/>
          <p:nvPr/>
        </p:nvCxnSpPr>
        <p:spPr>
          <a:xfrm>
            <a:off x="6707188" y="2857500"/>
            <a:ext cx="1217612" cy="31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6" name="Straight Arrow Connector 25"/>
          <p:cNvCxnSpPr/>
          <p:nvPr/>
        </p:nvCxnSpPr>
        <p:spPr>
          <a:xfrm rot="10800000">
            <a:off x="6707188" y="3805238"/>
            <a:ext cx="1217612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7" name="Down Arrow 26"/>
          <p:cNvSpPr/>
          <p:nvPr/>
        </p:nvSpPr>
        <p:spPr bwMode="auto">
          <a:xfrm>
            <a:off x="7086600" y="1976438"/>
            <a:ext cx="457200" cy="628650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Text Box 9"/>
          <p:cNvSpPr txBox="1"/>
          <p:nvPr/>
        </p:nvSpPr>
        <p:spPr>
          <a:xfrm>
            <a:off x="6637338" y="2589213"/>
            <a:ext cx="1363662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Victim page</a:t>
            </a:r>
            <a:endParaRPr lang="en-GB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" name="Text Box 9"/>
          <p:cNvSpPr txBox="1"/>
          <p:nvPr/>
        </p:nvSpPr>
        <p:spPr>
          <a:xfrm>
            <a:off x="6732588" y="3511550"/>
            <a:ext cx="1169987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New page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0" name="Text Box 9"/>
          <p:cNvSpPr txBox="1"/>
          <p:nvPr/>
        </p:nvSpPr>
        <p:spPr>
          <a:xfrm>
            <a:off x="4267200" y="1404938"/>
            <a:ext cx="90805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Exception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05663" y="3886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Oval 21"/>
          <p:cNvSpPr>
            <a:spLocks noChangeArrowheads="1"/>
          </p:cNvSpPr>
          <p:nvPr/>
        </p:nvSpPr>
        <p:spPr bwMode="auto">
          <a:xfrm>
            <a:off x="2330450" y="339725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2"/>
          <p:cNvSpPr txBox="1"/>
          <p:nvPr/>
        </p:nvSpPr>
        <p:spPr>
          <a:xfrm>
            <a:off x="304800" y="4419600"/>
            <a:ext cx="8534400" cy="2057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defTabSz="914400">
              <a:lnSpc>
                <a:spcPct val="73000"/>
              </a:lnSpc>
              <a:spcBef>
                <a:spcPts val="1250"/>
              </a:spcBef>
              <a:buFont typeface="Wingdings" panose="05000000000000000000" pitchFamily="2" charset="2"/>
              <a:buNone/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1) Processor sends virtual address to MMU 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73000"/>
              </a:lnSpc>
              <a:spcBef>
                <a:spcPts val="1250"/>
              </a:spcBef>
              <a:buFont typeface="Wingdings" panose="05000000000000000000" pitchFamily="2" charset="2"/>
              <a:buNone/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2-3) MMU fetches PTE from page table in memory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73000"/>
              </a:lnSpc>
              <a:spcBef>
                <a:spcPts val="1250"/>
              </a:spcBef>
              <a:buFont typeface="Wingdings" panose="05000000000000000000" pitchFamily="2" charset="2"/>
              <a:buNone/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4) </a:t>
            </a:r>
            <a:r>
              <a:rPr lang="en-GB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Valid bit is zero</a:t>
            </a:r>
            <a:r>
              <a:rPr lang="en-GB" altLang="zh-CN" sz="2000" dirty="0">
                <a:ea typeface="宋体" panose="02010600030101010101" pitchFamily="2" charset="-122"/>
              </a:rPr>
              <a:t>, so MMU triggers page fault exception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73000"/>
              </a:lnSpc>
              <a:spcBef>
                <a:spcPts val="1250"/>
              </a:spcBef>
              <a:buFont typeface="Wingdings" panose="05000000000000000000" pitchFamily="2" charset="2"/>
              <a:buNone/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5) Handler identifies victim (and, </a:t>
            </a:r>
            <a:r>
              <a:rPr lang="en-GB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if dirty, pages it out to disk</a:t>
            </a:r>
            <a:r>
              <a:rPr lang="en-GB" altLang="zh-CN" sz="2000" dirty="0">
                <a:ea typeface="宋体" panose="02010600030101010101" pitchFamily="2" charset="-122"/>
              </a:rPr>
              <a:t>)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73000"/>
              </a:lnSpc>
              <a:spcBef>
                <a:spcPts val="1250"/>
              </a:spcBef>
              <a:buFont typeface="Wingdings" panose="05000000000000000000" pitchFamily="2" charset="2"/>
              <a:buNone/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6) Handler pages in new page and </a:t>
            </a:r>
            <a:r>
              <a:rPr lang="en-GB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updates PTE in memory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marL="342900" lvl="0" indent="-342900" defTabSz="914400">
              <a:lnSpc>
                <a:spcPct val="73000"/>
              </a:lnSpc>
              <a:spcBef>
                <a:spcPts val="1250"/>
              </a:spcBef>
              <a:buFont typeface="Wingdings" panose="05000000000000000000" pitchFamily="2" charset="2"/>
              <a:buNone/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7) Handler returns to original process, restarting faulting instruction</a:t>
            </a:r>
            <a:endParaRPr lang="en-GB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9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49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216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271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7" grpId="0" animBg="1"/>
      <p:bldP spid="28" grpId="0"/>
      <p:bldP spid="29" grpId="0"/>
      <p:bldP spid="30" grpId="0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Integrating Caches and VM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38916" name="Group 31"/>
          <p:cNvGrpSpPr/>
          <p:nvPr/>
        </p:nvGrpSpPr>
        <p:grpSpPr>
          <a:xfrm>
            <a:off x="638175" y="2759075"/>
            <a:ext cx="7772400" cy="1785938"/>
            <a:chOff x="656" y="1200"/>
            <a:chExt cx="4132" cy="956"/>
          </a:xfrm>
        </p:grpSpPr>
        <p:sp>
          <p:nvSpPr>
            <p:cNvPr id="38917" name="Line 5"/>
            <p:cNvSpPr/>
            <p:nvPr/>
          </p:nvSpPr>
          <p:spPr>
            <a:xfrm>
              <a:off x="676" y="1272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18" name="Line 6"/>
            <p:cNvSpPr/>
            <p:nvPr/>
          </p:nvSpPr>
          <p:spPr>
            <a:xfrm>
              <a:off x="1304" y="1276"/>
              <a:ext cx="0" cy="5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19" name="Line 7"/>
            <p:cNvSpPr/>
            <p:nvPr/>
          </p:nvSpPr>
          <p:spPr>
            <a:xfrm flipH="1">
              <a:off x="656" y="1888"/>
              <a:ext cx="64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0" name="Rectangle 8"/>
            <p:cNvSpPr/>
            <p:nvPr/>
          </p:nvSpPr>
          <p:spPr>
            <a:xfrm>
              <a:off x="808" y="1504"/>
              <a:ext cx="324" cy="1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CPU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1" name="Rectangle 9"/>
            <p:cNvSpPr/>
            <p:nvPr/>
          </p:nvSpPr>
          <p:spPr>
            <a:xfrm>
              <a:off x="1716" y="1292"/>
              <a:ext cx="680" cy="576"/>
            </a:xfrm>
            <a:prstGeom prst="rect">
              <a:avLst/>
            </a:prstGeom>
            <a:solidFill>
              <a:srgbClr val="CCFF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Trans-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lation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Rectangle 10"/>
            <p:cNvSpPr/>
            <p:nvPr/>
          </p:nvSpPr>
          <p:spPr>
            <a:xfrm>
              <a:off x="2868" y="1292"/>
              <a:ext cx="680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Cache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3" name="Rectangle 11"/>
            <p:cNvSpPr/>
            <p:nvPr/>
          </p:nvSpPr>
          <p:spPr>
            <a:xfrm>
              <a:off x="4108" y="1300"/>
              <a:ext cx="680" cy="5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Main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4" name="Line 12"/>
            <p:cNvSpPr/>
            <p:nvPr/>
          </p:nvSpPr>
          <p:spPr>
            <a:xfrm>
              <a:off x="1308" y="1384"/>
              <a:ext cx="4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25" name="Line 13"/>
            <p:cNvSpPr/>
            <p:nvPr/>
          </p:nvSpPr>
          <p:spPr>
            <a:xfrm>
              <a:off x="2388" y="1384"/>
              <a:ext cx="4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26" name="Line 14"/>
            <p:cNvSpPr/>
            <p:nvPr/>
          </p:nvSpPr>
          <p:spPr>
            <a:xfrm>
              <a:off x="3548" y="1368"/>
              <a:ext cx="55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27" name="Line 15"/>
            <p:cNvSpPr/>
            <p:nvPr/>
          </p:nvSpPr>
          <p:spPr>
            <a:xfrm flipH="1">
              <a:off x="3976" y="1776"/>
              <a:ext cx="1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8" name="Line 16"/>
            <p:cNvSpPr/>
            <p:nvPr/>
          </p:nvSpPr>
          <p:spPr>
            <a:xfrm>
              <a:off x="3976" y="1780"/>
              <a:ext cx="0" cy="3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9" name="Line 17"/>
            <p:cNvSpPr/>
            <p:nvPr/>
          </p:nvSpPr>
          <p:spPr>
            <a:xfrm flipH="1">
              <a:off x="1464" y="2152"/>
              <a:ext cx="25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0" name="Line 18"/>
            <p:cNvSpPr/>
            <p:nvPr/>
          </p:nvSpPr>
          <p:spPr>
            <a:xfrm flipV="1">
              <a:off x="1464" y="1816"/>
              <a:ext cx="0" cy="3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1" name="Line 19"/>
            <p:cNvSpPr/>
            <p:nvPr/>
          </p:nvSpPr>
          <p:spPr>
            <a:xfrm flipH="1">
              <a:off x="1304" y="1816"/>
              <a:ext cx="1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32" name="Line 20"/>
            <p:cNvSpPr/>
            <p:nvPr/>
          </p:nvSpPr>
          <p:spPr>
            <a:xfrm flipV="1">
              <a:off x="3712" y="1792"/>
              <a:ext cx="0" cy="3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3" name="Line 21"/>
            <p:cNvSpPr/>
            <p:nvPr/>
          </p:nvSpPr>
          <p:spPr>
            <a:xfrm flipH="1">
              <a:off x="3552" y="1792"/>
              <a:ext cx="1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34" name="Line 22"/>
            <p:cNvSpPr/>
            <p:nvPr/>
          </p:nvSpPr>
          <p:spPr>
            <a:xfrm flipH="1">
              <a:off x="2712" y="1776"/>
              <a:ext cx="15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5" name="Line 23"/>
            <p:cNvSpPr/>
            <p:nvPr/>
          </p:nvSpPr>
          <p:spPr>
            <a:xfrm>
              <a:off x="2712" y="1780"/>
              <a:ext cx="0" cy="3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36" name="Oval 24"/>
            <p:cNvSpPr/>
            <p:nvPr/>
          </p:nvSpPr>
          <p:spPr>
            <a:xfrm>
              <a:off x="3708" y="2124"/>
              <a:ext cx="24" cy="3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8937" name="Rectangle 25"/>
            <p:cNvSpPr/>
            <p:nvPr/>
          </p:nvSpPr>
          <p:spPr>
            <a:xfrm>
              <a:off x="1384" y="1216"/>
              <a:ext cx="229" cy="1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VA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8" name="Rectangle 26"/>
            <p:cNvSpPr/>
            <p:nvPr/>
          </p:nvSpPr>
          <p:spPr>
            <a:xfrm>
              <a:off x="2408" y="1216"/>
              <a:ext cx="230" cy="1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PA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9" name="Rectangle 27"/>
            <p:cNvSpPr/>
            <p:nvPr/>
          </p:nvSpPr>
          <p:spPr>
            <a:xfrm>
              <a:off x="3584" y="1200"/>
              <a:ext cx="317" cy="1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miss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40" name="Rectangle 28"/>
            <p:cNvSpPr/>
            <p:nvPr/>
          </p:nvSpPr>
          <p:spPr>
            <a:xfrm>
              <a:off x="2456" y="1824"/>
              <a:ext cx="196" cy="1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hit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41" name="Rectangle 29"/>
            <p:cNvSpPr/>
            <p:nvPr/>
          </p:nvSpPr>
          <p:spPr>
            <a:xfrm>
              <a:off x="1864" y="2000"/>
              <a:ext cx="304" cy="1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data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42" name="Line 30"/>
            <p:cNvSpPr/>
            <p:nvPr/>
          </p:nvSpPr>
          <p:spPr>
            <a:xfrm flipV="1">
              <a:off x="672" y="1264"/>
              <a:ext cx="0" cy="6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Integrating Caches and VM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Most Caches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Physically Addressed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Accessed by physical addresses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Allows multiple processes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have blocks in cache at same time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Allows multiple processes to share pages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Cache doesn’t need to be concerned with protection issues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Access rights checked as part of address translation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3390" y="5557520"/>
            <a:ext cx="70154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若</a:t>
            </a:r>
            <a:r>
              <a:rPr lang="en-US" altLang="zh-CN"/>
              <a:t>cache</a:t>
            </a:r>
            <a:r>
              <a:rPr lang="zh-CN" altLang="en-US"/>
              <a:t>使用</a:t>
            </a:r>
            <a:r>
              <a:rPr lang="en-US" altLang="zh-CN"/>
              <a:t>VM</a:t>
            </a:r>
            <a:r>
              <a:rPr lang="zh-CN" altLang="en-US"/>
              <a:t>，第一个问题就是进程较多的时候进程之间</a:t>
            </a:r>
            <a:endParaRPr lang="zh-CN" altLang="en-US"/>
          </a:p>
          <a:p>
            <a:r>
              <a:rPr lang="zh-CN" altLang="en-US"/>
              <a:t>不能实现</a:t>
            </a:r>
            <a:r>
              <a:rPr lang="en-US" altLang="zh-CN"/>
              <a:t>share</a:t>
            </a:r>
            <a:r>
              <a:rPr lang="zh-CN" altLang="en-US"/>
              <a:t>，因为每个</a:t>
            </a:r>
            <a:r>
              <a:rPr lang="en-US" altLang="zh-CN"/>
              <a:t>process</a:t>
            </a:r>
            <a:r>
              <a:rPr lang="zh-CN" altLang="en-US"/>
              <a:t>的</a:t>
            </a:r>
            <a:r>
              <a:rPr lang="en-US" altLang="zh-CN"/>
              <a:t>VM</a:t>
            </a:r>
            <a:r>
              <a:rPr lang="zh-CN" altLang="en-US"/>
              <a:t>相互独立。但是仍然</a:t>
            </a:r>
            <a:endParaRPr lang="zh-CN" altLang="en-US"/>
          </a:p>
          <a:p>
            <a:r>
              <a:rPr lang="zh-CN" altLang="en-US"/>
              <a:t>有的机器是使用</a:t>
            </a:r>
            <a:r>
              <a:rPr lang="en-US" altLang="zh-CN"/>
              <a:t>VM</a:t>
            </a:r>
            <a:r>
              <a:rPr lang="zh-CN" altLang="en-US"/>
              <a:t>来访问</a:t>
            </a:r>
            <a:r>
              <a:rPr lang="en-US" altLang="zh-CN"/>
              <a:t>cache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Address translation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Accelerating translation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with a TLB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Multilevel page tables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Core i7 Memory System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reading: 9.6, 9.7.1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Integrating Caches and VM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Perform Address Translation Before Cache Lookup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But this could involve a memory access itself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(of the PTE)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Of course, page table entries can also become cached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690563" y="2346325"/>
            <a:ext cx="3646488" cy="2438400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Rectangle 66"/>
          <p:cNvSpPr/>
          <p:nvPr/>
        </p:nvSpPr>
        <p:spPr>
          <a:xfrm>
            <a:off x="2378075" y="3535363"/>
            <a:ext cx="404813" cy="2873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VA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Rectangle 67"/>
          <p:cNvSpPr>
            <a:spLocks noChangeArrowheads="1"/>
          </p:cNvSpPr>
          <p:nvPr/>
        </p:nvSpPr>
        <p:spPr bwMode="auto">
          <a:xfrm>
            <a:off x="892175" y="3306763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3130550" y="2544763"/>
            <a:ext cx="1022350" cy="2119313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MMU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9"/>
          <p:cNvSpPr>
            <a:spLocks noChangeArrowheads="1"/>
          </p:cNvSpPr>
          <p:nvPr/>
        </p:nvSpPr>
        <p:spPr bwMode="auto">
          <a:xfrm>
            <a:off x="5311775" y="2544763"/>
            <a:ext cx="925513" cy="2119313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70"/>
          <p:cNvSpPr>
            <a:spLocks noChangeShapeType="1"/>
          </p:cNvSpPr>
          <p:nvPr/>
        </p:nvSpPr>
        <p:spPr bwMode="auto">
          <a:xfrm flipV="1">
            <a:off x="2122488" y="3535363"/>
            <a:ext cx="100171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Line 71"/>
          <p:cNvSpPr>
            <a:spLocks noChangeShapeType="1"/>
          </p:cNvSpPr>
          <p:nvPr/>
        </p:nvSpPr>
        <p:spPr bwMode="auto">
          <a:xfrm flipV="1">
            <a:off x="1501775" y="3763963"/>
            <a:ext cx="0" cy="1249363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6" name="Rectangle 72"/>
          <p:cNvSpPr/>
          <p:nvPr/>
        </p:nvSpPr>
        <p:spPr>
          <a:xfrm>
            <a:off x="4389438" y="3046413"/>
            <a:ext cx="681037" cy="2873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PTEA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67" name="Text Box 73"/>
          <p:cNvSpPr txBox="1"/>
          <p:nvPr/>
        </p:nvSpPr>
        <p:spPr>
          <a:xfrm>
            <a:off x="4111625" y="1873250"/>
            <a:ext cx="598488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PTE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Line 74"/>
          <p:cNvSpPr>
            <a:spLocks noChangeShapeType="1"/>
          </p:cNvSpPr>
          <p:nvPr/>
        </p:nvSpPr>
        <p:spPr bwMode="auto">
          <a:xfrm flipV="1">
            <a:off x="4111625" y="3333750"/>
            <a:ext cx="11890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9" name="Rectangle 75"/>
          <p:cNvSpPr/>
          <p:nvPr/>
        </p:nvSpPr>
        <p:spPr>
          <a:xfrm>
            <a:off x="4518025" y="3687763"/>
            <a:ext cx="404813" cy="2873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PA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" name="Line 76"/>
          <p:cNvSpPr>
            <a:spLocks noChangeShapeType="1"/>
          </p:cNvSpPr>
          <p:nvPr/>
        </p:nvSpPr>
        <p:spPr bwMode="auto">
          <a:xfrm flipH="1">
            <a:off x="1501775" y="5013325"/>
            <a:ext cx="3568700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71" name="Text Box 77"/>
          <p:cNvSpPr txBox="1"/>
          <p:nvPr/>
        </p:nvSpPr>
        <p:spPr>
          <a:xfrm>
            <a:off x="3063875" y="4937125"/>
            <a:ext cx="7366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Data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" name="Line 78"/>
          <p:cNvSpPr>
            <a:spLocks noChangeShapeType="1"/>
          </p:cNvSpPr>
          <p:nvPr/>
        </p:nvSpPr>
        <p:spPr bwMode="auto">
          <a:xfrm flipV="1">
            <a:off x="4168775" y="3946525"/>
            <a:ext cx="1162050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81"/>
          <p:cNvSpPr>
            <a:spLocks noChangeArrowheads="1"/>
          </p:cNvSpPr>
          <p:nvPr/>
        </p:nvSpPr>
        <p:spPr bwMode="auto">
          <a:xfrm>
            <a:off x="7396163" y="2544763"/>
            <a:ext cx="1077913" cy="2119313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Memory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Line 82"/>
          <p:cNvSpPr>
            <a:spLocks noChangeShapeType="1"/>
          </p:cNvSpPr>
          <p:nvPr/>
        </p:nvSpPr>
        <p:spPr bwMode="auto">
          <a:xfrm>
            <a:off x="6237288" y="3946525"/>
            <a:ext cx="1177925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75" name="Text Box 83"/>
          <p:cNvSpPr txBox="1"/>
          <p:nvPr/>
        </p:nvSpPr>
        <p:spPr>
          <a:xfrm>
            <a:off x="6575425" y="3625850"/>
            <a:ext cx="461963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PA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76" name="Text Box 84"/>
          <p:cNvSpPr txBox="1"/>
          <p:nvPr/>
        </p:nvSpPr>
        <p:spPr>
          <a:xfrm>
            <a:off x="5711825" y="3668713"/>
            <a:ext cx="612775" cy="523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PA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miss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77" name="Rectangle 85"/>
          <p:cNvSpPr/>
          <p:nvPr/>
        </p:nvSpPr>
        <p:spPr>
          <a:xfrm>
            <a:off x="6473825" y="2986088"/>
            <a:ext cx="681038" cy="287337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PTEA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78" name="Text Box 86"/>
          <p:cNvSpPr txBox="1"/>
          <p:nvPr/>
        </p:nvSpPr>
        <p:spPr>
          <a:xfrm>
            <a:off x="5689600" y="2998788"/>
            <a:ext cx="612775" cy="523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PTEA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miss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4" name="Line 87"/>
          <p:cNvSpPr>
            <a:spLocks noChangeShapeType="1"/>
          </p:cNvSpPr>
          <p:nvPr/>
        </p:nvSpPr>
        <p:spPr bwMode="auto">
          <a:xfrm flipH="1">
            <a:off x="3627438" y="2195513"/>
            <a:ext cx="14430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Line 88"/>
          <p:cNvSpPr>
            <a:spLocks noChangeShapeType="1"/>
          </p:cNvSpPr>
          <p:nvPr/>
        </p:nvSpPr>
        <p:spPr bwMode="auto">
          <a:xfrm flipV="1">
            <a:off x="3627438" y="2195513"/>
            <a:ext cx="0" cy="3492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89"/>
          <p:cNvSpPr>
            <a:spLocks noChangeShapeType="1"/>
          </p:cNvSpPr>
          <p:nvPr/>
        </p:nvSpPr>
        <p:spPr bwMode="auto">
          <a:xfrm flipH="1">
            <a:off x="5070475" y="2727325"/>
            <a:ext cx="2413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Line 90"/>
          <p:cNvSpPr>
            <a:spLocks noChangeShapeType="1"/>
          </p:cNvSpPr>
          <p:nvPr/>
        </p:nvSpPr>
        <p:spPr bwMode="auto">
          <a:xfrm flipV="1">
            <a:off x="5070475" y="2195513"/>
            <a:ext cx="0" cy="5318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83" name="Text Box 91"/>
          <p:cNvSpPr txBox="1"/>
          <p:nvPr/>
        </p:nvSpPr>
        <p:spPr>
          <a:xfrm>
            <a:off x="5314950" y="2495550"/>
            <a:ext cx="720725" cy="523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PTEA 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hit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" name="Line 92"/>
          <p:cNvSpPr>
            <a:spLocks noChangeShapeType="1"/>
          </p:cNvSpPr>
          <p:nvPr/>
        </p:nvSpPr>
        <p:spPr bwMode="auto">
          <a:xfrm flipH="1">
            <a:off x="5070475" y="4479925"/>
            <a:ext cx="241300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93"/>
          <p:cNvSpPr>
            <a:spLocks noChangeShapeType="1"/>
          </p:cNvSpPr>
          <p:nvPr/>
        </p:nvSpPr>
        <p:spPr bwMode="auto">
          <a:xfrm flipH="1" flipV="1">
            <a:off x="5070475" y="4479925"/>
            <a:ext cx="0" cy="53340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86" name="Text Box 94"/>
          <p:cNvSpPr txBox="1"/>
          <p:nvPr/>
        </p:nvSpPr>
        <p:spPr>
          <a:xfrm>
            <a:off x="5300663" y="4162425"/>
            <a:ext cx="506412" cy="523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PA 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hit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2" name="Line 95"/>
          <p:cNvSpPr>
            <a:spLocks noChangeShapeType="1"/>
          </p:cNvSpPr>
          <p:nvPr/>
        </p:nvSpPr>
        <p:spPr bwMode="auto">
          <a:xfrm flipV="1">
            <a:off x="6253163" y="3333750"/>
            <a:ext cx="1143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Line 96"/>
          <p:cNvSpPr>
            <a:spLocks noChangeShapeType="1"/>
          </p:cNvSpPr>
          <p:nvPr/>
        </p:nvSpPr>
        <p:spPr bwMode="auto">
          <a:xfrm flipH="1">
            <a:off x="6237288" y="4479925"/>
            <a:ext cx="1171575" cy="0"/>
          </a:xfrm>
          <a:prstGeom prst="line">
            <a:avLst/>
          </a:prstGeom>
          <a:noFill/>
          <a:ln w="12700">
            <a:solidFill>
              <a:srgbClr val="7030A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89" name="Text Box 97"/>
          <p:cNvSpPr txBox="1"/>
          <p:nvPr/>
        </p:nvSpPr>
        <p:spPr>
          <a:xfrm>
            <a:off x="6497638" y="4159250"/>
            <a:ext cx="7366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Data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5" name="Line 98"/>
          <p:cNvSpPr>
            <a:spLocks noChangeShapeType="1"/>
          </p:cNvSpPr>
          <p:nvPr/>
        </p:nvSpPr>
        <p:spPr bwMode="auto">
          <a:xfrm flipH="1">
            <a:off x="6224588" y="2727325"/>
            <a:ext cx="11715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91" name="Text Box 99"/>
          <p:cNvSpPr txBox="1"/>
          <p:nvPr/>
        </p:nvSpPr>
        <p:spPr>
          <a:xfrm>
            <a:off x="6515100" y="2374900"/>
            <a:ext cx="598488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PTE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7" name="Text Box 100"/>
          <p:cNvSpPr txBox="1">
            <a:spLocks noChangeArrowheads="1"/>
          </p:cNvSpPr>
          <p:nvPr/>
        </p:nvSpPr>
        <p:spPr bwMode="auto">
          <a:xfrm>
            <a:off x="5367338" y="4691063"/>
            <a:ext cx="812800" cy="64611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sz="1800" b="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L1</a:t>
            </a:r>
            <a:endParaRPr kumimoji="0" lang="en-US" sz="1800" b="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sz="1800" b="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cache</a:t>
            </a:r>
            <a:endParaRPr kumimoji="0" lang="en-US" sz="1800" b="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675" y="2346325"/>
            <a:ext cx="12493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b="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宋体" panose="02010600030101010101" pitchFamily="2" charset="-122"/>
                <a:cs typeface="+mn-cs"/>
              </a:rPr>
              <a:t>CPU Chip</a:t>
            </a:r>
            <a:endParaRPr kumimoji="0" lang="en-US" b="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94" name="Rectangle 2"/>
          <p:cNvSpPr txBox="1"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Integrating Caches and VM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Speeding up Translation with a TLB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“Translation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Lookaside</a:t>
            </a:r>
            <a:r>
              <a:rPr lang="en-US" altLang="zh-CN" dirty="0">
                <a:ea typeface="宋体" panose="02010600030101010101" pitchFamily="2" charset="-122"/>
              </a:rPr>
              <a:t> Buffer”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TLB</a:t>
            </a:r>
            <a:r>
              <a:rPr lang="en-US" altLang="zh-CN" dirty="0">
                <a:ea typeface="宋体" panose="02010600030101010101" pitchFamily="2" charset="-122"/>
              </a:rPr>
              <a:t>)(</a:t>
            </a:r>
            <a:r>
              <a:rPr lang="zh-CN" altLang="en-US" dirty="0">
                <a:ea typeface="宋体" panose="02010600030101010101" pitchFamily="2" charset="-122"/>
              </a:rPr>
              <a:t>存储在</a:t>
            </a:r>
            <a:r>
              <a:rPr lang="en-US" altLang="zh-CN" dirty="0">
                <a:ea typeface="宋体" panose="02010600030101010101" pitchFamily="2" charset="-122"/>
              </a:rPr>
              <a:t>virtual memory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Small hardware cache in MMU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Maps virtual page numbers to  physical page numbers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/>
          <p:nvPr/>
        </p:nvSpPr>
        <p:spPr>
          <a:xfrm>
            <a:off x="1384300" y="1752600"/>
            <a:ext cx="3749675" cy="2695575"/>
          </a:xfrm>
          <a:prstGeom prst="rect">
            <a:avLst/>
          </a:prstGeom>
          <a:solidFill>
            <a:srgbClr val="FFFFCC"/>
          </a:solidFill>
          <a:ln w="25400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9156" name="Rectangle 10"/>
          <p:cNvSpPr/>
          <p:nvPr/>
        </p:nvSpPr>
        <p:spPr>
          <a:xfrm>
            <a:off x="3963988" y="3006725"/>
            <a:ext cx="1066800" cy="1238250"/>
          </a:xfrm>
          <a:prstGeom prst="rect">
            <a:avLst/>
          </a:prstGeom>
          <a:solidFill>
            <a:srgbClr val="DBF2DA"/>
          </a:solidFill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MMU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157" name="Rectangle 17"/>
          <p:cNvSpPr/>
          <p:nvPr/>
        </p:nvSpPr>
        <p:spPr>
          <a:xfrm>
            <a:off x="6553200" y="2722563"/>
            <a:ext cx="914400" cy="2284412"/>
          </a:xfrm>
          <a:prstGeom prst="rect">
            <a:avLst/>
          </a:prstGeom>
          <a:solidFill>
            <a:srgbClr val="EBEBEB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Cache/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Memory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5580063" y="3338513"/>
            <a:ext cx="428625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PA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" name="Text Box 32"/>
          <p:cNvSpPr txBox="1"/>
          <p:nvPr/>
        </p:nvSpPr>
        <p:spPr>
          <a:xfrm>
            <a:off x="3814763" y="4762500"/>
            <a:ext cx="6762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030788" y="3605213"/>
            <a:ext cx="1522412" cy="1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9161" name="Rectangle 10"/>
          <p:cNvSpPr/>
          <p:nvPr/>
        </p:nvSpPr>
        <p:spPr>
          <a:xfrm>
            <a:off x="1525588" y="3359150"/>
            <a:ext cx="1066800" cy="533400"/>
          </a:xfrm>
          <a:prstGeom prst="rect">
            <a:avLst/>
          </a:prstGeom>
          <a:solidFill>
            <a:srgbClr val="F6D2D2"/>
          </a:solidFill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49162" name="Straight Arrow Connector 10"/>
          <p:cNvCxnSpPr>
            <a:stCxn id="49161" idx="3"/>
            <a:endCxn id="49156" idx="1"/>
          </p:cNvCxnSpPr>
          <p:nvPr/>
        </p:nvCxnSpPr>
        <p:spPr>
          <a:xfrm flipV="1">
            <a:off x="2592388" y="3625850"/>
            <a:ext cx="13716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9163" name="Text Box 9"/>
          <p:cNvSpPr txBox="1"/>
          <p:nvPr/>
        </p:nvSpPr>
        <p:spPr>
          <a:xfrm>
            <a:off x="3028950" y="3340100"/>
            <a:ext cx="428625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VA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0650" y="1752600"/>
            <a:ext cx="11557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 Chip</a:t>
            </a:r>
            <a:endParaRPr kumimoji="0" lang="en-US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 Box 9"/>
          <p:cNvSpPr txBox="1"/>
          <p:nvPr/>
        </p:nvSpPr>
        <p:spPr>
          <a:xfrm>
            <a:off x="4598988" y="2297113"/>
            <a:ext cx="55245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PTE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49166" name="Shape 49"/>
          <p:cNvCxnSpPr>
            <a:endCxn id="49161" idx="2"/>
          </p:cNvCxnSpPr>
          <p:nvPr/>
        </p:nvCxnSpPr>
        <p:spPr>
          <a:xfrm rot="10800000">
            <a:off x="2058988" y="3892550"/>
            <a:ext cx="4494212" cy="885825"/>
          </a:xfrm>
          <a:prstGeom prst="bentConnector2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3106738" y="311943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5656263" y="367188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4021138" y="506253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TLB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-5400000" flipV="1">
            <a:off x="4057650" y="2644775"/>
            <a:ext cx="720725" cy="15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2" name="Straight Arrow Connector 21"/>
          <p:cNvCxnSpPr/>
          <p:nvPr/>
        </p:nvCxnSpPr>
        <p:spPr>
          <a:xfrm rot="5400000">
            <a:off x="4286250" y="2644775"/>
            <a:ext cx="720725" cy="15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3" name="Text Box 9"/>
          <p:cNvSpPr txBox="1"/>
          <p:nvPr/>
        </p:nvSpPr>
        <p:spPr>
          <a:xfrm>
            <a:off x="3903663" y="2651125"/>
            <a:ext cx="552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VPN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4" name="Oval 19"/>
          <p:cNvSpPr>
            <a:spLocks noChangeArrowheads="1"/>
          </p:cNvSpPr>
          <p:nvPr/>
        </p:nvSpPr>
        <p:spPr bwMode="auto">
          <a:xfrm>
            <a:off x="4737100" y="26336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6" name="Rectangle 2"/>
          <p:cNvSpPr txBox="1"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TLB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Hit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533083" y="5346700"/>
            <a:ext cx="7189788" cy="577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/>
            </a:pPr>
            <a:r>
              <a:rPr kumimoji="0" lang="en-GB" sz="2400" kern="0" cap="none" spc="0" normalizeH="0" baseline="0" noProof="0" dirty="0">
                <a:latin typeface="+mj-lt"/>
                <a:ea typeface="+mn-ea"/>
                <a:cs typeface="+mn-cs"/>
              </a:rPr>
              <a:t>A TLB hit </a:t>
            </a:r>
            <a:r>
              <a:rPr kumimoji="0" lang="en-GB" sz="2400" kern="0" cap="none" spc="0" normalizeH="0" baseline="0" noProof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eliminates a memory access</a:t>
            </a:r>
            <a:r>
              <a:rPr kumimoji="0" lang="en-US" altLang="en-GB" sz="2400" kern="0" cap="none" spc="0" normalizeH="0" baseline="0" noProof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 (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+mj-lt"/>
                <a:cs typeface="+mn-cs"/>
              </a:rPr>
              <a:t>若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+mj-lt"/>
                <a:cs typeface="+mn-cs"/>
              </a:rPr>
              <a:t>hit</a:t>
            </a:r>
            <a:endParaRPr kumimoji="0" lang="en-US" altLang="zh-CN" sz="2400" kern="0" cap="none" spc="0" normalizeH="0" baseline="0" noProof="0" dirty="0">
              <a:solidFill>
                <a:srgbClr val="FF0000"/>
              </a:solidFill>
              <a:latin typeface="+mj-lt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+mj-lt"/>
                <a:cs typeface="+mn-cs"/>
              </a:rPr>
              <a:t>则省去了之前的额外一次的去取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+mj-lt"/>
                <a:cs typeface="+mn-cs"/>
              </a:rPr>
              <a:t>PM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+mj-lt"/>
                <a:cs typeface="+mn-cs"/>
              </a:rPr>
              <a:t>中的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+mj-lt"/>
                <a:cs typeface="+mn-cs"/>
              </a:rPr>
              <a:t>PPN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+mj-lt"/>
                <a:cs typeface="+mn-cs"/>
              </a:rPr>
              <a:t>的内存访问</a:t>
            </a:r>
            <a:r>
              <a:rPr kumimoji="0" lang="en-US" altLang="en-GB" sz="2400" kern="0" cap="none" spc="0" normalizeH="0" baseline="0" noProof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)</a:t>
            </a:r>
            <a:endParaRPr kumimoji="0" lang="en-US" altLang="en-GB" sz="2400" kern="0" cap="none" spc="0" normalizeH="0" baseline="0" noProof="0" dirty="0">
              <a:solidFill>
                <a:srgbClr val="FF0000"/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7" grpId="0" animBg="1"/>
      <p:bldP spid="18" grpId="0" animBg="1"/>
      <p:bldP spid="19" grpId="0" animBg="1"/>
      <p:bldP spid="23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 txBox="1"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TLB Miss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1204" name="Rectangle 27"/>
          <p:cNvSpPr/>
          <p:nvPr/>
        </p:nvSpPr>
        <p:spPr>
          <a:xfrm>
            <a:off x="1384300" y="1724025"/>
            <a:ext cx="3749675" cy="2695575"/>
          </a:xfrm>
          <a:prstGeom prst="rect">
            <a:avLst/>
          </a:prstGeom>
          <a:solidFill>
            <a:srgbClr val="FFFFCC"/>
          </a:solidFill>
          <a:ln w="25400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1205" name="Rectangle 10"/>
          <p:cNvSpPr/>
          <p:nvPr/>
        </p:nvSpPr>
        <p:spPr>
          <a:xfrm>
            <a:off x="3963988" y="3006725"/>
            <a:ext cx="1066800" cy="123825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MMU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206" name="Rectangle 17"/>
          <p:cNvSpPr/>
          <p:nvPr/>
        </p:nvSpPr>
        <p:spPr>
          <a:xfrm>
            <a:off x="6553200" y="2722563"/>
            <a:ext cx="914400" cy="2284412"/>
          </a:xfrm>
          <a:prstGeom prst="rect">
            <a:avLst/>
          </a:prstGeom>
          <a:solidFill>
            <a:srgbClr val="EBEBEB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Cache/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Memory</a:t>
            </a:r>
            <a:endParaRPr lang="en-US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 Box 9"/>
          <p:cNvSpPr txBox="1"/>
          <p:nvPr/>
        </p:nvSpPr>
        <p:spPr>
          <a:xfrm>
            <a:off x="5549900" y="3795713"/>
            <a:ext cx="428625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PA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2" name="Text Box 32"/>
          <p:cNvSpPr txBox="1"/>
          <p:nvPr/>
        </p:nvSpPr>
        <p:spPr>
          <a:xfrm>
            <a:off x="3814763" y="4762500"/>
            <a:ext cx="6762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Data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030788" y="4062413"/>
            <a:ext cx="1522412" cy="1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1210" name="Rectangle 10"/>
          <p:cNvSpPr/>
          <p:nvPr/>
        </p:nvSpPr>
        <p:spPr>
          <a:xfrm>
            <a:off x="1525588" y="3359150"/>
            <a:ext cx="1066800" cy="5334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211" name="Straight Arrow Connector 34"/>
          <p:cNvCxnSpPr>
            <a:stCxn id="51210" idx="3"/>
          </p:cNvCxnSpPr>
          <p:nvPr/>
        </p:nvCxnSpPr>
        <p:spPr>
          <a:xfrm flipV="1">
            <a:off x="2592388" y="3621088"/>
            <a:ext cx="1370012" cy="4762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1212" name="Text Box 9"/>
          <p:cNvSpPr txBox="1"/>
          <p:nvPr/>
        </p:nvSpPr>
        <p:spPr>
          <a:xfrm>
            <a:off x="3028950" y="3340100"/>
            <a:ext cx="428625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VA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90650" y="1752600"/>
            <a:ext cx="11557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 Chip</a:t>
            </a:r>
            <a:endParaRPr kumimoji="0" lang="en-US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9"/>
          <p:cNvSpPr txBox="1"/>
          <p:nvPr/>
        </p:nvSpPr>
        <p:spPr>
          <a:xfrm>
            <a:off x="5487988" y="2346325"/>
            <a:ext cx="552450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PTE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51215" name="Shape 49"/>
          <p:cNvCxnSpPr>
            <a:endCxn id="51210" idx="2"/>
          </p:cNvCxnSpPr>
          <p:nvPr/>
        </p:nvCxnSpPr>
        <p:spPr>
          <a:xfrm rot="10800000">
            <a:off x="2058988" y="3892550"/>
            <a:ext cx="4494212" cy="885825"/>
          </a:xfrm>
          <a:prstGeom prst="bentConnector2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3106738" y="311943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626100" y="412908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4021138" y="506253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TLB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1221" name="Straight Arrow Connector 44"/>
          <p:cNvCxnSpPr/>
          <p:nvPr/>
        </p:nvCxnSpPr>
        <p:spPr>
          <a:xfrm rot="-5400000" flipV="1">
            <a:off x="4057650" y="2644775"/>
            <a:ext cx="720725" cy="15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6" name="Straight Arrow Connector 45"/>
          <p:cNvCxnSpPr/>
          <p:nvPr/>
        </p:nvCxnSpPr>
        <p:spPr>
          <a:xfrm rot="5400000">
            <a:off x="4286250" y="2644775"/>
            <a:ext cx="720725" cy="15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</p:cxnSp>
      <p:sp>
        <p:nvSpPr>
          <p:cNvPr id="51223" name="Text Box 9"/>
          <p:cNvSpPr txBox="1"/>
          <p:nvPr/>
        </p:nvSpPr>
        <p:spPr>
          <a:xfrm>
            <a:off x="3903663" y="2651125"/>
            <a:ext cx="552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VPN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5626100" y="21209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Text Box 9"/>
          <p:cNvSpPr txBox="1"/>
          <p:nvPr/>
        </p:nvSpPr>
        <p:spPr>
          <a:xfrm>
            <a:off x="5456238" y="3355975"/>
            <a:ext cx="674687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PTEA</a:t>
            </a:r>
            <a:endParaRPr lang="en-GB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030788" y="3624263"/>
            <a:ext cx="1522412" cy="1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1" name="Oval 18"/>
          <p:cNvSpPr>
            <a:spLocks noChangeArrowheads="1"/>
          </p:cNvSpPr>
          <p:nvPr/>
        </p:nvSpPr>
        <p:spPr bwMode="auto">
          <a:xfrm>
            <a:off x="562610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2" name="Elbow Connector 51"/>
          <p:cNvCxnSpPr/>
          <p:nvPr/>
        </p:nvCxnSpPr>
        <p:spPr>
          <a:xfrm rot="10800000">
            <a:off x="4648200" y="2636838"/>
            <a:ext cx="1905000" cy="482600"/>
          </a:xfrm>
          <a:prstGeom prst="bentConnector3">
            <a:avLst>
              <a:gd name="adj1" fmla="val 21556"/>
            </a:avLst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3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8396288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None/>
              <a:tabLst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/>
            </a:pPr>
            <a:r>
              <a:rPr kumimoji="0" lang="en-GB" sz="2400" kern="0" cap="none" spc="0" normalizeH="0" baseline="0" noProof="0" dirty="0">
                <a:latin typeface="+mj-lt"/>
                <a:ea typeface="+mn-ea"/>
                <a:cs typeface="+mn-cs"/>
              </a:rPr>
              <a:t>A TLB miss incurs an </a:t>
            </a:r>
            <a:r>
              <a:rPr kumimoji="0" lang="en-GB" sz="2400" kern="0" cap="none" spc="0" normalizeH="0" baseline="0" noProof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additional memory access</a:t>
            </a:r>
            <a:r>
              <a:rPr kumimoji="0" lang="en-GB" sz="2400" kern="0" cap="none" spc="0" normalizeH="0" baseline="0" noProof="0" dirty="0">
                <a:latin typeface="+mj-lt"/>
                <a:ea typeface="+mn-ea"/>
                <a:cs typeface="+mn-cs"/>
              </a:rPr>
              <a:t> (PTE)</a:t>
            </a:r>
            <a:br>
              <a:rPr kumimoji="0" lang="en-US" sz="2400" kern="0" cap="none" spc="0" normalizeH="0" baseline="0" noProof="0" dirty="0">
                <a:latin typeface="+mj-lt"/>
                <a:ea typeface="+mn-ea"/>
                <a:cs typeface="+mn-cs"/>
              </a:rPr>
            </a:br>
            <a:r>
              <a:rPr kumimoji="0" lang="en-GB" b="0" kern="0" cap="none" spc="0" normalizeH="0" baseline="0" noProof="0" dirty="0">
                <a:latin typeface="+mj-lt"/>
                <a:ea typeface="+mn-ea"/>
                <a:cs typeface="+mn-cs"/>
              </a:rPr>
              <a:t>Fortunately, TLB misses are rare. </a:t>
            </a:r>
            <a:r>
              <a:rPr kumimoji="0" lang="en-GB" b="0" kern="0" cap="none" spc="0" normalizeH="0" baseline="0" noProof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Why</a:t>
            </a:r>
            <a:r>
              <a:rPr kumimoji="0" lang="en-GB" b="0" kern="0" cap="none" spc="0" normalizeH="0" baseline="0" noProof="0" dirty="0">
                <a:latin typeface="+mj-lt"/>
                <a:ea typeface="+mn-ea"/>
                <a:cs typeface="+mn-cs"/>
              </a:rPr>
              <a:t>?</a:t>
            </a:r>
            <a:endParaRPr kumimoji="0" lang="en-GB" b="0" kern="0" cap="none" spc="0" normalizeH="0" baseline="0" noProof="0" dirty="0"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8" grpId="0"/>
      <p:bldP spid="42" grpId="0" animBg="1"/>
      <p:bldP spid="43" grpId="0" animBg="1"/>
      <p:bldP spid="48" grpId="0" animBg="1"/>
      <p:bldP spid="49" grpId="0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Speeding up Translation with a TLB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Rectangle 5"/>
          <p:cNvSpPr/>
          <p:nvPr/>
        </p:nvSpPr>
        <p:spPr>
          <a:xfrm>
            <a:off x="692150" y="2012950"/>
            <a:ext cx="3200400" cy="422275"/>
          </a:xfrm>
          <a:prstGeom prst="rect">
            <a:avLst/>
          </a:prstGeom>
          <a:solidFill>
            <a:srgbClr val="FF99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virtual page number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Rectangle 6"/>
          <p:cNvSpPr/>
          <p:nvPr/>
        </p:nvSpPr>
        <p:spPr>
          <a:xfrm>
            <a:off x="3892550" y="2012950"/>
            <a:ext cx="2197100" cy="422275"/>
          </a:xfrm>
          <a:prstGeom prst="rect">
            <a:avLst/>
          </a:prstGeom>
          <a:solidFill>
            <a:srgbClr val="66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page offset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54" name="Rectangle 7"/>
          <p:cNvSpPr/>
          <p:nvPr/>
        </p:nvSpPr>
        <p:spPr>
          <a:xfrm>
            <a:off x="6183313" y="1979613"/>
            <a:ext cx="1824037" cy="366712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virtual address</a:t>
            </a:r>
            <a:endParaRPr lang="en-US" altLang="zh-CN" sz="18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55" name="Rectangle 8"/>
          <p:cNvSpPr/>
          <p:nvPr/>
        </p:nvSpPr>
        <p:spPr>
          <a:xfrm>
            <a:off x="996950" y="5022850"/>
            <a:ext cx="2895600" cy="422275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physical page number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56" name="Rectangle 9"/>
          <p:cNvSpPr/>
          <p:nvPr/>
        </p:nvSpPr>
        <p:spPr>
          <a:xfrm>
            <a:off x="3892550" y="5022850"/>
            <a:ext cx="2197100" cy="422275"/>
          </a:xfrm>
          <a:prstGeom prst="rect">
            <a:avLst/>
          </a:prstGeom>
          <a:solidFill>
            <a:srgbClr val="66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page offset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57" name="Rectangle 10"/>
          <p:cNvSpPr/>
          <p:nvPr/>
        </p:nvSpPr>
        <p:spPr>
          <a:xfrm>
            <a:off x="6259513" y="4989513"/>
            <a:ext cx="2055812" cy="366712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9900CC"/>
                </a:solidFill>
                <a:latin typeface="Helvetica" pitchFamily="34" charset="0"/>
                <a:ea typeface="宋体" panose="02010600030101010101" pitchFamily="2" charset="-122"/>
              </a:rPr>
              <a:t>physical address</a:t>
            </a:r>
            <a:endParaRPr lang="en-US" altLang="zh-CN" sz="1800" b="1" dirty="0">
              <a:solidFill>
                <a:srgbClr val="9900CC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58" name="Line 11"/>
          <p:cNvSpPr/>
          <p:nvPr/>
        </p:nvSpPr>
        <p:spPr>
          <a:xfrm>
            <a:off x="5105400" y="2590800"/>
            <a:ext cx="0" cy="21986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9" name="Rectangle 12"/>
          <p:cNvSpPr/>
          <p:nvPr/>
        </p:nvSpPr>
        <p:spPr>
          <a:xfrm>
            <a:off x="5929313" y="4606925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0" name="Rectangle 13"/>
          <p:cNvSpPr/>
          <p:nvPr/>
        </p:nvSpPr>
        <p:spPr>
          <a:xfrm>
            <a:off x="3871913" y="4606925"/>
            <a:ext cx="561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p–1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1" name="Oval 14"/>
          <p:cNvSpPr/>
          <p:nvPr/>
        </p:nvSpPr>
        <p:spPr>
          <a:xfrm>
            <a:off x="1301750" y="3698875"/>
            <a:ext cx="2425700" cy="509588"/>
          </a:xfrm>
          <a:prstGeom prst="ellipse">
            <a:avLst/>
          </a:pr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address translation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2" name="Rectangle 15"/>
          <p:cNvSpPr/>
          <p:nvPr/>
        </p:nvSpPr>
        <p:spPr>
          <a:xfrm>
            <a:off x="3567113" y="4606925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3" name="Rectangle 16"/>
          <p:cNvSpPr/>
          <p:nvPr/>
        </p:nvSpPr>
        <p:spPr>
          <a:xfrm>
            <a:off x="976313" y="4606925"/>
            <a:ext cx="6254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m–1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4" name="Rectangle 17"/>
          <p:cNvSpPr/>
          <p:nvPr/>
        </p:nvSpPr>
        <p:spPr>
          <a:xfrm>
            <a:off x="671513" y="1630363"/>
            <a:ext cx="561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n–1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5" name="Rectangle 18"/>
          <p:cNvSpPr/>
          <p:nvPr/>
        </p:nvSpPr>
        <p:spPr>
          <a:xfrm>
            <a:off x="5786438" y="1630363"/>
            <a:ext cx="307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6" name="Rectangle 19"/>
          <p:cNvSpPr/>
          <p:nvPr/>
        </p:nvSpPr>
        <p:spPr>
          <a:xfrm>
            <a:off x="3805238" y="1630363"/>
            <a:ext cx="561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p–1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7" name="Rectangle 20"/>
          <p:cNvSpPr/>
          <p:nvPr/>
        </p:nvSpPr>
        <p:spPr>
          <a:xfrm>
            <a:off x="3490913" y="1630363"/>
            <a:ext cx="307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68" name="Line 21"/>
          <p:cNvSpPr/>
          <p:nvPr/>
        </p:nvSpPr>
        <p:spPr>
          <a:xfrm>
            <a:off x="2514600" y="2909888"/>
            <a:ext cx="0" cy="7651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69" name="Line 22"/>
          <p:cNvSpPr/>
          <p:nvPr/>
        </p:nvSpPr>
        <p:spPr>
          <a:xfrm>
            <a:off x="2514600" y="4225925"/>
            <a:ext cx="0" cy="762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70" name="Rectangle 5"/>
          <p:cNvSpPr/>
          <p:nvPr/>
        </p:nvSpPr>
        <p:spPr>
          <a:xfrm>
            <a:off x="692150" y="2435225"/>
            <a:ext cx="1898650" cy="422275"/>
          </a:xfrm>
          <a:prstGeom prst="rect">
            <a:avLst/>
          </a:pr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TLBT (tag)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71" name="Rectangle 5"/>
          <p:cNvSpPr/>
          <p:nvPr/>
        </p:nvSpPr>
        <p:spPr>
          <a:xfrm>
            <a:off x="2590800" y="2435225"/>
            <a:ext cx="1301750" cy="422275"/>
          </a:xfrm>
          <a:prstGeom prst="rect">
            <a:avLst/>
          </a:pr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TLBI (index) 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72" name="Rectangle 5"/>
          <p:cNvSpPr/>
          <p:nvPr/>
        </p:nvSpPr>
        <p:spPr>
          <a:xfrm>
            <a:off x="1003300" y="5445125"/>
            <a:ext cx="1587500" cy="422275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Cache tag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73" name="Rectangle 5"/>
          <p:cNvSpPr/>
          <p:nvPr/>
        </p:nvSpPr>
        <p:spPr>
          <a:xfrm>
            <a:off x="2597150" y="5445125"/>
            <a:ext cx="1836738" cy="422275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Cache index 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3274" name="Rectangle 5"/>
          <p:cNvSpPr/>
          <p:nvPr/>
        </p:nvSpPr>
        <p:spPr>
          <a:xfrm>
            <a:off x="4433888" y="5445125"/>
            <a:ext cx="1660525" cy="422275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Cache offset 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8990" y="2597150"/>
            <a:ext cx="25336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 memory</a:t>
            </a:r>
            <a:r>
              <a:rPr lang="zh-CN" altLang="en-US"/>
              <a:t>层作为</a:t>
            </a:r>
            <a:endParaRPr lang="zh-CN" altLang="en-US"/>
          </a:p>
          <a:p>
            <a:r>
              <a:rPr lang="en-US" altLang="zh-CN"/>
              <a:t>VM</a:t>
            </a:r>
            <a:r>
              <a:rPr lang="zh-CN" altLang="en-US"/>
              <a:t>层的</a:t>
            </a:r>
            <a:r>
              <a:rPr lang="en-US" altLang="zh-CN"/>
              <a:t>cache</a:t>
            </a:r>
            <a:r>
              <a:rPr lang="zh-CN" altLang="en-US"/>
              <a:t>存在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Components of the virtual address (VA)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VPO</a:t>
            </a:r>
            <a:r>
              <a:rPr lang="en-US" altLang="zh-CN" dirty="0">
                <a:ea typeface="宋体" panose="02010600030101010101" pitchFamily="2" charset="-122"/>
              </a:rPr>
              <a:t>: Virtual page offset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VPN</a:t>
            </a:r>
            <a:r>
              <a:rPr lang="en-US" altLang="zh-CN" dirty="0">
                <a:ea typeface="宋体" panose="02010600030101010101" pitchFamily="2" charset="-122"/>
              </a:rPr>
              <a:t>: Virtual page number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TLBI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: TLB index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TLBT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: TLB tag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Components of the physical address (PA)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PPO</a:t>
            </a:r>
            <a:r>
              <a:rPr lang="en-US" altLang="zh-CN" dirty="0">
                <a:ea typeface="宋体" panose="02010600030101010101" pitchFamily="2" charset="-122"/>
              </a:rPr>
              <a:t>: Physical page offset (same as VPO)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PPN:</a:t>
            </a:r>
            <a:r>
              <a:rPr lang="en-US" altLang="zh-CN" dirty="0">
                <a:ea typeface="宋体" panose="02010600030101010101" pitchFamily="2" charset="-122"/>
              </a:rPr>
              <a:t> Physical page number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CO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: Byte offset within cache line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CI: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Cache index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CT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: Cache tag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Speeding up Translation with a TLB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7348" name="Rectangle 101"/>
          <p:cNvSpPr/>
          <p:nvPr/>
        </p:nvSpPr>
        <p:spPr>
          <a:xfrm>
            <a:off x="5618163" y="1711325"/>
            <a:ext cx="1550987" cy="260350"/>
          </a:xfrm>
          <a:prstGeom prst="rect">
            <a:avLst/>
          </a:prstGeom>
          <a:noFill/>
          <a:ln w="12700">
            <a:noFill/>
          </a:ln>
        </p:spPr>
        <p:txBody>
          <a:bodyPr lIns="46037" tIns="23812" rIns="46037" bIns="238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22860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virtual address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Rectangle 102"/>
          <p:cNvSpPr/>
          <p:nvPr/>
        </p:nvSpPr>
        <p:spPr>
          <a:xfrm>
            <a:off x="2451100" y="1752600"/>
            <a:ext cx="1936750" cy="228600"/>
          </a:xfrm>
          <a:prstGeom prst="rect">
            <a:avLst/>
          </a:prstGeom>
          <a:solidFill>
            <a:srgbClr val="FF99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46037" tIns="23812" rIns="46037" bIns="238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22860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virtual page number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0" name="Rectangle 103"/>
          <p:cNvSpPr/>
          <p:nvPr/>
        </p:nvSpPr>
        <p:spPr>
          <a:xfrm>
            <a:off x="4387850" y="1752600"/>
            <a:ext cx="1100138" cy="223838"/>
          </a:xfrm>
          <a:prstGeom prst="rect">
            <a:avLst/>
          </a:prstGeom>
          <a:solidFill>
            <a:srgbClr val="66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46037" tIns="23812" rIns="46037" bIns="238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22860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page offset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1" name="Line 105"/>
          <p:cNvSpPr/>
          <p:nvPr/>
        </p:nvSpPr>
        <p:spPr>
          <a:xfrm>
            <a:off x="5029200" y="1981200"/>
            <a:ext cx="0" cy="20145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2" name="Rectangle 106"/>
          <p:cNvSpPr/>
          <p:nvPr/>
        </p:nvSpPr>
        <p:spPr>
          <a:xfrm>
            <a:off x="2362200" y="1524000"/>
            <a:ext cx="396875" cy="260350"/>
          </a:xfrm>
          <a:prstGeom prst="rect">
            <a:avLst/>
          </a:prstGeom>
          <a:noFill/>
          <a:ln w="12700">
            <a:noFill/>
          </a:ln>
        </p:spPr>
        <p:txBody>
          <a:bodyPr wrap="none" lIns="46037" tIns="23812" rIns="46037" bIns="238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22860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n–1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3" name="Rectangle 107"/>
          <p:cNvSpPr/>
          <p:nvPr/>
        </p:nvSpPr>
        <p:spPr>
          <a:xfrm>
            <a:off x="5330825" y="1524000"/>
            <a:ext cx="190500" cy="260350"/>
          </a:xfrm>
          <a:prstGeom prst="rect">
            <a:avLst/>
          </a:prstGeom>
          <a:noFill/>
          <a:ln w="12700">
            <a:noFill/>
          </a:ln>
        </p:spPr>
        <p:txBody>
          <a:bodyPr wrap="none" lIns="46037" tIns="23812" rIns="46037" bIns="238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22860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4" name="Rectangle 108"/>
          <p:cNvSpPr/>
          <p:nvPr/>
        </p:nvSpPr>
        <p:spPr>
          <a:xfrm>
            <a:off x="4340225" y="1524000"/>
            <a:ext cx="396875" cy="260350"/>
          </a:xfrm>
          <a:prstGeom prst="rect">
            <a:avLst/>
          </a:prstGeom>
          <a:noFill/>
          <a:ln w="12700">
            <a:noFill/>
          </a:ln>
        </p:spPr>
        <p:txBody>
          <a:bodyPr wrap="none" lIns="46037" tIns="23812" rIns="46037" bIns="238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22860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p–1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5" name="Rectangle 109"/>
          <p:cNvSpPr/>
          <p:nvPr/>
        </p:nvSpPr>
        <p:spPr>
          <a:xfrm>
            <a:off x="4106863" y="1524000"/>
            <a:ext cx="200025" cy="260350"/>
          </a:xfrm>
          <a:prstGeom prst="rect">
            <a:avLst/>
          </a:prstGeom>
          <a:noFill/>
          <a:ln w="12700">
            <a:noFill/>
          </a:ln>
        </p:spPr>
        <p:txBody>
          <a:bodyPr wrap="none" lIns="46037" tIns="23812" rIns="46037" bIns="238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22860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6" name="Rectangle 110"/>
          <p:cNvSpPr/>
          <p:nvPr/>
        </p:nvSpPr>
        <p:spPr>
          <a:xfrm>
            <a:off x="3016250" y="2552700"/>
            <a:ext cx="1708150" cy="1428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57" name="Line 111"/>
          <p:cNvSpPr/>
          <p:nvPr/>
        </p:nvSpPr>
        <p:spPr>
          <a:xfrm>
            <a:off x="3429000" y="19050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58" name="Rectangle 112"/>
          <p:cNvSpPr/>
          <p:nvPr/>
        </p:nvSpPr>
        <p:spPr>
          <a:xfrm>
            <a:off x="2049463" y="2324100"/>
            <a:ext cx="492125" cy="260350"/>
          </a:xfrm>
          <a:prstGeom prst="rect">
            <a:avLst/>
          </a:prstGeom>
          <a:noFill/>
          <a:ln w="12700">
            <a:noFill/>
          </a:ln>
        </p:spPr>
        <p:txBody>
          <a:bodyPr wrap="none" lIns="46037" tIns="23812" rIns="46037" bIns="238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22860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valid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59" name="Rectangle 113"/>
          <p:cNvSpPr/>
          <p:nvPr/>
        </p:nvSpPr>
        <p:spPr>
          <a:xfrm>
            <a:off x="3065463" y="2324100"/>
            <a:ext cx="1962150" cy="260350"/>
          </a:xfrm>
          <a:prstGeom prst="rect">
            <a:avLst/>
          </a:prstGeom>
          <a:noFill/>
          <a:ln w="12700">
            <a:noFill/>
          </a:ln>
        </p:spPr>
        <p:txBody>
          <a:bodyPr wrap="none" lIns="46037" tIns="23812" rIns="46037" bIns="238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22860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physical page number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60" name="Rectangle 114"/>
          <p:cNvSpPr/>
          <p:nvPr/>
        </p:nvSpPr>
        <p:spPr>
          <a:xfrm>
            <a:off x="2482850" y="2552700"/>
            <a:ext cx="565150" cy="1428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1" name="Rectangle 115"/>
          <p:cNvSpPr/>
          <p:nvPr/>
        </p:nvSpPr>
        <p:spPr>
          <a:xfrm>
            <a:off x="2101850" y="2552700"/>
            <a:ext cx="412750" cy="1428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2" name="Rectangle 116"/>
          <p:cNvSpPr/>
          <p:nvPr/>
        </p:nvSpPr>
        <p:spPr>
          <a:xfrm>
            <a:off x="2659063" y="2324100"/>
            <a:ext cx="357187" cy="260350"/>
          </a:xfrm>
          <a:prstGeom prst="rect">
            <a:avLst/>
          </a:prstGeom>
          <a:noFill/>
          <a:ln w="12700">
            <a:noFill/>
          </a:ln>
        </p:spPr>
        <p:txBody>
          <a:bodyPr wrap="none" lIns="46037" tIns="23812" rIns="46037" bIns="2381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22860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tag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63" name="Rectangle 117"/>
          <p:cNvSpPr/>
          <p:nvPr/>
        </p:nvSpPr>
        <p:spPr>
          <a:xfrm>
            <a:off x="3016250" y="2705100"/>
            <a:ext cx="1708150" cy="14287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4" name="Rectangle 118"/>
          <p:cNvSpPr/>
          <p:nvPr/>
        </p:nvSpPr>
        <p:spPr>
          <a:xfrm>
            <a:off x="2482850" y="2705100"/>
            <a:ext cx="565150" cy="14287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5" name="Rectangle 119"/>
          <p:cNvSpPr/>
          <p:nvPr/>
        </p:nvSpPr>
        <p:spPr>
          <a:xfrm>
            <a:off x="2101850" y="2705100"/>
            <a:ext cx="412750" cy="14287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6" name="Rectangle 120"/>
          <p:cNvSpPr/>
          <p:nvPr/>
        </p:nvSpPr>
        <p:spPr>
          <a:xfrm>
            <a:off x="3016250" y="2857500"/>
            <a:ext cx="1708150" cy="1428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7" name="Rectangle 121"/>
          <p:cNvSpPr/>
          <p:nvPr/>
        </p:nvSpPr>
        <p:spPr>
          <a:xfrm>
            <a:off x="2482850" y="2857500"/>
            <a:ext cx="565150" cy="1428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8" name="Rectangle 122"/>
          <p:cNvSpPr/>
          <p:nvPr/>
        </p:nvSpPr>
        <p:spPr>
          <a:xfrm>
            <a:off x="2101850" y="2857500"/>
            <a:ext cx="412750" cy="1428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69" name="Rectangle 123"/>
          <p:cNvSpPr/>
          <p:nvPr/>
        </p:nvSpPr>
        <p:spPr>
          <a:xfrm>
            <a:off x="3016250" y="3009900"/>
            <a:ext cx="1708150" cy="1428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70" name="Rectangle 124"/>
          <p:cNvSpPr/>
          <p:nvPr/>
        </p:nvSpPr>
        <p:spPr>
          <a:xfrm>
            <a:off x="2482850" y="3009900"/>
            <a:ext cx="565150" cy="1428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71" name="Rectangle 125"/>
          <p:cNvSpPr/>
          <p:nvPr/>
        </p:nvSpPr>
        <p:spPr>
          <a:xfrm>
            <a:off x="2101850" y="3009900"/>
            <a:ext cx="412750" cy="1428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72" name="Line 126"/>
          <p:cNvSpPr/>
          <p:nvPr/>
        </p:nvSpPr>
        <p:spPr>
          <a:xfrm flipH="1">
            <a:off x="1301750" y="2286000"/>
            <a:ext cx="2133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3" name="Line 127"/>
          <p:cNvSpPr/>
          <p:nvPr/>
        </p:nvSpPr>
        <p:spPr>
          <a:xfrm flipH="1">
            <a:off x="1295400" y="2286000"/>
            <a:ext cx="0" cy="11699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4" name="Oval 128"/>
          <p:cNvSpPr/>
          <p:nvPr/>
        </p:nvSpPr>
        <p:spPr>
          <a:xfrm>
            <a:off x="1916113" y="6178550"/>
            <a:ext cx="279400" cy="1968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75" name="Rectangle 129"/>
          <p:cNvSpPr/>
          <p:nvPr/>
        </p:nvSpPr>
        <p:spPr>
          <a:xfrm>
            <a:off x="2076450" y="6172200"/>
            <a:ext cx="168275" cy="2095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76" name="Line 130"/>
          <p:cNvSpPr/>
          <p:nvPr/>
        </p:nvSpPr>
        <p:spPr>
          <a:xfrm flipV="1">
            <a:off x="2076450" y="6172200"/>
            <a:ext cx="0" cy="2095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7" name="Rectangle 131"/>
          <p:cNvSpPr/>
          <p:nvPr/>
        </p:nvSpPr>
        <p:spPr>
          <a:xfrm>
            <a:off x="3505200" y="4972050"/>
            <a:ext cx="1497013" cy="1127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78" name="Rectangle 132"/>
          <p:cNvSpPr/>
          <p:nvPr/>
        </p:nvSpPr>
        <p:spPr>
          <a:xfrm>
            <a:off x="3505200" y="5097463"/>
            <a:ext cx="1497013" cy="1127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79" name="Rectangle 133"/>
          <p:cNvSpPr/>
          <p:nvPr/>
        </p:nvSpPr>
        <p:spPr>
          <a:xfrm>
            <a:off x="3505200" y="5222875"/>
            <a:ext cx="1497013" cy="1143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80" name="Rectangle 134"/>
          <p:cNvSpPr/>
          <p:nvPr/>
        </p:nvSpPr>
        <p:spPr>
          <a:xfrm>
            <a:off x="3505200" y="5475288"/>
            <a:ext cx="1497013" cy="1127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81" name="Rectangle 135"/>
          <p:cNvSpPr/>
          <p:nvPr/>
        </p:nvSpPr>
        <p:spPr>
          <a:xfrm>
            <a:off x="3505200" y="5349875"/>
            <a:ext cx="1497013" cy="1127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82" name="Rectangle 136"/>
          <p:cNvSpPr/>
          <p:nvPr/>
        </p:nvSpPr>
        <p:spPr>
          <a:xfrm>
            <a:off x="3505200" y="5600700"/>
            <a:ext cx="1497013" cy="1127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83" name="Rectangle 137"/>
          <p:cNvSpPr/>
          <p:nvPr/>
        </p:nvSpPr>
        <p:spPr>
          <a:xfrm>
            <a:off x="2751138" y="4972050"/>
            <a:ext cx="741362" cy="1127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84" name="Rectangle 138"/>
          <p:cNvSpPr/>
          <p:nvPr/>
        </p:nvSpPr>
        <p:spPr>
          <a:xfrm>
            <a:off x="2751138" y="5097463"/>
            <a:ext cx="741362" cy="1127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85" name="Rectangle 139"/>
          <p:cNvSpPr/>
          <p:nvPr/>
        </p:nvSpPr>
        <p:spPr>
          <a:xfrm>
            <a:off x="2751138" y="5222875"/>
            <a:ext cx="741362" cy="1143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86" name="Rectangle 140"/>
          <p:cNvSpPr/>
          <p:nvPr/>
        </p:nvSpPr>
        <p:spPr>
          <a:xfrm>
            <a:off x="2751138" y="5349875"/>
            <a:ext cx="741362" cy="1127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87" name="Rectangle 141"/>
          <p:cNvSpPr/>
          <p:nvPr/>
        </p:nvSpPr>
        <p:spPr>
          <a:xfrm>
            <a:off x="2751138" y="5475288"/>
            <a:ext cx="741362" cy="1127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88" name="Rectangle 142"/>
          <p:cNvSpPr/>
          <p:nvPr/>
        </p:nvSpPr>
        <p:spPr>
          <a:xfrm>
            <a:off x="2751138" y="5600700"/>
            <a:ext cx="741362" cy="1127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89" name="Rectangle 143"/>
          <p:cNvSpPr/>
          <p:nvPr/>
        </p:nvSpPr>
        <p:spPr>
          <a:xfrm>
            <a:off x="2457450" y="4972050"/>
            <a:ext cx="280988" cy="1127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90" name="Rectangle 144"/>
          <p:cNvSpPr/>
          <p:nvPr/>
        </p:nvSpPr>
        <p:spPr>
          <a:xfrm>
            <a:off x="2457450" y="5097463"/>
            <a:ext cx="280988" cy="1127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91" name="Rectangle 145"/>
          <p:cNvSpPr/>
          <p:nvPr/>
        </p:nvSpPr>
        <p:spPr>
          <a:xfrm>
            <a:off x="2457450" y="5222875"/>
            <a:ext cx="280988" cy="1143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92" name="Rectangle 146"/>
          <p:cNvSpPr/>
          <p:nvPr/>
        </p:nvSpPr>
        <p:spPr>
          <a:xfrm>
            <a:off x="2457450" y="5349875"/>
            <a:ext cx="280988" cy="1127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93" name="Rectangle 147"/>
          <p:cNvSpPr/>
          <p:nvPr/>
        </p:nvSpPr>
        <p:spPr>
          <a:xfrm>
            <a:off x="2457450" y="5475288"/>
            <a:ext cx="280988" cy="1127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94" name="Rectangle 148"/>
          <p:cNvSpPr/>
          <p:nvPr/>
        </p:nvSpPr>
        <p:spPr>
          <a:xfrm>
            <a:off x="2457450" y="5600700"/>
            <a:ext cx="280988" cy="1127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395" name="Rectangle 149"/>
          <p:cNvSpPr/>
          <p:nvPr/>
        </p:nvSpPr>
        <p:spPr>
          <a:xfrm>
            <a:off x="2362200" y="4737100"/>
            <a:ext cx="501650" cy="266700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26987" rIns="50800" bIns="2698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276225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valid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96" name="Rectangle 150"/>
          <p:cNvSpPr/>
          <p:nvPr/>
        </p:nvSpPr>
        <p:spPr>
          <a:xfrm>
            <a:off x="2916238" y="4737100"/>
            <a:ext cx="366712" cy="266700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26987" rIns="50800" bIns="2698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276225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tag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97" name="Rectangle 151"/>
          <p:cNvSpPr/>
          <p:nvPr/>
        </p:nvSpPr>
        <p:spPr>
          <a:xfrm>
            <a:off x="3895725" y="4737100"/>
            <a:ext cx="465138" cy="266700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26987" rIns="50800" bIns="2698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276225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398" name="Line 152"/>
          <p:cNvSpPr/>
          <p:nvPr/>
        </p:nvSpPr>
        <p:spPr>
          <a:xfrm flipH="1">
            <a:off x="5035550" y="5292725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99" name="Line 153"/>
          <p:cNvSpPr/>
          <p:nvPr/>
        </p:nvSpPr>
        <p:spPr>
          <a:xfrm>
            <a:off x="4273550" y="5299075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00" name="Rectangle 154"/>
          <p:cNvSpPr/>
          <p:nvPr/>
        </p:nvSpPr>
        <p:spPr>
          <a:xfrm>
            <a:off x="4362450" y="6049963"/>
            <a:ext cx="571500" cy="32861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26987" rIns="50800" bIns="2698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276225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401" name="Line 155"/>
          <p:cNvSpPr/>
          <p:nvPr/>
        </p:nvSpPr>
        <p:spPr>
          <a:xfrm>
            <a:off x="2589213" y="5299075"/>
            <a:ext cx="0" cy="9191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02" name="Line 156"/>
          <p:cNvSpPr/>
          <p:nvPr/>
        </p:nvSpPr>
        <p:spPr>
          <a:xfrm>
            <a:off x="3003550" y="5307013"/>
            <a:ext cx="0" cy="6159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03" name="Line 157"/>
          <p:cNvSpPr/>
          <p:nvPr/>
        </p:nvSpPr>
        <p:spPr>
          <a:xfrm>
            <a:off x="2146300" y="5978525"/>
            <a:ext cx="7493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04" name="Oval 158"/>
          <p:cNvSpPr/>
          <p:nvPr/>
        </p:nvSpPr>
        <p:spPr>
          <a:xfrm>
            <a:off x="2917825" y="5935663"/>
            <a:ext cx="155575" cy="15557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0800" tIns="26987" rIns="50800" bIns="26987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276225">
              <a:spcBef>
                <a:spcPct val="0"/>
              </a:spcBef>
              <a:buNone/>
            </a:pPr>
            <a:r>
              <a:rPr lang="en-US" altLang="zh-CN" sz="1000" b="1" dirty="0">
                <a:latin typeface="Helvetica" pitchFamily="34" charset="0"/>
                <a:ea typeface="宋体" panose="02010600030101010101" pitchFamily="2" charset="-122"/>
              </a:rPr>
              <a:t>=</a:t>
            </a:r>
            <a:endParaRPr lang="en-US" altLang="zh-CN" sz="1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405" name="Line 159"/>
          <p:cNvSpPr/>
          <p:nvPr/>
        </p:nvSpPr>
        <p:spPr>
          <a:xfrm>
            <a:off x="2995613" y="6103938"/>
            <a:ext cx="0" cy="2238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06" name="Line 160"/>
          <p:cNvSpPr/>
          <p:nvPr/>
        </p:nvSpPr>
        <p:spPr>
          <a:xfrm flipH="1">
            <a:off x="2097088" y="6334125"/>
            <a:ext cx="8985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07" name="Oval 161"/>
          <p:cNvSpPr/>
          <p:nvPr/>
        </p:nvSpPr>
        <p:spPr>
          <a:xfrm>
            <a:off x="2576513" y="5272088"/>
            <a:ext cx="30162" cy="30162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408" name="Oval 162"/>
          <p:cNvSpPr/>
          <p:nvPr/>
        </p:nvSpPr>
        <p:spPr>
          <a:xfrm>
            <a:off x="2987675" y="5272088"/>
            <a:ext cx="30163" cy="30162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409" name="Oval 163"/>
          <p:cNvSpPr/>
          <p:nvPr/>
        </p:nvSpPr>
        <p:spPr>
          <a:xfrm>
            <a:off x="4257675" y="5272088"/>
            <a:ext cx="30163" cy="30162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410" name="Line 164"/>
          <p:cNvSpPr/>
          <p:nvPr/>
        </p:nvSpPr>
        <p:spPr>
          <a:xfrm flipH="1">
            <a:off x="2089150" y="6224588"/>
            <a:ext cx="50006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11" name="Line 165"/>
          <p:cNvSpPr/>
          <p:nvPr/>
        </p:nvSpPr>
        <p:spPr>
          <a:xfrm flipH="1">
            <a:off x="1403350" y="6291263"/>
            <a:ext cx="49053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12" name="Rectangle 166"/>
          <p:cNvSpPr/>
          <p:nvPr/>
        </p:nvSpPr>
        <p:spPr>
          <a:xfrm>
            <a:off x="292100" y="6096000"/>
            <a:ext cx="11715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cache hit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413" name="Line 167"/>
          <p:cNvSpPr/>
          <p:nvPr/>
        </p:nvSpPr>
        <p:spPr>
          <a:xfrm>
            <a:off x="4044950" y="4232275"/>
            <a:ext cx="0" cy="368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14" name="Line 168"/>
          <p:cNvSpPr/>
          <p:nvPr/>
        </p:nvSpPr>
        <p:spPr>
          <a:xfrm flipH="1">
            <a:off x="2139950" y="4606925"/>
            <a:ext cx="1905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15" name="Line 169"/>
          <p:cNvSpPr/>
          <p:nvPr/>
        </p:nvSpPr>
        <p:spPr>
          <a:xfrm>
            <a:off x="2139950" y="4613275"/>
            <a:ext cx="0" cy="1358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16" name="Rectangle 170"/>
          <p:cNvSpPr/>
          <p:nvPr/>
        </p:nvSpPr>
        <p:spPr>
          <a:xfrm>
            <a:off x="2582863" y="4325938"/>
            <a:ext cx="446087" cy="30162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tag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417" name="Line 173"/>
          <p:cNvSpPr/>
          <p:nvPr/>
        </p:nvSpPr>
        <p:spPr>
          <a:xfrm>
            <a:off x="5568950" y="4232275"/>
            <a:ext cx="0" cy="368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18" name="Line 174"/>
          <p:cNvSpPr/>
          <p:nvPr/>
        </p:nvSpPr>
        <p:spPr>
          <a:xfrm>
            <a:off x="5568950" y="4613275"/>
            <a:ext cx="0" cy="673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19" name="Rectangle 175"/>
          <p:cNvSpPr/>
          <p:nvPr/>
        </p:nvSpPr>
        <p:spPr>
          <a:xfrm>
            <a:off x="4995863" y="4402138"/>
            <a:ext cx="927100" cy="301625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index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420" name="Oval 176"/>
          <p:cNvSpPr/>
          <p:nvPr/>
        </p:nvSpPr>
        <p:spPr>
          <a:xfrm>
            <a:off x="1687513" y="3663950"/>
            <a:ext cx="279400" cy="1968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421" name="Rectangle 177"/>
          <p:cNvSpPr/>
          <p:nvPr/>
        </p:nvSpPr>
        <p:spPr>
          <a:xfrm>
            <a:off x="1847850" y="3657600"/>
            <a:ext cx="168275" cy="2095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422" name="Line 178"/>
          <p:cNvSpPr/>
          <p:nvPr/>
        </p:nvSpPr>
        <p:spPr>
          <a:xfrm flipV="1">
            <a:off x="1847850" y="3657600"/>
            <a:ext cx="0" cy="2095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23" name="Line 179"/>
          <p:cNvSpPr/>
          <p:nvPr/>
        </p:nvSpPr>
        <p:spPr>
          <a:xfrm>
            <a:off x="1273175" y="3463925"/>
            <a:ext cx="13938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24" name="Oval 180"/>
          <p:cNvSpPr/>
          <p:nvPr/>
        </p:nvSpPr>
        <p:spPr>
          <a:xfrm>
            <a:off x="2689225" y="3421063"/>
            <a:ext cx="155575" cy="15557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50800" tIns="26987" rIns="50800" bIns="26987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276225">
              <a:spcBef>
                <a:spcPct val="0"/>
              </a:spcBef>
              <a:buNone/>
            </a:pPr>
            <a:r>
              <a:rPr lang="en-US" altLang="zh-CN" sz="1000" b="1" dirty="0">
                <a:latin typeface="Helvetica" pitchFamily="34" charset="0"/>
                <a:ea typeface="宋体" panose="02010600030101010101" pitchFamily="2" charset="-122"/>
              </a:rPr>
              <a:t>=</a:t>
            </a:r>
            <a:endParaRPr lang="en-US" altLang="zh-CN" sz="1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425" name="Line 181"/>
          <p:cNvSpPr/>
          <p:nvPr/>
        </p:nvSpPr>
        <p:spPr>
          <a:xfrm>
            <a:off x="2767013" y="3589338"/>
            <a:ext cx="0" cy="2238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26" name="Line 182"/>
          <p:cNvSpPr/>
          <p:nvPr/>
        </p:nvSpPr>
        <p:spPr>
          <a:xfrm flipH="1">
            <a:off x="1868488" y="3819525"/>
            <a:ext cx="8985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27" name="Line 183"/>
          <p:cNvSpPr/>
          <p:nvPr/>
        </p:nvSpPr>
        <p:spPr>
          <a:xfrm flipH="1">
            <a:off x="1852613" y="3703638"/>
            <a:ext cx="509587" cy="47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28" name="Line 184"/>
          <p:cNvSpPr/>
          <p:nvPr/>
        </p:nvSpPr>
        <p:spPr>
          <a:xfrm flipH="1">
            <a:off x="1174750" y="3776663"/>
            <a:ext cx="49053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29" name="Rectangle 185"/>
          <p:cNvSpPr/>
          <p:nvPr/>
        </p:nvSpPr>
        <p:spPr>
          <a:xfrm>
            <a:off x="304800" y="3632200"/>
            <a:ext cx="9683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TLB hit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430" name="Line 186"/>
          <p:cNvSpPr/>
          <p:nvPr/>
        </p:nvSpPr>
        <p:spPr>
          <a:xfrm>
            <a:off x="2781300" y="2768600"/>
            <a:ext cx="0" cy="6207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31" name="Line 187"/>
          <p:cNvSpPr/>
          <p:nvPr/>
        </p:nvSpPr>
        <p:spPr>
          <a:xfrm>
            <a:off x="2362200" y="2784475"/>
            <a:ext cx="0" cy="9191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32" name="Line 188"/>
          <p:cNvSpPr/>
          <p:nvPr/>
        </p:nvSpPr>
        <p:spPr>
          <a:xfrm flipH="1">
            <a:off x="3886200" y="2792413"/>
            <a:ext cx="0" cy="11699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33" name="AutoShape 189"/>
          <p:cNvSpPr/>
          <p:nvPr/>
        </p:nvSpPr>
        <p:spPr>
          <a:xfrm>
            <a:off x="7162800" y="1828800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434" name="AutoShape 190"/>
          <p:cNvSpPr/>
          <p:nvPr/>
        </p:nvSpPr>
        <p:spPr>
          <a:xfrm>
            <a:off x="7620000" y="3962400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7435" name="Text Box 191"/>
          <p:cNvSpPr txBox="1"/>
          <p:nvPr/>
        </p:nvSpPr>
        <p:spPr>
          <a:xfrm>
            <a:off x="7467600" y="2528888"/>
            <a:ext cx="628650" cy="3667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TLB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436" name="Text Box 192"/>
          <p:cNvSpPr txBox="1"/>
          <p:nvPr/>
        </p:nvSpPr>
        <p:spPr>
          <a:xfrm>
            <a:off x="7924800" y="4876800"/>
            <a:ext cx="869950" cy="3667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Cache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437" name="Text Box 193"/>
          <p:cNvSpPr txBox="1"/>
          <p:nvPr/>
        </p:nvSpPr>
        <p:spPr>
          <a:xfrm>
            <a:off x="2230438" y="2490788"/>
            <a:ext cx="265112" cy="417512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438" name="Text Box 194"/>
          <p:cNvSpPr txBox="1"/>
          <p:nvPr/>
        </p:nvSpPr>
        <p:spPr>
          <a:xfrm>
            <a:off x="3754438" y="2497138"/>
            <a:ext cx="265112" cy="417512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439" name="Text Box 195"/>
          <p:cNvSpPr txBox="1"/>
          <p:nvPr/>
        </p:nvSpPr>
        <p:spPr>
          <a:xfrm>
            <a:off x="2649538" y="2497138"/>
            <a:ext cx="265112" cy="417512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440" name="Rectangle 2"/>
          <p:cNvSpPr/>
          <p:nvPr/>
        </p:nvSpPr>
        <p:spPr>
          <a:xfrm>
            <a:off x="5922963" y="3968750"/>
            <a:ext cx="1635125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physical address</a:t>
            </a:r>
            <a:endParaRPr lang="en-US" altLang="zh-CN" sz="1400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441" name="Rectangle 102"/>
          <p:cNvSpPr/>
          <p:nvPr/>
        </p:nvSpPr>
        <p:spPr>
          <a:xfrm>
            <a:off x="2613025" y="4008438"/>
            <a:ext cx="2090738" cy="228600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46037" tIns="23812" rIns="46037" bIns="238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22860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physical page number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7442" name="Rectangle 103"/>
          <p:cNvSpPr/>
          <p:nvPr/>
        </p:nvSpPr>
        <p:spPr>
          <a:xfrm>
            <a:off x="4703763" y="4008438"/>
            <a:ext cx="1100137" cy="228600"/>
          </a:xfrm>
          <a:prstGeom prst="rect">
            <a:avLst/>
          </a:prstGeom>
          <a:solidFill>
            <a:srgbClr val="66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46037" tIns="23812" rIns="46037" bIns="23812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228600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page offset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647" name="Group 54"/>
          <p:cNvGrpSpPr/>
          <p:nvPr/>
        </p:nvGrpSpPr>
        <p:grpSpPr>
          <a:xfrm>
            <a:off x="3911600" y="3028950"/>
            <a:ext cx="992188" cy="309563"/>
            <a:chOff x="2445" y="1645"/>
            <a:chExt cx="625" cy="195"/>
          </a:xfrm>
        </p:grpSpPr>
        <p:sp>
          <p:nvSpPr>
            <p:cNvPr id="59537" name="Line 55"/>
            <p:cNvSpPr/>
            <p:nvPr/>
          </p:nvSpPr>
          <p:spPr>
            <a:xfrm>
              <a:off x="2445" y="1705"/>
              <a:ext cx="6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59538" name="Text Box 56"/>
            <p:cNvSpPr txBox="1"/>
            <p:nvPr/>
          </p:nvSpPr>
          <p:spPr>
            <a:xfrm>
              <a:off x="2586" y="1645"/>
              <a:ext cx="398" cy="19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TLBI</a:t>
              </a:r>
              <a:endPara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39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4111625" cy="1143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TLB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16 entries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4-way associative (2-bit)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grpSp>
        <p:nvGrpSpPr>
          <p:cNvPr id="59397" name="Group 5"/>
          <p:cNvGrpSpPr/>
          <p:nvPr/>
        </p:nvGrpSpPr>
        <p:grpSpPr>
          <a:xfrm>
            <a:off x="990600" y="3236913"/>
            <a:ext cx="6823075" cy="609600"/>
            <a:chOff x="605" y="1776"/>
            <a:chExt cx="4298" cy="384"/>
          </a:xfrm>
        </p:grpSpPr>
        <p:grpSp>
          <p:nvGrpSpPr>
            <p:cNvPr id="59495" name="Group 6"/>
            <p:cNvGrpSpPr/>
            <p:nvPr/>
          </p:nvGrpSpPr>
          <p:grpSpPr>
            <a:xfrm>
              <a:off x="605" y="1776"/>
              <a:ext cx="307" cy="384"/>
              <a:chOff x="605" y="1776"/>
              <a:chExt cx="307" cy="384"/>
            </a:xfrm>
          </p:grpSpPr>
          <p:sp>
            <p:nvSpPr>
              <p:cNvPr id="59535" name="Rectangle 7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536" name="Rectangle 8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13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496" name="Group 9"/>
            <p:cNvGrpSpPr/>
            <p:nvPr/>
          </p:nvGrpSpPr>
          <p:grpSpPr>
            <a:xfrm>
              <a:off x="912" y="1776"/>
              <a:ext cx="307" cy="384"/>
              <a:chOff x="605" y="1776"/>
              <a:chExt cx="307" cy="384"/>
            </a:xfrm>
          </p:grpSpPr>
          <p:sp>
            <p:nvSpPr>
              <p:cNvPr id="59533" name="Rectangle 10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534" name="Rectangle 11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12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497" name="Group 12"/>
            <p:cNvGrpSpPr/>
            <p:nvPr/>
          </p:nvGrpSpPr>
          <p:grpSpPr>
            <a:xfrm>
              <a:off x="1219" y="1776"/>
              <a:ext cx="307" cy="384"/>
              <a:chOff x="605" y="1776"/>
              <a:chExt cx="307" cy="384"/>
            </a:xfrm>
          </p:grpSpPr>
          <p:sp>
            <p:nvSpPr>
              <p:cNvPr id="59531" name="Rectangle 13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532" name="Rectangle 14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11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498" name="Group 15"/>
            <p:cNvGrpSpPr/>
            <p:nvPr/>
          </p:nvGrpSpPr>
          <p:grpSpPr>
            <a:xfrm>
              <a:off x="1526" y="1776"/>
              <a:ext cx="307" cy="384"/>
              <a:chOff x="605" y="1776"/>
              <a:chExt cx="307" cy="384"/>
            </a:xfrm>
          </p:grpSpPr>
          <p:sp>
            <p:nvSpPr>
              <p:cNvPr id="59529" name="Rectangle 16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530" name="Rectangle 17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10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499" name="Group 18"/>
            <p:cNvGrpSpPr/>
            <p:nvPr/>
          </p:nvGrpSpPr>
          <p:grpSpPr>
            <a:xfrm>
              <a:off x="1833" y="1776"/>
              <a:ext cx="307" cy="384"/>
              <a:chOff x="605" y="1776"/>
              <a:chExt cx="307" cy="384"/>
            </a:xfrm>
          </p:grpSpPr>
          <p:sp>
            <p:nvSpPr>
              <p:cNvPr id="59527" name="Rectangle 19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528" name="Rectangle 20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9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500" name="Group 21"/>
            <p:cNvGrpSpPr/>
            <p:nvPr/>
          </p:nvGrpSpPr>
          <p:grpSpPr>
            <a:xfrm>
              <a:off x="2140" y="1776"/>
              <a:ext cx="307" cy="384"/>
              <a:chOff x="605" y="1776"/>
              <a:chExt cx="307" cy="384"/>
            </a:xfrm>
          </p:grpSpPr>
          <p:sp>
            <p:nvSpPr>
              <p:cNvPr id="59525" name="Rectangle 22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526" name="Rectangle 23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501" name="Group 24"/>
            <p:cNvGrpSpPr/>
            <p:nvPr/>
          </p:nvGrpSpPr>
          <p:grpSpPr>
            <a:xfrm>
              <a:off x="2447" y="1776"/>
              <a:ext cx="307" cy="384"/>
              <a:chOff x="605" y="1776"/>
              <a:chExt cx="307" cy="384"/>
            </a:xfrm>
          </p:grpSpPr>
          <p:sp>
            <p:nvSpPr>
              <p:cNvPr id="59523" name="Rectangle 25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524" name="Rectangle 26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502" name="Group 27"/>
            <p:cNvGrpSpPr/>
            <p:nvPr/>
          </p:nvGrpSpPr>
          <p:grpSpPr>
            <a:xfrm>
              <a:off x="2754" y="1776"/>
              <a:ext cx="307" cy="384"/>
              <a:chOff x="605" y="1776"/>
              <a:chExt cx="307" cy="384"/>
            </a:xfrm>
          </p:grpSpPr>
          <p:sp>
            <p:nvSpPr>
              <p:cNvPr id="59521" name="Rectangle 28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522" name="Rectangle 29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503" name="Group 30"/>
            <p:cNvGrpSpPr/>
            <p:nvPr/>
          </p:nvGrpSpPr>
          <p:grpSpPr>
            <a:xfrm>
              <a:off x="3061" y="1776"/>
              <a:ext cx="307" cy="384"/>
              <a:chOff x="605" y="1776"/>
              <a:chExt cx="307" cy="384"/>
            </a:xfrm>
          </p:grpSpPr>
          <p:sp>
            <p:nvSpPr>
              <p:cNvPr id="59519" name="Rectangle 31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520" name="Rectangle 32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504" name="Group 33"/>
            <p:cNvGrpSpPr/>
            <p:nvPr/>
          </p:nvGrpSpPr>
          <p:grpSpPr>
            <a:xfrm>
              <a:off x="3368" y="1776"/>
              <a:ext cx="307" cy="384"/>
              <a:chOff x="605" y="1776"/>
              <a:chExt cx="307" cy="384"/>
            </a:xfrm>
          </p:grpSpPr>
          <p:sp>
            <p:nvSpPr>
              <p:cNvPr id="59517" name="Rectangle 34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518" name="Rectangle 35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505" name="Group 36"/>
            <p:cNvGrpSpPr/>
            <p:nvPr/>
          </p:nvGrpSpPr>
          <p:grpSpPr>
            <a:xfrm>
              <a:off x="3675" y="1776"/>
              <a:ext cx="307" cy="384"/>
              <a:chOff x="605" y="1776"/>
              <a:chExt cx="307" cy="384"/>
            </a:xfrm>
          </p:grpSpPr>
          <p:sp>
            <p:nvSpPr>
              <p:cNvPr id="59515" name="Rectangle 37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516" name="Rectangle 38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506" name="Group 39"/>
            <p:cNvGrpSpPr/>
            <p:nvPr/>
          </p:nvGrpSpPr>
          <p:grpSpPr>
            <a:xfrm>
              <a:off x="3982" y="1776"/>
              <a:ext cx="307" cy="384"/>
              <a:chOff x="605" y="1776"/>
              <a:chExt cx="307" cy="384"/>
            </a:xfrm>
          </p:grpSpPr>
          <p:sp>
            <p:nvSpPr>
              <p:cNvPr id="59513" name="Rectangle 40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514" name="Rectangle 41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507" name="Group 42"/>
            <p:cNvGrpSpPr/>
            <p:nvPr/>
          </p:nvGrpSpPr>
          <p:grpSpPr>
            <a:xfrm>
              <a:off x="4289" y="1776"/>
              <a:ext cx="307" cy="384"/>
              <a:chOff x="605" y="1776"/>
              <a:chExt cx="307" cy="384"/>
            </a:xfrm>
          </p:grpSpPr>
          <p:sp>
            <p:nvSpPr>
              <p:cNvPr id="59511" name="Rectangle 43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512" name="Rectangle 44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508" name="Group 45"/>
            <p:cNvGrpSpPr/>
            <p:nvPr/>
          </p:nvGrpSpPr>
          <p:grpSpPr>
            <a:xfrm>
              <a:off x="4596" y="1776"/>
              <a:ext cx="307" cy="384"/>
              <a:chOff x="605" y="1776"/>
              <a:chExt cx="307" cy="384"/>
            </a:xfrm>
          </p:grpSpPr>
          <p:sp>
            <p:nvSpPr>
              <p:cNvPr id="59509" name="Rectangle 46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9510" name="Rectangle 47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398" name="Group 48"/>
          <p:cNvGrpSpPr/>
          <p:nvPr/>
        </p:nvGrpSpPr>
        <p:grpSpPr>
          <a:xfrm>
            <a:off x="4889500" y="4006850"/>
            <a:ext cx="2924175" cy="336550"/>
            <a:chOff x="3061" y="2261"/>
            <a:chExt cx="1842" cy="212"/>
          </a:xfrm>
        </p:grpSpPr>
        <p:sp>
          <p:nvSpPr>
            <p:cNvPr id="59493" name="Line 49"/>
            <p:cNvSpPr/>
            <p:nvPr/>
          </p:nvSpPr>
          <p:spPr>
            <a:xfrm>
              <a:off x="3061" y="2352"/>
              <a:ext cx="184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59494" name="Text Box 50"/>
            <p:cNvSpPr txBox="1"/>
            <p:nvPr/>
          </p:nvSpPr>
          <p:spPr>
            <a:xfrm>
              <a:off x="3770" y="2261"/>
              <a:ext cx="418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VPO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399" name="Group 51"/>
          <p:cNvGrpSpPr/>
          <p:nvPr/>
        </p:nvGrpSpPr>
        <p:grpSpPr>
          <a:xfrm>
            <a:off x="990600" y="3998913"/>
            <a:ext cx="3916363" cy="336550"/>
            <a:chOff x="3061" y="2261"/>
            <a:chExt cx="1842" cy="212"/>
          </a:xfrm>
        </p:grpSpPr>
        <p:sp>
          <p:nvSpPr>
            <p:cNvPr id="59491" name="Line 52"/>
            <p:cNvSpPr/>
            <p:nvPr/>
          </p:nvSpPr>
          <p:spPr>
            <a:xfrm>
              <a:off x="3061" y="2352"/>
              <a:ext cx="184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59492" name="Text Box 53"/>
            <p:cNvSpPr txBox="1"/>
            <p:nvPr/>
          </p:nvSpPr>
          <p:spPr>
            <a:xfrm>
              <a:off x="3770" y="2261"/>
              <a:ext cx="306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VPN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648" name="Group 57"/>
          <p:cNvGrpSpPr/>
          <p:nvPr/>
        </p:nvGrpSpPr>
        <p:grpSpPr>
          <a:xfrm>
            <a:off x="990600" y="3008313"/>
            <a:ext cx="2927350" cy="309562"/>
            <a:chOff x="2445" y="1645"/>
            <a:chExt cx="625" cy="195"/>
          </a:xfrm>
        </p:grpSpPr>
        <p:sp>
          <p:nvSpPr>
            <p:cNvPr id="59489" name="Line 58"/>
            <p:cNvSpPr/>
            <p:nvPr/>
          </p:nvSpPr>
          <p:spPr>
            <a:xfrm>
              <a:off x="2445" y="1718"/>
              <a:ext cx="6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59490" name="Text Box 59"/>
            <p:cNvSpPr txBox="1"/>
            <p:nvPr/>
          </p:nvSpPr>
          <p:spPr>
            <a:xfrm>
              <a:off x="2710" y="1645"/>
              <a:ext cx="150" cy="19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TLBT</a:t>
              </a:r>
              <a:endPara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350716" name="Group 60"/>
          <p:cNvGraphicFramePr>
            <a:graphicFrameLocks noGrp="1"/>
          </p:cNvGraphicFramePr>
          <p:nvPr/>
        </p:nvGraphicFramePr>
        <p:xfrm>
          <a:off x="304800" y="4813300"/>
          <a:ext cx="8458200" cy="1663700"/>
        </p:xfrm>
        <a:graphic>
          <a:graphicData uri="http://schemas.openxmlformats.org/drawingml/2006/table">
            <a:tbl>
              <a:tblPr/>
              <a:tblGrid>
                <a:gridCol w="533400"/>
                <a:gridCol w="609600"/>
                <a:gridCol w="609600"/>
                <a:gridCol w="762000"/>
                <a:gridCol w="609600"/>
                <a:gridCol w="609600"/>
                <a:gridCol w="762000"/>
                <a:gridCol w="609600"/>
                <a:gridCol w="609600"/>
                <a:gridCol w="762000"/>
                <a:gridCol w="609600"/>
                <a:gridCol w="609600"/>
                <a:gridCol w="7620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Tag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PPN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Tag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PPN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Tag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PPN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Tag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PPN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0D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486" name="Rectangle 146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Simple Memory System TLB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89500" y="2819400"/>
            <a:ext cx="0" cy="1676400"/>
          </a:xfrm>
          <a:prstGeom prst="line">
            <a:avLst/>
          </a:prstGeom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59488" name="Rectangle 3"/>
          <p:cNvSpPr txBox="1"/>
          <p:nvPr/>
        </p:nvSpPr>
        <p:spPr>
          <a:xfrm>
            <a:off x="4867275" y="1524000"/>
            <a:ext cx="4276725" cy="190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sz="2400" dirty="0">
                <a:ea typeface="宋体" panose="02010600030101010101" pitchFamily="2" charset="-122"/>
              </a:rPr>
              <a:t>Addressing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ea typeface="宋体" panose="02010600030101010101" pitchFamily="2" charset="-122"/>
              </a:rPr>
              <a:t>14-bit virtual addresses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ea typeface="宋体" panose="02010600030101010101" pitchFamily="2" charset="-122"/>
              </a:rPr>
              <a:t>12-bit physical address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ea typeface="宋体" panose="02010600030101010101" pitchFamily="2" charset="-122"/>
              </a:rPr>
              <a:t>Page size = 64 bits (6-bit)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4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5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/>
          <p:nvPr/>
        </p:nvSpPr>
        <p:spPr>
          <a:xfrm>
            <a:off x="533400" y="1614488"/>
            <a:ext cx="30940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Virtual Address 0x03D4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grpSp>
        <p:nvGrpSpPr>
          <p:cNvPr id="61445" name="Group 4"/>
          <p:cNvGrpSpPr/>
          <p:nvPr/>
        </p:nvGrpSpPr>
        <p:grpSpPr>
          <a:xfrm>
            <a:off x="685800" y="2032000"/>
            <a:ext cx="6823075" cy="1106488"/>
            <a:chOff x="432" y="1415"/>
            <a:chExt cx="4298" cy="697"/>
          </a:xfrm>
        </p:grpSpPr>
        <p:grpSp>
          <p:nvGrpSpPr>
            <p:cNvPr id="61506" name="Group 5"/>
            <p:cNvGrpSpPr/>
            <p:nvPr/>
          </p:nvGrpSpPr>
          <p:grpSpPr>
            <a:xfrm>
              <a:off x="432" y="1415"/>
              <a:ext cx="4298" cy="384"/>
              <a:chOff x="629" y="1176"/>
              <a:chExt cx="4298" cy="384"/>
            </a:xfrm>
          </p:grpSpPr>
          <p:grpSp>
            <p:nvGrpSpPr>
              <p:cNvPr id="61527" name="Group 6"/>
              <p:cNvGrpSpPr/>
              <p:nvPr/>
            </p:nvGrpSpPr>
            <p:grpSpPr>
              <a:xfrm>
                <a:off x="629" y="1176"/>
                <a:ext cx="307" cy="384"/>
                <a:chOff x="629" y="1176"/>
                <a:chExt cx="307" cy="384"/>
              </a:xfrm>
            </p:grpSpPr>
            <p:sp>
              <p:nvSpPr>
                <p:cNvPr id="61567" name="Rectangle 7"/>
                <p:cNvSpPr/>
                <p:nvPr/>
              </p:nvSpPr>
              <p:spPr>
                <a:xfrm>
                  <a:off x="629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endParaRPr lang="zh-CN" altLang="en-US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68" name="Rectangle 8"/>
                <p:cNvSpPr/>
                <p:nvPr/>
              </p:nvSpPr>
              <p:spPr>
                <a:xfrm>
                  <a:off x="629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13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528" name="Group 9"/>
              <p:cNvGrpSpPr/>
              <p:nvPr/>
            </p:nvGrpSpPr>
            <p:grpSpPr>
              <a:xfrm>
                <a:off x="936" y="1176"/>
                <a:ext cx="307" cy="384"/>
                <a:chOff x="936" y="1176"/>
                <a:chExt cx="307" cy="384"/>
              </a:xfrm>
            </p:grpSpPr>
            <p:sp>
              <p:nvSpPr>
                <p:cNvPr id="61565" name="Rectangle 10"/>
                <p:cNvSpPr/>
                <p:nvPr/>
              </p:nvSpPr>
              <p:spPr>
                <a:xfrm>
                  <a:off x="936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endParaRPr lang="zh-CN" altLang="en-US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66" name="Rectangle 11"/>
                <p:cNvSpPr/>
                <p:nvPr/>
              </p:nvSpPr>
              <p:spPr>
                <a:xfrm>
                  <a:off x="936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12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529" name="Group 12"/>
              <p:cNvGrpSpPr/>
              <p:nvPr/>
            </p:nvGrpSpPr>
            <p:grpSpPr>
              <a:xfrm>
                <a:off x="1243" y="1176"/>
                <a:ext cx="307" cy="384"/>
                <a:chOff x="1243" y="1176"/>
                <a:chExt cx="307" cy="384"/>
              </a:xfrm>
            </p:grpSpPr>
            <p:sp>
              <p:nvSpPr>
                <p:cNvPr id="61563" name="Rectangle 13"/>
                <p:cNvSpPr/>
                <p:nvPr/>
              </p:nvSpPr>
              <p:spPr>
                <a:xfrm>
                  <a:off x="1243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endParaRPr lang="zh-CN" altLang="en-US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64" name="Rectangle 14"/>
                <p:cNvSpPr/>
                <p:nvPr/>
              </p:nvSpPr>
              <p:spPr>
                <a:xfrm>
                  <a:off x="1243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530" name="Group 15"/>
              <p:cNvGrpSpPr/>
              <p:nvPr/>
            </p:nvGrpSpPr>
            <p:grpSpPr>
              <a:xfrm>
                <a:off x="1550" y="1176"/>
                <a:ext cx="307" cy="384"/>
                <a:chOff x="1550" y="1176"/>
                <a:chExt cx="307" cy="384"/>
              </a:xfrm>
            </p:grpSpPr>
            <p:sp>
              <p:nvSpPr>
                <p:cNvPr id="61561" name="Rectangle 16"/>
                <p:cNvSpPr/>
                <p:nvPr/>
              </p:nvSpPr>
              <p:spPr>
                <a:xfrm>
                  <a:off x="1550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62" name="Rectangle 17"/>
                <p:cNvSpPr/>
                <p:nvPr/>
              </p:nvSpPr>
              <p:spPr>
                <a:xfrm>
                  <a:off x="1550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531" name="Group 18"/>
              <p:cNvGrpSpPr/>
              <p:nvPr/>
            </p:nvGrpSpPr>
            <p:grpSpPr>
              <a:xfrm>
                <a:off x="1857" y="1176"/>
                <a:ext cx="307" cy="384"/>
                <a:chOff x="1857" y="1176"/>
                <a:chExt cx="307" cy="384"/>
              </a:xfrm>
            </p:grpSpPr>
            <p:sp>
              <p:nvSpPr>
                <p:cNvPr id="61559" name="Rectangle 19"/>
                <p:cNvSpPr/>
                <p:nvPr/>
              </p:nvSpPr>
              <p:spPr>
                <a:xfrm>
                  <a:off x="1857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60" name="Rectangle 20"/>
                <p:cNvSpPr/>
                <p:nvPr/>
              </p:nvSpPr>
              <p:spPr>
                <a:xfrm>
                  <a:off x="1857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9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532" name="Group 21"/>
              <p:cNvGrpSpPr/>
              <p:nvPr/>
            </p:nvGrpSpPr>
            <p:grpSpPr>
              <a:xfrm>
                <a:off x="2164" y="1176"/>
                <a:ext cx="307" cy="384"/>
                <a:chOff x="2164" y="1176"/>
                <a:chExt cx="307" cy="384"/>
              </a:xfrm>
            </p:grpSpPr>
            <p:sp>
              <p:nvSpPr>
                <p:cNvPr id="61557" name="Rectangle 22"/>
                <p:cNvSpPr/>
                <p:nvPr/>
              </p:nvSpPr>
              <p:spPr>
                <a:xfrm>
                  <a:off x="2164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58" name="Rectangle 23"/>
                <p:cNvSpPr/>
                <p:nvPr/>
              </p:nvSpPr>
              <p:spPr>
                <a:xfrm>
                  <a:off x="2164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8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533" name="Group 24"/>
              <p:cNvGrpSpPr/>
              <p:nvPr/>
            </p:nvGrpSpPr>
            <p:grpSpPr>
              <a:xfrm>
                <a:off x="2471" y="1176"/>
                <a:ext cx="307" cy="384"/>
                <a:chOff x="2471" y="1176"/>
                <a:chExt cx="307" cy="384"/>
              </a:xfrm>
            </p:grpSpPr>
            <p:sp>
              <p:nvSpPr>
                <p:cNvPr id="61555" name="Rectangle 25"/>
                <p:cNvSpPr/>
                <p:nvPr/>
              </p:nvSpPr>
              <p:spPr>
                <a:xfrm>
                  <a:off x="2471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56" name="Rectangle 26"/>
                <p:cNvSpPr/>
                <p:nvPr/>
              </p:nvSpPr>
              <p:spPr>
                <a:xfrm>
                  <a:off x="2471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7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534" name="Group 27"/>
              <p:cNvGrpSpPr/>
              <p:nvPr/>
            </p:nvGrpSpPr>
            <p:grpSpPr>
              <a:xfrm>
                <a:off x="2778" y="1176"/>
                <a:ext cx="307" cy="384"/>
                <a:chOff x="2778" y="1176"/>
                <a:chExt cx="307" cy="384"/>
              </a:xfrm>
            </p:grpSpPr>
            <p:sp>
              <p:nvSpPr>
                <p:cNvPr id="61553" name="Rectangle 28"/>
                <p:cNvSpPr/>
                <p:nvPr/>
              </p:nvSpPr>
              <p:spPr>
                <a:xfrm>
                  <a:off x="2778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54" name="Rectangle 29"/>
                <p:cNvSpPr/>
                <p:nvPr/>
              </p:nvSpPr>
              <p:spPr>
                <a:xfrm>
                  <a:off x="2778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6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535" name="Group 30"/>
              <p:cNvGrpSpPr/>
              <p:nvPr/>
            </p:nvGrpSpPr>
            <p:grpSpPr>
              <a:xfrm>
                <a:off x="3085" y="1176"/>
                <a:ext cx="307" cy="384"/>
                <a:chOff x="3085" y="1176"/>
                <a:chExt cx="307" cy="384"/>
              </a:xfrm>
            </p:grpSpPr>
            <p:sp>
              <p:nvSpPr>
                <p:cNvPr id="61551" name="Rectangle 31"/>
                <p:cNvSpPr/>
                <p:nvPr/>
              </p:nvSpPr>
              <p:spPr>
                <a:xfrm>
                  <a:off x="3085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52" name="Rectangle 32"/>
                <p:cNvSpPr/>
                <p:nvPr/>
              </p:nvSpPr>
              <p:spPr>
                <a:xfrm>
                  <a:off x="3085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5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536" name="Group 33"/>
              <p:cNvGrpSpPr/>
              <p:nvPr/>
            </p:nvGrpSpPr>
            <p:grpSpPr>
              <a:xfrm>
                <a:off x="3392" y="1176"/>
                <a:ext cx="307" cy="384"/>
                <a:chOff x="3392" y="1176"/>
                <a:chExt cx="307" cy="384"/>
              </a:xfrm>
            </p:grpSpPr>
            <p:sp>
              <p:nvSpPr>
                <p:cNvPr id="61549" name="Rectangle 34"/>
                <p:cNvSpPr/>
                <p:nvPr/>
              </p:nvSpPr>
              <p:spPr>
                <a:xfrm>
                  <a:off x="3392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50" name="Rectangle 35"/>
                <p:cNvSpPr/>
                <p:nvPr/>
              </p:nvSpPr>
              <p:spPr>
                <a:xfrm>
                  <a:off x="3392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4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537" name="Group 36"/>
              <p:cNvGrpSpPr/>
              <p:nvPr/>
            </p:nvGrpSpPr>
            <p:grpSpPr>
              <a:xfrm>
                <a:off x="3699" y="1176"/>
                <a:ext cx="307" cy="384"/>
                <a:chOff x="3699" y="1176"/>
                <a:chExt cx="307" cy="384"/>
              </a:xfrm>
            </p:grpSpPr>
            <p:sp>
              <p:nvSpPr>
                <p:cNvPr id="61547" name="Rectangle 37"/>
                <p:cNvSpPr/>
                <p:nvPr/>
              </p:nvSpPr>
              <p:spPr>
                <a:xfrm>
                  <a:off x="3699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48" name="Rectangle 38"/>
                <p:cNvSpPr/>
                <p:nvPr/>
              </p:nvSpPr>
              <p:spPr>
                <a:xfrm>
                  <a:off x="3699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538" name="Group 39"/>
              <p:cNvGrpSpPr/>
              <p:nvPr/>
            </p:nvGrpSpPr>
            <p:grpSpPr>
              <a:xfrm>
                <a:off x="4006" y="1176"/>
                <a:ext cx="307" cy="384"/>
                <a:chOff x="4006" y="1176"/>
                <a:chExt cx="307" cy="384"/>
              </a:xfrm>
            </p:grpSpPr>
            <p:sp>
              <p:nvSpPr>
                <p:cNvPr id="61545" name="Rectangle 40"/>
                <p:cNvSpPr/>
                <p:nvPr/>
              </p:nvSpPr>
              <p:spPr>
                <a:xfrm>
                  <a:off x="4006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46" name="Rectangle 41"/>
                <p:cNvSpPr/>
                <p:nvPr/>
              </p:nvSpPr>
              <p:spPr>
                <a:xfrm>
                  <a:off x="4006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539" name="Group 42"/>
              <p:cNvGrpSpPr/>
              <p:nvPr/>
            </p:nvGrpSpPr>
            <p:grpSpPr>
              <a:xfrm>
                <a:off x="4313" y="1176"/>
                <a:ext cx="307" cy="384"/>
                <a:chOff x="4313" y="1176"/>
                <a:chExt cx="307" cy="384"/>
              </a:xfrm>
            </p:grpSpPr>
            <p:sp>
              <p:nvSpPr>
                <p:cNvPr id="61543" name="Rectangle 43"/>
                <p:cNvSpPr/>
                <p:nvPr/>
              </p:nvSpPr>
              <p:spPr>
                <a:xfrm>
                  <a:off x="4313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44" name="Rectangle 44"/>
                <p:cNvSpPr/>
                <p:nvPr/>
              </p:nvSpPr>
              <p:spPr>
                <a:xfrm>
                  <a:off x="4313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540" name="Group 45"/>
              <p:cNvGrpSpPr/>
              <p:nvPr/>
            </p:nvGrpSpPr>
            <p:grpSpPr>
              <a:xfrm>
                <a:off x="4620" y="1176"/>
                <a:ext cx="307" cy="384"/>
                <a:chOff x="4620" y="1176"/>
                <a:chExt cx="307" cy="384"/>
              </a:xfrm>
            </p:grpSpPr>
            <p:sp>
              <p:nvSpPr>
                <p:cNvPr id="61541" name="Rectangle 46"/>
                <p:cNvSpPr/>
                <p:nvPr/>
              </p:nvSpPr>
              <p:spPr>
                <a:xfrm>
                  <a:off x="4620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42" name="Rectangle 47"/>
                <p:cNvSpPr/>
                <p:nvPr/>
              </p:nvSpPr>
              <p:spPr>
                <a:xfrm>
                  <a:off x="4620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61507" name="Group 48"/>
            <p:cNvGrpSpPr/>
            <p:nvPr/>
          </p:nvGrpSpPr>
          <p:grpSpPr>
            <a:xfrm>
              <a:off x="2888" y="1900"/>
              <a:ext cx="1842" cy="212"/>
              <a:chOff x="3085" y="1661"/>
              <a:chExt cx="1842" cy="212"/>
            </a:xfrm>
          </p:grpSpPr>
          <p:sp>
            <p:nvSpPr>
              <p:cNvPr id="61525" name="Line 49"/>
              <p:cNvSpPr/>
              <p:nvPr/>
            </p:nvSpPr>
            <p:spPr>
              <a:xfrm>
                <a:off x="3085" y="1752"/>
                <a:ext cx="184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61526" name="Text Box 50"/>
              <p:cNvSpPr txBox="1"/>
              <p:nvPr/>
            </p:nvSpPr>
            <p:spPr>
              <a:xfrm>
                <a:off x="3794" y="1661"/>
                <a:ext cx="418" cy="2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VPO</a:t>
                </a:r>
                <a:endPara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08" name="Group 51"/>
            <p:cNvGrpSpPr/>
            <p:nvPr/>
          </p:nvGrpSpPr>
          <p:grpSpPr>
            <a:xfrm>
              <a:off x="432" y="1895"/>
              <a:ext cx="2467" cy="212"/>
              <a:chOff x="629" y="1656"/>
              <a:chExt cx="2467" cy="212"/>
            </a:xfrm>
          </p:grpSpPr>
          <p:sp>
            <p:nvSpPr>
              <p:cNvPr id="61523" name="Line 52"/>
              <p:cNvSpPr/>
              <p:nvPr/>
            </p:nvSpPr>
            <p:spPr>
              <a:xfrm>
                <a:off x="629" y="1747"/>
                <a:ext cx="246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61524" name="Text Box 53"/>
              <p:cNvSpPr txBox="1"/>
              <p:nvPr/>
            </p:nvSpPr>
            <p:spPr>
              <a:xfrm>
                <a:off x="1579" y="1656"/>
                <a:ext cx="409" cy="2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VPN</a:t>
                </a:r>
                <a:endPara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509" name="Text Box 54"/>
            <p:cNvSpPr txBox="1"/>
            <p:nvPr/>
          </p:nvSpPr>
          <p:spPr>
            <a:xfrm>
              <a:off x="4459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0" name="Text Box 55"/>
            <p:cNvSpPr txBox="1"/>
            <p:nvPr/>
          </p:nvSpPr>
          <p:spPr>
            <a:xfrm>
              <a:off x="4123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1" name="Text Box 56"/>
            <p:cNvSpPr txBox="1"/>
            <p:nvPr/>
          </p:nvSpPr>
          <p:spPr>
            <a:xfrm>
              <a:off x="3835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2" name="Text Box 57"/>
            <p:cNvSpPr txBox="1"/>
            <p:nvPr/>
          </p:nvSpPr>
          <p:spPr>
            <a:xfrm>
              <a:off x="3547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3" name="Text Box 58"/>
            <p:cNvSpPr txBox="1"/>
            <p:nvPr/>
          </p:nvSpPr>
          <p:spPr>
            <a:xfrm>
              <a:off x="3211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4" name="Text Box 59"/>
            <p:cNvSpPr txBox="1"/>
            <p:nvPr/>
          </p:nvSpPr>
          <p:spPr>
            <a:xfrm>
              <a:off x="2923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5" name="Text Box 60"/>
            <p:cNvSpPr txBox="1"/>
            <p:nvPr/>
          </p:nvSpPr>
          <p:spPr>
            <a:xfrm>
              <a:off x="2587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6" name="Text Box 61"/>
            <p:cNvSpPr txBox="1"/>
            <p:nvPr/>
          </p:nvSpPr>
          <p:spPr>
            <a:xfrm>
              <a:off x="2299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7" name="Text Box 62"/>
            <p:cNvSpPr txBox="1"/>
            <p:nvPr/>
          </p:nvSpPr>
          <p:spPr>
            <a:xfrm>
              <a:off x="2011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8" name="Text Box 63"/>
            <p:cNvSpPr txBox="1"/>
            <p:nvPr/>
          </p:nvSpPr>
          <p:spPr>
            <a:xfrm>
              <a:off x="1675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9" name="Text Box 64"/>
            <p:cNvSpPr txBox="1"/>
            <p:nvPr/>
          </p:nvSpPr>
          <p:spPr>
            <a:xfrm>
              <a:off x="1387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0" name="Text Box 65"/>
            <p:cNvSpPr txBox="1"/>
            <p:nvPr/>
          </p:nvSpPr>
          <p:spPr>
            <a:xfrm>
              <a:off x="1051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1" name="Text Box 66"/>
            <p:cNvSpPr txBox="1"/>
            <p:nvPr/>
          </p:nvSpPr>
          <p:spPr>
            <a:xfrm>
              <a:off x="763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2" name="Text Box 67"/>
            <p:cNvSpPr txBox="1"/>
            <p:nvPr/>
          </p:nvSpPr>
          <p:spPr>
            <a:xfrm>
              <a:off x="475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46" name="Rectangle 68"/>
          <p:cNvSpPr/>
          <p:nvPr/>
        </p:nvSpPr>
        <p:spPr>
          <a:xfrm>
            <a:off x="685800" y="3305175"/>
            <a:ext cx="8458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VPN: </a:t>
            </a:r>
            <a:r>
              <a:rPr lang="en-US" altLang="zh-CN" sz="2000" b="1" u="sng" dirty="0">
                <a:ea typeface="宋体" panose="02010600030101010101" pitchFamily="2" charset="-122"/>
              </a:rPr>
              <a:t>0x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0f</a:t>
            </a:r>
            <a:r>
              <a:rPr lang="en-US" altLang="zh-CN" sz="2000" dirty="0">
                <a:ea typeface="宋体" panose="02010600030101010101" pitchFamily="2" charset="-122"/>
              </a:rPr>
              <a:t> TLBI: </a:t>
            </a:r>
            <a:r>
              <a:rPr lang="en-US" altLang="zh-CN" sz="2000" b="1" u="sng" dirty="0">
                <a:ea typeface="宋体" panose="02010600030101010101" pitchFamily="2" charset="-122"/>
              </a:rPr>
              <a:t>0x03</a:t>
            </a:r>
            <a:r>
              <a:rPr lang="en-US" altLang="zh-CN" sz="2000" dirty="0">
                <a:ea typeface="宋体" panose="02010600030101010101" pitchFamily="2" charset="-122"/>
              </a:rPr>
              <a:t>   TLBT: </a:t>
            </a:r>
            <a:r>
              <a:rPr lang="en-US" altLang="zh-CN" sz="2000" b="1" u="sng" dirty="0">
                <a:ea typeface="宋体" panose="02010600030101010101" pitchFamily="2" charset="-122"/>
              </a:rPr>
              <a:t>0x03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TLB Hit? </a:t>
            </a:r>
            <a:r>
              <a:rPr lang="en-US" altLang="zh-CN" sz="2000" b="1" u="sng" dirty="0"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Page Fault? </a:t>
            </a:r>
            <a:r>
              <a:rPr lang="en-US" altLang="zh-CN" sz="2000" b="1" u="sng" dirty="0">
                <a:ea typeface="宋体" panose="02010600030101010101" pitchFamily="2" charset="-122"/>
              </a:rPr>
              <a:t>   </a:t>
            </a:r>
            <a:r>
              <a:rPr lang="en-US" altLang="zh-CN" sz="2000" b="1" u="sng" dirty="0">
                <a:solidFill>
                  <a:schemeClr val="bg1"/>
                </a:solidFill>
                <a:ea typeface="宋体" panose="02010600030101010101" pitchFamily="2" charset="-122"/>
              </a:rPr>
              <a:t>O</a:t>
            </a:r>
            <a:r>
              <a:rPr lang="en-US" altLang="zh-CN" sz="2000" b="1" u="sng" dirty="0">
                <a:ea typeface="宋体" panose="02010600030101010101" pitchFamily="2" charset="-122"/>
              </a:rPr>
              <a:t> </a:t>
            </a:r>
            <a:endParaRPr lang="en-US" altLang="zh-CN" sz="2000" b="1" u="sng" dirty="0">
              <a:ea typeface="宋体" panose="02010600030101010101" pitchFamily="2" charset="-122"/>
            </a:endParaRPr>
          </a:p>
        </p:txBody>
      </p:sp>
      <p:sp>
        <p:nvSpPr>
          <p:cNvPr id="61447" name="Rectangle 69"/>
          <p:cNvSpPr/>
          <p:nvPr/>
        </p:nvSpPr>
        <p:spPr>
          <a:xfrm>
            <a:off x="784225" y="5348288"/>
            <a:ext cx="68627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PPN: </a:t>
            </a:r>
            <a:r>
              <a:rPr lang="en-US" altLang="zh-CN" sz="2000" b="1" u="sng" dirty="0"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ea typeface="宋体" panose="02010600030101010101" pitchFamily="2" charset="-122"/>
              </a:rPr>
              <a:t>   PPO: </a:t>
            </a:r>
            <a:r>
              <a:rPr lang="en-US" altLang="zh-CN" sz="2000" b="1" u="sng" dirty="0">
                <a:ea typeface="宋体" panose="02010600030101010101" pitchFamily="2" charset="-122"/>
              </a:rPr>
              <a:t>       </a:t>
            </a:r>
            <a:r>
              <a:rPr lang="en-US" altLang="zh-CN" sz="2000" dirty="0">
                <a:ea typeface="宋体" panose="02010600030101010101" pitchFamily="2" charset="-122"/>
              </a:rPr>
              <a:t>	   		PA: </a:t>
            </a:r>
            <a:r>
              <a:rPr lang="en-US" altLang="zh-CN" sz="2000" b="1" u="sng" dirty="0">
                <a:ea typeface="宋体" panose="02010600030101010101" pitchFamily="2" charset="-122"/>
              </a:rPr>
              <a:t>      </a:t>
            </a:r>
            <a:endParaRPr lang="en-US" altLang="zh-CN" sz="2000" b="1" u="sng" dirty="0">
              <a:ea typeface="宋体" panose="02010600030101010101" pitchFamily="2" charset="-122"/>
            </a:endParaRPr>
          </a:p>
        </p:txBody>
      </p:sp>
      <p:grpSp>
        <p:nvGrpSpPr>
          <p:cNvPr id="61448" name="Group 70"/>
          <p:cNvGrpSpPr/>
          <p:nvPr/>
        </p:nvGrpSpPr>
        <p:grpSpPr>
          <a:xfrm>
            <a:off x="1677988" y="4097338"/>
            <a:ext cx="5865812" cy="1022350"/>
            <a:chOff x="672" y="2780"/>
            <a:chExt cx="3695" cy="644"/>
          </a:xfrm>
        </p:grpSpPr>
        <p:grpSp>
          <p:nvGrpSpPr>
            <p:cNvPr id="61451" name="Group 71"/>
            <p:cNvGrpSpPr/>
            <p:nvPr/>
          </p:nvGrpSpPr>
          <p:grpSpPr>
            <a:xfrm>
              <a:off x="672" y="2780"/>
              <a:ext cx="3684" cy="384"/>
              <a:chOff x="1219" y="2880"/>
              <a:chExt cx="3684" cy="384"/>
            </a:xfrm>
          </p:grpSpPr>
          <p:grpSp>
            <p:nvGrpSpPr>
              <p:cNvPr id="61470" name="Group 72"/>
              <p:cNvGrpSpPr/>
              <p:nvPr/>
            </p:nvGrpSpPr>
            <p:grpSpPr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61504" name="Rectangle 73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05" name="Rectangle 74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471" name="Group 75"/>
              <p:cNvGrpSpPr/>
              <p:nvPr/>
            </p:nvGrpSpPr>
            <p:grpSpPr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61502" name="Rectangle 76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03" name="Rectangle 77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472" name="Group 78"/>
              <p:cNvGrpSpPr/>
              <p:nvPr/>
            </p:nvGrpSpPr>
            <p:grpSpPr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61500" name="Rectangle 79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01" name="Rectangle 80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9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473" name="Group 81"/>
              <p:cNvGrpSpPr/>
              <p:nvPr/>
            </p:nvGrpSpPr>
            <p:grpSpPr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61498" name="Rectangle 82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99" name="Rectangle 83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8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474" name="Group 84"/>
              <p:cNvGrpSpPr/>
              <p:nvPr/>
            </p:nvGrpSpPr>
            <p:grpSpPr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61496" name="Rectangle 85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97" name="Rectangle 86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7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475" name="Group 87"/>
              <p:cNvGrpSpPr/>
              <p:nvPr/>
            </p:nvGrpSpPr>
            <p:grpSpPr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61494" name="Rectangle 88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95" name="Rectangle 89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6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476" name="Group 90"/>
              <p:cNvGrpSpPr/>
              <p:nvPr/>
            </p:nvGrpSpPr>
            <p:grpSpPr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61492" name="Rectangle 91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93" name="Rectangle 92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5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477" name="Group 93"/>
              <p:cNvGrpSpPr/>
              <p:nvPr/>
            </p:nvGrpSpPr>
            <p:grpSpPr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61490" name="Rectangle 94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91" name="Rectangle 95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4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478" name="Group 96"/>
              <p:cNvGrpSpPr/>
              <p:nvPr/>
            </p:nvGrpSpPr>
            <p:grpSpPr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61488" name="Rectangle 97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89" name="Rectangle 98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479" name="Group 99"/>
              <p:cNvGrpSpPr/>
              <p:nvPr/>
            </p:nvGrpSpPr>
            <p:grpSpPr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61486" name="Rectangle 100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87" name="Rectangle 101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480" name="Group 102"/>
              <p:cNvGrpSpPr/>
              <p:nvPr/>
            </p:nvGrpSpPr>
            <p:grpSpPr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61484" name="Rectangle 103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85" name="Rectangle 104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481" name="Group 105"/>
              <p:cNvGrpSpPr/>
              <p:nvPr/>
            </p:nvGrpSpPr>
            <p:grpSpPr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61482" name="Rectangle 106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83" name="Rectangle 107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61452" name="Group 108"/>
            <p:cNvGrpSpPr/>
            <p:nvPr/>
          </p:nvGrpSpPr>
          <p:grpSpPr>
            <a:xfrm>
              <a:off x="2525" y="3212"/>
              <a:ext cx="1842" cy="212"/>
              <a:chOff x="3061" y="2261"/>
              <a:chExt cx="1842" cy="212"/>
            </a:xfrm>
          </p:grpSpPr>
          <p:sp>
            <p:nvSpPr>
              <p:cNvPr id="61468" name="Line 109"/>
              <p:cNvSpPr/>
              <p:nvPr/>
            </p:nvSpPr>
            <p:spPr>
              <a:xfrm>
                <a:off x="3061" y="2352"/>
                <a:ext cx="184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61469" name="Text Box 110"/>
              <p:cNvSpPr txBox="1"/>
              <p:nvPr/>
            </p:nvSpPr>
            <p:spPr>
              <a:xfrm>
                <a:off x="3770" y="2261"/>
                <a:ext cx="418" cy="2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PPO</a:t>
                </a:r>
                <a:endPara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453" name="Group 111"/>
            <p:cNvGrpSpPr/>
            <p:nvPr/>
          </p:nvGrpSpPr>
          <p:grpSpPr>
            <a:xfrm>
              <a:off x="701" y="3212"/>
              <a:ext cx="1842" cy="212"/>
              <a:chOff x="3061" y="2261"/>
              <a:chExt cx="1842" cy="212"/>
            </a:xfrm>
          </p:grpSpPr>
          <p:sp>
            <p:nvSpPr>
              <p:cNvPr id="61466" name="Line 112"/>
              <p:cNvSpPr/>
              <p:nvPr/>
            </p:nvSpPr>
            <p:spPr>
              <a:xfrm>
                <a:off x="3061" y="2352"/>
                <a:ext cx="184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61467" name="Text Box 113"/>
              <p:cNvSpPr txBox="1"/>
              <p:nvPr/>
            </p:nvSpPr>
            <p:spPr>
              <a:xfrm>
                <a:off x="3770" y="2261"/>
                <a:ext cx="410" cy="2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PPN</a:t>
                </a:r>
                <a:endPara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454" name="Text Box 114"/>
            <p:cNvSpPr txBox="1"/>
            <p:nvPr/>
          </p:nvSpPr>
          <p:spPr>
            <a:xfrm>
              <a:off x="4128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5" name="Text Box 115"/>
            <p:cNvSpPr txBox="1"/>
            <p:nvPr/>
          </p:nvSpPr>
          <p:spPr>
            <a:xfrm>
              <a:off x="3792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6" name="Text Box 116"/>
            <p:cNvSpPr txBox="1"/>
            <p:nvPr/>
          </p:nvSpPr>
          <p:spPr>
            <a:xfrm>
              <a:off x="3504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7" name="Text Box 117"/>
            <p:cNvSpPr txBox="1"/>
            <p:nvPr/>
          </p:nvSpPr>
          <p:spPr>
            <a:xfrm>
              <a:off x="3173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8" name="Text Box 118"/>
            <p:cNvSpPr txBox="1"/>
            <p:nvPr/>
          </p:nvSpPr>
          <p:spPr>
            <a:xfrm>
              <a:off x="2880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9" name="Text Box 119"/>
            <p:cNvSpPr txBox="1"/>
            <p:nvPr/>
          </p:nvSpPr>
          <p:spPr>
            <a:xfrm>
              <a:off x="2592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0" name="Text Box 120"/>
            <p:cNvSpPr txBox="1"/>
            <p:nvPr/>
          </p:nvSpPr>
          <p:spPr>
            <a:xfrm>
              <a:off x="2256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1" name="Text Box 121"/>
            <p:cNvSpPr txBox="1"/>
            <p:nvPr/>
          </p:nvSpPr>
          <p:spPr>
            <a:xfrm>
              <a:off x="1968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2" name="Text Box 122"/>
            <p:cNvSpPr txBox="1"/>
            <p:nvPr/>
          </p:nvSpPr>
          <p:spPr>
            <a:xfrm>
              <a:off x="1637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3" name="Text Box 123"/>
            <p:cNvSpPr txBox="1"/>
            <p:nvPr/>
          </p:nvSpPr>
          <p:spPr>
            <a:xfrm>
              <a:off x="1344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4" name="Text Box 124"/>
            <p:cNvSpPr txBox="1"/>
            <p:nvPr/>
          </p:nvSpPr>
          <p:spPr>
            <a:xfrm>
              <a:off x="1056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5" name="Text Box 125"/>
            <p:cNvSpPr txBox="1"/>
            <p:nvPr/>
          </p:nvSpPr>
          <p:spPr>
            <a:xfrm>
              <a:off x="720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61449" name="Straight Connector 2"/>
          <p:cNvCxnSpPr/>
          <p:nvPr/>
        </p:nvCxnSpPr>
        <p:spPr>
          <a:xfrm flipH="1">
            <a:off x="4584700" y="1828800"/>
            <a:ext cx="0" cy="3505200"/>
          </a:xfrm>
          <a:prstGeom prst="line">
            <a:avLst/>
          </a:prstGeom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61450" name="Straight Connector 131"/>
          <p:cNvCxnSpPr/>
          <p:nvPr/>
        </p:nvCxnSpPr>
        <p:spPr>
          <a:xfrm flipH="1">
            <a:off x="3609975" y="1981200"/>
            <a:ext cx="0" cy="957263"/>
          </a:xfrm>
          <a:prstGeom prst="line">
            <a:avLst/>
          </a:prstGeom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{0, 1, . . . ,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–1} 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virtual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address space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{0, 1, . . . ,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–1}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physical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address space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 &gt; M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Address Translation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MAP: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U  {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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}  address mapping function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MAP(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  	=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a'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if data at virtual address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	    present at physical address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a'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in P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	=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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if data at virtual address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not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	   present in P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invalid or on disk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197" name="Straight Connector 2"/>
          <p:cNvCxnSpPr/>
          <p:nvPr/>
        </p:nvCxnSpPr>
        <p:spPr>
          <a:xfrm>
            <a:off x="762000" y="2743200"/>
            <a:ext cx="1295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3490" name="Group 54"/>
          <p:cNvGrpSpPr/>
          <p:nvPr/>
        </p:nvGrpSpPr>
        <p:grpSpPr>
          <a:xfrm>
            <a:off x="3911600" y="3028950"/>
            <a:ext cx="992188" cy="309563"/>
            <a:chOff x="2445" y="1645"/>
            <a:chExt cx="625" cy="195"/>
          </a:xfrm>
        </p:grpSpPr>
        <p:sp>
          <p:nvSpPr>
            <p:cNvPr id="63633" name="Line 55"/>
            <p:cNvSpPr/>
            <p:nvPr/>
          </p:nvSpPr>
          <p:spPr>
            <a:xfrm>
              <a:off x="2445" y="1705"/>
              <a:ext cx="6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63634" name="Text Box 56"/>
            <p:cNvSpPr txBox="1"/>
            <p:nvPr/>
          </p:nvSpPr>
          <p:spPr>
            <a:xfrm>
              <a:off x="2586" y="1645"/>
              <a:ext cx="398" cy="19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TLBI</a:t>
              </a:r>
              <a:endPara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49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4111625" cy="1143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TLB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16 entries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4-way associative (2-bit)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grpSp>
        <p:nvGrpSpPr>
          <p:cNvPr id="63493" name="Group 5"/>
          <p:cNvGrpSpPr/>
          <p:nvPr/>
        </p:nvGrpSpPr>
        <p:grpSpPr>
          <a:xfrm>
            <a:off x="990600" y="3236913"/>
            <a:ext cx="6823075" cy="609600"/>
            <a:chOff x="605" y="1776"/>
            <a:chExt cx="4298" cy="384"/>
          </a:xfrm>
        </p:grpSpPr>
        <p:grpSp>
          <p:nvGrpSpPr>
            <p:cNvPr id="63591" name="Group 6"/>
            <p:cNvGrpSpPr/>
            <p:nvPr/>
          </p:nvGrpSpPr>
          <p:grpSpPr>
            <a:xfrm>
              <a:off x="605" y="1776"/>
              <a:ext cx="307" cy="384"/>
              <a:chOff x="605" y="1776"/>
              <a:chExt cx="307" cy="384"/>
            </a:xfrm>
          </p:grpSpPr>
          <p:sp>
            <p:nvSpPr>
              <p:cNvPr id="63631" name="Rectangle 7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632" name="Rectangle 8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13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92" name="Group 9"/>
            <p:cNvGrpSpPr/>
            <p:nvPr/>
          </p:nvGrpSpPr>
          <p:grpSpPr>
            <a:xfrm>
              <a:off x="912" y="1776"/>
              <a:ext cx="307" cy="384"/>
              <a:chOff x="605" y="1776"/>
              <a:chExt cx="307" cy="384"/>
            </a:xfrm>
          </p:grpSpPr>
          <p:sp>
            <p:nvSpPr>
              <p:cNvPr id="63629" name="Rectangle 10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630" name="Rectangle 11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12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93" name="Group 12"/>
            <p:cNvGrpSpPr/>
            <p:nvPr/>
          </p:nvGrpSpPr>
          <p:grpSpPr>
            <a:xfrm>
              <a:off x="1219" y="1776"/>
              <a:ext cx="307" cy="384"/>
              <a:chOff x="605" y="1776"/>
              <a:chExt cx="307" cy="384"/>
            </a:xfrm>
          </p:grpSpPr>
          <p:sp>
            <p:nvSpPr>
              <p:cNvPr id="63627" name="Rectangle 13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628" name="Rectangle 14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11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94" name="Group 15"/>
            <p:cNvGrpSpPr/>
            <p:nvPr/>
          </p:nvGrpSpPr>
          <p:grpSpPr>
            <a:xfrm>
              <a:off x="1526" y="1776"/>
              <a:ext cx="307" cy="384"/>
              <a:chOff x="605" y="1776"/>
              <a:chExt cx="307" cy="384"/>
            </a:xfrm>
          </p:grpSpPr>
          <p:sp>
            <p:nvSpPr>
              <p:cNvPr id="63625" name="Rectangle 16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626" name="Rectangle 17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10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95" name="Group 18"/>
            <p:cNvGrpSpPr/>
            <p:nvPr/>
          </p:nvGrpSpPr>
          <p:grpSpPr>
            <a:xfrm>
              <a:off x="1833" y="1776"/>
              <a:ext cx="307" cy="384"/>
              <a:chOff x="605" y="1776"/>
              <a:chExt cx="307" cy="384"/>
            </a:xfrm>
          </p:grpSpPr>
          <p:sp>
            <p:nvSpPr>
              <p:cNvPr id="63623" name="Rectangle 19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624" name="Rectangle 20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9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96" name="Group 21"/>
            <p:cNvGrpSpPr/>
            <p:nvPr/>
          </p:nvGrpSpPr>
          <p:grpSpPr>
            <a:xfrm>
              <a:off x="2140" y="1776"/>
              <a:ext cx="307" cy="384"/>
              <a:chOff x="605" y="1776"/>
              <a:chExt cx="307" cy="384"/>
            </a:xfrm>
          </p:grpSpPr>
          <p:sp>
            <p:nvSpPr>
              <p:cNvPr id="63621" name="Rectangle 22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622" name="Rectangle 23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97" name="Group 24"/>
            <p:cNvGrpSpPr/>
            <p:nvPr/>
          </p:nvGrpSpPr>
          <p:grpSpPr>
            <a:xfrm>
              <a:off x="2447" y="1776"/>
              <a:ext cx="307" cy="384"/>
              <a:chOff x="605" y="1776"/>
              <a:chExt cx="307" cy="384"/>
            </a:xfrm>
          </p:grpSpPr>
          <p:sp>
            <p:nvSpPr>
              <p:cNvPr id="63619" name="Rectangle 25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620" name="Rectangle 26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98" name="Group 27"/>
            <p:cNvGrpSpPr/>
            <p:nvPr/>
          </p:nvGrpSpPr>
          <p:grpSpPr>
            <a:xfrm>
              <a:off x="2754" y="1776"/>
              <a:ext cx="307" cy="384"/>
              <a:chOff x="605" y="1776"/>
              <a:chExt cx="307" cy="384"/>
            </a:xfrm>
          </p:grpSpPr>
          <p:sp>
            <p:nvSpPr>
              <p:cNvPr id="63617" name="Rectangle 28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618" name="Rectangle 29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99" name="Group 30"/>
            <p:cNvGrpSpPr/>
            <p:nvPr/>
          </p:nvGrpSpPr>
          <p:grpSpPr>
            <a:xfrm>
              <a:off x="3061" y="1776"/>
              <a:ext cx="307" cy="384"/>
              <a:chOff x="605" y="1776"/>
              <a:chExt cx="307" cy="384"/>
            </a:xfrm>
          </p:grpSpPr>
          <p:sp>
            <p:nvSpPr>
              <p:cNvPr id="63615" name="Rectangle 31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616" name="Rectangle 32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600" name="Group 33"/>
            <p:cNvGrpSpPr/>
            <p:nvPr/>
          </p:nvGrpSpPr>
          <p:grpSpPr>
            <a:xfrm>
              <a:off x="3368" y="1776"/>
              <a:ext cx="307" cy="384"/>
              <a:chOff x="605" y="1776"/>
              <a:chExt cx="307" cy="384"/>
            </a:xfrm>
          </p:grpSpPr>
          <p:sp>
            <p:nvSpPr>
              <p:cNvPr id="63613" name="Rectangle 34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614" name="Rectangle 35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601" name="Group 36"/>
            <p:cNvGrpSpPr/>
            <p:nvPr/>
          </p:nvGrpSpPr>
          <p:grpSpPr>
            <a:xfrm>
              <a:off x="3675" y="1776"/>
              <a:ext cx="307" cy="384"/>
              <a:chOff x="605" y="1776"/>
              <a:chExt cx="307" cy="384"/>
            </a:xfrm>
          </p:grpSpPr>
          <p:sp>
            <p:nvSpPr>
              <p:cNvPr id="63611" name="Rectangle 37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612" name="Rectangle 38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602" name="Group 39"/>
            <p:cNvGrpSpPr/>
            <p:nvPr/>
          </p:nvGrpSpPr>
          <p:grpSpPr>
            <a:xfrm>
              <a:off x="3982" y="1776"/>
              <a:ext cx="307" cy="384"/>
              <a:chOff x="605" y="1776"/>
              <a:chExt cx="307" cy="384"/>
            </a:xfrm>
          </p:grpSpPr>
          <p:sp>
            <p:nvSpPr>
              <p:cNvPr id="63609" name="Rectangle 40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610" name="Rectangle 41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603" name="Group 42"/>
            <p:cNvGrpSpPr/>
            <p:nvPr/>
          </p:nvGrpSpPr>
          <p:grpSpPr>
            <a:xfrm>
              <a:off x="4289" y="1776"/>
              <a:ext cx="307" cy="384"/>
              <a:chOff x="605" y="1776"/>
              <a:chExt cx="307" cy="384"/>
            </a:xfrm>
          </p:grpSpPr>
          <p:sp>
            <p:nvSpPr>
              <p:cNvPr id="63607" name="Rectangle 43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608" name="Rectangle 44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604" name="Group 45"/>
            <p:cNvGrpSpPr/>
            <p:nvPr/>
          </p:nvGrpSpPr>
          <p:grpSpPr>
            <a:xfrm>
              <a:off x="4596" y="1776"/>
              <a:ext cx="307" cy="384"/>
              <a:chOff x="605" y="1776"/>
              <a:chExt cx="307" cy="384"/>
            </a:xfrm>
          </p:grpSpPr>
          <p:sp>
            <p:nvSpPr>
              <p:cNvPr id="63605" name="Rectangle 46"/>
              <p:cNvSpPr/>
              <p:nvPr/>
            </p:nvSpPr>
            <p:spPr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606" name="Rectangle 47"/>
              <p:cNvSpPr/>
              <p:nvPr/>
            </p:nvSpPr>
            <p:spPr>
              <a:xfrm>
                <a:off x="605" y="1776"/>
                <a:ext cx="30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3494" name="Group 48"/>
          <p:cNvGrpSpPr/>
          <p:nvPr/>
        </p:nvGrpSpPr>
        <p:grpSpPr>
          <a:xfrm>
            <a:off x="4889500" y="4006850"/>
            <a:ext cx="2924175" cy="336550"/>
            <a:chOff x="3061" y="2261"/>
            <a:chExt cx="1842" cy="212"/>
          </a:xfrm>
        </p:grpSpPr>
        <p:sp>
          <p:nvSpPr>
            <p:cNvPr id="63589" name="Line 49"/>
            <p:cNvSpPr/>
            <p:nvPr/>
          </p:nvSpPr>
          <p:spPr>
            <a:xfrm>
              <a:off x="3061" y="2352"/>
              <a:ext cx="184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63590" name="Text Box 50"/>
            <p:cNvSpPr txBox="1"/>
            <p:nvPr/>
          </p:nvSpPr>
          <p:spPr>
            <a:xfrm>
              <a:off x="3770" y="2261"/>
              <a:ext cx="418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VPO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3495" name="Group 51"/>
          <p:cNvGrpSpPr/>
          <p:nvPr/>
        </p:nvGrpSpPr>
        <p:grpSpPr>
          <a:xfrm>
            <a:off x="990600" y="3998913"/>
            <a:ext cx="3916363" cy="336550"/>
            <a:chOff x="3061" y="2261"/>
            <a:chExt cx="1842" cy="212"/>
          </a:xfrm>
        </p:grpSpPr>
        <p:sp>
          <p:nvSpPr>
            <p:cNvPr id="63587" name="Line 52"/>
            <p:cNvSpPr/>
            <p:nvPr/>
          </p:nvSpPr>
          <p:spPr>
            <a:xfrm>
              <a:off x="3061" y="2352"/>
              <a:ext cx="184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63588" name="Text Box 53"/>
            <p:cNvSpPr txBox="1"/>
            <p:nvPr/>
          </p:nvSpPr>
          <p:spPr>
            <a:xfrm>
              <a:off x="3770" y="2261"/>
              <a:ext cx="306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VPN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3496" name="Group 57"/>
          <p:cNvGrpSpPr/>
          <p:nvPr/>
        </p:nvGrpSpPr>
        <p:grpSpPr>
          <a:xfrm>
            <a:off x="990600" y="3008313"/>
            <a:ext cx="2927350" cy="309562"/>
            <a:chOff x="2445" y="1645"/>
            <a:chExt cx="625" cy="195"/>
          </a:xfrm>
        </p:grpSpPr>
        <p:sp>
          <p:nvSpPr>
            <p:cNvPr id="63585" name="Line 58"/>
            <p:cNvSpPr/>
            <p:nvPr/>
          </p:nvSpPr>
          <p:spPr>
            <a:xfrm>
              <a:off x="2445" y="1718"/>
              <a:ext cx="6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63586" name="Text Box 59"/>
            <p:cNvSpPr txBox="1"/>
            <p:nvPr/>
          </p:nvSpPr>
          <p:spPr>
            <a:xfrm>
              <a:off x="2710" y="1645"/>
              <a:ext cx="150" cy="19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TLBT</a:t>
              </a:r>
              <a:endPara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350716" name="Group 60"/>
          <p:cNvGraphicFramePr>
            <a:graphicFrameLocks noGrp="1"/>
          </p:cNvGraphicFramePr>
          <p:nvPr/>
        </p:nvGraphicFramePr>
        <p:xfrm>
          <a:off x="304800" y="4813300"/>
          <a:ext cx="8458200" cy="1663700"/>
        </p:xfrm>
        <a:graphic>
          <a:graphicData uri="http://schemas.openxmlformats.org/drawingml/2006/table">
            <a:tbl>
              <a:tblPr/>
              <a:tblGrid>
                <a:gridCol w="533400"/>
                <a:gridCol w="609600"/>
                <a:gridCol w="609600"/>
                <a:gridCol w="762000"/>
                <a:gridCol w="609600"/>
                <a:gridCol w="609600"/>
                <a:gridCol w="762000"/>
                <a:gridCol w="609600"/>
                <a:gridCol w="609600"/>
                <a:gridCol w="762000"/>
                <a:gridCol w="609600"/>
                <a:gridCol w="609600"/>
                <a:gridCol w="7620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Tag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PPN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Tag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PPN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Tag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PPN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Tag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PPN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0D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582" name="Rectangle 146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Simple Memory System TLB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cxnSp>
        <p:nvCxnSpPr>
          <p:cNvPr id="63583" name="Straight Connector 3"/>
          <p:cNvCxnSpPr/>
          <p:nvPr/>
        </p:nvCxnSpPr>
        <p:spPr>
          <a:xfrm>
            <a:off x="4889500" y="2819400"/>
            <a:ext cx="0" cy="1676400"/>
          </a:xfrm>
          <a:prstGeom prst="line">
            <a:avLst/>
          </a:prstGeom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63584" name="Rectangle 3"/>
          <p:cNvSpPr txBox="1"/>
          <p:nvPr/>
        </p:nvSpPr>
        <p:spPr>
          <a:xfrm>
            <a:off x="4867275" y="1524000"/>
            <a:ext cx="4276725" cy="190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sz="2400" dirty="0">
                <a:ea typeface="宋体" panose="02010600030101010101" pitchFamily="2" charset="-122"/>
              </a:rPr>
              <a:t>Addressing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ea typeface="宋体" panose="02010600030101010101" pitchFamily="2" charset="-122"/>
              </a:rPr>
              <a:t>14-bit virtual addresses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ea typeface="宋体" panose="02010600030101010101" pitchFamily="2" charset="-122"/>
              </a:rPr>
              <a:t>12-bit physical address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ea typeface="宋体" panose="02010600030101010101" pitchFamily="2" charset="-122"/>
              </a:rPr>
              <a:t>Page size = 64 bits (6-bit)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/>
          <p:nvPr/>
        </p:nvSpPr>
        <p:spPr>
          <a:xfrm>
            <a:off x="533400" y="1614488"/>
            <a:ext cx="30940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Virtual Address 0x03D4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grpSp>
        <p:nvGrpSpPr>
          <p:cNvPr id="65541" name="Group 4"/>
          <p:cNvGrpSpPr/>
          <p:nvPr/>
        </p:nvGrpSpPr>
        <p:grpSpPr>
          <a:xfrm>
            <a:off x="685800" y="2032000"/>
            <a:ext cx="6823075" cy="1106488"/>
            <a:chOff x="432" y="1415"/>
            <a:chExt cx="4298" cy="697"/>
          </a:xfrm>
        </p:grpSpPr>
        <p:grpSp>
          <p:nvGrpSpPr>
            <p:cNvPr id="65601" name="Group 5"/>
            <p:cNvGrpSpPr/>
            <p:nvPr/>
          </p:nvGrpSpPr>
          <p:grpSpPr>
            <a:xfrm>
              <a:off x="432" y="1415"/>
              <a:ext cx="4298" cy="384"/>
              <a:chOff x="629" y="1176"/>
              <a:chExt cx="4298" cy="384"/>
            </a:xfrm>
          </p:grpSpPr>
          <p:grpSp>
            <p:nvGrpSpPr>
              <p:cNvPr id="65622" name="Group 6"/>
              <p:cNvGrpSpPr/>
              <p:nvPr/>
            </p:nvGrpSpPr>
            <p:grpSpPr>
              <a:xfrm>
                <a:off x="629" y="1176"/>
                <a:ext cx="307" cy="384"/>
                <a:chOff x="629" y="1176"/>
                <a:chExt cx="307" cy="384"/>
              </a:xfrm>
            </p:grpSpPr>
            <p:sp>
              <p:nvSpPr>
                <p:cNvPr id="65662" name="Rectangle 7"/>
                <p:cNvSpPr/>
                <p:nvPr/>
              </p:nvSpPr>
              <p:spPr>
                <a:xfrm>
                  <a:off x="629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endParaRPr lang="zh-CN" altLang="en-US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63" name="Rectangle 8"/>
                <p:cNvSpPr/>
                <p:nvPr/>
              </p:nvSpPr>
              <p:spPr>
                <a:xfrm>
                  <a:off x="629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13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623" name="Group 9"/>
              <p:cNvGrpSpPr/>
              <p:nvPr/>
            </p:nvGrpSpPr>
            <p:grpSpPr>
              <a:xfrm>
                <a:off x="936" y="1176"/>
                <a:ext cx="307" cy="384"/>
                <a:chOff x="936" y="1176"/>
                <a:chExt cx="307" cy="384"/>
              </a:xfrm>
            </p:grpSpPr>
            <p:sp>
              <p:nvSpPr>
                <p:cNvPr id="65660" name="Rectangle 10"/>
                <p:cNvSpPr/>
                <p:nvPr/>
              </p:nvSpPr>
              <p:spPr>
                <a:xfrm>
                  <a:off x="936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endParaRPr lang="zh-CN" altLang="en-US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61" name="Rectangle 11"/>
                <p:cNvSpPr/>
                <p:nvPr/>
              </p:nvSpPr>
              <p:spPr>
                <a:xfrm>
                  <a:off x="936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12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624" name="Group 12"/>
              <p:cNvGrpSpPr/>
              <p:nvPr/>
            </p:nvGrpSpPr>
            <p:grpSpPr>
              <a:xfrm>
                <a:off x="1243" y="1176"/>
                <a:ext cx="307" cy="384"/>
                <a:chOff x="1243" y="1176"/>
                <a:chExt cx="307" cy="384"/>
              </a:xfrm>
            </p:grpSpPr>
            <p:sp>
              <p:nvSpPr>
                <p:cNvPr id="65658" name="Rectangle 13"/>
                <p:cNvSpPr/>
                <p:nvPr/>
              </p:nvSpPr>
              <p:spPr>
                <a:xfrm>
                  <a:off x="1243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endParaRPr lang="zh-CN" altLang="en-US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59" name="Rectangle 14"/>
                <p:cNvSpPr/>
                <p:nvPr/>
              </p:nvSpPr>
              <p:spPr>
                <a:xfrm>
                  <a:off x="1243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625" name="Group 15"/>
              <p:cNvGrpSpPr/>
              <p:nvPr/>
            </p:nvGrpSpPr>
            <p:grpSpPr>
              <a:xfrm>
                <a:off x="1550" y="1176"/>
                <a:ext cx="307" cy="384"/>
                <a:chOff x="1550" y="1176"/>
                <a:chExt cx="307" cy="384"/>
              </a:xfrm>
            </p:grpSpPr>
            <p:sp>
              <p:nvSpPr>
                <p:cNvPr id="65656" name="Rectangle 16"/>
                <p:cNvSpPr/>
                <p:nvPr/>
              </p:nvSpPr>
              <p:spPr>
                <a:xfrm>
                  <a:off x="1550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57" name="Rectangle 17"/>
                <p:cNvSpPr/>
                <p:nvPr/>
              </p:nvSpPr>
              <p:spPr>
                <a:xfrm>
                  <a:off x="1550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626" name="Group 18"/>
              <p:cNvGrpSpPr/>
              <p:nvPr/>
            </p:nvGrpSpPr>
            <p:grpSpPr>
              <a:xfrm>
                <a:off x="1857" y="1176"/>
                <a:ext cx="307" cy="384"/>
                <a:chOff x="1857" y="1176"/>
                <a:chExt cx="307" cy="384"/>
              </a:xfrm>
            </p:grpSpPr>
            <p:sp>
              <p:nvSpPr>
                <p:cNvPr id="65654" name="Rectangle 19"/>
                <p:cNvSpPr/>
                <p:nvPr/>
              </p:nvSpPr>
              <p:spPr>
                <a:xfrm>
                  <a:off x="1857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55" name="Rectangle 20"/>
                <p:cNvSpPr/>
                <p:nvPr/>
              </p:nvSpPr>
              <p:spPr>
                <a:xfrm>
                  <a:off x="1857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9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627" name="Group 21"/>
              <p:cNvGrpSpPr/>
              <p:nvPr/>
            </p:nvGrpSpPr>
            <p:grpSpPr>
              <a:xfrm>
                <a:off x="2164" y="1176"/>
                <a:ext cx="307" cy="384"/>
                <a:chOff x="2164" y="1176"/>
                <a:chExt cx="307" cy="384"/>
              </a:xfrm>
            </p:grpSpPr>
            <p:sp>
              <p:nvSpPr>
                <p:cNvPr id="65652" name="Rectangle 22"/>
                <p:cNvSpPr/>
                <p:nvPr/>
              </p:nvSpPr>
              <p:spPr>
                <a:xfrm>
                  <a:off x="2164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53" name="Rectangle 23"/>
                <p:cNvSpPr/>
                <p:nvPr/>
              </p:nvSpPr>
              <p:spPr>
                <a:xfrm>
                  <a:off x="2164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8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628" name="Group 24"/>
              <p:cNvGrpSpPr/>
              <p:nvPr/>
            </p:nvGrpSpPr>
            <p:grpSpPr>
              <a:xfrm>
                <a:off x="2471" y="1176"/>
                <a:ext cx="307" cy="384"/>
                <a:chOff x="2471" y="1176"/>
                <a:chExt cx="307" cy="384"/>
              </a:xfrm>
            </p:grpSpPr>
            <p:sp>
              <p:nvSpPr>
                <p:cNvPr id="65650" name="Rectangle 25"/>
                <p:cNvSpPr/>
                <p:nvPr/>
              </p:nvSpPr>
              <p:spPr>
                <a:xfrm>
                  <a:off x="2471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51" name="Rectangle 26"/>
                <p:cNvSpPr/>
                <p:nvPr/>
              </p:nvSpPr>
              <p:spPr>
                <a:xfrm>
                  <a:off x="2471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7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629" name="Group 27"/>
              <p:cNvGrpSpPr/>
              <p:nvPr/>
            </p:nvGrpSpPr>
            <p:grpSpPr>
              <a:xfrm>
                <a:off x="2778" y="1176"/>
                <a:ext cx="307" cy="384"/>
                <a:chOff x="2778" y="1176"/>
                <a:chExt cx="307" cy="384"/>
              </a:xfrm>
            </p:grpSpPr>
            <p:sp>
              <p:nvSpPr>
                <p:cNvPr id="65648" name="Rectangle 28"/>
                <p:cNvSpPr/>
                <p:nvPr/>
              </p:nvSpPr>
              <p:spPr>
                <a:xfrm>
                  <a:off x="2778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49" name="Rectangle 29"/>
                <p:cNvSpPr/>
                <p:nvPr/>
              </p:nvSpPr>
              <p:spPr>
                <a:xfrm>
                  <a:off x="2778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6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630" name="Group 30"/>
              <p:cNvGrpSpPr/>
              <p:nvPr/>
            </p:nvGrpSpPr>
            <p:grpSpPr>
              <a:xfrm>
                <a:off x="3085" y="1176"/>
                <a:ext cx="307" cy="384"/>
                <a:chOff x="3085" y="1176"/>
                <a:chExt cx="307" cy="384"/>
              </a:xfrm>
            </p:grpSpPr>
            <p:sp>
              <p:nvSpPr>
                <p:cNvPr id="65646" name="Rectangle 31"/>
                <p:cNvSpPr/>
                <p:nvPr/>
              </p:nvSpPr>
              <p:spPr>
                <a:xfrm>
                  <a:off x="3085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47" name="Rectangle 32"/>
                <p:cNvSpPr/>
                <p:nvPr/>
              </p:nvSpPr>
              <p:spPr>
                <a:xfrm>
                  <a:off x="3085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5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631" name="Group 33"/>
              <p:cNvGrpSpPr/>
              <p:nvPr/>
            </p:nvGrpSpPr>
            <p:grpSpPr>
              <a:xfrm>
                <a:off x="3392" y="1176"/>
                <a:ext cx="307" cy="384"/>
                <a:chOff x="3392" y="1176"/>
                <a:chExt cx="307" cy="384"/>
              </a:xfrm>
            </p:grpSpPr>
            <p:sp>
              <p:nvSpPr>
                <p:cNvPr id="65644" name="Rectangle 34"/>
                <p:cNvSpPr/>
                <p:nvPr/>
              </p:nvSpPr>
              <p:spPr>
                <a:xfrm>
                  <a:off x="3392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45" name="Rectangle 35"/>
                <p:cNvSpPr/>
                <p:nvPr/>
              </p:nvSpPr>
              <p:spPr>
                <a:xfrm>
                  <a:off x="3392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4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632" name="Group 36"/>
              <p:cNvGrpSpPr/>
              <p:nvPr/>
            </p:nvGrpSpPr>
            <p:grpSpPr>
              <a:xfrm>
                <a:off x="3699" y="1176"/>
                <a:ext cx="307" cy="384"/>
                <a:chOff x="3699" y="1176"/>
                <a:chExt cx="307" cy="384"/>
              </a:xfrm>
            </p:grpSpPr>
            <p:sp>
              <p:nvSpPr>
                <p:cNvPr id="65642" name="Rectangle 37"/>
                <p:cNvSpPr/>
                <p:nvPr/>
              </p:nvSpPr>
              <p:spPr>
                <a:xfrm>
                  <a:off x="3699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43" name="Rectangle 38"/>
                <p:cNvSpPr/>
                <p:nvPr/>
              </p:nvSpPr>
              <p:spPr>
                <a:xfrm>
                  <a:off x="3699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633" name="Group 39"/>
              <p:cNvGrpSpPr/>
              <p:nvPr/>
            </p:nvGrpSpPr>
            <p:grpSpPr>
              <a:xfrm>
                <a:off x="4006" y="1176"/>
                <a:ext cx="307" cy="384"/>
                <a:chOff x="4006" y="1176"/>
                <a:chExt cx="307" cy="384"/>
              </a:xfrm>
            </p:grpSpPr>
            <p:sp>
              <p:nvSpPr>
                <p:cNvPr id="65640" name="Rectangle 40"/>
                <p:cNvSpPr/>
                <p:nvPr/>
              </p:nvSpPr>
              <p:spPr>
                <a:xfrm>
                  <a:off x="4006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41" name="Rectangle 41"/>
                <p:cNvSpPr/>
                <p:nvPr/>
              </p:nvSpPr>
              <p:spPr>
                <a:xfrm>
                  <a:off x="4006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634" name="Group 42"/>
              <p:cNvGrpSpPr/>
              <p:nvPr/>
            </p:nvGrpSpPr>
            <p:grpSpPr>
              <a:xfrm>
                <a:off x="4313" y="1176"/>
                <a:ext cx="307" cy="384"/>
                <a:chOff x="4313" y="1176"/>
                <a:chExt cx="307" cy="384"/>
              </a:xfrm>
            </p:grpSpPr>
            <p:sp>
              <p:nvSpPr>
                <p:cNvPr id="65638" name="Rectangle 43"/>
                <p:cNvSpPr/>
                <p:nvPr/>
              </p:nvSpPr>
              <p:spPr>
                <a:xfrm>
                  <a:off x="4313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39" name="Rectangle 44"/>
                <p:cNvSpPr/>
                <p:nvPr/>
              </p:nvSpPr>
              <p:spPr>
                <a:xfrm>
                  <a:off x="4313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635" name="Group 45"/>
              <p:cNvGrpSpPr/>
              <p:nvPr/>
            </p:nvGrpSpPr>
            <p:grpSpPr>
              <a:xfrm>
                <a:off x="4620" y="1176"/>
                <a:ext cx="307" cy="384"/>
                <a:chOff x="4620" y="1176"/>
                <a:chExt cx="307" cy="384"/>
              </a:xfrm>
            </p:grpSpPr>
            <p:sp>
              <p:nvSpPr>
                <p:cNvPr id="65636" name="Rectangle 46"/>
                <p:cNvSpPr/>
                <p:nvPr/>
              </p:nvSpPr>
              <p:spPr>
                <a:xfrm>
                  <a:off x="4620" y="13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37" name="Rectangle 47"/>
                <p:cNvSpPr/>
                <p:nvPr/>
              </p:nvSpPr>
              <p:spPr>
                <a:xfrm>
                  <a:off x="4620" y="11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65602" name="Group 48"/>
            <p:cNvGrpSpPr/>
            <p:nvPr/>
          </p:nvGrpSpPr>
          <p:grpSpPr>
            <a:xfrm>
              <a:off x="2888" y="1900"/>
              <a:ext cx="1842" cy="212"/>
              <a:chOff x="3085" y="1661"/>
              <a:chExt cx="1842" cy="212"/>
            </a:xfrm>
          </p:grpSpPr>
          <p:sp>
            <p:nvSpPr>
              <p:cNvPr id="65620" name="Line 49"/>
              <p:cNvSpPr/>
              <p:nvPr/>
            </p:nvSpPr>
            <p:spPr>
              <a:xfrm>
                <a:off x="3085" y="1752"/>
                <a:ext cx="184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65621" name="Text Box 50"/>
              <p:cNvSpPr txBox="1"/>
              <p:nvPr/>
            </p:nvSpPr>
            <p:spPr>
              <a:xfrm>
                <a:off x="3794" y="1661"/>
                <a:ext cx="418" cy="2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VPO</a:t>
                </a:r>
                <a:endPara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603" name="Group 51"/>
            <p:cNvGrpSpPr/>
            <p:nvPr/>
          </p:nvGrpSpPr>
          <p:grpSpPr>
            <a:xfrm>
              <a:off x="432" y="1895"/>
              <a:ext cx="2467" cy="212"/>
              <a:chOff x="629" y="1656"/>
              <a:chExt cx="2467" cy="212"/>
            </a:xfrm>
          </p:grpSpPr>
          <p:sp>
            <p:nvSpPr>
              <p:cNvPr id="65618" name="Line 52"/>
              <p:cNvSpPr/>
              <p:nvPr/>
            </p:nvSpPr>
            <p:spPr>
              <a:xfrm>
                <a:off x="629" y="1747"/>
                <a:ext cx="246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65619" name="Text Box 53"/>
              <p:cNvSpPr txBox="1"/>
              <p:nvPr/>
            </p:nvSpPr>
            <p:spPr>
              <a:xfrm>
                <a:off x="1579" y="1656"/>
                <a:ext cx="409" cy="2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VPN</a:t>
                </a:r>
                <a:endPara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604" name="Text Box 54"/>
            <p:cNvSpPr txBox="1"/>
            <p:nvPr/>
          </p:nvSpPr>
          <p:spPr>
            <a:xfrm>
              <a:off x="4459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05" name="Text Box 55"/>
            <p:cNvSpPr txBox="1"/>
            <p:nvPr/>
          </p:nvSpPr>
          <p:spPr>
            <a:xfrm>
              <a:off x="4123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06" name="Text Box 56"/>
            <p:cNvSpPr txBox="1"/>
            <p:nvPr/>
          </p:nvSpPr>
          <p:spPr>
            <a:xfrm>
              <a:off x="3835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07" name="Text Box 57"/>
            <p:cNvSpPr txBox="1"/>
            <p:nvPr/>
          </p:nvSpPr>
          <p:spPr>
            <a:xfrm>
              <a:off x="3547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08" name="Text Box 58"/>
            <p:cNvSpPr txBox="1"/>
            <p:nvPr/>
          </p:nvSpPr>
          <p:spPr>
            <a:xfrm>
              <a:off x="3211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09" name="Text Box 59"/>
            <p:cNvSpPr txBox="1"/>
            <p:nvPr/>
          </p:nvSpPr>
          <p:spPr>
            <a:xfrm>
              <a:off x="2923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10" name="Text Box 60"/>
            <p:cNvSpPr txBox="1"/>
            <p:nvPr/>
          </p:nvSpPr>
          <p:spPr>
            <a:xfrm>
              <a:off x="2587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11" name="Text Box 61"/>
            <p:cNvSpPr txBox="1"/>
            <p:nvPr/>
          </p:nvSpPr>
          <p:spPr>
            <a:xfrm>
              <a:off x="2299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12" name="Text Box 62"/>
            <p:cNvSpPr txBox="1"/>
            <p:nvPr/>
          </p:nvSpPr>
          <p:spPr>
            <a:xfrm>
              <a:off x="2011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13" name="Text Box 63"/>
            <p:cNvSpPr txBox="1"/>
            <p:nvPr/>
          </p:nvSpPr>
          <p:spPr>
            <a:xfrm>
              <a:off x="1675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14" name="Text Box 64"/>
            <p:cNvSpPr txBox="1"/>
            <p:nvPr/>
          </p:nvSpPr>
          <p:spPr>
            <a:xfrm>
              <a:off x="1387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15" name="Text Box 65"/>
            <p:cNvSpPr txBox="1"/>
            <p:nvPr/>
          </p:nvSpPr>
          <p:spPr>
            <a:xfrm>
              <a:off x="1051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16" name="Text Box 66"/>
            <p:cNvSpPr txBox="1"/>
            <p:nvPr/>
          </p:nvSpPr>
          <p:spPr>
            <a:xfrm>
              <a:off x="763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17" name="Text Box 67"/>
            <p:cNvSpPr txBox="1"/>
            <p:nvPr/>
          </p:nvSpPr>
          <p:spPr>
            <a:xfrm>
              <a:off x="475" y="1611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542" name="Rectangle 68"/>
          <p:cNvSpPr/>
          <p:nvPr/>
        </p:nvSpPr>
        <p:spPr>
          <a:xfrm>
            <a:off x="685800" y="3305175"/>
            <a:ext cx="8305800" cy="479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VPN: </a:t>
            </a:r>
            <a:r>
              <a:rPr lang="en-US" altLang="zh-CN" sz="2000" b="1" u="sng" dirty="0">
                <a:ea typeface="宋体" panose="02010600030101010101" pitchFamily="2" charset="-122"/>
              </a:rPr>
              <a:t>0x0f</a:t>
            </a:r>
            <a:r>
              <a:rPr lang="en-US" altLang="zh-CN" sz="2000" dirty="0">
                <a:ea typeface="宋体" panose="02010600030101010101" pitchFamily="2" charset="-122"/>
              </a:rPr>
              <a:t> TLBI: </a:t>
            </a:r>
            <a:r>
              <a:rPr lang="en-US" altLang="zh-CN" sz="2000" b="1" u="sng" dirty="0">
                <a:ea typeface="宋体" panose="02010600030101010101" pitchFamily="2" charset="-122"/>
              </a:rPr>
              <a:t>0x03</a:t>
            </a:r>
            <a:r>
              <a:rPr lang="en-US" altLang="zh-CN" sz="2000" dirty="0">
                <a:ea typeface="宋体" panose="02010600030101010101" pitchFamily="2" charset="-122"/>
              </a:rPr>
              <a:t>   TLBT: </a:t>
            </a:r>
            <a:r>
              <a:rPr lang="en-US" altLang="zh-CN" sz="2000" b="1" u="sng" dirty="0">
                <a:ea typeface="宋体" panose="02010600030101010101" pitchFamily="2" charset="-122"/>
              </a:rPr>
              <a:t>0x03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TLB Hit? </a:t>
            </a:r>
            <a:r>
              <a:rPr lang="en-US" altLang="zh-CN" sz="2000" b="1" u="sng" dirty="0">
                <a:ea typeface="宋体" panose="02010600030101010101" pitchFamily="2" charset="-122"/>
              </a:rPr>
              <a:t>Yes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Page Fault? </a:t>
            </a:r>
            <a:r>
              <a:rPr lang="en-US" altLang="zh-CN" sz="2000" b="1" u="sng" dirty="0">
                <a:ea typeface="宋体" panose="02010600030101010101" pitchFamily="2" charset="-122"/>
              </a:rPr>
              <a:t>No</a:t>
            </a:r>
            <a:endParaRPr lang="en-US" altLang="zh-CN" sz="2000" b="1" u="sng" dirty="0">
              <a:ea typeface="宋体" panose="02010600030101010101" pitchFamily="2" charset="-122"/>
            </a:endParaRPr>
          </a:p>
        </p:txBody>
      </p:sp>
      <p:sp>
        <p:nvSpPr>
          <p:cNvPr id="65543" name="Rectangle 69"/>
          <p:cNvSpPr/>
          <p:nvPr/>
        </p:nvSpPr>
        <p:spPr>
          <a:xfrm>
            <a:off x="784225" y="5348288"/>
            <a:ext cx="69786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PPN: </a:t>
            </a:r>
            <a:r>
              <a:rPr lang="en-US" altLang="zh-CN" sz="2000" b="1" u="sng" dirty="0">
                <a:ea typeface="宋体" panose="02010600030101010101" pitchFamily="2" charset="-122"/>
              </a:rPr>
              <a:t>0x</a:t>
            </a:r>
            <a:r>
              <a:rPr lang="en-US" altLang="zh-CN" sz="2000" b="1" u="sng" dirty="0">
                <a:solidFill>
                  <a:srgbClr val="9900CC"/>
                </a:solidFill>
                <a:ea typeface="宋体" panose="02010600030101010101" pitchFamily="2" charset="-122"/>
              </a:rPr>
              <a:t>0D</a:t>
            </a:r>
            <a:r>
              <a:rPr lang="en-US" altLang="zh-CN" sz="2000" dirty="0">
                <a:ea typeface="宋体" panose="02010600030101010101" pitchFamily="2" charset="-122"/>
              </a:rPr>
              <a:t>    PPO: </a:t>
            </a:r>
            <a:r>
              <a:rPr lang="en-US" altLang="zh-CN" sz="2000" b="1" u="sng" dirty="0">
                <a:ea typeface="宋体" panose="02010600030101010101" pitchFamily="2" charset="-122"/>
              </a:rPr>
              <a:t>0x14</a:t>
            </a:r>
            <a:r>
              <a:rPr lang="en-US" altLang="zh-CN" sz="2000" dirty="0">
                <a:ea typeface="宋体" panose="02010600030101010101" pitchFamily="2" charset="-122"/>
              </a:rPr>
              <a:t>          			PA: </a:t>
            </a:r>
            <a:r>
              <a:rPr lang="en-US" altLang="zh-CN" sz="2000" b="1" u="sng" dirty="0">
                <a:ea typeface="宋体" panose="02010600030101010101" pitchFamily="2" charset="-122"/>
              </a:rPr>
              <a:t>0x354</a:t>
            </a:r>
            <a:endParaRPr lang="en-US" altLang="zh-CN" sz="2000" b="1" u="sng" dirty="0">
              <a:ea typeface="宋体" panose="02010600030101010101" pitchFamily="2" charset="-122"/>
            </a:endParaRPr>
          </a:p>
        </p:txBody>
      </p:sp>
      <p:grpSp>
        <p:nvGrpSpPr>
          <p:cNvPr id="65544" name="Group 70"/>
          <p:cNvGrpSpPr/>
          <p:nvPr/>
        </p:nvGrpSpPr>
        <p:grpSpPr>
          <a:xfrm>
            <a:off x="1677988" y="4097338"/>
            <a:ext cx="5865812" cy="1022350"/>
            <a:chOff x="672" y="2780"/>
            <a:chExt cx="3695" cy="644"/>
          </a:xfrm>
        </p:grpSpPr>
        <p:grpSp>
          <p:nvGrpSpPr>
            <p:cNvPr id="65546" name="Group 71"/>
            <p:cNvGrpSpPr/>
            <p:nvPr/>
          </p:nvGrpSpPr>
          <p:grpSpPr>
            <a:xfrm>
              <a:off x="672" y="2780"/>
              <a:ext cx="3684" cy="384"/>
              <a:chOff x="1219" y="2880"/>
              <a:chExt cx="3684" cy="384"/>
            </a:xfrm>
          </p:grpSpPr>
          <p:grpSp>
            <p:nvGrpSpPr>
              <p:cNvPr id="65565" name="Group 72"/>
              <p:cNvGrpSpPr/>
              <p:nvPr/>
            </p:nvGrpSpPr>
            <p:grpSpPr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65599" name="Rectangle 73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00" name="Rectangle 74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566" name="Group 75"/>
              <p:cNvGrpSpPr/>
              <p:nvPr/>
            </p:nvGrpSpPr>
            <p:grpSpPr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65597" name="Rectangle 76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98" name="Rectangle 77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567" name="Group 78"/>
              <p:cNvGrpSpPr/>
              <p:nvPr/>
            </p:nvGrpSpPr>
            <p:grpSpPr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65595" name="Rectangle 79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96" name="Rectangle 80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9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568" name="Group 81"/>
              <p:cNvGrpSpPr/>
              <p:nvPr/>
            </p:nvGrpSpPr>
            <p:grpSpPr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65593" name="Rectangle 82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94" name="Rectangle 83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8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569" name="Group 84"/>
              <p:cNvGrpSpPr/>
              <p:nvPr/>
            </p:nvGrpSpPr>
            <p:grpSpPr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65591" name="Rectangle 85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92" name="Rectangle 86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7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570" name="Group 87"/>
              <p:cNvGrpSpPr/>
              <p:nvPr/>
            </p:nvGrpSpPr>
            <p:grpSpPr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65589" name="Rectangle 88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90" name="Rectangle 89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6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571" name="Group 90"/>
              <p:cNvGrpSpPr/>
              <p:nvPr/>
            </p:nvGrpSpPr>
            <p:grpSpPr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65587" name="Rectangle 91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88" name="Rectangle 92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5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572" name="Group 93"/>
              <p:cNvGrpSpPr/>
              <p:nvPr/>
            </p:nvGrpSpPr>
            <p:grpSpPr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65585" name="Rectangle 94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86" name="Rectangle 95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4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573" name="Group 96"/>
              <p:cNvGrpSpPr/>
              <p:nvPr/>
            </p:nvGrpSpPr>
            <p:grpSpPr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65583" name="Rectangle 97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84" name="Rectangle 98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574" name="Group 99"/>
              <p:cNvGrpSpPr/>
              <p:nvPr/>
            </p:nvGrpSpPr>
            <p:grpSpPr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65581" name="Rectangle 100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82" name="Rectangle 101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575" name="Group 102"/>
              <p:cNvGrpSpPr/>
              <p:nvPr/>
            </p:nvGrpSpPr>
            <p:grpSpPr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65579" name="Rectangle 103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80" name="Rectangle 104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576" name="Group 105"/>
              <p:cNvGrpSpPr/>
              <p:nvPr/>
            </p:nvGrpSpPr>
            <p:grpSpPr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65577" name="Rectangle 106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78" name="Rectangle 107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65547" name="Group 108"/>
            <p:cNvGrpSpPr/>
            <p:nvPr/>
          </p:nvGrpSpPr>
          <p:grpSpPr>
            <a:xfrm>
              <a:off x="2525" y="3212"/>
              <a:ext cx="1842" cy="212"/>
              <a:chOff x="3061" y="2261"/>
              <a:chExt cx="1842" cy="212"/>
            </a:xfrm>
          </p:grpSpPr>
          <p:sp>
            <p:nvSpPr>
              <p:cNvPr id="65563" name="Line 109"/>
              <p:cNvSpPr/>
              <p:nvPr/>
            </p:nvSpPr>
            <p:spPr>
              <a:xfrm>
                <a:off x="3061" y="2352"/>
                <a:ext cx="184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65564" name="Text Box 110"/>
              <p:cNvSpPr txBox="1"/>
              <p:nvPr/>
            </p:nvSpPr>
            <p:spPr>
              <a:xfrm>
                <a:off x="3770" y="2261"/>
                <a:ext cx="418" cy="2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PPO</a:t>
                </a:r>
                <a:endPara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548" name="Group 111"/>
            <p:cNvGrpSpPr/>
            <p:nvPr/>
          </p:nvGrpSpPr>
          <p:grpSpPr>
            <a:xfrm>
              <a:off x="701" y="3212"/>
              <a:ext cx="1842" cy="212"/>
              <a:chOff x="3061" y="2261"/>
              <a:chExt cx="1842" cy="212"/>
            </a:xfrm>
          </p:grpSpPr>
          <p:sp>
            <p:nvSpPr>
              <p:cNvPr id="65561" name="Line 112"/>
              <p:cNvSpPr/>
              <p:nvPr/>
            </p:nvSpPr>
            <p:spPr>
              <a:xfrm>
                <a:off x="3061" y="2352"/>
                <a:ext cx="184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65562" name="Text Box 113"/>
              <p:cNvSpPr txBox="1"/>
              <p:nvPr/>
            </p:nvSpPr>
            <p:spPr>
              <a:xfrm>
                <a:off x="3770" y="2261"/>
                <a:ext cx="410" cy="2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PPN</a:t>
                </a:r>
                <a:endPara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549" name="Text Box 114"/>
            <p:cNvSpPr txBox="1"/>
            <p:nvPr/>
          </p:nvSpPr>
          <p:spPr>
            <a:xfrm>
              <a:off x="4128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0" name="Text Box 115"/>
            <p:cNvSpPr txBox="1"/>
            <p:nvPr/>
          </p:nvSpPr>
          <p:spPr>
            <a:xfrm>
              <a:off x="3792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1" name="Text Box 116"/>
            <p:cNvSpPr txBox="1"/>
            <p:nvPr/>
          </p:nvSpPr>
          <p:spPr>
            <a:xfrm>
              <a:off x="3504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2" name="Text Box 117"/>
            <p:cNvSpPr txBox="1"/>
            <p:nvPr/>
          </p:nvSpPr>
          <p:spPr>
            <a:xfrm>
              <a:off x="3173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3" name="Text Box 118"/>
            <p:cNvSpPr txBox="1"/>
            <p:nvPr/>
          </p:nvSpPr>
          <p:spPr>
            <a:xfrm>
              <a:off x="2880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4" name="Text Box 119"/>
            <p:cNvSpPr txBox="1"/>
            <p:nvPr/>
          </p:nvSpPr>
          <p:spPr>
            <a:xfrm>
              <a:off x="2592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5" name="Text Box 120"/>
            <p:cNvSpPr txBox="1"/>
            <p:nvPr/>
          </p:nvSpPr>
          <p:spPr>
            <a:xfrm>
              <a:off x="2256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6" name="Text Box 121"/>
            <p:cNvSpPr txBox="1"/>
            <p:nvPr/>
          </p:nvSpPr>
          <p:spPr>
            <a:xfrm>
              <a:off x="1968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7" name="Text Box 122"/>
            <p:cNvSpPr txBox="1"/>
            <p:nvPr/>
          </p:nvSpPr>
          <p:spPr>
            <a:xfrm>
              <a:off x="1637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8" name="Text Box 123"/>
            <p:cNvSpPr txBox="1"/>
            <p:nvPr/>
          </p:nvSpPr>
          <p:spPr>
            <a:xfrm>
              <a:off x="1344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9" name="Text Box 124"/>
            <p:cNvSpPr txBox="1"/>
            <p:nvPr/>
          </p:nvSpPr>
          <p:spPr>
            <a:xfrm>
              <a:off x="1056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60" name="Text Box 125"/>
            <p:cNvSpPr txBox="1"/>
            <p:nvPr/>
          </p:nvSpPr>
          <p:spPr>
            <a:xfrm>
              <a:off x="720" y="297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65545" name="Straight Connector 126"/>
          <p:cNvCxnSpPr/>
          <p:nvPr/>
        </p:nvCxnSpPr>
        <p:spPr>
          <a:xfrm flipH="1">
            <a:off x="4584700" y="1828800"/>
            <a:ext cx="0" cy="3505200"/>
          </a:xfrm>
          <a:prstGeom prst="line">
            <a:avLst/>
          </a:prstGeom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Simple Memory System 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67588" name="Group 5"/>
          <p:cNvGrpSpPr/>
          <p:nvPr/>
        </p:nvGrpSpPr>
        <p:grpSpPr>
          <a:xfrm>
            <a:off x="2973388" y="1760538"/>
            <a:ext cx="5865812" cy="1363662"/>
            <a:chOff x="1078" y="1791"/>
            <a:chExt cx="3695" cy="859"/>
          </a:xfrm>
        </p:grpSpPr>
        <p:grpSp>
          <p:nvGrpSpPr>
            <p:cNvPr id="67751" name="Group 6"/>
            <p:cNvGrpSpPr/>
            <p:nvPr/>
          </p:nvGrpSpPr>
          <p:grpSpPr>
            <a:xfrm>
              <a:off x="1078" y="2012"/>
              <a:ext cx="3684" cy="384"/>
              <a:chOff x="1219" y="2880"/>
              <a:chExt cx="3684" cy="384"/>
            </a:xfrm>
          </p:grpSpPr>
          <p:grpSp>
            <p:nvGrpSpPr>
              <p:cNvPr id="67767" name="Group 7"/>
              <p:cNvGrpSpPr/>
              <p:nvPr/>
            </p:nvGrpSpPr>
            <p:grpSpPr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67801" name="Rectangle 8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802" name="Rectangle 9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7768" name="Group 10"/>
              <p:cNvGrpSpPr/>
              <p:nvPr/>
            </p:nvGrpSpPr>
            <p:grpSpPr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67799" name="Rectangle 11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800" name="Rectangle 12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7769" name="Group 13"/>
              <p:cNvGrpSpPr/>
              <p:nvPr/>
            </p:nvGrpSpPr>
            <p:grpSpPr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67797" name="Rectangle 14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98" name="Rectangle 15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9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7770" name="Group 16"/>
              <p:cNvGrpSpPr/>
              <p:nvPr/>
            </p:nvGrpSpPr>
            <p:grpSpPr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67795" name="Rectangle 17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96" name="Rectangle 18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8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7771" name="Group 19"/>
              <p:cNvGrpSpPr/>
              <p:nvPr/>
            </p:nvGrpSpPr>
            <p:grpSpPr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67793" name="Rectangle 20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94" name="Rectangle 21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7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7772" name="Group 22"/>
              <p:cNvGrpSpPr/>
              <p:nvPr/>
            </p:nvGrpSpPr>
            <p:grpSpPr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67791" name="Rectangle 23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92" name="Rectangle 24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6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7773" name="Group 25"/>
              <p:cNvGrpSpPr/>
              <p:nvPr/>
            </p:nvGrpSpPr>
            <p:grpSpPr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67789" name="Rectangle 26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90" name="Rectangle 27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5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7774" name="Group 28"/>
              <p:cNvGrpSpPr/>
              <p:nvPr/>
            </p:nvGrpSpPr>
            <p:grpSpPr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67787" name="Rectangle 29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88" name="Rectangle 30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4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7775" name="Group 31"/>
              <p:cNvGrpSpPr/>
              <p:nvPr/>
            </p:nvGrpSpPr>
            <p:grpSpPr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67785" name="Rectangle 32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86" name="Rectangle 33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7776" name="Group 34"/>
              <p:cNvGrpSpPr/>
              <p:nvPr/>
            </p:nvGrpSpPr>
            <p:grpSpPr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67783" name="Rectangle 35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84" name="Rectangle 36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7777" name="Group 37"/>
              <p:cNvGrpSpPr/>
              <p:nvPr/>
            </p:nvGrpSpPr>
            <p:grpSpPr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67781" name="Rectangle 38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82" name="Rectangle 39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7778" name="Group 40"/>
              <p:cNvGrpSpPr/>
              <p:nvPr/>
            </p:nvGrpSpPr>
            <p:grpSpPr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67779" name="Rectangle 41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80" name="Rectangle 42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67752" name="Group 43"/>
            <p:cNvGrpSpPr/>
            <p:nvPr/>
          </p:nvGrpSpPr>
          <p:grpSpPr>
            <a:xfrm>
              <a:off x="2931" y="2473"/>
              <a:ext cx="1842" cy="177"/>
              <a:chOff x="3061" y="2290"/>
              <a:chExt cx="1842" cy="177"/>
            </a:xfrm>
          </p:grpSpPr>
          <p:sp>
            <p:nvSpPr>
              <p:cNvPr id="67765" name="Line 44"/>
              <p:cNvSpPr/>
              <p:nvPr/>
            </p:nvSpPr>
            <p:spPr>
              <a:xfrm>
                <a:off x="3061" y="2352"/>
                <a:ext cx="184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67766" name="Text Box 45"/>
              <p:cNvSpPr txBox="1"/>
              <p:nvPr/>
            </p:nvSpPr>
            <p:spPr>
              <a:xfrm>
                <a:off x="3770" y="2290"/>
                <a:ext cx="351" cy="17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PPO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7753" name="Group 46"/>
            <p:cNvGrpSpPr/>
            <p:nvPr/>
          </p:nvGrpSpPr>
          <p:grpSpPr>
            <a:xfrm>
              <a:off x="1107" y="2473"/>
              <a:ext cx="1842" cy="177"/>
              <a:chOff x="3061" y="2290"/>
              <a:chExt cx="1842" cy="177"/>
            </a:xfrm>
          </p:grpSpPr>
          <p:sp>
            <p:nvSpPr>
              <p:cNvPr id="67763" name="Line 47"/>
              <p:cNvSpPr/>
              <p:nvPr/>
            </p:nvSpPr>
            <p:spPr>
              <a:xfrm>
                <a:off x="3061" y="2352"/>
                <a:ext cx="184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67764" name="Text Box 48"/>
              <p:cNvSpPr txBox="1"/>
              <p:nvPr/>
            </p:nvSpPr>
            <p:spPr>
              <a:xfrm>
                <a:off x="3770" y="2290"/>
                <a:ext cx="345" cy="17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PPN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7754" name="Group 49"/>
            <p:cNvGrpSpPr/>
            <p:nvPr/>
          </p:nvGrpSpPr>
          <p:grpSpPr>
            <a:xfrm>
              <a:off x="4130" y="1804"/>
              <a:ext cx="625" cy="177"/>
              <a:chOff x="2445" y="1660"/>
              <a:chExt cx="625" cy="177"/>
            </a:xfrm>
          </p:grpSpPr>
          <p:sp>
            <p:nvSpPr>
              <p:cNvPr id="67761" name="Line 50"/>
              <p:cNvSpPr/>
              <p:nvPr/>
            </p:nvSpPr>
            <p:spPr>
              <a:xfrm>
                <a:off x="2445" y="1723"/>
                <a:ext cx="62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67762" name="Text Box 51"/>
              <p:cNvSpPr txBox="1"/>
              <p:nvPr/>
            </p:nvSpPr>
            <p:spPr>
              <a:xfrm>
                <a:off x="2644" y="1660"/>
                <a:ext cx="282" cy="17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CO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7755" name="Group 52"/>
            <p:cNvGrpSpPr/>
            <p:nvPr/>
          </p:nvGrpSpPr>
          <p:grpSpPr>
            <a:xfrm>
              <a:off x="2920" y="1791"/>
              <a:ext cx="1214" cy="177"/>
              <a:chOff x="2445" y="1660"/>
              <a:chExt cx="625" cy="177"/>
            </a:xfrm>
          </p:grpSpPr>
          <p:sp>
            <p:nvSpPr>
              <p:cNvPr id="67759" name="Line 53"/>
              <p:cNvSpPr/>
              <p:nvPr/>
            </p:nvSpPr>
            <p:spPr>
              <a:xfrm>
                <a:off x="2445" y="1723"/>
                <a:ext cx="62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67760" name="Text Box 54"/>
              <p:cNvSpPr txBox="1"/>
              <p:nvPr/>
            </p:nvSpPr>
            <p:spPr>
              <a:xfrm>
                <a:off x="2727" y="1660"/>
                <a:ext cx="116" cy="17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CI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7756" name="Group 55"/>
            <p:cNvGrpSpPr/>
            <p:nvPr/>
          </p:nvGrpSpPr>
          <p:grpSpPr>
            <a:xfrm>
              <a:off x="1078" y="1804"/>
              <a:ext cx="1824" cy="177"/>
              <a:chOff x="2445" y="1660"/>
              <a:chExt cx="625" cy="177"/>
            </a:xfrm>
          </p:grpSpPr>
          <p:sp>
            <p:nvSpPr>
              <p:cNvPr id="67757" name="Line 56"/>
              <p:cNvSpPr/>
              <p:nvPr/>
            </p:nvSpPr>
            <p:spPr>
              <a:xfrm>
                <a:off x="2445" y="1723"/>
                <a:ext cx="62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67758" name="Text Box 57"/>
              <p:cNvSpPr txBox="1"/>
              <p:nvPr/>
            </p:nvSpPr>
            <p:spPr>
              <a:xfrm>
                <a:off x="2740" y="1660"/>
                <a:ext cx="91" cy="17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CT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1391674" name="Group 58"/>
          <p:cNvGraphicFramePr>
            <a:graphicFrameLocks noGrp="1"/>
          </p:cNvGraphicFramePr>
          <p:nvPr/>
        </p:nvGraphicFramePr>
        <p:xfrm>
          <a:off x="228600" y="3352800"/>
          <a:ext cx="8686800" cy="3276604"/>
        </p:xfrm>
        <a:graphic>
          <a:graphicData uri="http://schemas.openxmlformats.org/drawingml/2006/table">
            <a:tbl>
              <a:tblPr/>
              <a:tblGrid>
                <a:gridCol w="620713"/>
                <a:gridCol w="619125"/>
                <a:gridCol w="620712"/>
                <a:gridCol w="622300"/>
                <a:gridCol w="620713"/>
                <a:gridCol w="619125"/>
                <a:gridCol w="620712"/>
                <a:gridCol w="620713"/>
                <a:gridCol w="619125"/>
                <a:gridCol w="620712"/>
                <a:gridCol w="622300"/>
                <a:gridCol w="620713"/>
                <a:gridCol w="619125"/>
                <a:gridCol w="620712"/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Idx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Tag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Idx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Tag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3A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2D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1B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2D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DA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3B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0B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6D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8F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0D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1D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1B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DF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750" name="Rectangle 3"/>
          <p:cNvSpPr txBox="1"/>
          <p:nvPr/>
        </p:nvSpPr>
        <p:spPr>
          <a:xfrm>
            <a:off x="152400" y="1447800"/>
            <a:ext cx="26670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266700" lvl="0" indent="-266700"/>
            <a:r>
              <a:rPr lang="en-US" altLang="zh-CN" sz="2400" dirty="0">
                <a:ea typeface="宋体" panose="02010600030101010101" pitchFamily="2" charset="-122"/>
              </a:rPr>
              <a:t>Cache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533400" lvl="1" indent="-266700"/>
            <a:r>
              <a:rPr lang="en-US" altLang="zh-CN" sz="2000" dirty="0">
                <a:ea typeface="宋体" panose="02010600030101010101" pitchFamily="2" charset="-122"/>
              </a:rPr>
              <a:t>16 lines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533400" lvl="1" indent="-266700"/>
            <a:r>
              <a:rPr lang="en-US" altLang="zh-CN" sz="2000" dirty="0">
                <a:ea typeface="宋体" panose="02010600030101010101" pitchFamily="2" charset="-122"/>
              </a:rPr>
              <a:t>4-byte line size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533400" lvl="1" indent="-266700"/>
            <a:r>
              <a:rPr lang="en-US" altLang="zh-CN" sz="2000" dirty="0">
                <a:ea typeface="宋体" panose="02010600030101010101" pitchFamily="2" charset="-122"/>
              </a:rPr>
              <a:t>Direct mapped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9636" name="Rectangle 69"/>
          <p:cNvSpPr/>
          <p:nvPr/>
        </p:nvSpPr>
        <p:spPr>
          <a:xfrm>
            <a:off x="457200" y="1447800"/>
            <a:ext cx="14255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PA: </a:t>
            </a:r>
            <a:r>
              <a:rPr lang="en-US" altLang="zh-CN" sz="2000" b="1" u="sng" dirty="0">
                <a:ea typeface="宋体" panose="02010600030101010101" pitchFamily="2" charset="-122"/>
              </a:rPr>
              <a:t>0x354</a:t>
            </a:r>
            <a:endParaRPr lang="en-US" altLang="zh-CN" sz="2000" b="1" u="sng" dirty="0">
              <a:ea typeface="宋体" panose="02010600030101010101" pitchFamily="2" charset="-122"/>
            </a:endParaRPr>
          </a:p>
        </p:txBody>
      </p:sp>
      <p:grpSp>
        <p:nvGrpSpPr>
          <p:cNvPr id="69637" name="Group 126"/>
          <p:cNvGrpSpPr/>
          <p:nvPr/>
        </p:nvGrpSpPr>
        <p:grpSpPr>
          <a:xfrm>
            <a:off x="609600" y="1905000"/>
            <a:ext cx="5865813" cy="1397000"/>
            <a:chOff x="1248" y="2624"/>
            <a:chExt cx="3695" cy="880"/>
          </a:xfrm>
        </p:grpSpPr>
        <p:grpSp>
          <p:nvGrpSpPr>
            <p:cNvPr id="69639" name="Group 127"/>
            <p:cNvGrpSpPr/>
            <p:nvPr/>
          </p:nvGrpSpPr>
          <p:grpSpPr>
            <a:xfrm>
              <a:off x="1248" y="2624"/>
              <a:ext cx="3695" cy="880"/>
              <a:chOff x="1078" y="1776"/>
              <a:chExt cx="3695" cy="880"/>
            </a:xfrm>
          </p:grpSpPr>
          <p:grpSp>
            <p:nvGrpSpPr>
              <p:cNvPr id="69652" name="Group 128"/>
              <p:cNvGrpSpPr/>
              <p:nvPr/>
            </p:nvGrpSpPr>
            <p:grpSpPr>
              <a:xfrm>
                <a:off x="1078" y="2012"/>
                <a:ext cx="3684" cy="384"/>
                <a:chOff x="1219" y="2880"/>
                <a:chExt cx="3684" cy="384"/>
              </a:xfrm>
            </p:grpSpPr>
            <p:grpSp>
              <p:nvGrpSpPr>
                <p:cNvPr id="69668" name="Group 129"/>
                <p:cNvGrpSpPr/>
                <p:nvPr/>
              </p:nvGrpSpPr>
              <p:grpSpPr>
                <a:xfrm>
                  <a:off x="1219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702" name="Rectangle 130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703" name="Rectangle 131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11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9669" name="Group 132"/>
                <p:cNvGrpSpPr/>
                <p:nvPr/>
              </p:nvGrpSpPr>
              <p:grpSpPr>
                <a:xfrm>
                  <a:off x="1526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700" name="Rectangle 133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701" name="Rectangle 134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10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9670" name="Group 135"/>
                <p:cNvGrpSpPr/>
                <p:nvPr/>
              </p:nvGrpSpPr>
              <p:grpSpPr>
                <a:xfrm>
                  <a:off x="1833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98" name="Rectangle 136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699" name="Rectangle 137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9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9671" name="Group 138"/>
                <p:cNvGrpSpPr/>
                <p:nvPr/>
              </p:nvGrpSpPr>
              <p:grpSpPr>
                <a:xfrm>
                  <a:off x="2140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96" name="Rectangle 139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697" name="Rectangle 140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9672" name="Group 141"/>
                <p:cNvGrpSpPr/>
                <p:nvPr/>
              </p:nvGrpSpPr>
              <p:grpSpPr>
                <a:xfrm>
                  <a:off x="2447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94" name="Rectangle 142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695" name="Rectangle 143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7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9673" name="Group 144"/>
                <p:cNvGrpSpPr/>
                <p:nvPr/>
              </p:nvGrpSpPr>
              <p:grpSpPr>
                <a:xfrm>
                  <a:off x="2754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92" name="Rectangle 145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693" name="Rectangle 146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6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9674" name="Group 147"/>
                <p:cNvGrpSpPr/>
                <p:nvPr/>
              </p:nvGrpSpPr>
              <p:grpSpPr>
                <a:xfrm>
                  <a:off x="3061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90" name="Rectangle 148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691" name="Rectangle 149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5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9675" name="Group 150"/>
                <p:cNvGrpSpPr/>
                <p:nvPr/>
              </p:nvGrpSpPr>
              <p:grpSpPr>
                <a:xfrm>
                  <a:off x="3368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88" name="Rectangle 151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689" name="Rectangle 152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4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9676" name="Group 153"/>
                <p:cNvGrpSpPr/>
                <p:nvPr/>
              </p:nvGrpSpPr>
              <p:grpSpPr>
                <a:xfrm>
                  <a:off x="3675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86" name="Rectangle 154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687" name="Rectangle 155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9677" name="Group 156"/>
                <p:cNvGrpSpPr/>
                <p:nvPr/>
              </p:nvGrpSpPr>
              <p:grpSpPr>
                <a:xfrm>
                  <a:off x="3982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84" name="Rectangle 157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685" name="Rectangle 158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9678" name="Group 159"/>
                <p:cNvGrpSpPr/>
                <p:nvPr/>
              </p:nvGrpSpPr>
              <p:grpSpPr>
                <a:xfrm>
                  <a:off x="4289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82" name="Rectangle 160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683" name="Rectangle 161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9679" name="Group 162"/>
                <p:cNvGrpSpPr/>
                <p:nvPr/>
              </p:nvGrpSpPr>
              <p:grpSpPr>
                <a:xfrm>
                  <a:off x="4596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69680" name="Rectangle 163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681" name="Rectangle 164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69653" name="Group 165"/>
              <p:cNvGrpSpPr/>
              <p:nvPr/>
            </p:nvGrpSpPr>
            <p:grpSpPr>
              <a:xfrm>
                <a:off x="2931" y="2444"/>
                <a:ext cx="1842" cy="212"/>
                <a:chOff x="3061" y="2261"/>
                <a:chExt cx="1842" cy="212"/>
              </a:xfrm>
            </p:grpSpPr>
            <p:sp>
              <p:nvSpPr>
                <p:cNvPr id="69666" name="Line 166"/>
                <p:cNvSpPr/>
                <p:nvPr/>
              </p:nvSpPr>
              <p:spPr>
                <a:xfrm>
                  <a:off x="3061" y="2352"/>
                  <a:ext cx="184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arrow" w="med" len="med"/>
                  <a:tailEnd type="arrow" w="med" len="med"/>
                </a:ln>
              </p:spPr>
            </p:sp>
            <p:sp>
              <p:nvSpPr>
                <p:cNvPr id="69667" name="Text Box 167"/>
                <p:cNvSpPr txBox="1"/>
                <p:nvPr/>
              </p:nvSpPr>
              <p:spPr>
                <a:xfrm>
                  <a:off x="3770" y="2261"/>
                  <a:ext cx="418" cy="2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lIns="90487" tIns="44450" rIns="90487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PPO</a:t>
                  </a:r>
                  <a:endPara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9654" name="Group 168"/>
              <p:cNvGrpSpPr/>
              <p:nvPr/>
            </p:nvGrpSpPr>
            <p:grpSpPr>
              <a:xfrm>
                <a:off x="1107" y="2444"/>
                <a:ext cx="1842" cy="212"/>
                <a:chOff x="3061" y="2261"/>
                <a:chExt cx="1842" cy="212"/>
              </a:xfrm>
            </p:grpSpPr>
            <p:sp>
              <p:nvSpPr>
                <p:cNvPr id="69664" name="Line 169"/>
                <p:cNvSpPr/>
                <p:nvPr/>
              </p:nvSpPr>
              <p:spPr>
                <a:xfrm>
                  <a:off x="3061" y="2352"/>
                  <a:ext cx="184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arrow" w="med" len="med"/>
                  <a:tailEnd type="arrow" w="med" len="med"/>
                </a:ln>
              </p:spPr>
            </p:sp>
            <p:sp>
              <p:nvSpPr>
                <p:cNvPr id="69665" name="Text Box 170"/>
                <p:cNvSpPr txBox="1"/>
                <p:nvPr/>
              </p:nvSpPr>
              <p:spPr>
                <a:xfrm>
                  <a:off x="3770" y="2261"/>
                  <a:ext cx="410" cy="2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lIns="90487" tIns="44450" rIns="90487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PPN</a:t>
                  </a:r>
                  <a:endPara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9655" name="Group 171"/>
              <p:cNvGrpSpPr/>
              <p:nvPr/>
            </p:nvGrpSpPr>
            <p:grpSpPr>
              <a:xfrm>
                <a:off x="4130" y="1789"/>
                <a:ext cx="625" cy="195"/>
                <a:chOff x="2445" y="1645"/>
                <a:chExt cx="625" cy="195"/>
              </a:xfrm>
            </p:grpSpPr>
            <p:sp>
              <p:nvSpPr>
                <p:cNvPr id="69662" name="Line 172"/>
                <p:cNvSpPr/>
                <p:nvPr/>
              </p:nvSpPr>
              <p:spPr>
                <a:xfrm>
                  <a:off x="2445" y="1723"/>
                  <a:ext cx="62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arrow" w="med" len="med"/>
                  <a:tailEnd type="arrow" w="med" len="med"/>
                </a:ln>
              </p:spPr>
            </p:sp>
            <p:sp>
              <p:nvSpPr>
                <p:cNvPr id="69663" name="Text Box 173"/>
                <p:cNvSpPr txBox="1"/>
                <p:nvPr/>
              </p:nvSpPr>
              <p:spPr>
                <a:xfrm>
                  <a:off x="2632" y="1645"/>
                  <a:ext cx="306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lIns="90487" tIns="44450" rIns="90487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6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CO</a:t>
                  </a:r>
                  <a:endPara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9656" name="Group 174"/>
              <p:cNvGrpSpPr/>
              <p:nvPr/>
            </p:nvGrpSpPr>
            <p:grpSpPr>
              <a:xfrm>
                <a:off x="2920" y="1776"/>
                <a:ext cx="1214" cy="195"/>
                <a:chOff x="2445" y="1645"/>
                <a:chExt cx="625" cy="195"/>
              </a:xfrm>
            </p:grpSpPr>
            <p:sp>
              <p:nvSpPr>
                <p:cNvPr id="69660" name="Line 175"/>
                <p:cNvSpPr/>
                <p:nvPr/>
              </p:nvSpPr>
              <p:spPr>
                <a:xfrm>
                  <a:off x="2445" y="1723"/>
                  <a:ext cx="62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arrow" w="med" len="med"/>
                  <a:tailEnd type="arrow" w="med" len="med"/>
                </a:ln>
              </p:spPr>
            </p:sp>
            <p:sp>
              <p:nvSpPr>
                <p:cNvPr id="69661" name="Text Box 176"/>
                <p:cNvSpPr txBox="1"/>
                <p:nvPr/>
              </p:nvSpPr>
              <p:spPr>
                <a:xfrm>
                  <a:off x="2723" y="1645"/>
                  <a:ext cx="125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lIns="90487" tIns="44450" rIns="90487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6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CI</a:t>
                  </a:r>
                  <a:endPara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9657" name="Group 177"/>
              <p:cNvGrpSpPr/>
              <p:nvPr/>
            </p:nvGrpSpPr>
            <p:grpSpPr>
              <a:xfrm>
                <a:off x="1078" y="1789"/>
                <a:ext cx="1824" cy="195"/>
                <a:chOff x="2445" y="1645"/>
                <a:chExt cx="625" cy="195"/>
              </a:xfrm>
            </p:grpSpPr>
            <p:sp>
              <p:nvSpPr>
                <p:cNvPr id="69658" name="Line 178"/>
                <p:cNvSpPr/>
                <p:nvPr/>
              </p:nvSpPr>
              <p:spPr>
                <a:xfrm>
                  <a:off x="2445" y="1723"/>
                  <a:ext cx="62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arrow" w="med" len="med"/>
                  <a:tailEnd type="arrow" w="med" len="med"/>
                </a:ln>
              </p:spPr>
            </p:sp>
            <p:sp>
              <p:nvSpPr>
                <p:cNvPr id="69659" name="Text Box 179"/>
                <p:cNvSpPr txBox="1"/>
                <p:nvPr/>
              </p:nvSpPr>
              <p:spPr>
                <a:xfrm>
                  <a:off x="2737" y="1645"/>
                  <a:ext cx="97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lIns="90487" tIns="44450" rIns="90487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6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CT</a:t>
                  </a:r>
                  <a:endPara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69640" name="Text Box 180"/>
            <p:cNvSpPr txBox="1"/>
            <p:nvPr/>
          </p:nvSpPr>
          <p:spPr>
            <a:xfrm>
              <a:off x="4704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1" name="Text Box 181"/>
            <p:cNvSpPr txBox="1"/>
            <p:nvPr/>
          </p:nvSpPr>
          <p:spPr>
            <a:xfrm>
              <a:off x="4368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2" name="Text Box 182"/>
            <p:cNvSpPr txBox="1"/>
            <p:nvPr/>
          </p:nvSpPr>
          <p:spPr>
            <a:xfrm>
              <a:off x="4080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3" name="Text Box 183"/>
            <p:cNvSpPr txBox="1"/>
            <p:nvPr/>
          </p:nvSpPr>
          <p:spPr>
            <a:xfrm>
              <a:off x="3749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4" name="Text Box 184"/>
            <p:cNvSpPr txBox="1"/>
            <p:nvPr/>
          </p:nvSpPr>
          <p:spPr>
            <a:xfrm>
              <a:off x="3456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5" name="Text Box 185"/>
            <p:cNvSpPr txBox="1"/>
            <p:nvPr/>
          </p:nvSpPr>
          <p:spPr>
            <a:xfrm>
              <a:off x="3168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6" name="Text Box 186"/>
            <p:cNvSpPr txBox="1"/>
            <p:nvPr/>
          </p:nvSpPr>
          <p:spPr>
            <a:xfrm>
              <a:off x="2832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7" name="Text Box 187"/>
            <p:cNvSpPr txBox="1"/>
            <p:nvPr/>
          </p:nvSpPr>
          <p:spPr>
            <a:xfrm>
              <a:off x="2544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8" name="Text Box 188"/>
            <p:cNvSpPr txBox="1"/>
            <p:nvPr/>
          </p:nvSpPr>
          <p:spPr>
            <a:xfrm>
              <a:off x="2213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9" name="Text Box 189"/>
            <p:cNvSpPr txBox="1"/>
            <p:nvPr/>
          </p:nvSpPr>
          <p:spPr>
            <a:xfrm>
              <a:off x="1920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0" name="Text Box 190"/>
            <p:cNvSpPr txBox="1"/>
            <p:nvPr/>
          </p:nvSpPr>
          <p:spPr>
            <a:xfrm>
              <a:off x="1632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1" name="Text Box 191"/>
            <p:cNvSpPr txBox="1"/>
            <p:nvPr/>
          </p:nvSpPr>
          <p:spPr>
            <a:xfrm>
              <a:off x="1296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638" name="Rectangle 192"/>
          <p:cNvSpPr/>
          <p:nvPr/>
        </p:nvSpPr>
        <p:spPr>
          <a:xfrm>
            <a:off x="490538" y="3595688"/>
            <a:ext cx="75088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179705" lvl="1" indent="0">
              <a:lnSpc>
                <a:spcPct val="9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Offset: </a:t>
            </a:r>
            <a:r>
              <a:rPr lang="en-US" altLang="zh-CN" sz="2000" b="1" u="sng" dirty="0">
                <a:ea typeface="宋体" panose="02010600030101010101" pitchFamily="2" charset="-122"/>
              </a:rPr>
              <a:t>0x0</a:t>
            </a:r>
            <a:r>
              <a:rPr lang="en-US" altLang="zh-CN" sz="2000" dirty="0">
                <a:ea typeface="宋体" panose="02010600030101010101" pitchFamily="2" charset="-122"/>
              </a:rPr>
              <a:t>	 CI: </a:t>
            </a:r>
            <a:r>
              <a:rPr lang="en-US" altLang="zh-CN" sz="2000" b="1" u="sng" dirty="0">
                <a:ea typeface="宋体" panose="02010600030101010101" pitchFamily="2" charset="-122"/>
              </a:rPr>
              <a:t>0x05</a:t>
            </a:r>
            <a:r>
              <a:rPr lang="en-US" altLang="zh-CN" sz="2000" dirty="0">
                <a:ea typeface="宋体" panose="02010600030101010101" pitchFamily="2" charset="-122"/>
              </a:rPr>
              <a:t>    CT: </a:t>
            </a:r>
            <a:r>
              <a:rPr lang="en-US" altLang="zh-CN" sz="2000" b="1" u="sng" dirty="0">
                <a:ea typeface="宋体" panose="02010600030101010101" pitchFamily="2" charset="-122"/>
              </a:rPr>
              <a:t>0x0D</a:t>
            </a:r>
            <a:r>
              <a:rPr lang="en-US" altLang="zh-CN" sz="2000" dirty="0">
                <a:ea typeface="宋体" panose="02010600030101010101" pitchFamily="2" charset="-122"/>
              </a:rPr>
              <a:t>	  Hit? </a:t>
            </a:r>
            <a:r>
              <a:rPr lang="en-US" altLang="zh-CN" sz="2000" b="1" u="sng" dirty="0"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ea typeface="宋体" panose="02010600030101010101" pitchFamily="2" charset="-122"/>
              </a:rPr>
              <a:t>  Byte: </a:t>
            </a:r>
            <a:r>
              <a:rPr lang="en-US" altLang="zh-CN" sz="2000" b="1" u="sng" dirty="0">
                <a:ea typeface="宋体" panose="02010600030101010101" pitchFamily="2" charset="-122"/>
              </a:rPr>
              <a:t>   </a:t>
            </a:r>
            <a:r>
              <a:rPr lang="en-US" altLang="zh-CN" sz="2000" b="1" u="sng" dirty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  <a:endParaRPr lang="zh-CN" altLang="en-US" sz="2000" b="1" u="sng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Simple Memory System 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1684" name="Group 5"/>
          <p:cNvGrpSpPr/>
          <p:nvPr/>
        </p:nvGrpSpPr>
        <p:grpSpPr>
          <a:xfrm>
            <a:off x="2973388" y="1760538"/>
            <a:ext cx="5865812" cy="1363662"/>
            <a:chOff x="1078" y="1791"/>
            <a:chExt cx="3695" cy="859"/>
          </a:xfrm>
        </p:grpSpPr>
        <p:grpSp>
          <p:nvGrpSpPr>
            <p:cNvPr id="71847" name="Group 6"/>
            <p:cNvGrpSpPr/>
            <p:nvPr/>
          </p:nvGrpSpPr>
          <p:grpSpPr>
            <a:xfrm>
              <a:off x="1078" y="2012"/>
              <a:ext cx="3684" cy="384"/>
              <a:chOff x="1219" y="2880"/>
              <a:chExt cx="3684" cy="384"/>
            </a:xfrm>
          </p:grpSpPr>
          <p:grpSp>
            <p:nvGrpSpPr>
              <p:cNvPr id="71863" name="Group 7"/>
              <p:cNvGrpSpPr/>
              <p:nvPr/>
            </p:nvGrpSpPr>
            <p:grpSpPr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71897" name="Rectangle 8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98" name="Rectangle 9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1864" name="Group 10"/>
              <p:cNvGrpSpPr/>
              <p:nvPr/>
            </p:nvGrpSpPr>
            <p:grpSpPr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71895" name="Rectangle 11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96" name="Rectangle 12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1865" name="Group 13"/>
              <p:cNvGrpSpPr/>
              <p:nvPr/>
            </p:nvGrpSpPr>
            <p:grpSpPr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71893" name="Rectangle 14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94" name="Rectangle 15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9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1866" name="Group 16"/>
              <p:cNvGrpSpPr/>
              <p:nvPr/>
            </p:nvGrpSpPr>
            <p:grpSpPr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71891" name="Rectangle 17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92" name="Rectangle 18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8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1867" name="Group 19"/>
              <p:cNvGrpSpPr/>
              <p:nvPr/>
            </p:nvGrpSpPr>
            <p:grpSpPr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71889" name="Rectangle 20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90" name="Rectangle 21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7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1868" name="Group 22"/>
              <p:cNvGrpSpPr/>
              <p:nvPr/>
            </p:nvGrpSpPr>
            <p:grpSpPr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71887" name="Rectangle 23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88" name="Rectangle 24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6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1869" name="Group 25"/>
              <p:cNvGrpSpPr/>
              <p:nvPr/>
            </p:nvGrpSpPr>
            <p:grpSpPr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71885" name="Rectangle 26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86" name="Rectangle 27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5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1870" name="Group 28"/>
              <p:cNvGrpSpPr/>
              <p:nvPr/>
            </p:nvGrpSpPr>
            <p:grpSpPr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71883" name="Rectangle 29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84" name="Rectangle 30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4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1871" name="Group 31"/>
              <p:cNvGrpSpPr/>
              <p:nvPr/>
            </p:nvGrpSpPr>
            <p:grpSpPr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71881" name="Rectangle 32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82" name="Rectangle 33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1872" name="Group 34"/>
              <p:cNvGrpSpPr/>
              <p:nvPr/>
            </p:nvGrpSpPr>
            <p:grpSpPr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71879" name="Rectangle 35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80" name="Rectangle 36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1873" name="Group 37"/>
              <p:cNvGrpSpPr/>
              <p:nvPr/>
            </p:nvGrpSpPr>
            <p:grpSpPr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71877" name="Rectangle 38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78" name="Rectangle 39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1874" name="Group 40"/>
              <p:cNvGrpSpPr/>
              <p:nvPr/>
            </p:nvGrpSpPr>
            <p:grpSpPr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71875" name="Rectangle 41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76" name="Rectangle 42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71848" name="Group 43"/>
            <p:cNvGrpSpPr/>
            <p:nvPr/>
          </p:nvGrpSpPr>
          <p:grpSpPr>
            <a:xfrm>
              <a:off x="2931" y="2473"/>
              <a:ext cx="1842" cy="177"/>
              <a:chOff x="3061" y="2290"/>
              <a:chExt cx="1842" cy="177"/>
            </a:xfrm>
          </p:grpSpPr>
          <p:sp>
            <p:nvSpPr>
              <p:cNvPr id="71861" name="Line 44"/>
              <p:cNvSpPr/>
              <p:nvPr/>
            </p:nvSpPr>
            <p:spPr>
              <a:xfrm>
                <a:off x="3061" y="2352"/>
                <a:ext cx="184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71862" name="Text Box 45"/>
              <p:cNvSpPr txBox="1"/>
              <p:nvPr/>
            </p:nvSpPr>
            <p:spPr>
              <a:xfrm>
                <a:off x="3770" y="2290"/>
                <a:ext cx="351" cy="17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PPO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849" name="Group 46"/>
            <p:cNvGrpSpPr/>
            <p:nvPr/>
          </p:nvGrpSpPr>
          <p:grpSpPr>
            <a:xfrm>
              <a:off x="1107" y="2473"/>
              <a:ext cx="1842" cy="177"/>
              <a:chOff x="3061" y="2290"/>
              <a:chExt cx="1842" cy="177"/>
            </a:xfrm>
          </p:grpSpPr>
          <p:sp>
            <p:nvSpPr>
              <p:cNvPr id="71859" name="Line 47"/>
              <p:cNvSpPr/>
              <p:nvPr/>
            </p:nvSpPr>
            <p:spPr>
              <a:xfrm>
                <a:off x="3061" y="2352"/>
                <a:ext cx="184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71860" name="Text Box 48"/>
              <p:cNvSpPr txBox="1"/>
              <p:nvPr/>
            </p:nvSpPr>
            <p:spPr>
              <a:xfrm>
                <a:off x="3770" y="2290"/>
                <a:ext cx="345" cy="17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PPN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850" name="Group 49"/>
            <p:cNvGrpSpPr/>
            <p:nvPr/>
          </p:nvGrpSpPr>
          <p:grpSpPr>
            <a:xfrm>
              <a:off x="4130" y="1804"/>
              <a:ext cx="625" cy="177"/>
              <a:chOff x="2445" y="1660"/>
              <a:chExt cx="625" cy="177"/>
            </a:xfrm>
          </p:grpSpPr>
          <p:sp>
            <p:nvSpPr>
              <p:cNvPr id="71857" name="Line 50"/>
              <p:cNvSpPr/>
              <p:nvPr/>
            </p:nvSpPr>
            <p:spPr>
              <a:xfrm>
                <a:off x="2445" y="1723"/>
                <a:ext cx="62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71858" name="Text Box 51"/>
              <p:cNvSpPr txBox="1"/>
              <p:nvPr/>
            </p:nvSpPr>
            <p:spPr>
              <a:xfrm>
                <a:off x="2644" y="1660"/>
                <a:ext cx="282" cy="17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CO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851" name="Group 52"/>
            <p:cNvGrpSpPr/>
            <p:nvPr/>
          </p:nvGrpSpPr>
          <p:grpSpPr>
            <a:xfrm>
              <a:off x="2920" y="1791"/>
              <a:ext cx="1214" cy="177"/>
              <a:chOff x="2445" y="1660"/>
              <a:chExt cx="625" cy="177"/>
            </a:xfrm>
          </p:grpSpPr>
          <p:sp>
            <p:nvSpPr>
              <p:cNvPr id="71855" name="Line 53"/>
              <p:cNvSpPr/>
              <p:nvPr/>
            </p:nvSpPr>
            <p:spPr>
              <a:xfrm>
                <a:off x="2445" y="1723"/>
                <a:ext cx="62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71856" name="Text Box 54"/>
              <p:cNvSpPr txBox="1"/>
              <p:nvPr/>
            </p:nvSpPr>
            <p:spPr>
              <a:xfrm>
                <a:off x="2727" y="1660"/>
                <a:ext cx="116" cy="17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CI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852" name="Group 55"/>
            <p:cNvGrpSpPr/>
            <p:nvPr/>
          </p:nvGrpSpPr>
          <p:grpSpPr>
            <a:xfrm>
              <a:off x="1078" y="1804"/>
              <a:ext cx="1824" cy="177"/>
              <a:chOff x="2445" y="1660"/>
              <a:chExt cx="625" cy="177"/>
            </a:xfrm>
          </p:grpSpPr>
          <p:sp>
            <p:nvSpPr>
              <p:cNvPr id="71853" name="Line 56"/>
              <p:cNvSpPr/>
              <p:nvPr/>
            </p:nvSpPr>
            <p:spPr>
              <a:xfrm>
                <a:off x="2445" y="1723"/>
                <a:ext cx="62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71854" name="Text Box 57"/>
              <p:cNvSpPr txBox="1"/>
              <p:nvPr/>
            </p:nvSpPr>
            <p:spPr>
              <a:xfrm>
                <a:off x="2740" y="1660"/>
                <a:ext cx="91" cy="17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CT</a:t>
                </a:r>
                <a:endPara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1391674" name="Group 58"/>
          <p:cNvGraphicFramePr>
            <a:graphicFrameLocks noGrp="1"/>
          </p:cNvGraphicFramePr>
          <p:nvPr/>
        </p:nvGraphicFramePr>
        <p:xfrm>
          <a:off x="228600" y="3352800"/>
          <a:ext cx="8686800" cy="3276604"/>
        </p:xfrm>
        <a:graphic>
          <a:graphicData uri="http://schemas.openxmlformats.org/drawingml/2006/table">
            <a:tbl>
              <a:tblPr/>
              <a:tblGrid>
                <a:gridCol w="620713"/>
                <a:gridCol w="619125"/>
                <a:gridCol w="620712"/>
                <a:gridCol w="622300"/>
                <a:gridCol w="620713"/>
                <a:gridCol w="619125"/>
                <a:gridCol w="620712"/>
                <a:gridCol w="620713"/>
                <a:gridCol w="619125"/>
                <a:gridCol w="620712"/>
                <a:gridCol w="622300"/>
                <a:gridCol w="620713"/>
                <a:gridCol w="619125"/>
                <a:gridCol w="620712"/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Tag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Tag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Valid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3A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2D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1B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2D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DA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3B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36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0B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6D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8F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0D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36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1D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1B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DF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–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846" name="Rectangle 3"/>
          <p:cNvSpPr txBox="1"/>
          <p:nvPr/>
        </p:nvSpPr>
        <p:spPr>
          <a:xfrm>
            <a:off x="152400" y="1447800"/>
            <a:ext cx="26670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266700" lvl="0" indent="-266700"/>
            <a:r>
              <a:rPr lang="en-US" altLang="zh-CN" sz="2400" dirty="0">
                <a:ea typeface="宋体" panose="02010600030101010101" pitchFamily="2" charset="-122"/>
              </a:rPr>
              <a:t>Cache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533400" lvl="1" indent="-266700"/>
            <a:r>
              <a:rPr lang="en-US" altLang="zh-CN" sz="2000" dirty="0">
                <a:ea typeface="宋体" panose="02010600030101010101" pitchFamily="2" charset="-122"/>
              </a:rPr>
              <a:t>16 lines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533400" lvl="1" indent="-266700"/>
            <a:r>
              <a:rPr lang="en-US" altLang="zh-CN" sz="2000" dirty="0">
                <a:ea typeface="宋体" panose="02010600030101010101" pitchFamily="2" charset="-122"/>
              </a:rPr>
              <a:t>4-byte line size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533400" lvl="1" indent="-266700"/>
            <a:r>
              <a:rPr lang="en-US" altLang="zh-CN" sz="2000" dirty="0">
                <a:ea typeface="宋体" panose="02010600030101010101" pitchFamily="2" charset="-122"/>
              </a:rPr>
              <a:t>Direct mapped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2" name="Rectangle 69"/>
          <p:cNvSpPr/>
          <p:nvPr/>
        </p:nvSpPr>
        <p:spPr>
          <a:xfrm>
            <a:off x="457200" y="1447800"/>
            <a:ext cx="14255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PA: </a:t>
            </a:r>
            <a:r>
              <a:rPr lang="en-US" altLang="zh-CN" sz="2000" b="1" u="sng" dirty="0">
                <a:ea typeface="宋体" panose="02010600030101010101" pitchFamily="2" charset="-122"/>
              </a:rPr>
              <a:t>0x354</a:t>
            </a:r>
            <a:endParaRPr lang="en-US" altLang="zh-CN" sz="2000" b="1" u="sng" dirty="0">
              <a:ea typeface="宋体" panose="02010600030101010101" pitchFamily="2" charset="-122"/>
            </a:endParaRPr>
          </a:p>
        </p:txBody>
      </p:sp>
      <p:grpSp>
        <p:nvGrpSpPr>
          <p:cNvPr id="73733" name="Group 126"/>
          <p:cNvGrpSpPr/>
          <p:nvPr/>
        </p:nvGrpSpPr>
        <p:grpSpPr>
          <a:xfrm>
            <a:off x="609600" y="1905000"/>
            <a:ext cx="5865813" cy="1397000"/>
            <a:chOff x="1248" y="2624"/>
            <a:chExt cx="3695" cy="880"/>
          </a:xfrm>
        </p:grpSpPr>
        <p:grpSp>
          <p:nvGrpSpPr>
            <p:cNvPr id="73735" name="Group 127"/>
            <p:cNvGrpSpPr/>
            <p:nvPr/>
          </p:nvGrpSpPr>
          <p:grpSpPr>
            <a:xfrm>
              <a:off x="1248" y="2624"/>
              <a:ext cx="3695" cy="880"/>
              <a:chOff x="1078" y="1776"/>
              <a:chExt cx="3695" cy="880"/>
            </a:xfrm>
          </p:grpSpPr>
          <p:grpSp>
            <p:nvGrpSpPr>
              <p:cNvPr id="73748" name="Group 128"/>
              <p:cNvGrpSpPr/>
              <p:nvPr/>
            </p:nvGrpSpPr>
            <p:grpSpPr>
              <a:xfrm>
                <a:off x="1078" y="2012"/>
                <a:ext cx="3684" cy="384"/>
                <a:chOff x="1219" y="2880"/>
                <a:chExt cx="3684" cy="384"/>
              </a:xfrm>
            </p:grpSpPr>
            <p:grpSp>
              <p:nvGrpSpPr>
                <p:cNvPr id="73764" name="Group 129"/>
                <p:cNvGrpSpPr/>
                <p:nvPr/>
              </p:nvGrpSpPr>
              <p:grpSpPr>
                <a:xfrm>
                  <a:off x="1219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98" name="Rectangle 130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99" name="Rectangle 131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11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3765" name="Group 132"/>
                <p:cNvGrpSpPr/>
                <p:nvPr/>
              </p:nvGrpSpPr>
              <p:grpSpPr>
                <a:xfrm>
                  <a:off x="1526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96" name="Rectangle 133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97" name="Rectangle 134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10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3766" name="Group 135"/>
                <p:cNvGrpSpPr/>
                <p:nvPr/>
              </p:nvGrpSpPr>
              <p:grpSpPr>
                <a:xfrm>
                  <a:off x="1833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94" name="Rectangle 136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95" name="Rectangle 137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9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3767" name="Group 138"/>
                <p:cNvGrpSpPr/>
                <p:nvPr/>
              </p:nvGrpSpPr>
              <p:grpSpPr>
                <a:xfrm>
                  <a:off x="2140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92" name="Rectangle 139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93" name="Rectangle 140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3768" name="Group 141"/>
                <p:cNvGrpSpPr/>
                <p:nvPr/>
              </p:nvGrpSpPr>
              <p:grpSpPr>
                <a:xfrm>
                  <a:off x="2447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90" name="Rectangle 142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91" name="Rectangle 143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7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3769" name="Group 144"/>
                <p:cNvGrpSpPr/>
                <p:nvPr/>
              </p:nvGrpSpPr>
              <p:grpSpPr>
                <a:xfrm>
                  <a:off x="2754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88" name="Rectangle 145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89" name="Rectangle 146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6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3770" name="Group 147"/>
                <p:cNvGrpSpPr/>
                <p:nvPr/>
              </p:nvGrpSpPr>
              <p:grpSpPr>
                <a:xfrm>
                  <a:off x="3061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86" name="Rectangle 148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87" name="Rectangle 149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5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3771" name="Group 150"/>
                <p:cNvGrpSpPr/>
                <p:nvPr/>
              </p:nvGrpSpPr>
              <p:grpSpPr>
                <a:xfrm>
                  <a:off x="3368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84" name="Rectangle 151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85" name="Rectangle 152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4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3772" name="Group 153"/>
                <p:cNvGrpSpPr/>
                <p:nvPr/>
              </p:nvGrpSpPr>
              <p:grpSpPr>
                <a:xfrm>
                  <a:off x="3675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82" name="Rectangle 154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83" name="Rectangle 155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3773" name="Group 156"/>
                <p:cNvGrpSpPr/>
                <p:nvPr/>
              </p:nvGrpSpPr>
              <p:grpSpPr>
                <a:xfrm>
                  <a:off x="3982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80" name="Rectangle 157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81" name="Rectangle 158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3774" name="Group 159"/>
                <p:cNvGrpSpPr/>
                <p:nvPr/>
              </p:nvGrpSpPr>
              <p:grpSpPr>
                <a:xfrm>
                  <a:off x="4289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78" name="Rectangle 160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79" name="Rectangle 161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3775" name="Group 162"/>
                <p:cNvGrpSpPr/>
                <p:nvPr/>
              </p:nvGrpSpPr>
              <p:grpSpPr>
                <a:xfrm>
                  <a:off x="4596" y="2880"/>
                  <a:ext cx="307" cy="384"/>
                  <a:chOff x="605" y="1776"/>
                  <a:chExt cx="307" cy="384"/>
                </a:xfrm>
              </p:grpSpPr>
              <p:sp>
                <p:nvSpPr>
                  <p:cNvPr id="73776" name="Rectangle 163"/>
                  <p:cNvSpPr/>
                  <p:nvPr/>
                </p:nvSpPr>
                <p:spPr>
                  <a:xfrm>
                    <a:off x="605" y="1968"/>
                    <a:ext cx="307" cy="192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0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77" name="Rectangle 164"/>
                  <p:cNvSpPr/>
                  <p:nvPr/>
                </p:nvSpPr>
                <p:spPr>
                  <a:xfrm>
                    <a:off x="605" y="1776"/>
                    <a:ext cx="307" cy="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7" tIns="44450" rIns="90487" bIns="44450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lnSpc>
                        <a:spcPct val="90000"/>
                      </a:lnSpc>
                      <a:spcBef>
                        <a:spcPct val="30000"/>
                      </a:spcBef>
                      <a:buNone/>
                    </a:pPr>
                    <a:r>
                      <a:rPr lang="en-US" altLang="zh-CN" sz="1400" b="1" dirty="0">
                        <a:solidFill>
                          <a:schemeClr val="tx2"/>
                        </a:solidFill>
                        <a:latin typeface="Helvetica" pitchFamily="34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73749" name="Group 165"/>
              <p:cNvGrpSpPr/>
              <p:nvPr/>
            </p:nvGrpSpPr>
            <p:grpSpPr>
              <a:xfrm>
                <a:off x="2931" y="2444"/>
                <a:ext cx="1842" cy="212"/>
                <a:chOff x="3061" y="2261"/>
                <a:chExt cx="1842" cy="212"/>
              </a:xfrm>
            </p:grpSpPr>
            <p:sp>
              <p:nvSpPr>
                <p:cNvPr id="73762" name="Line 166"/>
                <p:cNvSpPr/>
                <p:nvPr/>
              </p:nvSpPr>
              <p:spPr>
                <a:xfrm>
                  <a:off x="3061" y="2352"/>
                  <a:ext cx="184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arrow" w="med" len="med"/>
                  <a:tailEnd type="arrow" w="med" len="med"/>
                </a:ln>
              </p:spPr>
            </p:sp>
            <p:sp>
              <p:nvSpPr>
                <p:cNvPr id="73763" name="Text Box 167"/>
                <p:cNvSpPr txBox="1"/>
                <p:nvPr/>
              </p:nvSpPr>
              <p:spPr>
                <a:xfrm>
                  <a:off x="3770" y="2261"/>
                  <a:ext cx="418" cy="2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lIns="90487" tIns="44450" rIns="90487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PPO</a:t>
                  </a:r>
                  <a:endPara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3750" name="Group 168"/>
              <p:cNvGrpSpPr/>
              <p:nvPr/>
            </p:nvGrpSpPr>
            <p:grpSpPr>
              <a:xfrm>
                <a:off x="1107" y="2444"/>
                <a:ext cx="1842" cy="212"/>
                <a:chOff x="3061" y="2261"/>
                <a:chExt cx="1842" cy="212"/>
              </a:xfrm>
            </p:grpSpPr>
            <p:sp>
              <p:nvSpPr>
                <p:cNvPr id="73760" name="Line 169"/>
                <p:cNvSpPr/>
                <p:nvPr/>
              </p:nvSpPr>
              <p:spPr>
                <a:xfrm>
                  <a:off x="3061" y="2352"/>
                  <a:ext cx="184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arrow" w="med" len="med"/>
                  <a:tailEnd type="arrow" w="med" len="med"/>
                </a:ln>
              </p:spPr>
            </p:sp>
            <p:sp>
              <p:nvSpPr>
                <p:cNvPr id="73761" name="Text Box 170"/>
                <p:cNvSpPr txBox="1"/>
                <p:nvPr/>
              </p:nvSpPr>
              <p:spPr>
                <a:xfrm>
                  <a:off x="3770" y="2261"/>
                  <a:ext cx="410" cy="2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lIns="90487" tIns="44450" rIns="90487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8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PPN</a:t>
                  </a:r>
                  <a:endPara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3751" name="Group 171"/>
              <p:cNvGrpSpPr/>
              <p:nvPr/>
            </p:nvGrpSpPr>
            <p:grpSpPr>
              <a:xfrm>
                <a:off x="4130" y="1789"/>
                <a:ext cx="625" cy="195"/>
                <a:chOff x="2445" y="1645"/>
                <a:chExt cx="625" cy="195"/>
              </a:xfrm>
            </p:grpSpPr>
            <p:sp>
              <p:nvSpPr>
                <p:cNvPr id="73758" name="Line 172"/>
                <p:cNvSpPr/>
                <p:nvPr/>
              </p:nvSpPr>
              <p:spPr>
                <a:xfrm>
                  <a:off x="2445" y="1723"/>
                  <a:ext cx="62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arrow" w="med" len="med"/>
                  <a:tailEnd type="arrow" w="med" len="med"/>
                </a:ln>
              </p:spPr>
            </p:sp>
            <p:sp>
              <p:nvSpPr>
                <p:cNvPr id="73759" name="Text Box 173"/>
                <p:cNvSpPr txBox="1"/>
                <p:nvPr/>
              </p:nvSpPr>
              <p:spPr>
                <a:xfrm>
                  <a:off x="2632" y="1645"/>
                  <a:ext cx="306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lIns="90487" tIns="44450" rIns="90487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6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CO</a:t>
                  </a:r>
                  <a:endPara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3752" name="Group 174"/>
              <p:cNvGrpSpPr/>
              <p:nvPr/>
            </p:nvGrpSpPr>
            <p:grpSpPr>
              <a:xfrm>
                <a:off x="2920" y="1776"/>
                <a:ext cx="1214" cy="195"/>
                <a:chOff x="2445" y="1645"/>
                <a:chExt cx="625" cy="195"/>
              </a:xfrm>
            </p:grpSpPr>
            <p:sp>
              <p:nvSpPr>
                <p:cNvPr id="73756" name="Line 175"/>
                <p:cNvSpPr/>
                <p:nvPr/>
              </p:nvSpPr>
              <p:spPr>
                <a:xfrm>
                  <a:off x="2445" y="1723"/>
                  <a:ext cx="62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arrow" w="med" len="med"/>
                  <a:tailEnd type="arrow" w="med" len="med"/>
                </a:ln>
              </p:spPr>
            </p:sp>
            <p:sp>
              <p:nvSpPr>
                <p:cNvPr id="73757" name="Text Box 176"/>
                <p:cNvSpPr txBox="1"/>
                <p:nvPr/>
              </p:nvSpPr>
              <p:spPr>
                <a:xfrm>
                  <a:off x="2723" y="1645"/>
                  <a:ext cx="125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lIns="90487" tIns="44450" rIns="90487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6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CI</a:t>
                  </a:r>
                  <a:endPara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3753" name="Group 177"/>
              <p:cNvGrpSpPr/>
              <p:nvPr/>
            </p:nvGrpSpPr>
            <p:grpSpPr>
              <a:xfrm>
                <a:off x="1078" y="1789"/>
                <a:ext cx="1824" cy="195"/>
                <a:chOff x="2445" y="1645"/>
                <a:chExt cx="625" cy="195"/>
              </a:xfrm>
            </p:grpSpPr>
            <p:sp>
              <p:nvSpPr>
                <p:cNvPr id="73754" name="Line 178"/>
                <p:cNvSpPr/>
                <p:nvPr/>
              </p:nvSpPr>
              <p:spPr>
                <a:xfrm>
                  <a:off x="2445" y="1723"/>
                  <a:ext cx="62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arrow" w="med" len="med"/>
                  <a:tailEnd type="arrow" w="med" len="med"/>
                </a:ln>
              </p:spPr>
            </p:sp>
            <p:sp>
              <p:nvSpPr>
                <p:cNvPr id="73755" name="Text Box 179"/>
                <p:cNvSpPr txBox="1"/>
                <p:nvPr/>
              </p:nvSpPr>
              <p:spPr>
                <a:xfrm>
                  <a:off x="2737" y="1645"/>
                  <a:ext cx="97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lIns="90487" tIns="44450" rIns="90487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6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CT</a:t>
                  </a:r>
                  <a:endParaRPr lang="en-US" altLang="zh-CN" sz="16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3736" name="Text Box 180"/>
            <p:cNvSpPr txBox="1"/>
            <p:nvPr/>
          </p:nvSpPr>
          <p:spPr>
            <a:xfrm>
              <a:off x="4704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37" name="Text Box 181"/>
            <p:cNvSpPr txBox="1"/>
            <p:nvPr/>
          </p:nvSpPr>
          <p:spPr>
            <a:xfrm>
              <a:off x="4368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38" name="Text Box 182"/>
            <p:cNvSpPr txBox="1"/>
            <p:nvPr/>
          </p:nvSpPr>
          <p:spPr>
            <a:xfrm>
              <a:off x="4080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39" name="Text Box 183"/>
            <p:cNvSpPr txBox="1"/>
            <p:nvPr/>
          </p:nvSpPr>
          <p:spPr>
            <a:xfrm>
              <a:off x="3749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0" name="Text Box 184"/>
            <p:cNvSpPr txBox="1"/>
            <p:nvPr/>
          </p:nvSpPr>
          <p:spPr>
            <a:xfrm>
              <a:off x="3456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1" name="Text Box 185"/>
            <p:cNvSpPr txBox="1"/>
            <p:nvPr/>
          </p:nvSpPr>
          <p:spPr>
            <a:xfrm>
              <a:off x="3168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2" name="Text Box 186"/>
            <p:cNvSpPr txBox="1"/>
            <p:nvPr/>
          </p:nvSpPr>
          <p:spPr>
            <a:xfrm>
              <a:off x="2832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3" name="Text Box 187"/>
            <p:cNvSpPr txBox="1"/>
            <p:nvPr/>
          </p:nvSpPr>
          <p:spPr>
            <a:xfrm>
              <a:off x="2544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4" name="Text Box 188"/>
            <p:cNvSpPr txBox="1"/>
            <p:nvPr/>
          </p:nvSpPr>
          <p:spPr>
            <a:xfrm>
              <a:off x="2213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5" name="Text Box 189"/>
            <p:cNvSpPr txBox="1"/>
            <p:nvPr/>
          </p:nvSpPr>
          <p:spPr>
            <a:xfrm>
              <a:off x="1920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6" name="Text Box 190"/>
            <p:cNvSpPr txBox="1"/>
            <p:nvPr/>
          </p:nvSpPr>
          <p:spPr>
            <a:xfrm>
              <a:off x="1632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7" name="Text Box 191"/>
            <p:cNvSpPr txBox="1"/>
            <p:nvPr/>
          </p:nvSpPr>
          <p:spPr>
            <a:xfrm>
              <a:off x="1296" y="305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734" name="Rectangle 192"/>
          <p:cNvSpPr/>
          <p:nvPr/>
        </p:nvSpPr>
        <p:spPr>
          <a:xfrm>
            <a:off x="490538" y="3595688"/>
            <a:ext cx="74739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179705" lvl="1" indent="0">
              <a:lnSpc>
                <a:spcPct val="9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Offset: </a:t>
            </a:r>
            <a:r>
              <a:rPr lang="en-US" altLang="zh-CN" sz="2000" b="1" u="sng" dirty="0">
                <a:ea typeface="宋体" panose="02010600030101010101" pitchFamily="2" charset="-122"/>
              </a:rPr>
              <a:t>0x0</a:t>
            </a:r>
            <a:r>
              <a:rPr lang="en-US" altLang="zh-CN" sz="2000" dirty="0">
                <a:ea typeface="宋体" panose="02010600030101010101" pitchFamily="2" charset="-122"/>
              </a:rPr>
              <a:t>	 CI: </a:t>
            </a:r>
            <a:r>
              <a:rPr lang="en-US" altLang="zh-CN" sz="2000" b="1" u="sng" dirty="0">
                <a:ea typeface="宋体" panose="02010600030101010101" pitchFamily="2" charset="-122"/>
              </a:rPr>
              <a:t>0x05</a:t>
            </a:r>
            <a:r>
              <a:rPr lang="en-US" altLang="zh-CN" sz="2000" dirty="0">
                <a:ea typeface="宋体" panose="02010600030101010101" pitchFamily="2" charset="-122"/>
              </a:rPr>
              <a:t>    CT: </a:t>
            </a:r>
            <a:r>
              <a:rPr lang="en-US" altLang="zh-CN" sz="2000" b="1" u="sng" dirty="0">
                <a:ea typeface="宋体" panose="02010600030101010101" pitchFamily="2" charset="-122"/>
              </a:rPr>
              <a:t>0x0D</a:t>
            </a:r>
            <a:r>
              <a:rPr lang="en-US" altLang="zh-CN" sz="2000" dirty="0">
                <a:ea typeface="宋体" panose="02010600030101010101" pitchFamily="2" charset="-122"/>
              </a:rPr>
              <a:t>	  Hit?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Yes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ea typeface="宋体" panose="02010600030101010101" pitchFamily="2" charset="-122"/>
              </a:rPr>
              <a:t>Byte: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0x36</a:t>
            </a:r>
            <a:endParaRPr lang="zh-CN" altLang="en-US" sz="20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Multi-Level</a:t>
            </a:r>
            <a:r>
              <a:rPr lang="en-US" altLang="zh-CN" dirty="0">
                <a:ea typeface="宋体" panose="02010600030101010101" pitchFamily="2" charset="-122"/>
              </a:rPr>
              <a:t> Page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Given: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X86: 32-bit address space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 4KB (2</a:t>
            </a:r>
            <a:r>
              <a:rPr lang="en-US" altLang="zh-CN" baseline="30000" dirty="0">
                <a:ea typeface="宋体" panose="02010600030101010101" pitchFamily="2" charset="-122"/>
              </a:rPr>
              <a:t>12</a:t>
            </a:r>
            <a:r>
              <a:rPr lang="en-US" altLang="zh-CN" dirty="0">
                <a:ea typeface="宋体" panose="02010600030101010101" pitchFamily="2" charset="-122"/>
              </a:rPr>
              <a:t>) page size, 4-byte PTE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X86-64: 48-bit address space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      4KB (2</a:t>
            </a:r>
            <a:r>
              <a:rPr lang="en-US" altLang="zh-CN" baseline="30000" dirty="0">
                <a:ea typeface="宋体" panose="02010600030101010101" pitchFamily="2" charset="-122"/>
              </a:rPr>
              <a:t>12</a:t>
            </a:r>
            <a:r>
              <a:rPr lang="en-US" altLang="zh-CN" dirty="0">
                <a:ea typeface="宋体" panose="02010600030101010101" pitchFamily="2" charset="-122"/>
              </a:rPr>
              <a:t>) page size,  8-byte PTE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Problem: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X86: Would need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4 MB </a:t>
            </a:r>
            <a:r>
              <a:rPr lang="en-US" altLang="zh-CN" dirty="0">
                <a:ea typeface="宋体" panose="02010600030101010101" pitchFamily="2" charset="-122"/>
              </a:rPr>
              <a:t>page table!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ea typeface="宋体" panose="02010600030101010101" pitchFamily="2" charset="-122"/>
              </a:rPr>
              <a:t>20 </a:t>
            </a:r>
            <a:r>
              <a:rPr lang="en-US" altLang="zh-CN" dirty="0">
                <a:ea typeface="宋体" panose="02010600030101010101" pitchFamily="2" charset="-122"/>
              </a:rPr>
              <a:t>*4 bytes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20bit = 32bit – 12bit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X86-64: Would need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512 GB </a:t>
            </a:r>
            <a:r>
              <a:rPr lang="en-US" altLang="zh-CN" dirty="0">
                <a:ea typeface="宋体" panose="02010600030101010101" pitchFamily="2" charset="-122"/>
              </a:rPr>
              <a:t>page table!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ea typeface="宋体" panose="02010600030101010101" pitchFamily="2" charset="-122"/>
              </a:rPr>
              <a:t>36 </a:t>
            </a:r>
            <a:r>
              <a:rPr lang="en-US" altLang="zh-CN" dirty="0">
                <a:ea typeface="宋体" panose="02010600030101010101" pitchFamily="2" charset="-122"/>
              </a:rPr>
              <a:t>*8 bytes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36bit = 48bit – 12bit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3980" y="6065520"/>
            <a:ext cx="3047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单层的</a:t>
            </a:r>
            <a:r>
              <a:rPr lang="en-US" altLang="zh-CN"/>
              <a:t>PT</a:t>
            </a:r>
            <a:r>
              <a:rPr lang="zh-CN" altLang="en-US"/>
              <a:t>占用内存过多！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Multi-Level Page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76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Common solution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multi-level page tables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e.g., 2-level page table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Level 1 table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1024 entries, each of which points to a Level 2 page table.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Level 2 table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 1024 entries, each of which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points to a page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77829" name="Group 14"/>
          <p:cNvGrpSpPr/>
          <p:nvPr/>
        </p:nvGrpSpPr>
        <p:grpSpPr>
          <a:xfrm>
            <a:off x="5334000" y="1676400"/>
            <a:ext cx="2740025" cy="4572000"/>
            <a:chOff x="3457" y="912"/>
            <a:chExt cx="1726" cy="3072"/>
          </a:xfrm>
        </p:grpSpPr>
        <p:sp>
          <p:nvSpPr>
            <p:cNvPr id="77833" name="Text Box 4"/>
            <p:cNvSpPr txBox="1"/>
            <p:nvPr/>
          </p:nvSpPr>
          <p:spPr>
            <a:xfrm>
              <a:off x="3457" y="1872"/>
              <a:ext cx="600" cy="4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Level 1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Table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34" name="Rectangle 5"/>
            <p:cNvSpPr/>
            <p:nvPr/>
          </p:nvSpPr>
          <p:spPr>
            <a:xfrm>
              <a:off x="3553" y="2304"/>
              <a:ext cx="441" cy="72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7835" name="Rectangle 6"/>
            <p:cNvSpPr/>
            <p:nvPr/>
          </p:nvSpPr>
          <p:spPr>
            <a:xfrm>
              <a:off x="4704" y="1440"/>
              <a:ext cx="441" cy="72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7836" name="Rectangle 7"/>
            <p:cNvSpPr/>
            <p:nvPr/>
          </p:nvSpPr>
          <p:spPr>
            <a:xfrm>
              <a:off x="4704" y="2304"/>
              <a:ext cx="441" cy="72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7837" name="Rectangle 8"/>
            <p:cNvSpPr/>
            <p:nvPr/>
          </p:nvSpPr>
          <p:spPr>
            <a:xfrm>
              <a:off x="4704" y="3264"/>
              <a:ext cx="441" cy="72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7838" name="Text Box 9"/>
            <p:cNvSpPr txBox="1"/>
            <p:nvPr/>
          </p:nvSpPr>
          <p:spPr>
            <a:xfrm>
              <a:off x="4815" y="3013"/>
              <a:ext cx="234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...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39" name="Text Box 10"/>
            <p:cNvSpPr txBox="1"/>
            <p:nvPr/>
          </p:nvSpPr>
          <p:spPr>
            <a:xfrm>
              <a:off x="4583" y="912"/>
              <a:ext cx="600" cy="4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Level 2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Tables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40" name="Line 11"/>
            <p:cNvSpPr/>
            <p:nvPr/>
          </p:nvSpPr>
          <p:spPr>
            <a:xfrm flipV="1">
              <a:off x="3994" y="1440"/>
              <a:ext cx="710" cy="93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41" name="Line 12"/>
            <p:cNvSpPr/>
            <p:nvPr/>
          </p:nvSpPr>
          <p:spPr>
            <a:xfrm flipV="1">
              <a:off x="3994" y="2304"/>
              <a:ext cx="710" cy="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42" name="Line 13"/>
            <p:cNvSpPr/>
            <p:nvPr/>
          </p:nvSpPr>
          <p:spPr>
            <a:xfrm>
              <a:off x="3984" y="2936"/>
              <a:ext cx="720" cy="3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77830" name="Rectangle 5"/>
          <p:cNvSpPr/>
          <p:nvPr/>
        </p:nvSpPr>
        <p:spPr>
          <a:xfrm>
            <a:off x="5486400" y="3810000"/>
            <a:ext cx="700088" cy="80963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77831" name="Rectangle 5"/>
          <p:cNvSpPr/>
          <p:nvPr/>
        </p:nvSpPr>
        <p:spPr>
          <a:xfrm>
            <a:off x="5486400" y="3886200"/>
            <a:ext cx="700088" cy="80963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77832" name="Rectangle 5"/>
          <p:cNvSpPr/>
          <p:nvPr/>
        </p:nvSpPr>
        <p:spPr>
          <a:xfrm>
            <a:off x="5486400" y="4648200"/>
            <a:ext cx="700088" cy="80963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934200" y="6229350"/>
            <a:ext cx="1295400" cy="457200"/>
          </a:xfrm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Multi-Level Page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00100" y="1454150"/>
            <a:ext cx="1206500" cy="65405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360" tIns="44280" rIns="90360" bIns="44280">
            <a:spAutoFit/>
          </a:bodyPr>
          <a:lstStyle/>
          <a:p>
            <a:pPr marR="0" algn="ctr" defTabSz="914400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Level 1</a:t>
            </a:r>
            <a:endParaRPr kumimoji="0" lang="en-GB" sz="18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R="0" algn="ctr" defTabSz="914400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page table</a:t>
            </a:r>
            <a:endParaRPr kumimoji="0" lang="en-GB" sz="18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7" name="Text Box 3"/>
          <p:cNvSpPr txBox="1"/>
          <p:nvPr/>
        </p:nvSpPr>
        <p:spPr>
          <a:xfrm>
            <a:off x="5859463" y="6483350"/>
            <a:ext cx="506412" cy="334963"/>
          </a:xfrm>
          <a:prstGeom prst="rect">
            <a:avLst/>
          </a:prstGeom>
          <a:noFill/>
          <a:ln w="9525">
            <a:noFill/>
          </a:ln>
        </p:spPr>
        <p:txBody>
          <a:bodyPr vert="eaVert"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 rtl="1">
              <a:lnSpc>
                <a:spcPct val="88000"/>
              </a:lnSpc>
              <a:spcBef>
                <a:spcPts val="9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21025" y="1460500"/>
            <a:ext cx="1296988" cy="65405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360" tIns="44280" rIns="90360" bIns="44280">
            <a:spAutoFit/>
          </a:bodyPr>
          <a:lstStyle/>
          <a:p>
            <a:pPr marR="0" algn="ctr" defTabSz="914400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Level 2</a:t>
            </a:r>
            <a:endParaRPr kumimoji="0" lang="en-GB" sz="18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R="0" algn="ctr" defTabSz="914400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page tables</a:t>
            </a:r>
            <a:endParaRPr kumimoji="0" lang="en-GB" sz="18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9" name="Rectangle 5"/>
          <p:cNvSpPr/>
          <p:nvPr/>
        </p:nvSpPr>
        <p:spPr>
          <a:xfrm>
            <a:off x="5538788" y="18367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VP 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80" name="Rectangle 6"/>
          <p:cNvSpPr/>
          <p:nvPr/>
        </p:nvSpPr>
        <p:spPr>
          <a:xfrm>
            <a:off x="5538788" y="2141538"/>
            <a:ext cx="9906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81" name="Rectangle 7"/>
          <p:cNvSpPr/>
          <p:nvPr/>
        </p:nvSpPr>
        <p:spPr>
          <a:xfrm>
            <a:off x="5538788" y="24463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VP 1023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82" name="Rectangle 8"/>
          <p:cNvSpPr/>
          <p:nvPr/>
        </p:nvSpPr>
        <p:spPr>
          <a:xfrm>
            <a:off x="5538788" y="27511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VP 1024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83" name="Rectangle 9"/>
          <p:cNvSpPr/>
          <p:nvPr/>
        </p:nvSpPr>
        <p:spPr>
          <a:xfrm>
            <a:off x="5538788" y="3055938"/>
            <a:ext cx="9906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84" name="Rectangle 10"/>
          <p:cNvSpPr/>
          <p:nvPr/>
        </p:nvSpPr>
        <p:spPr>
          <a:xfrm>
            <a:off x="5538788" y="33607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VP 2047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85" name="Rectangle 11"/>
          <p:cNvSpPr/>
          <p:nvPr/>
        </p:nvSpPr>
        <p:spPr>
          <a:xfrm>
            <a:off x="5538788" y="183673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9886" name="Rectangle 12"/>
          <p:cNvSpPr/>
          <p:nvPr/>
        </p:nvSpPr>
        <p:spPr>
          <a:xfrm>
            <a:off x="5538788" y="275113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9887" name="Rectangle 13"/>
          <p:cNvSpPr/>
          <p:nvPr/>
        </p:nvSpPr>
        <p:spPr>
          <a:xfrm>
            <a:off x="5538788" y="3665538"/>
            <a:ext cx="990600" cy="1841500"/>
          </a:xfrm>
          <a:prstGeom prst="rect">
            <a:avLst/>
          </a:prstGeom>
          <a:solidFill>
            <a:srgbClr val="F6F5BD"/>
          </a:solidFill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Gap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88" name="Text Box 14"/>
          <p:cNvSpPr txBox="1"/>
          <p:nvPr/>
        </p:nvSpPr>
        <p:spPr>
          <a:xfrm>
            <a:off x="6473825" y="1698625"/>
            <a:ext cx="266700" cy="2762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200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en-GB" altLang="zh-CN" sz="1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89" name="Rectangle 15"/>
          <p:cNvSpPr/>
          <p:nvPr/>
        </p:nvSpPr>
        <p:spPr>
          <a:xfrm>
            <a:off x="3252788" y="22304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90" name="Rectangle 16"/>
          <p:cNvSpPr/>
          <p:nvPr/>
        </p:nvSpPr>
        <p:spPr>
          <a:xfrm>
            <a:off x="3252788" y="2535238"/>
            <a:ext cx="9906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91" name="Rectangle 17"/>
          <p:cNvSpPr/>
          <p:nvPr/>
        </p:nvSpPr>
        <p:spPr>
          <a:xfrm>
            <a:off x="3252788" y="28400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1023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92" name="Rectangle 18"/>
          <p:cNvSpPr/>
          <p:nvPr/>
        </p:nvSpPr>
        <p:spPr>
          <a:xfrm>
            <a:off x="3252788" y="223043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9893" name="Rectangle 19"/>
          <p:cNvSpPr/>
          <p:nvPr/>
        </p:nvSpPr>
        <p:spPr>
          <a:xfrm>
            <a:off x="3252788" y="36020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94" name="Rectangle 20"/>
          <p:cNvSpPr/>
          <p:nvPr/>
        </p:nvSpPr>
        <p:spPr>
          <a:xfrm>
            <a:off x="3252788" y="3906838"/>
            <a:ext cx="9906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95" name="Rectangle 21"/>
          <p:cNvSpPr/>
          <p:nvPr/>
        </p:nvSpPr>
        <p:spPr>
          <a:xfrm>
            <a:off x="3252788" y="42116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1023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96" name="Rectangle 22"/>
          <p:cNvSpPr/>
          <p:nvPr/>
        </p:nvSpPr>
        <p:spPr>
          <a:xfrm>
            <a:off x="3252788" y="360203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9897" name="Rectangle 23"/>
          <p:cNvSpPr/>
          <p:nvPr/>
        </p:nvSpPr>
        <p:spPr>
          <a:xfrm>
            <a:off x="3252788" y="4897438"/>
            <a:ext cx="990600" cy="609600"/>
          </a:xfrm>
          <a:prstGeom prst="rect">
            <a:avLst/>
          </a:prstGeom>
          <a:solidFill>
            <a:srgbClr val="F1C7C7"/>
          </a:solidFill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1023 null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PTEs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98" name="Rectangle 24"/>
          <p:cNvSpPr/>
          <p:nvPr/>
        </p:nvSpPr>
        <p:spPr>
          <a:xfrm>
            <a:off x="3252788" y="55070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1023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99" name="Rectangle 25"/>
          <p:cNvSpPr/>
          <p:nvPr/>
        </p:nvSpPr>
        <p:spPr>
          <a:xfrm>
            <a:off x="3252788" y="489743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9900" name="Rectangle 26"/>
          <p:cNvSpPr/>
          <p:nvPr/>
        </p:nvSpPr>
        <p:spPr>
          <a:xfrm>
            <a:off x="5538788" y="5507038"/>
            <a:ext cx="990600" cy="609600"/>
          </a:xfrm>
          <a:prstGeom prst="rect">
            <a:avLst/>
          </a:prstGeom>
          <a:solidFill>
            <a:srgbClr val="DEDFF5"/>
          </a:solidFill>
          <a:ln w="12600" cap="flat" cmpd="sng">
            <a:solidFill>
              <a:srgbClr val="DEDFF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1023 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unallocated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pages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01" name="Rectangle 27"/>
          <p:cNvSpPr/>
          <p:nvPr/>
        </p:nvSpPr>
        <p:spPr>
          <a:xfrm>
            <a:off x="5538788" y="611663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VP 9215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02" name="Rectangle 28"/>
          <p:cNvSpPr/>
          <p:nvPr/>
        </p:nvSpPr>
        <p:spPr>
          <a:xfrm>
            <a:off x="5538788" y="550703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5262563" y="1447800"/>
            <a:ext cx="1701800" cy="3333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360" tIns="44280" rIns="90360" bIns="44280">
            <a:spAutoFit/>
          </a:bodyPr>
          <a:lstStyle/>
          <a:p>
            <a:pPr marR="0" algn="ctr" defTabSz="914400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Virtual memory</a:t>
            </a:r>
            <a:endParaRPr kumimoji="0" lang="en-GB" sz="18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904" name="Line 30"/>
          <p:cNvSpPr/>
          <p:nvPr/>
        </p:nvSpPr>
        <p:spPr>
          <a:xfrm flipV="1">
            <a:off x="4243388" y="1847850"/>
            <a:ext cx="1295400" cy="536575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79905" name="Line 31"/>
          <p:cNvSpPr/>
          <p:nvPr/>
        </p:nvSpPr>
        <p:spPr>
          <a:xfrm flipV="1">
            <a:off x="4243388" y="2457450"/>
            <a:ext cx="1295400" cy="536575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79906" name="Line 32"/>
          <p:cNvSpPr/>
          <p:nvPr/>
        </p:nvSpPr>
        <p:spPr>
          <a:xfrm flipV="1">
            <a:off x="4243388" y="2762250"/>
            <a:ext cx="1295400" cy="993775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79907" name="Line 33"/>
          <p:cNvSpPr/>
          <p:nvPr/>
        </p:nvSpPr>
        <p:spPr>
          <a:xfrm flipV="1">
            <a:off x="4243388" y="3371850"/>
            <a:ext cx="1295400" cy="993775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79908" name="Line 34"/>
          <p:cNvSpPr/>
          <p:nvPr/>
        </p:nvSpPr>
        <p:spPr>
          <a:xfrm>
            <a:off x="4243388" y="5659438"/>
            <a:ext cx="1219200" cy="457200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79909" name="Line 35"/>
          <p:cNvSpPr/>
          <p:nvPr/>
        </p:nvSpPr>
        <p:spPr>
          <a:xfrm flipV="1">
            <a:off x="1957388" y="2228850"/>
            <a:ext cx="1243012" cy="231775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79910" name="Line 36"/>
          <p:cNvSpPr/>
          <p:nvPr/>
        </p:nvSpPr>
        <p:spPr>
          <a:xfrm>
            <a:off x="1957388" y="2763838"/>
            <a:ext cx="1295400" cy="838200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79911" name="Line 37"/>
          <p:cNvSpPr/>
          <p:nvPr/>
        </p:nvSpPr>
        <p:spPr>
          <a:xfrm>
            <a:off x="1957388" y="4897438"/>
            <a:ext cx="1295400" cy="1587"/>
          </a:xfrm>
          <a:prstGeom prst="line">
            <a:avLst/>
          </a:prstGeom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79912" name="Rectangle 38"/>
          <p:cNvSpPr/>
          <p:nvPr/>
        </p:nvSpPr>
        <p:spPr>
          <a:xfrm>
            <a:off x="838200" y="5049838"/>
            <a:ext cx="1119188" cy="8382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(1K - 9)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null PTEs 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13" name="Rectangle 39"/>
          <p:cNvSpPr/>
          <p:nvPr/>
        </p:nvSpPr>
        <p:spPr>
          <a:xfrm>
            <a:off x="838200" y="2306638"/>
            <a:ext cx="1119188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14" name="Rectangle 40"/>
          <p:cNvSpPr/>
          <p:nvPr/>
        </p:nvSpPr>
        <p:spPr>
          <a:xfrm>
            <a:off x="838200" y="2611438"/>
            <a:ext cx="1119188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15" name="Rectangle 41"/>
          <p:cNvSpPr/>
          <p:nvPr/>
        </p:nvSpPr>
        <p:spPr>
          <a:xfrm>
            <a:off x="838200" y="291623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2 (null)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16" name="Rectangle 42"/>
          <p:cNvSpPr/>
          <p:nvPr/>
        </p:nvSpPr>
        <p:spPr>
          <a:xfrm>
            <a:off x="838200" y="322103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3 (null)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17" name="Rectangle 43"/>
          <p:cNvSpPr/>
          <p:nvPr/>
        </p:nvSpPr>
        <p:spPr>
          <a:xfrm>
            <a:off x="838200" y="352583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4 (null)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18" name="Rectangle 44"/>
          <p:cNvSpPr/>
          <p:nvPr/>
        </p:nvSpPr>
        <p:spPr>
          <a:xfrm>
            <a:off x="838200" y="383063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5 (null)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19" name="Rectangle 45"/>
          <p:cNvSpPr/>
          <p:nvPr/>
        </p:nvSpPr>
        <p:spPr>
          <a:xfrm>
            <a:off x="838200" y="413543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6 (null)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20" name="Rectangle 46"/>
          <p:cNvSpPr/>
          <p:nvPr/>
        </p:nvSpPr>
        <p:spPr>
          <a:xfrm>
            <a:off x="838200" y="444023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7 (null)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21" name="Rectangle 47"/>
          <p:cNvSpPr/>
          <p:nvPr/>
        </p:nvSpPr>
        <p:spPr>
          <a:xfrm>
            <a:off x="838200" y="4745038"/>
            <a:ext cx="1119188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PTE 8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22" name="Rectangle 48"/>
          <p:cNvSpPr/>
          <p:nvPr/>
        </p:nvSpPr>
        <p:spPr>
          <a:xfrm>
            <a:off x="838200" y="2306638"/>
            <a:ext cx="1119188" cy="3581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9923" name="AutoShape 49"/>
          <p:cNvSpPr/>
          <p:nvPr/>
        </p:nvSpPr>
        <p:spPr>
          <a:xfrm>
            <a:off x="6665913" y="1849438"/>
            <a:ext cx="228600" cy="1752600"/>
          </a:xfrm>
          <a:prstGeom prst="rightBrace">
            <a:avLst>
              <a:gd name="adj1" fmla="val 63888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9924" name="Text Box 50"/>
          <p:cNvSpPr txBox="1"/>
          <p:nvPr/>
        </p:nvSpPr>
        <p:spPr>
          <a:xfrm>
            <a:off x="6918325" y="2460625"/>
            <a:ext cx="1885950" cy="51593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i="1" dirty="0">
                <a:latin typeface="Calibri" panose="020F0502020204030204" pitchFamily="34" charset="0"/>
                <a:ea typeface="宋体" panose="02010600030101010101" pitchFamily="2" charset="-122"/>
              </a:rPr>
              <a:t>2K allocated VM pages</a:t>
            </a:r>
            <a:endParaRPr lang="en-GB" altLang="zh-CN" sz="14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i="1" dirty="0">
                <a:latin typeface="Calibri" panose="020F0502020204030204" pitchFamily="34" charset="0"/>
                <a:ea typeface="宋体" panose="02010600030101010101" pitchFamily="2" charset="-122"/>
              </a:rPr>
              <a:t>for code and data</a:t>
            </a:r>
            <a:endParaRPr lang="en-GB" altLang="zh-CN" sz="14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25" name="AutoShape 51"/>
          <p:cNvSpPr/>
          <p:nvPr/>
        </p:nvSpPr>
        <p:spPr>
          <a:xfrm>
            <a:off x="6665913" y="3678238"/>
            <a:ext cx="228600" cy="1752600"/>
          </a:xfrm>
          <a:prstGeom prst="rightBrace">
            <a:avLst>
              <a:gd name="adj1" fmla="val 63888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9926" name="Text Box 52"/>
          <p:cNvSpPr txBox="1"/>
          <p:nvPr/>
        </p:nvSpPr>
        <p:spPr>
          <a:xfrm>
            <a:off x="6916738" y="4364038"/>
            <a:ext cx="2074862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i="1" dirty="0">
                <a:latin typeface="Calibri" panose="020F0502020204030204" pitchFamily="34" charset="0"/>
                <a:ea typeface="宋体" panose="02010600030101010101" pitchFamily="2" charset="-122"/>
              </a:rPr>
              <a:t>6K unallocated VM pages</a:t>
            </a:r>
            <a:endParaRPr lang="en-GB" altLang="zh-CN" sz="14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27" name="AutoShape 53"/>
          <p:cNvSpPr/>
          <p:nvPr/>
        </p:nvSpPr>
        <p:spPr>
          <a:xfrm>
            <a:off x="6589713" y="5507038"/>
            <a:ext cx="304800" cy="609600"/>
          </a:xfrm>
          <a:prstGeom prst="rightBrace">
            <a:avLst>
              <a:gd name="adj1" fmla="val 16666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9928" name="Text Box 54"/>
          <p:cNvSpPr txBox="1"/>
          <p:nvPr/>
        </p:nvSpPr>
        <p:spPr>
          <a:xfrm>
            <a:off x="6916738" y="5645150"/>
            <a:ext cx="198755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i="1" dirty="0">
                <a:latin typeface="Calibri" panose="020F0502020204030204" pitchFamily="34" charset="0"/>
                <a:ea typeface="宋体" panose="02010600030101010101" pitchFamily="2" charset="-122"/>
              </a:rPr>
              <a:t>1023 unallocated  pages</a:t>
            </a:r>
            <a:endParaRPr lang="en-GB" altLang="zh-CN" sz="14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29" name="AutoShape 55"/>
          <p:cNvSpPr/>
          <p:nvPr/>
        </p:nvSpPr>
        <p:spPr>
          <a:xfrm>
            <a:off x="6589713" y="611663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9930" name="Text Box 56"/>
          <p:cNvSpPr txBox="1"/>
          <p:nvPr/>
        </p:nvSpPr>
        <p:spPr>
          <a:xfrm>
            <a:off x="6918325" y="6057900"/>
            <a:ext cx="1717675" cy="5159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i="1" dirty="0">
                <a:latin typeface="Calibri" panose="020F0502020204030204" pitchFamily="34" charset="0"/>
                <a:ea typeface="宋体" panose="02010600030101010101" pitchFamily="2" charset="-122"/>
              </a:rPr>
              <a:t>1 allocated VM page</a:t>
            </a:r>
            <a:endParaRPr lang="en-GB" altLang="zh-CN" sz="14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i="1" dirty="0">
                <a:latin typeface="Calibri" panose="020F0502020204030204" pitchFamily="34" charset="0"/>
                <a:ea typeface="宋体" panose="02010600030101010101" pitchFamily="2" charset="-122"/>
              </a:rPr>
              <a:t>for the stack</a:t>
            </a:r>
            <a:endParaRPr lang="en-GB" altLang="zh-CN" sz="14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931" name="TextBox 60"/>
          <p:cNvSpPr txBox="1"/>
          <p:nvPr/>
        </p:nvSpPr>
        <p:spPr>
          <a:xfrm>
            <a:off x="381000" y="6153150"/>
            <a:ext cx="41052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32 bit addresses, 4KB pages, 4-byte PTEs</a:t>
            </a:r>
            <a:endParaRPr lang="en-US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5575" y="318135"/>
            <a:ext cx="39719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分层的合理性：虽然总的</a:t>
            </a:r>
            <a:r>
              <a:rPr lang="en-US" altLang="zh-CN"/>
              <a:t>size</a:t>
            </a:r>
            <a:endParaRPr lang="en-US" altLang="zh-CN"/>
          </a:p>
          <a:p>
            <a:r>
              <a:rPr lang="zh-CN" altLang="en-US"/>
              <a:t>没变，但是</a:t>
            </a:r>
            <a:r>
              <a:rPr lang="en-US" altLang="zh-CN"/>
              <a:t>VM</a:t>
            </a:r>
            <a:r>
              <a:rPr lang="zh-CN" altLang="en-US"/>
              <a:t>中真正被</a:t>
            </a:r>
            <a:r>
              <a:rPr lang="en-US" altLang="zh-CN"/>
              <a:t>allocated</a:t>
            </a:r>
            <a:endParaRPr lang="en-US" altLang="zh-CN"/>
          </a:p>
          <a:p>
            <a:r>
              <a:rPr lang="zh-CN" altLang="en-US"/>
              <a:t>的部分较小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Multi-Level</a:t>
            </a:r>
            <a:r>
              <a:rPr lang="en-US" altLang="zh-CN" dirty="0">
                <a:ea typeface="宋体" panose="02010600030101010101" pitchFamily="2" charset="-122"/>
              </a:rPr>
              <a:t> Page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192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447800"/>
            <a:ext cx="7729538" cy="4725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53000" y="49530"/>
            <a:ext cx="401193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根据所划分的层数将</a:t>
            </a:r>
            <a:r>
              <a:rPr lang="en-US" altLang="zh-CN"/>
              <a:t>VPN</a:t>
            </a:r>
            <a:r>
              <a:rPr lang="zh-CN" altLang="en-US"/>
              <a:t>分成</a:t>
            </a:r>
            <a:endParaRPr lang="zh-CN" altLang="en-US"/>
          </a:p>
          <a:p>
            <a:r>
              <a:rPr lang="zh-CN" altLang="en-US"/>
              <a:t>等大小的几块，在能到达</a:t>
            </a:r>
            <a:r>
              <a:rPr lang="en-US" altLang="zh-CN"/>
              <a:t>level-k</a:t>
            </a:r>
            <a:endParaRPr lang="en-US" altLang="zh-CN"/>
          </a:p>
          <a:p>
            <a:r>
              <a:rPr lang="zh-CN" altLang="en-US"/>
              <a:t>的情况下，前面层存的都是下一层</a:t>
            </a:r>
            <a:endParaRPr lang="zh-CN" altLang="en-US"/>
          </a:p>
          <a:p>
            <a:r>
              <a:rPr lang="zh-CN" altLang="en-US"/>
              <a:t>的</a:t>
            </a:r>
            <a:r>
              <a:rPr lang="en-US" altLang="zh-CN"/>
              <a:t>PT </a:t>
            </a:r>
            <a:r>
              <a:rPr lang="zh-CN" altLang="en-US"/>
              <a:t>的起始</a:t>
            </a:r>
            <a:r>
              <a:rPr lang="en-US" altLang="zh-CN"/>
              <a:t>address(</a:t>
            </a:r>
            <a:r>
              <a:rPr lang="zh-CN" altLang="en-US"/>
              <a:t>相当于</a:t>
            </a:r>
            <a:r>
              <a:rPr lang="en-US" altLang="zh-CN"/>
              <a:t>CR3)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0244" name="Group 34"/>
          <p:cNvGrpSpPr/>
          <p:nvPr/>
        </p:nvGrpSpPr>
        <p:grpSpPr>
          <a:xfrm>
            <a:off x="609600" y="1524000"/>
            <a:ext cx="7937500" cy="4421188"/>
            <a:chOff x="384" y="1344"/>
            <a:chExt cx="5000" cy="1977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544" y="1817"/>
              <a:ext cx="792" cy="1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Processor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6" name="Rectangle 6"/>
            <p:cNvSpPr/>
            <p:nvPr/>
          </p:nvSpPr>
          <p:spPr>
            <a:xfrm>
              <a:off x="1732" y="2144"/>
              <a:ext cx="880" cy="352"/>
            </a:xfrm>
            <a:prstGeom prst="rect">
              <a:avLst/>
            </a:pr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3500" tIns="25400" rIns="63500" bIns="2540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88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Hardware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88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Addr Trans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88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Mechanism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7" name="Rectangle 7"/>
            <p:cNvSpPr/>
            <p:nvPr/>
          </p:nvSpPr>
          <p:spPr>
            <a:xfrm>
              <a:off x="3300" y="1622"/>
              <a:ext cx="608" cy="2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63500" tIns="25400" rIns="63500" bIns="2540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88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fault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88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handler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Rectangle 8"/>
            <p:cNvSpPr/>
            <p:nvPr/>
          </p:nvSpPr>
          <p:spPr>
            <a:xfrm>
              <a:off x="3304" y="2214"/>
              <a:ext cx="640" cy="2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63500" tIns="25400" rIns="63500" bIns="2540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88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Main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88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9" name="Rectangle 9"/>
            <p:cNvSpPr/>
            <p:nvPr/>
          </p:nvSpPr>
          <p:spPr>
            <a:xfrm>
              <a:off x="4420" y="2212"/>
              <a:ext cx="856" cy="2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3500" tIns="25400" rIns="63500" bIns="2540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88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Secondary memory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Rectangle 10"/>
            <p:cNvSpPr/>
            <p:nvPr/>
          </p:nvSpPr>
          <p:spPr>
            <a:xfrm>
              <a:off x="3172" y="2068"/>
              <a:ext cx="2176" cy="512"/>
            </a:xfrm>
            <a:prstGeom prst="rect">
              <a:avLst/>
            </a:prstGeom>
            <a:noFill/>
            <a:ln w="12700" cap="flat" cmpd="sng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251" name="Line 11"/>
            <p:cNvSpPr/>
            <p:nvPr/>
          </p:nvSpPr>
          <p:spPr>
            <a:xfrm>
              <a:off x="3964" y="2200"/>
              <a:ext cx="4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2" name="Line 12"/>
            <p:cNvSpPr/>
            <p:nvPr/>
          </p:nvSpPr>
          <p:spPr>
            <a:xfrm flipH="1">
              <a:off x="3952" y="2440"/>
              <a:ext cx="4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3" name="Line 13"/>
            <p:cNvSpPr/>
            <p:nvPr/>
          </p:nvSpPr>
          <p:spPr>
            <a:xfrm>
              <a:off x="2652" y="2440"/>
              <a:ext cx="6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4" name="Line 14"/>
            <p:cNvSpPr/>
            <p:nvPr/>
          </p:nvSpPr>
          <p:spPr>
            <a:xfrm>
              <a:off x="2652" y="2248"/>
              <a:ext cx="25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5" name="Line 15"/>
            <p:cNvSpPr/>
            <p:nvPr/>
          </p:nvSpPr>
          <p:spPr>
            <a:xfrm flipV="1">
              <a:off x="2904" y="1768"/>
              <a:ext cx="0" cy="4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6" name="Line 16"/>
            <p:cNvSpPr/>
            <p:nvPr/>
          </p:nvSpPr>
          <p:spPr>
            <a:xfrm>
              <a:off x="2904" y="1768"/>
              <a:ext cx="3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7" name="Line 17"/>
            <p:cNvSpPr/>
            <p:nvPr/>
          </p:nvSpPr>
          <p:spPr>
            <a:xfrm flipV="1">
              <a:off x="3940" y="1773"/>
              <a:ext cx="853" cy="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8" name="Line 18"/>
            <p:cNvSpPr/>
            <p:nvPr/>
          </p:nvSpPr>
          <p:spPr>
            <a:xfrm>
              <a:off x="4792" y="1777"/>
              <a:ext cx="0" cy="35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9" name="Line 19"/>
            <p:cNvSpPr/>
            <p:nvPr/>
          </p:nvSpPr>
          <p:spPr>
            <a:xfrm flipH="1">
              <a:off x="920" y="1992"/>
              <a:ext cx="0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0" name="Line 20"/>
            <p:cNvSpPr/>
            <p:nvPr/>
          </p:nvSpPr>
          <p:spPr>
            <a:xfrm flipV="1">
              <a:off x="920" y="2320"/>
              <a:ext cx="8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1" name="Rectangle 21"/>
            <p:cNvSpPr/>
            <p:nvPr/>
          </p:nvSpPr>
          <p:spPr>
            <a:xfrm>
              <a:off x="1144" y="2368"/>
              <a:ext cx="160" cy="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2" name="Rectangle 22"/>
            <p:cNvSpPr/>
            <p:nvPr/>
          </p:nvSpPr>
          <p:spPr>
            <a:xfrm>
              <a:off x="2836" y="2512"/>
              <a:ext cx="194" cy="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9900CC"/>
                  </a:solidFill>
                  <a:latin typeface="Helvetica" pitchFamily="34" charset="0"/>
                  <a:ea typeface="宋体" panose="02010600030101010101" pitchFamily="2" charset="-122"/>
                </a:rPr>
                <a:t>a'</a:t>
              </a:r>
              <a:endParaRPr lang="en-US" altLang="zh-CN" sz="1800" b="1" dirty="0">
                <a:solidFill>
                  <a:srgbClr val="9900CC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2672" y="2056"/>
              <a:ext cx="19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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3296" y="1344"/>
              <a:ext cx="84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page fault</a:t>
              </a:r>
              <a:endPara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5" name="Line 25"/>
            <p:cNvSpPr/>
            <p:nvPr/>
          </p:nvSpPr>
          <p:spPr>
            <a:xfrm flipH="1">
              <a:off x="3064" y="1468"/>
              <a:ext cx="248" cy="2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6" name="Rectangle 26"/>
            <p:cNvSpPr/>
            <p:nvPr/>
          </p:nvSpPr>
          <p:spPr>
            <a:xfrm>
              <a:off x="2688" y="2912"/>
              <a:ext cx="1248" cy="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9900CC"/>
                  </a:solidFill>
                  <a:latin typeface="Helvetica" pitchFamily="34" charset="0"/>
                  <a:ea typeface="宋体" panose="02010600030101010101" pitchFamily="2" charset="-122"/>
                </a:rPr>
                <a:t>physical address</a:t>
              </a:r>
              <a:endParaRPr lang="en-US" altLang="zh-CN" sz="1800" b="1" dirty="0">
                <a:solidFill>
                  <a:srgbClr val="9900CC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7" name="Line 27"/>
            <p:cNvSpPr/>
            <p:nvPr/>
          </p:nvSpPr>
          <p:spPr>
            <a:xfrm flipH="1" flipV="1">
              <a:off x="3024" y="2676"/>
              <a:ext cx="260" cy="1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8" name="Line 28"/>
            <p:cNvSpPr/>
            <p:nvPr/>
          </p:nvSpPr>
          <p:spPr>
            <a:xfrm>
              <a:off x="4196" y="2468"/>
              <a:ext cx="240" cy="3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9" name="Rectangle 29"/>
            <p:cNvSpPr/>
            <p:nvPr/>
          </p:nvSpPr>
          <p:spPr>
            <a:xfrm>
              <a:off x="4416" y="2809"/>
              <a:ext cx="968" cy="33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OS performs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this transfer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(only if miss)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0" name="Rectangle 30"/>
            <p:cNvSpPr/>
            <p:nvPr/>
          </p:nvSpPr>
          <p:spPr>
            <a:xfrm>
              <a:off x="384" y="2856"/>
              <a:ext cx="1115" cy="12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63500" tIns="25400" rIns="63500" bIns="254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virtual address</a:t>
              </a:r>
              <a:endParaRPr lang="en-US" altLang="zh-CN" sz="18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1" name="Line 31"/>
            <p:cNvSpPr/>
            <p:nvPr/>
          </p:nvSpPr>
          <p:spPr>
            <a:xfrm flipV="1">
              <a:off x="816" y="2544"/>
              <a:ext cx="336" cy="2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2" name="Line 32"/>
            <p:cNvSpPr/>
            <p:nvPr/>
          </p:nvSpPr>
          <p:spPr>
            <a:xfrm flipV="1">
              <a:off x="2112" y="2632"/>
              <a:ext cx="0" cy="2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1656" y="2985"/>
              <a:ext cx="18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part of the 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on-chip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memory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mgmt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 unit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(MMU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7924800" cy="4953000"/>
          </a:xfrm>
        </p:spPr>
        <p:txBody>
          <a:bodyPr vert="horz" wrap="square" lIns="91440" tIns="45720" rIns="91440" bIns="45720" anchor="t" anchorCtr="0"/>
          <a:p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Core i7</a:t>
            </a:r>
            <a:endParaRPr lang="en-US" altLang="zh-CN" sz="3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The 64-bit Nehalem microarchitecture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Current support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48-bit (256 TB) virtual address</a:t>
            </a:r>
            <a:r>
              <a:rPr lang="en-US" altLang="zh-CN" sz="2800" dirty="0">
                <a:ea typeface="宋体" panose="02010600030101010101" pitchFamily="2" charset="-122"/>
              </a:rPr>
              <a:t> space and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52-bit (4 PB) physical address</a:t>
            </a:r>
            <a:r>
              <a:rPr lang="en-US" altLang="zh-CN" sz="2800" dirty="0">
                <a:ea typeface="宋体" panose="02010600030101010101" pitchFamily="2" charset="-122"/>
              </a:rPr>
              <a:t> space(</a:t>
            </a:r>
            <a:r>
              <a:rPr lang="zh-CN" altLang="en-US" sz="2800" dirty="0">
                <a:ea typeface="宋体" panose="02010600030101010101" pitchFamily="2" charset="-122"/>
              </a:rPr>
              <a:t>余下的位全部设置为</a:t>
            </a:r>
            <a:r>
              <a:rPr lang="en-US" altLang="zh-CN" sz="2800" dirty="0">
                <a:ea typeface="宋体" panose="02010600030101010101" pitchFamily="2" charset="-122"/>
              </a:rPr>
              <a:t>0)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Compatibility mode support 32-bit (4 GB) virtual and physical address spaces 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83972" name="Rectangle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Core i7 Summery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Line 6"/>
          <p:cNvSpPr/>
          <p:nvPr/>
        </p:nvSpPr>
        <p:spPr>
          <a:xfrm flipH="1" flipV="1">
            <a:off x="1709738" y="2157413"/>
            <a:ext cx="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21" name="Rectangle 26"/>
          <p:cNvSpPr/>
          <p:nvPr/>
        </p:nvSpPr>
        <p:spPr>
          <a:xfrm>
            <a:off x="854075" y="1447800"/>
            <a:ext cx="6934200" cy="45640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86022" name="Text Box 27"/>
          <p:cNvSpPr txBox="1"/>
          <p:nvPr/>
        </p:nvSpPr>
        <p:spPr>
          <a:xfrm rot="-5400000">
            <a:off x="-525462" y="3429000"/>
            <a:ext cx="2209800" cy="3667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Processor </a:t>
            </a:r>
            <a:r>
              <a:rPr lang="en-US" altLang="zh-CN" sz="2000" b="1" dirty="0">
                <a:solidFill>
                  <a:schemeClr val="tx2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package</a:t>
            </a:r>
            <a:endParaRPr lang="en-US" altLang="zh-CN" sz="1800" b="1" dirty="0">
              <a:solidFill>
                <a:schemeClr val="tx2"/>
              </a:solidFill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86023" name="Rectangle 3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Core i7 Memory System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Haswell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6024" name="Rectangle 7"/>
          <p:cNvSpPr/>
          <p:nvPr/>
        </p:nvSpPr>
        <p:spPr>
          <a:xfrm>
            <a:off x="992188" y="1536700"/>
            <a:ext cx="6645275" cy="350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6025" name="Text Box 27"/>
          <p:cNvSpPr txBox="1"/>
          <p:nvPr/>
        </p:nvSpPr>
        <p:spPr>
          <a:xfrm>
            <a:off x="738188" y="6096000"/>
            <a:ext cx="101441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Core x 4</a:t>
            </a:r>
            <a:endParaRPr lang="en-US" altLang="zh-CN" sz="1400" b="1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082675" y="1624013"/>
            <a:ext cx="12319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Registers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511425" y="1624013"/>
            <a:ext cx="12319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Instruction fetch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082675" y="2560638"/>
            <a:ext cx="1231900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d-cache 32 KB,8-way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511425" y="2563813"/>
            <a:ext cx="1231900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i-cache 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32 KB,8-way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30" name="Line 6"/>
          <p:cNvSpPr/>
          <p:nvPr/>
        </p:nvSpPr>
        <p:spPr>
          <a:xfrm flipH="1" flipV="1">
            <a:off x="3157538" y="2157413"/>
            <a:ext cx="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8" name="Rectangle 37"/>
          <p:cNvSpPr/>
          <p:nvPr/>
        </p:nvSpPr>
        <p:spPr bwMode="auto">
          <a:xfrm>
            <a:off x="1389063" y="3451225"/>
            <a:ext cx="2068513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L2 unified cache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256 KB, 8-way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32" name="Line 6"/>
          <p:cNvSpPr/>
          <p:nvPr/>
        </p:nvSpPr>
        <p:spPr>
          <a:xfrm flipV="1">
            <a:off x="1698625" y="3048000"/>
            <a:ext cx="635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33" name="Line 6"/>
          <p:cNvSpPr/>
          <p:nvPr/>
        </p:nvSpPr>
        <p:spPr>
          <a:xfrm flipH="1" flipV="1">
            <a:off x="3152775" y="3048000"/>
            <a:ext cx="0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34" name="Line 6"/>
          <p:cNvSpPr/>
          <p:nvPr/>
        </p:nvSpPr>
        <p:spPr>
          <a:xfrm flipH="1" flipV="1">
            <a:off x="2390775" y="3986213"/>
            <a:ext cx="0" cy="11953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2" name="Rectangle 41"/>
          <p:cNvSpPr/>
          <p:nvPr/>
        </p:nvSpPr>
        <p:spPr bwMode="auto">
          <a:xfrm>
            <a:off x="1400175" y="5181600"/>
            <a:ext cx="2070100" cy="685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L3 unified cache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8 MB, 16-way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(shared by all cores)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575175" y="1624013"/>
            <a:ext cx="2452688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MMU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(addr translation)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78275" y="2557463"/>
            <a:ext cx="1695450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d-TLB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64 entries, 4-way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807075" y="2560638"/>
            <a:ext cx="1695450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i-TLB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64 entries, 4-way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39" name="Line 6"/>
          <p:cNvSpPr/>
          <p:nvPr/>
        </p:nvSpPr>
        <p:spPr>
          <a:xfrm flipH="1" flipV="1">
            <a:off x="4964113" y="2157413"/>
            <a:ext cx="0" cy="406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40" name="Line 6"/>
          <p:cNvSpPr/>
          <p:nvPr/>
        </p:nvSpPr>
        <p:spPr>
          <a:xfrm flipV="1">
            <a:off x="6640513" y="2157413"/>
            <a:ext cx="4762" cy="406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8" name="Rectangle 47"/>
          <p:cNvSpPr/>
          <p:nvPr/>
        </p:nvSpPr>
        <p:spPr bwMode="auto">
          <a:xfrm>
            <a:off x="4575175" y="3429000"/>
            <a:ext cx="2452688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L2 unified TLB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1024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entries, 8-way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197475" y="4191000"/>
            <a:ext cx="2305050" cy="6858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QuickPath interconnect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4 links @ 25.6 GB/s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102.4 GB/s total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176713" y="5181600"/>
            <a:ext cx="3325813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DDR3 memory controller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 x 64 bit @ 10.66 GB/s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32 GB/s total (shared by all cores)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122863" y="6172200"/>
            <a:ext cx="1905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Main memory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45" name="Line 6"/>
          <p:cNvSpPr/>
          <p:nvPr/>
        </p:nvSpPr>
        <p:spPr>
          <a:xfrm flipH="1" flipV="1">
            <a:off x="4892675" y="3962400"/>
            <a:ext cx="0" cy="1219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46" name="Line 6"/>
          <p:cNvSpPr/>
          <p:nvPr/>
        </p:nvSpPr>
        <p:spPr>
          <a:xfrm flipH="1" flipV="1">
            <a:off x="6416675" y="48609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47" name="Line 6"/>
          <p:cNvSpPr/>
          <p:nvPr/>
        </p:nvSpPr>
        <p:spPr>
          <a:xfrm flipH="1" flipV="1">
            <a:off x="4964113" y="3048000"/>
            <a:ext cx="4762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48" name="Line 6"/>
          <p:cNvSpPr/>
          <p:nvPr/>
        </p:nvSpPr>
        <p:spPr>
          <a:xfrm flipH="1" flipV="1">
            <a:off x="6640513" y="3048000"/>
            <a:ext cx="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49" name="Line 6"/>
          <p:cNvSpPr/>
          <p:nvPr/>
        </p:nvSpPr>
        <p:spPr>
          <a:xfrm flipH="1" flipV="1">
            <a:off x="6035675" y="58515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50" name="Line 6"/>
          <p:cNvSpPr/>
          <p:nvPr/>
        </p:nvSpPr>
        <p:spPr>
          <a:xfrm flipH="1" flipV="1">
            <a:off x="6188075" y="58515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51" name="Line 6"/>
          <p:cNvSpPr/>
          <p:nvPr/>
        </p:nvSpPr>
        <p:spPr>
          <a:xfrm flipH="1" flipV="1">
            <a:off x="6340475" y="58515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52" name="Line 6"/>
          <p:cNvSpPr/>
          <p:nvPr/>
        </p:nvSpPr>
        <p:spPr>
          <a:xfrm flipH="1" flipV="1">
            <a:off x="7502525" y="4322763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53" name="Text Box 27"/>
          <p:cNvSpPr txBox="1"/>
          <p:nvPr/>
        </p:nvSpPr>
        <p:spPr>
          <a:xfrm>
            <a:off x="7991475" y="4170363"/>
            <a:ext cx="923925" cy="47783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To other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cores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6054" name="Line 6"/>
          <p:cNvSpPr/>
          <p:nvPr/>
        </p:nvSpPr>
        <p:spPr>
          <a:xfrm flipH="1" flipV="1">
            <a:off x="7502525" y="4475163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55" name="Line 6"/>
          <p:cNvSpPr/>
          <p:nvPr/>
        </p:nvSpPr>
        <p:spPr>
          <a:xfrm flipH="1" flipV="1">
            <a:off x="7502525" y="4398963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56" name="Line 6"/>
          <p:cNvSpPr/>
          <p:nvPr/>
        </p:nvSpPr>
        <p:spPr>
          <a:xfrm flipH="1" flipV="1">
            <a:off x="7502525" y="4800600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6057" name="Text Box 27"/>
          <p:cNvSpPr txBox="1"/>
          <p:nvPr/>
        </p:nvSpPr>
        <p:spPr>
          <a:xfrm>
            <a:off x="8007350" y="4648200"/>
            <a:ext cx="755650" cy="47783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To I/O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bridge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6058" name="Line 6"/>
          <p:cNvSpPr/>
          <p:nvPr/>
        </p:nvSpPr>
        <p:spPr>
          <a:xfrm flipH="1">
            <a:off x="3470275" y="5524500"/>
            <a:ext cx="7064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</p:spTree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Line 6"/>
          <p:cNvSpPr/>
          <p:nvPr/>
        </p:nvSpPr>
        <p:spPr>
          <a:xfrm flipH="1" flipV="1">
            <a:off x="1709738" y="2157413"/>
            <a:ext cx="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069" name="Rectangle 26"/>
          <p:cNvSpPr/>
          <p:nvPr/>
        </p:nvSpPr>
        <p:spPr>
          <a:xfrm>
            <a:off x="854075" y="1447800"/>
            <a:ext cx="6934200" cy="45640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88070" name="Text Box 27"/>
          <p:cNvSpPr txBox="1"/>
          <p:nvPr/>
        </p:nvSpPr>
        <p:spPr>
          <a:xfrm rot="-5400000">
            <a:off x="-525462" y="3429000"/>
            <a:ext cx="2209800" cy="3667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Processor </a:t>
            </a:r>
            <a:r>
              <a:rPr lang="en-US" altLang="zh-CN" sz="2000" b="1" dirty="0">
                <a:solidFill>
                  <a:schemeClr val="tx2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package</a:t>
            </a:r>
            <a:endParaRPr lang="en-US" altLang="zh-CN" sz="1800" b="1" dirty="0">
              <a:solidFill>
                <a:schemeClr val="tx2"/>
              </a:solidFill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88071" name="Rectangle 3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Core i7 Memory System (Skylake)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8072" name="Rectangle 7"/>
          <p:cNvSpPr/>
          <p:nvPr/>
        </p:nvSpPr>
        <p:spPr>
          <a:xfrm>
            <a:off x="992188" y="1536700"/>
            <a:ext cx="6645275" cy="350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8073" name="Text Box 27"/>
          <p:cNvSpPr txBox="1"/>
          <p:nvPr/>
        </p:nvSpPr>
        <p:spPr>
          <a:xfrm>
            <a:off x="738188" y="6096000"/>
            <a:ext cx="101441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Core x 4</a:t>
            </a:r>
            <a:endParaRPr lang="en-US" altLang="zh-CN" sz="1400" b="1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082675" y="1624013"/>
            <a:ext cx="12319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Registers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511425" y="1624013"/>
            <a:ext cx="12319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Instruction fetch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082675" y="2560638"/>
            <a:ext cx="1231900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d-cache 32 KB,8-way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511425" y="2563813"/>
            <a:ext cx="1231900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i-cache 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32 KB,8-way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78" name="Line 6"/>
          <p:cNvSpPr/>
          <p:nvPr/>
        </p:nvSpPr>
        <p:spPr>
          <a:xfrm flipH="1" flipV="1">
            <a:off x="3157538" y="2157413"/>
            <a:ext cx="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8" name="Rectangle 37"/>
          <p:cNvSpPr/>
          <p:nvPr/>
        </p:nvSpPr>
        <p:spPr bwMode="auto">
          <a:xfrm>
            <a:off x="1389063" y="3451225"/>
            <a:ext cx="2068513" cy="5111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L2 unified cache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256 KB, 8-way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80" name="Line 6"/>
          <p:cNvSpPr/>
          <p:nvPr/>
        </p:nvSpPr>
        <p:spPr>
          <a:xfrm flipV="1">
            <a:off x="1698625" y="3048000"/>
            <a:ext cx="635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081" name="Line 6"/>
          <p:cNvSpPr/>
          <p:nvPr/>
        </p:nvSpPr>
        <p:spPr>
          <a:xfrm flipH="1" flipV="1">
            <a:off x="3152775" y="3048000"/>
            <a:ext cx="0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082" name="Line 6"/>
          <p:cNvSpPr/>
          <p:nvPr/>
        </p:nvSpPr>
        <p:spPr>
          <a:xfrm flipH="1" flipV="1">
            <a:off x="2390775" y="3986213"/>
            <a:ext cx="0" cy="11953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2" name="Rectangle 41"/>
          <p:cNvSpPr/>
          <p:nvPr/>
        </p:nvSpPr>
        <p:spPr bwMode="auto">
          <a:xfrm>
            <a:off x="1400175" y="5181600"/>
            <a:ext cx="2070100" cy="685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L3 unified cache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8 MB, 16-way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(shared by all cores)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575175" y="1624013"/>
            <a:ext cx="2452688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MMU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(addr translation)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78275" y="2557463"/>
            <a:ext cx="1695450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d-TLB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64 entries, 4-way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807075" y="2560638"/>
            <a:ext cx="1695450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L1 i-TLB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64 entries, 4-way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87" name="Line 6"/>
          <p:cNvSpPr/>
          <p:nvPr/>
        </p:nvSpPr>
        <p:spPr>
          <a:xfrm flipH="1" flipV="1">
            <a:off x="4964113" y="2157413"/>
            <a:ext cx="0" cy="406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088" name="Line 6"/>
          <p:cNvSpPr/>
          <p:nvPr/>
        </p:nvSpPr>
        <p:spPr>
          <a:xfrm flipV="1">
            <a:off x="6640513" y="2157413"/>
            <a:ext cx="4762" cy="406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8" name="Rectangle 47"/>
          <p:cNvSpPr/>
          <p:nvPr/>
        </p:nvSpPr>
        <p:spPr bwMode="auto">
          <a:xfrm>
            <a:off x="4575175" y="3429000"/>
            <a:ext cx="2452688" cy="511175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L2 unified TLB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1536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entries, 12-way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197475" y="4191000"/>
            <a:ext cx="2305050" cy="6858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QuickPath interconnect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4 links @ 25.6 GB/s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102.4 GB/s total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176713" y="5181600"/>
            <a:ext cx="3325813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DDR3 memory controller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 x 64 bit @ 10.66 GB/s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32 GB/s total (shared by all cores)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122863" y="6172200"/>
            <a:ext cx="1905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Main memory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93" name="Line 6"/>
          <p:cNvSpPr/>
          <p:nvPr/>
        </p:nvSpPr>
        <p:spPr>
          <a:xfrm flipH="1" flipV="1">
            <a:off x="4892675" y="3962400"/>
            <a:ext cx="0" cy="1219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094" name="Line 6"/>
          <p:cNvSpPr/>
          <p:nvPr/>
        </p:nvSpPr>
        <p:spPr>
          <a:xfrm flipH="1" flipV="1">
            <a:off x="6416675" y="48609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095" name="Line 6"/>
          <p:cNvSpPr/>
          <p:nvPr/>
        </p:nvSpPr>
        <p:spPr>
          <a:xfrm flipH="1" flipV="1">
            <a:off x="4964113" y="3048000"/>
            <a:ext cx="4762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096" name="Line 6"/>
          <p:cNvSpPr/>
          <p:nvPr/>
        </p:nvSpPr>
        <p:spPr>
          <a:xfrm flipH="1" flipV="1">
            <a:off x="6640513" y="3048000"/>
            <a:ext cx="0" cy="403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097" name="Line 6"/>
          <p:cNvSpPr/>
          <p:nvPr/>
        </p:nvSpPr>
        <p:spPr>
          <a:xfrm flipH="1" flipV="1">
            <a:off x="6035675" y="58515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098" name="Line 6"/>
          <p:cNvSpPr/>
          <p:nvPr/>
        </p:nvSpPr>
        <p:spPr>
          <a:xfrm flipH="1" flipV="1">
            <a:off x="6188075" y="58515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099" name="Line 6"/>
          <p:cNvSpPr/>
          <p:nvPr/>
        </p:nvSpPr>
        <p:spPr>
          <a:xfrm flipH="1" flipV="1">
            <a:off x="6340475" y="5851525"/>
            <a:ext cx="0" cy="320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100" name="Line 6"/>
          <p:cNvSpPr/>
          <p:nvPr/>
        </p:nvSpPr>
        <p:spPr>
          <a:xfrm flipH="1" flipV="1">
            <a:off x="7502525" y="4322763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101" name="Text Box 27"/>
          <p:cNvSpPr txBox="1"/>
          <p:nvPr/>
        </p:nvSpPr>
        <p:spPr>
          <a:xfrm>
            <a:off x="7991475" y="4170363"/>
            <a:ext cx="923925" cy="47783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To other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cores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8102" name="Line 6"/>
          <p:cNvSpPr/>
          <p:nvPr/>
        </p:nvSpPr>
        <p:spPr>
          <a:xfrm flipH="1" flipV="1">
            <a:off x="7502525" y="4475163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103" name="Line 6"/>
          <p:cNvSpPr/>
          <p:nvPr/>
        </p:nvSpPr>
        <p:spPr>
          <a:xfrm flipH="1" flipV="1">
            <a:off x="7502525" y="4398963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104" name="Line 6"/>
          <p:cNvSpPr/>
          <p:nvPr/>
        </p:nvSpPr>
        <p:spPr>
          <a:xfrm flipH="1" flipV="1">
            <a:off x="7502525" y="4800600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8105" name="Text Box 27"/>
          <p:cNvSpPr txBox="1"/>
          <p:nvPr/>
        </p:nvSpPr>
        <p:spPr>
          <a:xfrm>
            <a:off x="8007350" y="4648200"/>
            <a:ext cx="755650" cy="47783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To I/O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bridge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8106" name="Line 6"/>
          <p:cNvSpPr/>
          <p:nvPr/>
        </p:nvSpPr>
        <p:spPr>
          <a:xfrm flipH="1">
            <a:off x="3470275" y="5524500"/>
            <a:ext cx="7064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</p:spTree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Text Box 30"/>
          <p:cNvSpPr txBox="1"/>
          <p:nvPr/>
        </p:nvSpPr>
        <p:spPr>
          <a:xfrm>
            <a:off x="6477000" y="3886200"/>
            <a:ext cx="379413" cy="306388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dirty="0">
                <a:latin typeface="Verdana" panose="020B0604030504040204" pitchFamily="34" charset="0"/>
                <a:ea typeface="宋体" panose="02010600030101010101" pitchFamily="2" charset="-122"/>
              </a:rPr>
              <a:t>...</a:t>
            </a:r>
            <a:endParaRPr lang="zh-CN" altLang="en-US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11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0116" name="Group 137"/>
          <p:cNvGrpSpPr/>
          <p:nvPr/>
        </p:nvGrpSpPr>
        <p:grpSpPr>
          <a:xfrm>
            <a:off x="-49212" y="1371600"/>
            <a:ext cx="9117012" cy="4959350"/>
            <a:chOff x="-127" y="572"/>
            <a:chExt cx="5743" cy="3405"/>
          </a:xfrm>
        </p:grpSpPr>
        <p:sp>
          <p:nvSpPr>
            <p:cNvPr id="90192" name="Text Box 30"/>
            <p:cNvSpPr txBox="1"/>
            <p:nvPr/>
          </p:nvSpPr>
          <p:spPr>
            <a:xfrm>
              <a:off x="1760" y="2298"/>
              <a:ext cx="239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...</a:t>
              </a:r>
              <a:endParaRPr lang="zh-CN" altLang="en-US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1" name="Rectangle 3"/>
            <p:cNvSpPr>
              <a:spLocks noChangeArrowheads="1"/>
            </p:cNvSpPr>
            <p:nvPr/>
          </p:nvSpPr>
          <p:spPr bwMode="auto">
            <a:xfrm>
              <a:off x="528" y="624"/>
              <a:ext cx="384" cy="28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CPU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144" y="1200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VPN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816" y="1200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VPO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0196" name="Text Box 6"/>
            <p:cNvSpPr txBox="1"/>
            <p:nvPr/>
          </p:nvSpPr>
          <p:spPr>
            <a:xfrm>
              <a:off x="338" y="105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36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197" name="Text Box 7"/>
            <p:cNvSpPr txBox="1"/>
            <p:nvPr/>
          </p:nvSpPr>
          <p:spPr>
            <a:xfrm>
              <a:off x="866" y="105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198" name="Line 8"/>
            <p:cNvSpPr/>
            <p:nvPr/>
          </p:nvSpPr>
          <p:spPr>
            <a:xfrm>
              <a:off x="672" y="1392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199" name="Text Box 11"/>
            <p:cNvSpPr txBox="1"/>
            <p:nvPr/>
          </p:nvSpPr>
          <p:spPr>
            <a:xfrm>
              <a:off x="816" y="1488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00" name="Text Box 12"/>
            <p:cNvSpPr txBox="1"/>
            <p:nvPr/>
          </p:nvSpPr>
          <p:spPr>
            <a:xfrm>
              <a:off x="384" y="1488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01" name="Text Box 13"/>
            <p:cNvSpPr txBox="1"/>
            <p:nvPr/>
          </p:nvSpPr>
          <p:spPr>
            <a:xfrm>
              <a:off x="1152" y="933"/>
              <a:ext cx="1429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Virtual address (VA)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1200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3" name="Rectangle 15"/>
            <p:cNvSpPr>
              <a:spLocks noChangeArrowheads="1"/>
            </p:cNvSpPr>
            <p:nvPr/>
          </p:nvSpPr>
          <p:spPr bwMode="auto">
            <a:xfrm>
              <a:off x="1536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4" name="Rectangle 16"/>
            <p:cNvSpPr>
              <a:spLocks noChangeArrowheads="1"/>
            </p:cNvSpPr>
            <p:nvPr/>
          </p:nvSpPr>
          <p:spPr bwMode="auto">
            <a:xfrm>
              <a:off x="1872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5" name="Rectangle 17"/>
            <p:cNvSpPr>
              <a:spLocks noChangeArrowheads="1"/>
            </p:cNvSpPr>
            <p:nvPr/>
          </p:nvSpPr>
          <p:spPr bwMode="auto">
            <a:xfrm>
              <a:off x="2208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6" name="Rectangle 18"/>
            <p:cNvSpPr>
              <a:spLocks noChangeArrowheads="1"/>
            </p:cNvSpPr>
            <p:nvPr/>
          </p:nvSpPr>
          <p:spPr bwMode="auto">
            <a:xfrm>
              <a:off x="1200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7" name="Rectangle 19"/>
            <p:cNvSpPr>
              <a:spLocks noChangeArrowheads="1"/>
            </p:cNvSpPr>
            <p:nvPr/>
          </p:nvSpPr>
          <p:spPr bwMode="auto">
            <a:xfrm>
              <a:off x="1536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8" name="Rectangle 20"/>
            <p:cNvSpPr>
              <a:spLocks noChangeArrowheads="1"/>
            </p:cNvSpPr>
            <p:nvPr/>
          </p:nvSpPr>
          <p:spPr bwMode="auto">
            <a:xfrm>
              <a:off x="1872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9" name="Rectangle 21"/>
            <p:cNvSpPr>
              <a:spLocks noChangeArrowheads="1"/>
            </p:cNvSpPr>
            <p:nvPr/>
          </p:nvSpPr>
          <p:spPr bwMode="auto">
            <a:xfrm>
              <a:off x="2208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0" name="Rectangle 22"/>
            <p:cNvSpPr>
              <a:spLocks noChangeArrowheads="1"/>
            </p:cNvSpPr>
            <p:nvPr/>
          </p:nvSpPr>
          <p:spPr bwMode="auto">
            <a:xfrm>
              <a:off x="1200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1" name="Rectangle 23"/>
            <p:cNvSpPr>
              <a:spLocks noChangeArrowheads="1"/>
            </p:cNvSpPr>
            <p:nvPr/>
          </p:nvSpPr>
          <p:spPr bwMode="auto">
            <a:xfrm>
              <a:off x="1536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2" name="Rectangle 24"/>
            <p:cNvSpPr>
              <a:spLocks noChangeArrowheads="1"/>
            </p:cNvSpPr>
            <p:nvPr/>
          </p:nvSpPr>
          <p:spPr bwMode="auto">
            <a:xfrm>
              <a:off x="1872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3" name="Rectangle 25"/>
            <p:cNvSpPr>
              <a:spLocks noChangeArrowheads="1"/>
            </p:cNvSpPr>
            <p:nvPr/>
          </p:nvSpPr>
          <p:spPr bwMode="auto">
            <a:xfrm>
              <a:off x="2208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4" name="Rectangle 26"/>
            <p:cNvSpPr>
              <a:spLocks noChangeArrowheads="1"/>
            </p:cNvSpPr>
            <p:nvPr/>
          </p:nvSpPr>
          <p:spPr bwMode="auto">
            <a:xfrm>
              <a:off x="1200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5" name="Rectangle 27"/>
            <p:cNvSpPr>
              <a:spLocks noChangeArrowheads="1"/>
            </p:cNvSpPr>
            <p:nvPr/>
          </p:nvSpPr>
          <p:spPr bwMode="auto">
            <a:xfrm>
              <a:off x="1536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6" name="Rectangle 28"/>
            <p:cNvSpPr>
              <a:spLocks noChangeArrowheads="1"/>
            </p:cNvSpPr>
            <p:nvPr/>
          </p:nvSpPr>
          <p:spPr bwMode="auto">
            <a:xfrm>
              <a:off x="1872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7" name="Rectangle 29"/>
            <p:cNvSpPr>
              <a:spLocks noChangeArrowheads="1"/>
            </p:cNvSpPr>
            <p:nvPr/>
          </p:nvSpPr>
          <p:spPr bwMode="auto">
            <a:xfrm>
              <a:off x="2208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218" name="Line 31"/>
            <p:cNvSpPr/>
            <p:nvPr/>
          </p:nvSpPr>
          <p:spPr>
            <a:xfrm>
              <a:off x="912" y="1792"/>
              <a:ext cx="0" cy="7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219" name="Line 32"/>
            <p:cNvSpPr/>
            <p:nvPr/>
          </p:nvSpPr>
          <p:spPr>
            <a:xfrm>
              <a:off x="912" y="2141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20" name="Line 33"/>
            <p:cNvSpPr/>
            <p:nvPr/>
          </p:nvSpPr>
          <p:spPr>
            <a:xfrm>
              <a:off x="912" y="2573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21" name="Line 34"/>
            <p:cNvSpPr/>
            <p:nvPr/>
          </p:nvSpPr>
          <p:spPr>
            <a:xfrm>
              <a:off x="912" y="2237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22" name="Line 35"/>
            <p:cNvSpPr/>
            <p:nvPr/>
          </p:nvSpPr>
          <p:spPr>
            <a:xfrm>
              <a:off x="912" y="2333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23" name="Line 36"/>
            <p:cNvSpPr/>
            <p:nvPr/>
          </p:nvSpPr>
          <p:spPr>
            <a:xfrm>
              <a:off x="576" y="1801"/>
              <a:ext cx="0" cy="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224" name="Line 37"/>
            <p:cNvSpPr/>
            <p:nvPr/>
          </p:nvSpPr>
          <p:spPr>
            <a:xfrm>
              <a:off x="576" y="1897"/>
              <a:ext cx="18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225" name="Line 38"/>
            <p:cNvSpPr/>
            <p:nvPr/>
          </p:nvSpPr>
          <p:spPr>
            <a:xfrm>
              <a:off x="1392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26" name="Line 39"/>
            <p:cNvSpPr/>
            <p:nvPr/>
          </p:nvSpPr>
          <p:spPr>
            <a:xfrm>
              <a:off x="1728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27" name="Line 40"/>
            <p:cNvSpPr/>
            <p:nvPr/>
          </p:nvSpPr>
          <p:spPr>
            <a:xfrm>
              <a:off x="2064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28" name="Line 41"/>
            <p:cNvSpPr/>
            <p:nvPr/>
          </p:nvSpPr>
          <p:spPr>
            <a:xfrm>
              <a:off x="2400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29" name="Line 42"/>
            <p:cNvSpPr/>
            <p:nvPr/>
          </p:nvSpPr>
          <p:spPr>
            <a:xfrm flipH="1">
              <a:off x="240" y="1392"/>
              <a:ext cx="0" cy="16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30" name="Line 43"/>
            <p:cNvSpPr/>
            <p:nvPr/>
          </p:nvSpPr>
          <p:spPr>
            <a:xfrm>
              <a:off x="720" y="912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31" name="Text Box 44"/>
            <p:cNvSpPr txBox="1"/>
            <p:nvPr/>
          </p:nvSpPr>
          <p:spPr>
            <a:xfrm>
              <a:off x="912" y="2612"/>
              <a:ext cx="2106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</a:t>
              </a: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 TLB (16 sets, 4 entries/set)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8" name="Rectangle 60"/>
            <p:cNvSpPr>
              <a:spLocks noChangeArrowheads="1"/>
            </p:cNvSpPr>
            <p:nvPr/>
          </p:nvSpPr>
          <p:spPr bwMode="auto">
            <a:xfrm>
              <a:off x="2496" y="312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PPN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79" name="Rectangle 61"/>
            <p:cNvSpPr>
              <a:spLocks noChangeArrowheads="1"/>
            </p:cNvSpPr>
            <p:nvPr/>
          </p:nvSpPr>
          <p:spPr bwMode="auto">
            <a:xfrm>
              <a:off x="3168" y="3128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PPO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0234" name="Text Box 62"/>
            <p:cNvSpPr txBox="1"/>
            <p:nvPr/>
          </p:nvSpPr>
          <p:spPr>
            <a:xfrm>
              <a:off x="2690" y="2983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35" name="Text Box 63"/>
            <p:cNvSpPr txBox="1"/>
            <p:nvPr/>
          </p:nvSpPr>
          <p:spPr>
            <a:xfrm>
              <a:off x="3216" y="2983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36" name="Line 64"/>
            <p:cNvSpPr/>
            <p:nvPr/>
          </p:nvSpPr>
          <p:spPr>
            <a:xfrm>
              <a:off x="2544" y="2246"/>
              <a:ext cx="4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237" name="Line 65"/>
            <p:cNvSpPr/>
            <p:nvPr/>
          </p:nvSpPr>
          <p:spPr>
            <a:xfrm>
              <a:off x="3024" y="2246"/>
              <a:ext cx="0" cy="87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38" name="Line 66"/>
            <p:cNvSpPr/>
            <p:nvPr/>
          </p:nvSpPr>
          <p:spPr>
            <a:xfrm>
              <a:off x="2064" y="3606"/>
              <a:ext cx="9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239" name="Line 67"/>
            <p:cNvSpPr/>
            <p:nvPr/>
          </p:nvSpPr>
          <p:spPr>
            <a:xfrm flipV="1">
              <a:off x="3024" y="3312"/>
              <a:ext cx="0" cy="2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40" name="Text Box 73"/>
            <p:cNvSpPr txBox="1"/>
            <p:nvPr/>
          </p:nvSpPr>
          <p:spPr>
            <a:xfrm>
              <a:off x="-127" y="2541"/>
              <a:ext cx="41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TLBmiss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41" name="Text Box 74"/>
            <p:cNvSpPr txBox="1"/>
            <p:nvPr/>
          </p:nvSpPr>
          <p:spPr>
            <a:xfrm>
              <a:off x="2592" y="1880"/>
              <a:ext cx="43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TLB 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hit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42" name="Line 75"/>
            <p:cNvSpPr/>
            <p:nvPr/>
          </p:nvSpPr>
          <p:spPr>
            <a:xfrm>
              <a:off x="1152" y="1357"/>
              <a:ext cx="206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243" name="Line 76"/>
            <p:cNvSpPr/>
            <p:nvPr/>
          </p:nvSpPr>
          <p:spPr>
            <a:xfrm>
              <a:off x="3216" y="1344"/>
              <a:ext cx="0" cy="17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44" name="Text Box 77"/>
            <p:cNvSpPr txBox="1"/>
            <p:nvPr/>
          </p:nvSpPr>
          <p:spPr>
            <a:xfrm>
              <a:off x="3472" y="3408"/>
              <a:ext cx="667" cy="5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physical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address 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(PA)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96" name="Rectangle 78"/>
            <p:cNvSpPr>
              <a:spLocks noChangeArrowheads="1"/>
            </p:cNvSpPr>
            <p:nvPr/>
          </p:nvSpPr>
          <p:spPr bwMode="auto">
            <a:xfrm>
              <a:off x="3216" y="76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result</a:t>
              </a:r>
              <a:endPara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0246" name="Text Box 79"/>
            <p:cNvSpPr txBox="1"/>
            <p:nvPr/>
          </p:nvSpPr>
          <p:spPr>
            <a:xfrm>
              <a:off x="3338" y="572"/>
              <a:ext cx="453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32</a:t>
              </a: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/64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47" name="Line 97"/>
            <p:cNvSpPr/>
            <p:nvPr/>
          </p:nvSpPr>
          <p:spPr>
            <a:xfrm>
              <a:off x="3600" y="3216"/>
              <a:ext cx="432" cy="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48" name="Line 98"/>
            <p:cNvSpPr/>
            <p:nvPr/>
          </p:nvSpPr>
          <p:spPr>
            <a:xfrm flipH="1" flipV="1">
              <a:off x="4320" y="2880"/>
              <a:ext cx="0" cy="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249" name="Line 99"/>
            <p:cNvSpPr/>
            <p:nvPr/>
          </p:nvSpPr>
          <p:spPr>
            <a:xfrm flipV="1">
              <a:off x="5280" y="2880"/>
              <a:ext cx="0" cy="2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250" name="Line 100"/>
            <p:cNvSpPr/>
            <p:nvPr/>
          </p:nvSpPr>
          <p:spPr>
            <a:xfrm flipV="1">
              <a:off x="3492" y="2873"/>
              <a:ext cx="17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251" name="Line 101"/>
            <p:cNvSpPr/>
            <p:nvPr/>
          </p:nvSpPr>
          <p:spPr>
            <a:xfrm flipV="1">
              <a:off x="3504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52" name="Line 102"/>
            <p:cNvSpPr/>
            <p:nvPr/>
          </p:nvSpPr>
          <p:spPr>
            <a:xfrm flipV="1">
              <a:off x="3648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53" name="Line 103"/>
            <p:cNvSpPr/>
            <p:nvPr/>
          </p:nvSpPr>
          <p:spPr>
            <a:xfrm flipV="1">
              <a:off x="3840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54" name="Line 104"/>
            <p:cNvSpPr/>
            <p:nvPr/>
          </p:nvSpPr>
          <p:spPr>
            <a:xfrm flipV="1">
              <a:off x="3984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55" name="Line 105"/>
            <p:cNvSpPr/>
            <p:nvPr/>
          </p:nvSpPr>
          <p:spPr>
            <a:xfrm flipV="1">
              <a:off x="4992" y="2141"/>
              <a:ext cx="0" cy="10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256" name="Line 106"/>
            <p:cNvSpPr/>
            <p:nvPr/>
          </p:nvSpPr>
          <p:spPr>
            <a:xfrm flipH="1">
              <a:off x="4752" y="2137"/>
              <a:ext cx="240" cy="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57" name="Line 107"/>
            <p:cNvSpPr/>
            <p:nvPr/>
          </p:nvSpPr>
          <p:spPr>
            <a:xfrm flipH="1">
              <a:off x="4752" y="2237"/>
              <a:ext cx="23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58" name="Line 108"/>
            <p:cNvSpPr/>
            <p:nvPr/>
          </p:nvSpPr>
          <p:spPr>
            <a:xfrm flipH="1" flipV="1">
              <a:off x="4752" y="2333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59" name="Line 109"/>
            <p:cNvSpPr/>
            <p:nvPr/>
          </p:nvSpPr>
          <p:spPr>
            <a:xfrm flipH="1">
              <a:off x="4752" y="2573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60" name="Line 115"/>
            <p:cNvSpPr/>
            <p:nvPr/>
          </p:nvSpPr>
          <p:spPr>
            <a:xfrm flipH="1" flipV="1">
              <a:off x="3600" y="960"/>
              <a:ext cx="0" cy="11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34" name="Rectangle 116"/>
            <p:cNvSpPr>
              <a:spLocks noChangeArrowheads="1"/>
            </p:cNvSpPr>
            <p:nvPr/>
          </p:nvSpPr>
          <p:spPr bwMode="auto">
            <a:xfrm>
              <a:off x="4128" y="3134"/>
              <a:ext cx="672" cy="19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0262" name="Text Box 118"/>
            <p:cNvSpPr txBox="1"/>
            <p:nvPr/>
          </p:nvSpPr>
          <p:spPr>
            <a:xfrm>
              <a:off x="4398" y="297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63" name="Text Box 119"/>
            <p:cNvSpPr txBox="1"/>
            <p:nvPr/>
          </p:nvSpPr>
          <p:spPr>
            <a:xfrm>
              <a:off x="5093" y="2976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64" name="Text Box 121"/>
            <p:cNvSpPr txBox="1"/>
            <p:nvPr/>
          </p:nvSpPr>
          <p:spPr>
            <a:xfrm>
              <a:off x="4800" y="2976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65" name="Line 125"/>
            <p:cNvSpPr/>
            <p:nvPr/>
          </p:nvSpPr>
          <p:spPr>
            <a:xfrm>
              <a:off x="4752" y="3552"/>
              <a:ext cx="76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266" name="Line 126"/>
            <p:cNvSpPr/>
            <p:nvPr/>
          </p:nvSpPr>
          <p:spPr>
            <a:xfrm flipV="1">
              <a:off x="5520" y="1584"/>
              <a:ext cx="0" cy="19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45" name="Rectangle 127"/>
            <p:cNvSpPr>
              <a:spLocks noChangeArrowheads="1"/>
            </p:cNvSpPr>
            <p:nvPr/>
          </p:nvSpPr>
          <p:spPr bwMode="auto">
            <a:xfrm>
              <a:off x="4464" y="624"/>
              <a:ext cx="960" cy="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L2, L3, and </a:t>
              </a:r>
              <a:b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main memory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0268" name="Text Box 128"/>
            <p:cNvSpPr txBox="1"/>
            <p:nvPr/>
          </p:nvSpPr>
          <p:spPr>
            <a:xfrm>
              <a:off x="3600" y="1723"/>
              <a:ext cx="147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d-cache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(64 sets, 8 lines/set)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69" name="Line 129"/>
            <p:cNvSpPr/>
            <p:nvPr/>
          </p:nvSpPr>
          <p:spPr>
            <a:xfrm flipH="1" flipV="1">
              <a:off x="4896" y="1584"/>
              <a:ext cx="624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270" name="Line 130"/>
            <p:cNvSpPr/>
            <p:nvPr/>
          </p:nvSpPr>
          <p:spPr>
            <a:xfrm flipV="1">
              <a:off x="4896" y="1152"/>
              <a:ext cx="0" cy="4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71" name="Line 131"/>
            <p:cNvSpPr/>
            <p:nvPr/>
          </p:nvSpPr>
          <p:spPr>
            <a:xfrm flipH="1">
              <a:off x="3888" y="864"/>
              <a:ext cx="5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72" name="Text Box 132"/>
            <p:cNvSpPr txBox="1"/>
            <p:nvPr/>
          </p:nvSpPr>
          <p:spPr>
            <a:xfrm>
              <a:off x="3622" y="1247"/>
              <a:ext cx="55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hit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73" name="Text Box 133"/>
            <p:cNvSpPr txBox="1"/>
            <p:nvPr/>
          </p:nvSpPr>
          <p:spPr>
            <a:xfrm>
              <a:off x="4922" y="1356"/>
              <a:ext cx="69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miss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274" name="Line 134"/>
            <p:cNvSpPr/>
            <p:nvPr/>
          </p:nvSpPr>
          <p:spPr>
            <a:xfrm flipH="1">
              <a:off x="912" y="864"/>
              <a:ext cx="23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275" name="Line 135"/>
            <p:cNvSpPr/>
            <p:nvPr/>
          </p:nvSpPr>
          <p:spPr>
            <a:xfrm flipV="1">
              <a:off x="4656" y="3408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276" name="Line 136"/>
            <p:cNvSpPr/>
            <p:nvPr/>
          </p:nvSpPr>
          <p:spPr>
            <a:xfrm>
              <a:off x="4752" y="3408"/>
              <a:ext cx="0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384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TLBT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720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TLBI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90117" name="Rectangle 13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Core i7 Address Translation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9" name="Rectangle 80"/>
          <p:cNvSpPr>
            <a:spLocks noChangeArrowheads="1"/>
          </p:cNvSpPr>
          <p:nvPr/>
        </p:nvSpPr>
        <p:spPr bwMode="auto">
          <a:xfrm>
            <a:off x="55626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Rectangle 84"/>
          <p:cNvSpPr>
            <a:spLocks noChangeArrowheads="1"/>
          </p:cNvSpPr>
          <p:nvPr/>
        </p:nvSpPr>
        <p:spPr bwMode="auto">
          <a:xfrm>
            <a:off x="55626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Rectangle 88"/>
          <p:cNvSpPr>
            <a:spLocks noChangeArrowheads="1"/>
          </p:cNvSpPr>
          <p:nvPr/>
        </p:nvSpPr>
        <p:spPr bwMode="auto">
          <a:xfrm>
            <a:off x="55626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55626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Rectangle 80"/>
          <p:cNvSpPr>
            <a:spLocks noChangeArrowheads="1"/>
          </p:cNvSpPr>
          <p:nvPr/>
        </p:nvSpPr>
        <p:spPr bwMode="auto">
          <a:xfrm>
            <a:off x="58293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Rectangle 84"/>
          <p:cNvSpPr>
            <a:spLocks noChangeArrowheads="1"/>
          </p:cNvSpPr>
          <p:nvPr/>
        </p:nvSpPr>
        <p:spPr bwMode="auto">
          <a:xfrm>
            <a:off x="58293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Rectangle 88"/>
          <p:cNvSpPr>
            <a:spLocks noChangeArrowheads="1"/>
          </p:cNvSpPr>
          <p:nvPr/>
        </p:nvSpPr>
        <p:spPr bwMode="auto">
          <a:xfrm>
            <a:off x="58293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8293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Rectangle 80"/>
          <p:cNvSpPr>
            <a:spLocks noChangeArrowheads="1"/>
          </p:cNvSpPr>
          <p:nvPr/>
        </p:nvSpPr>
        <p:spPr bwMode="auto">
          <a:xfrm>
            <a:off x="60960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Rectangle 84"/>
          <p:cNvSpPr>
            <a:spLocks noChangeArrowheads="1"/>
          </p:cNvSpPr>
          <p:nvPr/>
        </p:nvSpPr>
        <p:spPr bwMode="auto">
          <a:xfrm>
            <a:off x="60960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Rectangle 88"/>
          <p:cNvSpPr>
            <a:spLocks noChangeArrowheads="1"/>
          </p:cNvSpPr>
          <p:nvPr/>
        </p:nvSpPr>
        <p:spPr bwMode="auto">
          <a:xfrm>
            <a:off x="60960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" name="Rectangle 92"/>
          <p:cNvSpPr>
            <a:spLocks noChangeArrowheads="1"/>
          </p:cNvSpPr>
          <p:nvPr/>
        </p:nvSpPr>
        <p:spPr bwMode="auto">
          <a:xfrm>
            <a:off x="60960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" name="Rectangle 80"/>
          <p:cNvSpPr>
            <a:spLocks noChangeArrowheads="1"/>
          </p:cNvSpPr>
          <p:nvPr/>
        </p:nvSpPr>
        <p:spPr bwMode="auto">
          <a:xfrm>
            <a:off x="63627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" name="Rectangle 84"/>
          <p:cNvSpPr>
            <a:spLocks noChangeArrowheads="1"/>
          </p:cNvSpPr>
          <p:nvPr/>
        </p:nvSpPr>
        <p:spPr bwMode="auto">
          <a:xfrm>
            <a:off x="63627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" name="Rectangle 88"/>
          <p:cNvSpPr>
            <a:spLocks noChangeArrowheads="1"/>
          </p:cNvSpPr>
          <p:nvPr/>
        </p:nvSpPr>
        <p:spPr bwMode="auto">
          <a:xfrm>
            <a:off x="63627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63627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Rectangle 80"/>
          <p:cNvSpPr>
            <a:spLocks noChangeArrowheads="1"/>
          </p:cNvSpPr>
          <p:nvPr/>
        </p:nvSpPr>
        <p:spPr bwMode="auto">
          <a:xfrm>
            <a:off x="66294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" name="Rectangle 84"/>
          <p:cNvSpPr>
            <a:spLocks noChangeArrowheads="1"/>
          </p:cNvSpPr>
          <p:nvPr/>
        </p:nvSpPr>
        <p:spPr bwMode="auto">
          <a:xfrm>
            <a:off x="66294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Rectangle 88"/>
          <p:cNvSpPr>
            <a:spLocks noChangeArrowheads="1"/>
          </p:cNvSpPr>
          <p:nvPr/>
        </p:nvSpPr>
        <p:spPr bwMode="auto">
          <a:xfrm>
            <a:off x="66294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Rectangle 92"/>
          <p:cNvSpPr>
            <a:spLocks noChangeArrowheads="1"/>
          </p:cNvSpPr>
          <p:nvPr/>
        </p:nvSpPr>
        <p:spPr bwMode="auto">
          <a:xfrm>
            <a:off x="66294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Rectangle 80"/>
          <p:cNvSpPr>
            <a:spLocks noChangeArrowheads="1"/>
          </p:cNvSpPr>
          <p:nvPr/>
        </p:nvSpPr>
        <p:spPr bwMode="auto">
          <a:xfrm>
            <a:off x="68961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" name="Rectangle 84"/>
          <p:cNvSpPr>
            <a:spLocks noChangeArrowheads="1"/>
          </p:cNvSpPr>
          <p:nvPr/>
        </p:nvSpPr>
        <p:spPr bwMode="auto">
          <a:xfrm>
            <a:off x="68961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Rectangle 88"/>
          <p:cNvSpPr>
            <a:spLocks noChangeArrowheads="1"/>
          </p:cNvSpPr>
          <p:nvPr/>
        </p:nvSpPr>
        <p:spPr bwMode="auto">
          <a:xfrm>
            <a:off x="68961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68961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" name="Rectangle 80"/>
          <p:cNvSpPr>
            <a:spLocks noChangeArrowheads="1"/>
          </p:cNvSpPr>
          <p:nvPr/>
        </p:nvSpPr>
        <p:spPr bwMode="auto">
          <a:xfrm>
            <a:off x="71628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Rectangle 84"/>
          <p:cNvSpPr>
            <a:spLocks noChangeArrowheads="1"/>
          </p:cNvSpPr>
          <p:nvPr/>
        </p:nvSpPr>
        <p:spPr bwMode="auto">
          <a:xfrm>
            <a:off x="71628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Rectangle 88"/>
          <p:cNvSpPr>
            <a:spLocks noChangeArrowheads="1"/>
          </p:cNvSpPr>
          <p:nvPr/>
        </p:nvSpPr>
        <p:spPr bwMode="auto">
          <a:xfrm>
            <a:off x="71628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Rectangle 92"/>
          <p:cNvSpPr>
            <a:spLocks noChangeArrowheads="1"/>
          </p:cNvSpPr>
          <p:nvPr/>
        </p:nvSpPr>
        <p:spPr bwMode="auto">
          <a:xfrm>
            <a:off x="71628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" name="Rectangle 80"/>
          <p:cNvSpPr>
            <a:spLocks noChangeArrowheads="1"/>
          </p:cNvSpPr>
          <p:nvPr/>
        </p:nvSpPr>
        <p:spPr bwMode="auto">
          <a:xfrm>
            <a:off x="74295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" name="Rectangle 84"/>
          <p:cNvSpPr>
            <a:spLocks noChangeArrowheads="1"/>
          </p:cNvSpPr>
          <p:nvPr/>
        </p:nvSpPr>
        <p:spPr bwMode="auto">
          <a:xfrm>
            <a:off x="74295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" name="Rectangle 88"/>
          <p:cNvSpPr>
            <a:spLocks noChangeArrowheads="1"/>
          </p:cNvSpPr>
          <p:nvPr/>
        </p:nvSpPr>
        <p:spPr bwMode="auto">
          <a:xfrm>
            <a:off x="74295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" name="Rectangle 92"/>
          <p:cNvSpPr>
            <a:spLocks noChangeArrowheads="1"/>
          </p:cNvSpPr>
          <p:nvPr/>
        </p:nvSpPr>
        <p:spPr bwMode="auto">
          <a:xfrm>
            <a:off x="74295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6" name="Rectangle 117"/>
          <p:cNvSpPr>
            <a:spLocks noChangeArrowheads="1"/>
          </p:cNvSpPr>
          <p:nvPr/>
        </p:nvSpPr>
        <p:spPr bwMode="auto">
          <a:xfrm>
            <a:off x="7772400" y="5105400"/>
            <a:ext cx="4778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Rectangle 117"/>
          <p:cNvSpPr>
            <a:spLocks noChangeArrowheads="1"/>
          </p:cNvSpPr>
          <p:nvPr/>
        </p:nvSpPr>
        <p:spPr bwMode="auto">
          <a:xfrm>
            <a:off x="8247063" y="5105400"/>
            <a:ext cx="4397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0152" name="Line 101"/>
          <p:cNvSpPr/>
          <p:nvPr/>
        </p:nvSpPr>
        <p:spPr>
          <a:xfrm flipV="1">
            <a:off x="67818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53" name="Line 102"/>
          <p:cNvSpPr/>
          <p:nvPr/>
        </p:nvSpPr>
        <p:spPr>
          <a:xfrm flipV="1">
            <a:off x="70104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54" name="Line 103"/>
          <p:cNvSpPr/>
          <p:nvPr/>
        </p:nvSpPr>
        <p:spPr>
          <a:xfrm flipV="1">
            <a:off x="73152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55" name="Line 104"/>
          <p:cNvSpPr/>
          <p:nvPr/>
        </p:nvSpPr>
        <p:spPr>
          <a:xfrm flipV="1">
            <a:off x="75438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2" name="Rectangle 45"/>
          <p:cNvSpPr>
            <a:spLocks noChangeArrowheads="1"/>
          </p:cNvSpPr>
          <p:nvPr/>
        </p:nvSpPr>
        <p:spPr bwMode="auto">
          <a:xfrm>
            <a:off x="381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VPN1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3" name="Rectangle 46"/>
          <p:cNvSpPr>
            <a:spLocks noChangeArrowheads="1"/>
          </p:cNvSpPr>
          <p:nvPr/>
        </p:nvSpPr>
        <p:spPr bwMode="auto">
          <a:xfrm>
            <a:off x="1143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VPN2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ectangle 45"/>
          <p:cNvSpPr>
            <a:spLocks noChangeArrowheads="1"/>
          </p:cNvSpPr>
          <p:nvPr/>
        </p:nvSpPr>
        <p:spPr bwMode="auto">
          <a:xfrm>
            <a:off x="1905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VPN3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Rectangle 46"/>
          <p:cNvSpPr>
            <a:spLocks noChangeArrowheads="1"/>
          </p:cNvSpPr>
          <p:nvPr/>
        </p:nvSpPr>
        <p:spPr bwMode="auto">
          <a:xfrm>
            <a:off x="2667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VPN4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0160" name="Line 53"/>
          <p:cNvSpPr/>
          <p:nvPr/>
        </p:nvSpPr>
        <p:spPr>
          <a:xfrm>
            <a:off x="12573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61" name="Line 54"/>
          <p:cNvSpPr/>
          <p:nvPr/>
        </p:nvSpPr>
        <p:spPr>
          <a:xfrm>
            <a:off x="12573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8" name="Rectangle 51"/>
          <p:cNvSpPr>
            <a:spLocks noChangeArrowheads="1"/>
          </p:cNvSpPr>
          <p:nvPr/>
        </p:nvSpPr>
        <p:spPr bwMode="auto">
          <a:xfrm>
            <a:off x="14478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63" name="Rectangle 9"/>
          <p:cNvSpPr/>
          <p:nvPr/>
        </p:nvSpPr>
        <p:spPr>
          <a:xfrm>
            <a:off x="14478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164" name="Line 53"/>
          <p:cNvSpPr/>
          <p:nvPr/>
        </p:nvSpPr>
        <p:spPr>
          <a:xfrm>
            <a:off x="533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65" name="Line 54"/>
          <p:cNvSpPr/>
          <p:nvPr/>
        </p:nvSpPr>
        <p:spPr>
          <a:xfrm>
            <a:off x="533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6" name="Rectangle 51"/>
          <p:cNvSpPr>
            <a:spLocks noChangeArrowheads="1"/>
          </p:cNvSpPr>
          <p:nvPr/>
        </p:nvSpPr>
        <p:spPr bwMode="auto">
          <a:xfrm>
            <a:off x="723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67" name="Rectangle 9"/>
          <p:cNvSpPr/>
          <p:nvPr/>
        </p:nvSpPr>
        <p:spPr>
          <a:xfrm>
            <a:off x="723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168" name="Line 53"/>
          <p:cNvSpPr/>
          <p:nvPr/>
        </p:nvSpPr>
        <p:spPr>
          <a:xfrm>
            <a:off x="2057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69" name="Line 54"/>
          <p:cNvSpPr/>
          <p:nvPr/>
        </p:nvSpPr>
        <p:spPr>
          <a:xfrm>
            <a:off x="2057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1" name="Rectangle 51"/>
          <p:cNvSpPr>
            <a:spLocks noChangeArrowheads="1"/>
          </p:cNvSpPr>
          <p:nvPr/>
        </p:nvSpPr>
        <p:spPr bwMode="auto">
          <a:xfrm>
            <a:off x="2247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71" name="Rectangle 9"/>
          <p:cNvSpPr/>
          <p:nvPr/>
        </p:nvSpPr>
        <p:spPr>
          <a:xfrm>
            <a:off x="2247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172" name="Line 53"/>
          <p:cNvSpPr/>
          <p:nvPr/>
        </p:nvSpPr>
        <p:spPr>
          <a:xfrm>
            <a:off x="2819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73" name="Line 54"/>
          <p:cNvSpPr/>
          <p:nvPr/>
        </p:nvSpPr>
        <p:spPr>
          <a:xfrm>
            <a:off x="2819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" name="Rectangle 51"/>
          <p:cNvSpPr>
            <a:spLocks noChangeArrowheads="1"/>
          </p:cNvSpPr>
          <p:nvPr/>
        </p:nvSpPr>
        <p:spPr bwMode="auto">
          <a:xfrm>
            <a:off x="3009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75" name="Rectangle 9"/>
          <p:cNvSpPr/>
          <p:nvPr/>
        </p:nvSpPr>
        <p:spPr>
          <a:xfrm>
            <a:off x="3009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176" name="Line 54"/>
          <p:cNvSpPr/>
          <p:nvPr/>
        </p:nvSpPr>
        <p:spPr>
          <a:xfrm flipV="1">
            <a:off x="381000" y="5389563"/>
            <a:ext cx="3429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77" name="Text Box 7"/>
          <p:cNvSpPr txBox="1"/>
          <p:nvPr/>
        </p:nvSpPr>
        <p:spPr>
          <a:xfrm>
            <a:off x="-76200" y="5257800"/>
            <a:ext cx="5461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CR3</a:t>
            </a:r>
            <a:endParaRPr lang="en-US" altLang="zh-CN" sz="1400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178" name="Text Box 44"/>
          <p:cNvSpPr txBox="1"/>
          <p:nvPr/>
        </p:nvSpPr>
        <p:spPr>
          <a:xfrm>
            <a:off x="1357313" y="6394450"/>
            <a:ext cx="1385887" cy="3111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Tables</a:t>
            </a:r>
            <a:endParaRPr lang="en-US" altLang="zh-CN" sz="16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179" name="Text Box 11"/>
          <p:cNvSpPr txBox="1"/>
          <p:nvPr/>
        </p:nvSpPr>
        <p:spPr>
          <a:xfrm>
            <a:off x="617538" y="4673600"/>
            <a:ext cx="29686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180" name="Text Box 11"/>
          <p:cNvSpPr txBox="1"/>
          <p:nvPr/>
        </p:nvSpPr>
        <p:spPr>
          <a:xfrm>
            <a:off x="1371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181" name="Text Box 11"/>
          <p:cNvSpPr txBox="1"/>
          <p:nvPr/>
        </p:nvSpPr>
        <p:spPr>
          <a:xfrm>
            <a:off x="2133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182" name="Text Box 11"/>
          <p:cNvSpPr txBox="1"/>
          <p:nvPr/>
        </p:nvSpPr>
        <p:spPr>
          <a:xfrm>
            <a:off x="2895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183" name="Line 24"/>
          <p:cNvSpPr/>
          <p:nvPr/>
        </p:nvSpPr>
        <p:spPr>
          <a:xfrm>
            <a:off x="1139825" y="5791200"/>
            <a:ext cx="793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84" name="Line 25"/>
          <p:cNvSpPr/>
          <p:nvPr/>
        </p:nvSpPr>
        <p:spPr>
          <a:xfrm>
            <a:off x="1219200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85" name="Line 8"/>
          <p:cNvSpPr/>
          <p:nvPr/>
        </p:nvSpPr>
        <p:spPr>
          <a:xfrm>
            <a:off x="1219200" y="5334000"/>
            <a:ext cx="2333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86" name="Line 24"/>
          <p:cNvSpPr/>
          <p:nvPr/>
        </p:nvSpPr>
        <p:spPr>
          <a:xfrm>
            <a:off x="1866900" y="5791200"/>
            <a:ext cx="1095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87" name="Line 25"/>
          <p:cNvSpPr/>
          <p:nvPr/>
        </p:nvSpPr>
        <p:spPr>
          <a:xfrm>
            <a:off x="1976438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88" name="Line 8"/>
          <p:cNvSpPr/>
          <p:nvPr/>
        </p:nvSpPr>
        <p:spPr>
          <a:xfrm flipV="1">
            <a:off x="1976438" y="5334000"/>
            <a:ext cx="271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89" name="Line 24"/>
          <p:cNvSpPr/>
          <p:nvPr/>
        </p:nvSpPr>
        <p:spPr>
          <a:xfrm>
            <a:off x="2659063" y="5791200"/>
            <a:ext cx="793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90" name="Line 25"/>
          <p:cNvSpPr/>
          <p:nvPr/>
        </p:nvSpPr>
        <p:spPr>
          <a:xfrm>
            <a:off x="2738438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91" name="Line 8"/>
          <p:cNvSpPr/>
          <p:nvPr/>
        </p:nvSpPr>
        <p:spPr>
          <a:xfrm flipV="1">
            <a:off x="2738438" y="5334000"/>
            <a:ext cx="271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Oval 137"/>
          <p:cNvSpPr/>
          <p:nvPr/>
        </p:nvSpPr>
        <p:spPr>
          <a:xfrm>
            <a:off x="152400" y="2462213"/>
            <a:ext cx="5162550" cy="2309812"/>
          </a:xfrm>
          <a:prstGeom prst="ellipse">
            <a:avLst/>
          </a:pr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2163" name="Text Box 30"/>
          <p:cNvSpPr txBox="1"/>
          <p:nvPr/>
        </p:nvSpPr>
        <p:spPr>
          <a:xfrm>
            <a:off x="6477000" y="3886200"/>
            <a:ext cx="379413" cy="306388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dirty="0">
                <a:latin typeface="Verdana" panose="020B0604030504040204" pitchFamily="34" charset="0"/>
                <a:ea typeface="宋体" panose="02010600030101010101" pitchFamily="2" charset="-122"/>
              </a:rPr>
              <a:t>...</a:t>
            </a:r>
            <a:endParaRPr lang="zh-CN" altLang="en-US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6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165" name="Group 137"/>
          <p:cNvGrpSpPr/>
          <p:nvPr/>
        </p:nvGrpSpPr>
        <p:grpSpPr>
          <a:xfrm>
            <a:off x="-49212" y="1371600"/>
            <a:ext cx="9117012" cy="4959350"/>
            <a:chOff x="-127" y="572"/>
            <a:chExt cx="5743" cy="3405"/>
          </a:xfrm>
        </p:grpSpPr>
        <p:sp>
          <p:nvSpPr>
            <p:cNvPr id="92241" name="Text Box 30"/>
            <p:cNvSpPr txBox="1"/>
            <p:nvPr/>
          </p:nvSpPr>
          <p:spPr>
            <a:xfrm>
              <a:off x="1760" y="2298"/>
              <a:ext cx="239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...</a:t>
              </a:r>
              <a:endParaRPr lang="zh-CN" altLang="en-US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1" name="Rectangle 3"/>
            <p:cNvSpPr>
              <a:spLocks noChangeArrowheads="1"/>
            </p:cNvSpPr>
            <p:nvPr/>
          </p:nvSpPr>
          <p:spPr bwMode="auto">
            <a:xfrm>
              <a:off x="528" y="624"/>
              <a:ext cx="384" cy="28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CPU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144" y="1200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VPN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816" y="1200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VPO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45" name="Text Box 6"/>
            <p:cNvSpPr txBox="1"/>
            <p:nvPr/>
          </p:nvSpPr>
          <p:spPr>
            <a:xfrm>
              <a:off x="338" y="105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36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46" name="Text Box 7"/>
            <p:cNvSpPr txBox="1"/>
            <p:nvPr/>
          </p:nvSpPr>
          <p:spPr>
            <a:xfrm>
              <a:off x="866" y="105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47" name="Line 8"/>
            <p:cNvSpPr/>
            <p:nvPr/>
          </p:nvSpPr>
          <p:spPr>
            <a:xfrm>
              <a:off x="672" y="1392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48" name="Text Box 11"/>
            <p:cNvSpPr txBox="1"/>
            <p:nvPr/>
          </p:nvSpPr>
          <p:spPr>
            <a:xfrm>
              <a:off x="816" y="1488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49" name="Text Box 12"/>
            <p:cNvSpPr txBox="1"/>
            <p:nvPr/>
          </p:nvSpPr>
          <p:spPr>
            <a:xfrm>
              <a:off x="384" y="1488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50" name="Text Box 13"/>
            <p:cNvSpPr txBox="1"/>
            <p:nvPr/>
          </p:nvSpPr>
          <p:spPr>
            <a:xfrm>
              <a:off x="1152" y="933"/>
              <a:ext cx="1429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Virtual address (VA)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1200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3" name="Rectangle 15"/>
            <p:cNvSpPr>
              <a:spLocks noChangeArrowheads="1"/>
            </p:cNvSpPr>
            <p:nvPr/>
          </p:nvSpPr>
          <p:spPr bwMode="auto">
            <a:xfrm>
              <a:off x="1536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4" name="Rectangle 16"/>
            <p:cNvSpPr>
              <a:spLocks noChangeArrowheads="1"/>
            </p:cNvSpPr>
            <p:nvPr/>
          </p:nvSpPr>
          <p:spPr bwMode="auto">
            <a:xfrm>
              <a:off x="1872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5" name="Rectangle 17"/>
            <p:cNvSpPr>
              <a:spLocks noChangeArrowheads="1"/>
            </p:cNvSpPr>
            <p:nvPr/>
          </p:nvSpPr>
          <p:spPr bwMode="auto">
            <a:xfrm>
              <a:off x="2208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6" name="Rectangle 18"/>
            <p:cNvSpPr>
              <a:spLocks noChangeArrowheads="1"/>
            </p:cNvSpPr>
            <p:nvPr/>
          </p:nvSpPr>
          <p:spPr bwMode="auto">
            <a:xfrm>
              <a:off x="1200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7" name="Rectangle 19"/>
            <p:cNvSpPr>
              <a:spLocks noChangeArrowheads="1"/>
            </p:cNvSpPr>
            <p:nvPr/>
          </p:nvSpPr>
          <p:spPr bwMode="auto">
            <a:xfrm>
              <a:off x="1536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8" name="Rectangle 20"/>
            <p:cNvSpPr>
              <a:spLocks noChangeArrowheads="1"/>
            </p:cNvSpPr>
            <p:nvPr/>
          </p:nvSpPr>
          <p:spPr bwMode="auto">
            <a:xfrm>
              <a:off x="1872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9" name="Rectangle 21"/>
            <p:cNvSpPr>
              <a:spLocks noChangeArrowheads="1"/>
            </p:cNvSpPr>
            <p:nvPr/>
          </p:nvSpPr>
          <p:spPr bwMode="auto">
            <a:xfrm>
              <a:off x="2208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0" name="Rectangle 22"/>
            <p:cNvSpPr>
              <a:spLocks noChangeArrowheads="1"/>
            </p:cNvSpPr>
            <p:nvPr/>
          </p:nvSpPr>
          <p:spPr bwMode="auto">
            <a:xfrm>
              <a:off x="1200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1" name="Rectangle 23"/>
            <p:cNvSpPr>
              <a:spLocks noChangeArrowheads="1"/>
            </p:cNvSpPr>
            <p:nvPr/>
          </p:nvSpPr>
          <p:spPr bwMode="auto">
            <a:xfrm>
              <a:off x="1536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2" name="Rectangle 24"/>
            <p:cNvSpPr>
              <a:spLocks noChangeArrowheads="1"/>
            </p:cNvSpPr>
            <p:nvPr/>
          </p:nvSpPr>
          <p:spPr bwMode="auto">
            <a:xfrm>
              <a:off x="1872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3" name="Rectangle 25"/>
            <p:cNvSpPr>
              <a:spLocks noChangeArrowheads="1"/>
            </p:cNvSpPr>
            <p:nvPr/>
          </p:nvSpPr>
          <p:spPr bwMode="auto">
            <a:xfrm>
              <a:off x="2208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4" name="Rectangle 26"/>
            <p:cNvSpPr>
              <a:spLocks noChangeArrowheads="1"/>
            </p:cNvSpPr>
            <p:nvPr/>
          </p:nvSpPr>
          <p:spPr bwMode="auto">
            <a:xfrm>
              <a:off x="1200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5" name="Rectangle 27"/>
            <p:cNvSpPr>
              <a:spLocks noChangeArrowheads="1"/>
            </p:cNvSpPr>
            <p:nvPr/>
          </p:nvSpPr>
          <p:spPr bwMode="auto">
            <a:xfrm>
              <a:off x="1536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6" name="Rectangle 28"/>
            <p:cNvSpPr>
              <a:spLocks noChangeArrowheads="1"/>
            </p:cNvSpPr>
            <p:nvPr/>
          </p:nvSpPr>
          <p:spPr bwMode="auto">
            <a:xfrm>
              <a:off x="1872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7" name="Rectangle 29"/>
            <p:cNvSpPr>
              <a:spLocks noChangeArrowheads="1"/>
            </p:cNvSpPr>
            <p:nvPr/>
          </p:nvSpPr>
          <p:spPr bwMode="auto">
            <a:xfrm>
              <a:off x="2208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7" name="Line 31"/>
            <p:cNvSpPr/>
            <p:nvPr/>
          </p:nvSpPr>
          <p:spPr>
            <a:xfrm>
              <a:off x="912" y="1792"/>
              <a:ext cx="0" cy="7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68" name="Line 32"/>
            <p:cNvSpPr/>
            <p:nvPr/>
          </p:nvSpPr>
          <p:spPr>
            <a:xfrm>
              <a:off x="912" y="2141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69" name="Line 33"/>
            <p:cNvSpPr/>
            <p:nvPr/>
          </p:nvSpPr>
          <p:spPr>
            <a:xfrm>
              <a:off x="912" y="2573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70" name="Line 34"/>
            <p:cNvSpPr/>
            <p:nvPr/>
          </p:nvSpPr>
          <p:spPr>
            <a:xfrm>
              <a:off x="912" y="2237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71" name="Line 35"/>
            <p:cNvSpPr/>
            <p:nvPr/>
          </p:nvSpPr>
          <p:spPr>
            <a:xfrm>
              <a:off x="912" y="2333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72" name="Line 36"/>
            <p:cNvSpPr/>
            <p:nvPr/>
          </p:nvSpPr>
          <p:spPr>
            <a:xfrm>
              <a:off x="576" y="1801"/>
              <a:ext cx="0" cy="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73" name="Line 37"/>
            <p:cNvSpPr/>
            <p:nvPr/>
          </p:nvSpPr>
          <p:spPr>
            <a:xfrm>
              <a:off x="576" y="1897"/>
              <a:ext cx="18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74" name="Line 38"/>
            <p:cNvSpPr/>
            <p:nvPr/>
          </p:nvSpPr>
          <p:spPr>
            <a:xfrm>
              <a:off x="1392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75" name="Line 39"/>
            <p:cNvSpPr/>
            <p:nvPr/>
          </p:nvSpPr>
          <p:spPr>
            <a:xfrm>
              <a:off x="1728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76" name="Line 40"/>
            <p:cNvSpPr/>
            <p:nvPr/>
          </p:nvSpPr>
          <p:spPr>
            <a:xfrm>
              <a:off x="2064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77" name="Line 41"/>
            <p:cNvSpPr/>
            <p:nvPr/>
          </p:nvSpPr>
          <p:spPr>
            <a:xfrm>
              <a:off x="2400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78" name="Line 42"/>
            <p:cNvSpPr/>
            <p:nvPr/>
          </p:nvSpPr>
          <p:spPr>
            <a:xfrm flipH="1">
              <a:off x="240" y="1392"/>
              <a:ext cx="0" cy="16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79" name="Line 43"/>
            <p:cNvSpPr/>
            <p:nvPr/>
          </p:nvSpPr>
          <p:spPr>
            <a:xfrm>
              <a:off x="720" y="912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80" name="Text Box 44"/>
            <p:cNvSpPr txBox="1"/>
            <p:nvPr/>
          </p:nvSpPr>
          <p:spPr>
            <a:xfrm>
              <a:off x="912" y="2612"/>
              <a:ext cx="2106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TLB (16 sets, 4 entries/set)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8" name="Rectangle 60"/>
            <p:cNvSpPr>
              <a:spLocks noChangeArrowheads="1"/>
            </p:cNvSpPr>
            <p:nvPr/>
          </p:nvSpPr>
          <p:spPr bwMode="auto">
            <a:xfrm>
              <a:off x="2496" y="312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PPN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79" name="Rectangle 61"/>
            <p:cNvSpPr>
              <a:spLocks noChangeArrowheads="1"/>
            </p:cNvSpPr>
            <p:nvPr/>
          </p:nvSpPr>
          <p:spPr bwMode="auto">
            <a:xfrm>
              <a:off x="3168" y="3128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PPO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83" name="Text Box 62"/>
            <p:cNvSpPr txBox="1"/>
            <p:nvPr/>
          </p:nvSpPr>
          <p:spPr>
            <a:xfrm>
              <a:off x="2690" y="2983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84" name="Text Box 63"/>
            <p:cNvSpPr txBox="1"/>
            <p:nvPr/>
          </p:nvSpPr>
          <p:spPr>
            <a:xfrm>
              <a:off x="3216" y="2983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85" name="Line 64"/>
            <p:cNvSpPr/>
            <p:nvPr/>
          </p:nvSpPr>
          <p:spPr>
            <a:xfrm>
              <a:off x="2544" y="2246"/>
              <a:ext cx="4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86" name="Line 65"/>
            <p:cNvSpPr/>
            <p:nvPr/>
          </p:nvSpPr>
          <p:spPr>
            <a:xfrm>
              <a:off x="3024" y="2246"/>
              <a:ext cx="0" cy="87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87" name="Line 66"/>
            <p:cNvSpPr/>
            <p:nvPr/>
          </p:nvSpPr>
          <p:spPr>
            <a:xfrm>
              <a:off x="2064" y="3606"/>
              <a:ext cx="9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88" name="Line 67"/>
            <p:cNvSpPr/>
            <p:nvPr/>
          </p:nvSpPr>
          <p:spPr>
            <a:xfrm flipV="1">
              <a:off x="3024" y="3312"/>
              <a:ext cx="0" cy="2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89" name="Text Box 73"/>
            <p:cNvSpPr txBox="1"/>
            <p:nvPr/>
          </p:nvSpPr>
          <p:spPr>
            <a:xfrm>
              <a:off x="-127" y="2541"/>
              <a:ext cx="41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TLBmiss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90" name="Text Box 74"/>
            <p:cNvSpPr txBox="1"/>
            <p:nvPr/>
          </p:nvSpPr>
          <p:spPr>
            <a:xfrm>
              <a:off x="2592" y="1880"/>
              <a:ext cx="43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TLB 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hit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91" name="Line 75"/>
            <p:cNvSpPr/>
            <p:nvPr/>
          </p:nvSpPr>
          <p:spPr>
            <a:xfrm>
              <a:off x="1152" y="1357"/>
              <a:ext cx="206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92" name="Line 76"/>
            <p:cNvSpPr/>
            <p:nvPr/>
          </p:nvSpPr>
          <p:spPr>
            <a:xfrm>
              <a:off x="3216" y="1344"/>
              <a:ext cx="0" cy="17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93" name="Text Box 77"/>
            <p:cNvSpPr txBox="1"/>
            <p:nvPr/>
          </p:nvSpPr>
          <p:spPr>
            <a:xfrm>
              <a:off x="3472" y="3408"/>
              <a:ext cx="667" cy="5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physical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address 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(PA)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96" name="Rectangle 78"/>
            <p:cNvSpPr>
              <a:spLocks noChangeArrowheads="1"/>
            </p:cNvSpPr>
            <p:nvPr/>
          </p:nvSpPr>
          <p:spPr bwMode="auto">
            <a:xfrm>
              <a:off x="3216" y="76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result</a:t>
              </a:r>
              <a:endPara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95" name="Text Box 79"/>
            <p:cNvSpPr txBox="1"/>
            <p:nvPr/>
          </p:nvSpPr>
          <p:spPr>
            <a:xfrm>
              <a:off x="3338" y="572"/>
              <a:ext cx="453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32</a:t>
              </a: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/64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96" name="Line 97"/>
            <p:cNvSpPr/>
            <p:nvPr/>
          </p:nvSpPr>
          <p:spPr>
            <a:xfrm>
              <a:off x="3600" y="3216"/>
              <a:ext cx="432" cy="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97" name="Line 98"/>
            <p:cNvSpPr/>
            <p:nvPr/>
          </p:nvSpPr>
          <p:spPr>
            <a:xfrm flipH="1" flipV="1">
              <a:off x="4320" y="2880"/>
              <a:ext cx="0" cy="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98" name="Line 99"/>
            <p:cNvSpPr/>
            <p:nvPr/>
          </p:nvSpPr>
          <p:spPr>
            <a:xfrm flipV="1">
              <a:off x="5280" y="2880"/>
              <a:ext cx="0" cy="2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99" name="Line 100"/>
            <p:cNvSpPr/>
            <p:nvPr/>
          </p:nvSpPr>
          <p:spPr>
            <a:xfrm flipV="1">
              <a:off x="3492" y="2873"/>
              <a:ext cx="17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00" name="Line 101"/>
            <p:cNvSpPr/>
            <p:nvPr/>
          </p:nvSpPr>
          <p:spPr>
            <a:xfrm flipV="1">
              <a:off x="3504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01" name="Line 102"/>
            <p:cNvSpPr/>
            <p:nvPr/>
          </p:nvSpPr>
          <p:spPr>
            <a:xfrm flipV="1">
              <a:off x="3648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02" name="Line 103"/>
            <p:cNvSpPr/>
            <p:nvPr/>
          </p:nvSpPr>
          <p:spPr>
            <a:xfrm flipV="1">
              <a:off x="3840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03" name="Line 104"/>
            <p:cNvSpPr/>
            <p:nvPr/>
          </p:nvSpPr>
          <p:spPr>
            <a:xfrm flipV="1">
              <a:off x="3984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04" name="Line 105"/>
            <p:cNvSpPr/>
            <p:nvPr/>
          </p:nvSpPr>
          <p:spPr>
            <a:xfrm flipV="1">
              <a:off x="4992" y="2141"/>
              <a:ext cx="0" cy="10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05" name="Line 106"/>
            <p:cNvSpPr/>
            <p:nvPr/>
          </p:nvSpPr>
          <p:spPr>
            <a:xfrm flipH="1">
              <a:off x="4752" y="2137"/>
              <a:ext cx="240" cy="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06" name="Line 107"/>
            <p:cNvSpPr/>
            <p:nvPr/>
          </p:nvSpPr>
          <p:spPr>
            <a:xfrm flipH="1">
              <a:off x="4752" y="2237"/>
              <a:ext cx="23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07" name="Line 108"/>
            <p:cNvSpPr/>
            <p:nvPr/>
          </p:nvSpPr>
          <p:spPr>
            <a:xfrm flipH="1" flipV="1">
              <a:off x="4752" y="2333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08" name="Line 109"/>
            <p:cNvSpPr/>
            <p:nvPr/>
          </p:nvSpPr>
          <p:spPr>
            <a:xfrm flipH="1">
              <a:off x="4752" y="2573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09" name="Line 115"/>
            <p:cNvSpPr/>
            <p:nvPr/>
          </p:nvSpPr>
          <p:spPr>
            <a:xfrm flipH="1" flipV="1">
              <a:off x="3600" y="960"/>
              <a:ext cx="0" cy="11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34" name="Rectangle 116"/>
            <p:cNvSpPr>
              <a:spLocks noChangeArrowheads="1"/>
            </p:cNvSpPr>
            <p:nvPr/>
          </p:nvSpPr>
          <p:spPr bwMode="auto">
            <a:xfrm>
              <a:off x="4128" y="3134"/>
              <a:ext cx="672" cy="19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311" name="Text Box 118"/>
            <p:cNvSpPr txBox="1"/>
            <p:nvPr/>
          </p:nvSpPr>
          <p:spPr>
            <a:xfrm>
              <a:off x="4398" y="297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12" name="Text Box 119"/>
            <p:cNvSpPr txBox="1"/>
            <p:nvPr/>
          </p:nvSpPr>
          <p:spPr>
            <a:xfrm>
              <a:off x="5093" y="2976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13" name="Text Box 121"/>
            <p:cNvSpPr txBox="1"/>
            <p:nvPr/>
          </p:nvSpPr>
          <p:spPr>
            <a:xfrm>
              <a:off x="4800" y="2976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14" name="Line 125"/>
            <p:cNvSpPr/>
            <p:nvPr/>
          </p:nvSpPr>
          <p:spPr>
            <a:xfrm>
              <a:off x="4752" y="3552"/>
              <a:ext cx="76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15" name="Line 126"/>
            <p:cNvSpPr/>
            <p:nvPr/>
          </p:nvSpPr>
          <p:spPr>
            <a:xfrm flipV="1">
              <a:off x="5520" y="1584"/>
              <a:ext cx="0" cy="19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45" name="Rectangle 127"/>
            <p:cNvSpPr>
              <a:spLocks noChangeArrowheads="1"/>
            </p:cNvSpPr>
            <p:nvPr/>
          </p:nvSpPr>
          <p:spPr bwMode="auto">
            <a:xfrm>
              <a:off x="4464" y="624"/>
              <a:ext cx="960" cy="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L2, L3, and </a:t>
              </a:r>
              <a:b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main memory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317" name="Text Box 128"/>
            <p:cNvSpPr txBox="1"/>
            <p:nvPr/>
          </p:nvSpPr>
          <p:spPr>
            <a:xfrm>
              <a:off x="3600" y="1723"/>
              <a:ext cx="147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d-cache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(64 sets, 8 lines/set)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18" name="Line 129"/>
            <p:cNvSpPr/>
            <p:nvPr/>
          </p:nvSpPr>
          <p:spPr>
            <a:xfrm flipH="1" flipV="1">
              <a:off x="4896" y="1584"/>
              <a:ext cx="624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19" name="Line 130"/>
            <p:cNvSpPr/>
            <p:nvPr/>
          </p:nvSpPr>
          <p:spPr>
            <a:xfrm flipV="1">
              <a:off x="4896" y="1152"/>
              <a:ext cx="0" cy="4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20" name="Line 131"/>
            <p:cNvSpPr/>
            <p:nvPr/>
          </p:nvSpPr>
          <p:spPr>
            <a:xfrm flipH="1">
              <a:off x="3888" y="864"/>
              <a:ext cx="5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21" name="Text Box 132"/>
            <p:cNvSpPr txBox="1"/>
            <p:nvPr/>
          </p:nvSpPr>
          <p:spPr>
            <a:xfrm>
              <a:off x="3622" y="1247"/>
              <a:ext cx="55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hit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2" name="Text Box 133"/>
            <p:cNvSpPr txBox="1"/>
            <p:nvPr/>
          </p:nvSpPr>
          <p:spPr>
            <a:xfrm>
              <a:off x="4922" y="1356"/>
              <a:ext cx="69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miss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3" name="Line 134"/>
            <p:cNvSpPr/>
            <p:nvPr/>
          </p:nvSpPr>
          <p:spPr>
            <a:xfrm flipH="1">
              <a:off x="912" y="864"/>
              <a:ext cx="23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24" name="Line 135"/>
            <p:cNvSpPr/>
            <p:nvPr/>
          </p:nvSpPr>
          <p:spPr>
            <a:xfrm flipV="1">
              <a:off x="4656" y="3408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25" name="Line 136"/>
            <p:cNvSpPr/>
            <p:nvPr/>
          </p:nvSpPr>
          <p:spPr>
            <a:xfrm>
              <a:off x="4752" y="3408"/>
              <a:ext cx="0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384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TLBT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720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TLBI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92166" name="Rectangle 13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Core i7 Address Translation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9" name="Rectangle 80"/>
          <p:cNvSpPr>
            <a:spLocks noChangeArrowheads="1"/>
          </p:cNvSpPr>
          <p:nvPr/>
        </p:nvSpPr>
        <p:spPr bwMode="auto">
          <a:xfrm>
            <a:off x="55626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Rectangle 84"/>
          <p:cNvSpPr>
            <a:spLocks noChangeArrowheads="1"/>
          </p:cNvSpPr>
          <p:nvPr/>
        </p:nvSpPr>
        <p:spPr bwMode="auto">
          <a:xfrm>
            <a:off x="55626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Rectangle 88"/>
          <p:cNvSpPr>
            <a:spLocks noChangeArrowheads="1"/>
          </p:cNvSpPr>
          <p:nvPr/>
        </p:nvSpPr>
        <p:spPr bwMode="auto">
          <a:xfrm>
            <a:off x="55626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55626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Rectangle 80"/>
          <p:cNvSpPr>
            <a:spLocks noChangeArrowheads="1"/>
          </p:cNvSpPr>
          <p:nvPr/>
        </p:nvSpPr>
        <p:spPr bwMode="auto">
          <a:xfrm>
            <a:off x="58293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Rectangle 84"/>
          <p:cNvSpPr>
            <a:spLocks noChangeArrowheads="1"/>
          </p:cNvSpPr>
          <p:nvPr/>
        </p:nvSpPr>
        <p:spPr bwMode="auto">
          <a:xfrm>
            <a:off x="58293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Rectangle 88"/>
          <p:cNvSpPr>
            <a:spLocks noChangeArrowheads="1"/>
          </p:cNvSpPr>
          <p:nvPr/>
        </p:nvSpPr>
        <p:spPr bwMode="auto">
          <a:xfrm>
            <a:off x="58293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8293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Rectangle 80"/>
          <p:cNvSpPr>
            <a:spLocks noChangeArrowheads="1"/>
          </p:cNvSpPr>
          <p:nvPr/>
        </p:nvSpPr>
        <p:spPr bwMode="auto">
          <a:xfrm>
            <a:off x="60960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Rectangle 84"/>
          <p:cNvSpPr>
            <a:spLocks noChangeArrowheads="1"/>
          </p:cNvSpPr>
          <p:nvPr/>
        </p:nvSpPr>
        <p:spPr bwMode="auto">
          <a:xfrm>
            <a:off x="60960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Rectangle 88"/>
          <p:cNvSpPr>
            <a:spLocks noChangeArrowheads="1"/>
          </p:cNvSpPr>
          <p:nvPr/>
        </p:nvSpPr>
        <p:spPr bwMode="auto">
          <a:xfrm>
            <a:off x="60960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" name="Rectangle 92"/>
          <p:cNvSpPr>
            <a:spLocks noChangeArrowheads="1"/>
          </p:cNvSpPr>
          <p:nvPr/>
        </p:nvSpPr>
        <p:spPr bwMode="auto">
          <a:xfrm>
            <a:off x="60960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" name="Rectangle 80"/>
          <p:cNvSpPr>
            <a:spLocks noChangeArrowheads="1"/>
          </p:cNvSpPr>
          <p:nvPr/>
        </p:nvSpPr>
        <p:spPr bwMode="auto">
          <a:xfrm>
            <a:off x="63627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" name="Rectangle 84"/>
          <p:cNvSpPr>
            <a:spLocks noChangeArrowheads="1"/>
          </p:cNvSpPr>
          <p:nvPr/>
        </p:nvSpPr>
        <p:spPr bwMode="auto">
          <a:xfrm>
            <a:off x="63627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" name="Rectangle 88"/>
          <p:cNvSpPr>
            <a:spLocks noChangeArrowheads="1"/>
          </p:cNvSpPr>
          <p:nvPr/>
        </p:nvSpPr>
        <p:spPr bwMode="auto">
          <a:xfrm>
            <a:off x="63627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63627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Rectangle 80"/>
          <p:cNvSpPr>
            <a:spLocks noChangeArrowheads="1"/>
          </p:cNvSpPr>
          <p:nvPr/>
        </p:nvSpPr>
        <p:spPr bwMode="auto">
          <a:xfrm>
            <a:off x="66294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" name="Rectangle 84"/>
          <p:cNvSpPr>
            <a:spLocks noChangeArrowheads="1"/>
          </p:cNvSpPr>
          <p:nvPr/>
        </p:nvSpPr>
        <p:spPr bwMode="auto">
          <a:xfrm>
            <a:off x="66294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Rectangle 88"/>
          <p:cNvSpPr>
            <a:spLocks noChangeArrowheads="1"/>
          </p:cNvSpPr>
          <p:nvPr/>
        </p:nvSpPr>
        <p:spPr bwMode="auto">
          <a:xfrm>
            <a:off x="66294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Rectangle 92"/>
          <p:cNvSpPr>
            <a:spLocks noChangeArrowheads="1"/>
          </p:cNvSpPr>
          <p:nvPr/>
        </p:nvSpPr>
        <p:spPr bwMode="auto">
          <a:xfrm>
            <a:off x="66294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Rectangle 80"/>
          <p:cNvSpPr>
            <a:spLocks noChangeArrowheads="1"/>
          </p:cNvSpPr>
          <p:nvPr/>
        </p:nvSpPr>
        <p:spPr bwMode="auto">
          <a:xfrm>
            <a:off x="68961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" name="Rectangle 84"/>
          <p:cNvSpPr>
            <a:spLocks noChangeArrowheads="1"/>
          </p:cNvSpPr>
          <p:nvPr/>
        </p:nvSpPr>
        <p:spPr bwMode="auto">
          <a:xfrm>
            <a:off x="68961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Rectangle 88"/>
          <p:cNvSpPr>
            <a:spLocks noChangeArrowheads="1"/>
          </p:cNvSpPr>
          <p:nvPr/>
        </p:nvSpPr>
        <p:spPr bwMode="auto">
          <a:xfrm>
            <a:off x="68961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68961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" name="Rectangle 80"/>
          <p:cNvSpPr>
            <a:spLocks noChangeArrowheads="1"/>
          </p:cNvSpPr>
          <p:nvPr/>
        </p:nvSpPr>
        <p:spPr bwMode="auto">
          <a:xfrm>
            <a:off x="71628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Rectangle 84"/>
          <p:cNvSpPr>
            <a:spLocks noChangeArrowheads="1"/>
          </p:cNvSpPr>
          <p:nvPr/>
        </p:nvSpPr>
        <p:spPr bwMode="auto">
          <a:xfrm>
            <a:off x="71628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Rectangle 88"/>
          <p:cNvSpPr>
            <a:spLocks noChangeArrowheads="1"/>
          </p:cNvSpPr>
          <p:nvPr/>
        </p:nvSpPr>
        <p:spPr bwMode="auto">
          <a:xfrm>
            <a:off x="71628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Rectangle 92"/>
          <p:cNvSpPr>
            <a:spLocks noChangeArrowheads="1"/>
          </p:cNvSpPr>
          <p:nvPr/>
        </p:nvSpPr>
        <p:spPr bwMode="auto">
          <a:xfrm>
            <a:off x="71628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" name="Rectangle 80"/>
          <p:cNvSpPr>
            <a:spLocks noChangeArrowheads="1"/>
          </p:cNvSpPr>
          <p:nvPr/>
        </p:nvSpPr>
        <p:spPr bwMode="auto">
          <a:xfrm>
            <a:off x="74295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" name="Rectangle 84"/>
          <p:cNvSpPr>
            <a:spLocks noChangeArrowheads="1"/>
          </p:cNvSpPr>
          <p:nvPr/>
        </p:nvSpPr>
        <p:spPr bwMode="auto">
          <a:xfrm>
            <a:off x="74295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" name="Rectangle 88"/>
          <p:cNvSpPr>
            <a:spLocks noChangeArrowheads="1"/>
          </p:cNvSpPr>
          <p:nvPr/>
        </p:nvSpPr>
        <p:spPr bwMode="auto">
          <a:xfrm>
            <a:off x="74295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" name="Rectangle 92"/>
          <p:cNvSpPr>
            <a:spLocks noChangeArrowheads="1"/>
          </p:cNvSpPr>
          <p:nvPr/>
        </p:nvSpPr>
        <p:spPr bwMode="auto">
          <a:xfrm>
            <a:off x="74295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6" name="Rectangle 117"/>
          <p:cNvSpPr>
            <a:spLocks noChangeArrowheads="1"/>
          </p:cNvSpPr>
          <p:nvPr/>
        </p:nvSpPr>
        <p:spPr bwMode="auto">
          <a:xfrm>
            <a:off x="7772400" y="5105400"/>
            <a:ext cx="4778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Rectangle 117"/>
          <p:cNvSpPr>
            <a:spLocks noChangeArrowheads="1"/>
          </p:cNvSpPr>
          <p:nvPr/>
        </p:nvSpPr>
        <p:spPr bwMode="auto">
          <a:xfrm>
            <a:off x="8247063" y="5105400"/>
            <a:ext cx="4397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201" name="Line 101"/>
          <p:cNvSpPr/>
          <p:nvPr/>
        </p:nvSpPr>
        <p:spPr>
          <a:xfrm flipV="1">
            <a:off x="67818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02" name="Line 102"/>
          <p:cNvSpPr/>
          <p:nvPr/>
        </p:nvSpPr>
        <p:spPr>
          <a:xfrm flipV="1">
            <a:off x="70104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03" name="Line 103"/>
          <p:cNvSpPr/>
          <p:nvPr/>
        </p:nvSpPr>
        <p:spPr>
          <a:xfrm flipV="1">
            <a:off x="73152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04" name="Line 104"/>
          <p:cNvSpPr/>
          <p:nvPr/>
        </p:nvSpPr>
        <p:spPr>
          <a:xfrm flipV="1">
            <a:off x="75438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2" name="Rectangle 45"/>
          <p:cNvSpPr>
            <a:spLocks noChangeArrowheads="1"/>
          </p:cNvSpPr>
          <p:nvPr/>
        </p:nvSpPr>
        <p:spPr bwMode="auto">
          <a:xfrm>
            <a:off x="381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VPN1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3" name="Rectangle 46"/>
          <p:cNvSpPr>
            <a:spLocks noChangeArrowheads="1"/>
          </p:cNvSpPr>
          <p:nvPr/>
        </p:nvSpPr>
        <p:spPr bwMode="auto">
          <a:xfrm>
            <a:off x="1143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VPN2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ectangle 45"/>
          <p:cNvSpPr>
            <a:spLocks noChangeArrowheads="1"/>
          </p:cNvSpPr>
          <p:nvPr/>
        </p:nvSpPr>
        <p:spPr bwMode="auto">
          <a:xfrm>
            <a:off x="1905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VPN3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Rectangle 46"/>
          <p:cNvSpPr>
            <a:spLocks noChangeArrowheads="1"/>
          </p:cNvSpPr>
          <p:nvPr/>
        </p:nvSpPr>
        <p:spPr bwMode="auto">
          <a:xfrm>
            <a:off x="2667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VPN4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209" name="Line 53"/>
          <p:cNvSpPr/>
          <p:nvPr/>
        </p:nvSpPr>
        <p:spPr>
          <a:xfrm>
            <a:off x="12573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0" name="Line 54"/>
          <p:cNvSpPr/>
          <p:nvPr/>
        </p:nvSpPr>
        <p:spPr>
          <a:xfrm>
            <a:off x="12573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8" name="Rectangle 51"/>
          <p:cNvSpPr>
            <a:spLocks noChangeArrowheads="1"/>
          </p:cNvSpPr>
          <p:nvPr/>
        </p:nvSpPr>
        <p:spPr bwMode="auto">
          <a:xfrm>
            <a:off x="14478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12" name="Rectangle 9"/>
          <p:cNvSpPr/>
          <p:nvPr/>
        </p:nvSpPr>
        <p:spPr>
          <a:xfrm>
            <a:off x="14478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13" name="Line 53"/>
          <p:cNvSpPr/>
          <p:nvPr/>
        </p:nvSpPr>
        <p:spPr>
          <a:xfrm>
            <a:off x="533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4" name="Line 54"/>
          <p:cNvSpPr/>
          <p:nvPr/>
        </p:nvSpPr>
        <p:spPr>
          <a:xfrm>
            <a:off x="533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6" name="Rectangle 51"/>
          <p:cNvSpPr>
            <a:spLocks noChangeArrowheads="1"/>
          </p:cNvSpPr>
          <p:nvPr/>
        </p:nvSpPr>
        <p:spPr bwMode="auto">
          <a:xfrm>
            <a:off x="723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16" name="Rectangle 9"/>
          <p:cNvSpPr/>
          <p:nvPr/>
        </p:nvSpPr>
        <p:spPr>
          <a:xfrm>
            <a:off x="723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17" name="Line 53"/>
          <p:cNvSpPr/>
          <p:nvPr/>
        </p:nvSpPr>
        <p:spPr>
          <a:xfrm>
            <a:off x="2057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8" name="Line 54"/>
          <p:cNvSpPr/>
          <p:nvPr/>
        </p:nvSpPr>
        <p:spPr>
          <a:xfrm>
            <a:off x="2057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1" name="Rectangle 51"/>
          <p:cNvSpPr>
            <a:spLocks noChangeArrowheads="1"/>
          </p:cNvSpPr>
          <p:nvPr/>
        </p:nvSpPr>
        <p:spPr bwMode="auto">
          <a:xfrm>
            <a:off x="2247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0" name="Rectangle 9"/>
          <p:cNvSpPr/>
          <p:nvPr/>
        </p:nvSpPr>
        <p:spPr>
          <a:xfrm>
            <a:off x="2247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21" name="Line 53"/>
          <p:cNvSpPr/>
          <p:nvPr/>
        </p:nvSpPr>
        <p:spPr>
          <a:xfrm>
            <a:off x="2819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22" name="Line 54"/>
          <p:cNvSpPr/>
          <p:nvPr/>
        </p:nvSpPr>
        <p:spPr>
          <a:xfrm>
            <a:off x="2819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" name="Rectangle 51"/>
          <p:cNvSpPr>
            <a:spLocks noChangeArrowheads="1"/>
          </p:cNvSpPr>
          <p:nvPr/>
        </p:nvSpPr>
        <p:spPr bwMode="auto">
          <a:xfrm>
            <a:off x="3009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4" name="Rectangle 9"/>
          <p:cNvSpPr/>
          <p:nvPr/>
        </p:nvSpPr>
        <p:spPr>
          <a:xfrm>
            <a:off x="3009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25" name="Line 54"/>
          <p:cNvSpPr/>
          <p:nvPr/>
        </p:nvSpPr>
        <p:spPr>
          <a:xfrm flipV="1">
            <a:off x="381000" y="5389563"/>
            <a:ext cx="3429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26" name="Text Box 7"/>
          <p:cNvSpPr txBox="1"/>
          <p:nvPr/>
        </p:nvSpPr>
        <p:spPr>
          <a:xfrm>
            <a:off x="-76200" y="5257800"/>
            <a:ext cx="5461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CR3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27" name="Text Box 44"/>
          <p:cNvSpPr txBox="1"/>
          <p:nvPr/>
        </p:nvSpPr>
        <p:spPr>
          <a:xfrm>
            <a:off x="1357313" y="6394450"/>
            <a:ext cx="1385887" cy="3111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Tables</a:t>
            </a:r>
            <a:endParaRPr lang="en-US" altLang="zh-CN" sz="16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28" name="Text Box 11"/>
          <p:cNvSpPr txBox="1"/>
          <p:nvPr/>
        </p:nvSpPr>
        <p:spPr>
          <a:xfrm>
            <a:off x="617538" y="4673600"/>
            <a:ext cx="29686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29" name="Text Box 11"/>
          <p:cNvSpPr txBox="1"/>
          <p:nvPr/>
        </p:nvSpPr>
        <p:spPr>
          <a:xfrm>
            <a:off x="1371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30" name="Text Box 11"/>
          <p:cNvSpPr txBox="1"/>
          <p:nvPr/>
        </p:nvSpPr>
        <p:spPr>
          <a:xfrm>
            <a:off x="2133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31" name="Text Box 11"/>
          <p:cNvSpPr txBox="1"/>
          <p:nvPr/>
        </p:nvSpPr>
        <p:spPr>
          <a:xfrm>
            <a:off x="2895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32" name="Line 24"/>
          <p:cNvSpPr/>
          <p:nvPr/>
        </p:nvSpPr>
        <p:spPr>
          <a:xfrm>
            <a:off x="1139825" y="5791200"/>
            <a:ext cx="793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33" name="Line 25"/>
          <p:cNvSpPr/>
          <p:nvPr/>
        </p:nvSpPr>
        <p:spPr>
          <a:xfrm>
            <a:off x="1219200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34" name="Line 8"/>
          <p:cNvSpPr/>
          <p:nvPr/>
        </p:nvSpPr>
        <p:spPr>
          <a:xfrm>
            <a:off x="1219200" y="5334000"/>
            <a:ext cx="2333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35" name="Line 24"/>
          <p:cNvSpPr/>
          <p:nvPr/>
        </p:nvSpPr>
        <p:spPr>
          <a:xfrm>
            <a:off x="1866900" y="5791200"/>
            <a:ext cx="1095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36" name="Line 25"/>
          <p:cNvSpPr/>
          <p:nvPr/>
        </p:nvSpPr>
        <p:spPr>
          <a:xfrm>
            <a:off x="1976438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37" name="Line 8"/>
          <p:cNvSpPr/>
          <p:nvPr/>
        </p:nvSpPr>
        <p:spPr>
          <a:xfrm flipV="1">
            <a:off x="1976438" y="5334000"/>
            <a:ext cx="271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38" name="Line 24"/>
          <p:cNvSpPr/>
          <p:nvPr/>
        </p:nvSpPr>
        <p:spPr>
          <a:xfrm>
            <a:off x="2659063" y="5791200"/>
            <a:ext cx="793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39" name="Line 25"/>
          <p:cNvSpPr/>
          <p:nvPr/>
        </p:nvSpPr>
        <p:spPr>
          <a:xfrm>
            <a:off x="2738438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40" name="Line 8"/>
          <p:cNvSpPr/>
          <p:nvPr/>
        </p:nvSpPr>
        <p:spPr>
          <a:xfrm flipV="1">
            <a:off x="2738438" y="5334000"/>
            <a:ext cx="271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Text Box 30"/>
          <p:cNvSpPr txBox="1"/>
          <p:nvPr/>
        </p:nvSpPr>
        <p:spPr>
          <a:xfrm>
            <a:off x="6477000" y="3886200"/>
            <a:ext cx="379413" cy="306388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dirty="0">
                <a:latin typeface="Verdana" panose="020B0604030504040204" pitchFamily="34" charset="0"/>
                <a:ea typeface="宋体" panose="02010600030101010101" pitchFamily="2" charset="-122"/>
              </a:rPr>
              <a:t>...</a:t>
            </a:r>
            <a:endParaRPr lang="zh-CN" altLang="en-US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2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4212" name="Group 137"/>
          <p:cNvGrpSpPr/>
          <p:nvPr/>
        </p:nvGrpSpPr>
        <p:grpSpPr>
          <a:xfrm>
            <a:off x="381000" y="1371600"/>
            <a:ext cx="8686800" cy="4959350"/>
            <a:chOff x="144" y="572"/>
            <a:chExt cx="5472" cy="3405"/>
          </a:xfrm>
        </p:grpSpPr>
        <p:sp>
          <p:nvSpPr>
            <p:cNvPr id="94289" name="Text Box 30"/>
            <p:cNvSpPr txBox="1"/>
            <p:nvPr/>
          </p:nvSpPr>
          <p:spPr>
            <a:xfrm>
              <a:off x="1760" y="2298"/>
              <a:ext cx="239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...</a:t>
              </a:r>
              <a:endParaRPr lang="zh-CN" altLang="en-US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1" name="Rectangle 3"/>
            <p:cNvSpPr>
              <a:spLocks noChangeArrowheads="1"/>
            </p:cNvSpPr>
            <p:nvPr/>
          </p:nvSpPr>
          <p:spPr bwMode="auto">
            <a:xfrm>
              <a:off x="528" y="624"/>
              <a:ext cx="384" cy="28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CPU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144" y="1200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VPN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816" y="1200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VPO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4293" name="Text Box 6"/>
            <p:cNvSpPr txBox="1"/>
            <p:nvPr/>
          </p:nvSpPr>
          <p:spPr>
            <a:xfrm>
              <a:off x="338" y="105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36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94" name="Text Box 7"/>
            <p:cNvSpPr txBox="1"/>
            <p:nvPr/>
          </p:nvSpPr>
          <p:spPr>
            <a:xfrm>
              <a:off x="866" y="105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95" name="Line 8"/>
            <p:cNvSpPr/>
            <p:nvPr/>
          </p:nvSpPr>
          <p:spPr>
            <a:xfrm>
              <a:off x="672" y="1392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296" name="Text Box 11"/>
            <p:cNvSpPr txBox="1"/>
            <p:nvPr/>
          </p:nvSpPr>
          <p:spPr>
            <a:xfrm>
              <a:off x="816" y="1488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97" name="Text Box 12"/>
            <p:cNvSpPr txBox="1"/>
            <p:nvPr/>
          </p:nvSpPr>
          <p:spPr>
            <a:xfrm>
              <a:off x="384" y="1488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98" name="Text Box 13"/>
            <p:cNvSpPr txBox="1"/>
            <p:nvPr/>
          </p:nvSpPr>
          <p:spPr>
            <a:xfrm>
              <a:off x="1152" y="933"/>
              <a:ext cx="1429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Virtual address (VA)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1200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3" name="Rectangle 15"/>
            <p:cNvSpPr>
              <a:spLocks noChangeArrowheads="1"/>
            </p:cNvSpPr>
            <p:nvPr/>
          </p:nvSpPr>
          <p:spPr bwMode="auto">
            <a:xfrm>
              <a:off x="1536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4" name="Rectangle 16"/>
            <p:cNvSpPr>
              <a:spLocks noChangeArrowheads="1"/>
            </p:cNvSpPr>
            <p:nvPr/>
          </p:nvSpPr>
          <p:spPr bwMode="auto">
            <a:xfrm>
              <a:off x="1872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5" name="Rectangle 17"/>
            <p:cNvSpPr>
              <a:spLocks noChangeArrowheads="1"/>
            </p:cNvSpPr>
            <p:nvPr/>
          </p:nvSpPr>
          <p:spPr bwMode="auto">
            <a:xfrm>
              <a:off x="2208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6" name="Rectangle 18"/>
            <p:cNvSpPr>
              <a:spLocks noChangeArrowheads="1"/>
            </p:cNvSpPr>
            <p:nvPr/>
          </p:nvSpPr>
          <p:spPr bwMode="auto">
            <a:xfrm>
              <a:off x="1200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7" name="Rectangle 19"/>
            <p:cNvSpPr>
              <a:spLocks noChangeArrowheads="1"/>
            </p:cNvSpPr>
            <p:nvPr/>
          </p:nvSpPr>
          <p:spPr bwMode="auto">
            <a:xfrm>
              <a:off x="1536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8" name="Rectangle 20"/>
            <p:cNvSpPr>
              <a:spLocks noChangeArrowheads="1"/>
            </p:cNvSpPr>
            <p:nvPr/>
          </p:nvSpPr>
          <p:spPr bwMode="auto">
            <a:xfrm>
              <a:off x="1872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9" name="Rectangle 21"/>
            <p:cNvSpPr>
              <a:spLocks noChangeArrowheads="1"/>
            </p:cNvSpPr>
            <p:nvPr/>
          </p:nvSpPr>
          <p:spPr bwMode="auto">
            <a:xfrm>
              <a:off x="2208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0" name="Rectangle 22"/>
            <p:cNvSpPr>
              <a:spLocks noChangeArrowheads="1"/>
            </p:cNvSpPr>
            <p:nvPr/>
          </p:nvSpPr>
          <p:spPr bwMode="auto">
            <a:xfrm>
              <a:off x="1200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1" name="Rectangle 23"/>
            <p:cNvSpPr>
              <a:spLocks noChangeArrowheads="1"/>
            </p:cNvSpPr>
            <p:nvPr/>
          </p:nvSpPr>
          <p:spPr bwMode="auto">
            <a:xfrm>
              <a:off x="1536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2" name="Rectangle 24"/>
            <p:cNvSpPr>
              <a:spLocks noChangeArrowheads="1"/>
            </p:cNvSpPr>
            <p:nvPr/>
          </p:nvSpPr>
          <p:spPr bwMode="auto">
            <a:xfrm>
              <a:off x="1872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3" name="Rectangle 25"/>
            <p:cNvSpPr>
              <a:spLocks noChangeArrowheads="1"/>
            </p:cNvSpPr>
            <p:nvPr/>
          </p:nvSpPr>
          <p:spPr bwMode="auto">
            <a:xfrm>
              <a:off x="2208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4" name="Rectangle 26"/>
            <p:cNvSpPr>
              <a:spLocks noChangeArrowheads="1"/>
            </p:cNvSpPr>
            <p:nvPr/>
          </p:nvSpPr>
          <p:spPr bwMode="auto">
            <a:xfrm>
              <a:off x="1200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5" name="Rectangle 27"/>
            <p:cNvSpPr>
              <a:spLocks noChangeArrowheads="1"/>
            </p:cNvSpPr>
            <p:nvPr/>
          </p:nvSpPr>
          <p:spPr bwMode="auto">
            <a:xfrm>
              <a:off x="1536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6" name="Rectangle 28"/>
            <p:cNvSpPr>
              <a:spLocks noChangeArrowheads="1"/>
            </p:cNvSpPr>
            <p:nvPr/>
          </p:nvSpPr>
          <p:spPr bwMode="auto">
            <a:xfrm>
              <a:off x="1872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7" name="Rectangle 29"/>
            <p:cNvSpPr>
              <a:spLocks noChangeArrowheads="1"/>
            </p:cNvSpPr>
            <p:nvPr/>
          </p:nvSpPr>
          <p:spPr bwMode="auto">
            <a:xfrm>
              <a:off x="2208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15" name="Line 31"/>
            <p:cNvSpPr/>
            <p:nvPr/>
          </p:nvSpPr>
          <p:spPr>
            <a:xfrm>
              <a:off x="912" y="1792"/>
              <a:ext cx="0" cy="7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316" name="Line 32"/>
            <p:cNvSpPr/>
            <p:nvPr/>
          </p:nvSpPr>
          <p:spPr>
            <a:xfrm>
              <a:off x="912" y="2141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17" name="Line 33"/>
            <p:cNvSpPr/>
            <p:nvPr/>
          </p:nvSpPr>
          <p:spPr>
            <a:xfrm>
              <a:off x="912" y="2573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18" name="Line 34"/>
            <p:cNvSpPr/>
            <p:nvPr/>
          </p:nvSpPr>
          <p:spPr>
            <a:xfrm>
              <a:off x="912" y="2237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19" name="Line 35"/>
            <p:cNvSpPr/>
            <p:nvPr/>
          </p:nvSpPr>
          <p:spPr>
            <a:xfrm>
              <a:off x="912" y="2333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20" name="Line 36"/>
            <p:cNvSpPr/>
            <p:nvPr/>
          </p:nvSpPr>
          <p:spPr>
            <a:xfrm>
              <a:off x="576" y="1801"/>
              <a:ext cx="0" cy="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321" name="Line 37"/>
            <p:cNvSpPr/>
            <p:nvPr/>
          </p:nvSpPr>
          <p:spPr>
            <a:xfrm>
              <a:off x="576" y="1897"/>
              <a:ext cx="18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322" name="Line 38"/>
            <p:cNvSpPr/>
            <p:nvPr/>
          </p:nvSpPr>
          <p:spPr>
            <a:xfrm>
              <a:off x="1392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23" name="Line 39"/>
            <p:cNvSpPr/>
            <p:nvPr/>
          </p:nvSpPr>
          <p:spPr>
            <a:xfrm>
              <a:off x="1728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24" name="Line 40"/>
            <p:cNvSpPr/>
            <p:nvPr/>
          </p:nvSpPr>
          <p:spPr>
            <a:xfrm>
              <a:off x="2064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25" name="Line 41"/>
            <p:cNvSpPr/>
            <p:nvPr/>
          </p:nvSpPr>
          <p:spPr>
            <a:xfrm>
              <a:off x="2400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26" name="Line 42"/>
            <p:cNvSpPr/>
            <p:nvPr/>
          </p:nvSpPr>
          <p:spPr>
            <a:xfrm flipH="1">
              <a:off x="240" y="1392"/>
              <a:ext cx="0" cy="16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27" name="Line 43"/>
            <p:cNvSpPr/>
            <p:nvPr/>
          </p:nvSpPr>
          <p:spPr>
            <a:xfrm>
              <a:off x="720" y="912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28" name="Text Box 44"/>
            <p:cNvSpPr txBox="1"/>
            <p:nvPr/>
          </p:nvSpPr>
          <p:spPr>
            <a:xfrm>
              <a:off x="912" y="2612"/>
              <a:ext cx="2106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TLB (16 sets, 4 entries/set)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8" name="Rectangle 60"/>
            <p:cNvSpPr>
              <a:spLocks noChangeArrowheads="1"/>
            </p:cNvSpPr>
            <p:nvPr/>
          </p:nvSpPr>
          <p:spPr bwMode="auto">
            <a:xfrm>
              <a:off x="2496" y="312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PPN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79" name="Rectangle 61"/>
            <p:cNvSpPr>
              <a:spLocks noChangeArrowheads="1"/>
            </p:cNvSpPr>
            <p:nvPr/>
          </p:nvSpPr>
          <p:spPr bwMode="auto">
            <a:xfrm>
              <a:off x="3168" y="3128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PPO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4331" name="Text Box 62"/>
            <p:cNvSpPr txBox="1"/>
            <p:nvPr/>
          </p:nvSpPr>
          <p:spPr>
            <a:xfrm>
              <a:off x="2690" y="2983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332" name="Text Box 63"/>
            <p:cNvSpPr txBox="1"/>
            <p:nvPr/>
          </p:nvSpPr>
          <p:spPr>
            <a:xfrm>
              <a:off x="3216" y="2983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333" name="Line 64"/>
            <p:cNvSpPr/>
            <p:nvPr/>
          </p:nvSpPr>
          <p:spPr>
            <a:xfrm>
              <a:off x="2544" y="2246"/>
              <a:ext cx="4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334" name="Line 65"/>
            <p:cNvSpPr/>
            <p:nvPr/>
          </p:nvSpPr>
          <p:spPr>
            <a:xfrm>
              <a:off x="3024" y="2246"/>
              <a:ext cx="0" cy="87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35" name="Line 66"/>
            <p:cNvSpPr/>
            <p:nvPr/>
          </p:nvSpPr>
          <p:spPr>
            <a:xfrm>
              <a:off x="2064" y="3606"/>
              <a:ext cx="9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336" name="Line 67"/>
            <p:cNvSpPr/>
            <p:nvPr/>
          </p:nvSpPr>
          <p:spPr>
            <a:xfrm flipV="1">
              <a:off x="3024" y="3312"/>
              <a:ext cx="0" cy="2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37" name="Text Box 73"/>
            <p:cNvSpPr txBox="1"/>
            <p:nvPr/>
          </p:nvSpPr>
          <p:spPr>
            <a:xfrm>
              <a:off x="240" y="2116"/>
              <a:ext cx="41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TLBmiss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338" name="Text Box 74"/>
            <p:cNvSpPr txBox="1"/>
            <p:nvPr/>
          </p:nvSpPr>
          <p:spPr>
            <a:xfrm>
              <a:off x="2592" y="1880"/>
              <a:ext cx="43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TLB 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hit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339" name="Line 75"/>
            <p:cNvSpPr/>
            <p:nvPr/>
          </p:nvSpPr>
          <p:spPr>
            <a:xfrm>
              <a:off x="1152" y="1357"/>
              <a:ext cx="206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340" name="Line 76"/>
            <p:cNvSpPr/>
            <p:nvPr/>
          </p:nvSpPr>
          <p:spPr>
            <a:xfrm>
              <a:off x="3216" y="1344"/>
              <a:ext cx="0" cy="17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41" name="Text Box 77"/>
            <p:cNvSpPr txBox="1"/>
            <p:nvPr/>
          </p:nvSpPr>
          <p:spPr>
            <a:xfrm>
              <a:off x="3472" y="3408"/>
              <a:ext cx="667" cy="5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physical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address 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(PA)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96" name="Rectangle 78"/>
            <p:cNvSpPr>
              <a:spLocks noChangeArrowheads="1"/>
            </p:cNvSpPr>
            <p:nvPr/>
          </p:nvSpPr>
          <p:spPr bwMode="auto">
            <a:xfrm>
              <a:off x="3216" y="76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result</a:t>
              </a:r>
              <a:endPara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4343" name="Text Box 79"/>
            <p:cNvSpPr txBox="1"/>
            <p:nvPr/>
          </p:nvSpPr>
          <p:spPr>
            <a:xfrm>
              <a:off x="3338" y="572"/>
              <a:ext cx="453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32</a:t>
              </a: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/64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344" name="Line 97"/>
            <p:cNvSpPr/>
            <p:nvPr/>
          </p:nvSpPr>
          <p:spPr>
            <a:xfrm>
              <a:off x="3600" y="3216"/>
              <a:ext cx="432" cy="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45" name="Line 98"/>
            <p:cNvSpPr/>
            <p:nvPr/>
          </p:nvSpPr>
          <p:spPr>
            <a:xfrm flipH="1" flipV="1">
              <a:off x="4320" y="2880"/>
              <a:ext cx="0" cy="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346" name="Line 99"/>
            <p:cNvSpPr/>
            <p:nvPr/>
          </p:nvSpPr>
          <p:spPr>
            <a:xfrm flipV="1">
              <a:off x="5280" y="2880"/>
              <a:ext cx="0" cy="2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347" name="Line 100"/>
            <p:cNvSpPr/>
            <p:nvPr/>
          </p:nvSpPr>
          <p:spPr>
            <a:xfrm flipV="1">
              <a:off x="3492" y="2873"/>
              <a:ext cx="17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348" name="Line 101"/>
            <p:cNvSpPr/>
            <p:nvPr/>
          </p:nvSpPr>
          <p:spPr>
            <a:xfrm flipV="1">
              <a:off x="3504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49" name="Line 102"/>
            <p:cNvSpPr/>
            <p:nvPr/>
          </p:nvSpPr>
          <p:spPr>
            <a:xfrm flipV="1">
              <a:off x="3648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50" name="Line 103"/>
            <p:cNvSpPr/>
            <p:nvPr/>
          </p:nvSpPr>
          <p:spPr>
            <a:xfrm flipV="1">
              <a:off x="3840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51" name="Line 104"/>
            <p:cNvSpPr/>
            <p:nvPr/>
          </p:nvSpPr>
          <p:spPr>
            <a:xfrm flipV="1">
              <a:off x="3984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52" name="Line 105"/>
            <p:cNvSpPr/>
            <p:nvPr/>
          </p:nvSpPr>
          <p:spPr>
            <a:xfrm flipV="1">
              <a:off x="4992" y="2141"/>
              <a:ext cx="0" cy="10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353" name="Line 106"/>
            <p:cNvSpPr/>
            <p:nvPr/>
          </p:nvSpPr>
          <p:spPr>
            <a:xfrm flipH="1">
              <a:off x="4752" y="2137"/>
              <a:ext cx="240" cy="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54" name="Line 107"/>
            <p:cNvSpPr/>
            <p:nvPr/>
          </p:nvSpPr>
          <p:spPr>
            <a:xfrm flipH="1">
              <a:off x="4752" y="2237"/>
              <a:ext cx="23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55" name="Line 108"/>
            <p:cNvSpPr/>
            <p:nvPr/>
          </p:nvSpPr>
          <p:spPr>
            <a:xfrm flipH="1" flipV="1">
              <a:off x="4752" y="2333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56" name="Line 109"/>
            <p:cNvSpPr/>
            <p:nvPr/>
          </p:nvSpPr>
          <p:spPr>
            <a:xfrm flipH="1">
              <a:off x="4752" y="2573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57" name="Line 115"/>
            <p:cNvSpPr/>
            <p:nvPr/>
          </p:nvSpPr>
          <p:spPr>
            <a:xfrm flipH="1" flipV="1">
              <a:off x="3600" y="960"/>
              <a:ext cx="0" cy="11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34" name="Rectangle 116"/>
            <p:cNvSpPr>
              <a:spLocks noChangeArrowheads="1"/>
            </p:cNvSpPr>
            <p:nvPr/>
          </p:nvSpPr>
          <p:spPr bwMode="auto">
            <a:xfrm>
              <a:off x="4128" y="3134"/>
              <a:ext cx="672" cy="19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4359" name="Text Box 118"/>
            <p:cNvSpPr txBox="1"/>
            <p:nvPr/>
          </p:nvSpPr>
          <p:spPr>
            <a:xfrm>
              <a:off x="4398" y="297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360" name="Text Box 119"/>
            <p:cNvSpPr txBox="1"/>
            <p:nvPr/>
          </p:nvSpPr>
          <p:spPr>
            <a:xfrm>
              <a:off x="5093" y="2976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361" name="Text Box 121"/>
            <p:cNvSpPr txBox="1"/>
            <p:nvPr/>
          </p:nvSpPr>
          <p:spPr>
            <a:xfrm>
              <a:off x="4800" y="2976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362" name="Line 125"/>
            <p:cNvSpPr/>
            <p:nvPr/>
          </p:nvSpPr>
          <p:spPr>
            <a:xfrm>
              <a:off x="4752" y="3552"/>
              <a:ext cx="76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363" name="Line 126"/>
            <p:cNvSpPr/>
            <p:nvPr/>
          </p:nvSpPr>
          <p:spPr>
            <a:xfrm flipV="1">
              <a:off x="5520" y="1584"/>
              <a:ext cx="0" cy="19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45" name="Rectangle 127"/>
            <p:cNvSpPr>
              <a:spLocks noChangeArrowheads="1"/>
            </p:cNvSpPr>
            <p:nvPr/>
          </p:nvSpPr>
          <p:spPr bwMode="auto">
            <a:xfrm>
              <a:off x="4464" y="624"/>
              <a:ext cx="960" cy="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L2, L3, and </a:t>
              </a:r>
              <a:b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main memory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4365" name="Text Box 128"/>
            <p:cNvSpPr txBox="1"/>
            <p:nvPr/>
          </p:nvSpPr>
          <p:spPr>
            <a:xfrm>
              <a:off x="3600" y="1723"/>
              <a:ext cx="147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d-cache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(64 sets, 8 lines/set)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366" name="Line 129"/>
            <p:cNvSpPr/>
            <p:nvPr/>
          </p:nvSpPr>
          <p:spPr>
            <a:xfrm flipH="1" flipV="1">
              <a:off x="4896" y="1584"/>
              <a:ext cx="624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367" name="Line 130"/>
            <p:cNvSpPr/>
            <p:nvPr/>
          </p:nvSpPr>
          <p:spPr>
            <a:xfrm flipV="1">
              <a:off x="4896" y="1152"/>
              <a:ext cx="0" cy="4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68" name="Line 131"/>
            <p:cNvSpPr/>
            <p:nvPr/>
          </p:nvSpPr>
          <p:spPr>
            <a:xfrm flipH="1">
              <a:off x="3888" y="864"/>
              <a:ext cx="5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69" name="Text Box 132"/>
            <p:cNvSpPr txBox="1"/>
            <p:nvPr/>
          </p:nvSpPr>
          <p:spPr>
            <a:xfrm>
              <a:off x="3622" y="1247"/>
              <a:ext cx="55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hit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370" name="Text Box 133"/>
            <p:cNvSpPr txBox="1"/>
            <p:nvPr/>
          </p:nvSpPr>
          <p:spPr>
            <a:xfrm>
              <a:off x="4922" y="1356"/>
              <a:ext cx="69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miss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371" name="Line 134"/>
            <p:cNvSpPr/>
            <p:nvPr/>
          </p:nvSpPr>
          <p:spPr>
            <a:xfrm flipH="1">
              <a:off x="912" y="864"/>
              <a:ext cx="23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372" name="Line 135"/>
            <p:cNvSpPr/>
            <p:nvPr/>
          </p:nvSpPr>
          <p:spPr>
            <a:xfrm flipV="1">
              <a:off x="4656" y="3408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373" name="Line 136"/>
            <p:cNvSpPr/>
            <p:nvPr/>
          </p:nvSpPr>
          <p:spPr>
            <a:xfrm>
              <a:off x="4752" y="3408"/>
              <a:ext cx="0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384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TLBT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720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TLBI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94213" name="Rectangle 13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Core i7 Address Translation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9" name="Rectangle 80"/>
          <p:cNvSpPr>
            <a:spLocks noChangeArrowheads="1"/>
          </p:cNvSpPr>
          <p:nvPr/>
        </p:nvSpPr>
        <p:spPr bwMode="auto">
          <a:xfrm>
            <a:off x="55626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Rectangle 84"/>
          <p:cNvSpPr>
            <a:spLocks noChangeArrowheads="1"/>
          </p:cNvSpPr>
          <p:nvPr/>
        </p:nvSpPr>
        <p:spPr bwMode="auto">
          <a:xfrm>
            <a:off x="55626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Rectangle 88"/>
          <p:cNvSpPr>
            <a:spLocks noChangeArrowheads="1"/>
          </p:cNvSpPr>
          <p:nvPr/>
        </p:nvSpPr>
        <p:spPr bwMode="auto">
          <a:xfrm>
            <a:off x="55626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55626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Rectangle 80"/>
          <p:cNvSpPr>
            <a:spLocks noChangeArrowheads="1"/>
          </p:cNvSpPr>
          <p:nvPr/>
        </p:nvSpPr>
        <p:spPr bwMode="auto">
          <a:xfrm>
            <a:off x="58293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Rectangle 84"/>
          <p:cNvSpPr>
            <a:spLocks noChangeArrowheads="1"/>
          </p:cNvSpPr>
          <p:nvPr/>
        </p:nvSpPr>
        <p:spPr bwMode="auto">
          <a:xfrm>
            <a:off x="58293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Rectangle 88"/>
          <p:cNvSpPr>
            <a:spLocks noChangeArrowheads="1"/>
          </p:cNvSpPr>
          <p:nvPr/>
        </p:nvSpPr>
        <p:spPr bwMode="auto">
          <a:xfrm>
            <a:off x="58293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8293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Rectangle 80"/>
          <p:cNvSpPr>
            <a:spLocks noChangeArrowheads="1"/>
          </p:cNvSpPr>
          <p:nvPr/>
        </p:nvSpPr>
        <p:spPr bwMode="auto">
          <a:xfrm>
            <a:off x="60960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Rectangle 84"/>
          <p:cNvSpPr>
            <a:spLocks noChangeArrowheads="1"/>
          </p:cNvSpPr>
          <p:nvPr/>
        </p:nvSpPr>
        <p:spPr bwMode="auto">
          <a:xfrm>
            <a:off x="60960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Rectangle 88"/>
          <p:cNvSpPr>
            <a:spLocks noChangeArrowheads="1"/>
          </p:cNvSpPr>
          <p:nvPr/>
        </p:nvSpPr>
        <p:spPr bwMode="auto">
          <a:xfrm>
            <a:off x="60960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" name="Rectangle 92"/>
          <p:cNvSpPr>
            <a:spLocks noChangeArrowheads="1"/>
          </p:cNvSpPr>
          <p:nvPr/>
        </p:nvSpPr>
        <p:spPr bwMode="auto">
          <a:xfrm>
            <a:off x="60960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" name="Rectangle 80"/>
          <p:cNvSpPr>
            <a:spLocks noChangeArrowheads="1"/>
          </p:cNvSpPr>
          <p:nvPr/>
        </p:nvSpPr>
        <p:spPr bwMode="auto">
          <a:xfrm>
            <a:off x="63627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" name="Rectangle 84"/>
          <p:cNvSpPr>
            <a:spLocks noChangeArrowheads="1"/>
          </p:cNvSpPr>
          <p:nvPr/>
        </p:nvSpPr>
        <p:spPr bwMode="auto">
          <a:xfrm>
            <a:off x="63627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" name="Rectangle 88"/>
          <p:cNvSpPr>
            <a:spLocks noChangeArrowheads="1"/>
          </p:cNvSpPr>
          <p:nvPr/>
        </p:nvSpPr>
        <p:spPr bwMode="auto">
          <a:xfrm>
            <a:off x="63627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63627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Rectangle 80"/>
          <p:cNvSpPr>
            <a:spLocks noChangeArrowheads="1"/>
          </p:cNvSpPr>
          <p:nvPr/>
        </p:nvSpPr>
        <p:spPr bwMode="auto">
          <a:xfrm>
            <a:off x="66294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" name="Rectangle 84"/>
          <p:cNvSpPr>
            <a:spLocks noChangeArrowheads="1"/>
          </p:cNvSpPr>
          <p:nvPr/>
        </p:nvSpPr>
        <p:spPr bwMode="auto">
          <a:xfrm>
            <a:off x="66294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Rectangle 88"/>
          <p:cNvSpPr>
            <a:spLocks noChangeArrowheads="1"/>
          </p:cNvSpPr>
          <p:nvPr/>
        </p:nvSpPr>
        <p:spPr bwMode="auto">
          <a:xfrm>
            <a:off x="66294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Rectangle 92"/>
          <p:cNvSpPr>
            <a:spLocks noChangeArrowheads="1"/>
          </p:cNvSpPr>
          <p:nvPr/>
        </p:nvSpPr>
        <p:spPr bwMode="auto">
          <a:xfrm>
            <a:off x="66294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Rectangle 80"/>
          <p:cNvSpPr>
            <a:spLocks noChangeArrowheads="1"/>
          </p:cNvSpPr>
          <p:nvPr/>
        </p:nvSpPr>
        <p:spPr bwMode="auto">
          <a:xfrm>
            <a:off x="68961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" name="Rectangle 84"/>
          <p:cNvSpPr>
            <a:spLocks noChangeArrowheads="1"/>
          </p:cNvSpPr>
          <p:nvPr/>
        </p:nvSpPr>
        <p:spPr bwMode="auto">
          <a:xfrm>
            <a:off x="68961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Rectangle 88"/>
          <p:cNvSpPr>
            <a:spLocks noChangeArrowheads="1"/>
          </p:cNvSpPr>
          <p:nvPr/>
        </p:nvSpPr>
        <p:spPr bwMode="auto">
          <a:xfrm>
            <a:off x="68961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68961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" name="Rectangle 80"/>
          <p:cNvSpPr>
            <a:spLocks noChangeArrowheads="1"/>
          </p:cNvSpPr>
          <p:nvPr/>
        </p:nvSpPr>
        <p:spPr bwMode="auto">
          <a:xfrm>
            <a:off x="71628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Rectangle 84"/>
          <p:cNvSpPr>
            <a:spLocks noChangeArrowheads="1"/>
          </p:cNvSpPr>
          <p:nvPr/>
        </p:nvSpPr>
        <p:spPr bwMode="auto">
          <a:xfrm>
            <a:off x="71628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Rectangle 88"/>
          <p:cNvSpPr>
            <a:spLocks noChangeArrowheads="1"/>
          </p:cNvSpPr>
          <p:nvPr/>
        </p:nvSpPr>
        <p:spPr bwMode="auto">
          <a:xfrm>
            <a:off x="71628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Rectangle 92"/>
          <p:cNvSpPr>
            <a:spLocks noChangeArrowheads="1"/>
          </p:cNvSpPr>
          <p:nvPr/>
        </p:nvSpPr>
        <p:spPr bwMode="auto">
          <a:xfrm>
            <a:off x="71628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" name="Rectangle 80"/>
          <p:cNvSpPr>
            <a:spLocks noChangeArrowheads="1"/>
          </p:cNvSpPr>
          <p:nvPr/>
        </p:nvSpPr>
        <p:spPr bwMode="auto">
          <a:xfrm>
            <a:off x="74295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" name="Rectangle 84"/>
          <p:cNvSpPr>
            <a:spLocks noChangeArrowheads="1"/>
          </p:cNvSpPr>
          <p:nvPr/>
        </p:nvSpPr>
        <p:spPr bwMode="auto">
          <a:xfrm>
            <a:off x="74295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" name="Rectangle 88"/>
          <p:cNvSpPr>
            <a:spLocks noChangeArrowheads="1"/>
          </p:cNvSpPr>
          <p:nvPr/>
        </p:nvSpPr>
        <p:spPr bwMode="auto">
          <a:xfrm>
            <a:off x="74295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" name="Rectangle 92"/>
          <p:cNvSpPr>
            <a:spLocks noChangeArrowheads="1"/>
          </p:cNvSpPr>
          <p:nvPr/>
        </p:nvSpPr>
        <p:spPr bwMode="auto">
          <a:xfrm>
            <a:off x="74295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6" name="Rectangle 117"/>
          <p:cNvSpPr>
            <a:spLocks noChangeArrowheads="1"/>
          </p:cNvSpPr>
          <p:nvPr/>
        </p:nvSpPr>
        <p:spPr bwMode="auto">
          <a:xfrm>
            <a:off x="7772400" y="5105400"/>
            <a:ext cx="4778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Rectangle 117"/>
          <p:cNvSpPr>
            <a:spLocks noChangeArrowheads="1"/>
          </p:cNvSpPr>
          <p:nvPr/>
        </p:nvSpPr>
        <p:spPr bwMode="auto">
          <a:xfrm>
            <a:off x="8247063" y="5105400"/>
            <a:ext cx="4397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248" name="Line 101"/>
          <p:cNvSpPr/>
          <p:nvPr/>
        </p:nvSpPr>
        <p:spPr>
          <a:xfrm flipV="1">
            <a:off x="67818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4249" name="Line 102"/>
          <p:cNvSpPr/>
          <p:nvPr/>
        </p:nvSpPr>
        <p:spPr>
          <a:xfrm flipV="1">
            <a:off x="70104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4250" name="Line 103"/>
          <p:cNvSpPr/>
          <p:nvPr/>
        </p:nvSpPr>
        <p:spPr>
          <a:xfrm flipV="1">
            <a:off x="73152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4251" name="Line 104"/>
          <p:cNvSpPr/>
          <p:nvPr/>
        </p:nvSpPr>
        <p:spPr>
          <a:xfrm flipV="1">
            <a:off x="75438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2" name="Rectangle 45"/>
          <p:cNvSpPr>
            <a:spLocks noChangeArrowheads="1"/>
          </p:cNvSpPr>
          <p:nvPr/>
        </p:nvSpPr>
        <p:spPr bwMode="auto">
          <a:xfrm>
            <a:off x="381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VPN1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3" name="Rectangle 46"/>
          <p:cNvSpPr>
            <a:spLocks noChangeArrowheads="1"/>
          </p:cNvSpPr>
          <p:nvPr/>
        </p:nvSpPr>
        <p:spPr bwMode="auto">
          <a:xfrm>
            <a:off x="1143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VPN2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ectangle 45"/>
          <p:cNvSpPr>
            <a:spLocks noChangeArrowheads="1"/>
          </p:cNvSpPr>
          <p:nvPr/>
        </p:nvSpPr>
        <p:spPr bwMode="auto">
          <a:xfrm>
            <a:off x="1905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VPN3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Rectangle 46"/>
          <p:cNvSpPr>
            <a:spLocks noChangeArrowheads="1"/>
          </p:cNvSpPr>
          <p:nvPr/>
        </p:nvSpPr>
        <p:spPr bwMode="auto">
          <a:xfrm>
            <a:off x="2667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VPN4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256" name="Line 53"/>
          <p:cNvSpPr/>
          <p:nvPr/>
        </p:nvSpPr>
        <p:spPr>
          <a:xfrm>
            <a:off x="12573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4257" name="Line 54"/>
          <p:cNvSpPr/>
          <p:nvPr/>
        </p:nvSpPr>
        <p:spPr>
          <a:xfrm>
            <a:off x="12573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8" name="Rectangle 51"/>
          <p:cNvSpPr>
            <a:spLocks noChangeArrowheads="1"/>
          </p:cNvSpPr>
          <p:nvPr/>
        </p:nvSpPr>
        <p:spPr bwMode="auto">
          <a:xfrm>
            <a:off x="14478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59" name="Rectangle 9"/>
          <p:cNvSpPr/>
          <p:nvPr/>
        </p:nvSpPr>
        <p:spPr>
          <a:xfrm>
            <a:off x="14478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260" name="Line 53"/>
          <p:cNvSpPr/>
          <p:nvPr/>
        </p:nvSpPr>
        <p:spPr>
          <a:xfrm>
            <a:off x="533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4261" name="Line 54"/>
          <p:cNvSpPr/>
          <p:nvPr/>
        </p:nvSpPr>
        <p:spPr>
          <a:xfrm>
            <a:off x="533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6" name="Rectangle 51"/>
          <p:cNvSpPr>
            <a:spLocks noChangeArrowheads="1"/>
          </p:cNvSpPr>
          <p:nvPr/>
        </p:nvSpPr>
        <p:spPr bwMode="auto">
          <a:xfrm>
            <a:off x="723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63" name="Rectangle 9"/>
          <p:cNvSpPr/>
          <p:nvPr/>
        </p:nvSpPr>
        <p:spPr>
          <a:xfrm>
            <a:off x="723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264" name="Line 53"/>
          <p:cNvSpPr/>
          <p:nvPr/>
        </p:nvSpPr>
        <p:spPr>
          <a:xfrm>
            <a:off x="2057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4265" name="Line 54"/>
          <p:cNvSpPr/>
          <p:nvPr/>
        </p:nvSpPr>
        <p:spPr>
          <a:xfrm>
            <a:off x="2057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1" name="Rectangle 51"/>
          <p:cNvSpPr>
            <a:spLocks noChangeArrowheads="1"/>
          </p:cNvSpPr>
          <p:nvPr/>
        </p:nvSpPr>
        <p:spPr bwMode="auto">
          <a:xfrm>
            <a:off x="2247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67" name="Rectangle 9"/>
          <p:cNvSpPr/>
          <p:nvPr/>
        </p:nvSpPr>
        <p:spPr>
          <a:xfrm>
            <a:off x="2247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268" name="Line 53"/>
          <p:cNvSpPr/>
          <p:nvPr/>
        </p:nvSpPr>
        <p:spPr>
          <a:xfrm>
            <a:off x="2819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4269" name="Line 54"/>
          <p:cNvSpPr/>
          <p:nvPr/>
        </p:nvSpPr>
        <p:spPr>
          <a:xfrm>
            <a:off x="2819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" name="Rectangle 51"/>
          <p:cNvSpPr>
            <a:spLocks noChangeArrowheads="1"/>
          </p:cNvSpPr>
          <p:nvPr/>
        </p:nvSpPr>
        <p:spPr bwMode="auto">
          <a:xfrm>
            <a:off x="3009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71" name="Rectangle 9"/>
          <p:cNvSpPr/>
          <p:nvPr/>
        </p:nvSpPr>
        <p:spPr>
          <a:xfrm>
            <a:off x="3009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272" name="Line 54"/>
          <p:cNvSpPr/>
          <p:nvPr/>
        </p:nvSpPr>
        <p:spPr>
          <a:xfrm flipV="1">
            <a:off x="381000" y="5389563"/>
            <a:ext cx="3429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4273" name="Text Box 7"/>
          <p:cNvSpPr txBox="1"/>
          <p:nvPr/>
        </p:nvSpPr>
        <p:spPr>
          <a:xfrm>
            <a:off x="-76200" y="5257800"/>
            <a:ext cx="5461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CR3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274" name="Text Box 44"/>
          <p:cNvSpPr txBox="1"/>
          <p:nvPr/>
        </p:nvSpPr>
        <p:spPr>
          <a:xfrm>
            <a:off x="1357313" y="6394450"/>
            <a:ext cx="1385887" cy="3111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Tables</a:t>
            </a:r>
            <a:endParaRPr lang="en-US" altLang="zh-CN" sz="16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275" name="Text Box 11"/>
          <p:cNvSpPr txBox="1"/>
          <p:nvPr/>
        </p:nvSpPr>
        <p:spPr>
          <a:xfrm>
            <a:off x="617538" y="4673600"/>
            <a:ext cx="29686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276" name="Text Box 11"/>
          <p:cNvSpPr txBox="1"/>
          <p:nvPr/>
        </p:nvSpPr>
        <p:spPr>
          <a:xfrm>
            <a:off x="1371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277" name="Text Box 11"/>
          <p:cNvSpPr txBox="1"/>
          <p:nvPr/>
        </p:nvSpPr>
        <p:spPr>
          <a:xfrm>
            <a:off x="2133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278" name="Text Box 11"/>
          <p:cNvSpPr txBox="1"/>
          <p:nvPr/>
        </p:nvSpPr>
        <p:spPr>
          <a:xfrm>
            <a:off x="2895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279" name="Line 24"/>
          <p:cNvSpPr/>
          <p:nvPr/>
        </p:nvSpPr>
        <p:spPr>
          <a:xfrm>
            <a:off x="1139825" y="5791200"/>
            <a:ext cx="793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4280" name="Line 25"/>
          <p:cNvSpPr/>
          <p:nvPr/>
        </p:nvSpPr>
        <p:spPr>
          <a:xfrm>
            <a:off x="1219200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4281" name="Line 8"/>
          <p:cNvSpPr/>
          <p:nvPr/>
        </p:nvSpPr>
        <p:spPr>
          <a:xfrm>
            <a:off x="1219200" y="5334000"/>
            <a:ext cx="2333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4282" name="Line 24"/>
          <p:cNvSpPr/>
          <p:nvPr/>
        </p:nvSpPr>
        <p:spPr>
          <a:xfrm>
            <a:off x="1866900" y="5791200"/>
            <a:ext cx="1095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4283" name="Line 25"/>
          <p:cNvSpPr/>
          <p:nvPr/>
        </p:nvSpPr>
        <p:spPr>
          <a:xfrm>
            <a:off x="1976438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4284" name="Line 8"/>
          <p:cNvSpPr/>
          <p:nvPr/>
        </p:nvSpPr>
        <p:spPr>
          <a:xfrm flipV="1">
            <a:off x="1976438" y="5334000"/>
            <a:ext cx="271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4285" name="Line 24"/>
          <p:cNvSpPr/>
          <p:nvPr/>
        </p:nvSpPr>
        <p:spPr>
          <a:xfrm>
            <a:off x="2659063" y="5791200"/>
            <a:ext cx="793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4286" name="Line 25"/>
          <p:cNvSpPr/>
          <p:nvPr/>
        </p:nvSpPr>
        <p:spPr>
          <a:xfrm>
            <a:off x="2738438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4287" name="Line 8"/>
          <p:cNvSpPr/>
          <p:nvPr/>
        </p:nvSpPr>
        <p:spPr>
          <a:xfrm flipV="1">
            <a:off x="2738438" y="5334000"/>
            <a:ext cx="271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4288" name="Oval 137"/>
          <p:cNvSpPr/>
          <p:nvPr/>
        </p:nvSpPr>
        <p:spPr>
          <a:xfrm>
            <a:off x="-38100" y="4451350"/>
            <a:ext cx="4051300" cy="2254250"/>
          </a:xfrm>
          <a:prstGeom prst="ellipse">
            <a:avLst/>
          </a:pr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2070" y="6214745"/>
            <a:ext cx="47447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这里的</a:t>
            </a:r>
            <a:r>
              <a:rPr lang="en-US" altLang="zh-CN"/>
              <a:t>PO</a:t>
            </a:r>
            <a:r>
              <a:rPr lang="zh-CN" altLang="en-US"/>
              <a:t>为</a:t>
            </a:r>
            <a:r>
              <a:rPr lang="en-US" altLang="zh-CN"/>
              <a:t>12</a:t>
            </a:r>
            <a:r>
              <a:rPr lang="zh-CN" altLang="en-US"/>
              <a:t>位是因为一个</a:t>
            </a:r>
            <a:r>
              <a:rPr lang="en-US" altLang="zh-CN"/>
              <a:t>page 4kb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或者说是</a:t>
            </a:r>
            <a:r>
              <a:rPr lang="en-US" altLang="zh-CN"/>
              <a:t>size</a:t>
            </a:r>
            <a:r>
              <a:rPr lang="zh-CN" altLang="en-US"/>
              <a:t>是</a:t>
            </a:r>
            <a:r>
              <a:rPr lang="en-US" altLang="zh-CN"/>
              <a:t>4kb-align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Text Box 30"/>
          <p:cNvSpPr txBox="1"/>
          <p:nvPr/>
        </p:nvSpPr>
        <p:spPr>
          <a:xfrm>
            <a:off x="6477000" y="3886200"/>
            <a:ext cx="379413" cy="306388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dirty="0">
                <a:latin typeface="Verdana" panose="020B0604030504040204" pitchFamily="34" charset="0"/>
                <a:ea typeface="宋体" panose="02010600030101010101" pitchFamily="2" charset="-122"/>
              </a:rPr>
              <a:t>...</a:t>
            </a:r>
            <a:endParaRPr lang="zh-CN" altLang="en-US" sz="1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25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6260" name="Group 137"/>
          <p:cNvGrpSpPr/>
          <p:nvPr/>
        </p:nvGrpSpPr>
        <p:grpSpPr>
          <a:xfrm>
            <a:off x="381000" y="1371600"/>
            <a:ext cx="8686800" cy="4959350"/>
            <a:chOff x="144" y="572"/>
            <a:chExt cx="5472" cy="3405"/>
          </a:xfrm>
        </p:grpSpPr>
        <p:sp>
          <p:nvSpPr>
            <p:cNvPr id="96337" name="Text Box 30"/>
            <p:cNvSpPr txBox="1"/>
            <p:nvPr/>
          </p:nvSpPr>
          <p:spPr>
            <a:xfrm>
              <a:off x="1760" y="2298"/>
              <a:ext cx="239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...</a:t>
              </a:r>
              <a:endParaRPr lang="zh-CN" altLang="en-US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1" name="Rectangle 3"/>
            <p:cNvSpPr>
              <a:spLocks noChangeArrowheads="1"/>
            </p:cNvSpPr>
            <p:nvPr/>
          </p:nvSpPr>
          <p:spPr bwMode="auto">
            <a:xfrm>
              <a:off x="528" y="624"/>
              <a:ext cx="384" cy="28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CPU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144" y="1200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VPN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816" y="1200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VPO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6341" name="Text Box 6"/>
            <p:cNvSpPr txBox="1"/>
            <p:nvPr/>
          </p:nvSpPr>
          <p:spPr>
            <a:xfrm>
              <a:off x="338" y="105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36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342" name="Text Box 7"/>
            <p:cNvSpPr txBox="1"/>
            <p:nvPr/>
          </p:nvSpPr>
          <p:spPr>
            <a:xfrm>
              <a:off x="866" y="105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343" name="Line 8"/>
            <p:cNvSpPr/>
            <p:nvPr/>
          </p:nvSpPr>
          <p:spPr>
            <a:xfrm>
              <a:off x="672" y="1392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44" name="Text Box 11"/>
            <p:cNvSpPr txBox="1"/>
            <p:nvPr/>
          </p:nvSpPr>
          <p:spPr>
            <a:xfrm>
              <a:off x="816" y="1488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345" name="Text Box 12"/>
            <p:cNvSpPr txBox="1"/>
            <p:nvPr/>
          </p:nvSpPr>
          <p:spPr>
            <a:xfrm>
              <a:off x="384" y="1488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346" name="Text Box 13"/>
            <p:cNvSpPr txBox="1"/>
            <p:nvPr/>
          </p:nvSpPr>
          <p:spPr>
            <a:xfrm>
              <a:off x="1152" y="933"/>
              <a:ext cx="1429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Virtual address (VA)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1200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3" name="Rectangle 15"/>
            <p:cNvSpPr>
              <a:spLocks noChangeArrowheads="1"/>
            </p:cNvSpPr>
            <p:nvPr/>
          </p:nvSpPr>
          <p:spPr bwMode="auto">
            <a:xfrm>
              <a:off x="1536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4" name="Rectangle 16"/>
            <p:cNvSpPr>
              <a:spLocks noChangeArrowheads="1"/>
            </p:cNvSpPr>
            <p:nvPr/>
          </p:nvSpPr>
          <p:spPr bwMode="auto">
            <a:xfrm>
              <a:off x="1872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5" name="Rectangle 17"/>
            <p:cNvSpPr>
              <a:spLocks noChangeArrowheads="1"/>
            </p:cNvSpPr>
            <p:nvPr/>
          </p:nvSpPr>
          <p:spPr bwMode="auto">
            <a:xfrm>
              <a:off x="2208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6" name="Rectangle 18"/>
            <p:cNvSpPr>
              <a:spLocks noChangeArrowheads="1"/>
            </p:cNvSpPr>
            <p:nvPr/>
          </p:nvSpPr>
          <p:spPr bwMode="auto">
            <a:xfrm>
              <a:off x="1200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7" name="Rectangle 19"/>
            <p:cNvSpPr>
              <a:spLocks noChangeArrowheads="1"/>
            </p:cNvSpPr>
            <p:nvPr/>
          </p:nvSpPr>
          <p:spPr bwMode="auto">
            <a:xfrm>
              <a:off x="1536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8" name="Rectangle 20"/>
            <p:cNvSpPr>
              <a:spLocks noChangeArrowheads="1"/>
            </p:cNvSpPr>
            <p:nvPr/>
          </p:nvSpPr>
          <p:spPr bwMode="auto">
            <a:xfrm>
              <a:off x="1872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9" name="Rectangle 21"/>
            <p:cNvSpPr>
              <a:spLocks noChangeArrowheads="1"/>
            </p:cNvSpPr>
            <p:nvPr/>
          </p:nvSpPr>
          <p:spPr bwMode="auto">
            <a:xfrm>
              <a:off x="2208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0" name="Rectangle 22"/>
            <p:cNvSpPr>
              <a:spLocks noChangeArrowheads="1"/>
            </p:cNvSpPr>
            <p:nvPr/>
          </p:nvSpPr>
          <p:spPr bwMode="auto">
            <a:xfrm>
              <a:off x="1200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1" name="Rectangle 23"/>
            <p:cNvSpPr>
              <a:spLocks noChangeArrowheads="1"/>
            </p:cNvSpPr>
            <p:nvPr/>
          </p:nvSpPr>
          <p:spPr bwMode="auto">
            <a:xfrm>
              <a:off x="1536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2" name="Rectangle 24"/>
            <p:cNvSpPr>
              <a:spLocks noChangeArrowheads="1"/>
            </p:cNvSpPr>
            <p:nvPr/>
          </p:nvSpPr>
          <p:spPr bwMode="auto">
            <a:xfrm>
              <a:off x="1872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3" name="Rectangle 25"/>
            <p:cNvSpPr>
              <a:spLocks noChangeArrowheads="1"/>
            </p:cNvSpPr>
            <p:nvPr/>
          </p:nvSpPr>
          <p:spPr bwMode="auto">
            <a:xfrm>
              <a:off x="2208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4" name="Rectangle 26"/>
            <p:cNvSpPr>
              <a:spLocks noChangeArrowheads="1"/>
            </p:cNvSpPr>
            <p:nvPr/>
          </p:nvSpPr>
          <p:spPr bwMode="auto">
            <a:xfrm>
              <a:off x="1200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5" name="Rectangle 27"/>
            <p:cNvSpPr>
              <a:spLocks noChangeArrowheads="1"/>
            </p:cNvSpPr>
            <p:nvPr/>
          </p:nvSpPr>
          <p:spPr bwMode="auto">
            <a:xfrm>
              <a:off x="1536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6" name="Rectangle 28"/>
            <p:cNvSpPr>
              <a:spLocks noChangeArrowheads="1"/>
            </p:cNvSpPr>
            <p:nvPr/>
          </p:nvSpPr>
          <p:spPr bwMode="auto">
            <a:xfrm>
              <a:off x="1872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7" name="Rectangle 29"/>
            <p:cNvSpPr>
              <a:spLocks noChangeArrowheads="1"/>
            </p:cNvSpPr>
            <p:nvPr/>
          </p:nvSpPr>
          <p:spPr bwMode="auto">
            <a:xfrm>
              <a:off x="2208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63" name="Line 31"/>
            <p:cNvSpPr/>
            <p:nvPr/>
          </p:nvSpPr>
          <p:spPr>
            <a:xfrm>
              <a:off x="912" y="1792"/>
              <a:ext cx="0" cy="7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364" name="Line 32"/>
            <p:cNvSpPr/>
            <p:nvPr/>
          </p:nvSpPr>
          <p:spPr>
            <a:xfrm>
              <a:off x="912" y="2141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65" name="Line 33"/>
            <p:cNvSpPr/>
            <p:nvPr/>
          </p:nvSpPr>
          <p:spPr>
            <a:xfrm>
              <a:off x="912" y="2573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66" name="Line 34"/>
            <p:cNvSpPr/>
            <p:nvPr/>
          </p:nvSpPr>
          <p:spPr>
            <a:xfrm>
              <a:off x="912" y="2237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67" name="Line 35"/>
            <p:cNvSpPr/>
            <p:nvPr/>
          </p:nvSpPr>
          <p:spPr>
            <a:xfrm>
              <a:off x="912" y="2333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68" name="Line 36"/>
            <p:cNvSpPr/>
            <p:nvPr/>
          </p:nvSpPr>
          <p:spPr>
            <a:xfrm>
              <a:off x="576" y="1801"/>
              <a:ext cx="0" cy="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369" name="Line 37"/>
            <p:cNvSpPr/>
            <p:nvPr/>
          </p:nvSpPr>
          <p:spPr>
            <a:xfrm>
              <a:off x="576" y="1897"/>
              <a:ext cx="18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370" name="Line 38"/>
            <p:cNvSpPr/>
            <p:nvPr/>
          </p:nvSpPr>
          <p:spPr>
            <a:xfrm>
              <a:off x="1392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71" name="Line 39"/>
            <p:cNvSpPr/>
            <p:nvPr/>
          </p:nvSpPr>
          <p:spPr>
            <a:xfrm>
              <a:off x="1728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72" name="Line 40"/>
            <p:cNvSpPr/>
            <p:nvPr/>
          </p:nvSpPr>
          <p:spPr>
            <a:xfrm>
              <a:off x="2064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73" name="Line 41"/>
            <p:cNvSpPr/>
            <p:nvPr/>
          </p:nvSpPr>
          <p:spPr>
            <a:xfrm>
              <a:off x="2400" y="1897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74" name="Line 42"/>
            <p:cNvSpPr/>
            <p:nvPr/>
          </p:nvSpPr>
          <p:spPr>
            <a:xfrm flipH="1">
              <a:off x="240" y="1392"/>
              <a:ext cx="0" cy="16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75" name="Line 43"/>
            <p:cNvSpPr/>
            <p:nvPr/>
          </p:nvSpPr>
          <p:spPr>
            <a:xfrm>
              <a:off x="720" y="912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76" name="Text Box 44"/>
            <p:cNvSpPr txBox="1"/>
            <p:nvPr/>
          </p:nvSpPr>
          <p:spPr>
            <a:xfrm>
              <a:off x="912" y="2612"/>
              <a:ext cx="2106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TLB (16 sets, 4 entries/set)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8" name="Rectangle 60"/>
            <p:cNvSpPr>
              <a:spLocks noChangeArrowheads="1"/>
            </p:cNvSpPr>
            <p:nvPr/>
          </p:nvSpPr>
          <p:spPr bwMode="auto">
            <a:xfrm>
              <a:off x="2496" y="312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PPN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79" name="Rectangle 61"/>
            <p:cNvSpPr>
              <a:spLocks noChangeArrowheads="1"/>
            </p:cNvSpPr>
            <p:nvPr/>
          </p:nvSpPr>
          <p:spPr bwMode="auto">
            <a:xfrm>
              <a:off x="3168" y="3128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PPO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6379" name="Text Box 62"/>
            <p:cNvSpPr txBox="1"/>
            <p:nvPr/>
          </p:nvSpPr>
          <p:spPr>
            <a:xfrm>
              <a:off x="2690" y="2983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380" name="Text Box 63"/>
            <p:cNvSpPr txBox="1"/>
            <p:nvPr/>
          </p:nvSpPr>
          <p:spPr>
            <a:xfrm>
              <a:off x="3216" y="2983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12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381" name="Line 64"/>
            <p:cNvSpPr/>
            <p:nvPr/>
          </p:nvSpPr>
          <p:spPr>
            <a:xfrm>
              <a:off x="2544" y="2246"/>
              <a:ext cx="4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382" name="Line 65"/>
            <p:cNvSpPr/>
            <p:nvPr/>
          </p:nvSpPr>
          <p:spPr>
            <a:xfrm>
              <a:off x="3024" y="2246"/>
              <a:ext cx="0" cy="87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83" name="Line 66"/>
            <p:cNvSpPr/>
            <p:nvPr/>
          </p:nvSpPr>
          <p:spPr>
            <a:xfrm>
              <a:off x="2064" y="3606"/>
              <a:ext cx="9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384" name="Line 67"/>
            <p:cNvSpPr/>
            <p:nvPr/>
          </p:nvSpPr>
          <p:spPr>
            <a:xfrm flipV="1">
              <a:off x="3024" y="3312"/>
              <a:ext cx="0" cy="2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85" name="Text Box 73"/>
            <p:cNvSpPr txBox="1"/>
            <p:nvPr/>
          </p:nvSpPr>
          <p:spPr>
            <a:xfrm>
              <a:off x="240" y="2116"/>
              <a:ext cx="41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TLBmiss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386" name="Text Box 74"/>
            <p:cNvSpPr txBox="1"/>
            <p:nvPr/>
          </p:nvSpPr>
          <p:spPr>
            <a:xfrm>
              <a:off x="2592" y="1880"/>
              <a:ext cx="43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TLB 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hit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387" name="Line 75"/>
            <p:cNvSpPr/>
            <p:nvPr/>
          </p:nvSpPr>
          <p:spPr>
            <a:xfrm>
              <a:off x="1152" y="1357"/>
              <a:ext cx="206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388" name="Line 76"/>
            <p:cNvSpPr/>
            <p:nvPr/>
          </p:nvSpPr>
          <p:spPr>
            <a:xfrm>
              <a:off x="3216" y="1344"/>
              <a:ext cx="0" cy="17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89" name="Text Box 77"/>
            <p:cNvSpPr txBox="1"/>
            <p:nvPr/>
          </p:nvSpPr>
          <p:spPr>
            <a:xfrm>
              <a:off x="3472" y="3408"/>
              <a:ext cx="667" cy="5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physical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address 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(PA)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96" name="Rectangle 78"/>
            <p:cNvSpPr>
              <a:spLocks noChangeArrowheads="1"/>
            </p:cNvSpPr>
            <p:nvPr/>
          </p:nvSpPr>
          <p:spPr bwMode="auto">
            <a:xfrm>
              <a:off x="3216" y="76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result</a:t>
              </a:r>
              <a:endPara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6391" name="Text Box 79"/>
            <p:cNvSpPr txBox="1"/>
            <p:nvPr/>
          </p:nvSpPr>
          <p:spPr>
            <a:xfrm>
              <a:off x="3338" y="572"/>
              <a:ext cx="453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32</a:t>
              </a: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/64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392" name="Line 97"/>
            <p:cNvSpPr/>
            <p:nvPr/>
          </p:nvSpPr>
          <p:spPr>
            <a:xfrm>
              <a:off x="3600" y="3216"/>
              <a:ext cx="432" cy="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93" name="Line 98"/>
            <p:cNvSpPr/>
            <p:nvPr/>
          </p:nvSpPr>
          <p:spPr>
            <a:xfrm flipH="1" flipV="1">
              <a:off x="4320" y="2880"/>
              <a:ext cx="0" cy="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394" name="Line 99"/>
            <p:cNvSpPr/>
            <p:nvPr/>
          </p:nvSpPr>
          <p:spPr>
            <a:xfrm flipV="1">
              <a:off x="5280" y="2880"/>
              <a:ext cx="0" cy="2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395" name="Line 100"/>
            <p:cNvSpPr/>
            <p:nvPr/>
          </p:nvSpPr>
          <p:spPr>
            <a:xfrm flipV="1">
              <a:off x="3492" y="2873"/>
              <a:ext cx="17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396" name="Line 101"/>
            <p:cNvSpPr/>
            <p:nvPr/>
          </p:nvSpPr>
          <p:spPr>
            <a:xfrm flipV="1">
              <a:off x="3504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97" name="Line 102"/>
            <p:cNvSpPr/>
            <p:nvPr/>
          </p:nvSpPr>
          <p:spPr>
            <a:xfrm flipV="1">
              <a:off x="3648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98" name="Line 103"/>
            <p:cNvSpPr/>
            <p:nvPr/>
          </p:nvSpPr>
          <p:spPr>
            <a:xfrm flipV="1">
              <a:off x="3840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399" name="Line 104"/>
            <p:cNvSpPr/>
            <p:nvPr/>
          </p:nvSpPr>
          <p:spPr>
            <a:xfrm flipV="1">
              <a:off x="3984" y="263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400" name="Line 105"/>
            <p:cNvSpPr/>
            <p:nvPr/>
          </p:nvSpPr>
          <p:spPr>
            <a:xfrm flipV="1">
              <a:off x="4992" y="2141"/>
              <a:ext cx="0" cy="10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401" name="Line 106"/>
            <p:cNvSpPr/>
            <p:nvPr/>
          </p:nvSpPr>
          <p:spPr>
            <a:xfrm flipH="1">
              <a:off x="4752" y="2137"/>
              <a:ext cx="240" cy="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402" name="Line 107"/>
            <p:cNvSpPr/>
            <p:nvPr/>
          </p:nvSpPr>
          <p:spPr>
            <a:xfrm flipH="1">
              <a:off x="4752" y="2237"/>
              <a:ext cx="23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403" name="Line 108"/>
            <p:cNvSpPr/>
            <p:nvPr/>
          </p:nvSpPr>
          <p:spPr>
            <a:xfrm flipH="1" flipV="1">
              <a:off x="4752" y="2333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404" name="Line 109"/>
            <p:cNvSpPr/>
            <p:nvPr/>
          </p:nvSpPr>
          <p:spPr>
            <a:xfrm flipH="1">
              <a:off x="4752" y="2573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405" name="Line 115"/>
            <p:cNvSpPr/>
            <p:nvPr/>
          </p:nvSpPr>
          <p:spPr>
            <a:xfrm flipH="1" flipV="1">
              <a:off x="3600" y="960"/>
              <a:ext cx="0" cy="11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34" name="Rectangle 116"/>
            <p:cNvSpPr>
              <a:spLocks noChangeArrowheads="1"/>
            </p:cNvSpPr>
            <p:nvPr/>
          </p:nvSpPr>
          <p:spPr bwMode="auto">
            <a:xfrm>
              <a:off x="4128" y="3134"/>
              <a:ext cx="672" cy="19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6407" name="Text Box 118"/>
            <p:cNvSpPr txBox="1"/>
            <p:nvPr/>
          </p:nvSpPr>
          <p:spPr>
            <a:xfrm>
              <a:off x="4398" y="2976"/>
              <a:ext cx="258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408" name="Text Box 119"/>
            <p:cNvSpPr txBox="1"/>
            <p:nvPr/>
          </p:nvSpPr>
          <p:spPr>
            <a:xfrm>
              <a:off x="5093" y="2976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zh-CN" altLang="en-US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409" name="Text Box 121"/>
            <p:cNvSpPr txBox="1"/>
            <p:nvPr/>
          </p:nvSpPr>
          <p:spPr>
            <a:xfrm>
              <a:off x="4800" y="2976"/>
              <a:ext cx="18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410" name="Line 125"/>
            <p:cNvSpPr/>
            <p:nvPr/>
          </p:nvSpPr>
          <p:spPr>
            <a:xfrm>
              <a:off x="4752" y="3552"/>
              <a:ext cx="76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411" name="Line 126"/>
            <p:cNvSpPr/>
            <p:nvPr/>
          </p:nvSpPr>
          <p:spPr>
            <a:xfrm flipV="1">
              <a:off x="5520" y="1584"/>
              <a:ext cx="0" cy="19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45" name="Rectangle 127"/>
            <p:cNvSpPr>
              <a:spLocks noChangeArrowheads="1"/>
            </p:cNvSpPr>
            <p:nvPr/>
          </p:nvSpPr>
          <p:spPr bwMode="auto">
            <a:xfrm>
              <a:off x="4464" y="624"/>
              <a:ext cx="960" cy="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L2, L3, and </a:t>
              </a:r>
              <a:b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main memory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6413" name="Text Box 128"/>
            <p:cNvSpPr txBox="1"/>
            <p:nvPr/>
          </p:nvSpPr>
          <p:spPr>
            <a:xfrm>
              <a:off x="3600" y="1723"/>
              <a:ext cx="147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d-cache</a:t>
              </a:r>
              <a:b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(64 sets, 8 lines/set)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414" name="Line 129"/>
            <p:cNvSpPr/>
            <p:nvPr/>
          </p:nvSpPr>
          <p:spPr>
            <a:xfrm flipH="1" flipV="1">
              <a:off x="4896" y="1584"/>
              <a:ext cx="624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415" name="Line 130"/>
            <p:cNvSpPr/>
            <p:nvPr/>
          </p:nvSpPr>
          <p:spPr>
            <a:xfrm flipV="1">
              <a:off x="4896" y="1152"/>
              <a:ext cx="0" cy="4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416" name="Line 131"/>
            <p:cNvSpPr/>
            <p:nvPr/>
          </p:nvSpPr>
          <p:spPr>
            <a:xfrm flipH="1">
              <a:off x="3888" y="864"/>
              <a:ext cx="5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417" name="Text Box 132"/>
            <p:cNvSpPr txBox="1"/>
            <p:nvPr/>
          </p:nvSpPr>
          <p:spPr>
            <a:xfrm>
              <a:off x="3622" y="1247"/>
              <a:ext cx="55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hit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418" name="Text Box 133"/>
            <p:cNvSpPr txBox="1"/>
            <p:nvPr/>
          </p:nvSpPr>
          <p:spPr>
            <a:xfrm>
              <a:off x="4922" y="1356"/>
              <a:ext cx="694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6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L1 miss</a:t>
              </a:r>
              <a:endPara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419" name="Line 134"/>
            <p:cNvSpPr/>
            <p:nvPr/>
          </p:nvSpPr>
          <p:spPr>
            <a:xfrm flipH="1">
              <a:off x="912" y="864"/>
              <a:ext cx="23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6420" name="Line 135"/>
            <p:cNvSpPr/>
            <p:nvPr/>
          </p:nvSpPr>
          <p:spPr>
            <a:xfrm flipV="1">
              <a:off x="4656" y="3408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421" name="Line 136"/>
            <p:cNvSpPr/>
            <p:nvPr/>
          </p:nvSpPr>
          <p:spPr>
            <a:xfrm>
              <a:off x="4752" y="3408"/>
              <a:ext cx="0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384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TLBT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720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TLBI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96261" name="Rectangle 13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Core i7 Address Translation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9" name="Rectangle 80"/>
          <p:cNvSpPr>
            <a:spLocks noChangeArrowheads="1"/>
          </p:cNvSpPr>
          <p:nvPr/>
        </p:nvSpPr>
        <p:spPr bwMode="auto">
          <a:xfrm>
            <a:off x="55626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Rectangle 84"/>
          <p:cNvSpPr>
            <a:spLocks noChangeArrowheads="1"/>
          </p:cNvSpPr>
          <p:nvPr/>
        </p:nvSpPr>
        <p:spPr bwMode="auto">
          <a:xfrm>
            <a:off x="55626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Rectangle 88"/>
          <p:cNvSpPr>
            <a:spLocks noChangeArrowheads="1"/>
          </p:cNvSpPr>
          <p:nvPr/>
        </p:nvSpPr>
        <p:spPr bwMode="auto">
          <a:xfrm>
            <a:off x="55626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55626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Rectangle 80"/>
          <p:cNvSpPr>
            <a:spLocks noChangeArrowheads="1"/>
          </p:cNvSpPr>
          <p:nvPr/>
        </p:nvSpPr>
        <p:spPr bwMode="auto">
          <a:xfrm>
            <a:off x="58293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Rectangle 84"/>
          <p:cNvSpPr>
            <a:spLocks noChangeArrowheads="1"/>
          </p:cNvSpPr>
          <p:nvPr/>
        </p:nvSpPr>
        <p:spPr bwMode="auto">
          <a:xfrm>
            <a:off x="58293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Rectangle 88"/>
          <p:cNvSpPr>
            <a:spLocks noChangeArrowheads="1"/>
          </p:cNvSpPr>
          <p:nvPr/>
        </p:nvSpPr>
        <p:spPr bwMode="auto">
          <a:xfrm>
            <a:off x="58293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8293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Rectangle 80"/>
          <p:cNvSpPr>
            <a:spLocks noChangeArrowheads="1"/>
          </p:cNvSpPr>
          <p:nvPr/>
        </p:nvSpPr>
        <p:spPr bwMode="auto">
          <a:xfrm>
            <a:off x="60960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Rectangle 84"/>
          <p:cNvSpPr>
            <a:spLocks noChangeArrowheads="1"/>
          </p:cNvSpPr>
          <p:nvPr/>
        </p:nvSpPr>
        <p:spPr bwMode="auto">
          <a:xfrm>
            <a:off x="60960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Rectangle 88"/>
          <p:cNvSpPr>
            <a:spLocks noChangeArrowheads="1"/>
          </p:cNvSpPr>
          <p:nvPr/>
        </p:nvSpPr>
        <p:spPr bwMode="auto">
          <a:xfrm>
            <a:off x="60960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" name="Rectangle 92"/>
          <p:cNvSpPr>
            <a:spLocks noChangeArrowheads="1"/>
          </p:cNvSpPr>
          <p:nvPr/>
        </p:nvSpPr>
        <p:spPr bwMode="auto">
          <a:xfrm>
            <a:off x="60960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" name="Rectangle 80"/>
          <p:cNvSpPr>
            <a:spLocks noChangeArrowheads="1"/>
          </p:cNvSpPr>
          <p:nvPr/>
        </p:nvSpPr>
        <p:spPr bwMode="auto">
          <a:xfrm>
            <a:off x="63627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" name="Rectangle 84"/>
          <p:cNvSpPr>
            <a:spLocks noChangeArrowheads="1"/>
          </p:cNvSpPr>
          <p:nvPr/>
        </p:nvSpPr>
        <p:spPr bwMode="auto">
          <a:xfrm>
            <a:off x="63627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" name="Rectangle 88"/>
          <p:cNvSpPr>
            <a:spLocks noChangeArrowheads="1"/>
          </p:cNvSpPr>
          <p:nvPr/>
        </p:nvSpPr>
        <p:spPr bwMode="auto">
          <a:xfrm>
            <a:off x="63627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63627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Rectangle 80"/>
          <p:cNvSpPr>
            <a:spLocks noChangeArrowheads="1"/>
          </p:cNvSpPr>
          <p:nvPr/>
        </p:nvSpPr>
        <p:spPr bwMode="auto">
          <a:xfrm>
            <a:off x="66294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" name="Rectangle 84"/>
          <p:cNvSpPr>
            <a:spLocks noChangeArrowheads="1"/>
          </p:cNvSpPr>
          <p:nvPr/>
        </p:nvSpPr>
        <p:spPr bwMode="auto">
          <a:xfrm>
            <a:off x="66294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Rectangle 88"/>
          <p:cNvSpPr>
            <a:spLocks noChangeArrowheads="1"/>
          </p:cNvSpPr>
          <p:nvPr/>
        </p:nvSpPr>
        <p:spPr bwMode="auto">
          <a:xfrm>
            <a:off x="66294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Rectangle 92"/>
          <p:cNvSpPr>
            <a:spLocks noChangeArrowheads="1"/>
          </p:cNvSpPr>
          <p:nvPr/>
        </p:nvSpPr>
        <p:spPr bwMode="auto">
          <a:xfrm>
            <a:off x="66294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Rectangle 80"/>
          <p:cNvSpPr>
            <a:spLocks noChangeArrowheads="1"/>
          </p:cNvSpPr>
          <p:nvPr/>
        </p:nvSpPr>
        <p:spPr bwMode="auto">
          <a:xfrm>
            <a:off x="68961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" name="Rectangle 84"/>
          <p:cNvSpPr>
            <a:spLocks noChangeArrowheads="1"/>
          </p:cNvSpPr>
          <p:nvPr/>
        </p:nvSpPr>
        <p:spPr bwMode="auto">
          <a:xfrm>
            <a:off x="68961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Rectangle 88"/>
          <p:cNvSpPr>
            <a:spLocks noChangeArrowheads="1"/>
          </p:cNvSpPr>
          <p:nvPr/>
        </p:nvSpPr>
        <p:spPr bwMode="auto">
          <a:xfrm>
            <a:off x="68961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68961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" name="Rectangle 80"/>
          <p:cNvSpPr>
            <a:spLocks noChangeArrowheads="1"/>
          </p:cNvSpPr>
          <p:nvPr/>
        </p:nvSpPr>
        <p:spPr bwMode="auto">
          <a:xfrm>
            <a:off x="71628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Rectangle 84"/>
          <p:cNvSpPr>
            <a:spLocks noChangeArrowheads="1"/>
          </p:cNvSpPr>
          <p:nvPr/>
        </p:nvSpPr>
        <p:spPr bwMode="auto">
          <a:xfrm>
            <a:off x="71628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Rectangle 88"/>
          <p:cNvSpPr>
            <a:spLocks noChangeArrowheads="1"/>
          </p:cNvSpPr>
          <p:nvPr/>
        </p:nvSpPr>
        <p:spPr bwMode="auto">
          <a:xfrm>
            <a:off x="71628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Rectangle 92"/>
          <p:cNvSpPr>
            <a:spLocks noChangeArrowheads="1"/>
          </p:cNvSpPr>
          <p:nvPr/>
        </p:nvSpPr>
        <p:spPr bwMode="auto">
          <a:xfrm>
            <a:off x="71628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" name="Rectangle 80"/>
          <p:cNvSpPr>
            <a:spLocks noChangeArrowheads="1"/>
          </p:cNvSpPr>
          <p:nvPr/>
        </p:nvSpPr>
        <p:spPr bwMode="auto">
          <a:xfrm>
            <a:off x="7429500" y="35814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" name="Rectangle 84"/>
          <p:cNvSpPr>
            <a:spLocks noChangeArrowheads="1"/>
          </p:cNvSpPr>
          <p:nvPr/>
        </p:nvSpPr>
        <p:spPr bwMode="auto">
          <a:xfrm>
            <a:off x="7429500" y="37211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" name="Rectangle 88"/>
          <p:cNvSpPr>
            <a:spLocks noChangeArrowheads="1"/>
          </p:cNvSpPr>
          <p:nvPr/>
        </p:nvSpPr>
        <p:spPr bwMode="auto">
          <a:xfrm>
            <a:off x="7429500" y="386080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" name="Rectangle 92"/>
          <p:cNvSpPr>
            <a:spLocks noChangeArrowheads="1"/>
          </p:cNvSpPr>
          <p:nvPr/>
        </p:nvSpPr>
        <p:spPr bwMode="auto">
          <a:xfrm>
            <a:off x="7429500" y="4210050"/>
            <a:ext cx="266700" cy="13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6" name="Rectangle 117"/>
          <p:cNvSpPr>
            <a:spLocks noChangeArrowheads="1"/>
          </p:cNvSpPr>
          <p:nvPr/>
        </p:nvSpPr>
        <p:spPr bwMode="auto">
          <a:xfrm>
            <a:off x="7772400" y="5105400"/>
            <a:ext cx="4778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Rectangle 117"/>
          <p:cNvSpPr>
            <a:spLocks noChangeArrowheads="1"/>
          </p:cNvSpPr>
          <p:nvPr/>
        </p:nvSpPr>
        <p:spPr bwMode="auto">
          <a:xfrm>
            <a:off x="8247063" y="5105400"/>
            <a:ext cx="439738" cy="279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296" name="Line 101"/>
          <p:cNvSpPr/>
          <p:nvPr/>
        </p:nvSpPr>
        <p:spPr>
          <a:xfrm flipV="1">
            <a:off x="67818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297" name="Line 102"/>
          <p:cNvSpPr/>
          <p:nvPr/>
        </p:nvSpPr>
        <p:spPr>
          <a:xfrm flipV="1">
            <a:off x="70104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298" name="Line 103"/>
          <p:cNvSpPr/>
          <p:nvPr/>
        </p:nvSpPr>
        <p:spPr>
          <a:xfrm flipV="1">
            <a:off x="73152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299" name="Line 104"/>
          <p:cNvSpPr/>
          <p:nvPr/>
        </p:nvSpPr>
        <p:spPr>
          <a:xfrm flipV="1">
            <a:off x="7543800" y="4375150"/>
            <a:ext cx="0" cy="349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2" name="Rectangle 45"/>
          <p:cNvSpPr>
            <a:spLocks noChangeArrowheads="1"/>
          </p:cNvSpPr>
          <p:nvPr/>
        </p:nvSpPr>
        <p:spPr bwMode="auto">
          <a:xfrm>
            <a:off x="381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VPN1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3" name="Rectangle 46"/>
          <p:cNvSpPr>
            <a:spLocks noChangeArrowheads="1"/>
          </p:cNvSpPr>
          <p:nvPr/>
        </p:nvSpPr>
        <p:spPr bwMode="auto">
          <a:xfrm>
            <a:off x="1143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VPN2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ectangle 45"/>
          <p:cNvSpPr>
            <a:spLocks noChangeArrowheads="1"/>
          </p:cNvSpPr>
          <p:nvPr/>
        </p:nvSpPr>
        <p:spPr bwMode="auto">
          <a:xfrm>
            <a:off x="1905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VPN3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Rectangle 46"/>
          <p:cNvSpPr>
            <a:spLocks noChangeArrowheads="1"/>
          </p:cNvSpPr>
          <p:nvPr/>
        </p:nvSpPr>
        <p:spPr bwMode="auto">
          <a:xfrm>
            <a:off x="2667000" y="4902200"/>
            <a:ext cx="762000" cy="2794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VPN4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304" name="Line 53"/>
          <p:cNvSpPr/>
          <p:nvPr/>
        </p:nvSpPr>
        <p:spPr>
          <a:xfrm>
            <a:off x="12573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05" name="Line 54"/>
          <p:cNvSpPr/>
          <p:nvPr/>
        </p:nvSpPr>
        <p:spPr>
          <a:xfrm>
            <a:off x="12573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8" name="Rectangle 51"/>
          <p:cNvSpPr>
            <a:spLocks noChangeArrowheads="1"/>
          </p:cNvSpPr>
          <p:nvPr/>
        </p:nvSpPr>
        <p:spPr bwMode="auto">
          <a:xfrm>
            <a:off x="14478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307" name="Rectangle 9"/>
          <p:cNvSpPr/>
          <p:nvPr/>
        </p:nvSpPr>
        <p:spPr>
          <a:xfrm>
            <a:off x="14478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308" name="Line 53"/>
          <p:cNvSpPr/>
          <p:nvPr/>
        </p:nvSpPr>
        <p:spPr>
          <a:xfrm>
            <a:off x="533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09" name="Line 54"/>
          <p:cNvSpPr/>
          <p:nvPr/>
        </p:nvSpPr>
        <p:spPr>
          <a:xfrm>
            <a:off x="533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6" name="Rectangle 51"/>
          <p:cNvSpPr>
            <a:spLocks noChangeArrowheads="1"/>
          </p:cNvSpPr>
          <p:nvPr/>
        </p:nvSpPr>
        <p:spPr bwMode="auto">
          <a:xfrm>
            <a:off x="723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311" name="Rectangle 9"/>
          <p:cNvSpPr/>
          <p:nvPr/>
        </p:nvSpPr>
        <p:spPr>
          <a:xfrm>
            <a:off x="723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312" name="Line 53"/>
          <p:cNvSpPr/>
          <p:nvPr/>
        </p:nvSpPr>
        <p:spPr>
          <a:xfrm>
            <a:off x="2057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13" name="Line 54"/>
          <p:cNvSpPr/>
          <p:nvPr/>
        </p:nvSpPr>
        <p:spPr>
          <a:xfrm>
            <a:off x="2057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1" name="Rectangle 51"/>
          <p:cNvSpPr>
            <a:spLocks noChangeArrowheads="1"/>
          </p:cNvSpPr>
          <p:nvPr/>
        </p:nvSpPr>
        <p:spPr bwMode="auto">
          <a:xfrm>
            <a:off x="2247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315" name="Rectangle 9"/>
          <p:cNvSpPr/>
          <p:nvPr/>
        </p:nvSpPr>
        <p:spPr>
          <a:xfrm>
            <a:off x="2247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316" name="Line 53"/>
          <p:cNvSpPr/>
          <p:nvPr/>
        </p:nvSpPr>
        <p:spPr>
          <a:xfrm>
            <a:off x="2819400" y="5181600"/>
            <a:ext cx="0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17" name="Line 54"/>
          <p:cNvSpPr/>
          <p:nvPr/>
        </p:nvSpPr>
        <p:spPr>
          <a:xfrm>
            <a:off x="2819400" y="5799138"/>
            <a:ext cx="190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" name="Rectangle 51"/>
          <p:cNvSpPr>
            <a:spLocks noChangeArrowheads="1"/>
          </p:cNvSpPr>
          <p:nvPr/>
        </p:nvSpPr>
        <p:spPr bwMode="auto">
          <a:xfrm>
            <a:off x="3009900" y="5334000"/>
            <a:ext cx="419100" cy="1016000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319" name="Rectangle 9"/>
          <p:cNvSpPr/>
          <p:nvPr/>
        </p:nvSpPr>
        <p:spPr>
          <a:xfrm>
            <a:off x="3009900" y="5676900"/>
            <a:ext cx="419100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320" name="Line 54"/>
          <p:cNvSpPr/>
          <p:nvPr/>
        </p:nvSpPr>
        <p:spPr>
          <a:xfrm flipV="1">
            <a:off x="381000" y="5389563"/>
            <a:ext cx="3429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321" name="Text Box 7"/>
          <p:cNvSpPr txBox="1"/>
          <p:nvPr/>
        </p:nvSpPr>
        <p:spPr>
          <a:xfrm>
            <a:off x="-76200" y="5257800"/>
            <a:ext cx="5461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CR3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322" name="Text Box 44"/>
          <p:cNvSpPr txBox="1"/>
          <p:nvPr/>
        </p:nvSpPr>
        <p:spPr>
          <a:xfrm>
            <a:off x="1357313" y="6394450"/>
            <a:ext cx="1385887" cy="311150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Tables</a:t>
            </a:r>
            <a:endParaRPr lang="en-US" altLang="zh-CN" sz="16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323" name="Text Box 11"/>
          <p:cNvSpPr txBox="1"/>
          <p:nvPr/>
        </p:nvSpPr>
        <p:spPr>
          <a:xfrm>
            <a:off x="617538" y="4673600"/>
            <a:ext cx="29686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324" name="Text Box 11"/>
          <p:cNvSpPr txBox="1"/>
          <p:nvPr/>
        </p:nvSpPr>
        <p:spPr>
          <a:xfrm>
            <a:off x="1371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325" name="Text Box 11"/>
          <p:cNvSpPr txBox="1"/>
          <p:nvPr/>
        </p:nvSpPr>
        <p:spPr>
          <a:xfrm>
            <a:off x="2133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326" name="Text Box 11"/>
          <p:cNvSpPr txBox="1"/>
          <p:nvPr/>
        </p:nvSpPr>
        <p:spPr>
          <a:xfrm>
            <a:off x="2895600" y="4668838"/>
            <a:ext cx="296863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327" name="Line 24"/>
          <p:cNvSpPr/>
          <p:nvPr/>
        </p:nvSpPr>
        <p:spPr>
          <a:xfrm>
            <a:off x="1139825" y="5791200"/>
            <a:ext cx="793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28" name="Line 25"/>
          <p:cNvSpPr/>
          <p:nvPr/>
        </p:nvSpPr>
        <p:spPr>
          <a:xfrm>
            <a:off x="1219200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29" name="Line 8"/>
          <p:cNvSpPr/>
          <p:nvPr/>
        </p:nvSpPr>
        <p:spPr>
          <a:xfrm>
            <a:off x="1219200" y="5334000"/>
            <a:ext cx="2333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330" name="Line 24"/>
          <p:cNvSpPr/>
          <p:nvPr/>
        </p:nvSpPr>
        <p:spPr>
          <a:xfrm>
            <a:off x="1866900" y="5791200"/>
            <a:ext cx="1095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31" name="Line 25"/>
          <p:cNvSpPr/>
          <p:nvPr/>
        </p:nvSpPr>
        <p:spPr>
          <a:xfrm>
            <a:off x="1976438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32" name="Line 8"/>
          <p:cNvSpPr/>
          <p:nvPr/>
        </p:nvSpPr>
        <p:spPr>
          <a:xfrm flipV="1">
            <a:off x="1976438" y="5334000"/>
            <a:ext cx="271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333" name="Line 24"/>
          <p:cNvSpPr/>
          <p:nvPr/>
        </p:nvSpPr>
        <p:spPr>
          <a:xfrm>
            <a:off x="2659063" y="5791200"/>
            <a:ext cx="793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34" name="Line 25"/>
          <p:cNvSpPr/>
          <p:nvPr/>
        </p:nvSpPr>
        <p:spPr>
          <a:xfrm>
            <a:off x="2738438" y="5334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35" name="Line 8"/>
          <p:cNvSpPr/>
          <p:nvPr/>
        </p:nvSpPr>
        <p:spPr>
          <a:xfrm flipV="1">
            <a:off x="2738438" y="5334000"/>
            <a:ext cx="2714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336" name="Oval 137"/>
          <p:cNvSpPr/>
          <p:nvPr/>
        </p:nvSpPr>
        <p:spPr>
          <a:xfrm>
            <a:off x="3744913" y="2832100"/>
            <a:ext cx="5322887" cy="3644900"/>
          </a:xfrm>
          <a:prstGeom prst="ellipse">
            <a:avLst/>
          </a:prstGeom>
          <a:noFill/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665288" y="1676400"/>
            <a:ext cx="2757488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Page table physical base addr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08" name="Rectangle 4"/>
          <p:cNvSpPr/>
          <p:nvPr/>
        </p:nvSpPr>
        <p:spPr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Unused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8309" name="Rectangle 5"/>
          <p:cNvSpPr/>
          <p:nvPr/>
        </p:nvSpPr>
        <p:spPr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G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8310" name="Rectangle 6"/>
          <p:cNvSpPr/>
          <p:nvPr/>
        </p:nvSpPr>
        <p:spPr>
          <a:xfrm>
            <a:off x="5638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8311" name="Rectangle 7"/>
          <p:cNvSpPr/>
          <p:nvPr/>
        </p:nvSpPr>
        <p:spPr>
          <a:xfrm>
            <a:off x="6019800" y="1676400"/>
            <a:ext cx="3810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12" name="Rectangle 8"/>
          <p:cNvSpPr/>
          <p:nvPr/>
        </p:nvSpPr>
        <p:spPr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8313" name="Rectangle 9"/>
          <p:cNvSpPr/>
          <p:nvPr/>
        </p:nvSpPr>
        <p:spPr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8314" name="Rectangle 10"/>
          <p:cNvSpPr/>
          <p:nvPr/>
        </p:nvSpPr>
        <p:spPr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WT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8315" name="Rectangle 11"/>
          <p:cNvSpPr/>
          <p:nvPr/>
        </p:nvSpPr>
        <p:spPr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U/S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8316" name="Rectangle 12"/>
          <p:cNvSpPr/>
          <p:nvPr/>
        </p:nvSpPr>
        <p:spPr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R/W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8317" name="Rectangle 13"/>
          <p:cNvSpPr/>
          <p:nvPr/>
        </p:nvSpPr>
        <p:spPr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P=1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57200" y="2590800"/>
            <a:ext cx="8229600" cy="436562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XD         Disable or enable instruction fetches(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确定是否可执行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Base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40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most significant bits of base address of child page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table (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forces page tables to be 4KB aligned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          global page (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don’t evict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from TLB on task switch)(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不会由于进程的切换而被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evict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，被所有进程共享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PS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Page size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either 4K or 2M or 1G(may set to 1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only for           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Level 2 or level 3 PTEs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)(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形成了大小页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    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Reference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bit (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 by MMU on reads and writes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cleared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by software)(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这个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bit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标识了一个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page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是否被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MMU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访问到了，从而辅助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OS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进行后续的操作，如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page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的替换等。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CD         Cache disabled(1) or enabled(0) for child page table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WT         Write-through or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write-back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cache policy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U/S   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User or supervisor(kernel)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mode access permission(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决定权限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R/W        Read-only or read-write access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permissiom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         Child page table present in memory(1) or not(0,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即缺页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8319" name="Text Box 15"/>
          <p:cNvSpPr txBox="1"/>
          <p:nvPr/>
        </p:nvSpPr>
        <p:spPr>
          <a:xfrm>
            <a:off x="16002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20" name="Text Box 16"/>
          <p:cNvSpPr txBox="1"/>
          <p:nvPr/>
        </p:nvSpPr>
        <p:spPr>
          <a:xfrm>
            <a:off x="4117975" y="14478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21" name="Text Box 17"/>
          <p:cNvSpPr txBox="1"/>
          <p:nvPr/>
        </p:nvSpPr>
        <p:spPr>
          <a:xfrm>
            <a:off x="4346575" y="14478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22" name="Text Box 18"/>
          <p:cNvSpPr txBox="1"/>
          <p:nvPr/>
        </p:nvSpPr>
        <p:spPr>
          <a:xfrm>
            <a:off x="50292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23" name="Text Box 19"/>
          <p:cNvSpPr txBox="1"/>
          <p:nvPr/>
        </p:nvSpPr>
        <p:spPr>
          <a:xfrm>
            <a:off x="5334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24" name="Text Box 20"/>
          <p:cNvSpPr txBox="1"/>
          <p:nvPr/>
        </p:nvSpPr>
        <p:spPr>
          <a:xfrm>
            <a:off x="5715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25" name="Text Box 21"/>
          <p:cNvSpPr txBox="1"/>
          <p:nvPr/>
        </p:nvSpPr>
        <p:spPr>
          <a:xfrm>
            <a:off x="60452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26" name="Text Box 22"/>
          <p:cNvSpPr txBox="1"/>
          <p:nvPr/>
        </p:nvSpPr>
        <p:spPr>
          <a:xfrm>
            <a:off x="64643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27" name="Text Box 23"/>
          <p:cNvSpPr txBox="1"/>
          <p:nvPr/>
        </p:nvSpPr>
        <p:spPr>
          <a:xfrm>
            <a:off x="6858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28" name="Text Box 24"/>
          <p:cNvSpPr txBox="1"/>
          <p:nvPr/>
        </p:nvSpPr>
        <p:spPr>
          <a:xfrm>
            <a:off x="7239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29" name="Text Box 25"/>
          <p:cNvSpPr txBox="1"/>
          <p:nvPr/>
        </p:nvSpPr>
        <p:spPr>
          <a:xfrm>
            <a:off x="7620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30" name="Text Box 26"/>
          <p:cNvSpPr txBox="1"/>
          <p:nvPr/>
        </p:nvSpPr>
        <p:spPr>
          <a:xfrm>
            <a:off x="8001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31" name="Text Box 27"/>
          <p:cNvSpPr txBox="1"/>
          <p:nvPr/>
        </p:nvSpPr>
        <p:spPr>
          <a:xfrm>
            <a:off x="8382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32" name="Rectangle 28"/>
          <p:cNvSpPr/>
          <p:nvPr/>
        </p:nvSpPr>
        <p:spPr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Available for OS (page table location in secondary storage)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8333" name="Rectangle 29"/>
          <p:cNvSpPr/>
          <p:nvPr/>
        </p:nvSpPr>
        <p:spPr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P=0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8334" name="Rectangle 3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Level 1, Level 2 and Level 3</a:t>
            </a:r>
            <a:r>
              <a:rPr lang="en-US" altLang="zh-CN" dirty="0">
                <a:ea typeface="宋体" panose="02010600030101010101" pitchFamily="2" charset="-122"/>
              </a:rPr>
              <a:t> Page Table Entry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8335" name="Rectangle 4"/>
          <p:cNvSpPr/>
          <p:nvPr/>
        </p:nvSpPr>
        <p:spPr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Unused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8336" name="Text Box 15"/>
          <p:cNvSpPr txBox="1"/>
          <p:nvPr/>
        </p:nvSpPr>
        <p:spPr>
          <a:xfrm>
            <a:off x="13716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37" name="Rectangle 7"/>
          <p:cNvSpPr/>
          <p:nvPr/>
        </p:nvSpPr>
        <p:spPr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XD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8338" name="Text Box 15"/>
          <p:cNvSpPr txBox="1"/>
          <p:nvPr/>
        </p:nvSpPr>
        <p:spPr>
          <a:xfrm>
            <a:off x="7620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8339" name="Text Box 15"/>
          <p:cNvSpPr txBox="1"/>
          <p:nvPr/>
        </p:nvSpPr>
        <p:spPr>
          <a:xfrm>
            <a:off x="4572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63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925" y="238760"/>
            <a:ext cx="53619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前</a:t>
            </a:r>
            <a:r>
              <a:rPr lang="en-US" altLang="zh-CN"/>
              <a:t>k-1</a:t>
            </a:r>
            <a:r>
              <a:rPr lang="zh-CN" altLang="en-US"/>
              <a:t>层与第</a:t>
            </a:r>
            <a:r>
              <a:rPr lang="en-US" altLang="zh-CN"/>
              <a:t>k</a:t>
            </a:r>
            <a:r>
              <a:rPr lang="zh-CN" altLang="en-US"/>
              <a:t>层的结构有些差别，不完全相同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665288" y="1676400"/>
            <a:ext cx="2757488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Page table physical base addr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6" name="Rectangle 4"/>
          <p:cNvSpPr/>
          <p:nvPr/>
        </p:nvSpPr>
        <p:spPr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Unused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57" name="Rectangle 5"/>
          <p:cNvSpPr/>
          <p:nvPr/>
        </p:nvSpPr>
        <p:spPr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G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58" name="Rectangle 6"/>
          <p:cNvSpPr/>
          <p:nvPr/>
        </p:nvSpPr>
        <p:spPr>
          <a:xfrm>
            <a:off x="5638800" y="1676400"/>
            <a:ext cx="3810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59" name="Rectangle 7"/>
          <p:cNvSpPr/>
          <p:nvPr/>
        </p:nvSpPr>
        <p:spPr>
          <a:xfrm>
            <a:off x="6019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60" name="Rectangle 8"/>
          <p:cNvSpPr/>
          <p:nvPr/>
        </p:nvSpPr>
        <p:spPr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61" name="Rectangle 9"/>
          <p:cNvSpPr/>
          <p:nvPr/>
        </p:nvSpPr>
        <p:spPr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62" name="Rectangle 10"/>
          <p:cNvSpPr/>
          <p:nvPr/>
        </p:nvSpPr>
        <p:spPr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WT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63" name="Rectangle 11"/>
          <p:cNvSpPr/>
          <p:nvPr/>
        </p:nvSpPr>
        <p:spPr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U/S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64" name="Rectangle 12"/>
          <p:cNvSpPr/>
          <p:nvPr/>
        </p:nvSpPr>
        <p:spPr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R/W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65" name="Rectangle 13"/>
          <p:cNvSpPr/>
          <p:nvPr/>
        </p:nvSpPr>
        <p:spPr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P=1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57200" y="2667000"/>
            <a:ext cx="8229600" cy="362839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XD         Disable or enable instruction fetches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Base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40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most significant bits of base address of child page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table (forces page tables to be 4KB aligned)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          global page (don’t evict from TLB on task switch)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Dirty bit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(Set by MMU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on writes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cleared by software)(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用于在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write-back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的时候决定是否要更新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disk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对应的区域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         Reference bit (set by MMU on reads and writes, cleared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by software)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CD         Cache disabled(1) or enabled(0) for child page table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WT         Write-through or write-back cache policy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U/S        User or supervisor(kernel) mode access permission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R/W        Read-only or read-write access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permissiom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         Child page table present in memory(1) or not(0)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0367" name="Text Box 15"/>
          <p:cNvSpPr txBox="1"/>
          <p:nvPr/>
        </p:nvSpPr>
        <p:spPr>
          <a:xfrm>
            <a:off x="16002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68" name="Text Box 16"/>
          <p:cNvSpPr txBox="1"/>
          <p:nvPr/>
        </p:nvSpPr>
        <p:spPr>
          <a:xfrm>
            <a:off x="4117975" y="14478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69" name="Text Box 17"/>
          <p:cNvSpPr txBox="1"/>
          <p:nvPr/>
        </p:nvSpPr>
        <p:spPr>
          <a:xfrm>
            <a:off x="4346575" y="14478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70" name="Text Box 18"/>
          <p:cNvSpPr txBox="1"/>
          <p:nvPr/>
        </p:nvSpPr>
        <p:spPr>
          <a:xfrm>
            <a:off x="50292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71" name="Text Box 19"/>
          <p:cNvSpPr txBox="1"/>
          <p:nvPr/>
        </p:nvSpPr>
        <p:spPr>
          <a:xfrm>
            <a:off x="5334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72" name="Text Box 20"/>
          <p:cNvSpPr txBox="1"/>
          <p:nvPr/>
        </p:nvSpPr>
        <p:spPr>
          <a:xfrm>
            <a:off x="5715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73" name="Text Box 21"/>
          <p:cNvSpPr txBox="1"/>
          <p:nvPr/>
        </p:nvSpPr>
        <p:spPr>
          <a:xfrm>
            <a:off x="60452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74" name="Text Box 22"/>
          <p:cNvSpPr txBox="1"/>
          <p:nvPr/>
        </p:nvSpPr>
        <p:spPr>
          <a:xfrm>
            <a:off x="64643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75" name="Text Box 23"/>
          <p:cNvSpPr txBox="1"/>
          <p:nvPr/>
        </p:nvSpPr>
        <p:spPr>
          <a:xfrm>
            <a:off x="6858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76" name="Text Box 24"/>
          <p:cNvSpPr txBox="1"/>
          <p:nvPr/>
        </p:nvSpPr>
        <p:spPr>
          <a:xfrm>
            <a:off x="7239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77" name="Text Box 25"/>
          <p:cNvSpPr txBox="1"/>
          <p:nvPr/>
        </p:nvSpPr>
        <p:spPr>
          <a:xfrm>
            <a:off x="7620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78" name="Text Box 26"/>
          <p:cNvSpPr txBox="1"/>
          <p:nvPr/>
        </p:nvSpPr>
        <p:spPr>
          <a:xfrm>
            <a:off x="8001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79" name="Text Box 27"/>
          <p:cNvSpPr txBox="1"/>
          <p:nvPr/>
        </p:nvSpPr>
        <p:spPr>
          <a:xfrm>
            <a:off x="8382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80" name="Rectangle 28"/>
          <p:cNvSpPr/>
          <p:nvPr/>
        </p:nvSpPr>
        <p:spPr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Available for OS (page table location in secondary storage)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81" name="Rectangle 29"/>
          <p:cNvSpPr/>
          <p:nvPr/>
        </p:nvSpPr>
        <p:spPr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P=0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82" name="Rectangle 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Level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最后拿到</a:t>
            </a:r>
            <a:r>
              <a:rPr lang="en-US" altLang="zh-CN" dirty="0">
                <a:ea typeface="宋体" panose="02010600030101010101" pitchFamily="2" charset="-122"/>
              </a:rPr>
              <a:t>PPN</a:t>
            </a:r>
            <a:r>
              <a:rPr lang="zh-CN" altLang="en-US" dirty="0">
                <a:ea typeface="宋体" panose="02010600030101010101" pitchFamily="2" charset="-122"/>
              </a:rPr>
              <a:t>的层</a:t>
            </a:r>
            <a:r>
              <a:rPr lang="en-US" altLang="zh-CN" dirty="0">
                <a:ea typeface="宋体" panose="02010600030101010101" pitchFamily="2" charset="-122"/>
              </a:rPr>
              <a:t>) Page Table Entry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0383" name="Rectangle 4"/>
          <p:cNvSpPr/>
          <p:nvPr/>
        </p:nvSpPr>
        <p:spPr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Unused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84" name="Text Box 15"/>
          <p:cNvSpPr txBox="1"/>
          <p:nvPr/>
        </p:nvSpPr>
        <p:spPr>
          <a:xfrm>
            <a:off x="13716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85" name="Rectangle 7"/>
          <p:cNvSpPr/>
          <p:nvPr/>
        </p:nvSpPr>
        <p:spPr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XD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86" name="Text Box 15"/>
          <p:cNvSpPr txBox="1"/>
          <p:nvPr/>
        </p:nvSpPr>
        <p:spPr>
          <a:xfrm>
            <a:off x="7620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0387" name="Text Box 15"/>
          <p:cNvSpPr txBox="1"/>
          <p:nvPr/>
        </p:nvSpPr>
        <p:spPr>
          <a:xfrm>
            <a:off x="4572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63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Line 24"/>
          <p:cNvSpPr/>
          <p:nvPr/>
        </p:nvSpPr>
        <p:spPr>
          <a:xfrm>
            <a:off x="6324600" y="3962400"/>
            <a:ext cx="2143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4" name="Line 7"/>
          <p:cNvSpPr/>
          <p:nvPr/>
        </p:nvSpPr>
        <p:spPr>
          <a:xfrm>
            <a:off x="990600" y="1981200"/>
            <a:ext cx="0" cy="1981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5" name="Line 8"/>
          <p:cNvSpPr/>
          <p:nvPr/>
        </p:nvSpPr>
        <p:spPr>
          <a:xfrm>
            <a:off x="804863" y="2833688"/>
            <a:ext cx="338137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06" name="Line 9"/>
          <p:cNvSpPr/>
          <p:nvPr/>
        </p:nvSpPr>
        <p:spPr>
          <a:xfrm>
            <a:off x="990600" y="3962400"/>
            <a:ext cx="152400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07" name="Text Box 10"/>
          <p:cNvSpPr txBox="1"/>
          <p:nvPr/>
        </p:nvSpPr>
        <p:spPr>
          <a:xfrm>
            <a:off x="20638" y="2971800"/>
            <a:ext cx="969962" cy="67151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Physical 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address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of L1 PT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08" name="Text Box 11"/>
          <p:cNvSpPr txBox="1"/>
          <p:nvPr/>
        </p:nvSpPr>
        <p:spPr>
          <a:xfrm>
            <a:off x="6553200" y="4224338"/>
            <a:ext cx="1031875" cy="80168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physical  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address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of page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09" name="Text Box 12"/>
          <p:cNvSpPr txBox="1"/>
          <p:nvPr/>
        </p:nvSpPr>
        <p:spPr>
          <a:xfrm>
            <a:off x="1120775" y="4738688"/>
            <a:ext cx="1012825" cy="67151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512 GB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region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per entry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10" name="Text Box 13"/>
          <p:cNvSpPr txBox="1"/>
          <p:nvPr/>
        </p:nvSpPr>
        <p:spPr>
          <a:xfrm>
            <a:off x="990600" y="2162175"/>
            <a:ext cx="1268413" cy="6715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L1 PT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global 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directory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11" name="Text Box 21"/>
          <p:cNvSpPr txBox="1">
            <a:spLocks noChangeAspect="1"/>
          </p:cNvSpPr>
          <p:nvPr/>
        </p:nvSpPr>
        <p:spPr>
          <a:xfrm>
            <a:off x="6829425" y="1447800"/>
            <a:ext cx="409575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12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12" name="Text Box 23"/>
          <p:cNvSpPr txBox="1">
            <a:spLocks noChangeAspect="1"/>
          </p:cNvSpPr>
          <p:nvPr/>
        </p:nvSpPr>
        <p:spPr>
          <a:xfrm>
            <a:off x="7467600" y="2078038"/>
            <a:ext cx="1538288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Virtual address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13" name="Line 24"/>
          <p:cNvSpPr/>
          <p:nvPr/>
        </p:nvSpPr>
        <p:spPr>
          <a:xfrm>
            <a:off x="2133600" y="3962400"/>
            <a:ext cx="152400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4" name="Line 25"/>
          <p:cNvSpPr/>
          <p:nvPr/>
        </p:nvSpPr>
        <p:spPr>
          <a:xfrm>
            <a:off x="2286000" y="2833688"/>
            <a:ext cx="0" cy="11287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5" name="Line 27"/>
          <p:cNvSpPr/>
          <p:nvPr/>
        </p:nvSpPr>
        <p:spPr>
          <a:xfrm>
            <a:off x="5486400" y="4191000"/>
            <a:ext cx="3048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6" name="Line 28"/>
          <p:cNvSpPr/>
          <p:nvPr/>
        </p:nvSpPr>
        <p:spPr>
          <a:xfrm flipH="1">
            <a:off x="6538913" y="3962400"/>
            <a:ext cx="14287" cy="1676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7" name="Line 32"/>
          <p:cNvSpPr/>
          <p:nvPr/>
        </p:nvSpPr>
        <p:spPr>
          <a:xfrm>
            <a:off x="7467600" y="1981200"/>
            <a:ext cx="0" cy="4038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18" name="Text Box 35"/>
          <p:cNvSpPr txBox="1">
            <a:spLocks noChangeAspect="1"/>
          </p:cNvSpPr>
          <p:nvPr/>
        </p:nvSpPr>
        <p:spPr>
          <a:xfrm>
            <a:off x="3017838" y="5735638"/>
            <a:ext cx="409575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19" name="Text Box 36"/>
          <p:cNvSpPr txBox="1">
            <a:spLocks noChangeAspect="1"/>
          </p:cNvSpPr>
          <p:nvPr/>
        </p:nvSpPr>
        <p:spPr>
          <a:xfrm>
            <a:off x="6858000" y="5735638"/>
            <a:ext cx="409575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12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20" name="Text Box 37"/>
          <p:cNvSpPr txBox="1">
            <a:spLocks noChangeAspect="1"/>
          </p:cNvSpPr>
          <p:nvPr/>
        </p:nvSpPr>
        <p:spPr>
          <a:xfrm>
            <a:off x="7467600" y="5638800"/>
            <a:ext cx="1666875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Physical address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21" name="Line 38"/>
          <p:cNvSpPr/>
          <p:nvPr/>
        </p:nvSpPr>
        <p:spPr>
          <a:xfrm flipH="1">
            <a:off x="3886200" y="5638800"/>
            <a:ext cx="2667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22" name="Line 39"/>
          <p:cNvSpPr/>
          <p:nvPr/>
        </p:nvSpPr>
        <p:spPr>
          <a:xfrm>
            <a:off x="3886200" y="5638800"/>
            <a:ext cx="0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23" name="Text Box 40"/>
          <p:cNvSpPr txBox="1"/>
          <p:nvPr/>
        </p:nvSpPr>
        <p:spPr>
          <a:xfrm>
            <a:off x="7475538" y="3275013"/>
            <a:ext cx="1363662" cy="80168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Offset into 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physical and 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virtual page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24" name="Rectangle 4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Page tables Translation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25" name="Rectangle 1"/>
          <p:cNvSpPr/>
          <p:nvPr/>
        </p:nvSpPr>
        <p:spPr>
          <a:xfrm>
            <a:off x="720725" y="1698625"/>
            <a:ext cx="1412875" cy="28257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VPN 1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26" name="Rectangle 42"/>
          <p:cNvSpPr/>
          <p:nvPr/>
        </p:nvSpPr>
        <p:spPr>
          <a:xfrm>
            <a:off x="2133600" y="1698625"/>
            <a:ext cx="1412875" cy="28257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VPN 2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27" name="Rectangle 43"/>
          <p:cNvSpPr/>
          <p:nvPr/>
        </p:nvSpPr>
        <p:spPr>
          <a:xfrm>
            <a:off x="3540125" y="1698625"/>
            <a:ext cx="1412875" cy="28257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VPN 3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28" name="Rectangle 44"/>
          <p:cNvSpPr/>
          <p:nvPr/>
        </p:nvSpPr>
        <p:spPr>
          <a:xfrm>
            <a:off x="4953000" y="1698625"/>
            <a:ext cx="1412875" cy="28257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VPN 4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701" name="Rectangle 45"/>
          <p:cNvSpPr>
            <a:spLocks noChangeArrowheads="1"/>
          </p:cNvSpPr>
          <p:nvPr/>
        </p:nvSpPr>
        <p:spPr bwMode="auto">
          <a:xfrm>
            <a:off x="6359525" y="1698625"/>
            <a:ext cx="1412875" cy="282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VPO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0" name="Text Box 21"/>
          <p:cNvSpPr txBox="1">
            <a:spLocks noChangeAspect="1"/>
          </p:cNvSpPr>
          <p:nvPr/>
        </p:nvSpPr>
        <p:spPr>
          <a:xfrm>
            <a:off x="5467350" y="1447800"/>
            <a:ext cx="296863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1" name="Text Box 21"/>
          <p:cNvSpPr txBox="1">
            <a:spLocks noChangeAspect="1"/>
          </p:cNvSpPr>
          <p:nvPr/>
        </p:nvSpPr>
        <p:spPr>
          <a:xfrm>
            <a:off x="4038600" y="1447800"/>
            <a:ext cx="296863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2" name="Text Box 21"/>
          <p:cNvSpPr txBox="1">
            <a:spLocks noChangeAspect="1"/>
          </p:cNvSpPr>
          <p:nvPr/>
        </p:nvSpPr>
        <p:spPr>
          <a:xfrm>
            <a:off x="2674938" y="1447800"/>
            <a:ext cx="29686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3" name="Text Box 21"/>
          <p:cNvSpPr txBox="1">
            <a:spLocks noChangeAspect="1"/>
          </p:cNvSpPr>
          <p:nvPr/>
        </p:nvSpPr>
        <p:spPr>
          <a:xfrm>
            <a:off x="1227138" y="1447800"/>
            <a:ext cx="296862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6359525" y="6019800"/>
            <a:ext cx="1412875" cy="282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PPO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143000" y="2833688"/>
            <a:ext cx="1033463" cy="189706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6" name="Rectangle 9"/>
          <p:cNvSpPr/>
          <p:nvPr/>
        </p:nvSpPr>
        <p:spPr>
          <a:xfrm>
            <a:off x="1143000" y="3824288"/>
            <a:ext cx="1033463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L1 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7" name="Text Box 7"/>
          <p:cNvSpPr txBox="1"/>
          <p:nvPr/>
        </p:nvSpPr>
        <p:spPr>
          <a:xfrm>
            <a:off x="292100" y="2687638"/>
            <a:ext cx="546100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CR3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8" name="Line 7"/>
          <p:cNvSpPr/>
          <p:nvPr/>
        </p:nvSpPr>
        <p:spPr>
          <a:xfrm>
            <a:off x="2362200" y="1981200"/>
            <a:ext cx="0" cy="1981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39" name="Line 8"/>
          <p:cNvSpPr/>
          <p:nvPr/>
        </p:nvSpPr>
        <p:spPr>
          <a:xfrm>
            <a:off x="2286000" y="2833688"/>
            <a:ext cx="2333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40" name="Line 9"/>
          <p:cNvSpPr/>
          <p:nvPr/>
        </p:nvSpPr>
        <p:spPr>
          <a:xfrm flipV="1">
            <a:off x="2362200" y="3962400"/>
            <a:ext cx="1381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41" name="Text Box 12"/>
          <p:cNvSpPr txBox="1"/>
          <p:nvPr/>
        </p:nvSpPr>
        <p:spPr>
          <a:xfrm>
            <a:off x="2519363" y="4738688"/>
            <a:ext cx="1012825" cy="67151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 GB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region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per entry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42" name="Text Box 13"/>
          <p:cNvSpPr txBox="1"/>
          <p:nvPr/>
        </p:nvSpPr>
        <p:spPr>
          <a:xfrm>
            <a:off x="2389188" y="2162175"/>
            <a:ext cx="1268412" cy="6715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L2 PT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upper 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directory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500313" y="2833688"/>
            <a:ext cx="1031875" cy="189706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4" name="Rectangle 9"/>
          <p:cNvSpPr/>
          <p:nvPr/>
        </p:nvSpPr>
        <p:spPr>
          <a:xfrm>
            <a:off x="2500313" y="3824288"/>
            <a:ext cx="1031875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L1 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45" name="Line 24"/>
          <p:cNvSpPr/>
          <p:nvPr/>
        </p:nvSpPr>
        <p:spPr>
          <a:xfrm>
            <a:off x="3532188" y="3962400"/>
            <a:ext cx="125412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46" name="Line 25"/>
          <p:cNvSpPr/>
          <p:nvPr/>
        </p:nvSpPr>
        <p:spPr>
          <a:xfrm>
            <a:off x="3657600" y="2833688"/>
            <a:ext cx="0" cy="11287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47" name="Line 7"/>
          <p:cNvSpPr/>
          <p:nvPr/>
        </p:nvSpPr>
        <p:spPr>
          <a:xfrm>
            <a:off x="3733800" y="1981200"/>
            <a:ext cx="0" cy="1981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48" name="Line 8"/>
          <p:cNvSpPr/>
          <p:nvPr/>
        </p:nvSpPr>
        <p:spPr>
          <a:xfrm>
            <a:off x="3657600" y="2833688"/>
            <a:ext cx="2905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49" name="Line 9"/>
          <p:cNvSpPr/>
          <p:nvPr/>
        </p:nvSpPr>
        <p:spPr>
          <a:xfrm flipV="1">
            <a:off x="3733800" y="3962400"/>
            <a:ext cx="2143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50" name="Text Box 12"/>
          <p:cNvSpPr txBox="1"/>
          <p:nvPr/>
        </p:nvSpPr>
        <p:spPr>
          <a:xfrm>
            <a:off x="3940175" y="4738688"/>
            <a:ext cx="1012825" cy="67151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 MB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region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per entry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51" name="Text Box 13"/>
          <p:cNvSpPr txBox="1"/>
          <p:nvPr/>
        </p:nvSpPr>
        <p:spPr>
          <a:xfrm>
            <a:off x="3810000" y="2162175"/>
            <a:ext cx="1295400" cy="6715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L3 PT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middle 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directory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919538" y="2833688"/>
            <a:ext cx="1033463" cy="189706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3" name="Rectangle 9"/>
          <p:cNvSpPr/>
          <p:nvPr/>
        </p:nvSpPr>
        <p:spPr>
          <a:xfrm>
            <a:off x="3919538" y="3824288"/>
            <a:ext cx="1033462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L1 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54" name="Line 24"/>
          <p:cNvSpPr/>
          <p:nvPr/>
        </p:nvSpPr>
        <p:spPr>
          <a:xfrm>
            <a:off x="4953000" y="3962400"/>
            <a:ext cx="152400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55" name="Line 25"/>
          <p:cNvSpPr/>
          <p:nvPr/>
        </p:nvSpPr>
        <p:spPr>
          <a:xfrm>
            <a:off x="5105400" y="2833688"/>
            <a:ext cx="0" cy="11287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56" name="Line 7"/>
          <p:cNvSpPr/>
          <p:nvPr/>
        </p:nvSpPr>
        <p:spPr>
          <a:xfrm>
            <a:off x="5181600" y="1981200"/>
            <a:ext cx="0" cy="1981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57" name="Line 8"/>
          <p:cNvSpPr/>
          <p:nvPr/>
        </p:nvSpPr>
        <p:spPr>
          <a:xfrm flipV="1">
            <a:off x="5105400" y="2830513"/>
            <a:ext cx="233363" cy="31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58" name="Line 9"/>
          <p:cNvSpPr/>
          <p:nvPr/>
        </p:nvSpPr>
        <p:spPr>
          <a:xfrm flipV="1">
            <a:off x="5181600" y="3962400"/>
            <a:ext cx="138113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59" name="Text Box 12"/>
          <p:cNvSpPr txBox="1"/>
          <p:nvPr/>
        </p:nvSpPr>
        <p:spPr>
          <a:xfrm>
            <a:off x="5338763" y="4738688"/>
            <a:ext cx="1012825" cy="67151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 KB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region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per entry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60" name="Text Box 13"/>
          <p:cNvSpPr txBox="1"/>
          <p:nvPr/>
        </p:nvSpPr>
        <p:spPr>
          <a:xfrm>
            <a:off x="5208588" y="2162175"/>
            <a:ext cx="1268412" cy="67151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L4 PT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</a:t>
            </a:r>
            <a:b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directory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5319713" y="2833688"/>
            <a:ext cx="1031875" cy="189706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2" name="Rectangle 9"/>
          <p:cNvSpPr/>
          <p:nvPr/>
        </p:nvSpPr>
        <p:spPr>
          <a:xfrm>
            <a:off x="5319713" y="3824288"/>
            <a:ext cx="1031875" cy="27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L1 PTE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63" name="Rectangle 81"/>
          <p:cNvSpPr/>
          <p:nvPr/>
        </p:nvSpPr>
        <p:spPr>
          <a:xfrm>
            <a:off x="1627188" y="6019800"/>
            <a:ext cx="4738687" cy="28257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PPO</a:t>
            </a:r>
            <a:endParaRPr lang="zh-CN" altLang="en-US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64" name="Line 24"/>
          <p:cNvSpPr/>
          <p:nvPr/>
        </p:nvSpPr>
        <p:spPr>
          <a:xfrm flipV="1">
            <a:off x="5181600" y="5580063"/>
            <a:ext cx="107950" cy="1349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65" name="Line 24"/>
          <p:cNvSpPr/>
          <p:nvPr/>
        </p:nvSpPr>
        <p:spPr>
          <a:xfrm flipV="1">
            <a:off x="7435850" y="4360863"/>
            <a:ext cx="107950" cy="1349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66" name="Line 24"/>
          <p:cNvSpPr/>
          <p:nvPr/>
        </p:nvSpPr>
        <p:spPr>
          <a:xfrm flipV="1">
            <a:off x="5149850" y="2362200"/>
            <a:ext cx="107950" cy="134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67" name="Line 24"/>
          <p:cNvSpPr/>
          <p:nvPr/>
        </p:nvSpPr>
        <p:spPr>
          <a:xfrm flipV="1">
            <a:off x="3702050" y="2362200"/>
            <a:ext cx="107950" cy="134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68" name="Line 24"/>
          <p:cNvSpPr/>
          <p:nvPr/>
        </p:nvSpPr>
        <p:spPr>
          <a:xfrm flipV="1">
            <a:off x="2330450" y="2362200"/>
            <a:ext cx="107950" cy="134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69" name="Line 24"/>
          <p:cNvSpPr/>
          <p:nvPr/>
        </p:nvSpPr>
        <p:spPr>
          <a:xfrm flipV="1">
            <a:off x="958850" y="2362200"/>
            <a:ext cx="107950" cy="134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70" name="Line 24"/>
          <p:cNvSpPr/>
          <p:nvPr/>
        </p:nvSpPr>
        <p:spPr>
          <a:xfrm flipV="1">
            <a:off x="5029200" y="3276600"/>
            <a:ext cx="107950" cy="134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71" name="Line 24"/>
          <p:cNvSpPr/>
          <p:nvPr/>
        </p:nvSpPr>
        <p:spPr>
          <a:xfrm flipV="1">
            <a:off x="3581400" y="3276600"/>
            <a:ext cx="107950" cy="134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72" name="Line 24"/>
          <p:cNvSpPr/>
          <p:nvPr/>
        </p:nvSpPr>
        <p:spPr>
          <a:xfrm flipV="1">
            <a:off x="2209800" y="3294063"/>
            <a:ext cx="107950" cy="1349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73" name="Line 24"/>
          <p:cNvSpPr/>
          <p:nvPr/>
        </p:nvSpPr>
        <p:spPr>
          <a:xfrm flipV="1">
            <a:off x="914400" y="3352800"/>
            <a:ext cx="107950" cy="134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74" name="Text Box 36"/>
          <p:cNvSpPr txBox="1">
            <a:spLocks noChangeAspect="1"/>
          </p:cNvSpPr>
          <p:nvPr/>
        </p:nvSpPr>
        <p:spPr>
          <a:xfrm>
            <a:off x="7454900" y="4343400"/>
            <a:ext cx="377825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12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75" name="Text Box 36"/>
          <p:cNvSpPr txBox="1">
            <a:spLocks noChangeAspect="1"/>
          </p:cNvSpPr>
          <p:nvPr/>
        </p:nvSpPr>
        <p:spPr>
          <a:xfrm>
            <a:off x="5032375" y="5383213"/>
            <a:ext cx="377825" cy="25558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76" name="Text Box 36"/>
          <p:cNvSpPr txBox="1">
            <a:spLocks noChangeAspect="1"/>
          </p:cNvSpPr>
          <p:nvPr/>
        </p:nvSpPr>
        <p:spPr>
          <a:xfrm>
            <a:off x="5154613" y="2209800"/>
            <a:ext cx="280987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77" name="Text Box 36"/>
          <p:cNvSpPr txBox="1">
            <a:spLocks noChangeAspect="1"/>
          </p:cNvSpPr>
          <p:nvPr/>
        </p:nvSpPr>
        <p:spPr>
          <a:xfrm>
            <a:off x="3706813" y="2209800"/>
            <a:ext cx="280987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78" name="Text Box 36"/>
          <p:cNvSpPr txBox="1">
            <a:spLocks noChangeAspect="1"/>
          </p:cNvSpPr>
          <p:nvPr/>
        </p:nvSpPr>
        <p:spPr>
          <a:xfrm>
            <a:off x="2335213" y="2209800"/>
            <a:ext cx="280987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79" name="Text Box 36"/>
          <p:cNvSpPr txBox="1">
            <a:spLocks noChangeAspect="1"/>
          </p:cNvSpPr>
          <p:nvPr/>
        </p:nvSpPr>
        <p:spPr>
          <a:xfrm>
            <a:off x="963613" y="2209800"/>
            <a:ext cx="280987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80" name="Text Box 36"/>
          <p:cNvSpPr txBox="1">
            <a:spLocks noChangeAspect="1"/>
          </p:cNvSpPr>
          <p:nvPr/>
        </p:nvSpPr>
        <p:spPr>
          <a:xfrm>
            <a:off x="4803775" y="3124200"/>
            <a:ext cx="377825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81" name="Text Box 36"/>
          <p:cNvSpPr txBox="1">
            <a:spLocks noChangeAspect="1"/>
          </p:cNvSpPr>
          <p:nvPr/>
        </p:nvSpPr>
        <p:spPr>
          <a:xfrm>
            <a:off x="3352800" y="3124200"/>
            <a:ext cx="377825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82" name="Text Box 36"/>
          <p:cNvSpPr txBox="1">
            <a:spLocks noChangeAspect="1"/>
          </p:cNvSpPr>
          <p:nvPr/>
        </p:nvSpPr>
        <p:spPr>
          <a:xfrm>
            <a:off x="1984375" y="3124200"/>
            <a:ext cx="377825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83" name="Text Box 36"/>
          <p:cNvSpPr txBox="1">
            <a:spLocks noChangeAspect="1"/>
          </p:cNvSpPr>
          <p:nvPr/>
        </p:nvSpPr>
        <p:spPr>
          <a:xfrm>
            <a:off x="993775" y="3124200"/>
            <a:ext cx="377825" cy="2555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</a:t>
            </a:r>
            <a:endParaRPr lang="zh-CN" altLang="en-US" sz="12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0420" y="63500"/>
            <a:ext cx="445897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e.g.</a:t>
            </a:r>
            <a:r>
              <a:rPr lang="zh-CN" altLang="en-US"/>
              <a:t>若只到达</a:t>
            </a:r>
            <a:r>
              <a:rPr lang="en-US" altLang="zh-CN"/>
              <a:t>level3</a:t>
            </a:r>
            <a:r>
              <a:rPr lang="zh-CN" altLang="en-US"/>
              <a:t>就拿到</a:t>
            </a:r>
            <a:r>
              <a:rPr lang="en-US" altLang="zh-CN"/>
              <a:t>PPN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则相当于</a:t>
            </a:r>
            <a:r>
              <a:rPr lang="en-US" altLang="zh-CN"/>
              <a:t>vpn4+VPO</a:t>
            </a:r>
            <a:r>
              <a:rPr lang="zh-CN" altLang="en-US"/>
              <a:t>构成了新的</a:t>
            </a:r>
            <a:r>
              <a:rPr lang="en-US" altLang="zh-CN"/>
              <a:t>VPO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且新的</a:t>
            </a:r>
            <a:r>
              <a:rPr lang="en-US" altLang="zh-CN"/>
              <a:t>VPO</a:t>
            </a:r>
            <a:r>
              <a:rPr lang="zh-CN" altLang="en-US"/>
              <a:t>占</a:t>
            </a:r>
            <a:r>
              <a:rPr lang="en-US" altLang="zh-CN"/>
              <a:t>21</a:t>
            </a:r>
            <a:r>
              <a:rPr lang="zh-CN" altLang="en-US"/>
              <a:t>位，即</a:t>
            </a:r>
            <a:r>
              <a:rPr lang="en-US" altLang="zh-CN"/>
              <a:t>2MB,</a:t>
            </a:r>
            <a:r>
              <a:rPr lang="zh-CN" altLang="en-US"/>
              <a:t>即生成了</a:t>
            </a:r>
            <a:endParaRPr lang="zh-CN" altLang="en-US"/>
          </a:p>
          <a:p>
            <a:r>
              <a:rPr lang="zh-CN" altLang="en-US"/>
              <a:t>大页</a:t>
            </a:r>
            <a:r>
              <a:rPr lang="en-US" altLang="zh-CN"/>
              <a:t>(</a:t>
            </a:r>
            <a:r>
              <a:rPr lang="zh-CN" altLang="en-US"/>
              <a:t>只到达</a:t>
            </a:r>
            <a:r>
              <a:rPr lang="en-US" altLang="zh-CN"/>
              <a:t>level2</a:t>
            </a:r>
            <a:r>
              <a:rPr lang="zh-CN" altLang="en-US"/>
              <a:t>也同理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7315" y="5414010"/>
            <a:ext cx="52546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对于前</a:t>
            </a:r>
            <a:r>
              <a:rPr lang="en-US" altLang="zh-CN"/>
              <a:t>k-1</a:t>
            </a:r>
            <a:r>
              <a:rPr lang="zh-CN" altLang="en-US"/>
              <a:t>层而言，若某一层的</a:t>
            </a:r>
            <a:endParaRPr lang="zh-CN" altLang="en-US"/>
          </a:p>
          <a:p>
            <a:r>
              <a:rPr lang="en-US" altLang="zh-CN"/>
              <a:t>PS</a:t>
            </a:r>
            <a:r>
              <a:rPr lang="zh-CN" altLang="en-US"/>
              <a:t>被设置为</a:t>
            </a:r>
            <a:r>
              <a:rPr lang="en-US" altLang="zh-CN"/>
              <a:t>1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则读取到该层</a:t>
            </a:r>
            <a:endParaRPr lang="zh-CN" altLang="en-US"/>
          </a:p>
          <a:p>
            <a:r>
              <a:rPr lang="zh-CN" altLang="en-US"/>
              <a:t>就认为读取结束，得到的结果就是对应的</a:t>
            </a:r>
            <a:r>
              <a:rPr lang="en-US" altLang="zh-CN"/>
              <a:t>PPN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Basic Parameters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= 2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 Virtual address limit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9900CC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= 2</a:t>
            </a:r>
            <a:r>
              <a:rPr lang="en-US" altLang="zh-CN" baseline="30000" dirty="0">
                <a:solidFill>
                  <a:srgbClr val="9900CC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= Physical address limit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B0F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= 2</a:t>
            </a:r>
            <a:r>
              <a:rPr lang="en-US" altLang="zh-CN" baseline="30000" dirty="0">
                <a:solidFill>
                  <a:srgbClr val="00B0F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= page size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bytes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).  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/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0450" y="3662680"/>
            <a:ext cx="73590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此处的</a:t>
            </a:r>
            <a:r>
              <a:rPr lang="en-US" altLang="zh-CN"/>
              <a:t>P</a:t>
            </a:r>
            <a:r>
              <a:rPr lang="zh-CN" altLang="en-US"/>
              <a:t>可以类比于</a:t>
            </a:r>
            <a:r>
              <a:rPr lang="en-US" altLang="zh-CN"/>
              <a:t>cache</a:t>
            </a:r>
            <a:r>
              <a:rPr lang="zh-CN" altLang="en-US"/>
              <a:t>中的</a:t>
            </a:r>
            <a:r>
              <a:rPr lang="en-US" altLang="zh-CN"/>
              <a:t>b</a:t>
            </a:r>
            <a:r>
              <a:rPr lang="zh-CN" altLang="en-US"/>
              <a:t>位，表示的是一个</a:t>
            </a:r>
            <a:r>
              <a:rPr lang="en-US" altLang="zh-CN"/>
              <a:t>block</a:t>
            </a:r>
            <a:r>
              <a:rPr lang="zh-CN" altLang="en-US"/>
              <a:t>的</a:t>
            </a:r>
            <a:r>
              <a:rPr lang="en-US" altLang="zh-CN"/>
              <a:t>size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同时其具体的数值表示的是要获取的值在此行中的</a:t>
            </a:r>
            <a:r>
              <a:rPr lang="en-US" altLang="zh-CN"/>
              <a:t>offset</a:t>
            </a:r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1"/>
          <p:cNvSpPr>
            <a:spLocks noGrp="1"/>
          </p:cNvSpPr>
          <p:nvPr>
            <p:ph type="title"/>
          </p:nvPr>
        </p:nvSpPr>
        <p:spPr>
          <a:xfrm>
            <a:off x="458788" y="533400"/>
            <a:ext cx="7924800" cy="801688"/>
          </a:xfrm>
        </p:spPr>
        <p:txBody>
          <a:bodyPr vert="horz" wrap="square" lIns="91440" tIns="45720" rIns="91440" bIns="45720" anchor="ctr" anchorCtr="0"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Cute Trick for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Speeding Up</a:t>
            </a:r>
            <a:r>
              <a:rPr lang="en-GB" altLang="zh-CN" dirty="0">
                <a:ea typeface="宋体" panose="02010600030101010101" pitchFamily="2" charset="-122"/>
              </a:rPr>
              <a:t> L1 Access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/>
          </p:cNvSpPr>
          <p:nvPr>
            <p:ph idx="1"/>
          </p:nvPr>
        </p:nvSpPr>
        <p:spPr>
          <a:xfrm>
            <a:off x="381000" y="4419600"/>
            <a:ext cx="8548688" cy="2339975"/>
          </a:xfrm>
        </p:spPr>
        <p:txBody>
          <a:bodyPr vert="horz" wrap="square" lIns="91440" tIns="45720" rIns="91440" bIns="45720" anchor="t" anchorCtr="0"/>
          <a:p>
            <a:pPr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Observation</a:t>
            </a:r>
            <a:endParaRPr lang="en-GB" altLang="zh-CN" sz="2400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Bits that determine CI identical in virtual and physical address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Can index into cache while address translation taking place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Generally we hit in TLB, so PPN bits (CT bits) available next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“Virtually indexed, physically tagged”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Cache carefully sized to make this possible</a:t>
            </a:r>
            <a:endParaRPr lang="en-GB" altLang="zh-CN" sz="2000" dirty="0">
              <a:ea typeface="宋体" panose="02010600030101010101" pitchFamily="2" charset="-122"/>
            </a:endParaRPr>
          </a:p>
        </p:txBody>
      </p:sp>
      <p:sp>
        <p:nvSpPr>
          <p:cNvPr id="104452" name="Text Box 3"/>
          <p:cNvSpPr txBox="1"/>
          <p:nvPr/>
        </p:nvSpPr>
        <p:spPr>
          <a:xfrm>
            <a:off x="935038" y="2162175"/>
            <a:ext cx="2500312" cy="8985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Physical 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address 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(PA)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04453" name="Rectangle 4"/>
          <p:cNvSpPr/>
          <p:nvPr/>
        </p:nvSpPr>
        <p:spPr>
          <a:xfrm>
            <a:off x="3733800" y="2184400"/>
            <a:ext cx="1066800" cy="304800"/>
          </a:xfrm>
          <a:prstGeom prst="rect">
            <a:avLst/>
          </a:prstGeom>
          <a:solidFill>
            <a:srgbClr val="D5F1CF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CT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105400" y="2184400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88000"/>
              </a:lnSpc>
              <a:spcBef>
                <a:spcPts val="525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CO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04455" name="Text Box 6"/>
          <p:cNvSpPr txBox="1"/>
          <p:nvPr/>
        </p:nvSpPr>
        <p:spPr>
          <a:xfrm>
            <a:off x="4040188" y="1955800"/>
            <a:ext cx="365125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36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04456" name="Text Box 7"/>
          <p:cNvSpPr txBox="1"/>
          <p:nvPr/>
        </p:nvSpPr>
        <p:spPr>
          <a:xfrm>
            <a:off x="5130800" y="1955800"/>
            <a:ext cx="27305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6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800600" y="2184400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88000"/>
              </a:lnSpc>
              <a:spcBef>
                <a:spcPts val="525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CI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04458" name="Text Box 9"/>
          <p:cNvSpPr txBox="1"/>
          <p:nvPr/>
        </p:nvSpPr>
        <p:spPr>
          <a:xfrm>
            <a:off x="4800600" y="1955800"/>
            <a:ext cx="27305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6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04459" name="Text Box 10"/>
          <p:cNvSpPr txBox="1"/>
          <p:nvPr/>
        </p:nvSpPr>
        <p:spPr>
          <a:xfrm>
            <a:off x="2362200" y="3625850"/>
            <a:ext cx="1073150" cy="8985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Virtual 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address 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(VA)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04460" name="Rectangle 11"/>
          <p:cNvSpPr/>
          <p:nvPr/>
        </p:nvSpPr>
        <p:spPr>
          <a:xfrm>
            <a:off x="3733800" y="4089400"/>
            <a:ext cx="1066800" cy="304800"/>
          </a:xfrm>
          <a:prstGeom prst="rect">
            <a:avLst/>
          </a:prstGeom>
          <a:solidFill>
            <a:srgbClr val="F1C7C7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VPN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800600" y="4089400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88000"/>
              </a:lnSpc>
              <a:spcBef>
                <a:spcPts val="525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VPO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04462" name="Text Box 13"/>
          <p:cNvSpPr txBox="1"/>
          <p:nvPr/>
        </p:nvSpPr>
        <p:spPr>
          <a:xfrm>
            <a:off x="4037013" y="4470400"/>
            <a:ext cx="365125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36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04463" name="Text Box 14"/>
          <p:cNvSpPr txBox="1"/>
          <p:nvPr/>
        </p:nvSpPr>
        <p:spPr>
          <a:xfrm>
            <a:off x="4797425" y="4470400"/>
            <a:ext cx="609600" cy="279400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12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4800600" y="2794000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88000"/>
              </a:lnSpc>
              <a:spcBef>
                <a:spcPts val="525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PPO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04465" name="Rectangle 16"/>
          <p:cNvSpPr/>
          <p:nvPr/>
        </p:nvSpPr>
        <p:spPr>
          <a:xfrm>
            <a:off x="3733800" y="2794000"/>
            <a:ext cx="1066800" cy="304800"/>
          </a:xfrm>
          <a:prstGeom prst="rect">
            <a:avLst/>
          </a:prstGeom>
          <a:solidFill>
            <a:srgbClr val="D5F1CF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PPN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04466" name="AutoShape 17"/>
          <p:cNvSpPr/>
          <p:nvPr/>
        </p:nvSpPr>
        <p:spPr>
          <a:xfrm>
            <a:off x="3429000" y="21844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4467" name="Line 18"/>
          <p:cNvSpPr/>
          <p:nvPr/>
        </p:nvSpPr>
        <p:spPr>
          <a:xfrm flipV="1">
            <a:off x="4343400" y="3859213"/>
            <a:ext cx="1588" cy="231775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104468" name="AutoShape 19"/>
          <p:cNvSpPr/>
          <p:nvPr/>
        </p:nvSpPr>
        <p:spPr>
          <a:xfrm>
            <a:off x="3657600" y="33274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Address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  <a:p>
            <a:pPr marL="0" lvl="0" indent="0" algn="ctr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Translation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04469" name="Line 20"/>
          <p:cNvSpPr/>
          <p:nvPr/>
        </p:nvSpPr>
        <p:spPr>
          <a:xfrm flipV="1">
            <a:off x="4343400" y="3097213"/>
            <a:ext cx="1588" cy="274637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4470" name="Line 21"/>
          <p:cNvSpPr/>
          <p:nvPr/>
        </p:nvSpPr>
        <p:spPr>
          <a:xfrm flipV="1">
            <a:off x="5105400" y="3097213"/>
            <a:ext cx="1588" cy="993775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104471" name="Text Box 22"/>
          <p:cNvSpPr txBox="1"/>
          <p:nvPr/>
        </p:nvSpPr>
        <p:spPr>
          <a:xfrm>
            <a:off x="5102225" y="3297238"/>
            <a:ext cx="733425" cy="5365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No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Change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04472" name="Rectangle 23"/>
          <p:cNvSpPr/>
          <p:nvPr/>
        </p:nvSpPr>
        <p:spPr>
          <a:xfrm>
            <a:off x="6096000" y="2794000"/>
            <a:ext cx="2667000" cy="1143000"/>
          </a:xfrm>
          <a:prstGeom prst="rect">
            <a:avLst/>
          </a:prstGeom>
          <a:solidFill>
            <a:srgbClr val="F6F5BD"/>
          </a:solidFill>
          <a:ln w="1908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04473" name="Line 28"/>
          <p:cNvSpPr/>
          <p:nvPr/>
        </p:nvSpPr>
        <p:spPr>
          <a:xfrm flipV="1">
            <a:off x="5410200" y="3251200"/>
            <a:ext cx="935038" cy="992188"/>
          </a:xfrm>
          <a:prstGeom prst="line">
            <a:avLst/>
          </a:prstGeom>
          <a:ln w="19080" cap="flat" cmpd="sng">
            <a:solidFill>
              <a:srgbClr val="000066"/>
            </a:solidFill>
            <a:prstDash val="sysDot"/>
            <a:miter/>
            <a:headEnd type="oval" w="med" len="med"/>
            <a:tailEnd type="triangle" w="med" len="med"/>
          </a:ln>
        </p:spPr>
      </p:sp>
      <p:sp>
        <p:nvSpPr>
          <p:cNvPr id="104474" name="Rectangle 29"/>
          <p:cNvSpPr/>
          <p:nvPr/>
        </p:nvSpPr>
        <p:spPr>
          <a:xfrm>
            <a:off x="5694363" y="3810000"/>
            <a:ext cx="325437" cy="279400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CI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04475" name="Freeform 34"/>
          <p:cNvSpPr/>
          <p:nvPr/>
        </p:nvSpPr>
        <p:spPr>
          <a:xfrm>
            <a:off x="4495800" y="1727200"/>
            <a:ext cx="16002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</a:cxnLst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 cap="flat" cmpd="sng">
            <a:solidFill>
              <a:srgbClr val="000066">
                <a:alpha val="100000"/>
              </a:srgbClr>
            </a:solidFill>
            <a:prstDash val="sysDot"/>
            <a:round/>
            <a:headEnd type="oval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476" name="TextBox 36"/>
          <p:cNvSpPr txBox="1"/>
          <p:nvPr/>
        </p:nvSpPr>
        <p:spPr>
          <a:xfrm>
            <a:off x="6934200" y="4024313"/>
            <a:ext cx="12192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L1 Cache</a:t>
            </a:r>
            <a:endParaRPr lang="en-US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477" name="Rectangle 29"/>
          <p:cNvSpPr/>
          <p:nvPr/>
        </p:nvSpPr>
        <p:spPr>
          <a:xfrm>
            <a:off x="5248275" y="1447800"/>
            <a:ext cx="366713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CT</a:t>
            </a:r>
            <a:endParaRPr lang="en-GB" altLang="zh-CN" sz="14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45238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629400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878638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162800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432675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716838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966075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8250238" y="3128963"/>
            <a:ext cx="284163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86" name="Line 30"/>
          <p:cNvSpPr/>
          <p:nvPr/>
        </p:nvSpPr>
        <p:spPr>
          <a:xfrm flipV="1">
            <a:off x="6780213" y="1879600"/>
            <a:ext cx="1587" cy="1370013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104487" name="Line 30"/>
          <p:cNvSpPr/>
          <p:nvPr/>
        </p:nvSpPr>
        <p:spPr>
          <a:xfrm flipV="1">
            <a:off x="7008813" y="1879600"/>
            <a:ext cx="1587" cy="1370013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104488" name="Line 30"/>
          <p:cNvSpPr/>
          <p:nvPr/>
        </p:nvSpPr>
        <p:spPr>
          <a:xfrm flipV="1">
            <a:off x="7313613" y="1879600"/>
            <a:ext cx="1587" cy="1370013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104489" name="Line 30"/>
          <p:cNvSpPr/>
          <p:nvPr/>
        </p:nvSpPr>
        <p:spPr>
          <a:xfrm flipV="1">
            <a:off x="6475413" y="1881188"/>
            <a:ext cx="1587" cy="1370012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104490" name="Line 30"/>
          <p:cNvSpPr/>
          <p:nvPr/>
        </p:nvSpPr>
        <p:spPr>
          <a:xfrm flipV="1">
            <a:off x="8382000" y="1881188"/>
            <a:ext cx="1588" cy="1370012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104491" name="Line 30"/>
          <p:cNvSpPr/>
          <p:nvPr/>
        </p:nvSpPr>
        <p:spPr>
          <a:xfrm flipV="1">
            <a:off x="7543800" y="1879600"/>
            <a:ext cx="1588" cy="1370013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104492" name="Line 30"/>
          <p:cNvSpPr/>
          <p:nvPr/>
        </p:nvSpPr>
        <p:spPr>
          <a:xfrm flipV="1">
            <a:off x="7848600" y="1879600"/>
            <a:ext cx="1588" cy="1370013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104493" name="Line 30"/>
          <p:cNvSpPr/>
          <p:nvPr/>
        </p:nvSpPr>
        <p:spPr>
          <a:xfrm flipV="1">
            <a:off x="8077200" y="1879600"/>
            <a:ext cx="1588" cy="1370013"/>
          </a:xfrm>
          <a:prstGeom prst="line">
            <a:avLst/>
          </a:prstGeom>
          <a:ln w="9360" cap="flat" cmpd="sng">
            <a:solidFill>
              <a:srgbClr val="000066"/>
            </a:solidFill>
            <a:prstDash val="solid"/>
            <a:miter/>
            <a:headEnd type="oval" w="med" len="med"/>
            <a:tailEnd type="triangle" w="med" len="med"/>
          </a:ln>
        </p:spPr>
      </p:sp>
      <p:sp>
        <p:nvSpPr>
          <p:cNvPr id="104494" name="AutoShape 19"/>
          <p:cNvSpPr/>
          <p:nvPr/>
        </p:nvSpPr>
        <p:spPr>
          <a:xfrm>
            <a:off x="6096000" y="1447800"/>
            <a:ext cx="2667000" cy="431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msgothic"/>
              </a:rPr>
              <a:t>Tag Check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150" y="1631950"/>
            <a:ext cx="290639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采用的</a:t>
            </a:r>
            <a:r>
              <a:rPr lang="en-US" altLang="zh-CN"/>
              <a:t>speed-up</a:t>
            </a:r>
            <a:r>
              <a:rPr lang="zh-CN" altLang="en-US"/>
              <a:t>策略：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VPO=PPO</a:t>
            </a:r>
            <a:r>
              <a:rPr lang="zh-CN" altLang="en-US"/>
              <a:t>且</a:t>
            </a:r>
            <a:r>
              <a:rPr lang="en-US" altLang="zh-CN"/>
              <a:t>CI</a:t>
            </a:r>
            <a:r>
              <a:rPr lang="zh-CN" altLang="en-US"/>
              <a:t>与</a:t>
            </a:r>
            <a:endParaRPr lang="zh-CN" altLang="en-US"/>
          </a:p>
          <a:p>
            <a:r>
              <a:rPr lang="en-US" altLang="zh-CN"/>
              <a:t>CO</a:t>
            </a:r>
            <a:r>
              <a:rPr lang="zh-CN" altLang="en-US"/>
              <a:t>一定也是</a:t>
            </a:r>
            <a:r>
              <a:rPr lang="en-US" altLang="zh-CN"/>
              <a:t>12</a:t>
            </a:r>
            <a:r>
              <a:rPr lang="zh-CN" altLang="en-US"/>
              <a:t>位，</a:t>
            </a:r>
            <a:endParaRPr lang="zh-CN" altLang="en-US"/>
          </a:p>
          <a:p>
            <a:r>
              <a:rPr lang="zh-CN" altLang="en-US"/>
              <a:t>所以直接用</a:t>
            </a:r>
            <a:r>
              <a:rPr lang="en-US" altLang="zh-CN"/>
              <a:t>VPO</a:t>
            </a:r>
            <a:r>
              <a:rPr lang="zh-CN" altLang="en-US"/>
              <a:t>对应的</a:t>
            </a:r>
            <a:endParaRPr lang="zh-CN" altLang="en-US"/>
          </a:p>
          <a:p>
            <a:r>
              <a:rPr lang="en-US" altLang="zh-CN"/>
              <a:t>CI</a:t>
            </a:r>
            <a:r>
              <a:rPr lang="zh-CN" altLang="en-US"/>
              <a:t>去找到</a:t>
            </a:r>
            <a:r>
              <a:rPr lang="en-US" altLang="zh-CN"/>
              <a:t>set</a:t>
            </a:r>
            <a:r>
              <a:rPr lang="zh-CN" altLang="en-US"/>
              <a:t>而不用等到</a:t>
            </a:r>
            <a:endParaRPr lang="zh-CN" altLang="en-US"/>
          </a:p>
          <a:p>
            <a:r>
              <a:rPr lang="zh-CN" altLang="en-US"/>
              <a:t>找到</a:t>
            </a:r>
            <a:r>
              <a:rPr lang="en-US" altLang="zh-CN"/>
              <a:t>PPN</a:t>
            </a:r>
            <a:r>
              <a:rPr lang="zh-CN" altLang="en-US"/>
              <a:t>在去找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055" y="3692525"/>
            <a:ext cx="25736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前提：</a:t>
            </a:r>
            <a:r>
              <a:rPr lang="en-US" altLang="zh-CN"/>
              <a:t>CI+CO&lt;=LEN</a:t>
            </a:r>
            <a:endParaRPr lang="en-US" altLang="zh-CN"/>
          </a:p>
          <a:p>
            <a:r>
              <a:rPr lang="en-US" altLang="zh-CN"/>
              <a:t>(VPO)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499" name="Rectangle 3"/>
          <p:cNvSpPr/>
          <p:nvPr/>
        </p:nvSpPr>
        <p:spPr>
          <a:xfrm>
            <a:off x="928688" y="3798888"/>
            <a:ext cx="2590800" cy="45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bus interface unit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00" name="Line 4"/>
          <p:cNvSpPr/>
          <p:nvPr/>
        </p:nvSpPr>
        <p:spPr>
          <a:xfrm flipH="1" flipV="1">
            <a:off x="1524000" y="2438400"/>
            <a:ext cx="14288" cy="1371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6501" name="Line 5"/>
          <p:cNvSpPr/>
          <p:nvPr/>
        </p:nvSpPr>
        <p:spPr>
          <a:xfrm>
            <a:off x="547688" y="2438400"/>
            <a:ext cx="1905000" cy="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6502" name="Line 6"/>
          <p:cNvSpPr/>
          <p:nvPr/>
        </p:nvSpPr>
        <p:spPr>
          <a:xfrm flipV="1">
            <a:off x="1524000" y="2057400"/>
            <a:ext cx="0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6503" name="Rectangle 7"/>
          <p:cNvSpPr/>
          <p:nvPr/>
        </p:nvSpPr>
        <p:spPr>
          <a:xfrm>
            <a:off x="609600" y="1600200"/>
            <a:ext cx="1828800" cy="45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DRAM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04" name="Text Box 8"/>
          <p:cNvSpPr txBox="1"/>
          <p:nvPr/>
        </p:nvSpPr>
        <p:spPr>
          <a:xfrm>
            <a:off x="2376488" y="1828800"/>
            <a:ext cx="1447800" cy="750888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external system bus (e.g. PCI)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81088" y="4789488"/>
            <a:ext cx="1219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instruction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 fetch unit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06" name="Rectangle 10"/>
          <p:cNvSpPr/>
          <p:nvPr/>
        </p:nvSpPr>
        <p:spPr>
          <a:xfrm>
            <a:off x="2300288" y="4789488"/>
            <a:ext cx="1219200" cy="6096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L1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i-cache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07" name="Line 11"/>
          <p:cNvSpPr/>
          <p:nvPr/>
        </p:nvSpPr>
        <p:spPr>
          <a:xfrm flipV="1">
            <a:off x="2909888" y="4256088"/>
            <a:ext cx="0" cy="533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6508" name="Line 12"/>
          <p:cNvSpPr/>
          <p:nvPr/>
        </p:nvSpPr>
        <p:spPr>
          <a:xfrm flipV="1">
            <a:off x="1766888" y="4256088"/>
            <a:ext cx="0" cy="533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2528888" y="2743200"/>
            <a:ext cx="10668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L2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cache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10" name="Line 14"/>
          <p:cNvSpPr/>
          <p:nvPr/>
        </p:nvSpPr>
        <p:spPr>
          <a:xfrm flipV="1">
            <a:off x="3062288" y="3276600"/>
            <a:ext cx="0" cy="533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6511" name="Text Box 15"/>
          <p:cNvSpPr txBox="1"/>
          <p:nvPr/>
        </p:nvSpPr>
        <p:spPr>
          <a:xfrm>
            <a:off x="3048000" y="3352800"/>
            <a:ext cx="1233488" cy="309563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cache bus</a:t>
            </a:r>
            <a:endParaRPr lang="en-US" altLang="zh-CN" sz="1600" b="1" i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12" name="Rectangle 16"/>
          <p:cNvSpPr/>
          <p:nvPr/>
        </p:nvSpPr>
        <p:spPr>
          <a:xfrm>
            <a:off x="4586288" y="5170488"/>
            <a:ext cx="1066800" cy="533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L1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d-cache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13" name="Rectangle 17"/>
          <p:cNvSpPr/>
          <p:nvPr/>
        </p:nvSpPr>
        <p:spPr>
          <a:xfrm>
            <a:off x="4586288" y="3798888"/>
            <a:ext cx="1066800" cy="5334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inst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TLB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14" name="Rectangle 18"/>
          <p:cNvSpPr/>
          <p:nvPr/>
        </p:nvSpPr>
        <p:spPr>
          <a:xfrm>
            <a:off x="4586288" y="4484688"/>
            <a:ext cx="1066800" cy="5334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TLB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15" name="Line 19"/>
          <p:cNvSpPr/>
          <p:nvPr/>
        </p:nvSpPr>
        <p:spPr>
          <a:xfrm>
            <a:off x="3519488" y="4179888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6516" name="Line 20"/>
          <p:cNvSpPr/>
          <p:nvPr/>
        </p:nvSpPr>
        <p:spPr>
          <a:xfrm flipV="1">
            <a:off x="4052888" y="4179888"/>
            <a:ext cx="0" cy="1219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17" name="Line 21"/>
          <p:cNvSpPr/>
          <p:nvPr/>
        </p:nvSpPr>
        <p:spPr>
          <a:xfrm>
            <a:off x="4052888" y="5399088"/>
            <a:ext cx="533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6518" name="Line 22"/>
          <p:cNvSpPr/>
          <p:nvPr/>
        </p:nvSpPr>
        <p:spPr>
          <a:xfrm>
            <a:off x="3519488" y="3875088"/>
            <a:ext cx="10668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6519" name="Line 23"/>
          <p:cNvSpPr/>
          <p:nvPr/>
        </p:nvSpPr>
        <p:spPr>
          <a:xfrm>
            <a:off x="3519488" y="4027488"/>
            <a:ext cx="762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6520" name="Line 24"/>
          <p:cNvSpPr/>
          <p:nvPr/>
        </p:nvSpPr>
        <p:spPr>
          <a:xfrm flipV="1">
            <a:off x="4281488" y="4027488"/>
            <a:ext cx="0" cy="762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21" name="Line 25"/>
          <p:cNvSpPr/>
          <p:nvPr/>
        </p:nvSpPr>
        <p:spPr>
          <a:xfrm>
            <a:off x="4281488" y="4789488"/>
            <a:ext cx="3048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6522" name="Rectangle 26"/>
          <p:cNvSpPr/>
          <p:nvPr/>
        </p:nvSpPr>
        <p:spPr>
          <a:xfrm>
            <a:off x="547688" y="2590800"/>
            <a:ext cx="5334000" cy="327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06523" name="Text Box 27"/>
          <p:cNvSpPr txBox="1"/>
          <p:nvPr/>
        </p:nvSpPr>
        <p:spPr>
          <a:xfrm>
            <a:off x="533400" y="5862638"/>
            <a:ext cx="2030413" cy="309562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600" b="1" i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processor package</a:t>
            </a:r>
            <a:endParaRPr lang="en-US" altLang="zh-CN" sz="1600" b="1" i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24" name="Text Box 28"/>
          <p:cNvSpPr txBox="1"/>
          <p:nvPr/>
        </p:nvSpPr>
        <p:spPr>
          <a:xfrm>
            <a:off x="6096000" y="1524000"/>
            <a:ext cx="2681288" cy="484505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30000"/>
              </a:spcBef>
            </a:pPr>
            <a:r>
              <a:rPr lang="zh-CN" altLang="en-US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32 </a:t>
            </a: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bit address space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4 KB page size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L1, L2, and TLBs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4-way set associative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inst TLB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32 entries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8 sets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data TLB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64 entries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16 sets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L1 i-cache and d-cache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16 KB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32 B line size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128 sets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L2 cache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unified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128 KB -- 2 MB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266700" lvl="1" indent="0">
              <a:lnSpc>
                <a:spcPct val="80000"/>
              </a:lnSpc>
              <a:spcBef>
                <a:spcPct val="30000"/>
              </a:spcBef>
              <a:buChar char="•"/>
            </a:pPr>
            <a:r>
              <a:rPr lang="en-US" altLang="zh-CN" sz="16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 32 B line size</a:t>
            </a:r>
            <a:endParaRPr lang="en-US" altLang="zh-CN" sz="16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6525" name="Rectangle 3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P6 Memory System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4340" name="Group 24"/>
          <p:cNvGrpSpPr/>
          <p:nvPr/>
        </p:nvGrpSpPr>
        <p:grpSpPr>
          <a:xfrm>
            <a:off x="442913" y="1770063"/>
            <a:ext cx="8320087" cy="4119562"/>
            <a:chOff x="279" y="1115"/>
            <a:chExt cx="5241" cy="2263"/>
          </a:xfrm>
        </p:grpSpPr>
        <p:sp>
          <p:nvSpPr>
            <p:cNvPr id="14341" name="Rectangle 5"/>
            <p:cNvSpPr/>
            <p:nvPr/>
          </p:nvSpPr>
          <p:spPr>
            <a:xfrm>
              <a:off x="436" y="1325"/>
              <a:ext cx="2008" cy="232"/>
            </a:xfrm>
            <a:prstGeom prst="rect">
              <a:avLst/>
            </a:prstGeom>
            <a:solidFill>
              <a:srgbClr val="FF99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virtual page number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2" name="Rectangle 6"/>
            <p:cNvSpPr/>
            <p:nvPr/>
          </p:nvSpPr>
          <p:spPr>
            <a:xfrm>
              <a:off x="2452" y="1325"/>
              <a:ext cx="1384" cy="232"/>
            </a:xfrm>
            <a:prstGeom prst="rect">
              <a:avLst/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page offset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3" name="Rectangle 7"/>
            <p:cNvSpPr/>
            <p:nvPr/>
          </p:nvSpPr>
          <p:spPr>
            <a:xfrm>
              <a:off x="3895" y="1307"/>
              <a:ext cx="1149" cy="20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virtual address</a:t>
              </a:r>
              <a:endParaRPr lang="en-US" altLang="zh-CN" sz="18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4" name="Rectangle 8"/>
            <p:cNvSpPr/>
            <p:nvPr/>
          </p:nvSpPr>
          <p:spPr>
            <a:xfrm>
              <a:off x="628" y="2717"/>
              <a:ext cx="1816" cy="232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physical page number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5" name="Rectangle 9"/>
            <p:cNvSpPr/>
            <p:nvPr/>
          </p:nvSpPr>
          <p:spPr>
            <a:xfrm>
              <a:off x="2452" y="2717"/>
              <a:ext cx="1384" cy="232"/>
            </a:xfrm>
            <a:prstGeom prst="rect">
              <a:avLst/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page offset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Rectangle 10"/>
            <p:cNvSpPr/>
            <p:nvPr/>
          </p:nvSpPr>
          <p:spPr>
            <a:xfrm>
              <a:off x="3943" y="2699"/>
              <a:ext cx="1295" cy="20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9900CC"/>
                  </a:solidFill>
                  <a:latin typeface="Helvetica" pitchFamily="34" charset="0"/>
                  <a:ea typeface="宋体" panose="02010600030101010101" pitchFamily="2" charset="-122"/>
                </a:rPr>
                <a:t>physical address</a:t>
              </a:r>
              <a:endParaRPr lang="en-US" altLang="zh-CN" sz="1800" b="1" dirty="0">
                <a:solidFill>
                  <a:srgbClr val="9900CC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7" name="Line 11"/>
            <p:cNvSpPr/>
            <p:nvPr/>
          </p:nvSpPr>
          <p:spPr>
            <a:xfrm>
              <a:off x="3216" y="1565"/>
              <a:ext cx="0" cy="104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48" name="Rectangle 12"/>
            <p:cNvSpPr/>
            <p:nvPr/>
          </p:nvSpPr>
          <p:spPr>
            <a:xfrm>
              <a:off x="3735" y="2507"/>
              <a:ext cx="194" cy="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9" name="Rectangle 13"/>
            <p:cNvSpPr/>
            <p:nvPr/>
          </p:nvSpPr>
          <p:spPr>
            <a:xfrm>
              <a:off x="2439" y="2507"/>
              <a:ext cx="354" cy="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00B0F0"/>
                  </a:solidFill>
                  <a:latin typeface="Helvetica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–1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0" name="Oval 14"/>
            <p:cNvSpPr/>
            <p:nvPr/>
          </p:nvSpPr>
          <p:spPr>
            <a:xfrm>
              <a:off x="820" y="1997"/>
              <a:ext cx="1528" cy="28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address translation</a:t>
              </a:r>
              <a:endParaRPr lang="en-US" altLang="zh-CN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1" name="Rectangle 15"/>
            <p:cNvSpPr/>
            <p:nvPr/>
          </p:nvSpPr>
          <p:spPr>
            <a:xfrm>
              <a:off x="2247" y="2507"/>
              <a:ext cx="194" cy="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00B0F0"/>
                  </a:solidFill>
                  <a:latin typeface="Helvetica" pitchFamily="34" charset="0"/>
                  <a:ea typeface="宋体" panose="02010600030101010101" pitchFamily="2" charset="-122"/>
                </a:rPr>
                <a:t>p</a:t>
              </a:r>
              <a:endParaRPr lang="en-US" altLang="zh-CN" sz="1800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2" name="Rectangle 16"/>
            <p:cNvSpPr/>
            <p:nvPr/>
          </p:nvSpPr>
          <p:spPr>
            <a:xfrm>
              <a:off x="615" y="2507"/>
              <a:ext cx="394" cy="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9900CC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–1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3" name="Rectangle 17"/>
            <p:cNvSpPr/>
            <p:nvPr/>
          </p:nvSpPr>
          <p:spPr>
            <a:xfrm>
              <a:off x="423" y="1115"/>
              <a:ext cx="354" cy="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–1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4" name="Rectangle 18"/>
            <p:cNvSpPr/>
            <p:nvPr/>
          </p:nvSpPr>
          <p:spPr>
            <a:xfrm>
              <a:off x="3645" y="1115"/>
              <a:ext cx="194" cy="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5" name="Rectangle 19"/>
            <p:cNvSpPr/>
            <p:nvPr/>
          </p:nvSpPr>
          <p:spPr>
            <a:xfrm>
              <a:off x="2397" y="1115"/>
              <a:ext cx="354" cy="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00B0F0"/>
                  </a:solidFill>
                  <a:latin typeface="Helvetica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–1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6" name="Rectangle 20"/>
            <p:cNvSpPr/>
            <p:nvPr/>
          </p:nvSpPr>
          <p:spPr>
            <a:xfrm>
              <a:off x="2199" y="1115"/>
              <a:ext cx="194" cy="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00B0F0"/>
                  </a:solidFill>
                  <a:latin typeface="Helvetica" pitchFamily="34" charset="0"/>
                  <a:ea typeface="宋体" panose="02010600030101010101" pitchFamily="2" charset="-122"/>
                </a:rPr>
                <a:t>p</a:t>
              </a:r>
              <a:endParaRPr lang="en-US" altLang="zh-CN" sz="1800" dirty="0">
                <a:solidFill>
                  <a:srgbClr val="00B0F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7" name="Line 21"/>
            <p:cNvSpPr/>
            <p:nvPr/>
          </p:nvSpPr>
          <p:spPr>
            <a:xfrm>
              <a:off x="1584" y="1565"/>
              <a:ext cx="0" cy="4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8" name="Line 22"/>
            <p:cNvSpPr/>
            <p:nvPr/>
          </p:nvSpPr>
          <p:spPr>
            <a:xfrm>
              <a:off x="1584" y="2277"/>
              <a:ext cx="0" cy="4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9" name="Rectangle 23"/>
            <p:cNvSpPr/>
            <p:nvPr/>
          </p:nvSpPr>
          <p:spPr>
            <a:xfrm>
              <a:off x="279" y="3179"/>
              <a:ext cx="5241" cy="1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Notice that the</a:t>
              </a:r>
              <a:r>
                <a:rPr lang="en-US" altLang="zh-CN" sz="18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 page offset bits don't change</a:t>
              </a: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 as a result of translation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88025" y="3188970"/>
            <a:ext cx="19805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offset</a:t>
            </a:r>
            <a:r>
              <a:rPr lang="zh-CN" altLang="en-US"/>
              <a:t>相同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Basic Parameters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= 2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 Virtual address limit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9900CC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= 2</a:t>
            </a:r>
            <a:r>
              <a:rPr lang="en-US" altLang="zh-CN" baseline="30000" dirty="0">
                <a:solidFill>
                  <a:srgbClr val="9900CC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= Physical address limit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00B0F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= 2</a:t>
            </a:r>
            <a:r>
              <a:rPr lang="en-US" altLang="zh-CN" baseline="30000" dirty="0">
                <a:solidFill>
                  <a:srgbClr val="00B0F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= page size (bytes).  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Components of the virtual address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VA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00B0F0"/>
                </a:solidFill>
                <a:ea typeface="宋体" panose="02010600030101010101" pitchFamily="2" charset="-122"/>
              </a:rPr>
              <a:t>VPO</a:t>
            </a:r>
            <a:r>
              <a:rPr lang="en-US" altLang="zh-CN" dirty="0">
                <a:ea typeface="宋体" panose="02010600030101010101" pitchFamily="2" charset="-122"/>
              </a:rPr>
              <a:t>: Virtual page offset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VPN</a:t>
            </a:r>
            <a:r>
              <a:rPr lang="en-US" altLang="zh-CN" dirty="0">
                <a:ea typeface="宋体" panose="02010600030101010101" pitchFamily="2" charset="-122"/>
              </a:rPr>
              <a:t>: Virtual page number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Components of the physical address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00B0F0"/>
                </a:solidFill>
                <a:ea typeface="宋体" panose="02010600030101010101" pitchFamily="2" charset="-122"/>
              </a:rPr>
              <a:t>PPO</a:t>
            </a:r>
            <a:r>
              <a:rPr lang="en-US" altLang="zh-CN" dirty="0">
                <a:ea typeface="宋体" panose="02010600030101010101" pitchFamily="2" charset="-122"/>
              </a:rPr>
              <a:t>: Physical page offset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same as VPO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9900CC"/>
                </a:solidFill>
                <a:ea typeface="宋体" panose="02010600030101010101" pitchFamily="2" charset="-122"/>
              </a:rPr>
              <a:t>PPN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Physical page number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Translation via Page Table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8436" name="Group 66"/>
          <p:cNvGrpSpPr/>
          <p:nvPr/>
        </p:nvGrpSpPr>
        <p:grpSpPr>
          <a:xfrm>
            <a:off x="228600" y="1524000"/>
            <a:ext cx="8447088" cy="4843463"/>
            <a:chOff x="144" y="667"/>
            <a:chExt cx="5321" cy="3468"/>
          </a:xfrm>
        </p:grpSpPr>
        <p:sp>
          <p:nvSpPr>
            <p:cNvPr id="18439" name="Rectangle 23"/>
            <p:cNvSpPr/>
            <p:nvPr/>
          </p:nvSpPr>
          <p:spPr>
            <a:xfrm>
              <a:off x="2020" y="1252"/>
              <a:ext cx="2008" cy="232"/>
            </a:xfrm>
            <a:prstGeom prst="rect">
              <a:avLst/>
            </a:prstGeom>
            <a:solidFill>
              <a:srgbClr val="FF99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virtual page number (VPN)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0" name="Rectangle 24"/>
            <p:cNvSpPr/>
            <p:nvPr/>
          </p:nvSpPr>
          <p:spPr>
            <a:xfrm>
              <a:off x="4036" y="1252"/>
              <a:ext cx="1384" cy="232"/>
            </a:xfrm>
            <a:prstGeom prst="rect">
              <a:avLst/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page offset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Rectangle 25"/>
            <p:cNvSpPr/>
            <p:nvPr/>
          </p:nvSpPr>
          <p:spPr>
            <a:xfrm>
              <a:off x="2983" y="802"/>
              <a:ext cx="1136" cy="2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virtual address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2" name="Rectangle 26"/>
            <p:cNvSpPr/>
            <p:nvPr/>
          </p:nvSpPr>
          <p:spPr>
            <a:xfrm>
              <a:off x="2020" y="3460"/>
              <a:ext cx="1960" cy="232"/>
            </a:xfrm>
            <a:prstGeom prst="rect">
              <a:avLst/>
            </a:prstGeom>
            <a:solidFill>
              <a:srgbClr val="CC99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physical page number (PPN)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Rectangle 27"/>
            <p:cNvSpPr/>
            <p:nvPr/>
          </p:nvSpPr>
          <p:spPr>
            <a:xfrm>
              <a:off x="3988" y="3460"/>
              <a:ext cx="1384" cy="232"/>
            </a:xfrm>
            <a:prstGeom prst="rect">
              <a:avLst/>
            </a:prstGeom>
            <a:solidFill>
              <a:srgbClr val="66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page offset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Rectangle 28"/>
            <p:cNvSpPr/>
            <p:nvPr/>
          </p:nvSpPr>
          <p:spPr>
            <a:xfrm>
              <a:off x="2887" y="3875"/>
              <a:ext cx="1282" cy="2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physical address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5" name="Line 29"/>
            <p:cNvSpPr/>
            <p:nvPr/>
          </p:nvSpPr>
          <p:spPr>
            <a:xfrm>
              <a:off x="4800" y="1492"/>
              <a:ext cx="0" cy="19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6" name="Rectangle 30"/>
            <p:cNvSpPr/>
            <p:nvPr/>
          </p:nvSpPr>
          <p:spPr>
            <a:xfrm>
              <a:off x="5271" y="3251"/>
              <a:ext cx="194" cy="2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Rectangle 31"/>
            <p:cNvSpPr/>
            <p:nvPr/>
          </p:nvSpPr>
          <p:spPr>
            <a:xfrm>
              <a:off x="3975" y="3251"/>
              <a:ext cx="354" cy="2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p–1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8" name="Rectangle 32"/>
            <p:cNvSpPr/>
            <p:nvPr/>
          </p:nvSpPr>
          <p:spPr>
            <a:xfrm>
              <a:off x="3783" y="3251"/>
              <a:ext cx="194" cy="2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p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Rectangle 33"/>
            <p:cNvSpPr/>
            <p:nvPr/>
          </p:nvSpPr>
          <p:spPr>
            <a:xfrm>
              <a:off x="2151" y="3251"/>
              <a:ext cx="394" cy="2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m–1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Rectangle 34"/>
            <p:cNvSpPr/>
            <p:nvPr/>
          </p:nvSpPr>
          <p:spPr>
            <a:xfrm>
              <a:off x="2007" y="1042"/>
              <a:ext cx="354" cy="2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n–1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Rectangle 35"/>
            <p:cNvSpPr/>
            <p:nvPr/>
          </p:nvSpPr>
          <p:spPr>
            <a:xfrm>
              <a:off x="5229" y="1042"/>
              <a:ext cx="194" cy="2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2" name="Rectangle 36"/>
            <p:cNvSpPr/>
            <p:nvPr/>
          </p:nvSpPr>
          <p:spPr>
            <a:xfrm>
              <a:off x="3981" y="1042"/>
              <a:ext cx="354" cy="2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p–1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3" name="Rectangle 37"/>
            <p:cNvSpPr/>
            <p:nvPr/>
          </p:nvSpPr>
          <p:spPr>
            <a:xfrm>
              <a:off x="3783" y="1042"/>
              <a:ext cx="194" cy="2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p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6" name="Rectangle 38"/>
            <p:cNvSpPr>
              <a:spLocks noChangeArrowheads="1"/>
            </p:cNvSpPr>
            <p:nvPr/>
          </p:nvSpPr>
          <p:spPr bwMode="auto">
            <a:xfrm>
              <a:off x="144" y="667"/>
              <a:ext cx="1666" cy="46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0487" tIns="44450" rIns="90487" bIns="4445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page table base register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PTBR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5" name="Rectangle 39"/>
            <p:cNvSpPr/>
            <p:nvPr/>
          </p:nvSpPr>
          <p:spPr>
            <a:xfrm>
              <a:off x="2788" y="1924"/>
              <a:ext cx="176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6" name="Rectangle 40"/>
            <p:cNvSpPr/>
            <p:nvPr/>
          </p:nvSpPr>
          <p:spPr>
            <a:xfrm>
              <a:off x="2788" y="2068"/>
              <a:ext cx="1768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7" name="Rectangle 41"/>
            <p:cNvSpPr/>
            <p:nvPr/>
          </p:nvSpPr>
          <p:spPr>
            <a:xfrm>
              <a:off x="2788" y="2212"/>
              <a:ext cx="176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8" name="Rectangle 42"/>
            <p:cNvSpPr/>
            <p:nvPr/>
          </p:nvSpPr>
          <p:spPr>
            <a:xfrm>
              <a:off x="2788" y="2356"/>
              <a:ext cx="1768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9" name="Oval 43"/>
            <p:cNvSpPr/>
            <p:nvPr/>
          </p:nvSpPr>
          <p:spPr>
            <a:xfrm>
              <a:off x="3220" y="2116"/>
              <a:ext cx="40" cy="40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60" name="Line 44"/>
            <p:cNvSpPr/>
            <p:nvPr/>
          </p:nvSpPr>
          <p:spPr>
            <a:xfrm>
              <a:off x="3240" y="2156"/>
              <a:ext cx="0" cy="12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61" name="Line 45"/>
            <p:cNvSpPr/>
            <p:nvPr/>
          </p:nvSpPr>
          <p:spPr>
            <a:xfrm flipH="1">
              <a:off x="1728" y="3072"/>
              <a:ext cx="4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44" name="Rectangle 46"/>
            <p:cNvSpPr>
              <a:spLocks noChangeArrowheads="1"/>
            </p:cNvSpPr>
            <p:nvPr/>
          </p:nvSpPr>
          <p:spPr bwMode="auto">
            <a:xfrm>
              <a:off x="816" y="2880"/>
              <a:ext cx="1036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if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valid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=0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then page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not in memory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5" name="Rectangle 47"/>
            <p:cNvSpPr>
              <a:spLocks noChangeArrowheads="1"/>
            </p:cNvSpPr>
            <p:nvPr/>
          </p:nvSpPr>
          <p:spPr bwMode="auto">
            <a:xfrm>
              <a:off x="1917" y="1693"/>
              <a:ext cx="41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valid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4" name="Rectangle 48"/>
            <p:cNvSpPr/>
            <p:nvPr/>
          </p:nvSpPr>
          <p:spPr>
            <a:xfrm>
              <a:off x="2832" y="1680"/>
              <a:ext cx="1973" cy="2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physical page number (</a:t>
              </a:r>
              <a:r>
                <a:rPr lang="en-US" altLang="zh-CN" sz="1800" dirty="0">
                  <a:solidFill>
                    <a:srgbClr val="7030A0"/>
                  </a:solidFill>
                  <a:latin typeface="Helvetica" pitchFamily="34" charset="0"/>
                  <a:ea typeface="宋体" panose="02010600030101010101" pitchFamily="2" charset="-122"/>
                </a:rPr>
                <a:t>PPN</a:t>
              </a: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)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5" name="Line 49"/>
            <p:cNvSpPr/>
            <p:nvPr/>
          </p:nvSpPr>
          <p:spPr>
            <a:xfrm>
              <a:off x="960" y="1104"/>
              <a:ext cx="0" cy="13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6" name="Line 50"/>
            <p:cNvSpPr/>
            <p:nvPr/>
          </p:nvSpPr>
          <p:spPr>
            <a:xfrm>
              <a:off x="960" y="2496"/>
              <a:ext cx="90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67" name="Rectangle 51"/>
            <p:cNvSpPr/>
            <p:nvPr/>
          </p:nvSpPr>
          <p:spPr>
            <a:xfrm>
              <a:off x="1924" y="192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68" name="Rectangle 52"/>
            <p:cNvSpPr/>
            <p:nvPr/>
          </p:nvSpPr>
          <p:spPr>
            <a:xfrm>
              <a:off x="1924" y="2068"/>
              <a:ext cx="424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69" name="Rectangle 53"/>
            <p:cNvSpPr/>
            <p:nvPr/>
          </p:nvSpPr>
          <p:spPr>
            <a:xfrm>
              <a:off x="1924" y="2212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70" name="Rectangle 54"/>
            <p:cNvSpPr/>
            <p:nvPr/>
          </p:nvSpPr>
          <p:spPr>
            <a:xfrm>
              <a:off x="1924" y="2356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71" name="Rectangle 55"/>
            <p:cNvSpPr/>
            <p:nvPr/>
          </p:nvSpPr>
          <p:spPr>
            <a:xfrm>
              <a:off x="2356" y="1924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72" name="Rectangle 56"/>
            <p:cNvSpPr/>
            <p:nvPr/>
          </p:nvSpPr>
          <p:spPr>
            <a:xfrm>
              <a:off x="2356" y="2068"/>
              <a:ext cx="424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73" name="Rectangle 57"/>
            <p:cNvSpPr/>
            <p:nvPr/>
          </p:nvSpPr>
          <p:spPr>
            <a:xfrm>
              <a:off x="2356" y="2212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74" name="Rectangle 58"/>
            <p:cNvSpPr/>
            <p:nvPr/>
          </p:nvSpPr>
          <p:spPr>
            <a:xfrm>
              <a:off x="2356" y="2356"/>
              <a:ext cx="424" cy="13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75" name="Line 59"/>
            <p:cNvSpPr/>
            <p:nvPr/>
          </p:nvSpPr>
          <p:spPr>
            <a:xfrm>
              <a:off x="2160" y="2174"/>
              <a:ext cx="0" cy="89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6" name="Oval 60"/>
            <p:cNvSpPr/>
            <p:nvPr/>
          </p:nvSpPr>
          <p:spPr>
            <a:xfrm>
              <a:off x="2134" y="2116"/>
              <a:ext cx="40" cy="40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9259" name="Rectangle 61"/>
            <p:cNvSpPr>
              <a:spLocks noChangeArrowheads="1"/>
            </p:cNvSpPr>
            <p:nvPr/>
          </p:nvSpPr>
          <p:spPr bwMode="auto">
            <a:xfrm>
              <a:off x="2304" y="1682"/>
              <a:ext cx="56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access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78" name="Text Box 62"/>
            <p:cNvSpPr txBox="1"/>
            <p:nvPr/>
          </p:nvSpPr>
          <p:spPr>
            <a:xfrm>
              <a:off x="960" y="1248"/>
              <a:ext cx="912" cy="459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VPN</a:t>
              </a: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 acts as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table index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9" name="Line 63"/>
            <p:cNvSpPr/>
            <p:nvPr/>
          </p:nvSpPr>
          <p:spPr>
            <a:xfrm flipH="1">
              <a:off x="1345" y="1488"/>
              <a:ext cx="1016" cy="43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80" name="Line 64"/>
            <p:cNvSpPr/>
            <p:nvPr/>
          </p:nvSpPr>
          <p:spPr>
            <a:xfrm>
              <a:off x="1345" y="1911"/>
              <a:ext cx="0" cy="26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81" name="Line 65"/>
            <p:cNvSpPr/>
            <p:nvPr/>
          </p:nvSpPr>
          <p:spPr>
            <a:xfrm flipV="1">
              <a:off x="1345" y="2174"/>
              <a:ext cx="572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" name="文本框 2"/>
          <p:cNvSpPr txBox="1"/>
          <p:nvPr/>
        </p:nvSpPr>
        <p:spPr>
          <a:xfrm>
            <a:off x="204788" y="4168775"/>
            <a:ext cx="3910012" cy="13220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Page table: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stored in physical memory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managed by OS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438400" y="2746375"/>
            <a:ext cx="5791200" cy="1739900"/>
          </a:xfrm>
          <a:prstGeom prst="ellipse">
            <a:avLst/>
          </a:prstGeom>
          <a:noFill/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730" y="5583555"/>
            <a:ext cx="545846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PTBR</a:t>
            </a:r>
            <a:r>
              <a:rPr lang="zh-CN" altLang="en-US"/>
              <a:t>中存储的是</a:t>
            </a:r>
            <a:endParaRPr lang="zh-CN" altLang="en-US"/>
          </a:p>
          <a:p>
            <a:r>
              <a:rPr lang="en-US" altLang="zh-CN"/>
              <a:t>Page Table</a:t>
            </a:r>
            <a:r>
              <a:rPr lang="zh-CN" altLang="en-US"/>
              <a:t>的起始基地址，</a:t>
            </a:r>
            <a:endParaRPr lang="zh-CN" altLang="en-US"/>
          </a:p>
          <a:p>
            <a:r>
              <a:rPr lang="zh-CN" altLang="en-US"/>
              <a:t>是</a:t>
            </a:r>
            <a:r>
              <a:rPr lang="en-US" altLang="zh-CN"/>
              <a:t>PM,</a:t>
            </a:r>
            <a:r>
              <a:rPr lang="zh-CN" altLang="en-US"/>
              <a:t>而不能是</a:t>
            </a:r>
            <a:r>
              <a:rPr lang="en-US" altLang="zh-CN"/>
              <a:t>VM</a:t>
            </a:r>
            <a:r>
              <a:rPr lang="zh-CN" altLang="en-US"/>
              <a:t>，因为</a:t>
            </a:r>
            <a:endParaRPr lang="zh-CN" altLang="en-US"/>
          </a:p>
          <a:p>
            <a:r>
              <a:rPr lang="zh-CN" altLang="en-US"/>
              <a:t>若是</a:t>
            </a:r>
            <a:r>
              <a:rPr lang="en-US" altLang="zh-CN"/>
              <a:t>VM</a:t>
            </a:r>
            <a:r>
              <a:rPr lang="zh-CN" altLang="en-US"/>
              <a:t>，会导致死循环而无法进行</a:t>
            </a:r>
            <a:r>
              <a:rPr lang="en-US" altLang="zh-CN"/>
              <a:t>translation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Simple Memory System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905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Addressing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14-bit virtual addresses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12-bit physical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Page size = 64 bits (6-bit)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960438" y="3702050"/>
            <a:ext cx="6840537" cy="2546350"/>
            <a:chOff x="605" y="1776"/>
            <a:chExt cx="4309" cy="2046"/>
          </a:xfrm>
        </p:grpSpPr>
        <p:grpSp>
          <p:nvGrpSpPr>
            <p:cNvPr id="20486" name="Group 5"/>
            <p:cNvGrpSpPr/>
            <p:nvPr/>
          </p:nvGrpSpPr>
          <p:grpSpPr>
            <a:xfrm>
              <a:off x="605" y="1776"/>
              <a:ext cx="4298" cy="384"/>
              <a:chOff x="605" y="1776"/>
              <a:chExt cx="4298" cy="384"/>
            </a:xfrm>
          </p:grpSpPr>
          <p:grpSp>
            <p:nvGrpSpPr>
              <p:cNvPr id="20540" name="Group 6"/>
              <p:cNvGrpSpPr/>
              <p:nvPr/>
            </p:nvGrpSpPr>
            <p:grpSpPr>
              <a:xfrm>
                <a:off x="605" y="1776"/>
                <a:ext cx="307" cy="384"/>
                <a:chOff x="605" y="1776"/>
                <a:chExt cx="307" cy="384"/>
              </a:xfrm>
            </p:grpSpPr>
            <p:sp>
              <p:nvSpPr>
                <p:cNvPr id="20580" name="Rectangle 7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81" name="Rectangle 8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13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41" name="Group 9"/>
              <p:cNvGrpSpPr/>
              <p:nvPr/>
            </p:nvGrpSpPr>
            <p:grpSpPr>
              <a:xfrm>
                <a:off x="912" y="1776"/>
                <a:ext cx="307" cy="384"/>
                <a:chOff x="605" y="1776"/>
                <a:chExt cx="307" cy="384"/>
              </a:xfrm>
            </p:grpSpPr>
            <p:sp>
              <p:nvSpPr>
                <p:cNvPr id="20578" name="Rectangle 10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79" name="Rectangle 11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12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42" name="Group 12"/>
              <p:cNvGrpSpPr/>
              <p:nvPr/>
            </p:nvGrpSpPr>
            <p:grpSpPr>
              <a:xfrm>
                <a:off x="1219" y="1776"/>
                <a:ext cx="307" cy="384"/>
                <a:chOff x="605" y="1776"/>
                <a:chExt cx="307" cy="384"/>
              </a:xfrm>
            </p:grpSpPr>
            <p:sp>
              <p:nvSpPr>
                <p:cNvPr id="20576" name="Rectangle 13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77" name="Rectangle 14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43" name="Group 15"/>
              <p:cNvGrpSpPr/>
              <p:nvPr/>
            </p:nvGrpSpPr>
            <p:grpSpPr>
              <a:xfrm>
                <a:off x="1526" y="1776"/>
                <a:ext cx="307" cy="384"/>
                <a:chOff x="605" y="1776"/>
                <a:chExt cx="307" cy="384"/>
              </a:xfrm>
            </p:grpSpPr>
            <p:sp>
              <p:nvSpPr>
                <p:cNvPr id="20574" name="Rectangle 16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75" name="Rectangle 17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44" name="Group 18"/>
              <p:cNvGrpSpPr/>
              <p:nvPr/>
            </p:nvGrpSpPr>
            <p:grpSpPr>
              <a:xfrm>
                <a:off x="1833" y="1776"/>
                <a:ext cx="307" cy="384"/>
                <a:chOff x="605" y="1776"/>
                <a:chExt cx="307" cy="384"/>
              </a:xfrm>
            </p:grpSpPr>
            <p:sp>
              <p:nvSpPr>
                <p:cNvPr id="20572" name="Rectangle 19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73" name="Rectangle 20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9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45" name="Group 21"/>
              <p:cNvGrpSpPr/>
              <p:nvPr/>
            </p:nvGrpSpPr>
            <p:grpSpPr>
              <a:xfrm>
                <a:off x="2140" y="1776"/>
                <a:ext cx="307" cy="384"/>
                <a:chOff x="605" y="1776"/>
                <a:chExt cx="307" cy="384"/>
              </a:xfrm>
            </p:grpSpPr>
            <p:sp>
              <p:nvSpPr>
                <p:cNvPr id="20570" name="Rectangle 22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71" name="Rectangle 23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8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46" name="Group 24"/>
              <p:cNvGrpSpPr/>
              <p:nvPr/>
            </p:nvGrpSpPr>
            <p:grpSpPr>
              <a:xfrm>
                <a:off x="2447" y="1776"/>
                <a:ext cx="307" cy="384"/>
                <a:chOff x="605" y="1776"/>
                <a:chExt cx="307" cy="384"/>
              </a:xfrm>
            </p:grpSpPr>
            <p:sp>
              <p:nvSpPr>
                <p:cNvPr id="20568" name="Rectangle 25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69" name="Rectangle 26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7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47" name="Group 27"/>
              <p:cNvGrpSpPr/>
              <p:nvPr/>
            </p:nvGrpSpPr>
            <p:grpSpPr>
              <a:xfrm>
                <a:off x="2754" y="1776"/>
                <a:ext cx="307" cy="384"/>
                <a:chOff x="605" y="1776"/>
                <a:chExt cx="307" cy="384"/>
              </a:xfrm>
            </p:grpSpPr>
            <p:sp>
              <p:nvSpPr>
                <p:cNvPr id="20566" name="Rectangle 28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67" name="Rectangle 29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6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48" name="Group 30"/>
              <p:cNvGrpSpPr/>
              <p:nvPr/>
            </p:nvGrpSpPr>
            <p:grpSpPr>
              <a:xfrm>
                <a:off x="3061" y="1776"/>
                <a:ext cx="307" cy="384"/>
                <a:chOff x="605" y="1776"/>
                <a:chExt cx="307" cy="384"/>
              </a:xfrm>
            </p:grpSpPr>
            <p:sp>
              <p:nvSpPr>
                <p:cNvPr id="20564" name="Rectangle 31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65" name="Rectangle 32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5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49" name="Group 33"/>
              <p:cNvGrpSpPr/>
              <p:nvPr/>
            </p:nvGrpSpPr>
            <p:grpSpPr>
              <a:xfrm>
                <a:off x="3368" y="1776"/>
                <a:ext cx="307" cy="384"/>
                <a:chOff x="605" y="1776"/>
                <a:chExt cx="307" cy="384"/>
              </a:xfrm>
            </p:grpSpPr>
            <p:sp>
              <p:nvSpPr>
                <p:cNvPr id="20562" name="Rectangle 34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63" name="Rectangle 35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4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50" name="Group 36"/>
              <p:cNvGrpSpPr/>
              <p:nvPr/>
            </p:nvGrpSpPr>
            <p:grpSpPr>
              <a:xfrm>
                <a:off x="3675" y="1776"/>
                <a:ext cx="307" cy="384"/>
                <a:chOff x="605" y="1776"/>
                <a:chExt cx="307" cy="384"/>
              </a:xfrm>
            </p:grpSpPr>
            <p:sp>
              <p:nvSpPr>
                <p:cNvPr id="20560" name="Rectangle 37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61" name="Rectangle 38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51" name="Group 39"/>
              <p:cNvGrpSpPr/>
              <p:nvPr/>
            </p:nvGrpSpPr>
            <p:grpSpPr>
              <a:xfrm>
                <a:off x="3982" y="1776"/>
                <a:ext cx="307" cy="384"/>
                <a:chOff x="605" y="1776"/>
                <a:chExt cx="307" cy="384"/>
              </a:xfrm>
            </p:grpSpPr>
            <p:sp>
              <p:nvSpPr>
                <p:cNvPr id="20558" name="Rectangle 40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59" name="Rectangle 41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52" name="Group 42"/>
              <p:cNvGrpSpPr/>
              <p:nvPr/>
            </p:nvGrpSpPr>
            <p:grpSpPr>
              <a:xfrm>
                <a:off x="4289" y="1776"/>
                <a:ext cx="307" cy="384"/>
                <a:chOff x="605" y="1776"/>
                <a:chExt cx="307" cy="384"/>
              </a:xfrm>
            </p:grpSpPr>
            <p:sp>
              <p:nvSpPr>
                <p:cNvPr id="20556" name="Rectangle 43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57" name="Rectangle 44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53" name="Group 45"/>
              <p:cNvGrpSpPr/>
              <p:nvPr/>
            </p:nvGrpSpPr>
            <p:grpSpPr>
              <a:xfrm>
                <a:off x="4596" y="1776"/>
                <a:ext cx="307" cy="384"/>
                <a:chOff x="605" y="1776"/>
                <a:chExt cx="307" cy="384"/>
              </a:xfrm>
            </p:grpSpPr>
            <p:sp>
              <p:nvSpPr>
                <p:cNvPr id="20554" name="Rectangle 46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55" name="Rectangle 47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0487" name="Group 48"/>
            <p:cNvGrpSpPr/>
            <p:nvPr/>
          </p:nvGrpSpPr>
          <p:grpSpPr>
            <a:xfrm>
              <a:off x="1219" y="2880"/>
              <a:ext cx="3684" cy="384"/>
              <a:chOff x="1219" y="2880"/>
              <a:chExt cx="3684" cy="384"/>
            </a:xfrm>
          </p:grpSpPr>
          <p:grpSp>
            <p:nvGrpSpPr>
              <p:cNvPr id="20504" name="Group 49"/>
              <p:cNvGrpSpPr/>
              <p:nvPr/>
            </p:nvGrpSpPr>
            <p:grpSpPr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20538" name="Rectangle 50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39" name="Rectangle 51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05" name="Group 52"/>
              <p:cNvGrpSpPr/>
              <p:nvPr/>
            </p:nvGrpSpPr>
            <p:grpSpPr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20536" name="Rectangle 53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37" name="Rectangle 54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06" name="Group 55"/>
              <p:cNvGrpSpPr/>
              <p:nvPr/>
            </p:nvGrpSpPr>
            <p:grpSpPr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20534" name="Rectangle 56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35" name="Rectangle 57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9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07" name="Group 58"/>
              <p:cNvGrpSpPr/>
              <p:nvPr/>
            </p:nvGrpSpPr>
            <p:grpSpPr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20532" name="Rectangle 59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33" name="Rectangle 60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8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08" name="Group 61"/>
              <p:cNvGrpSpPr/>
              <p:nvPr/>
            </p:nvGrpSpPr>
            <p:grpSpPr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20530" name="Rectangle 62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31" name="Rectangle 63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7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09" name="Group 64"/>
              <p:cNvGrpSpPr/>
              <p:nvPr/>
            </p:nvGrpSpPr>
            <p:grpSpPr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20528" name="Rectangle 65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29" name="Rectangle 66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6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10" name="Group 67"/>
              <p:cNvGrpSpPr/>
              <p:nvPr/>
            </p:nvGrpSpPr>
            <p:grpSpPr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20526" name="Rectangle 68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27" name="Rectangle 69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5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11" name="Group 70"/>
              <p:cNvGrpSpPr/>
              <p:nvPr/>
            </p:nvGrpSpPr>
            <p:grpSpPr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20524" name="Rectangle 71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25" name="Rectangle 72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4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12" name="Group 73"/>
              <p:cNvGrpSpPr/>
              <p:nvPr/>
            </p:nvGrpSpPr>
            <p:grpSpPr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20522" name="Rectangle 74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23" name="Rectangle 75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13" name="Group 76"/>
              <p:cNvGrpSpPr/>
              <p:nvPr/>
            </p:nvGrpSpPr>
            <p:grpSpPr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20520" name="Rectangle 77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21" name="Rectangle 78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14" name="Group 79"/>
              <p:cNvGrpSpPr/>
              <p:nvPr/>
            </p:nvGrpSpPr>
            <p:grpSpPr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20518" name="Rectangle 80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19" name="Rectangle 81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515" name="Group 82"/>
              <p:cNvGrpSpPr/>
              <p:nvPr/>
            </p:nvGrpSpPr>
            <p:grpSpPr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20516" name="Rectangle 83"/>
                <p:cNvSpPr/>
                <p:nvPr/>
              </p:nvSpPr>
              <p:spPr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17" name="Rectangle 84"/>
                <p:cNvSpPr/>
                <p:nvPr/>
              </p:nvSpPr>
              <p:spPr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lnSpc>
                      <a:spcPct val="90000"/>
                    </a:lnSpc>
                    <a:spcBef>
                      <a:spcPct val="30000"/>
                    </a:spcBef>
                    <a:buNone/>
                  </a:pPr>
                  <a:r>
                    <a:rPr lang="en-US" altLang="zh-CN" sz="1400" b="1" dirty="0">
                      <a:solidFill>
                        <a:schemeClr val="tx2"/>
                      </a:solidFill>
                      <a:latin typeface="Helvetica" pitchFamily="34" charset="0"/>
                      <a:ea typeface="宋体" panose="02010600030101010101" pitchFamily="2" charset="-122"/>
                    </a:rPr>
                    <a:t>0</a:t>
                  </a:r>
                  <a:endParaRPr lang="en-US" altLang="zh-CN" sz="14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0488" name="Group 85"/>
            <p:cNvGrpSpPr/>
            <p:nvPr/>
          </p:nvGrpSpPr>
          <p:grpSpPr>
            <a:xfrm>
              <a:off x="3061" y="2261"/>
              <a:ext cx="1842" cy="270"/>
              <a:chOff x="3061" y="2261"/>
              <a:chExt cx="1842" cy="270"/>
            </a:xfrm>
          </p:grpSpPr>
          <p:sp>
            <p:nvSpPr>
              <p:cNvPr id="20502" name="Line 86"/>
              <p:cNvSpPr/>
              <p:nvPr/>
            </p:nvSpPr>
            <p:spPr>
              <a:xfrm>
                <a:off x="3061" y="2352"/>
                <a:ext cx="184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20503" name="Text Box 87"/>
              <p:cNvSpPr txBox="1"/>
              <p:nvPr/>
            </p:nvSpPr>
            <p:spPr>
              <a:xfrm>
                <a:off x="3770" y="2261"/>
                <a:ext cx="418" cy="27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VPO</a:t>
                </a:r>
                <a:endPara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489" name="Group 88"/>
            <p:cNvGrpSpPr/>
            <p:nvPr/>
          </p:nvGrpSpPr>
          <p:grpSpPr>
            <a:xfrm>
              <a:off x="3072" y="3312"/>
              <a:ext cx="1842" cy="270"/>
              <a:chOff x="3061" y="2261"/>
              <a:chExt cx="1842" cy="270"/>
            </a:xfrm>
          </p:grpSpPr>
          <p:sp>
            <p:nvSpPr>
              <p:cNvPr id="20500" name="Line 89"/>
              <p:cNvSpPr/>
              <p:nvPr/>
            </p:nvSpPr>
            <p:spPr>
              <a:xfrm>
                <a:off x="3061" y="2352"/>
                <a:ext cx="184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20501" name="Text Box 90"/>
              <p:cNvSpPr txBox="1"/>
              <p:nvPr/>
            </p:nvSpPr>
            <p:spPr>
              <a:xfrm>
                <a:off x="3770" y="2261"/>
                <a:ext cx="418" cy="27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PPO</a:t>
                </a:r>
                <a:endPara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490" name="Group 91"/>
            <p:cNvGrpSpPr/>
            <p:nvPr/>
          </p:nvGrpSpPr>
          <p:grpSpPr>
            <a:xfrm>
              <a:off x="1248" y="3312"/>
              <a:ext cx="1842" cy="270"/>
              <a:chOff x="3061" y="2261"/>
              <a:chExt cx="1842" cy="270"/>
            </a:xfrm>
          </p:grpSpPr>
          <p:sp>
            <p:nvSpPr>
              <p:cNvPr id="20498" name="Line 92"/>
              <p:cNvSpPr/>
              <p:nvPr/>
            </p:nvSpPr>
            <p:spPr>
              <a:xfrm>
                <a:off x="3061" y="2352"/>
                <a:ext cx="184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20499" name="Text Box 93"/>
              <p:cNvSpPr txBox="1"/>
              <p:nvPr/>
            </p:nvSpPr>
            <p:spPr>
              <a:xfrm>
                <a:off x="3770" y="2261"/>
                <a:ext cx="410" cy="27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PPN</a:t>
                </a:r>
                <a:endPara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491" name="Group 94"/>
            <p:cNvGrpSpPr/>
            <p:nvPr/>
          </p:nvGrpSpPr>
          <p:grpSpPr>
            <a:xfrm>
              <a:off x="605" y="2256"/>
              <a:ext cx="2467" cy="270"/>
              <a:chOff x="3061" y="2261"/>
              <a:chExt cx="1842" cy="270"/>
            </a:xfrm>
          </p:grpSpPr>
          <p:sp>
            <p:nvSpPr>
              <p:cNvPr id="20496" name="Line 95"/>
              <p:cNvSpPr/>
              <p:nvPr/>
            </p:nvSpPr>
            <p:spPr>
              <a:xfrm>
                <a:off x="3061" y="2352"/>
                <a:ext cx="184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arrow" w="med" len="med"/>
                <a:tailEnd type="arrow" w="med" len="med"/>
              </a:ln>
            </p:spPr>
          </p:sp>
          <p:sp>
            <p:nvSpPr>
              <p:cNvPr id="20497" name="Text Box 96"/>
              <p:cNvSpPr txBox="1"/>
              <p:nvPr/>
            </p:nvSpPr>
            <p:spPr>
              <a:xfrm>
                <a:off x="3770" y="2261"/>
                <a:ext cx="306" cy="27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VPN</a:t>
                </a:r>
                <a:endPara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492" name="Text Box 97"/>
            <p:cNvSpPr txBox="1"/>
            <p:nvPr/>
          </p:nvSpPr>
          <p:spPr>
            <a:xfrm>
              <a:off x="1020" y="2530"/>
              <a:ext cx="1546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(Virtual Page Number)</a:t>
              </a:r>
              <a:endParaRPr lang="en-US" altLang="zh-CN" sz="1800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3" name="Text Box 98"/>
            <p:cNvSpPr txBox="1"/>
            <p:nvPr/>
          </p:nvSpPr>
          <p:spPr>
            <a:xfrm>
              <a:off x="3158" y="2523"/>
              <a:ext cx="1418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(Virtual Page Offset)</a:t>
              </a:r>
              <a:endParaRPr lang="en-US" altLang="zh-CN" sz="1800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4" name="Text Box 99"/>
            <p:cNvSpPr txBox="1"/>
            <p:nvPr/>
          </p:nvSpPr>
          <p:spPr>
            <a:xfrm>
              <a:off x="1344" y="3531"/>
              <a:ext cx="1671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(Physical Page Number)</a:t>
              </a:r>
              <a:endParaRPr lang="en-US" altLang="zh-CN" sz="1800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5" name="Text Box 100"/>
            <p:cNvSpPr txBox="1"/>
            <p:nvPr/>
          </p:nvSpPr>
          <p:spPr>
            <a:xfrm>
              <a:off x="3191" y="3552"/>
              <a:ext cx="1543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(Physical Page Offset)</a:t>
              </a:r>
              <a:endParaRPr lang="en-US" altLang="zh-CN" sz="1800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95f9e19d-3ea4-45a5-8273-bb3d604b45c3}"/>
</p:tagLst>
</file>

<file path=ppt/tags/tag2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14855</Words>
  <Application>WPS 演示</Application>
  <PresentationFormat>全屏显示(4:3)</PresentationFormat>
  <Paragraphs>3597</Paragraphs>
  <Slides>51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8" baseType="lpstr">
      <vt:lpstr>Arial</vt:lpstr>
      <vt:lpstr>宋体</vt:lpstr>
      <vt:lpstr>Wingdings</vt:lpstr>
      <vt:lpstr>Comic Sans MS</vt:lpstr>
      <vt:lpstr>Times New Roman</vt:lpstr>
      <vt:lpstr>Symbol</vt:lpstr>
      <vt:lpstr>Helvetica</vt:lpstr>
      <vt:lpstr>微软雅黑</vt:lpstr>
      <vt:lpstr>Arial Unicode MS</vt:lpstr>
      <vt:lpstr>Courier New</vt:lpstr>
      <vt:lpstr>Calibri</vt:lpstr>
      <vt:lpstr>Corbel</vt:lpstr>
      <vt:lpstr>Verdana</vt:lpstr>
      <vt:lpstr>msgothic</vt:lpstr>
      <vt:lpstr>Segoe Print</vt:lpstr>
      <vt:lpstr>msgothic</vt:lpstr>
      <vt:lpstr>icfp99</vt:lpstr>
      <vt:lpstr>Virtual Memory</vt:lpstr>
      <vt:lpstr>Outline</vt:lpstr>
      <vt:lpstr>Address Translation</vt:lpstr>
      <vt:lpstr>Address Translation</vt:lpstr>
      <vt:lpstr>Address Translation</vt:lpstr>
      <vt:lpstr>Address Translation</vt:lpstr>
      <vt:lpstr>Address Translation</vt:lpstr>
      <vt:lpstr>Address Translation via Page Table</vt:lpstr>
      <vt:lpstr>Simple Memory System Example</vt:lpstr>
      <vt:lpstr>Simple Memory System Page Table</vt:lpstr>
      <vt:lpstr>Address Translation Example</vt:lpstr>
      <vt:lpstr>Address Translation Example</vt:lpstr>
      <vt:lpstr>Simple Memory System Page Table</vt:lpstr>
      <vt:lpstr>Address Translation Example</vt:lpstr>
      <vt:lpstr>Address Translation Example</vt:lpstr>
      <vt:lpstr>Page Hit</vt:lpstr>
      <vt:lpstr>Page Faults</vt:lpstr>
      <vt:lpstr>Integrating Caches and VM</vt:lpstr>
      <vt:lpstr>Integrating Caches and VM</vt:lpstr>
      <vt:lpstr>Integrating Caches and VM</vt:lpstr>
      <vt:lpstr>PowerPoint 演示文稿</vt:lpstr>
      <vt:lpstr>Speeding up Translation with a TLB</vt:lpstr>
      <vt:lpstr>PowerPoint 演示文稿</vt:lpstr>
      <vt:lpstr>PowerPoint 演示文稿</vt:lpstr>
      <vt:lpstr>Speeding up Translation with a TLB</vt:lpstr>
      <vt:lpstr>Address Translation</vt:lpstr>
      <vt:lpstr>Speeding up Translation with a TLB</vt:lpstr>
      <vt:lpstr>PowerPoint 演示文稿</vt:lpstr>
      <vt:lpstr>Address Translation Example</vt:lpstr>
      <vt:lpstr>PowerPoint 演示文稿</vt:lpstr>
      <vt:lpstr>Address Translation Example</vt:lpstr>
      <vt:lpstr>Simple Memory System Cache</vt:lpstr>
      <vt:lpstr>Address Translation Example</vt:lpstr>
      <vt:lpstr>Simple Memory System Cache</vt:lpstr>
      <vt:lpstr>Address Translation Example</vt:lpstr>
      <vt:lpstr>Multi-Level Page Tables</vt:lpstr>
      <vt:lpstr>Multi-Level Page Tables</vt:lpstr>
      <vt:lpstr>Multi-Level Page Tables</vt:lpstr>
      <vt:lpstr>Multi-Level Page Tables</vt:lpstr>
      <vt:lpstr>Core i7 Summery</vt:lpstr>
      <vt:lpstr>Core i7 Memory System (Haswell)</vt:lpstr>
      <vt:lpstr>Core i7 Memory System (Skylake)</vt:lpstr>
      <vt:lpstr>Core i7 Address Translation</vt:lpstr>
      <vt:lpstr>Core i7 Address Translation</vt:lpstr>
      <vt:lpstr>Core i7 Address Translation</vt:lpstr>
      <vt:lpstr>Core i7 Address Translation</vt:lpstr>
      <vt:lpstr>Level 1, Level 2 and Level 3 Page Table Entry</vt:lpstr>
      <vt:lpstr>Level 4(最后拿到PPN的层) Page Table Entry</vt:lpstr>
      <vt:lpstr>Page tables Translation</vt:lpstr>
      <vt:lpstr>Cute Trick for Speeding Up L1 Access</vt:lpstr>
      <vt:lpstr>P6 Memory System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412</cp:revision>
  <dcterms:created xsi:type="dcterms:W3CDTF">2000-01-15T07:54:00Z</dcterms:created>
  <dcterms:modified xsi:type="dcterms:W3CDTF">2022-06-01T07:38:20Z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8C034A3065D642E1BFD9C2CF6B74BC0B</vt:lpwstr>
  </property>
  <property fmtid="{D5CDD505-2E9C-101B-9397-08002B2CF9AE}" pid="3" name="KSOProductBuildVer">
    <vt:lpwstr>2052-11.1.0.11744</vt:lpwstr>
  </property>
</Properties>
</file>