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6" r:id="rId3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349" r:id="rId19"/>
    <p:sldId id="280" r:id="rId20"/>
    <p:sldId id="286" r:id="rId21"/>
    <p:sldId id="311" r:id="rId22"/>
    <p:sldId id="287" r:id="rId23"/>
    <p:sldId id="288" r:id="rId24"/>
    <p:sldId id="291" r:id="rId25"/>
    <p:sldId id="348" r:id="rId26"/>
    <p:sldId id="404" r:id="rId27"/>
    <p:sldId id="292" r:id="rId28"/>
    <p:sldId id="293" r:id="rId29"/>
    <p:sldId id="406" r:id="rId30"/>
    <p:sldId id="407" r:id="rId31"/>
    <p:sldId id="408" r:id="rId32"/>
    <p:sldId id="409" r:id="rId33"/>
    <p:sldId id="410" r:id="rId34"/>
    <p:sldId id="294" r:id="rId35"/>
    <p:sldId id="295" r:id="rId36"/>
    <p:sldId id="327" r:id="rId37"/>
    <p:sldId id="328" r:id="rId38"/>
    <p:sldId id="297" r:id="rId39"/>
    <p:sldId id="411" r:id="rId40"/>
    <p:sldId id="329" r:id="rId41"/>
    <p:sldId id="298" r:id="rId42"/>
    <p:sldId id="403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8" r:id="rId56"/>
    <p:sldId id="399" r:id="rId57"/>
    <p:sldId id="400" r:id="rId58"/>
    <p:sldId id="401" r:id="rId59"/>
    <p:sldId id="402" r:id="rId60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3300"/>
    <a:srgbClr val="CCFFFF"/>
    <a:srgbClr val="FFFF00"/>
    <a:srgbClr val="FF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869"/>
    <p:restoredTop sz="90000"/>
  </p:normalViewPr>
  <p:slideViewPr>
    <p:cSldViewPr showGuides="1">
      <p:cViewPr varScale="1">
        <p:scale>
          <a:sx n="100" d="100"/>
          <a:sy n="100" d="100"/>
        </p:scale>
        <p:origin x="10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9BA902-67E7-40DE-9D71-FAE7D38A644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好像这个</a:t>
            </a:r>
            <a:r>
              <a:rPr lang="en-US" altLang="zh-CN" dirty="0"/>
              <a:t>Min</a:t>
            </a:r>
            <a:r>
              <a:rPr lang="zh-CN" altLang="en-US" dirty="0"/>
              <a:t>可以简化的。求</a:t>
            </a:r>
            <a:r>
              <a:rPr lang="en-US" altLang="zh-CN" dirty="0"/>
              <a:t>B</a:t>
            </a:r>
            <a:r>
              <a:rPr lang="zh-CN" altLang="en-US" dirty="0"/>
              <a:t>时，条件可以为：</a:t>
            </a:r>
            <a:r>
              <a:rPr lang="en-US" altLang="zh-CN" dirty="0"/>
              <a:t>B&lt;C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好像这个</a:t>
            </a:r>
            <a:r>
              <a:rPr lang="en-US" altLang="zh-CN" dirty="0"/>
              <a:t>Min</a:t>
            </a:r>
            <a:r>
              <a:rPr lang="zh-CN" altLang="en-US" dirty="0"/>
              <a:t>可以简化的。求</a:t>
            </a:r>
            <a:r>
              <a:rPr lang="en-US" altLang="zh-CN" dirty="0"/>
              <a:t>B</a:t>
            </a:r>
            <a:r>
              <a:rPr lang="zh-CN" altLang="en-US" dirty="0"/>
              <a:t>时，条件可以为：</a:t>
            </a:r>
            <a:r>
              <a:rPr lang="en-US" altLang="zh-CN" dirty="0"/>
              <a:t>B&lt;C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9B07CC-9A82-489B-8C6B-5D01B619E61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4A6C66-5B92-403C-815D-9C8CB0B91BD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DF192F-49DE-4AC0-8C95-886CF93BDB1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262EEF-B99D-4A52-8169-6B8532B21F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  <a:buNone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RISC vs. CISC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 vs. 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In the early 1990s, the debate diminished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neither RISC nor CISC in their purest forms are better than designs that incorporated the best ideas of both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Evolved and introduced more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many of which take multiple cycles to execute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Have hundreds of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Exposing implementation artifacts to machine-level programs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proved to be shortsighted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As new processor models were developed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using more advanced hardware structures,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many of these artifacts became irrelevant,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but they still remained part of the instruction set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core of RISC design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is well suited to execution on a pipelined machine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X86 incorporates RISC features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Dynamic translating CISC instructions to RISC-like ops and taking pipeline architectures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X86-64 introduces more RISC features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Marketing issues determine the success of the ISAs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X86 wins in high-end server, desktop, laptop machines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RISC win in market of embedded processors and the smart phones 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Intel made it easy to keep moving from one generation of processor to the next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By maintaining compatibility with its existing processors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As integrated-circuit technology improved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 processor manufacturers could overcome the inefficiencies created by the original 8086 instruction set design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using RISC techniques to produce performance comparable to the best RISC machines.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RISC processors have done very well in the market for </a:t>
            </a:r>
            <a:r>
              <a:rPr lang="en-US" altLang="zh-CN" i="1" dirty="0">
                <a:ea typeface="宋体" panose="02010600030101010101" pitchFamily="2" charset="-122"/>
              </a:rPr>
              <a:t>embedded processors</a:t>
            </a:r>
            <a:endParaRPr lang="en-US" altLang="zh-CN" i="1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these applications, saving on cost and power is more important than maintaining backward compatibility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terms of the number of processors sold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is a very large and growing market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Logical Design &amp; HCL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Topics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Logic design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Hardware Control Language HCL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Suggested Reading: 4.2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Logic Design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Digital circuit(</a:t>
            </a:r>
            <a:r>
              <a:rPr lang="zh-CN" altLang="en-US" dirty="0">
                <a:ea typeface="宋体" panose="02010600030101010101" pitchFamily="2" charset="-122"/>
              </a:rPr>
              <a:t>虚拟电路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What is digital circuit?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Know what a CPU will base on?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Hardware Control Language</a:t>
            </a:r>
            <a:r>
              <a:rPr lang="en-US" altLang="zh-CN" dirty="0">
                <a:ea typeface="宋体" panose="02010600030101010101" pitchFamily="2" charset="-122"/>
              </a:rPr>
              <a:t> (HCL)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simple and functional language to describe our CPU implementation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Syntax like C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Category of Circuit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Analog Circuit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all the range of Signal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Most part is amplifier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Hard to model and automatic design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transistor and capacitance as basis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will not discuss it here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9940" name="Group 4"/>
          <p:cNvGrpSpPr/>
          <p:nvPr/>
        </p:nvGrpSpPr>
        <p:grpSpPr>
          <a:xfrm>
            <a:off x="1066800" y="4800600"/>
            <a:ext cx="6288088" cy="1489075"/>
            <a:chOff x="701" y="953"/>
            <a:chExt cx="3955" cy="1157"/>
          </a:xfrm>
        </p:grpSpPr>
        <p:sp>
          <p:nvSpPr>
            <p:cNvPr id="39941" name="Line 7"/>
            <p:cNvSpPr/>
            <p:nvPr/>
          </p:nvSpPr>
          <p:spPr>
            <a:xfrm flipV="1">
              <a:off x="1440" y="953"/>
              <a:ext cx="0" cy="81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39942" name="Line 8"/>
            <p:cNvSpPr/>
            <p:nvPr/>
          </p:nvSpPr>
          <p:spPr>
            <a:xfrm flipV="1">
              <a:off x="1440" y="1769"/>
              <a:ext cx="3216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39943" name="Text Box 9"/>
            <p:cNvSpPr txBox="1"/>
            <p:nvPr/>
          </p:nvSpPr>
          <p:spPr>
            <a:xfrm>
              <a:off x="701" y="1241"/>
              <a:ext cx="741" cy="3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Voltage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9944" name="Text Box 10"/>
            <p:cNvSpPr txBox="1"/>
            <p:nvPr/>
          </p:nvSpPr>
          <p:spPr>
            <a:xfrm>
              <a:off x="2684" y="1817"/>
              <a:ext cx="504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Time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9945" name="Freeform 11"/>
            <p:cNvSpPr/>
            <p:nvPr/>
          </p:nvSpPr>
          <p:spPr>
            <a:xfrm>
              <a:off x="1438" y="994"/>
              <a:ext cx="3156" cy="702"/>
            </a:xfrm>
            <a:custGeom>
              <a:avLst/>
              <a:gdLst>
                <a:gd name="txL" fmla="*/ 0 w 3210"/>
                <a:gd name="txT" fmla="*/ 0 h 635"/>
                <a:gd name="txR" fmla="*/ 3210 w 3210"/>
                <a:gd name="txB" fmla="*/ 635 h 635"/>
              </a:gdLst>
              <a:ahLst/>
              <a:cxnLst>
                <a:cxn ang="0">
                  <a:pos x="0" y="9096"/>
                </a:cxn>
                <a:cxn ang="0">
                  <a:pos x="68" y="8834"/>
                </a:cxn>
                <a:cxn ang="0">
                  <a:pos x="164" y="9438"/>
                </a:cxn>
                <a:cxn ang="0">
                  <a:pos x="247" y="9279"/>
                </a:cxn>
                <a:cxn ang="0">
                  <a:pos x="286" y="8930"/>
                </a:cxn>
                <a:cxn ang="0">
                  <a:pos x="358" y="9373"/>
                </a:cxn>
                <a:cxn ang="0">
                  <a:pos x="475" y="8975"/>
                </a:cxn>
                <a:cxn ang="0">
                  <a:pos x="486" y="8722"/>
                </a:cxn>
                <a:cxn ang="0">
                  <a:pos x="501" y="8537"/>
                </a:cxn>
                <a:cxn ang="0">
                  <a:pos x="550" y="7478"/>
                </a:cxn>
                <a:cxn ang="0">
                  <a:pos x="600" y="6402"/>
                </a:cxn>
                <a:cxn ang="0">
                  <a:pos x="683" y="4401"/>
                </a:cxn>
                <a:cxn ang="0">
                  <a:pos x="805" y="1973"/>
                </a:cxn>
                <a:cxn ang="0">
                  <a:pos x="842" y="895"/>
                </a:cxn>
                <a:cxn ang="0">
                  <a:pos x="866" y="627"/>
                </a:cxn>
                <a:cxn ang="0">
                  <a:pos x="1060" y="810"/>
                </a:cxn>
                <a:cxn ang="0">
                  <a:pos x="1195" y="0"/>
                </a:cxn>
                <a:cxn ang="0">
                  <a:pos x="1333" y="895"/>
                </a:cxn>
                <a:cxn ang="0">
                  <a:pos x="1397" y="3061"/>
                </a:cxn>
                <a:cxn ang="0">
                  <a:pos x="1503" y="6295"/>
                </a:cxn>
                <a:cxn ang="0">
                  <a:pos x="1586" y="8016"/>
                </a:cxn>
                <a:cxn ang="0">
                  <a:pos x="1599" y="8271"/>
                </a:cxn>
                <a:cxn ang="0">
                  <a:pos x="1655" y="8537"/>
                </a:cxn>
                <a:cxn ang="0">
                  <a:pos x="1780" y="8722"/>
                </a:cxn>
                <a:cxn ang="0">
                  <a:pos x="1790" y="8975"/>
                </a:cxn>
                <a:cxn ang="0">
                  <a:pos x="1825" y="9279"/>
                </a:cxn>
                <a:cxn ang="0">
                  <a:pos x="2031" y="8930"/>
                </a:cxn>
              </a:cxnLst>
              <a:rect l="txL" t="txT" r="txR" b="txB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 vs. 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ISA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Instruction set architecture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Instructions supported by a particular processor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Their byte-level encodings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CISC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Complex</a:t>
            </a:r>
            <a:r>
              <a:rPr lang="en-US" altLang="zh-CN" dirty="0">
                <a:ea typeface="宋体" panose="02010600030101010101" pitchFamily="2" charset="-122"/>
              </a:rPr>
              <a:t> instruction set computer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RISC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Reduced</a:t>
            </a:r>
            <a:r>
              <a:rPr lang="en-US" altLang="zh-CN" dirty="0">
                <a:ea typeface="宋体" panose="02010600030101010101" pitchFamily="2" charset="-122"/>
              </a:rPr>
              <a:t> instruction set computer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Category of Circuit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Digital Circuit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Has only two values, 0 and 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voltage of 1 is differ in different kind circuit.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E.g. TTL circuit using 5 voltage as 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voltage thresholds to extract discrete values from continuous signal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1988" name="Group 4"/>
          <p:cNvGrpSpPr/>
          <p:nvPr/>
        </p:nvGrpSpPr>
        <p:grpSpPr>
          <a:xfrm>
            <a:off x="914400" y="4298950"/>
            <a:ext cx="6288088" cy="1925638"/>
            <a:chOff x="701" y="613"/>
            <a:chExt cx="3955" cy="1497"/>
          </a:xfrm>
        </p:grpSpPr>
        <p:sp>
          <p:nvSpPr>
            <p:cNvPr id="41989" name="Rectangle 5"/>
            <p:cNvSpPr/>
            <p:nvPr/>
          </p:nvSpPr>
          <p:spPr>
            <a:xfrm>
              <a:off x="1440" y="920"/>
              <a:ext cx="3216" cy="293"/>
            </a:xfrm>
            <a:prstGeom prst="rect">
              <a:avLst/>
            </a:prstGeom>
            <a:solidFill>
              <a:srgbClr val="FFFF66"/>
            </a:solidFill>
            <a:ln w="19050">
              <a:noFill/>
            </a:ln>
          </p:spPr>
          <p:txBody>
            <a:bodyPr lIns="47965" tIns="47965" rIns="47965" bIns="47965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1990" name="Rectangle 6"/>
            <p:cNvSpPr/>
            <p:nvPr/>
          </p:nvSpPr>
          <p:spPr>
            <a:xfrm>
              <a:off x="1440" y="1502"/>
              <a:ext cx="3216" cy="293"/>
            </a:xfrm>
            <a:prstGeom prst="rect">
              <a:avLst/>
            </a:prstGeom>
            <a:solidFill>
              <a:srgbClr val="FFFF66"/>
            </a:solidFill>
            <a:ln w="19050">
              <a:noFill/>
            </a:ln>
          </p:spPr>
          <p:txBody>
            <a:bodyPr lIns="47965" tIns="47965" rIns="47965" bIns="47965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1991" name="Line 7"/>
            <p:cNvSpPr/>
            <p:nvPr/>
          </p:nvSpPr>
          <p:spPr>
            <a:xfrm flipV="1">
              <a:off x="1440" y="953"/>
              <a:ext cx="0" cy="816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41992" name="Line 8"/>
            <p:cNvSpPr/>
            <p:nvPr/>
          </p:nvSpPr>
          <p:spPr>
            <a:xfrm flipV="1">
              <a:off x="1440" y="1769"/>
              <a:ext cx="3216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41993" name="Text Box 9"/>
            <p:cNvSpPr txBox="1"/>
            <p:nvPr/>
          </p:nvSpPr>
          <p:spPr>
            <a:xfrm>
              <a:off x="701" y="1241"/>
              <a:ext cx="741" cy="36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Voltage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41994" name="Text Box 10"/>
            <p:cNvSpPr txBox="1"/>
            <p:nvPr/>
          </p:nvSpPr>
          <p:spPr>
            <a:xfrm>
              <a:off x="2684" y="1817"/>
              <a:ext cx="504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Time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41995" name="Freeform 11"/>
            <p:cNvSpPr/>
            <p:nvPr/>
          </p:nvSpPr>
          <p:spPr>
            <a:xfrm>
              <a:off x="1438" y="994"/>
              <a:ext cx="3156" cy="702"/>
            </a:xfrm>
            <a:custGeom>
              <a:avLst/>
              <a:gdLst>
                <a:gd name="txL" fmla="*/ 0 w 3210"/>
                <a:gd name="txT" fmla="*/ 0 h 635"/>
                <a:gd name="txR" fmla="*/ 3210 w 3210"/>
                <a:gd name="txB" fmla="*/ 635 h 635"/>
              </a:gdLst>
              <a:ahLst/>
              <a:cxnLst>
                <a:cxn ang="0">
                  <a:pos x="0" y="9096"/>
                </a:cxn>
                <a:cxn ang="0">
                  <a:pos x="68" y="8834"/>
                </a:cxn>
                <a:cxn ang="0">
                  <a:pos x="164" y="9438"/>
                </a:cxn>
                <a:cxn ang="0">
                  <a:pos x="247" y="9279"/>
                </a:cxn>
                <a:cxn ang="0">
                  <a:pos x="286" y="8930"/>
                </a:cxn>
                <a:cxn ang="0">
                  <a:pos x="358" y="9373"/>
                </a:cxn>
                <a:cxn ang="0">
                  <a:pos x="475" y="8975"/>
                </a:cxn>
                <a:cxn ang="0">
                  <a:pos x="486" y="8722"/>
                </a:cxn>
                <a:cxn ang="0">
                  <a:pos x="501" y="8537"/>
                </a:cxn>
                <a:cxn ang="0">
                  <a:pos x="550" y="7478"/>
                </a:cxn>
                <a:cxn ang="0">
                  <a:pos x="600" y="6402"/>
                </a:cxn>
                <a:cxn ang="0">
                  <a:pos x="683" y="4401"/>
                </a:cxn>
                <a:cxn ang="0">
                  <a:pos x="805" y="1973"/>
                </a:cxn>
                <a:cxn ang="0">
                  <a:pos x="842" y="895"/>
                </a:cxn>
                <a:cxn ang="0">
                  <a:pos x="866" y="627"/>
                </a:cxn>
                <a:cxn ang="0">
                  <a:pos x="1060" y="810"/>
                </a:cxn>
                <a:cxn ang="0">
                  <a:pos x="1195" y="0"/>
                </a:cxn>
                <a:cxn ang="0">
                  <a:pos x="1333" y="895"/>
                </a:cxn>
                <a:cxn ang="0">
                  <a:pos x="1397" y="3061"/>
                </a:cxn>
                <a:cxn ang="0">
                  <a:pos x="1503" y="6295"/>
                </a:cxn>
                <a:cxn ang="0">
                  <a:pos x="1586" y="8016"/>
                </a:cxn>
                <a:cxn ang="0">
                  <a:pos x="1599" y="8271"/>
                </a:cxn>
                <a:cxn ang="0">
                  <a:pos x="1655" y="8537"/>
                </a:cxn>
                <a:cxn ang="0">
                  <a:pos x="1780" y="8722"/>
                </a:cxn>
                <a:cxn ang="0">
                  <a:pos x="1790" y="8975"/>
                </a:cxn>
                <a:cxn ang="0">
                  <a:pos x="1825" y="9279"/>
                </a:cxn>
                <a:cxn ang="0">
                  <a:pos x="2031" y="8930"/>
                </a:cxn>
              </a:cxnLst>
              <a:rect l="txL" t="txT" r="txR" b="txB"/>
              <a:pathLst>
                <a:path w="3210" h="635">
                  <a:moveTo>
                    <a:pt x="0" y="606"/>
                  </a:moveTo>
                  <a:cubicBezTo>
                    <a:pt x="34" y="601"/>
                    <a:pt x="68" y="596"/>
                    <a:pt x="102" y="588"/>
                  </a:cubicBezTo>
                  <a:cubicBezTo>
                    <a:pt x="159" y="595"/>
                    <a:pt x="204" y="619"/>
                    <a:pt x="258" y="630"/>
                  </a:cubicBezTo>
                  <a:cubicBezTo>
                    <a:pt x="296" y="628"/>
                    <a:pt x="350" y="635"/>
                    <a:pt x="390" y="618"/>
                  </a:cubicBezTo>
                  <a:cubicBezTo>
                    <a:pt x="410" y="610"/>
                    <a:pt x="450" y="594"/>
                    <a:pt x="450" y="594"/>
                  </a:cubicBezTo>
                  <a:cubicBezTo>
                    <a:pt x="495" y="598"/>
                    <a:pt x="528" y="600"/>
                    <a:pt x="564" y="624"/>
                  </a:cubicBezTo>
                  <a:cubicBezTo>
                    <a:pt x="707" y="618"/>
                    <a:pt x="670" y="627"/>
                    <a:pt x="750" y="600"/>
                  </a:cubicBezTo>
                  <a:cubicBezTo>
                    <a:pt x="756" y="594"/>
                    <a:pt x="761" y="587"/>
                    <a:pt x="768" y="582"/>
                  </a:cubicBezTo>
                  <a:cubicBezTo>
                    <a:pt x="775" y="577"/>
                    <a:pt x="785" y="576"/>
                    <a:pt x="792" y="570"/>
                  </a:cubicBezTo>
                  <a:cubicBezTo>
                    <a:pt x="818" y="548"/>
                    <a:pt x="837" y="509"/>
                    <a:pt x="870" y="498"/>
                  </a:cubicBezTo>
                  <a:cubicBezTo>
                    <a:pt x="894" y="474"/>
                    <a:pt x="920" y="445"/>
                    <a:pt x="948" y="426"/>
                  </a:cubicBezTo>
                  <a:cubicBezTo>
                    <a:pt x="982" y="375"/>
                    <a:pt x="1029" y="328"/>
                    <a:pt x="1080" y="294"/>
                  </a:cubicBezTo>
                  <a:cubicBezTo>
                    <a:pt x="1126" y="217"/>
                    <a:pt x="1203" y="184"/>
                    <a:pt x="1272" y="132"/>
                  </a:cubicBezTo>
                  <a:cubicBezTo>
                    <a:pt x="1297" y="113"/>
                    <a:pt x="1308" y="79"/>
                    <a:pt x="1332" y="60"/>
                  </a:cubicBezTo>
                  <a:cubicBezTo>
                    <a:pt x="1342" y="52"/>
                    <a:pt x="1357" y="49"/>
                    <a:pt x="1368" y="42"/>
                  </a:cubicBezTo>
                  <a:cubicBezTo>
                    <a:pt x="1490" y="50"/>
                    <a:pt x="1538" y="59"/>
                    <a:pt x="1674" y="54"/>
                  </a:cubicBezTo>
                  <a:cubicBezTo>
                    <a:pt x="1746" y="40"/>
                    <a:pt x="1820" y="23"/>
                    <a:pt x="1890" y="0"/>
                  </a:cubicBezTo>
                  <a:cubicBezTo>
                    <a:pt x="2003" y="6"/>
                    <a:pt x="2022" y="4"/>
                    <a:pt x="2106" y="60"/>
                  </a:cubicBezTo>
                  <a:cubicBezTo>
                    <a:pt x="2138" y="108"/>
                    <a:pt x="2168" y="164"/>
                    <a:pt x="2208" y="204"/>
                  </a:cubicBezTo>
                  <a:cubicBezTo>
                    <a:pt x="2233" y="278"/>
                    <a:pt x="2315" y="374"/>
                    <a:pt x="2376" y="420"/>
                  </a:cubicBezTo>
                  <a:cubicBezTo>
                    <a:pt x="2405" y="478"/>
                    <a:pt x="2462" y="495"/>
                    <a:pt x="2508" y="534"/>
                  </a:cubicBezTo>
                  <a:cubicBezTo>
                    <a:pt x="2515" y="539"/>
                    <a:pt x="2519" y="548"/>
                    <a:pt x="2526" y="552"/>
                  </a:cubicBezTo>
                  <a:cubicBezTo>
                    <a:pt x="2547" y="564"/>
                    <a:pt x="2595" y="567"/>
                    <a:pt x="2616" y="570"/>
                  </a:cubicBezTo>
                  <a:cubicBezTo>
                    <a:pt x="2688" y="564"/>
                    <a:pt x="2743" y="568"/>
                    <a:pt x="2814" y="582"/>
                  </a:cubicBezTo>
                  <a:cubicBezTo>
                    <a:pt x="2820" y="588"/>
                    <a:pt x="2824" y="596"/>
                    <a:pt x="2832" y="600"/>
                  </a:cubicBezTo>
                  <a:cubicBezTo>
                    <a:pt x="2849" y="608"/>
                    <a:pt x="2886" y="618"/>
                    <a:pt x="2886" y="618"/>
                  </a:cubicBezTo>
                  <a:cubicBezTo>
                    <a:pt x="2997" y="613"/>
                    <a:pt x="3100" y="594"/>
                    <a:pt x="3210" y="594"/>
                  </a:cubicBez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6" name="Line 12"/>
            <p:cNvSpPr/>
            <p:nvPr/>
          </p:nvSpPr>
          <p:spPr>
            <a:xfrm>
              <a:off x="1440" y="624"/>
              <a:ext cx="0" cy="19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41997" name="Line 13"/>
            <p:cNvSpPr/>
            <p:nvPr/>
          </p:nvSpPr>
          <p:spPr>
            <a:xfrm>
              <a:off x="2256" y="624"/>
              <a:ext cx="0" cy="19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41998" name="Line 14"/>
            <p:cNvSpPr/>
            <p:nvPr/>
          </p:nvSpPr>
          <p:spPr>
            <a:xfrm>
              <a:off x="2688" y="624"/>
              <a:ext cx="0" cy="19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41999" name="Line 15"/>
            <p:cNvSpPr/>
            <p:nvPr/>
          </p:nvSpPr>
          <p:spPr>
            <a:xfrm>
              <a:off x="3600" y="624"/>
              <a:ext cx="0" cy="19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42000" name="Line 16"/>
            <p:cNvSpPr/>
            <p:nvPr/>
          </p:nvSpPr>
          <p:spPr>
            <a:xfrm>
              <a:off x="3888" y="624"/>
              <a:ext cx="0" cy="19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42001" name="Line 17"/>
            <p:cNvSpPr/>
            <p:nvPr/>
          </p:nvSpPr>
          <p:spPr>
            <a:xfrm>
              <a:off x="4656" y="624"/>
              <a:ext cx="0" cy="19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42002" name="Line 18"/>
            <p:cNvSpPr/>
            <p:nvPr/>
          </p:nvSpPr>
          <p:spPr>
            <a:xfrm>
              <a:off x="1440" y="720"/>
              <a:ext cx="816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2003" name="Line 19"/>
            <p:cNvSpPr/>
            <p:nvPr/>
          </p:nvSpPr>
          <p:spPr>
            <a:xfrm>
              <a:off x="2688" y="720"/>
              <a:ext cx="912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2004" name="Line 20"/>
            <p:cNvSpPr/>
            <p:nvPr/>
          </p:nvSpPr>
          <p:spPr>
            <a:xfrm>
              <a:off x="3888" y="720"/>
              <a:ext cx="768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2005" name="Text Box 21"/>
            <p:cNvSpPr txBox="1"/>
            <p:nvPr/>
          </p:nvSpPr>
          <p:spPr>
            <a:xfrm>
              <a:off x="1667" y="613"/>
              <a:ext cx="253" cy="293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0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42006" name="Text Box 22"/>
            <p:cNvSpPr txBox="1"/>
            <p:nvPr/>
          </p:nvSpPr>
          <p:spPr>
            <a:xfrm>
              <a:off x="3024" y="624"/>
              <a:ext cx="253" cy="293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42007" name="Text Box 23"/>
            <p:cNvSpPr txBox="1"/>
            <p:nvPr/>
          </p:nvSpPr>
          <p:spPr>
            <a:xfrm>
              <a:off x="4163" y="635"/>
              <a:ext cx="253" cy="293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0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Digital Signals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Digital Circuit (cont.)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Simplest version: 1-bit signal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Either high range (1) or low range (0)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With guard range between them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 strongly affected by noise or low quality circuit elements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Can make circuits simple, small, and fast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Easy to model and design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true table and other tools to analyze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 gate as the basis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Computing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Logic Gates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292100" y="3048000"/>
            <a:ext cx="8305800" cy="1220788"/>
          </a:xfrm>
        </p:spPr>
        <p:txBody>
          <a:bodyPr vert="horz" wrap="square" lIns="91440" tIns="45720" rIns="91440" bIns="45720" anchor="t" anchorCtr="0"/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Outputs are Boolean functions of inputs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Not an assignment operation, just give the circuit a name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Respond continuously to changes in inputs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>
              <a:lnSpc>
                <a:spcPct val="87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With some,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small delay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6084" name="Rectangle 5"/>
          <p:cNvSpPr/>
          <p:nvPr/>
        </p:nvSpPr>
        <p:spPr>
          <a:xfrm>
            <a:off x="1755775" y="4687888"/>
            <a:ext cx="5111750" cy="466725"/>
          </a:xfrm>
          <a:prstGeom prst="rect">
            <a:avLst/>
          </a:prstGeom>
          <a:noFill/>
          <a:ln w="19050">
            <a:noFill/>
          </a:ln>
        </p:spPr>
        <p:txBody>
          <a:bodyPr lIns="47965" tIns="47965" rIns="47965" bIns="4796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/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6085" name="Rectangle 6"/>
          <p:cNvSpPr/>
          <p:nvPr/>
        </p:nvSpPr>
        <p:spPr>
          <a:xfrm>
            <a:off x="1755775" y="5613400"/>
            <a:ext cx="5111750" cy="466725"/>
          </a:xfrm>
          <a:prstGeom prst="rect">
            <a:avLst/>
          </a:prstGeom>
          <a:noFill/>
          <a:ln w="19050">
            <a:noFill/>
          </a:ln>
        </p:spPr>
        <p:txBody>
          <a:bodyPr lIns="47965" tIns="47965" rIns="47965" bIns="47965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/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6086" name="Line 7"/>
          <p:cNvSpPr/>
          <p:nvPr/>
        </p:nvSpPr>
        <p:spPr>
          <a:xfrm flipV="1">
            <a:off x="1755775" y="4740275"/>
            <a:ext cx="0" cy="1296988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46087" name="Line 8"/>
          <p:cNvSpPr/>
          <p:nvPr/>
        </p:nvSpPr>
        <p:spPr>
          <a:xfrm flipV="1">
            <a:off x="1755775" y="6037263"/>
            <a:ext cx="511175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sm" len="sm"/>
          </a:ln>
        </p:spPr>
      </p:sp>
      <p:sp>
        <p:nvSpPr>
          <p:cNvPr id="46088" name="Text Box 9"/>
          <p:cNvSpPr txBox="1"/>
          <p:nvPr/>
        </p:nvSpPr>
        <p:spPr>
          <a:xfrm>
            <a:off x="461963" y="5197475"/>
            <a:ext cx="1296987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/>
            <a:r>
              <a:rPr lang="en-US" altLang="zh-CN" sz="2400" dirty="0">
                <a:ea typeface="宋体" panose="02010600030101010101" pitchFamily="2" charset="-122"/>
              </a:rPr>
              <a:t>Voltage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6089" name="Text Box 10"/>
          <p:cNvSpPr txBox="1"/>
          <p:nvPr/>
        </p:nvSpPr>
        <p:spPr>
          <a:xfrm>
            <a:off x="3732213" y="6113463"/>
            <a:ext cx="919162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/>
            <a:r>
              <a:rPr lang="en-US" altLang="zh-CN" sz="2400" dirty="0">
                <a:ea typeface="宋体" panose="02010600030101010101" pitchFamily="2" charset="-122"/>
              </a:rPr>
              <a:t>Time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6090" name="Freeform 11"/>
          <p:cNvSpPr/>
          <p:nvPr/>
        </p:nvSpPr>
        <p:spPr>
          <a:xfrm>
            <a:off x="1752600" y="4800600"/>
            <a:ext cx="5102225" cy="1116013"/>
          </a:xfrm>
          <a:custGeom>
            <a:avLst/>
            <a:gdLst>
              <a:gd name="txL" fmla="*/ 0 w 3216"/>
              <a:gd name="txT" fmla="*/ 0 h 624"/>
              <a:gd name="txR" fmla="*/ 3216 w 3216"/>
              <a:gd name="txB" fmla="*/ 624 h 624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16" h="624">
                <a:moveTo>
                  <a:pt x="0" y="624"/>
                </a:moveTo>
                <a:lnTo>
                  <a:pt x="912" y="624"/>
                </a:lnTo>
                <a:lnTo>
                  <a:pt x="1008" y="0"/>
                </a:lnTo>
                <a:lnTo>
                  <a:pt x="2448" y="0"/>
                </a:lnTo>
                <a:lnTo>
                  <a:pt x="2592" y="624"/>
                </a:lnTo>
                <a:lnTo>
                  <a:pt x="3216" y="624"/>
                </a:lnTo>
              </a:path>
            </a:pathLst>
          </a:custGeom>
          <a:noFill/>
          <a:ln w="28575" cap="rnd" cmpd="sng">
            <a:solidFill>
              <a:srgbClr val="FF0002">
                <a:alpha val="100000"/>
              </a:srgbClr>
            </a:solidFill>
            <a:prstDash val="sysDot"/>
            <a:round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46091" name="Text Box 12"/>
          <p:cNvSpPr txBox="1"/>
          <p:nvPr/>
        </p:nvSpPr>
        <p:spPr>
          <a:xfrm>
            <a:off x="7248525" y="5421313"/>
            <a:ext cx="401638" cy="466725"/>
          </a:xfrm>
          <a:prstGeom prst="rect">
            <a:avLst/>
          </a:prstGeom>
          <a:noFill/>
          <a:ln w="19050">
            <a:noFill/>
          </a:ln>
        </p:spPr>
        <p:txBody>
          <a:bodyPr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6092" name="Freeform 13"/>
          <p:cNvSpPr/>
          <p:nvPr/>
        </p:nvSpPr>
        <p:spPr>
          <a:xfrm>
            <a:off x="1765300" y="4800600"/>
            <a:ext cx="5102225" cy="1116013"/>
          </a:xfrm>
          <a:custGeom>
            <a:avLst/>
            <a:gdLst>
              <a:gd name="txL" fmla="*/ 0 w 3216"/>
              <a:gd name="txT" fmla="*/ 0 h 624"/>
              <a:gd name="txR" fmla="*/ 3216 w 3216"/>
              <a:gd name="txB" fmla="*/ 624 h 624"/>
            </a:gdLst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16" h="624">
                <a:moveTo>
                  <a:pt x="0" y="0"/>
                </a:moveTo>
                <a:lnTo>
                  <a:pt x="480" y="0"/>
                </a:lnTo>
                <a:lnTo>
                  <a:pt x="624" y="624"/>
                </a:lnTo>
                <a:lnTo>
                  <a:pt x="1440" y="624"/>
                </a:lnTo>
                <a:lnTo>
                  <a:pt x="1488" y="96"/>
                </a:lnTo>
                <a:lnTo>
                  <a:pt x="2160" y="96"/>
                </a:lnTo>
                <a:lnTo>
                  <a:pt x="3216" y="96"/>
                </a:lnTo>
              </a:path>
            </a:pathLst>
          </a:custGeom>
          <a:noFill/>
          <a:ln w="28575" cap="flat" cmpd="sng">
            <a:solidFill>
              <a:srgbClr val="00CC66">
                <a:alpha val="100000"/>
              </a:srgbClr>
            </a:solidFill>
            <a:prstDash val="sysDot"/>
            <a:round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46093" name="Text Box 14"/>
          <p:cNvSpPr txBox="1"/>
          <p:nvPr/>
        </p:nvSpPr>
        <p:spPr>
          <a:xfrm>
            <a:off x="7172325" y="4505325"/>
            <a:ext cx="401638" cy="466725"/>
          </a:xfrm>
          <a:prstGeom prst="rect">
            <a:avLst/>
          </a:prstGeom>
          <a:noFill/>
          <a:ln w="19050">
            <a:noFill/>
          </a:ln>
        </p:spPr>
        <p:txBody>
          <a:bodyPr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b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6094" name="Line 15"/>
          <p:cNvSpPr/>
          <p:nvPr/>
        </p:nvSpPr>
        <p:spPr>
          <a:xfrm flipH="1">
            <a:off x="6638925" y="4733925"/>
            <a:ext cx="533400" cy="22860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46095" name="Line 16"/>
          <p:cNvSpPr/>
          <p:nvPr/>
        </p:nvSpPr>
        <p:spPr>
          <a:xfrm flipH="1">
            <a:off x="6715125" y="5649913"/>
            <a:ext cx="533400" cy="22860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triangle" w="sm" len="sm"/>
          </a:ln>
        </p:spPr>
      </p:sp>
      <p:grpSp>
        <p:nvGrpSpPr>
          <p:cNvPr id="2" name="Group 17"/>
          <p:cNvGrpSpPr/>
          <p:nvPr/>
        </p:nvGrpSpPr>
        <p:grpSpPr>
          <a:xfrm>
            <a:off x="1803400" y="4191000"/>
            <a:ext cx="6275388" cy="1774825"/>
            <a:chOff x="1102" y="2747"/>
            <a:chExt cx="3948" cy="1116"/>
          </a:xfrm>
        </p:grpSpPr>
        <p:sp>
          <p:nvSpPr>
            <p:cNvPr id="46134" name="Freeform 18"/>
            <p:cNvSpPr/>
            <p:nvPr/>
          </p:nvSpPr>
          <p:spPr>
            <a:xfrm>
              <a:off x="1102" y="3162"/>
              <a:ext cx="3162" cy="701"/>
            </a:xfrm>
            <a:custGeom>
              <a:avLst/>
              <a:gdLst>
                <a:gd name="txL" fmla="*/ 0 w 3216"/>
                <a:gd name="txT" fmla="*/ 0 h 720"/>
                <a:gd name="txR" fmla="*/ 3216 w 3216"/>
                <a:gd name="txB" fmla="*/ 720 h 720"/>
              </a:gdLst>
              <a:ahLst/>
              <a:cxnLst>
                <a:cxn ang="0">
                  <a:pos x="0" y="350"/>
                </a:cxn>
                <a:cxn ang="0">
                  <a:pos x="1003" y="350"/>
                </a:cxn>
                <a:cxn ang="0">
                  <a:pos x="1065" y="0"/>
                </a:cxn>
                <a:cxn ang="0">
                  <a:pos x="1702" y="0"/>
                </a:cxn>
                <a:cxn ang="0">
                  <a:pos x="1762" y="350"/>
                </a:cxn>
                <a:cxn ang="0">
                  <a:pos x="2036" y="350"/>
                </a:cxn>
              </a:cxnLst>
              <a:rect l="txL" t="txT" r="txR" b="txB"/>
              <a:pathLst>
                <a:path w="3216" h="720">
                  <a:moveTo>
                    <a:pt x="0" y="720"/>
                  </a:moveTo>
                  <a:lnTo>
                    <a:pt x="1584" y="720"/>
                  </a:lnTo>
                  <a:lnTo>
                    <a:pt x="1680" y="0"/>
                  </a:lnTo>
                  <a:lnTo>
                    <a:pt x="2688" y="0"/>
                  </a:lnTo>
                  <a:lnTo>
                    <a:pt x="2784" y="720"/>
                  </a:lnTo>
                  <a:lnTo>
                    <a:pt x="3216" y="720"/>
                  </a:ln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135" name="Line 19"/>
            <p:cNvSpPr/>
            <p:nvPr/>
          </p:nvSpPr>
          <p:spPr>
            <a:xfrm flipH="1">
              <a:off x="3696" y="2976"/>
              <a:ext cx="480" cy="192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46136" name="Text Box 20"/>
            <p:cNvSpPr txBox="1"/>
            <p:nvPr/>
          </p:nvSpPr>
          <p:spPr>
            <a:xfrm>
              <a:off x="4234" y="2747"/>
              <a:ext cx="816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a </a:t>
              </a: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&amp;&amp;</a:t>
              </a:r>
              <a:r>
                <a:rPr lang="en-US" altLang="zh-CN" sz="2400" dirty="0">
                  <a:ea typeface="宋体" panose="02010600030101010101" pitchFamily="2" charset="-122"/>
                </a:rPr>
                <a:t> b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393237" name="Line 21"/>
          <p:cNvSpPr/>
          <p:nvPr/>
        </p:nvSpPr>
        <p:spPr>
          <a:xfrm>
            <a:off x="4130675" y="4648200"/>
            <a:ext cx="304800" cy="0"/>
          </a:xfrm>
          <a:prstGeom prst="line">
            <a:avLst/>
          </a:prstGeom>
          <a:ln w="12700" cap="flat" cmpd="sng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93238" name="Line 22"/>
          <p:cNvSpPr/>
          <p:nvPr/>
        </p:nvSpPr>
        <p:spPr>
          <a:xfrm>
            <a:off x="5656263" y="4648200"/>
            <a:ext cx="306387" cy="0"/>
          </a:xfrm>
          <a:prstGeom prst="line">
            <a:avLst/>
          </a:prstGeom>
          <a:ln w="12700" cap="flat" cmpd="sng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93239" name="Text Box 23"/>
          <p:cNvSpPr txBox="1"/>
          <p:nvPr/>
        </p:nvSpPr>
        <p:spPr>
          <a:xfrm>
            <a:off x="3657600" y="4267200"/>
            <a:ext cx="1319213" cy="35877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1700" dirty="0">
                <a:solidFill>
                  <a:srgbClr val="FF0000"/>
                </a:solidFill>
                <a:ea typeface="宋体" panose="02010600030101010101" pitchFamily="2" charset="-122"/>
              </a:rPr>
              <a:t>Rising Delay</a:t>
            </a:r>
            <a:endParaRPr lang="en-US" altLang="zh-CN" sz="17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93240" name="Text Box 24"/>
          <p:cNvSpPr txBox="1"/>
          <p:nvPr/>
        </p:nvSpPr>
        <p:spPr>
          <a:xfrm>
            <a:off x="5091113" y="4259263"/>
            <a:ext cx="1379537" cy="35877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1700" dirty="0">
                <a:solidFill>
                  <a:srgbClr val="FF0000"/>
                </a:solidFill>
                <a:ea typeface="宋体" panose="02010600030101010101" pitchFamily="2" charset="-122"/>
              </a:rPr>
              <a:t>Falling Delay</a:t>
            </a:r>
            <a:endParaRPr lang="en-US" altLang="zh-CN" sz="17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46101" name="Group 25"/>
          <p:cNvGrpSpPr/>
          <p:nvPr/>
        </p:nvGrpSpPr>
        <p:grpSpPr>
          <a:xfrm>
            <a:off x="4181475" y="1960563"/>
            <a:ext cx="825500" cy="439737"/>
            <a:chOff x="2016" y="676"/>
            <a:chExt cx="520" cy="277"/>
          </a:xfrm>
        </p:grpSpPr>
        <p:sp>
          <p:nvSpPr>
            <p:cNvPr id="224" name="Line 13"/>
            <p:cNvSpPr>
              <a:spLocks noChangeShapeType="1"/>
            </p:cNvSpPr>
            <p:nvPr/>
          </p:nvSpPr>
          <p:spPr bwMode="auto">
            <a:xfrm>
              <a:off x="2441" y="81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Line 14"/>
            <p:cNvSpPr>
              <a:spLocks noChangeShapeType="1"/>
            </p:cNvSpPr>
            <p:nvPr/>
          </p:nvSpPr>
          <p:spPr bwMode="auto">
            <a:xfrm>
              <a:off x="2016" y="90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Line 15"/>
            <p:cNvSpPr>
              <a:spLocks noChangeShapeType="1"/>
            </p:cNvSpPr>
            <p:nvPr/>
          </p:nvSpPr>
          <p:spPr bwMode="auto">
            <a:xfrm>
              <a:off x="2016" y="72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7" name="Freeform 16"/>
            <p:cNvSpPr/>
            <p:nvPr/>
          </p:nvSpPr>
          <p:spPr bwMode="auto">
            <a:xfrm>
              <a:off x="2062" y="67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7"/>
            <p:cNvSpPr/>
            <p:nvPr/>
          </p:nvSpPr>
          <p:spPr bwMode="auto">
            <a:xfrm>
              <a:off x="2062" y="67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102" name="Group 24"/>
          <p:cNvGrpSpPr/>
          <p:nvPr/>
        </p:nvGrpSpPr>
        <p:grpSpPr>
          <a:xfrm>
            <a:off x="6543675" y="2030413"/>
            <a:ext cx="603250" cy="292100"/>
            <a:chOff x="3360" y="727"/>
            <a:chExt cx="380" cy="184"/>
          </a:xfrm>
        </p:grpSpPr>
        <p:sp>
          <p:nvSpPr>
            <p:cNvPr id="230" name="Line 18"/>
            <p:cNvSpPr>
              <a:spLocks noChangeShapeType="1"/>
            </p:cNvSpPr>
            <p:nvPr/>
          </p:nvSpPr>
          <p:spPr bwMode="auto">
            <a:xfrm>
              <a:off x="3645" y="819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9"/>
            <p:cNvSpPr/>
            <p:nvPr/>
          </p:nvSpPr>
          <p:spPr bwMode="auto">
            <a:xfrm>
              <a:off x="3455" y="727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20"/>
            <p:cNvSpPr/>
            <p:nvPr/>
          </p:nvSpPr>
          <p:spPr bwMode="auto">
            <a:xfrm>
              <a:off x="3455" y="727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21"/>
            <p:cNvSpPr/>
            <p:nvPr/>
          </p:nvSpPr>
          <p:spPr bwMode="auto">
            <a:xfrm>
              <a:off x="3649" y="793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Freeform 22"/>
            <p:cNvSpPr/>
            <p:nvPr/>
          </p:nvSpPr>
          <p:spPr bwMode="auto">
            <a:xfrm>
              <a:off x="3649" y="793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Line 23"/>
            <p:cNvSpPr>
              <a:spLocks noChangeShapeType="1"/>
            </p:cNvSpPr>
            <p:nvPr/>
          </p:nvSpPr>
          <p:spPr bwMode="auto">
            <a:xfrm>
              <a:off x="3360" y="819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103" name="Group 28"/>
          <p:cNvGrpSpPr/>
          <p:nvPr/>
        </p:nvGrpSpPr>
        <p:grpSpPr>
          <a:xfrm>
            <a:off x="1600200" y="1960563"/>
            <a:ext cx="908050" cy="439737"/>
            <a:chOff x="912" y="676"/>
            <a:chExt cx="572" cy="277"/>
          </a:xfrm>
        </p:grpSpPr>
        <p:sp>
          <p:nvSpPr>
            <p:cNvPr id="237" name="Line 6"/>
            <p:cNvSpPr>
              <a:spLocks noChangeShapeType="1"/>
            </p:cNvSpPr>
            <p:nvPr/>
          </p:nvSpPr>
          <p:spPr bwMode="auto">
            <a:xfrm>
              <a:off x="912" y="72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Line 7"/>
            <p:cNvSpPr>
              <a:spLocks noChangeShapeType="1"/>
            </p:cNvSpPr>
            <p:nvPr/>
          </p:nvSpPr>
          <p:spPr bwMode="auto">
            <a:xfrm>
              <a:off x="912" y="90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Line 8"/>
            <p:cNvSpPr>
              <a:spLocks noChangeShapeType="1"/>
            </p:cNvSpPr>
            <p:nvPr/>
          </p:nvSpPr>
          <p:spPr bwMode="auto">
            <a:xfrm>
              <a:off x="1389" y="81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9"/>
            <p:cNvSpPr/>
            <p:nvPr/>
          </p:nvSpPr>
          <p:spPr bwMode="auto">
            <a:xfrm>
              <a:off x="1007" y="6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0"/>
            <p:cNvSpPr/>
            <p:nvPr/>
          </p:nvSpPr>
          <p:spPr bwMode="auto">
            <a:xfrm>
              <a:off x="1007" y="6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104" name="Text Box 5"/>
          <p:cNvSpPr txBox="1"/>
          <p:nvPr/>
        </p:nvSpPr>
        <p:spPr>
          <a:xfrm>
            <a:off x="1295400" y="1846263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05" name="Text Box 11"/>
          <p:cNvSpPr txBox="1"/>
          <p:nvPr/>
        </p:nvSpPr>
        <p:spPr>
          <a:xfrm>
            <a:off x="1295400" y="2106613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b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06" name="Text Box 12"/>
          <p:cNvSpPr txBox="1"/>
          <p:nvPr/>
        </p:nvSpPr>
        <p:spPr>
          <a:xfrm>
            <a:off x="2514600" y="1998663"/>
            <a:ext cx="46672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out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07" name="Text Box 29"/>
          <p:cNvSpPr txBox="1"/>
          <p:nvPr/>
        </p:nvSpPr>
        <p:spPr>
          <a:xfrm>
            <a:off x="3876675" y="1814513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08" name="Text Box 30"/>
          <p:cNvSpPr txBox="1"/>
          <p:nvPr/>
        </p:nvSpPr>
        <p:spPr>
          <a:xfrm>
            <a:off x="3876675" y="2074863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b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09" name="Text Box 31"/>
          <p:cNvSpPr txBox="1"/>
          <p:nvPr/>
        </p:nvSpPr>
        <p:spPr>
          <a:xfrm>
            <a:off x="5095875" y="1966913"/>
            <a:ext cx="46672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out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10" name="Text Box 32"/>
          <p:cNvSpPr txBox="1"/>
          <p:nvPr/>
        </p:nvSpPr>
        <p:spPr>
          <a:xfrm>
            <a:off x="6238875" y="1954213"/>
            <a:ext cx="2968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11" name="Text Box 33"/>
          <p:cNvSpPr txBox="1"/>
          <p:nvPr/>
        </p:nvSpPr>
        <p:spPr>
          <a:xfrm>
            <a:off x="7153275" y="1954213"/>
            <a:ext cx="46672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out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12" name="Text Box 35"/>
          <p:cNvSpPr txBox="1"/>
          <p:nvPr/>
        </p:nvSpPr>
        <p:spPr>
          <a:xfrm>
            <a:off x="1371600" y="2411413"/>
            <a:ext cx="1371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out = a 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&amp;&amp;</a:t>
            </a: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 b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13" name="Text Box 36"/>
          <p:cNvSpPr txBox="1"/>
          <p:nvPr/>
        </p:nvSpPr>
        <p:spPr>
          <a:xfrm>
            <a:off x="3952875" y="2411413"/>
            <a:ext cx="1371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out = a 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||</a:t>
            </a: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 b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14" name="Text Box 37"/>
          <p:cNvSpPr txBox="1"/>
          <p:nvPr/>
        </p:nvSpPr>
        <p:spPr>
          <a:xfrm>
            <a:off x="6391275" y="2411413"/>
            <a:ext cx="990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out = 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!</a:t>
            </a: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15" name="Text Box 38"/>
          <p:cNvSpPr txBox="1"/>
          <p:nvPr/>
        </p:nvSpPr>
        <p:spPr>
          <a:xfrm>
            <a:off x="1371600" y="1497013"/>
            <a:ext cx="1371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And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16" name="Text Box 39"/>
          <p:cNvSpPr txBox="1"/>
          <p:nvPr/>
        </p:nvSpPr>
        <p:spPr>
          <a:xfrm>
            <a:off x="3952875" y="1497013"/>
            <a:ext cx="1371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Or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46117" name="Text Box 40"/>
          <p:cNvSpPr txBox="1"/>
          <p:nvPr/>
        </p:nvSpPr>
        <p:spPr>
          <a:xfrm>
            <a:off x="6391275" y="1497013"/>
            <a:ext cx="990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buNone/>
            </a:pPr>
            <a:r>
              <a:rPr lang="en-US" altLang="zh-CN" sz="1600" dirty="0">
                <a:latin typeface="Helvetica" pitchFamily="34" charset="0"/>
                <a:ea typeface="宋体" panose="02010600030101010101" pitchFamily="2" charset="-122"/>
              </a:rPr>
              <a:t>Not</a:t>
            </a:r>
            <a:endParaRPr lang="en-US" altLang="zh-CN" sz="16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2125" y="178435"/>
            <a:ext cx="3383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基本门类型只能有两个输入一个</a:t>
            </a:r>
            <a:endParaRPr lang="zh-CN" altLang="en-US" sz="1800"/>
          </a:p>
          <a:p>
            <a:r>
              <a:rPr lang="zh-CN" altLang="en-US" sz="1800"/>
              <a:t>输出</a:t>
            </a:r>
            <a:endParaRPr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9" grpId="0"/>
      <p:bldP spid="3932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Overview of Logic Design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357188" y="1619250"/>
            <a:ext cx="83058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Electronic circuits are used to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Compute functions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 bits</a:t>
            </a:r>
            <a:r>
              <a:rPr lang="en-US" altLang="zh-CN" dirty="0">
                <a:ea typeface="宋体" panose="02010600030101010101" pitchFamily="2" charset="-122"/>
              </a:rPr>
              <a:t> (computational logic)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Store bits in different kind of memory elements (memory elements)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Clock Signals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Are used to regulate updating of the memory elements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8132" name="组合 19"/>
          <p:cNvGrpSpPr/>
          <p:nvPr/>
        </p:nvGrpSpPr>
        <p:grpSpPr>
          <a:xfrm>
            <a:off x="-152400" y="4486275"/>
            <a:ext cx="8845550" cy="1763713"/>
            <a:chOff x="-234538" y="4965737"/>
            <a:chExt cx="8845138" cy="1763613"/>
          </a:xfrm>
        </p:grpSpPr>
        <p:sp>
          <p:nvSpPr>
            <p:cNvPr id="48133" name="Freeform 28"/>
            <p:cNvSpPr/>
            <p:nvPr/>
          </p:nvSpPr>
          <p:spPr>
            <a:xfrm>
              <a:off x="762000" y="5419880"/>
              <a:ext cx="2616200" cy="592179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34" name="Freeform 29"/>
            <p:cNvSpPr/>
            <p:nvPr/>
          </p:nvSpPr>
          <p:spPr>
            <a:xfrm>
              <a:off x="2506133" y="5419880"/>
              <a:ext cx="2616200" cy="592179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35" name="Freeform 30"/>
            <p:cNvSpPr/>
            <p:nvPr/>
          </p:nvSpPr>
          <p:spPr>
            <a:xfrm>
              <a:off x="4250267" y="5419880"/>
              <a:ext cx="2616200" cy="592179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36" name="Freeform 31"/>
            <p:cNvSpPr/>
            <p:nvPr/>
          </p:nvSpPr>
          <p:spPr>
            <a:xfrm>
              <a:off x="5994400" y="5419880"/>
              <a:ext cx="2616200" cy="592179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37" name="Rectangle 46"/>
            <p:cNvSpPr/>
            <p:nvPr/>
          </p:nvSpPr>
          <p:spPr>
            <a:xfrm>
              <a:off x="-234538" y="4965737"/>
              <a:ext cx="3739737" cy="773922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2" indent="-228600" algn="r" defTabSz="958850">
                <a:buNone/>
              </a:pPr>
              <a:r>
                <a:rPr lang="en-US" altLang="zh-CN" dirty="0">
                  <a:ea typeface="宋体" panose="02010600030101010101" pitchFamily="2" charset="-122"/>
                </a:rPr>
                <a:t>Clock : a </a:t>
              </a:r>
              <a:r>
                <a:rPr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periodic</a:t>
              </a:r>
              <a:r>
                <a:rPr lang="en-US" altLang="zh-CN" dirty="0">
                  <a:ea typeface="宋体" panose="02010600030101010101" pitchFamily="2" charset="-122"/>
                </a:rPr>
                <a:t> signal</a:t>
              </a:r>
              <a:endParaRPr lang="en-US" altLang="zh-CN" dirty="0">
                <a:ea typeface="宋体" panose="02010600030101010101" pitchFamily="2" charset="-122"/>
              </a:endParaRPr>
            </a:p>
            <a:p>
              <a:pPr marL="0" lvl="0" indent="0" algn="r" defTabSz="958850">
                <a:buNone/>
              </a:pP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48138" name="TextBox 25"/>
            <p:cNvSpPr txBox="1"/>
            <p:nvPr/>
          </p:nvSpPr>
          <p:spPr>
            <a:xfrm>
              <a:off x="2465275" y="6019800"/>
              <a:ext cx="963725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0000"/>
                  </a:solidFill>
                  <a:ea typeface="宋体" panose="02010600030101010101" pitchFamily="2" charset="-122"/>
                </a:rPr>
                <a:t>Rising</a:t>
              </a:r>
              <a:r>
                <a:rPr lang="en-US" altLang="zh-CN" sz="2000" dirty="0">
                  <a:ea typeface="宋体" panose="02010600030101010101" pitchFamily="2" charset="-122"/>
                </a:rPr>
                <a:t> </a:t>
              </a:r>
              <a:endParaRPr lang="en-US" altLang="zh-CN" sz="2000" dirty="0"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edge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48139" name="直接箭头连接符 26"/>
            <p:cNvCxnSpPr/>
            <p:nvPr/>
          </p:nvCxnSpPr>
          <p:spPr>
            <a:xfrm flipV="1">
              <a:off x="3024250" y="5486400"/>
              <a:ext cx="0" cy="381000"/>
            </a:xfrm>
            <a:prstGeom prst="straightConnector1">
              <a:avLst/>
            </a:prstGeom>
            <a:ln w="508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48140" name="直接箭头连接符 27"/>
            <p:cNvCxnSpPr/>
            <p:nvPr/>
          </p:nvCxnSpPr>
          <p:spPr>
            <a:xfrm>
              <a:off x="3898075" y="5486400"/>
              <a:ext cx="0" cy="457200"/>
            </a:xfrm>
            <a:prstGeom prst="straightConnector1">
              <a:avLst/>
            </a:prstGeom>
            <a:ln w="508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48141" name="TextBox 28"/>
            <p:cNvSpPr txBox="1"/>
            <p:nvPr/>
          </p:nvSpPr>
          <p:spPr>
            <a:xfrm>
              <a:off x="3608275" y="6021464"/>
              <a:ext cx="1007007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falling </a:t>
              </a:r>
              <a:endParaRPr lang="en-US" altLang="zh-CN" sz="2000" dirty="0"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edge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Combinational Circuits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7435" y="3522980"/>
            <a:ext cx="1625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组合电路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Combinational Circuits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292100" y="4572000"/>
            <a:ext cx="8024813" cy="1941513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Acyclic Network of Logic Gates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Continuously responds to changes on inputs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Outputs become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after some delay</a:t>
            </a:r>
            <a:r>
              <a:rPr lang="en-US" altLang="zh-CN" dirty="0">
                <a:ea typeface="宋体" panose="02010600030101010101" pitchFamily="2" charset="-122"/>
              </a:rPr>
              <a:t>) Boolean functions of inputs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2228" name="Group 4"/>
          <p:cNvGrpSpPr/>
          <p:nvPr/>
        </p:nvGrpSpPr>
        <p:grpSpPr>
          <a:xfrm>
            <a:off x="1219200" y="1397000"/>
            <a:ext cx="6607175" cy="3098800"/>
            <a:chOff x="868" y="672"/>
            <a:chExt cx="4157" cy="1948"/>
          </a:xfrm>
        </p:grpSpPr>
        <p:sp>
          <p:nvSpPr>
            <p:cNvPr id="52229" name="Rectangle 5"/>
            <p:cNvSpPr/>
            <p:nvPr/>
          </p:nvSpPr>
          <p:spPr>
            <a:xfrm>
              <a:off x="2064" y="968"/>
              <a:ext cx="1579" cy="1652"/>
            </a:xfrm>
            <a:prstGeom prst="rect">
              <a:avLst/>
            </a:prstGeom>
            <a:solidFill>
              <a:srgbClr val="FCFEB9">
                <a:alpha val="50195"/>
              </a:srgbClr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lIns="45720" rIns="4572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/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pic>
          <p:nvPicPr>
            <p:cNvPr id="52230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39" y="1113"/>
              <a:ext cx="390" cy="214"/>
            </a:xfrm>
            <a:prstGeom prst="rect">
              <a:avLst/>
            </a:prstGeom>
            <a:noFill/>
            <a:ln w="19050">
              <a:noFill/>
            </a:ln>
          </p:spPr>
        </p:pic>
        <p:pic>
          <p:nvPicPr>
            <p:cNvPr id="52231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" y="2256"/>
              <a:ext cx="307" cy="203"/>
            </a:xfrm>
            <a:prstGeom prst="rect">
              <a:avLst/>
            </a:prstGeom>
            <a:noFill/>
            <a:ln w="19050">
              <a:noFill/>
            </a:ln>
          </p:spPr>
        </p:pic>
        <p:pic>
          <p:nvPicPr>
            <p:cNvPr id="52232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74" y="2182"/>
              <a:ext cx="390" cy="246"/>
            </a:xfrm>
            <a:prstGeom prst="rect">
              <a:avLst/>
            </a:prstGeom>
            <a:noFill/>
            <a:ln w="19050">
              <a:noFill/>
            </a:ln>
          </p:spPr>
        </p:pic>
        <p:pic>
          <p:nvPicPr>
            <p:cNvPr id="52233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20" y="1488"/>
              <a:ext cx="390" cy="194"/>
            </a:xfrm>
            <a:prstGeom prst="rect">
              <a:avLst/>
            </a:prstGeom>
            <a:noFill/>
            <a:ln w="19050">
              <a:noFill/>
            </a:ln>
          </p:spPr>
        </p:pic>
        <p:pic>
          <p:nvPicPr>
            <p:cNvPr id="52234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1" y="1488"/>
              <a:ext cx="351" cy="240"/>
            </a:xfrm>
            <a:prstGeom prst="rect">
              <a:avLst/>
            </a:prstGeom>
            <a:noFill/>
            <a:ln w="19050">
              <a:noFill/>
            </a:ln>
          </p:spPr>
        </p:pic>
        <p:pic>
          <p:nvPicPr>
            <p:cNvPr id="52235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2" y="1794"/>
              <a:ext cx="351" cy="221"/>
            </a:xfrm>
            <a:prstGeom prst="rect">
              <a:avLst/>
            </a:prstGeom>
            <a:noFill/>
            <a:ln w="19050">
              <a:noFill/>
            </a:ln>
          </p:spPr>
        </p:pic>
        <p:pic>
          <p:nvPicPr>
            <p:cNvPr id="52236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" y="1905"/>
              <a:ext cx="433" cy="218"/>
            </a:xfrm>
            <a:prstGeom prst="rect">
              <a:avLst/>
            </a:prstGeom>
            <a:noFill/>
            <a:ln w="19050">
              <a:noFill/>
            </a:ln>
          </p:spPr>
        </p:pic>
        <p:pic>
          <p:nvPicPr>
            <p:cNvPr id="52237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9" y="1152"/>
              <a:ext cx="410" cy="207"/>
            </a:xfrm>
            <a:prstGeom prst="rect">
              <a:avLst/>
            </a:prstGeom>
            <a:noFill/>
            <a:ln w="19050">
              <a:noFill/>
            </a:ln>
          </p:spPr>
        </p:pic>
        <p:sp>
          <p:nvSpPr>
            <p:cNvPr id="52238" name="Line 14"/>
            <p:cNvSpPr/>
            <p:nvPr/>
          </p:nvSpPr>
          <p:spPr>
            <a:xfrm>
              <a:off x="1536" y="1104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39" name="Line 15"/>
            <p:cNvSpPr/>
            <p:nvPr/>
          </p:nvSpPr>
          <p:spPr>
            <a:xfrm>
              <a:off x="1536" y="1296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40" name="Line 16"/>
            <p:cNvSpPr/>
            <p:nvPr/>
          </p:nvSpPr>
          <p:spPr>
            <a:xfrm>
              <a:off x="1536" y="1488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41" name="Line 17"/>
            <p:cNvSpPr/>
            <p:nvPr/>
          </p:nvSpPr>
          <p:spPr>
            <a:xfrm>
              <a:off x="1536" y="1680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42" name="Line 18"/>
            <p:cNvSpPr/>
            <p:nvPr/>
          </p:nvSpPr>
          <p:spPr>
            <a:xfrm>
              <a:off x="1536" y="1872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43" name="Line 19"/>
            <p:cNvSpPr/>
            <p:nvPr/>
          </p:nvSpPr>
          <p:spPr>
            <a:xfrm>
              <a:off x="1536" y="2064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44" name="Line 20"/>
            <p:cNvSpPr/>
            <p:nvPr/>
          </p:nvSpPr>
          <p:spPr>
            <a:xfrm>
              <a:off x="1536" y="2256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45" name="Line 21"/>
            <p:cNvSpPr/>
            <p:nvPr/>
          </p:nvSpPr>
          <p:spPr>
            <a:xfrm>
              <a:off x="1536" y="2448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46" name="Line 22"/>
            <p:cNvSpPr/>
            <p:nvPr/>
          </p:nvSpPr>
          <p:spPr>
            <a:xfrm>
              <a:off x="3648" y="1104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47" name="Line 23"/>
            <p:cNvSpPr/>
            <p:nvPr/>
          </p:nvSpPr>
          <p:spPr>
            <a:xfrm>
              <a:off x="3648" y="1296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48" name="Line 24"/>
            <p:cNvSpPr/>
            <p:nvPr/>
          </p:nvSpPr>
          <p:spPr>
            <a:xfrm>
              <a:off x="3648" y="1488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49" name="Line 25"/>
            <p:cNvSpPr/>
            <p:nvPr/>
          </p:nvSpPr>
          <p:spPr>
            <a:xfrm>
              <a:off x="3648" y="1680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50" name="Line 26"/>
            <p:cNvSpPr/>
            <p:nvPr/>
          </p:nvSpPr>
          <p:spPr>
            <a:xfrm>
              <a:off x="3648" y="1872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51" name="Line 27"/>
            <p:cNvSpPr/>
            <p:nvPr/>
          </p:nvSpPr>
          <p:spPr>
            <a:xfrm>
              <a:off x="3648" y="2064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52" name="Line 28"/>
            <p:cNvSpPr/>
            <p:nvPr/>
          </p:nvSpPr>
          <p:spPr>
            <a:xfrm>
              <a:off x="3648" y="2256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53" name="Line 29"/>
            <p:cNvSpPr/>
            <p:nvPr/>
          </p:nvSpPr>
          <p:spPr>
            <a:xfrm>
              <a:off x="3648" y="2448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2254" name="Text Box 30"/>
            <p:cNvSpPr txBox="1"/>
            <p:nvPr/>
          </p:nvSpPr>
          <p:spPr>
            <a:xfrm>
              <a:off x="2064" y="672"/>
              <a:ext cx="1579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Acyclic Network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55" name="Text Box 31"/>
            <p:cNvSpPr txBox="1"/>
            <p:nvPr/>
          </p:nvSpPr>
          <p:spPr>
            <a:xfrm>
              <a:off x="868" y="1536"/>
              <a:ext cx="588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Inputs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56" name="Text Box 32"/>
            <p:cNvSpPr txBox="1"/>
            <p:nvPr/>
          </p:nvSpPr>
          <p:spPr>
            <a:xfrm>
              <a:off x="4286" y="1536"/>
              <a:ext cx="739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Outputs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75785" y="610108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组合电路不能成环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Bit Equality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292100" y="3695700"/>
            <a:ext cx="8305800" cy="2857500"/>
          </a:xfrm>
        </p:spPr>
        <p:txBody>
          <a:bodyPr vert="horz" wrap="square" lIns="91440" tIns="45720" rIns="91440" bIns="45720" anchor="t" anchorCtr="0"/>
          <a:p>
            <a:pPr lvl="1"/>
            <a:r>
              <a:rPr lang="en-US" altLang="zh-CN" dirty="0">
                <a:ea typeface="宋体" panose="02010600030101010101" pitchFamily="2" charset="-122"/>
              </a:rPr>
              <a:t>Generate 1 if a and b are equal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Hardware Control Language (HCL)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Very simple hardware description language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Boolean operations have syntax similar to C logical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We’ll use it to describe control logic for processors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4276" name="Group 4"/>
          <p:cNvGrpSpPr/>
          <p:nvPr/>
        </p:nvGrpSpPr>
        <p:grpSpPr>
          <a:xfrm>
            <a:off x="381000" y="1524000"/>
            <a:ext cx="4337050" cy="1985963"/>
            <a:chOff x="337" y="960"/>
            <a:chExt cx="2729" cy="1248"/>
          </a:xfrm>
        </p:grpSpPr>
        <p:sp>
          <p:nvSpPr>
            <p:cNvPr id="54279" name="Rectangle 5"/>
            <p:cNvSpPr/>
            <p:nvPr/>
          </p:nvSpPr>
          <p:spPr>
            <a:xfrm>
              <a:off x="768" y="960"/>
              <a:ext cx="1776" cy="1248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28" tIns="47965" rIns="95928" bIns="47965" anchor="t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Bit equal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Freeform 6"/>
            <p:cNvSpPr/>
            <p:nvPr/>
          </p:nvSpPr>
          <p:spPr>
            <a:xfrm flipV="1">
              <a:off x="1777" y="1344"/>
              <a:ext cx="336" cy="192"/>
            </a:xfrm>
            <a:custGeom>
              <a:avLst/>
              <a:gdLst>
                <a:gd name="txL" fmla="*/ 0 w 336"/>
                <a:gd name="txT" fmla="*/ 0 h 96"/>
                <a:gd name="txR" fmla="*/ 336 w 336"/>
                <a:gd name="txB" fmla="*/ 96 h 96"/>
              </a:gdLst>
              <a:ahLst/>
              <a:cxnLst>
                <a:cxn ang="0">
                  <a:pos x="0" y="2147483646"/>
                </a:cxn>
                <a:cxn ang="0">
                  <a:pos x="144" y="2147483646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1" name="Freeform 7"/>
            <p:cNvSpPr/>
            <p:nvPr/>
          </p:nvSpPr>
          <p:spPr>
            <a:xfrm>
              <a:off x="1777" y="1728"/>
              <a:ext cx="336" cy="192"/>
            </a:xfrm>
            <a:custGeom>
              <a:avLst/>
              <a:gdLst>
                <a:gd name="txL" fmla="*/ 0 w 336"/>
                <a:gd name="txT" fmla="*/ 0 h 96"/>
                <a:gd name="txR" fmla="*/ 336 w 336"/>
                <a:gd name="txB" fmla="*/ 96 h 96"/>
              </a:gdLst>
              <a:ahLst/>
              <a:cxnLst>
                <a:cxn ang="0">
                  <a:pos x="0" y="2147483646"/>
                </a:cxn>
                <a:cxn ang="0">
                  <a:pos x="144" y="2147483646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2" name="Line 8"/>
            <p:cNvSpPr/>
            <p:nvPr/>
          </p:nvSpPr>
          <p:spPr>
            <a:xfrm>
              <a:off x="2442" y="1628"/>
              <a:ext cx="247" cy="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3" name="Freeform 9"/>
            <p:cNvSpPr/>
            <p:nvPr/>
          </p:nvSpPr>
          <p:spPr>
            <a:xfrm>
              <a:off x="2065" y="1488"/>
              <a:ext cx="410" cy="277"/>
            </a:xfrm>
            <a:custGeom>
              <a:avLst/>
              <a:gdLst>
                <a:gd name="txL" fmla="*/ 0 w 410"/>
                <a:gd name="txT" fmla="*/ 0 h 277"/>
                <a:gd name="txR" fmla="*/ 410 w 410"/>
                <a:gd name="txB" fmla="*/ 277 h 277"/>
              </a:gdLst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4" name="Freeform 10"/>
            <p:cNvSpPr/>
            <p:nvPr/>
          </p:nvSpPr>
          <p:spPr>
            <a:xfrm>
              <a:off x="2065" y="1488"/>
              <a:ext cx="410" cy="277"/>
            </a:xfrm>
            <a:custGeom>
              <a:avLst/>
              <a:gdLst>
                <a:gd name="txL" fmla="*/ 0 w 410"/>
                <a:gd name="txT" fmla="*/ 0 h 277"/>
                <a:gd name="txR" fmla="*/ 410 w 410"/>
                <a:gd name="txB" fmla="*/ 277 h 277"/>
              </a:gdLst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5" name="Line 11"/>
            <p:cNvSpPr/>
            <p:nvPr/>
          </p:nvSpPr>
          <p:spPr>
            <a:xfrm rot="5400000">
              <a:off x="1202" y="1776"/>
              <a:ext cx="9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6" name="Freeform 12"/>
            <p:cNvSpPr/>
            <p:nvPr/>
          </p:nvSpPr>
          <p:spPr>
            <a:xfrm rot="5400000">
              <a:off x="1150" y="1541"/>
              <a:ext cx="190" cy="184"/>
            </a:xfrm>
            <a:custGeom>
              <a:avLst/>
              <a:gdLst>
                <a:gd name="txL" fmla="*/ 0 w 190"/>
                <a:gd name="txT" fmla="*/ 0 h 184"/>
                <a:gd name="txR" fmla="*/ 190 w 190"/>
                <a:gd name="txB" fmla="*/ 184 h 184"/>
              </a:gdLst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txL" t="txT" r="txR" b="tx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7" name="Freeform 13"/>
            <p:cNvSpPr/>
            <p:nvPr/>
          </p:nvSpPr>
          <p:spPr>
            <a:xfrm rot="5400000">
              <a:off x="1150" y="1539"/>
              <a:ext cx="190" cy="184"/>
            </a:xfrm>
            <a:custGeom>
              <a:avLst/>
              <a:gdLst>
                <a:gd name="txL" fmla="*/ 0 w 190"/>
                <a:gd name="txT" fmla="*/ 0 h 184"/>
                <a:gd name="txR" fmla="*/ 190 w 190"/>
                <a:gd name="txB" fmla="*/ 184 h 184"/>
              </a:gdLst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txL" t="txT" r="txR" b="tx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8" name="Freeform 14"/>
            <p:cNvSpPr/>
            <p:nvPr/>
          </p:nvSpPr>
          <p:spPr>
            <a:xfrm rot="5400000">
              <a:off x="1221" y="1729"/>
              <a:ext cx="49" cy="48"/>
            </a:xfrm>
            <a:custGeom>
              <a:avLst/>
              <a:gdLst>
                <a:gd name="txL" fmla="*/ 0 w 49"/>
                <a:gd name="txT" fmla="*/ 0 h 48"/>
                <a:gd name="txR" fmla="*/ 49 w 49"/>
                <a:gd name="txB" fmla="*/ 48 h 48"/>
              </a:gdLst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txL" t="txT" r="txR" b="tx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89" name="Freeform 15"/>
            <p:cNvSpPr/>
            <p:nvPr/>
          </p:nvSpPr>
          <p:spPr>
            <a:xfrm rot="5400000">
              <a:off x="1221" y="1729"/>
              <a:ext cx="49" cy="48"/>
            </a:xfrm>
            <a:custGeom>
              <a:avLst/>
              <a:gdLst>
                <a:gd name="txL" fmla="*/ 0 w 49"/>
                <a:gd name="txT" fmla="*/ 0 h 48"/>
                <a:gd name="txR" fmla="*/ 49 w 49"/>
                <a:gd name="txB" fmla="*/ 48 h 48"/>
              </a:gdLst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txL" t="txT" r="txR" b="tx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0" name="Line 16"/>
            <p:cNvSpPr/>
            <p:nvPr/>
          </p:nvSpPr>
          <p:spPr>
            <a:xfrm rot="5400000">
              <a:off x="1202" y="1487"/>
              <a:ext cx="9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1" name="Line 17"/>
            <p:cNvSpPr/>
            <p:nvPr/>
          </p:nvSpPr>
          <p:spPr>
            <a:xfrm>
              <a:off x="1297" y="1248"/>
              <a:ext cx="9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2" name="Line 18"/>
            <p:cNvSpPr/>
            <p:nvPr/>
          </p:nvSpPr>
          <p:spPr>
            <a:xfrm>
              <a:off x="577" y="1248"/>
              <a:ext cx="816" cy="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3" name="Freeform 19"/>
            <p:cNvSpPr/>
            <p:nvPr/>
          </p:nvSpPr>
          <p:spPr>
            <a:xfrm>
              <a:off x="1392" y="1200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4" name="Freeform 20"/>
            <p:cNvSpPr/>
            <p:nvPr/>
          </p:nvSpPr>
          <p:spPr>
            <a:xfrm>
              <a:off x="1392" y="1200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5" name="Text Box 21"/>
            <p:cNvSpPr txBox="1"/>
            <p:nvPr/>
          </p:nvSpPr>
          <p:spPr>
            <a:xfrm>
              <a:off x="360" y="1104"/>
              <a:ext cx="230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17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6" name="Line 22"/>
            <p:cNvSpPr/>
            <p:nvPr/>
          </p:nvSpPr>
          <p:spPr>
            <a:xfrm>
              <a:off x="1009" y="1441"/>
              <a:ext cx="383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7" name="Line 23"/>
            <p:cNvSpPr/>
            <p:nvPr/>
          </p:nvSpPr>
          <p:spPr>
            <a:xfrm flipV="1">
              <a:off x="585" y="2009"/>
              <a:ext cx="808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8" name="Freeform 24"/>
            <p:cNvSpPr/>
            <p:nvPr/>
          </p:nvSpPr>
          <p:spPr>
            <a:xfrm>
              <a:off x="1393" y="1776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9" name="Freeform 25"/>
            <p:cNvSpPr/>
            <p:nvPr/>
          </p:nvSpPr>
          <p:spPr>
            <a:xfrm>
              <a:off x="1393" y="1776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300" name="Text Box 26"/>
            <p:cNvSpPr txBox="1"/>
            <p:nvPr/>
          </p:nvSpPr>
          <p:spPr>
            <a:xfrm>
              <a:off x="337" y="1900"/>
              <a:ext cx="237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17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1" name="Line 27"/>
            <p:cNvSpPr/>
            <p:nvPr/>
          </p:nvSpPr>
          <p:spPr>
            <a:xfrm rot="-5400000">
              <a:off x="721" y="1728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2" name="Rectangle 28"/>
            <p:cNvSpPr/>
            <p:nvPr/>
          </p:nvSpPr>
          <p:spPr>
            <a:xfrm>
              <a:off x="2688" y="1487"/>
              <a:ext cx="37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eq</a:t>
              </a:r>
              <a:endParaRPr lang="en-US" altLang="zh-CN" sz="17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4303" name="Group 29"/>
            <p:cNvGrpSpPr/>
            <p:nvPr/>
          </p:nvGrpSpPr>
          <p:grpSpPr>
            <a:xfrm rot="5400000">
              <a:off x="1132" y="1888"/>
              <a:ext cx="191" cy="242"/>
              <a:chOff x="905" y="1822"/>
              <a:chExt cx="191" cy="242"/>
            </a:xfrm>
          </p:grpSpPr>
          <p:sp>
            <p:nvSpPr>
              <p:cNvPr id="54312" name="Freeform 31"/>
              <p:cNvSpPr/>
              <p:nvPr/>
            </p:nvSpPr>
            <p:spPr>
              <a:xfrm rot="-5400000" flipV="1">
                <a:off x="909" y="1877"/>
                <a:ext cx="190" cy="184"/>
              </a:xfrm>
              <a:custGeom>
                <a:avLst/>
                <a:gdLst>
                  <a:gd name="txL" fmla="*/ 0 w 190"/>
                  <a:gd name="txT" fmla="*/ 0 h 184"/>
                  <a:gd name="txR" fmla="*/ 190 w 190"/>
                  <a:gd name="txB" fmla="*/ 184 h 184"/>
                </a:gdLst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txL" t="txT" r="txR" b="tx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13" name="Freeform 32"/>
              <p:cNvSpPr/>
              <p:nvPr/>
            </p:nvSpPr>
            <p:spPr>
              <a:xfrm rot="-5400000" flipV="1">
                <a:off x="902" y="1877"/>
                <a:ext cx="190" cy="184"/>
              </a:xfrm>
              <a:custGeom>
                <a:avLst/>
                <a:gdLst>
                  <a:gd name="txL" fmla="*/ 0 w 190"/>
                  <a:gd name="txT" fmla="*/ 0 h 184"/>
                  <a:gd name="txR" fmla="*/ 190 w 190"/>
                  <a:gd name="txB" fmla="*/ 184 h 184"/>
                </a:gdLst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txL" t="txT" r="txR" b="tx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14" name="Freeform 33"/>
              <p:cNvSpPr/>
              <p:nvPr/>
            </p:nvSpPr>
            <p:spPr>
              <a:xfrm rot="-5400000" flipV="1">
                <a:off x="980" y="1822"/>
                <a:ext cx="49" cy="48"/>
              </a:xfrm>
              <a:custGeom>
                <a:avLst/>
                <a:gdLst>
                  <a:gd name="txL" fmla="*/ 0 w 49"/>
                  <a:gd name="txT" fmla="*/ 0 h 48"/>
                  <a:gd name="txR" fmla="*/ 49 w 49"/>
                  <a:gd name="txB" fmla="*/ 48 h 48"/>
                </a:gdLst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txL" t="txT" r="txR" b="tx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4315" name="Freeform 34"/>
              <p:cNvSpPr/>
              <p:nvPr/>
            </p:nvSpPr>
            <p:spPr>
              <a:xfrm rot="-5400000" flipV="1">
                <a:off x="976" y="1826"/>
                <a:ext cx="49" cy="48"/>
              </a:xfrm>
              <a:custGeom>
                <a:avLst/>
                <a:gdLst>
                  <a:gd name="txL" fmla="*/ 0 w 49"/>
                  <a:gd name="txT" fmla="*/ 0 h 48"/>
                  <a:gd name="txR" fmla="*/ 49 w 49"/>
                  <a:gd name="txB" fmla="*/ 48 h 48"/>
                </a:gdLst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txL" t="txT" r="txR" b="tx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4304" name="Line 36"/>
            <p:cNvSpPr/>
            <p:nvPr/>
          </p:nvSpPr>
          <p:spPr>
            <a:xfrm>
              <a:off x="1249" y="1824"/>
              <a:ext cx="143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5" name="Line 37"/>
            <p:cNvSpPr/>
            <p:nvPr/>
          </p:nvSpPr>
          <p:spPr>
            <a:xfrm rot="5400000">
              <a:off x="1153" y="1344"/>
              <a:ext cx="19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4306" name="Group 38"/>
            <p:cNvGrpSpPr/>
            <p:nvPr/>
          </p:nvGrpSpPr>
          <p:grpSpPr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54310" name="Oval 39"/>
              <p:cNvSpPr/>
              <p:nvPr/>
            </p:nvSpPr>
            <p:spPr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311" name="Rectangle 40"/>
              <p:cNvSpPr/>
              <p:nvPr/>
            </p:nvSpPr>
            <p:spPr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4307" name="Group 41"/>
            <p:cNvGrpSpPr/>
            <p:nvPr/>
          </p:nvGrpSpPr>
          <p:grpSpPr>
            <a:xfrm>
              <a:off x="961" y="1975"/>
              <a:ext cx="96" cy="100"/>
              <a:chOff x="240" y="4169"/>
              <a:chExt cx="192" cy="199"/>
            </a:xfrm>
          </p:grpSpPr>
          <p:sp>
            <p:nvSpPr>
              <p:cNvPr id="54308" name="Oval 42"/>
              <p:cNvSpPr/>
              <p:nvPr/>
            </p:nvSpPr>
            <p:spPr>
              <a:xfrm>
                <a:off x="288" y="4169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309" name="Rectangle 43"/>
              <p:cNvSpPr/>
              <p:nvPr/>
            </p:nvSpPr>
            <p:spPr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277" name="Text Box 44"/>
          <p:cNvSpPr txBox="1"/>
          <p:nvPr/>
        </p:nvSpPr>
        <p:spPr>
          <a:xfrm>
            <a:off x="4191000" y="2971800"/>
            <a:ext cx="4845050" cy="466725"/>
          </a:xfrm>
          <a:prstGeom prst="rect">
            <a:avLst/>
          </a:prstGeom>
          <a:noFill/>
          <a:ln w="19050">
            <a:noFill/>
          </a:ln>
        </p:spPr>
        <p:txBody>
          <a:bodyPr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bool eq = (a&amp;&amp;b)||(!a&amp;&amp;!b)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4278" name="Text Box 45"/>
          <p:cNvSpPr txBox="1"/>
          <p:nvPr/>
        </p:nvSpPr>
        <p:spPr>
          <a:xfrm>
            <a:off x="5448300" y="2514600"/>
            <a:ext cx="2343150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HCL Expression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Hardware Description Language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Once designers created circuit designs by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drawing schematic diagrams of logic circuits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first with paper and pencil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later with computer graphics terminals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Now most designs are expressed in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HDL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textual notation that looks similar to a programming language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that is used to describe hardware structures rather than program behaviors</a:t>
            </a:r>
            <a:endParaRPr lang="en-US" altLang="zh-CN" sz="6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Hardware Description Language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most commonly used languages are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Verilog, having a syntax similar to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VHDL, having a syntax similar to the Ada</a:t>
            </a:r>
            <a:endParaRPr lang="en-US" altLang="zh-CN" sz="62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These languages were originally designed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creating simulation models of digital circuits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i="1" dirty="0">
                <a:ea typeface="宋体" panose="02010600030101010101" pitchFamily="2" charset="-122"/>
              </a:rPr>
              <a:t>Logic synthesis </a:t>
            </a:r>
            <a:r>
              <a:rPr lang="en-US" altLang="zh-CN" dirty="0">
                <a:ea typeface="宋体" panose="02010600030101010101" pitchFamily="2" charset="-122"/>
              </a:rPr>
              <a:t>programs were created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that could generate efficient circuit designs from HDL descriptions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the mid-1980s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Hardware Description Language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There are now a number of commercial synthesis programs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Logic synthesis has become the dominant technique for generating digital circuits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Similar shifts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from hand-designed circuits to synthesized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from assembly programming to high-level language programming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010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Involved from the earliest computers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Mainframe and Minicomputers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By the early 1980s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their instruction sets had grown quite large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Manipulating circular buffers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performing decimal arithmetic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evaluating polynomials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Microcomputer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Appeared in 1970s, had limited instruction sets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constrained by number of transistors on a single chip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By the early 1980s, followed the path to increase their instruction sets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Hardware Control Language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language to describe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control logic</a:t>
            </a:r>
            <a:r>
              <a:rPr lang="en-US" altLang="zh-CN" dirty="0">
                <a:ea typeface="宋体" panose="02010600030101010101" pitchFamily="2" charset="-122"/>
              </a:rPr>
              <a:t> of the different processor designs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The control logic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the most difficult part of designing a microprocessor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Carefully separating out, designing, and testing the control logic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can create a working microprocessor with reasonable effort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There are tools that can directly translate HCL into Verilog(</a:t>
            </a:r>
            <a:r>
              <a:rPr lang="zh-CN" altLang="en-US" dirty="0">
                <a:ea typeface="宋体" panose="02010600030101010101" pitchFamily="2" charset="-122"/>
              </a:rPr>
              <a:t>一种语言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Practice Problems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Write an HCL expression for a signal xor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equal to the exclusive-or of inputs a and b. 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What is the relation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between the signals xor and eq 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3015" y="4608195"/>
            <a:ext cx="1495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eq = ! xor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Word Equality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3676650" y="4687888"/>
            <a:ext cx="4781550" cy="1941512"/>
          </a:xfrm>
        </p:spPr>
        <p:txBody>
          <a:bodyPr vert="horz" wrap="square" lIns="91440" tIns="45720" rIns="91440" bIns="45720" anchor="t" anchorCtr="0"/>
          <a:p>
            <a:pPr lvl="1"/>
            <a:r>
              <a:rPr lang="en-US" altLang="zh-CN" dirty="0">
                <a:ea typeface="宋体" panose="02010600030101010101" pitchFamily="2" charset="-122"/>
              </a:rPr>
              <a:t>64-bit word size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HCL representation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Equality operation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Generates Boolean value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6564" name="Group 58"/>
          <p:cNvGrpSpPr/>
          <p:nvPr/>
        </p:nvGrpSpPr>
        <p:grpSpPr>
          <a:xfrm>
            <a:off x="5137150" y="1995488"/>
            <a:ext cx="2867025" cy="1128712"/>
            <a:chOff x="3926" y="1800"/>
            <a:chExt cx="1804" cy="710"/>
          </a:xfrm>
        </p:grpSpPr>
        <p:sp>
          <p:nvSpPr>
            <p:cNvPr id="66610" name="Rectangle 59"/>
            <p:cNvSpPr/>
            <p:nvPr/>
          </p:nvSpPr>
          <p:spPr>
            <a:xfrm>
              <a:off x="4416" y="1824"/>
              <a:ext cx="711" cy="57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=</a:t>
              </a:r>
              <a:endParaRPr lang="en-US" altLang="zh-CN" sz="2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1" name="Line 60"/>
            <p:cNvSpPr/>
            <p:nvPr/>
          </p:nvSpPr>
          <p:spPr>
            <a:xfrm>
              <a:off x="4128" y="192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12" name="Line 61"/>
            <p:cNvSpPr/>
            <p:nvPr/>
          </p:nvSpPr>
          <p:spPr>
            <a:xfrm>
              <a:off x="4128" y="230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13" name="Line 62"/>
            <p:cNvSpPr/>
            <p:nvPr/>
          </p:nvSpPr>
          <p:spPr>
            <a:xfrm>
              <a:off x="5136" y="2112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614" name="Text Box 63"/>
            <p:cNvSpPr txBox="1"/>
            <p:nvPr/>
          </p:nvSpPr>
          <p:spPr>
            <a:xfrm>
              <a:off x="3926" y="1800"/>
              <a:ext cx="251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5" name="Text Box 64"/>
            <p:cNvSpPr txBox="1"/>
            <p:nvPr/>
          </p:nvSpPr>
          <p:spPr>
            <a:xfrm>
              <a:off x="3936" y="2217"/>
              <a:ext cx="251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6" name="Text Box 65"/>
            <p:cNvSpPr txBox="1"/>
            <p:nvPr/>
          </p:nvSpPr>
          <p:spPr>
            <a:xfrm>
              <a:off x="5392" y="1977"/>
              <a:ext cx="33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eq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565" name="Text Box 66"/>
          <p:cNvSpPr txBox="1"/>
          <p:nvPr/>
        </p:nvSpPr>
        <p:spPr>
          <a:xfrm>
            <a:off x="4876800" y="1519238"/>
            <a:ext cx="4165600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Word-Level Representation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6566" name="Text Box 67"/>
          <p:cNvSpPr txBox="1"/>
          <p:nvPr/>
        </p:nvSpPr>
        <p:spPr>
          <a:xfrm>
            <a:off x="5178425" y="3800475"/>
            <a:ext cx="3414713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bool Eq = (A == B)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6567" name="Text Box 68"/>
          <p:cNvSpPr txBox="1"/>
          <p:nvPr/>
        </p:nvSpPr>
        <p:spPr>
          <a:xfrm>
            <a:off x="5372100" y="3341688"/>
            <a:ext cx="2957513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u="sng" dirty="0">
                <a:ea typeface="宋体" panose="02010600030101010101" pitchFamily="2" charset="-122"/>
              </a:rPr>
              <a:t>HCL Representation</a:t>
            </a:r>
            <a:endParaRPr lang="en-US" altLang="zh-CN" sz="2400" u="sng" dirty="0">
              <a:ea typeface="宋体" panose="02010600030101010101" pitchFamily="2" charset="-122"/>
            </a:endParaRPr>
          </a:p>
        </p:txBody>
      </p:sp>
      <p:grpSp>
        <p:nvGrpSpPr>
          <p:cNvPr id="66568" name="Group 1"/>
          <p:cNvGrpSpPr/>
          <p:nvPr/>
        </p:nvGrpSpPr>
        <p:grpSpPr>
          <a:xfrm>
            <a:off x="330200" y="1981200"/>
            <a:ext cx="4610100" cy="4191000"/>
            <a:chOff x="330235" y="1527175"/>
            <a:chExt cx="4610065" cy="4191000"/>
          </a:xfrm>
        </p:grpSpPr>
        <p:grpSp>
          <p:nvGrpSpPr>
            <p:cNvPr id="66569" name="Group 4"/>
            <p:cNvGrpSpPr/>
            <p:nvPr/>
          </p:nvGrpSpPr>
          <p:grpSpPr>
            <a:xfrm>
              <a:off x="330235" y="1527175"/>
              <a:ext cx="4610065" cy="4191000"/>
              <a:chOff x="1030" y="384"/>
              <a:chExt cx="2900" cy="2635"/>
            </a:xfrm>
          </p:grpSpPr>
          <p:sp>
            <p:nvSpPr>
              <p:cNvPr id="66571" name="Freeform 5"/>
              <p:cNvSpPr/>
              <p:nvPr/>
            </p:nvSpPr>
            <p:spPr>
              <a:xfrm>
                <a:off x="2210" y="1776"/>
                <a:ext cx="814" cy="960"/>
              </a:xfrm>
              <a:custGeom>
                <a:avLst/>
                <a:gdLst>
                  <a:gd name="txL" fmla="*/ 0 w 864"/>
                  <a:gd name="txT" fmla="*/ 0 h 960"/>
                  <a:gd name="txR" fmla="*/ 864 w 864"/>
                  <a:gd name="txB" fmla="*/ 960 h 960"/>
                </a:gdLst>
                <a:ahLst/>
                <a:cxnLst>
                  <a:cxn ang="0">
                    <a:pos x="0" y="960"/>
                  </a:cxn>
                  <a:cxn ang="0">
                    <a:pos x="204" y="960"/>
                  </a:cxn>
                  <a:cxn ang="0">
                    <a:pos x="204" y="0"/>
                  </a:cxn>
                  <a:cxn ang="0">
                    <a:pos x="264" y="0"/>
                  </a:cxn>
                </a:cxnLst>
                <a:rect l="txL" t="txT" r="txR" b="txB"/>
                <a:pathLst>
                  <a:path w="864" h="960">
                    <a:moveTo>
                      <a:pt x="0" y="960"/>
                    </a:moveTo>
                    <a:lnTo>
                      <a:pt x="672" y="960"/>
                    </a:lnTo>
                    <a:lnTo>
                      <a:pt x="672" y="0"/>
                    </a:lnTo>
                    <a:lnTo>
                      <a:pt x="864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572" name="Text Box 6"/>
              <p:cNvSpPr txBox="1"/>
              <p:nvPr/>
            </p:nvSpPr>
            <p:spPr>
              <a:xfrm>
                <a:off x="1030" y="384"/>
                <a:ext cx="309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63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73" name="Rectangle 7"/>
              <p:cNvSpPr/>
              <p:nvPr/>
            </p:nvSpPr>
            <p:spPr>
              <a:xfrm>
                <a:off x="1536" y="384"/>
                <a:ext cx="672" cy="48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47965" rIns="0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Bit equal</a:t>
                </a:r>
                <a:endParaRPr lang="en-US" altLang="zh-CN" sz="18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74" name="Line 8"/>
              <p:cNvSpPr/>
              <p:nvPr/>
            </p:nvSpPr>
            <p:spPr>
              <a:xfrm>
                <a:off x="1344" y="480"/>
                <a:ext cx="191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75" name="Line 9"/>
              <p:cNvSpPr/>
              <p:nvPr/>
            </p:nvSpPr>
            <p:spPr>
              <a:xfrm flipV="1">
                <a:off x="1344" y="768"/>
                <a:ext cx="193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76" name="Text Box 10"/>
              <p:cNvSpPr txBox="1"/>
              <p:nvPr/>
            </p:nvSpPr>
            <p:spPr>
              <a:xfrm>
                <a:off x="1030" y="622"/>
                <a:ext cx="309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63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77" name="Rectangle 11"/>
              <p:cNvSpPr/>
              <p:nvPr/>
            </p:nvSpPr>
            <p:spPr>
              <a:xfrm>
                <a:off x="2208" y="384"/>
                <a:ext cx="475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eq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63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78" name="Text Box 12"/>
              <p:cNvSpPr txBox="1"/>
              <p:nvPr/>
            </p:nvSpPr>
            <p:spPr>
              <a:xfrm>
                <a:off x="1032" y="864"/>
                <a:ext cx="309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62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79" name="Rectangle 13"/>
              <p:cNvSpPr/>
              <p:nvPr/>
            </p:nvSpPr>
            <p:spPr>
              <a:xfrm>
                <a:off x="1536" y="864"/>
                <a:ext cx="672" cy="48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47965" rIns="0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Bit equal</a:t>
                </a:r>
                <a:endParaRPr lang="en-US" altLang="zh-CN" sz="18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0" name="Line 14"/>
              <p:cNvSpPr/>
              <p:nvPr/>
            </p:nvSpPr>
            <p:spPr>
              <a:xfrm>
                <a:off x="1344" y="960"/>
                <a:ext cx="191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81" name="Line 15"/>
              <p:cNvSpPr/>
              <p:nvPr/>
            </p:nvSpPr>
            <p:spPr>
              <a:xfrm flipV="1">
                <a:off x="1344" y="1248"/>
                <a:ext cx="193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82" name="Text Box 16"/>
              <p:cNvSpPr txBox="1"/>
              <p:nvPr/>
            </p:nvSpPr>
            <p:spPr>
              <a:xfrm>
                <a:off x="1032" y="1101"/>
                <a:ext cx="309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62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3" name="Rectangle 17"/>
              <p:cNvSpPr/>
              <p:nvPr/>
            </p:nvSpPr>
            <p:spPr>
              <a:xfrm>
                <a:off x="2210" y="864"/>
                <a:ext cx="425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eq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62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4" name="Text Box 18"/>
              <p:cNvSpPr txBox="1"/>
              <p:nvPr/>
            </p:nvSpPr>
            <p:spPr>
              <a:xfrm>
                <a:off x="1085" y="2016"/>
                <a:ext cx="256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5" name="Rectangle 19"/>
              <p:cNvSpPr/>
              <p:nvPr/>
            </p:nvSpPr>
            <p:spPr>
              <a:xfrm>
                <a:off x="1536" y="2016"/>
                <a:ext cx="674" cy="48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47965" rIns="0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Bit equal</a:t>
                </a:r>
                <a:endParaRPr lang="en-US" altLang="zh-CN" sz="18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6" name="Line 20"/>
              <p:cNvSpPr/>
              <p:nvPr/>
            </p:nvSpPr>
            <p:spPr>
              <a:xfrm>
                <a:off x="1344" y="2112"/>
                <a:ext cx="191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87" name="Line 21"/>
              <p:cNvSpPr/>
              <p:nvPr/>
            </p:nvSpPr>
            <p:spPr>
              <a:xfrm flipV="1">
                <a:off x="1344" y="2400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88" name="Text Box 22"/>
              <p:cNvSpPr txBox="1"/>
              <p:nvPr/>
            </p:nvSpPr>
            <p:spPr>
              <a:xfrm>
                <a:off x="1085" y="2304"/>
                <a:ext cx="256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9" name="Rectangle 23"/>
              <p:cNvSpPr/>
              <p:nvPr/>
            </p:nvSpPr>
            <p:spPr>
              <a:xfrm>
                <a:off x="2210" y="2016"/>
                <a:ext cx="378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eq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90" name="Text Box 24"/>
              <p:cNvSpPr txBox="1"/>
              <p:nvPr/>
            </p:nvSpPr>
            <p:spPr>
              <a:xfrm>
                <a:off x="1085" y="2496"/>
                <a:ext cx="256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91" name="Rectangle 25"/>
              <p:cNvSpPr/>
              <p:nvPr/>
            </p:nvSpPr>
            <p:spPr>
              <a:xfrm>
                <a:off x="1536" y="2496"/>
                <a:ext cx="674" cy="48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47965" rIns="0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Bit equal</a:t>
                </a:r>
                <a:endParaRPr lang="en-US" altLang="zh-CN" sz="18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92" name="Line 26"/>
              <p:cNvSpPr/>
              <p:nvPr/>
            </p:nvSpPr>
            <p:spPr>
              <a:xfrm>
                <a:off x="1344" y="2592"/>
                <a:ext cx="191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93" name="Line 27"/>
              <p:cNvSpPr/>
              <p:nvPr/>
            </p:nvSpPr>
            <p:spPr>
              <a:xfrm flipV="1">
                <a:off x="1344" y="2880"/>
                <a:ext cx="193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94" name="Text Box 28"/>
              <p:cNvSpPr txBox="1"/>
              <p:nvPr/>
            </p:nvSpPr>
            <p:spPr>
              <a:xfrm>
                <a:off x="1085" y="2784"/>
                <a:ext cx="256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8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95" name="Rectangle 29"/>
              <p:cNvSpPr/>
              <p:nvPr/>
            </p:nvSpPr>
            <p:spPr>
              <a:xfrm>
                <a:off x="2210" y="2496"/>
                <a:ext cx="378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eq</a:t>
                </a:r>
                <a:r>
                  <a:rPr lang="en-US" altLang="zh-CN" sz="1800" baseline="-25000" dirty="0">
                    <a:latin typeface="Helvetica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6596" name="Group 30"/>
              <p:cNvGrpSpPr/>
              <p:nvPr/>
            </p:nvGrpSpPr>
            <p:grpSpPr>
              <a:xfrm>
                <a:off x="1800" y="1512"/>
                <a:ext cx="48" cy="336"/>
                <a:chOff x="1800" y="1464"/>
                <a:chExt cx="48" cy="336"/>
              </a:xfrm>
            </p:grpSpPr>
            <p:sp>
              <p:nvSpPr>
                <p:cNvPr id="66607" name="Oval 32"/>
                <p:cNvSpPr/>
                <p:nvPr/>
              </p:nvSpPr>
              <p:spPr>
                <a:xfrm>
                  <a:off x="1800" y="14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08" name="Oval 35"/>
                <p:cNvSpPr/>
                <p:nvPr/>
              </p:nvSpPr>
              <p:spPr>
                <a:xfrm>
                  <a:off x="1800" y="16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09" name="Oval 38"/>
                <p:cNvSpPr/>
                <p:nvPr/>
              </p:nvSpPr>
              <p:spPr>
                <a:xfrm>
                  <a:off x="1800" y="175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6597" name="Freeform 41"/>
              <p:cNvSpPr/>
              <p:nvPr/>
            </p:nvSpPr>
            <p:spPr>
              <a:xfrm>
                <a:off x="3027" y="1536"/>
                <a:ext cx="382" cy="277"/>
              </a:xfrm>
              <a:custGeom>
                <a:avLst/>
                <a:gdLst>
                  <a:gd name="txL" fmla="*/ 0 w 382"/>
                  <a:gd name="txT" fmla="*/ 0 h 277"/>
                  <a:gd name="txR" fmla="*/ 382 w 382"/>
                  <a:gd name="txB" fmla="*/ 277 h 277"/>
                </a:gdLst>
                <a:ahLst/>
                <a:cxnLst>
                  <a:cxn ang="0">
                    <a:pos x="382" y="140"/>
                  </a:cxn>
                  <a:cxn ang="0">
                    <a:pos x="378" y="166"/>
                  </a:cxn>
                  <a:cxn ang="0">
                    <a:pos x="370" y="192"/>
                  </a:cxn>
                  <a:cxn ang="0">
                    <a:pos x="359" y="214"/>
                  </a:cxn>
                  <a:cxn ang="0">
                    <a:pos x="340" y="236"/>
                  </a:cxn>
                  <a:cxn ang="0">
                    <a:pos x="317" y="254"/>
                  </a:cxn>
                  <a:cxn ang="0">
                    <a:pos x="294" y="266"/>
                  </a:cxn>
                  <a:cxn ang="0">
                    <a:pos x="267" y="273"/>
                  </a:cxn>
                  <a:cxn ang="0">
                    <a:pos x="237" y="277"/>
                  </a:cxn>
                  <a:cxn ang="0">
                    <a:pos x="237" y="277"/>
                  </a:cxn>
                  <a:cxn ang="0">
                    <a:pos x="0" y="277"/>
                  </a:cxn>
                  <a:cxn ang="0">
                    <a:pos x="0" y="27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37" y="0"/>
                  </a:cxn>
                  <a:cxn ang="0">
                    <a:pos x="237" y="0"/>
                  </a:cxn>
                  <a:cxn ang="0">
                    <a:pos x="267" y="3"/>
                  </a:cxn>
                  <a:cxn ang="0">
                    <a:pos x="294" y="11"/>
                  </a:cxn>
                  <a:cxn ang="0">
                    <a:pos x="317" y="22"/>
                  </a:cxn>
                  <a:cxn ang="0">
                    <a:pos x="340" y="40"/>
                  </a:cxn>
                  <a:cxn ang="0">
                    <a:pos x="359" y="62"/>
                  </a:cxn>
                  <a:cxn ang="0">
                    <a:pos x="370" y="85"/>
                  </a:cxn>
                  <a:cxn ang="0">
                    <a:pos x="378" y="110"/>
                  </a:cxn>
                  <a:cxn ang="0">
                    <a:pos x="382" y="140"/>
                  </a:cxn>
                </a:cxnLst>
                <a:rect l="txL" t="txT" r="txR" b="txB"/>
                <a:pathLst>
                  <a:path w="382" h="277">
                    <a:moveTo>
                      <a:pt x="382" y="140"/>
                    </a:moveTo>
                    <a:lnTo>
                      <a:pt x="378" y="166"/>
                    </a:lnTo>
                    <a:lnTo>
                      <a:pt x="370" y="192"/>
                    </a:lnTo>
                    <a:lnTo>
                      <a:pt x="359" y="214"/>
                    </a:lnTo>
                    <a:lnTo>
                      <a:pt x="340" y="236"/>
                    </a:lnTo>
                    <a:lnTo>
                      <a:pt x="317" y="254"/>
                    </a:lnTo>
                    <a:lnTo>
                      <a:pt x="294" y="266"/>
                    </a:lnTo>
                    <a:lnTo>
                      <a:pt x="267" y="273"/>
                    </a:lnTo>
                    <a:lnTo>
                      <a:pt x="237" y="277"/>
                    </a:lnTo>
                    <a:lnTo>
                      <a:pt x="0" y="277"/>
                    </a:lnTo>
                    <a:lnTo>
                      <a:pt x="0" y="0"/>
                    </a:lnTo>
                    <a:lnTo>
                      <a:pt x="237" y="0"/>
                    </a:lnTo>
                    <a:lnTo>
                      <a:pt x="267" y="3"/>
                    </a:lnTo>
                    <a:lnTo>
                      <a:pt x="294" y="11"/>
                    </a:lnTo>
                    <a:lnTo>
                      <a:pt x="317" y="22"/>
                    </a:lnTo>
                    <a:lnTo>
                      <a:pt x="340" y="40"/>
                    </a:lnTo>
                    <a:lnTo>
                      <a:pt x="359" y="62"/>
                    </a:lnTo>
                    <a:lnTo>
                      <a:pt x="370" y="85"/>
                    </a:lnTo>
                    <a:lnTo>
                      <a:pt x="378" y="110"/>
                    </a:lnTo>
                    <a:lnTo>
                      <a:pt x="382" y="140"/>
                    </a:lnTo>
                    <a:close/>
                  </a:path>
                </a:pathLst>
              </a:custGeom>
              <a:solidFill>
                <a:srgbClr val="FFFF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598" name="Freeform 42"/>
              <p:cNvSpPr/>
              <p:nvPr/>
            </p:nvSpPr>
            <p:spPr>
              <a:xfrm>
                <a:off x="3027" y="1536"/>
                <a:ext cx="382" cy="277"/>
              </a:xfrm>
              <a:custGeom>
                <a:avLst/>
                <a:gdLst>
                  <a:gd name="txL" fmla="*/ 0 w 382"/>
                  <a:gd name="txT" fmla="*/ 0 h 277"/>
                  <a:gd name="txR" fmla="*/ 382 w 382"/>
                  <a:gd name="txB" fmla="*/ 277 h 277"/>
                </a:gdLst>
                <a:ahLst/>
                <a:cxnLst>
                  <a:cxn ang="0">
                    <a:pos x="382" y="140"/>
                  </a:cxn>
                  <a:cxn ang="0">
                    <a:pos x="378" y="166"/>
                  </a:cxn>
                  <a:cxn ang="0">
                    <a:pos x="370" y="192"/>
                  </a:cxn>
                  <a:cxn ang="0">
                    <a:pos x="359" y="214"/>
                  </a:cxn>
                  <a:cxn ang="0">
                    <a:pos x="340" y="236"/>
                  </a:cxn>
                  <a:cxn ang="0">
                    <a:pos x="317" y="254"/>
                  </a:cxn>
                  <a:cxn ang="0">
                    <a:pos x="294" y="266"/>
                  </a:cxn>
                  <a:cxn ang="0">
                    <a:pos x="267" y="273"/>
                  </a:cxn>
                  <a:cxn ang="0">
                    <a:pos x="237" y="277"/>
                  </a:cxn>
                  <a:cxn ang="0">
                    <a:pos x="237" y="277"/>
                  </a:cxn>
                  <a:cxn ang="0">
                    <a:pos x="0" y="277"/>
                  </a:cxn>
                  <a:cxn ang="0">
                    <a:pos x="0" y="27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37" y="0"/>
                  </a:cxn>
                  <a:cxn ang="0">
                    <a:pos x="237" y="0"/>
                  </a:cxn>
                  <a:cxn ang="0">
                    <a:pos x="267" y="3"/>
                  </a:cxn>
                  <a:cxn ang="0">
                    <a:pos x="294" y="11"/>
                  </a:cxn>
                  <a:cxn ang="0">
                    <a:pos x="317" y="22"/>
                  </a:cxn>
                  <a:cxn ang="0">
                    <a:pos x="340" y="40"/>
                  </a:cxn>
                  <a:cxn ang="0">
                    <a:pos x="359" y="62"/>
                  </a:cxn>
                  <a:cxn ang="0">
                    <a:pos x="370" y="85"/>
                  </a:cxn>
                  <a:cxn ang="0">
                    <a:pos x="378" y="110"/>
                  </a:cxn>
                  <a:cxn ang="0">
                    <a:pos x="382" y="140"/>
                  </a:cxn>
                </a:cxnLst>
                <a:rect l="txL" t="txT" r="txR" b="txB"/>
                <a:pathLst>
                  <a:path w="382" h="277">
                    <a:moveTo>
                      <a:pt x="382" y="140"/>
                    </a:moveTo>
                    <a:lnTo>
                      <a:pt x="378" y="166"/>
                    </a:lnTo>
                    <a:lnTo>
                      <a:pt x="370" y="192"/>
                    </a:lnTo>
                    <a:lnTo>
                      <a:pt x="359" y="214"/>
                    </a:lnTo>
                    <a:lnTo>
                      <a:pt x="340" y="236"/>
                    </a:lnTo>
                    <a:lnTo>
                      <a:pt x="317" y="254"/>
                    </a:lnTo>
                    <a:lnTo>
                      <a:pt x="294" y="266"/>
                    </a:lnTo>
                    <a:lnTo>
                      <a:pt x="267" y="273"/>
                    </a:lnTo>
                    <a:lnTo>
                      <a:pt x="237" y="277"/>
                    </a:lnTo>
                    <a:lnTo>
                      <a:pt x="0" y="277"/>
                    </a:lnTo>
                    <a:lnTo>
                      <a:pt x="0" y="0"/>
                    </a:lnTo>
                    <a:lnTo>
                      <a:pt x="237" y="0"/>
                    </a:lnTo>
                    <a:lnTo>
                      <a:pt x="267" y="3"/>
                    </a:lnTo>
                    <a:lnTo>
                      <a:pt x="294" y="11"/>
                    </a:lnTo>
                    <a:lnTo>
                      <a:pt x="317" y="22"/>
                    </a:lnTo>
                    <a:lnTo>
                      <a:pt x="340" y="40"/>
                    </a:lnTo>
                    <a:lnTo>
                      <a:pt x="359" y="62"/>
                    </a:lnTo>
                    <a:lnTo>
                      <a:pt x="370" y="85"/>
                    </a:lnTo>
                    <a:lnTo>
                      <a:pt x="378" y="110"/>
                    </a:lnTo>
                    <a:lnTo>
                      <a:pt x="382" y="140"/>
                    </a:lnTo>
                  </a:path>
                </a:pathLst>
              </a:cu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599" name="Freeform 44"/>
              <p:cNvSpPr/>
              <p:nvPr/>
            </p:nvSpPr>
            <p:spPr>
              <a:xfrm flipV="1">
                <a:off x="2208" y="622"/>
                <a:ext cx="811" cy="960"/>
              </a:xfrm>
              <a:custGeom>
                <a:avLst/>
                <a:gdLst>
                  <a:gd name="txL" fmla="*/ 0 w 864"/>
                  <a:gd name="txT" fmla="*/ 0 h 960"/>
                  <a:gd name="txR" fmla="*/ 864 w 864"/>
                  <a:gd name="txB" fmla="*/ 960 h 960"/>
                </a:gdLst>
                <a:ahLst/>
                <a:cxnLst>
                  <a:cxn ang="0">
                    <a:pos x="0" y="960"/>
                  </a:cxn>
                  <a:cxn ang="0">
                    <a:pos x="191" y="960"/>
                  </a:cxn>
                  <a:cxn ang="0">
                    <a:pos x="191" y="0"/>
                  </a:cxn>
                  <a:cxn ang="0">
                    <a:pos x="244" y="0"/>
                  </a:cxn>
                </a:cxnLst>
                <a:rect l="txL" t="txT" r="txR" b="txB"/>
                <a:pathLst>
                  <a:path w="864" h="960">
                    <a:moveTo>
                      <a:pt x="0" y="960"/>
                    </a:moveTo>
                    <a:lnTo>
                      <a:pt x="672" y="960"/>
                    </a:lnTo>
                    <a:lnTo>
                      <a:pt x="672" y="0"/>
                    </a:lnTo>
                    <a:lnTo>
                      <a:pt x="864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600" name="Freeform 45"/>
              <p:cNvSpPr/>
              <p:nvPr/>
            </p:nvSpPr>
            <p:spPr>
              <a:xfrm>
                <a:off x="2208" y="1104"/>
                <a:ext cx="816" cy="528"/>
              </a:xfrm>
              <a:custGeom>
                <a:avLst/>
                <a:gdLst>
                  <a:gd name="txL" fmla="*/ 0 w 864"/>
                  <a:gd name="txT" fmla="*/ 0 h 528"/>
                  <a:gd name="txR" fmla="*/ 864 w 864"/>
                  <a:gd name="txB" fmla="*/ 528 h 528"/>
                </a:gdLst>
                <a:ahLst/>
                <a:cxnLst>
                  <a:cxn ang="0">
                    <a:pos x="0" y="0"/>
                  </a:cxn>
                  <a:cxn ang="0">
                    <a:pos x="185" y="0"/>
                  </a:cxn>
                  <a:cxn ang="0">
                    <a:pos x="185" y="528"/>
                  </a:cxn>
                  <a:cxn ang="0">
                    <a:pos x="277" y="528"/>
                  </a:cxn>
                </a:cxnLst>
                <a:rect l="txL" t="txT" r="txR" b="txB"/>
                <a:pathLst>
                  <a:path w="864" h="528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28"/>
                    </a:lnTo>
                    <a:lnTo>
                      <a:pt x="864" y="528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601" name="Freeform 46"/>
              <p:cNvSpPr/>
              <p:nvPr/>
            </p:nvSpPr>
            <p:spPr>
              <a:xfrm flipV="1">
                <a:off x="2208" y="1728"/>
                <a:ext cx="816" cy="528"/>
              </a:xfrm>
              <a:custGeom>
                <a:avLst/>
                <a:gdLst>
                  <a:gd name="txL" fmla="*/ 0 w 864"/>
                  <a:gd name="txT" fmla="*/ 0 h 528"/>
                  <a:gd name="txR" fmla="*/ 864 w 864"/>
                  <a:gd name="txB" fmla="*/ 528 h 528"/>
                </a:gdLst>
                <a:ahLst/>
                <a:cxnLst>
                  <a:cxn ang="0">
                    <a:pos x="0" y="0"/>
                  </a:cxn>
                  <a:cxn ang="0">
                    <a:pos x="185" y="0"/>
                  </a:cxn>
                  <a:cxn ang="0">
                    <a:pos x="185" y="528"/>
                  </a:cxn>
                  <a:cxn ang="0">
                    <a:pos x="277" y="528"/>
                  </a:cxn>
                </a:cxnLst>
                <a:rect l="txL" t="txT" r="txR" b="txB"/>
                <a:pathLst>
                  <a:path w="864" h="528">
                    <a:moveTo>
                      <a:pt x="0" y="0"/>
                    </a:moveTo>
                    <a:lnTo>
                      <a:pt x="576" y="0"/>
                    </a:lnTo>
                    <a:lnTo>
                      <a:pt x="576" y="528"/>
                    </a:lnTo>
                    <a:lnTo>
                      <a:pt x="864" y="528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66602" name="Group 47"/>
              <p:cNvGrpSpPr/>
              <p:nvPr/>
            </p:nvGrpSpPr>
            <p:grpSpPr>
              <a:xfrm>
                <a:off x="2404" y="1512"/>
                <a:ext cx="48" cy="336"/>
                <a:chOff x="1636" y="1464"/>
                <a:chExt cx="48" cy="336"/>
              </a:xfrm>
            </p:grpSpPr>
            <p:sp>
              <p:nvSpPr>
                <p:cNvPr id="66604" name="Oval 49"/>
                <p:cNvSpPr/>
                <p:nvPr/>
              </p:nvSpPr>
              <p:spPr>
                <a:xfrm>
                  <a:off x="1636" y="14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05" name="Oval 52"/>
                <p:cNvSpPr/>
                <p:nvPr/>
              </p:nvSpPr>
              <p:spPr>
                <a:xfrm>
                  <a:off x="1636" y="16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06" name="Oval 55"/>
                <p:cNvSpPr/>
                <p:nvPr/>
              </p:nvSpPr>
              <p:spPr>
                <a:xfrm>
                  <a:off x="1636" y="175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6603" name="Rectangle 57"/>
              <p:cNvSpPr/>
              <p:nvPr/>
            </p:nvSpPr>
            <p:spPr>
              <a:xfrm>
                <a:off x="3552" y="1584"/>
                <a:ext cx="378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800" dirty="0">
                    <a:latin typeface="Helvetica" pitchFamily="34" charset="0"/>
                    <a:ea typeface="宋体" panose="02010600030101010101" pitchFamily="2" charset="-122"/>
                  </a:rPr>
                  <a:t>eq</a:t>
                </a:r>
                <a:endParaRPr lang="en-US" altLang="zh-CN" sz="1700" baseline="-250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6570" name="Line 15"/>
            <p:cNvSpPr/>
            <p:nvPr/>
          </p:nvSpPr>
          <p:spPr>
            <a:xfrm flipV="1">
              <a:off x="4112792" y="3590389"/>
              <a:ext cx="306808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5426075" y="4184015"/>
            <a:ext cx="1625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谓词逻辑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Bit-Level Multiplexor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292100" y="4002088"/>
            <a:ext cx="8305800" cy="2093912"/>
          </a:xfrm>
        </p:spPr>
        <p:txBody>
          <a:bodyPr vert="horz" wrap="square" lIns="91440" tIns="45720" rIns="91440" bIns="45720" anchor="t" anchorCtr="0"/>
          <a:p>
            <a:pPr lvl="1"/>
            <a:r>
              <a:rPr lang="en-US" altLang="zh-CN" dirty="0">
                <a:ea typeface="宋体" panose="02010600030101010101" pitchFamily="2" charset="-122"/>
              </a:rPr>
              <a:t>Control signal 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Data signals a and b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Output a when s=1, b when s=0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Its name: MUX(</a:t>
            </a:r>
            <a:r>
              <a:rPr lang="zh-CN" altLang="en-US" dirty="0">
                <a:ea typeface="宋体" panose="02010600030101010101" pitchFamily="2" charset="-122"/>
              </a:rPr>
              <a:t>一种选择器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Usage: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dirty="0">
                <a:ea typeface="宋体" panose="02010600030101010101" pitchFamily="2" charset="-122"/>
              </a:rPr>
              <a:t> one signal from a couple of signals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8612" name="Group 1"/>
          <p:cNvGrpSpPr/>
          <p:nvPr/>
        </p:nvGrpSpPr>
        <p:grpSpPr>
          <a:xfrm>
            <a:off x="360363" y="1673225"/>
            <a:ext cx="4287837" cy="2136775"/>
            <a:chOff x="579438" y="1603375"/>
            <a:chExt cx="4287837" cy="2136775"/>
          </a:xfrm>
        </p:grpSpPr>
        <p:sp>
          <p:nvSpPr>
            <p:cNvPr id="68615" name="Rectangle 4"/>
            <p:cNvSpPr/>
            <p:nvPr/>
          </p:nvSpPr>
          <p:spPr>
            <a:xfrm>
              <a:off x="1220788" y="1603375"/>
              <a:ext cx="2824162" cy="2136775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28" tIns="47965" rIns="95928" bIns="47965" anchor="t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    Bit MUX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6" name="Freeform 5"/>
            <p:cNvSpPr/>
            <p:nvPr/>
          </p:nvSpPr>
          <p:spPr>
            <a:xfrm flipV="1">
              <a:off x="2824163" y="2671763"/>
              <a:ext cx="533400" cy="152400"/>
            </a:xfrm>
            <a:custGeom>
              <a:avLst/>
              <a:gdLst>
                <a:gd name="txL" fmla="*/ 0 w 336"/>
                <a:gd name="txT" fmla="*/ 0 h 96"/>
                <a:gd name="txR" fmla="*/ 336 w 336"/>
                <a:gd name="txB" fmla="*/ 96 h 96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17" name="Freeform 6"/>
            <p:cNvSpPr/>
            <p:nvPr/>
          </p:nvSpPr>
          <p:spPr>
            <a:xfrm>
              <a:off x="2824163" y="3130550"/>
              <a:ext cx="533400" cy="152400"/>
            </a:xfrm>
            <a:custGeom>
              <a:avLst/>
              <a:gdLst>
                <a:gd name="txL" fmla="*/ 0 w 336"/>
                <a:gd name="txT" fmla="*/ 0 h 96"/>
                <a:gd name="txR" fmla="*/ 336 w 336"/>
                <a:gd name="txB" fmla="*/ 96 h 96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18" name="Line 7"/>
            <p:cNvSpPr/>
            <p:nvPr/>
          </p:nvSpPr>
          <p:spPr>
            <a:xfrm flipV="1">
              <a:off x="3879850" y="2968625"/>
              <a:ext cx="393700" cy="158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9" name="Freeform 8"/>
            <p:cNvSpPr/>
            <p:nvPr/>
          </p:nvSpPr>
          <p:spPr>
            <a:xfrm>
              <a:off x="3278188" y="2747963"/>
              <a:ext cx="652462" cy="441325"/>
            </a:xfrm>
            <a:custGeom>
              <a:avLst/>
              <a:gdLst>
                <a:gd name="txL" fmla="*/ 0 w 410"/>
                <a:gd name="txT" fmla="*/ 0 h 277"/>
                <a:gd name="txR" fmla="*/ 410 w 410"/>
                <a:gd name="txB" fmla="*/ 277 h 277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0" name="Freeform 9"/>
            <p:cNvSpPr/>
            <p:nvPr/>
          </p:nvSpPr>
          <p:spPr>
            <a:xfrm>
              <a:off x="3278188" y="2747963"/>
              <a:ext cx="652462" cy="441325"/>
            </a:xfrm>
            <a:custGeom>
              <a:avLst/>
              <a:gdLst>
                <a:gd name="txL" fmla="*/ 0 w 410"/>
                <a:gd name="txT" fmla="*/ 0 h 277"/>
                <a:gd name="txR" fmla="*/ 410 w 410"/>
                <a:gd name="txB" fmla="*/ 277 h 277"/>
              </a:gdLst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8621" name="Group 10"/>
            <p:cNvGrpSpPr/>
            <p:nvPr/>
          </p:nvGrpSpPr>
          <p:grpSpPr>
            <a:xfrm>
              <a:off x="1765300" y="1754185"/>
              <a:ext cx="292100" cy="612780"/>
              <a:chOff x="960" y="1054"/>
              <a:chExt cx="184" cy="385"/>
            </a:xfrm>
          </p:grpSpPr>
          <p:sp>
            <p:nvSpPr>
              <p:cNvPr id="68640" name="Line 16"/>
              <p:cNvSpPr/>
              <p:nvPr/>
            </p:nvSpPr>
            <p:spPr>
              <a:xfrm rot="5400000">
                <a:off x="889" y="1222"/>
                <a:ext cx="337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41" name="Line 11"/>
              <p:cNvSpPr/>
              <p:nvPr/>
            </p:nvSpPr>
            <p:spPr>
              <a:xfrm rot="5400000">
                <a:off x="1009" y="1391"/>
                <a:ext cx="95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42" name="Freeform 12"/>
              <p:cNvSpPr/>
              <p:nvPr/>
            </p:nvSpPr>
            <p:spPr>
              <a:xfrm rot="5400000">
                <a:off x="957" y="1154"/>
                <a:ext cx="190" cy="184"/>
              </a:xfrm>
              <a:custGeom>
                <a:avLst/>
                <a:gdLst>
                  <a:gd name="txL" fmla="*/ 0 w 190"/>
                  <a:gd name="txT" fmla="*/ 0 h 184"/>
                  <a:gd name="txR" fmla="*/ 190 w 190"/>
                  <a:gd name="txB" fmla="*/ 184 h 184"/>
                </a:gdLst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txL" t="txT" r="txR" b="tx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3" name="Freeform 14"/>
              <p:cNvSpPr/>
              <p:nvPr/>
            </p:nvSpPr>
            <p:spPr>
              <a:xfrm rot="5400000">
                <a:off x="1028" y="1344"/>
                <a:ext cx="49" cy="48"/>
              </a:xfrm>
              <a:custGeom>
                <a:avLst/>
                <a:gdLst>
                  <a:gd name="txL" fmla="*/ 0 w 49"/>
                  <a:gd name="txT" fmla="*/ 0 h 48"/>
                  <a:gd name="txR" fmla="*/ 49 w 49"/>
                  <a:gd name="txB" fmla="*/ 48 h 48"/>
                </a:gdLst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txL" t="txT" r="txR" b="tx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4" name="Freeform 15"/>
              <p:cNvSpPr/>
              <p:nvPr/>
            </p:nvSpPr>
            <p:spPr>
              <a:xfrm rot="5400000">
                <a:off x="1028" y="1344"/>
                <a:ext cx="49" cy="48"/>
              </a:xfrm>
              <a:custGeom>
                <a:avLst/>
                <a:gdLst>
                  <a:gd name="txL" fmla="*/ 0 w 49"/>
                  <a:gd name="txT" fmla="*/ 0 h 48"/>
                  <a:gd name="txR" fmla="*/ 49 w 49"/>
                  <a:gd name="txB" fmla="*/ 48 h 48"/>
                </a:gdLst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txL" t="txT" r="txR" b="tx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8645" name="Freeform 13"/>
              <p:cNvSpPr/>
              <p:nvPr/>
            </p:nvSpPr>
            <p:spPr>
              <a:xfrm rot="5400000">
                <a:off x="957" y="1154"/>
                <a:ext cx="190" cy="184"/>
              </a:xfrm>
              <a:custGeom>
                <a:avLst/>
                <a:gdLst>
                  <a:gd name="txL" fmla="*/ 0 w 190"/>
                  <a:gd name="txT" fmla="*/ 0 h 184"/>
                  <a:gd name="txR" fmla="*/ 190 w 190"/>
                  <a:gd name="txB" fmla="*/ 184 h 184"/>
                </a:gdLst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txL" t="txT" r="txR" b="tx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8622" name="Line 17"/>
            <p:cNvSpPr/>
            <p:nvPr/>
          </p:nvSpPr>
          <p:spPr>
            <a:xfrm>
              <a:off x="2060575" y="2519363"/>
              <a:ext cx="150813" cy="158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3" name="Line 18"/>
            <p:cNvSpPr/>
            <p:nvPr/>
          </p:nvSpPr>
          <p:spPr>
            <a:xfrm>
              <a:off x="915988" y="2824163"/>
              <a:ext cx="1295400" cy="158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4" name="Freeform 19"/>
            <p:cNvSpPr/>
            <p:nvPr/>
          </p:nvSpPr>
          <p:spPr>
            <a:xfrm>
              <a:off x="2211388" y="2443163"/>
              <a:ext cx="606425" cy="43973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5" name="Freeform 20"/>
            <p:cNvSpPr/>
            <p:nvPr/>
          </p:nvSpPr>
          <p:spPr>
            <a:xfrm>
              <a:off x="2211388" y="2443163"/>
              <a:ext cx="606425" cy="43973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26" name="Text Box 21"/>
            <p:cNvSpPr txBox="1"/>
            <p:nvPr/>
          </p:nvSpPr>
          <p:spPr>
            <a:xfrm>
              <a:off x="579438" y="2595563"/>
              <a:ext cx="330200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7" name="Text Box 22"/>
            <p:cNvSpPr txBox="1"/>
            <p:nvPr/>
          </p:nvSpPr>
          <p:spPr>
            <a:xfrm>
              <a:off x="611188" y="1603375"/>
              <a:ext cx="306387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s</a:t>
              </a:r>
              <a:endParaRPr lang="en-US" altLang="zh-CN" sz="17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8" name="Line 23"/>
            <p:cNvSpPr/>
            <p:nvPr/>
          </p:nvSpPr>
          <p:spPr>
            <a:xfrm>
              <a:off x="2060575" y="3130550"/>
              <a:ext cx="150813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9" name="Line 24"/>
            <p:cNvSpPr/>
            <p:nvPr/>
          </p:nvSpPr>
          <p:spPr>
            <a:xfrm>
              <a:off x="909638" y="3438525"/>
              <a:ext cx="130175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0" name="Freeform 25"/>
            <p:cNvSpPr/>
            <p:nvPr/>
          </p:nvSpPr>
          <p:spPr>
            <a:xfrm>
              <a:off x="2211388" y="3054350"/>
              <a:ext cx="606425" cy="439738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31" name="Freeform 26"/>
            <p:cNvSpPr/>
            <p:nvPr/>
          </p:nvSpPr>
          <p:spPr>
            <a:xfrm>
              <a:off x="2211388" y="3054350"/>
              <a:ext cx="606425" cy="439738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32" name="Text Box 27"/>
            <p:cNvSpPr txBox="1"/>
            <p:nvPr/>
          </p:nvSpPr>
          <p:spPr>
            <a:xfrm>
              <a:off x="587668" y="3251200"/>
              <a:ext cx="321970" cy="3738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3" name="Freeform 28"/>
            <p:cNvSpPr/>
            <p:nvPr/>
          </p:nvSpPr>
          <p:spPr>
            <a:xfrm>
              <a:off x="1525588" y="1755775"/>
              <a:ext cx="534987" cy="1374775"/>
            </a:xfrm>
            <a:custGeom>
              <a:avLst/>
              <a:gdLst>
                <a:gd name="txL" fmla="*/ 0 w 336"/>
                <a:gd name="txT" fmla="*/ 0 h 1056"/>
                <a:gd name="txR" fmla="*/ 336 w 336"/>
                <a:gd name="txB" fmla="*/ 1056 h 1056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</a:cxnLst>
              <a:rect l="txL" t="txT" r="txR" b="tx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34" name="Line 29"/>
            <p:cNvSpPr/>
            <p:nvPr/>
          </p:nvSpPr>
          <p:spPr>
            <a:xfrm>
              <a:off x="915988" y="1755775"/>
              <a:ext cx="99377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5" name="Freeform 30"/>
            <p:cNvSpPr/>
            <p:nvPr/>
          </p:nvSpPr>
          <p:spPr>
            <a:xfrm>
              <a:off x="1920081" y="2366962"/>
              <a:ext cx="215899" cy="153988"/>
            </a:xfrm>
            <a:custGeom>
              <a:avLst/>
              <a:gdLst>
                <a:gd name="txL" fmla="*/ 0 w 336"/>
                <a:gd name="txT" fmla="*/ 0 h 1056"/>
                <a:gd name="txR" fmla="*/ 336 w 336"/>
                <a:gd name="txB" fmla="*/ 1056 h 1056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</a:cxnLst>
              <a:rect l="txL" t="txT" r="txR" b="tx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36" name="Rectangle 31"/>
            <p:cNvSpPr/>
            <p:nvPr/>
          </p:nvSpPr>
          <p:spPr>
            <a:xfrm>
              <a:off x="4267200" y="2824163"/>
              <a:ext cx="600075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out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637" name="Group 32"/>
            <p:cNvGrpSpPr/>
            <p:nvPr/>
          </p:nvGrpSpPr>
          <p:grpSpPr>
            <a:xfrm>
              <a:off x="1449388" y="1679575"/>
              <a:ext cx="153987" cy="152400"/>
              <a:chOff x="240" y="4176"/>
              <a:chExt cx="192" cy="192"/>
            </a:xfrm>
          </p:grpSpPr>
          <p:sp>
            <p:nvSpPr>
              <p:cNvPr id="68638" name="Oval 33"/>
              <p:cNvSpPr/>
              <p:nvPr/>
            </p:nvSpPr>
            <p:spPr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39" name="Rectangle 34"/>
              <p:cNvSpPr/>
              <p:nvPr/>
            </p:nvSpPr>
            <p:spPr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8613" name="Text Box 35"/>
          <p:cNvSpPr txBox="1"/>
          <p:nvPr/>
        </p:nvSpPr>
        <p:spPr>
          <a:xfrm>
            <a:off x="4222750" y="2124075"/>
            <a:ext cx="4845050" cy="466725"/>
          </a:xfrm>
          <a:prstGeom prst="rect">
            <a:avLst/>
          </a:prstGeom>
          <a:noFill/>
          <a:ln w="19050">
            <a:noFill/>
          </a:ln>
        </p:spPr>
        <p:txBody>
          <a:bodyPr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bool out = (s&amp;&amp;a)||(!s&amp;&amp;b)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8614" name="Text Box 36"/>
          <p:cNvSpPr txBox="1"/>
          <p:nvPr/>
        </p:nvSpPr>
        <p:spPr>
          <a:xfrm>
            <a:off x="5080000" y="1600200"/>
            <a:ext cx="2343150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u="sng" dirty="0">
                <a:ea typeface="宋体" panose="02010600030101010101" pitchFamily="2" charset="-122"/>
              </a:rPr>
              <a:t>HCL Expression</a:t>
            </a:r>
            <a:endParaRPr lang="en-US" altLang="zh-CN" sz="2400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Word Multiplexor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7" name="内容占位符 3"/>
          <p:cNvSpPr>
            <a:spLocks noGrp="1"/>
          </p:cNvSpPr>
          <p:nvPr>
            <p:ph idx="1"/>
          </p:nvPr>
        </p:nvSpPr>
        <p:spPr>
          <a:xfrm>
            <a:off x="4962525" y="1600200"/>
            <a:ext cx="4114800" cy="508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Word-Level Representation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0660" name="Group 97"/>
          <p:cNvGrpSpPr/>
          <p:nvPr/>
        </p:nvGrpSpPr>
        <p:grpSpPr>
          <a:xfrm>
            <a:off x="6029325" y="2108200"/>
            <a:ext cx="2244725" cy="1290638"/>
            <a:chOff x="3504" y="2064"/>
            <a:chExt cx="1412" cy="811"/>
          </a:xfrm>
        </p:grpSpPr>
        <p:sp>
          <p:nvSpPr>
            <p:cNvPr id="70752" name="Rectangle 98"/>
            <p:cNvSpPr/>
            <p:nvPr/>
          </p:nvSpPr>
          <p:spPr>
            <a:xfrm>
              <a:off x="3504" y="2064"/>
              <a:ext cx="194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s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3" name="Line 99"/>
            <p:cNvSpPr/>
            <p:nvPr/>
          </p:nvSpPr>
          <p:spPr>
            <a:xfrm>
              <a:off x="3696" y="2496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54" name="Line 100"/>
            <p:cNvSpPr/>
            <p:nvPr/>
          </p:nvSpPr>
          <p:spPr>
            <a:xfrm>
              <a:off x="3696" y="2736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55" name="Rectangle 101"/>
            <p:cNvSpPr/>
            <p:nvPr/>
          </p:nvSpPr>
          <p:spPr>
            <a:xfrm>
              <a:off x="3504" y="2380"/>
              <a:ext cx="219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17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6" name="Rectangle 102"/>
            <p:cNvSpPr/>
            <p:nvPr/>
          </p:nvSpPr>
          <p:spPr>
            <a:xfrm>
              <a:off x="3504" y="2640"/>
              <a:ext cx="219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7" name="Line 103"/>
            <p:cNvSpPr/>
            <p:nvPr/>
          </p:nvSpPr>
          <p:spPr>
            <a:xfrm>
              <a:off x="4320" y="2592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58" name="Rectangle 104"/>
            <p:cNvSpPr/>
            <p:nvPr/>
          </p:nvSpPr>
          <p:spPr>
            <a:xfrm>
              <a:off x="4560" y="2486"/>
              <a:ext cx="356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Out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59" name="Freeform 105"/>
            <p:cNvSpPr/>
            <p:nvPr/>
          </p:nvSpPr>
          <p:spPr>
            <a:xfrm>
              <a:off x="3696" y="2208"/>
              <a:ext cx="432" cy="144"/>
            </a:xfrm>
            <a:custGeom>
              <a:avLst/>
              <a:gdLst>
                <a:gd name="txL" fmla="*/ 0 w 432"/>
                <a:gd name="txT" fmla="*/ 0 h 144"/>
                <a:gd name="txR" fmla="*/ 432 w 432"/>
                <a:gd name="txB" fmla="*/ 144 h 144"/>
              </a:gdLst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txL" t="txT" r="txR" b="tx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60" name="AutoShape 106"/>
            <p:cNvSpPr/>
            <p:nvPr/>
          </p:nvSpPr>
          <p:spPr>
            <a:xfrm>
              <a:off x="3936" y="2328"/>
              <a:ext cx="423" cy="52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600" dirty="0">
                  <a:latin typeface="Helvetica" pitchFamily="34" charset="0"/>
                  <a:ea typeface="宋体" panose="02010600030101010101" pitchFamily="2" charset="-122"/>
                </a:rPr>
                <a:t>MUX</a:t>
              </a:r>
              <a:endParaRPr lang="en-US" altLang="zh-CN" sz="16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0661" name="Group 6"/>
          <p:cNvGrpSpPr/>
          <p:nvPr/>
        </p:nvGrpSpPr>
        <p:grpSpPr>
          <a:xfrm>
            <a:off x="342900" y="1524000"/>
            <a:ext cx="4762500" cy="4978400"/>
            <a:chOff x="311" y="720"/>
            <a:chExt cx="2995" cy="3663"/>
          </a:xfrm>
        </p:grpSpPr>
        <p:sp>
          <p:nvSpPr>
            <p:cNvPr id="70663" name="Rectangle 7"/>
            <p:cNvSpPr/>
            <p:nvPr/>
          </p:nvSpPr>
          <p:spPr>
            <a:xfrm>
              <a:off x="816" y="1248"/>
              <a:ext cx="1776" cy="768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28" tIns="47965" rIns="95928" bIns="47965" anchor="t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/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64" name="Freeform 8"/>
            <p:cNvSpPr/>
            <p:nvPr/>
          </p:nvSpPr>
          <p:spPr>
            <a:xfrm flipV="1">
              <a:off x="1824" y="1440"/>
              <a:ext cx="336" cy="96"/>
            </a:xfrm>
            <a:custGeom>
              <a:avLst/>
              <a:gdLst>
                <a:gd name="txL" fmla="*/ 0 w 336"/>
                <a:gd name="txT" fmla="*/ 0 h 96"/>
                <a:gd name="txR" fmla="*/ 336 w 336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5" name="Freeform 9"/>
            <p:cNvSpPr/>
            <p:nvPr/>
          </p:nvSpPr>
          <p:spPr>
            <a:xfrm>
              <a:off x="1824" y="1728"/>
              <a:ext cx="336" cy="96"/>
            </a:xfrm>
            <a:custGeom>
              <a:avLst/>
              <a:gdLst>
                <a:gd name="txL" fmla="*/ 0 w 336"/>
                <a:gd name="txT" fmla="*/ 0 h 96"/>
                <a:gd name="txR" fmla="*/ 336 w 336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6" name="Freeform 11"/>
            <p:cNvSpPr/>
            <p:nvPr/>
          </p:nvSpPr>
          <p:spPr>
            <a:xfrm>
              <a:off x="2110" y="1488"/>
              <a:ext cx="410" cy="277"/>
            </a:xfrm>
            <a:custGeom>
              <a:avLst/>
              <a:gdLst>
                <a:gd name="txL" fmla="*/ 0 w 410"/>
                <a:gd name="txT" fmla="*/ 0 h 277"/>
                <a:gd name="txR" fmla="*/ 410 w 410"/>
                <a:gd name="txB" fmla="*/ 277 h 277"/>
              </a:gdLst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67" name="Freeform 12"/>
            <p:cNvSpPr/>
            <p:nvPr/>
          </p:nvSpPr>
          <p:spPr>
            <a:xfrm>
              <a:off x="2110" y="1488"/>
              <a:ext cx="379" cy="277"/>
            </a:xfrm>
            <a:custGeom>
              <a:avLst/>
              <a:gdLst>
                <a:gd name="txL" fmla="*/ 0 w 410"/>
                <a:gd name="txT" fmla="*/ 0 h 277"/>
                <a:gd name="txR" fmla="*/ 410 w 410"/>
                <a:gd name="txB" fmla="*/ 277 h 277"/>
              </a:gdLst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7" y="3"/>
                </a:cxn>
                <a:cxn ang="0">
                  <a:pos x="55" y="11"/>
                </a:cxn>
                <a:cxn ang="0">
                  <a:pos x="61" y="22"/>
                </a:cxn>
                <a:cxn ang="0">
                  <a:pos x="67" y="40"/>
                </a:cxn>
                <a:cxn ang="0">
                  <a:pos x="77" y="81"/>
                </a:cxn>
                <a:cxn ang="0">
                  <a:pos x="85" y="140"/>
                </a:cxn>
                <a:cxn ang="0">
                  <a:pos x="85" y="140"/>
                </a:cxn>
                <a:cxn ang="0">
                  <a:pos x="77" y="195"/>
                </a:cxn>
                <a:cxn ang="0">
                  <a:pos x="67" y="240"/>
                </a:cxn>
                <a:cxn ang="0">
                  <a:pos x="61" y="254"/>
                </a:cxn>
                <a:cxn ang="0">
                  <a:pos x="55" y="266"/>
                </a:cxn>
                <a:cxn ang="0">
                  <a:pos x="47" y="273"/>
                </a:cxn>
                <a:cxn ang="0">
                  <a:pos x="40" y="277"/>
                </a:cxn>
                <a:cxn ang="0">
                  <a:pos x="4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6" y="247"/>
                </a:cxn>
                <a:cxn ang="0">
                  <a:pos x="7" y="214"/>
                </a:cxn>
                <a:cxn ang="0">
                  <a:pos x="10" y="177"/>
                </a:cxn>
                <a:cxn ang="0">
                  <a:pos x="11" y="140"/>
                </a:cxn>
                <a:cxn ang="0">
                  <a:pos x="11" y="140"/>
                </a:cxn>
                <a:cxn ang="0">
                  <a:pos x="10" y="99"/>
                </a:cxn>
                <a:cxn ang="0">
                  <a:pos x="7" y="66"/>
                </a:cxn>
                <a:cxn ang="0">
                  <a:pos x="6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0668" name="Group 13"/>
            <p:cNvGrpSpPr/>
            <p:nvPr/>
          </p:nvGrpSpPr>
          <p:grpSpPr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70746" name="Line 14"/>
              <p:cNvSpPr/>
              <p:nvPr/>
            </p:nvSpPr>
            <p:spPr>
              <a:xfrm rot="5400000">
                <a:off x="1009" y="1391"/>
                <a:ext cx="95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747" name="Freeform 15"/>
              <p:cNvSpPr/>
              <p:nvPr/>
            </p:nvSpPr>
            <p:spPr>
              <a:xfrm rot="5400000">
                <a:off x="957" y="1154"/>
                <a:ext cx="190" cy="184"/>
              </a:xfrm>
              <a:custGeom>
                <a:avLst/>
                <a:gdLst>
                  <a:gd name="txL" fmla="*/ 0 w 190"/>
                  <a:gd name="txT" fmla="*/ 0 h 184"/>
                  <a:gd name="txR" fmla="*/ 190 w 190"/>
                  <a:gd name="txB" fmla="*/ 184 h 184"/>
                </a:gdLst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txL" t="txT" r="txR" b="tx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748" name="Freeform 16"/>
              <p:cNvSpPr/>
              <p:nvPr/>
            </p:nvSpPr>
            <p:spPr>
              <a:xfrm rot="5400000">
                <a:off x="957" y="1154"/>
                <a:ext cx="190" cy="184"/>
              </a:xfrm>
              <a:custGeom>
                <a:avLst/>
                <a:gdLst>
                  <a:gd name="txL" fmla="*/ 0 w 190"/>
                  <a:gd name="txT" fmla="*/ 0 h 184"/>
                  <a:gd name="txR" fmla="*/ 190 w 190"/>
                  <a:gd name="txB" fmla="*/ 184 h 184"/>
                </a:gdLst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txL" t="txT" r="txR" b="tx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749" name="Freeform 17"/>
              <p:cNvSpPr/>
              <p:nvPr/>
            </p:nvSpPr>
            <p:spPr>
              <a:xfrm rot="5400000">
                <a:off x="1028" y="1344"/>
                <a:ext cx="49" cy="48"/>
              </a:xfrm>
              <a:custGeom>
                <a:avLst/>
                <a:gdLst>
                  <a:gd name="txL" fmla="*/ 0 w 49"/>
                  <a:gd name="txT" fmla="*/ 0 h 48"/>
                  <a:gd name="txR" fmla="*/ 49 w 49"/>
                  <a:gd name="txB" fmla="*/ 48 h 48"/>
                </a:gdLst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txL" t="txT" r="txR" b="tx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750" name="Freeform 18"/>
              <p:cNvSpPr/>
              <p:nvPr/>
            </p:nvSpPr>
            <p:spPr>
              <a:xfrm rot="5400000">
                <a:off x="1028" y="1344"/>
                <a:ext cx="49" cy="48"/>
              </a:xfrm>
              <a:custGeom>
                <a:avLst/>
                <a:gdLst>
                  <a:gd name="txL" fmla="*/ 0 w 49"/>
                  <a:gd name="txT" fmla="*/ 0 h 48"/>
                  <a:gd name="txR" fmla="*/ 49 w 49"/>
                  <a:gd name="txB" fmla="*/ 48 h 48"/>
                </a:gdLst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txL" t="txT" r="txR" b="tx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0751" name="Line 19"/>
              <p:cNvSpPr/>
              <p:nvPr/>
            </p:nvSpPr>
            <p:spPr>
              <a:xfrm rot="5400000">
                <a:off x="1002" y="1102"/>
                <a:ext cx="95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0669" name="Line 20"/>
            <p:cNvSpPr/>
            <p:nvPr/>
          </p:nvSpPr>
          <p:spPr>
            <a:xfrm>
              <a:off x="1344" y="1344"/>
              <a:ext cx="9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0" name="Line 21"/>
            <p:cNvSpPr/>
            <p:nvPr/>
          </p:nvSpPr>
          <p:spPr>
            <a:xfrm>
              <a:off x="624" y="1536"/>
              <a:ext cx="81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1" name="Freeform 22"/>
            <p:cNvSpPr/>
            <p:nvPr/>
          </p:nvSpPr>
          <p:spPr>
            <a:xfrm>
              <a:off x="1439" y="1296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2" name="Freeform 23"/>
            <p:cNvSpPr/>
            <p:nvPr/>
          </p:nvSpPr>
          <p:spPr>
            <a:xfrm>
              <a:off x="1439" y="1296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3" name="Text Box 24"/>
            <p:cNvSpPr txBox="1"/>
            <p:nvPr/>
          </p:nvSpPr>
          <p:spPr>
            <a:xfrm>
              <a:off x="311" y="1392"/>
              <a:ext cx="309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800" baseline="-25000" dirty="0">
                  <a:latin typeface="Helvetica" pitchFamily="34" charset="0"/>
                  <a:ea typeface="宋体" panose="02010600030101010101" pitchFamily="2" charset="-122"/>
                </a:rPr>
                <a:t>63</a:t>
              </a:r>
              <a:endParaRPr lang="en-US" altLang="zh-CN" sz="18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4" name="Text Box 25"/>
            <p:cNvSpPr txBox="1"/>
            <p:nvPr/>
          </p:nvSpPr>
          <p:spPr>
            <a:xfrm>
              <a:off x="336" y="720"/>
              <a:ext cx="194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s</a:t>
              </a:r>
              <a:endParaRPr lang="en-US" altLang="zh-CN" sz="17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5" name="Line 26"/>
            <p:cNvSpPr/>
            <p:nvPr/>
          </p:nvSpPr>
          <p:spPr>
            <a:xfrm>
              <a:off x="1008" y="1728"/>
              <a:ext cx="431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6" name="Line 27"/>
            <p:cNvSpPr/>
            <p:nvPr/>
          </p:nvSpPr>
          <p:spPr>
            <a:xfrm flipV="1">
              <a:off x="624" y="1920"/>
              <a:ext cx="81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7" name="Freeform 28"/>
            <p:cNvSpPr/>
            <p:nvPr/>
          </p:nvSpPr>
          <p:spPr>
            <a:xfrm>
              <a:off x="1439" y="1680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8" name="Freeform 29"/>
            <p:cNvSpPr/>
            <p:nvPr/>
          </p:nvSpPr>
          <p:spPr>
            <a:xfrm>
              <a:off x="1439" y="1680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79" name="Text Box 30"/>
            <p:cNvSpPr txBox="1"/>
            <p:nvPr/>
          </p:nvSpPr>
          <p:spPr>
            <a:xfrm>
              <a:off x="311" y="1804"/>
              <a:ext cx="309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 dirty="0">
                  <a:latin typeface="Helvetica" pitchFamily="34" charset="0"/>
                  <a:ea typeface="宋体" panose="02010600030101010101" pitchFamily="2" charset="-122"/>
                </a:rPr>
                <a:t>63</a:t>
              </a:r>
              <a:endParaRPr lang="en-US" altLang="zh-CN" sz="18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80" name="Line 31"/>
            <p:cNvSpPr/>
            <p:nvPr/>
          </p:nvSpPr>
          <p:spPr>
            <a:xfrm>
              <a:off x="624" y="864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1" name="Freeform 32"/>
            <p:cNvSpPr/>
            <p:nvPr/>
          </p:nvSpPr>
          <p:spPr>
            <a:xfrm>
              <a:off x="1248" y="1248"/>
              <a:ext cx="96" cy="96"/>
            </a:xfrm>
            <a:custGeom>
              <a:avLst/>
              <a:gdLst>
                <a:gd name="txL" fmla="*/ 0 w 336"/>
                <a:gd name="txT" fmla="*/ 0 h 1056"/>
                <a:gd name="txR" fmla="*/ 336 w 336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2" name="Rectangle 33"/>
            <p:cNvSpPr/>
            <p:nvPr/>
          </p:nvSpPr>
          <p:spPr>
            <a:xfrm>
              <a:off x="2784" y="1536"/>
              <a:ext cx="522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out</a:t>
              </a:r>
              <a:r>
                <a:rPr lang="en-US" altLang="zh-CN" sz="1800" baseline="-25000" dirty="0">
                  <a:latin typeface="Helvetica" pitchFamily="34" charset="0"/>
                  <a:ea typeface="宋体" panose="02010600030101010101" pitchFamily="2" charset="-122"/>
                </a:rPr>
                <a:t>63</a:t>
              </a:r>
              <a:endParaRPr lang="en-US" altLang="zh-CN" sz="18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83" name="Rectangle 34"/>
            <p:cNvSpPr/>
            <p:nvPr/>
          </p:nvSpPr>
          <p:spPr>
            <a:xfrm>
              <a:off x="816" y="2016"/>
              <a:ext cx="1776" cy="768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28" tIns="47965" rIns="95928" bIns="47965" anchor="t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/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84" name="Freeform 35"/>
            <p:cNvSpPr/>
            <p:nvPr/>
          </p:nvSpPr>
          <p:spPr>
            <a:xfrm flipV="1">
              <a:off x="1824" y="2208"/>
              <a:ext cx="336" cy="96"/>
            </a:xfrm>
            <a:custGeom>
              <a:avLst/>
              <a:gdLst>
                <a:gd name="txL" fmla="*/ 0 w 336"/>
                <a:gd name="txT" fmla="*/ 0 h 96"/>
                <a:gd name="txR" fmla="*/ 336 w 336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5" name="Freeform 36"/>
            <p:cNvSpPr/>
            <p:nvPr/>
          </p:nvSpPr>
          <p:spPr>
            <a:xfrm>
              <a:off x="1824" y="2496"/>
              <a:ext cx="336" cy="96"/>
            </a:xfrm>
            <a:custGeom>
              <a:avLst/>
              <a:gdLst>
                <a:gd name="txL" fmla="*/ 0 w 336"/>
                <a:gd name="txT" fmla="*/ 0 h 96"/>
                <a:gd name="txR" fmla="*/ 336 w 336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6" name="Freeform 38"/>
            <p:cNvSpPr/>
            <p:nvPr/>
          </p:nvSpPr>
          <p:spPr>
            <a:xfrm>
              <a:off x="2110" y="2256"/>
              <a:ext cx="410" cy="277"/>
            </a:xfrm>
            <a:custGeom>
              <a:avLst/>
              <a:gdLst>
                <a:gd name="txL" fmla="*/ 0 w 410"/>
                <a:gd name="txT" fmla="*/ 0 h 277"/>
                <a:gd name="txR" fmla="*/ 410 w 410"/>
                <a:gd name="txB" fmla="*/ 277 h 277"/>
              </a:gdLst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7" name="Freeform 39"/>
            <p:cNvSpPr/>
            <p:nvPr/>
          </p:nvSpPr>
          <p:spPr>
            <a:xfrm>
              <a:off x="2110" y="2256"/>
              <a:ext cx="379" cy="277"/>
            </a:xfrm>
            <a:custGeom>
              <a:avLst/>
              <a:gdLst>
                <a:gd name="txL" fmla="*/ 0 w 410"/>
                <a:gd name="txT" fmla="*/ 0 h 277"/>
                <a:gd name="txR" fmla="*/ 410 w 410"/>
                <a:gd name="txB" fmla="*/ 277 h 277"/>
              </a:gdLst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7" y="3"/>
                </a:cxn>
                <a:cxn ang="0">
                  <a:pos x="55" y="11"/>
                </a:cxn>
                <a:cxn ang="0">
                  <a:pos x="61" y="22"/>
                </a:cxn>
                <a:cxn ang="0">
                  <a:pos x="67" y="40"/>
                </a:cxn>
                <a:cxn ang="0">
                  <a:pos x="77" y="81"/>
                </a:cxn>
                <a:cxn ang="0">
                  <a:pos x="85" y="140"/>
                </a:cxn>
                <a:cxn ang="0">
                  <a:pos x="85" y="140"/>
                </a:cxn>
                <a:cxn ang="0">
                  <a:pos x="77" y="195"/>
                </a:cxn>
                <a:cxn ang="0">
                  <a:pos x="67" y="240"/>
                </a:cxn>
                <a:cxn ang="0">
                  <a:pos x="61" y="254"/>
                </a:cxn>
                <a:cxn ang="0">
                  <a:pos x="55" y="266"/>
                </a:cxn>
                <a:cxn ang="0">
                  <a:pos x="47" y="273"/>
                </a:cxn>
                <a:cxn ang="0">
                  <a:pos x="40" y="277"/>
                </a:cxn>
                <a:cxn ang="0">
                  <a:pos x="4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6" y="247"/>
                </a:cxn>
                <a:cxn ang="0">
                  <a:pos x="7" y="214"/>
                </a:cxn>
                <a:cxn ang="0">
                  <a:pos x="10" y="177"/>
                </a:cxn>
                <a:cxn ang="0">
                  <a:pos x="11" y="140"/>
                </a:cxn>
                <a:cxn ang="0">
                  <a:pos x="11" y="140"/>
                </a:cxn>
                <a:cxn ang="0">
                  <a:pos x="10" y="99"/>
                </a:cxn>
                <a:cxn ang="0">
                  <a:pos x="7" y="66"/>
                </a:cxn>
                <a:cxn ang="0">
                  <a:pos x="6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8" name="Line 40"/>
            <p:cNvSpPr/>
            <p:nvPr/>
          </p:nvSpPr>
          <p:spPr>
            <a:xfrm>
              <a:off x="1344" y="2112"/>
              <a:ext cx="9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9" name="Line 41"/>
            <p:cNvSpPr/>
            <p:nvPr/>
          </p:nvSpPr>
          <p:spPr>
            <a:xfrm>
              <a:off x="624" y="2304"/>
              <a:ext cx="81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0" name="Freeform 42"/>
            <p:cNvSpPr/>
            <p:nvPr/>
          </p:nvSpPr>
          <p:spPr>
            <a:xfrm>
              <a:off x="1439" y="2064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1" name="Freeform 43"/>
            <p:cNvSpPr/>
            <p:nvPr/>
          </p:nvSpPr>
          <p:spPr>
            <a:xfrm>
              <a:off x="1439" y="2064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2" name="Text Box 44"/>
            <p:cNvSpPr txBox="1"/>
            <p:nvPr/>
          </p:nvSpPr>
          <p:spPr>
            <a:xfrm>
              <a:off x="311" y="2160"/>
              <a:ext cx="309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800" baseline="-25000" dirty="0">
                  <a:latin typeface="Helvetica" pitchFamily="34" charset="0"/>
                  <a:ea typeface="宋体" panose="02010600030101010101" pitchFamily="2" charset="-122"/>
                </a:rPr>
                <a:t>62</a:t>
              </a:r>
              <a:endParaRPr lang="en-US" altLang="zh-CN" sz="18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93" name="Line 45"/>
            <p:cNvSpPr/>
            <p:nvPr/>
          </p:nvSpPr>
          <p:spPr>
            <a:xfrm>
              <a:off x="1008" y="2496"/>
              <a:ext cx="431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4" name="Line 46"/>
            <p:cNvSpPr/>
            <p:nvPr/>
          </p:nvSpPr>
          <p:spPr>
            <a:xfrm flipV="1">
              <a:off x="624" y="2688"/>
              <a:ext cx="81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5" name="Freeform 47"/>
            <p:cNvSpPr/>
            <p:nvPr/>
          </p:nvSpPr>
          <p:spPr>
            <a:xfrm>
              <a:off x="1439" y="2448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6" name="Freeform 48"/>
            <p:cNvSpPr/>
            <p:nvPr/>
          </p:nvSpPr>
          <p:spPr>
            <a:xfrm>
              <a:off x="1439" y="2448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7" name="Text Box 49"/>
            <p:cNvSpPr txBox="1"/>
            <p:nvPr/>
          </p:nvSpPr>
          <p:spPr>
            <a:xfrm>
              <a:off x="311" y="2572"/>
              <a:ext cx="309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 dirty="0">
                  <a:latin typeface="Helvetica" pitchFamily="34" charset="0"/>
                  <a:ea typeface="宋体" panose="02010600030101010101" pitchFamily="2" charset="-122"/>
                </a:rPr>
                <a:t>62</a:t>
              </a:r>
              <a:endParaRPr lang="en-US" altLang="zh-CN" sz="18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98" name="Freeform 50"/>
            <p:cNvSpPr/>
            <p:nvPr/>
          </p:nvSpPr>
          <p:spPr>
            <a:xfrm>
              <a:off x="1248" y="2016"/>
              <a:ext cx="96" cy="96"/>
            </a:xfrm>
            <a:custGeom>
              <a:avLst/>
              <a:gdLst>
                <a:gd name="txL" fmla="*/ 0 w 336"/>
                <a:gd name="txT" fmla="*/ 0 h 1056"/>
                <a:gd name="txR" fmla="*/ 336 w 336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99" name="Rectangle 51"/>
            <p:cNvSpPr/>
            <p:nvPr/>
          </p:nvSpPr>
          <p:spPr>
            <a:xfrm>
              <a:off x="2784" y="2304"/>
              <a:ext cx="474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out</a:t>
              </a:r>
              <a:r>
                <a:rPr lang="en-US" altLang="zh-CN" sz="1800" baseline="-25000" dirty="0">
                  <a:latin typeface="Helvetica" pitchFamily="34" charset="0"/>
                  <a:ea typeface="宋体" panose="02010600030101010101" pitchFamily="2" charset="-122"/>
                </a:rPr>
                <a:t>62</a:t>
              </a:r>
              <a:endParaRPr lang="en-US" altLang="zh-CN" sz="17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00" name="Rectangle 52"/>
            <p:cNvSpPr/>
            <p:nvPr/>
          </p:nvSpPr>
          <p:spPr>
            <a:xfrm>
              <a:off x="816" y="3552"/>
              <a:ext cx="1776" cy="768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28" tIns="47965" rIns="95928" bIns="47965" anchor="t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/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01" name="Freeform 53"/>
            <p:cNvSpPr/>
            <p:nvPr/>
          </p:nvSpPr>
          <p:spPr>
            <a:xfrm flipV="1">
              <a:off x="1824" y="3744"/>
              <a:ext cx="336" cy="96"/>
            </a:xfrm>
            <a:custGeom>
              <a:avLst/>
              <a:gdLst>
                <a:gd name="txL" fmla="*/ 0 w 336"/>
                <a:gd name="txT" fmla="*/ 0 h 96"/>
                <a:gd name="txR" fmla="*/ 336 w 336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2" name="Freeform 54"/>
            <p:cNvSpPr/>
            <p:nvPr/>
          </p:nvSpPr>
          <p:spPr>
            <a:xfrm>
              <a:off x="1824" y="4032"/>
              <a:ext cx="336" cy="96"/>
            </a:xfrm>
            <a:custGeom>
              <a:avLst/>
              <a:gdLst>
                <a:gd name="txL" fmla="*/ 0 w 336"/>
                <a:gd name="txT" fmla="*/ 0 h 96"/>
                <a:gd name="txR" fmla="*/ 336 w 336"/>
                <a:gd name="txB" fmla="*/ 96 h 96"/>
              </a:gdLst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3" name="Freeform 56"/>
            <p:cNvSpPr/>
            <p:nvPr/>
          </p:nvSpPr>
          <p:spPr>
            <a:xfrm>
              <a:off x="2110" y="3792"/>
              <a:ext cx="410" cy="277"/>
            </a:xfrm>
            <a:custGeom>
              <a:avLst/>
              <a:gdLst>
                <a:gd name="txL" fmla="*/ 0 w 410"/>
                <a:gd name="txT" fmla="*/ 0 h 277"/>
                <a:gd name="txR" fmla="*/ 410 w 410"/>
                <a:gd name="txB" fmla="*/ 277 h 277"/>
              </a:gdLst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4" name="Freeform 57"/>
            <p:cNvSpPr/>
            <p:nvPr/>
          </p:nvSpPr>
          <p:spPr>
            <a:xfrm>
              <a:off x="2110" y="3792"/>
              <a:ext cx="379" cy="277"/>
            </a:xfrm>
            <a:custGeom>
              <a:avLst/>
              <a:gdLst>
                <a:gd name="txL" fmla="*/ 0 w 410"/>
                <a:gd name="txT" fmla="*/ 0 h 277"/>
                <a:gd name="txR" fmla="*/ 410 w 410"/>
                <a:gd name="txB" fmla="*/ 277 h 277"/>
              </a:gdLst>
              <a:ahLst/>
              <a:cxnLst>
                <a:cxn ang="0">
                  <a:pos x="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7" y="3"/>
                </a:cxn>
                <a:cxn ang="0">
                  <a:pos x="55" y="11"/>
                </a:cxn>
                <a:cxn ang="0">
                  <a:pos x="61" y="22"/>
                </a:cxn>
                <a:cxn ang="0">
                  <a:pos x="67" y="40"/>
                </a:cxn>
                <a:cxn ang="0">
                  <a:pos x="77" y="81"/>
                </a:cxn>
                <a:cxn ang="0">
                  <a:pos x="85" y="140"/>
                </a:cxn>
                <a:cxn ang="0">
                  <a:pos x="85" y="140"/>
                </a:cxn>
                <a:cxn ang="0">
                  <a:pos x="77" y="195"/>
                </a:cxn>
                <a:cxn ang="0">
                  <a:pos x="67" y="240"/>
                </a:cxn>
                <a:cxn ang="0">
                  <a:pos x="61" y="254"/>
                </a:cxn>
                <a:cxn ang="0">
                  <a:pos x="55" y="266"/>
                </a:cxn>
                <a:cxn ang="0">
                  <a:pos x="47" y="273"/>
                </a:cxn>
                <a:cxn ang="0">
                  <a:pos x="40" y="277"/>
                </a:cxn>
                <a:cxn ang="0">
                  <a:pos x="4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6" y="247"/>
                </a:cxn>
                <a:cxn ang="0">
                  <a:pos x="7" y="214"/>
                </a:cxn>
                <a:cxn ang="0">
                  <a:pos x="10" y="177"/>
                </a:cxn>
                <a:cxn ang="0">
                  <a:pos x="11" y="140"/>
                </a:cxn>
                <a:cxn ang="0">
                  <a:pos x="11" y="140"/>
                </a:cxn>
                <a:cxn ang="0">
                  <a:pos x="10" y="99"/>
                </a:cxn>
                <a:cxn ang="0">
                  <a:pos x="7" y="66"/>
                </a:cxn>
                <a:cxn ang="0">
                  <a:pos x="6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5" name="Line 58"/>
            <p:cNvSpPr/>
            <p:nvPr/>
          </p:nvSpPr>
          <p:spPr>
            <a:xfrm>
              <a:off x="1344" y="3648"/>
              <a:ext cx="9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6" name="Line 59"/>
            <p:cNvSpPr/>
            <p:nvPr/>
          </p:nvSpPr>
          <p:spPr>
            <a:xfrm>
              <a:off x="624" y="3840"/>
              <a:ext cx="81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07" name="Freeform 60"/>
            <p:cNvSpPr/>
            <p:nvPr/>
          </p:nvSpPr>
          <p:spPr>
            <a:xfrm>
              <a:off x="1439" y="3600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8" name="Freeform 61"/>
            <p:cNvSpPr/>
            <p:nvPr/>
          </p:nvSpPr>
          <p:spPr>
            <a:xfrm>
              <a:off x="1439" y="3600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09" name="Text Box 62"/>
            <p:cNvSpPr txBox="1"/>
            <p:nvPr/>
          </p:nvSpPr>
          <p:spPr>
            <a:xfrm>
              <a:off x="364" y="3696"/>
              <a:ext cx="256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1800" baseline="-250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7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10" name="Line 63"/>
            <p:cNvSpPr/>
            <p:nvPr/>
          </p:nvSpPr>
          <p:spPr>
            <a:xfrm>
              <a:off x="1344" y="4032"/>
              <a:ext cx="9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11" name="Line 64"/>
            <p:cNvSpPr/>
            <p:nvPr/>
          </p:nvSpPr>
          <p:spPr>
            <a:xfrm flipV="1">
              <a:off x="624" y="4224"/>
              <a:ext cx="81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12" name="Freeform 65"/>
            <p:cNvSpPr/>
            <p:nvPr/>
          </p:nvSpPr>
          <p:spPr>
            <a:xfrm>
              <a:off x="1439" y="3984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13" name="Freeform 66"/>
            <p:cNvSpPr/>
            <p:nvPr/>
          </p:nvSpPr>
          <p:spPr>
            <a:xfrm>
              <a:off x="1439" y="3984"/>
              <a:ext cx="382" cy="277"/>
            </a:xfrm>
            <a:custGeom>
              <a:avLst/>
              <a:gdLst>
                <a:gd name="txL" fmla="*/ 0 w 382"/>
                <a:gd name="txT" fmla="*/ 0 h 277"/>
                <a:gd name="txR" fmla="*/ 382 w 382"/>
                <a:gd name="txB" fmla="*/ 277 h 277"/>
              </a:gdLst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txL" t="txT" r="txR" b="tx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14" name="Text Box 67"/>
            <p:cNvSpPr txBox="1"/>
            <p:nvPr/>
          </p:nvSpPr>
          <p:spPr>
            <a:xfrm>
              <a:off x="364" y="4108"/>
              <a:ext cx="256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15" name="Freeform 68"/>
            <p:cNvSpPr/>
            <p:nvPr/>
          </p:nvSpPr>
          <p:spPr>
            <a:xfrm>
              <a:off x="1248" y="1344"/>
              <a:ext cx="144" cy="2304"/>
            </a:xfrm>
            <a:custGeom>
              <a:avLst/>
              <a:gdLst>
                <a:gd name="txL" fmla="*/ 0 w 336"/>
                <a:gd name="txT" fmla="*/ 0 h 1056"/>
                <a:gd name="txR" fmla="*/ 336 w 336"/>
                <a:gd name="txB" fmla="*/ 1056 h 1056"/>
              </a:gdLst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0" y="0"/>
                </a:cxn>
              </a:cxnLst>
              <a:rect l="txL" t="txT" r="txR" b="tx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716" name="Rectangle 69"/>
            <p:cNvSpPr/>
            <p:nvPr/>
          </p:nvSpPr>
          <p:spPr>
            <a:xfrm>
              <a:off x="2784" y="3840"/>
              <a:ext cx="432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out</a:t>
              </a:r>
              <a:r>
                <a:rPr lang="en-US" altLang="zh-CN" sz="1800" baseline="-250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8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717" name="Freeform 70"/>
            <p:cNvSpPr/>
            <p:nvPr/>
          </p:nvSpPr>
          <p:spPr>
            <a:xfrm>
              <a:off x="1008" y="864"/>
              <a:ext cx="336" cy="3168"/>
            </a:xfrm>
            <a:custGeom>
              <a:avLst/>
              <a:gdLst>
                <a:gd name="txL" fmla="*/ 0 w 336"/>
                <a:gd name="txT" fmla="*/ 0 h 1056"/>
                <a:gd name="txR" fmla="*/ 336 w 336"/>
                <a:gd name="txB" fmla="*/ 1056 h 1056"/>
              </a:gdLst>
              <a:ahLst/>
              <a:cxnLst>
                <a:cxn ang="0">
                  <a:pos x="336" y="2147483646"/>
                </a:cxn>
                <a:cxn ang="0">
                  <a:pos x="0" y="2147483646"/>
                </a:cxn>
                <a:cxn ang="0">
                  <a:pos x="0" y="0"/>
                </a:cxn>
              </a:cxnLst>
              <a:rect l="txL" t="txT" r="txR" b="tx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0718" name="Group 71"/>
            <p:cNvGrpSpPr/>
            <p:nvPr/>
          </p:nvGrpSpPr>
          <p:grpSpPr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70744" name="Oval 72"/>
              <p:cNvSpPr/>
              <p:nvPr/>
            </p:nvSpPr>
            <p:spPr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45" name="Rectangle 73"/>
              <p:cNvSpPr/>
              <p:nvPr/>
            </p:nvSpPr>
            <p:spPr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719" name="Group 74"/>
            <p:cNvGrpSpPr/>
            <p:nvPr/>
          </p:nvGrpSpPr>
          <p:grpSpPr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70742" name="Oval 75"/>
              <p:cNvSpPr/>
              <p:nvPr/>
            </p:nvSpPr>
            <p:spPr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43" name="Rectangle 76"/>
              <p:cNvSpPr/>
              <p:nvPr/>
            </p:nvSpPr>
            <p:spPr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720" name="Group 77"/>
            <p:cNvGrpSpPr/>
            <p:nvPr/>
          </p:nvGrpSpPr>
          <p:grpSpPr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70740" name="Oval 78"/>
              <p:cNvSpPr/>
              <p:nvPr/>
            </p:nvSpPr>
            <p:spPr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41" name="Rectangle 79"/>
              <p:cNvSpPr/>
              <p:nvPr/>
            </p:nvSpPr>
            <p:spPr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721" name="Group 80"/>
            <p:cNvGrpSpPr/>
            <p:nvPr/>
          </p:nvGrpSpPr>
          <p:grpSpPr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70738" name="Oval 81"/>
              <p:cNvSpPr/>
              <p:nvPr/>
            </p:nvSpPr>
            <p:spPr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39" name="Rectangle 82"/>
              <p:cNvSpPr/>
              <p:nvPr/>
            </p:nvSpPr>
            <p:spPr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722" name="Group 83"/>
            <p:cNvGrpSpPr/>
            <p:nvPr/>
          </p:nvGrpSpPr>
          <p:grpSpPr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70729" name="Group 84"/>
              <p:cNvGrpSpPr/>
              <p:nvPr/>
            </p:nvGrpSpPr>
            <p:grpSpPr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70736" name="Oval 85"/>
                <p:cNvSpPr/>
                <p:nvPr/>
              </p:nvSpPr>
              <p:spPr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737" name="Rectangle 86"/>
                <p:cNvSpPr/>
                <p:nvPr/>
              </p:nvSpPr>
              <p:spPr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0730" name="Group 87"/>
              <p:cNvGrpSpPr/>
              <p:nvPr/>
            </p:nvGrpSpPr>
            <p:grpSpPr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70734" name="Oval 88"/>
                <p:cNvSpPr/>
                <p:nvPr/>
              </p:nvSpPr>
              <p:spPr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735" name="Rectangle 89"/>
                <p:cNvSpPr/>
                <p:nvPr/>
              </p:nvSpPr>
              <p:spPr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0731" name="Group 90"/>
              <p:cNvGrpSpPr/>
              <p:nvPr/>
            </p:nvGrpSpPr>
            <p:grpSpPr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70732" name="Oval 91"/>
                <p:cNvSpPr/>
                <p:nvPr/>
              </p:nvSpPr>
              <p:spPr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733" name="Rectangle 92"/>
                <p:cNvSpPr/>
                <p:nvPr/>
              </p:nvSpPr>
              <p:spPr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/>
                  <a:endParaRPr lang="zh-CN" altLang="en-US" sz="24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70723" name="Group 93"/>
            <p:cNvGrpSpPr/>
            <p:nvPr/>
          </p:nvGrpSpPr>
          <p:grpSpPr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70727" name="Oval 94"/>
              <p:cNvSpPr/>
              <p:nvPr/>
            </p:nvSpPr>
            <p:spPr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728" name="Rectangle 95"/>
              <p:cNvSpPr/>
              <p:nvPr/>
            </p:nvSpPr>
            <p:spPr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/>
                <a:endParaRPr lang="zh-CN" altLang="en-US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0724" name="Line 10"/>
            <p:cNvSpPr/>
            <p:nvPr/>
          </p:nvSpPr>
          <p:spPr>
            <a:xfrm>
              <a:off x="2484" y="1628"/>
              <a:ext cx="247" cy="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25" name="Line 37"/>
            <p:cNvSpPr/>
            <p:nvPr/>
          </p:nvSpPr>
          <p:spPr>
            <a:xfrm>
              <a:off x="2484" y="2396"/>
              <a:ext cx="247" cy="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726" name="Line 55"/>
            <p:cNvSpPr/>
            <p:nvPr/>
          </p:nvSpPr>
          <p:spPr>
            <a:xfrm>
              <a:off x="2484" y="3932"/>
              <a:ext cx="247" cy="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0662" name="Text Box 68"/>
          <p:cNvSpPr txBox="1"/>
          <p:nvPr/>
        </p:nvSpPr>
        <p:spPr>
          <a:xfrm>
            <a:off x="5638800" y="4068763"/>
            <a:ext cx="3211513" cy="465137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u="sng" dirty="0">
                <a:ea typeface="宋体" panose="02010600030101010101" pitchFamily="2" charset="-122"/>
              </a:rPr>
              <a:t>HCL Representation ?</a:t>
            </a:r>
            <a:endParaRPr lang="en-US" altLang="zh-CN" sz="2400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Word Multiplexor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HCL Representation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Select input word A or B depending on control signal 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HCL representation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Case expression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Series of test : value pairs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(Don’t require mutually)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Output value for </a:t>
            </a:r>
            <a:r>
              <a:rPr kumimoji="0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</a:rPr>
              <a:t>first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successful test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2708" name="矩形 3"/>
          <p:cNvSpPr/>
          <p:nvPr/>
        </p:nvSpPr>
        <p:spPr>
          <a:xfrm>
            <a:off x="1676400" y="4800600"/>
            <a:ext cx="243840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Out = [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 : A;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1 : B;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2709" name="Rectangle 1"/>
          <p:cNvSpPr/>
          <p:nvPr/>
        </p:nvSpPr>
        <p:spPr>
          <a:xfrm>
            <a:off x="2057400" y="5584825"/>
            <a:ext cx="323850" cy="325438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endParaRPr lang="zh-CN" altLang="en-US" sz="2400" dirty="0">
              <a:ea typeface="宋体" panose="02010600030101010101" pitchFamily="2" charset="-122"/>
            </a:endParaRPr>
          </a:p>
        </p:txBody>
      </p:sp>
      <p:cxnSp>
        <p:nvCxnSpPr>
          <p:cNvPr id="72710" name="Straight Arrow Connector 3"/>
          <p:cNvCxnSpPr/>
          <p:nvPr/>
        </p:nvCxnSpPr>
        <p:spPr>
          <a:xfrm flipH="1" flipV="1">
            <a:off x="2381250" y="5910263"/>
            <a:ext cx="209550" cy="2619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2711" name="TextBox 6"/>
          <p:cNvSpPr txBox="1"/>
          <p:nvPr/>
        </p:nvSpPr>
        <p:spPr>
          <a:xfrm>
            <a:off x="2590800" y="6040438"/>
            <a:ext cx="1752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default case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7488" y="5502275"/>
            <a:ext cx="4079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9900CC"/>
                </a:solidFill>
                <a:ea typeface="宋体" panose="02010600030101010101" pitchFamily="2" charset="-122"/>
              </a:rPr>
              <a:t>!s</a:t>
            </a:r>
            <a:endParaRPr lang="zh-CN" altLang="en-US" sz="2400" dirty="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0"/>
                                        <p:tgtEl>
                                          <p:spTgt spid="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.00000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.00000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HCL Word-Level Examples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533400" y="4492625"/>
            <a:ext cx="7848600" cy="1679575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dirty="0">
                <a:ea typeface="宋体" panose="02010600030101010101" pitchFamily="2" charset="-122"/>
              </a:rPr>
              <a:t>Find minimum of three input words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HCL case expression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Final case guarantees match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74756" name="Group 4"/>
          <p:cNvGrpSpPr/>
          <p:nvPr/>
        </p:nvGrpSpPr>
        <p:grpSpPr>
          <a:xfrm>
            <a:off x="533400" y="2208213"/>
            <a:ext cx="2992438" cy="1466850"/>
            <a:chOff x="2236" y="1104"/>
            <a:chExt cx="1483" cy="576"/>
          </a:xfrm>
        </p:grpSpPr>
        <p:sp>
          <p:nvSpPr>
            <p:cNvPr id="74760" name="Line 5"/>
            <p:cNvSpPr/>
            <p:nvPr/>
          </p:nvSpPr>
          <p:spPr>
            <a:xfrm>
              <a:off x="2428" y="1536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1" name="Rectangle 6"/>
            <p:cNvSpPr/>
            <p:nvPr/>
          </p:nvSpPr>
          <p:spPr>
            <a:xfrm>
              <a:off x="2236" y="1440"/>
              <a:ext cx="198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2" name="Line 7"/>
            <p:cNvSpPr/>
            <p:nvPr/>
          </p:nvSpPr>
          <p:spPr>
            <a:xfrm>
              <a:off x="3052" y="1392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3" name="Rectangle 8"/>
            <p:cNvSpPr/>
            <p:nvPr/>
          </p:nvSpPr>
          <p:spPr>
            <a:xfrm>
              <a:off x="3292" y="1286"/>
              <a:ext cx="427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Min3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4" name="AutoShape 9"/>
            <p:cNvSpPr/>
            <p:nvPr/>
          </p:nvSpPr>
          <p:spPr>
            <a:xfrm>
              <a:off x="2668" y="1104"/>
              <a:ext cx="423" cy="57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MIN3</a:t>
              </a:r>
              <a:endParaRPr lang="en-US" altLang="zh-CN" sz="16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5" name="Line 10"/>
            <p:cNvSpPr/>
            <p:nvPr/>
          </p:nvSpPr>
          <p:spPr>
            <a:xfrm>
              <a:off x="2428" y="1392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6" name="Rectangle 11"/>
            <p:cNvSpPr/>
            <p:nvPr/>
          </p:nvSpPr>
          <p:spPr>
            <a:xfrm>
              <a:off x="2236" y="1296"/>
              <a:ext cx="198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7" name="Line 12"/>
            <p:cNvSpPr/>
            <p:nvPr/>
          </p:nvSpPr>
          <p:spPr>
            <a:xfrm>
              <a:off x="2428" y="1248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68" name="Rectangle 13"/>
            <p:cNvSpPr/>
            <p:nvPr/>
          </p:nvSpPr>
          <p:spPr>
            <a:xfrm>
              <a:off x="2236" y="1152"/>
              <a:ext cx="206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C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757" name="Rectangle 14"/>
          <p:cNvSpPr/>
          <p:nvPr/>
        </p:nvSpPr>
        <p:spPr>
          <a:xfrm>
            <a:off x="4267200" y="2324100"/>
            <a:ext cx="4495800" cy="1941830"/>
          </a:xfrm>
          <a:prstGeom prst="rect">
            <a:avLst/>
          </a:prstGeom>
          <a:noFill/>
          <a:ln w="9525">
            <a:noFill/>
          </a:ln>
        </p:spPr>
        <p:txBody>
          <a:bodyPr lIns="95928" tIns="47965" rIns="95928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 Min3 = [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A &lt; B &amp;&amp; A &lt; C : A;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(B &lt; A &amp;&amp;)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B &lt; C : B;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1              : C;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4758" name="Text Box 33"/>
          <p:cNvSpPr txBox="1"/>
          <p:nvPr/>
        </p:nvSpPr>
        <p:spPr>
          <a:xfrm>
            <a:off x="574675" y="1665288"/>
            <a:ext cx="3082925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Minimum of 3 Words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4759" name="Text Box 68"/>
          <p:cNvSpPr txBox="1"/>
          <p:nvPr/>
        </p:nvSpPr>
        <p:spPr>
          <a:xfrm>
            <a:off x="4722813" y="1846263"/>
            <a:ext cx="3049587" cy="465137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u="sng" dirty="0">
                <a:ea typeface="宋体" panose="02010600030101010101" pitchFamily="2" charset="-122"/>
              </a:rPr>
              <a:t>HCL Representation</a:t>
            </a:r>
            <a:endParaRPr lang="en-US" altLang="zh-CN" sz="2400" u="sng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0" y="4343400"/>
            <a:ext cx="2926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是按照从上到下的</a:t>
            </a:r>
            <a:endParaRPr lang="zh-CN" altLang="en-US"/>
          </a:p>
          <a:p>
            <a:r>
              <a:rPr lang="zh-CN" altLang="en-US"/>
              <a:t>顺序执行，故下面</a:t>
            </a:r>
            <a:endParaRPr lang="zh-CN" altLang="en-US"/>
          </a:p>
          <a:p>
            <a:r>
              <a:rPr lang="zh-CN" altLang="en-US"/>
              <a:t>的</a:t>
            </a:r>
            <a:r>
              <a:rPr lang="en-US" altLang="zh-CN"/>
              <a:t>case</a:t>
            </a:r>
            <a:r>
              <a:rPr lang="zh-CN" altLang="en-US"/>
              <a:t>可以利用上</a:t>
            </a:r>
            <a:endParaRPr lang="zh-CN" altLang="en-US"/>
          </a:p>
          <a:p>
            <a:r>
              <a:rPr lang="zh-CN" altLang="en-US"/>
              <a:t>面的一些条件来简化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Practice Problems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HCL code given for computing the minimum of three words contains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four comparison expressions of the form </a:t>
            </a:r>
            <a:r>
              <a:rPr lang="en-US" altLang="zh-CN" i="1" dirty="0">
                <a:ea typeface="宋体" panose="02010600030101010101" pitchFamily="2" charset="-122"/>
              </a:rPr>
              <a:t>X &lt;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i="1" dirty="0">
                <a:ea typeface="宋体" panose="02010600030101010101" pitchFamily="2" charset="-122"/>
              </a:rPr>
              <a:t>Y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Rewrite the code to compute the same result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but using only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three</a:t>
            </a:r>
            <a:r>
              <a:rPr lang="en-US" altLang="zh-CN" dirty="0">
                <a:ea typeface="宋体" panose="02010600030101010101" pitchFamily="2" charset="-122"/>
              </a:rPr>
              <a:t> comparisons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HCL Word-Level Examples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8851" name="Group 15"/>
          <p:cNvGrpSpPr/>
          <p:nvPr/>
        </p:nvGrpSpPr>
        <p:grpSpPr>
          <a:xfrm>
            <a:off x="658813" y="1905000"/>
            <a:ext cx="3300412" cy="2544763"/>
            <a:chOff x="192" y="2400"/>
            <a:chExt cx="1464" cy="1172"/>
          </a:xfrm>
        </p:grpSpPr>
        <p:sp>
          <p:nvSpPr>
            <p:cNvPr id="78856" name="Line 16"/>
            <p:cNvSpPr/>
            <p:nvPr/>
          </p:nvSpPr>
          <p:spPr>
            <a:xfrm>
              <a:off x="432" y="2996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57" name="Line 17"/>
            <p:cNvSpPr/>
            <p:nvPr/>
          </p:nvSpPr>
          <p:spPr>
            <a:xfrm>
              <a:off x="432" y="3428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58" name="Rectangle 18"/>
            <p:cNvSpPr/>
            <p:nvPr/>
          </p:nvSpPr>
          <p:spPr>
            <a:xfrm>
              <a:off x="192" y="2880"/>
              <a:ext cx="261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D0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59" name="Rectangle 19"/>
            <p:cNvSpPr/>
            <p:nvPr/>
          </p:nvSpPr>
          <p:spPr>
            <a:xfrm>
              <a:off x="192" y="3332"/>
              <a:ext cx="261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D3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0" name="Line 20"/>
            <p:cNvSpPr/>
            <p:nvPr/>
          </p:nvSpPr>
          <p:spPr>
            <a:xfrm>
              <a:off x="1056" y="3188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61" name="Rectangle 21"/>
            <p:cNvSpPr/>
            <p:nvPr/>
          </p:nvSpPr>
          <p:spPr>
            <a:xfrm>
              <a:off x="1274" y="3082"/>
              <a:ext cx="382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Out4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2" name="Rectangle 22"/>
            <p:cNvSpPr/>
            <p:nvPr/>
          </p:nvSpPr>
          <p:spPr>
            <a:xfrm>
              <a:off x="192" y="2564"/>
              <a:ext cx="230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s0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3" name="Freeform 23"/>
            <p:cNvSpPr/>
            <p:nvPr/>
          </p:nvSpPr>
          <p:spPr>
            <a:xfrm>
              <a:off x="432" y="2708"/>
              <a:ext cx="432" cy="144"/>
            </a:xfrm>
            <a:custGeom>
              <a:avLst/>
              <a:gdLst>
                <a:gd name="txL" fmla="*/ 0 w 432"/>
                <a:gd name="txT" fmla="*/ 0 h 144"/>
                <a:gd name="txR" fmla="*/ 432 w 432"/>
                <a:gd name="txB" fmla="*/ 144 h 144"/>
              </a:gdLst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txL" t="txT" r="txR" b="tx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4" name="Rectangle 24"/>
            <p:cNvSpPr/>
            <p:nvPr/>
          </p:nvSpPr>
          <p:spPr>
            <a:xfrm>
              <a:off x="192" y="2400"/>
              <a:ext cx="230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s1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5" name="Freeform 25"/>
            <p:cNvSpPr/>
            <p:nvPr/>
          </p:nvSpPr>
          <p:spPr>
            <a:xfrm>
              <a:off x="432" y="2516"/>
              <a:ext cx="528" cy="336"/>
            </a:xfrm>
            <a:custGeom>
              <a:avLst/>
              <a:gdLst>
                <a:gd name="txL" fmla="*/ 0 w 432"/>
                <a:gd name="txT" fmla="*/ 0 h 144"/>
                <a:gd name="txR" fmla="*/ 432 w 432"/>
                <a:gd name="txB" fmla="*/ 144 h 144"/>
              </a:gdLst>
              <a:ahLst/>
              <a:cxnLst>
                <a:cxn ang="0">
                  <a:pos x="97343" y="2147483646"/>
                </a:cxn>
                <a:cxn ang="0">
                  <a:pos x="97343" y="0"/>
                </a:cxn>
                <a:cxn ang="0">
                  <a:pos x="0" y="0"/>
                </a:cxn>
              </a:cxnLst>
              <a:rect l="txL" t="txT" r="txR" b="tx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66" name="AutoShape 26"/>
            <p:cNvSpPr/>
            <p:nvPr/>
          </p:nvSpPr>
          <p:spPr>
            <a:xfrm>
              <a:off x="672" y="2828"/>
              <a:ext cx="423" cy="7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MUX4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7" name="Line 27"/>
            <p:cNvSpPr/>
            <p:nvPr/>
          </p:nvSpPr>
          <p:spPr>
            <a:xfrm>
              <a:off x="432" y="3284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68" name="Rectangle 28"/>
            <p:cNvSpPr/>
            <p:nvPr/>
          </p:nvSpPr>
          <p:spPr>
            <a:xfrm>
              <a:off x="192" y="3188"/>
              <a:ext cx="261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D2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9" name="Line 29"/>
            <p:cNvSpPr/>
            <p:nvPr/>
          </p:nvSpPr>
          <p:spPr>
            <a:xfrm>
              <a:off x="432" y="3140"/>
              <a:ext cx="24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0" name="Rectangle 30"/>
            <p:cNvSpPr/>
            <p:nvPr/>
          </p:nvSpPr>
          <p:spPr>
            <a:xfrm>
              <a:off x="192" y="3044"/>
              <a:ext cx="261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D1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20" name="Rectangle 31"/>
          <p:cNvSpPr>
            <a:spLocks noChangeArrowheads="1"/>
          </p:cNvSpPr>
          <p:nvPr/>
        </p:nvSpPr>
        <p:spPr bwMode="auto">
          <a:xfrm>
            <a:off x="533400" y="4800600"/>
            <a:ext cx="7848600" cy="144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one of 4 inputs based on two control bits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HCL case expression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Simplify tests by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assuming sequential matching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3" name="Rectangle 32"/>
          <p:cNvSpPr/>
          <p:nvPr/>
        </p:nvSpPr>
        <p:spPr>
          <a:xfrm>
            <a:off x="4508500" y="2182813"/>
            <a:ext cx="2959100" cy="2312987"/>
          </a:xfrm>
          <a:prstGeom prst="rect">
            <a:avLst/>
          </a:prstGeom>
          <a:noFill/>
          <a:ln w="9525">
            <a:noFill/>
          </a:ln>
        </p:spPr>
        <p:txBody>
          <a:bodyPr wrap="none" lIns="95928" tIns="47965" rIns="95928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 Out4 = [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!s1&amp;&amp;!s0: D0;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!s1     : D1;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!s0     : D2;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: D3;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8854" name="Text Box 34"/>
          <p:cNvSpPr txBox="1"/>
          <p:nvPr/>
        </p:nvSpPr>
        <p:spPr>
          <a:xfrm>
            <a:off x="782638" y="1524000"/>
            <a:ext cx="2798762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4-Way Multiplexor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8855" name="Text Box 68"/>
          <p:cNvSpPr txBox="1"/>
          <p:nvPr/>
        </p:nvSpPr>
        <p:spPr>
          <a:xfrm>
            <a:off x="4570413" y="1743075"/>
            <a:ext cx="3049587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u="sng" dirty="0">
                <a:ea typeface="宋体" panose="02010600030101010101" pitchFamily="2" charset="-122"/>
              </a:rPr>
              <a:t>HCL Representation</a:t>
            </a:r>
            <a:endParaRPr lang="en-US" altLang="zh-CN" sz="2400" u="sng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0898" name="Group 2"/>
          <p:cNvGrpSpPr/>
          <p:nvPr/>
        </p:nvGrpSpPr>
        <p:grpSpPr>
          <a:xfrm>
            <a:off x="3324225" y="2824163"/>
            <a:ext cx="749300" cy="833437"/>
            <a:chOff x="768" y="1727"/>
            <a:chExt cx="471" cy="524"/>
          </a:xfrm>
        </p:grpSpPr>
        <p:sp>
          <p:nvSpPr>
            <p:cNvPr id="80986" name="Freeform 3"/>
            <p:cNvSpPr/>
            <p:nvPr/>
          </p:nvSpPr>
          <p:spPr>
            <a:xfrm>
              <a:off x="864" y="1727"/>
              <a:ext cx="126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8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87" name="Freeform 4"/>
            <p:cNvSpPr/>
            <p:nvPr/>
          </p:nvSpPr>
          <p:spPr>
            <a:xfrm>
              <a:off x="816" y="1799"/>
              <a:ext cx="192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340407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88" name="Freeform 5"/>
            <p:cNvSpPr/>
            <p:nvPr/>
          </p:nvSpPr>
          <p:spPr>
            <a:xfrm>
              <a:off x="768" y="1871"/>
              <a:ext cx="240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140769575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89" name="Text Box 6"/>
            <p:cNvSpPr txBox="1"/>
            <p:nvPr/>
          </p:nvSpPr>
          <p:spPr>
            <a:xfrm>
              <a:off x="1008" y="1825"/>
              <a:ext cx="231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OF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90" name="Text Box 7"/>
            <p:cNvSpPr txBox="1"/>
            <p:nvPr/>
          </p:nvSpPr>
          <p:spPr>
            <a:xfrm>
              <a:off x="1008" y="1935"/>
              <a:ext cx="208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ZF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91" name="Text Box 8"/>
            <p:cNvSpPr txBox="1"/>
            <p:nvPr/>
          </p:nvSpPr>
          <p:spPr>
            <a:xfrm>
              <a:off x="1008" y="2045"/>
              <a:ext cx="218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SF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899" name="Group 9"/>
          <p:cNvGrpSpPr/>
          <p:nvPr/>
        </p:nvGrpSpPr>
        <p:grpSpPr>
          <a:xfrm>
            <a:off x="5427663" y="2824163"/>
            <a:ext cx="749300" cy="833437"/>
            <a:chOff x="768" y="1727"/>
            <a:chExt cx="472" cy="524"/>
          </a:xfrm>
        </p:grpSpPr>
        <p:sp>
          <p:nvSpPr>
            <p:cNvPr id="80980" name="Freeform 10"/>
            <p:cNvSpPr/>
            <p:nvPr/>
          </p:nvSpPr>
          <p:spPr>
            <a:xfrm>
              <a:off x="864" y="1727"/>
              <a:ext cx="126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8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81" name="Freeform 11"/>
            <p:cNvSpPr/>
            <p:nvPr/>
          </p:nvSpPr>
          <p:spPr>
            <a:xfrm>
              <a:off x="816" y="1799"/>
              <a:ext cx="192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340407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82" name="Freeform 12"/>
            <p:cNvSpPr/>
            <p:nvPr/>
          </p:nvSpPr>
          <p:spPr>
            <a:xfrm>
              <a:off x="768" y="1871"/>
              <a:ext cx="240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140769575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83" name="Text Box 13"/>
            <p:cNvSpPr txBox="1"/>
            <p:nvPr/>
          </p:nvSpPr>
          <p:spPr>
            <a:xfrm>
              <a:off x="1008" y="1825"/>
              <a:ext cx="232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OF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84" name="Text Box 14"/>
            <p:cNvSpPr txBox="1"/>
            <p:nvPr/>
          </p:nvSpPr>
          <p:spPr>
            <a:xfrm>
              <a:off x="1008" y="1935"/>
              <a:ext cx="208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ZF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85" name="Text Box 15"/>
            <p:cNvSpPr txBox="1"/>
            <p:nvPr/>
          </p:nvSpPr>
          <p:spPr>
            <a:xfrm>
              <a:off x="1008" y="2045"/>
              <a:ext cx="219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SF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900" name="Group 16"/>
          <p:cNvGrpSpPr/>
          <p:nvPr/>
        </p:nvGrpSpPr>
        <p:grpSpPr>
          <a:xfrm>
            <a:off x="7531100" y="2824163"/>
            <a:ext cx="749300" cy="833437"/>
            <a:chOff x="768" y="1727"/>
            <a:chExt cx="472" cy="524"/>
          </a:xfrm>
        </p:grpSpPr>
        <p:sp>
          <p:nvSpPr>
            <p:cNvPr id="80974" name="Freeform 17"/>
            <p:cNvSpPr/>
            <p:nvPr/>
          </p:nvSpPr>
          <p:spPr>
            <a:xfrm>
              <a:off x="864" y="1727"/>
              <a:ext cx="126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8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75" name="Freeform 18"/>
            <p:cNvSpPr/>
            <p:nvPr/>
          </p:nvSpPr>
          <p:spPr>
            <a:xfrm>
              <a:off x="816" y="1799"/>
              <a:ext cx="192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340407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76" name="Freeform 19"/>
            <p:cNvSpPr/>
            <p:nvPr/>
          </p:nvSpPr>
          <p:spPr>
            <a:xfrm>
              <a:off x="768" y="1871"/>
              <a:ext cx="240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140769575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77" name="Text Box 20"/>
            <p:cNvSpPr txBox="1"/>
            <p:nvPr/>
          </p:nvSpPr>
          <p:spPr>
            <a:xfrm>
              <a:off x="1008" y="1825"/>
              <a:ext cx="232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OF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78" name="Text Box 21"/>
            <p:cNvSpPr txBox="1"/>
            <p:nvPr/>
          </p:nvSpPr>
          <p:spPr>
            <a:xfrm>
              <a:off x="1008" y="1935"/>
              <a:ext cx="208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ZF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79" name="Text Box 22"/>
            <p:cNvSpPr txBox="1"/>
            <p:nvPr/>
          </p:nvSpPr>
          <p:spPr>
            <a:xfrm>
              <a:off x="1008" y="2045"/>
              <a:ext cx="219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SF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901" name="Group 23"/>
          <p:cNvGrpSpPr/>
          <p:nvPr/>
        </p:nvGrpSpPr>
        <p:grpSpPr>
          <a:xfrm>
            <a:off x="1220788" y="2824163"/>
            <a:ext cx="749300" cy="833437"/>
            <a:chOff x="768" y="1727"/>
            <a:chExt cx="471" cy="524"/>
          </a:xfrm>
        </p:grpSpPr>
        <p:sp>
          <p:nvSpPr>
            <p:cNvPr id="80968" name="Freeform 24"/>
            <p:cNvSpPr/>
            <p:nvPr/>
          </p:nvSpPr>
          <p:spPr>
            <a:xfrm>
              <a:off x="864" y="1727"/>
              <a:ext cx="126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8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69" name="Freeform 25"/>
            <p:cNvSpPr/>
            <p:nvPr/>
          </p:nvSpPr>
          <p:spPr>
            <a:xfrm>
              <a:off x="816" y="1799"/>
              <a:ext cx="192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340407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70" name="Freeform 26"/>
            <p:cNvSpPr/>
            <p:nvPr/>
          </p:nvSpPr>
          <p:spPr>
            <a:xfrm>
              <a:off x="768" y="1871"/>
              <a:ext cx="240" cy="290"/>
            </a:xfrm>
            <a:custGeom>
              <a:avLst/>
              <a:gdLst>
                <a:gd name="txL" fmla="*/ 0 w 144"/>
                <a:gd name="txT" fmla="*/ 0 h 96"/>
                <a:gd name="txR" fmla="*/ 144 w 14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140769575" y="2147483646"/>
                </a:cxn>
              </a:cxnLst>
              <a:rect l="txL" t="txT" r="txR" b="txB"/>
              <a:pathLst>
                <a:path w="144" h="96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ysDot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71" name="Text Box 27"/>
            <p:cNvSpPr txBox="1"/>
            <p:nvPr/>
          </p:nvSpPr>
          <p:spPr>
            <a:xfrm>
              <a:off x="1008" y="1825"/>
              <a:ext cx="231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OF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72" name="Text Box 28"/>
            <p:cNvSpPr txBox="1"/>
            <p:nvPr/>
          </p:nvSpPr>
          <p:spPr>
            <a:xfrm>
              <a:off x="1008" y="1935"/>
              <a:ext cx="208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ZF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73" name="Text Box 29"/>
            <p:cNvSpPr txBox="1"/>
            <p:nvPr/>
          </p:nvSpPr>
          <p:spPr>
            <a:xfrm>
              <a:off x="1008" y="2045"/>
              <a:ext cx="218" cy="2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500" dirty="0">
                  <a:latin typeface="Helvetica" pitchFamily="34" charset="0"/>
                  <a:ea typeface="宋体" panose="02010600030101010101" pitchFamily="2" charset="-122"/>
                </a:rPr>
                <a:t>SF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902" name="Rectangle 3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Arithmetic Logic Unit(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算术逻辑运算单元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0903" name="Rectangle 31"/>
          <p:cNvSpPr>
            <a:spLocks noGrp="1"/>
          </p:cNvSpPr>
          <p:nvPr>
            <p:ph idx="1"/>
          </p:nvPr>
        </p:nvSpPr>
        <p:spPr>
          <a:xfrm>
            <a:off x="381000" y="3810000"/>
            <a:ext cx="7899400" cy="2743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Combinational logic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Continuously responding to inputs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Control signal selects function computed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Corresponding to 4 arithmetic/logical operations in Y86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Also computes values for condition codes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We will use it as a basic component for our CPU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80904" name="Group 32"/>
          <p:cNvGrpSpPr/>
          <p:nvPr/>
        </p:nvGrpSpPr>
        <p:grpSpPr>
          <a:xfrm>
            <a:off x="381000" y="1528763"/>
            <a:ext cx="2155825" cy="1755775"/>
            <a:chOff x="336" y="576"/>
            <a:chExt cx="1356" cy="1104"/>
          </a:xfrm>
        </p:grpSpPr>
        <p:grpSp>
          <p:nvGrpSpPr>
            <p:cNvPr id="80956" name="Group 33"/>
            <p:cNvGrpSpPr/>
            <p:nvPr/>
          </p:nvGrpSpPr>
          <p:grpSpPr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80961" name="Line 34"/>
              <p:cNvSpPr/>
              <p:nvPr/>
            </p:nvSpPr>
            <p:spPr>
              <a:xfrm rot="5400000" flipV="1">
                <a:off x="3888" y="28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80962" name="Line 35"/>
              <p:cNvSpPr/>
              <p:nvPr/>
            </p:nvSpPr>
            <p:spPr>
              <a:xfrm rot="5400000">
                <a:off x="4032" y="283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80963" name="Group 36"/>
              <p:cNvGrpSpPr/>
              <p:nvPr/>
            </p:nvGrpSpPr>
            <p:grpSpPr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80966" name="Freeform 37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0967" name="Text Box 38"/>
                <p:cNvSpPr txBox="1"/>
                <p:nvPr/>
              </p:nvSpPr>
              <p:spPr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700" dirty="0">
                      <a:latin typeface="Helvetica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sz="1700" dirty="0">
                    <a:latin typeface="Helvetica" pitchFamily="34" charset="0"/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700" dirty="0">
                      <a:latin typeface="Helvetica" pitchFamily="34" charset="0"/>
                      <a:ea typeface="宋体" panose="02010600030101010101" pitchFamily="2" charset="-122"/>
                    </a:rPr>
                    <a:t>L</a:t>
                  </a:r>
                  <a:endParaRPr lang="en-US" altLang="zh-CN" sz="1700" dirty="0">
                    <a:latin typeface="Helvetica" pitchFamily="34" charset="0"/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700" dirty="0">
                      <a:latin typeface="Helvetica" pitchFamily="34" charset="0"/>
                      <a:ea typeface="宋体" panose="02010600030101010101" pitchFamily="2" charset="-122"/>
                    </a:rPr>
                    <a:t>U</a:t>
                  </a:r>
                  <a:endParaRPr lang="en-US" altLang="zh-CN" sz="17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0964" name="Line 39"/>
              <p:cNvSpPr/>
              <p:nvPr/>
            </p:nvSpPr>
            <p:spPr>
              <a:xfrm rot="5400000" flipV="1">
                <a:off x="3888" y="3408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80965" name="Line 40"/>
              <p:cNvSpPr/>
              <p:nvPr/>
            </p:nvSpPr>
            <p:spPr>
              <a:xfrm rot="5400000" flipV="1">
                <a:off x="4368" y="312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sp>
          <p:nvSpPr>
            <p:cNvPr id="80957" name="Rectangle 41"/>
            <p:cNvSpPr/>
            <p:nvPr/>
          </p:nvSpPr>
          <p:spPr>
            <a:xfrm>
              <a:off x="336" y="892"/>
              <a:ext cx="219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Y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8" name="Rectangle 42"/>
            <p:cNvSpPr/>
            <p:nvPr/>
          </p:nvSpPr>
          <p:spPr>
            <a:xfrm>
              <a:off x="336" y="1440"/>
              <a:ext cx="227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59" name="Rectangle 43"/>
            <p:cNvSpPr/>
            <p:nvPr/>
          </p:nvSpPr>
          <p:spPr>
            <a:xfrm>
              <a:off x="1200" y="1160"/>
              <a:ext cx="492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X </a:t>
              </a:r>
              <a:r>
                <a:rPr lang="en-US" altLang="zh-CN" sz="18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+</a:t>
              </a: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 Y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60" name="Rectangle 44"/>
            <p:cNvSpPr/>
            <p:nvPr/>
          </p:nvSpPr>
          <p:spPr>
            <a:xfrm>
              <a:off x="768" y="576"/>
              <a:ext cx="203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0</a:t>
              </a:r>
              <a:endParaRPr lang="en-US" altLang="zh-CN" sz="17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905" name="Group 45"/>
          <p:cNvGrpSpPr/>
          <p:nvPr/>
        </p:nvGrpSpPr>
        <p:grpSpPr>
          <a:xfrm>
            <a:off x="2514600" y="1528763"/>
            <a:ext cx="2076450" cy="1755775"/>
            <a:chOff x="336" y="576"/>
            <a:chExt cx="1306" cy="1104"/>
          </a:xfrm>
        </p:grpSpPr>
        <p:grpSp>
          <p:nvGrpSpPr>
            <p:cNvPr id="80944" name="Group 46"/>
            <p:cNvGrpSpPr/>
            <p:nvPr/>
          </p:nvGrpSpPr>
          <p:grpSpPr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80949" name="Line 47"/>
              <p:cNvSpPr/>
              <p:nvPr/>
            </p:nvSpPr>
            <p:spPr>
              <a:xfrm rot="5400000" flipV="1">
                <a:off x="3888" y="28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80950" name="Line 48"/>
              <p:cNvSpPr/>
              <p:nvPr/>
            </p:nvSpPr>
            <p:spPr>
              <a:xfrm rot="5400000">
                <a:off x="4032" y="283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80951" name="Group 49"/>
              <p:cNvGrpSpPr/>
              <p:nvPr/>
            </p:nvGrpSpPr>
            <p:grpSpPr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80954" name="Freeform 50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0955" name="Text Box 51"/>
                <p:cNvSpPr txBox="1"/>
                <p:nvPr/>
              </p:nvSpPr>
              <p:spPr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700" dirty="0">
                      <a:latin typeface="Helvetica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sz="1700" dirty="0">
                    <a:latin typeface="Helvetica" pitchFamily="34" charset="0"/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700" dirty="0">
                      <a:latin typeface="Helvetica" pitchFamily="34" charset="0"/>
                      <a:ea typeface="宋体" panose="02010600030101010101" pitchFamily="2" charset="-122"/>
                    </a:rPr>
                    <a:t>L</a:t>
                  </a:r>
                  <a:endParaRPr lang="en-US" altLang="zh-CN" sz="1700" dirty="0">
                    <a:latin typeface="Helvetica" pitchFamily="34" charset="0"/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700" dirty="0">
                      <a:latin typeface="Helvetica" pitchFamily="34" charset="0"/>
                      <a:ea typeface="宋体" panose="02010600030101010101" pitchFamily="2" charset="-122"/>
                    </a:rPr>
                    <a:t>U</a:t>
                  </a:r>
                  <a:endParaRPr lang="en-US" altLang="zh-CN" sz="17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0952" name="Line 52"/>
              <p:cNvSpPr/>
              <p:nvPr/>
            </p:nvSpPr>
            <p:spPr>
              <a:xfrm rot="5400000" flipV="1">
                <a:off x="3888" y="3408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80953" name="Line 53"/>
              <p:cNvSpPr/>
              <p:nvPr/>
            </p:nvSpPr>
            <p:spPr>
              <a:xfrm rot="5400000" flipV="1">
                <a:off x="4368" y="312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sp>
          <p:nvSpPr>
            <p:cNvPr id="80945" name="Rectangle 54"/>
            <p:cNvSpPr/>
            <p:nvPr/>
          </p:nvSpPr>
          <p:spPr>
            <a:xfrm>
              <a:off x="336" y="892"/>
              <a:ext cx="219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Y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46" name="Rectangle 55"/>
            <p:cNvSpPr/>
            <p:nvPr/>
          </p:nvSpPr>
          <p:spPr>
            <a:xfrm>
              <a:off x="336" y="1440"/>
              <a:ext cx="227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47" name="Rectangle 56"/>
            <p:cNvSpPr/>
            <p:nvPr/>
          </p:nvSpPr>
          <p:spPr>
            <a:xfrm>
              <a:off x="1200" y="1160"/>
              <a:ext cx="442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X </a:t>
              </a:r>
              <a:r>
                <a:rPr lang="en-US" altLang="zh-CN" sz="18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-</a:t>
              </a: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 Y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48" name="Rectangle 57"/>
            <p:cNvSpPr/>
            <p:nvPr/>
          </p:nvSpPr>
          <p:spPr>
            <a:xfrm>
              <a:off x="768" y="576"/>
              <a:ext cx="203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1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906" name="Group 58"/>
          <p:cNvGrpSpPr/>
          <p:nvPr/>
        </p:nvGrpSpPr>
        <p:grpSpPr>
          <a:xfrm>
            <a:off x="4648200" y="1528763"/>
            <a:ext cx="2184400" cy="1755775"/>
            <a:chOff x="336" y="576"/>
            <a:chExt cx="1374" cy="1104"/>
          </a:xfrm>
        </p:grpSpPr>
        <p:grpSp>
          <p:nvGrpSpPr>
            <p:cNvPr id="80932" name="Group 59"/>
            <p:cNvGrpSpPr/>
            <p:nvPr/>
          </p:nvGrpSpPr>
          <p:grpSpPr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80937" name="Line 60"/>
              <p:cNvSpPr/>
              <p:nvPr/>
            </p:nvSpPr>
            <p:spPr>
              <a:xfrm rot="5400000" flipV="1">
                <a:off x="3888" y="28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80938" name="Line 61"/>
              <p:cNvSpPr/>
              <p:nvPr/>
            </p:nvSpPr>
            <p:spPr>
              <a:xfrm rot="5400000">
                <a:off x="4032" y="283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80939" name="Group 62"/>
              <p:cNvGrpSpPr/>
              <p:nvPr/>
            </p:nvGrpSpPr>
            <p:grpSpPr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80942" name="Freeform 63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0943" name="Text Box 64"/>
                <p:cNvSpPr txBox="1"/>
                <p:nvPr/>
              </p:nvSpPr>
              <p:spPr>
                <a:xfrm>
                  <a:off x="4031" y="3004"/>
                  <a:ext cx="240" cy="4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latin typeface="Helvetica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sz="1800" dirty="0">
                    <a:latin typeface="Helvetica" pitchFamily="34" charset="0"/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latin typeface="Helvetica" pitchFamily="34" charset="0"/>
                      <a:ea typeface="宋体" panose="02010600030101010101" pitchFamily="2" charset="-122"/>
                    </a:rPr>
                    <a:t>L</a:t>
                  </a:r>
                  <a:endParaRPr lang="en-US" altLang="zh-CN" sz="1800" dirty="0">
                    <a:latin typeface="Helvetica" pitchFamily="34" charset="0"/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latin typeface="Helvetica" pitchFamily="34" charset="0"/>
                      <a:ea typeface="宋体" panose="02010600030101010101" pitchFamily="2" charset="-122"/>
                    </a:rPr>
                    <a:t>U</a:t>
                  </a:r>
                  <a:endParaRPr lang="en-US" altLang="zh-CN" sz="18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0940" name="Line 65"/>
              <p:cNvSpPr/>
              <p:nvPr/>
            </p:nvSpPr>
            <p:spPr>
              <a:xfrm rot="5400000" flipV="1">
                <a:off x="3888" y="3408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80941" name="Line 66"/>
              <p:cNvSpPr/>
              <p:nvPr/>
            </p:nvSpPr>
            <p:spPr>
              <a:xfrm rot="5400000" flipV="1">
                <a:off x="4368" y="312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sp>
          <p:nvSpPr>
            <p:cNvPr id="80933" name="Rectangle 67"/>
            <p:cNvSpPr/>
            <p:nvPr/>
          </p:nvSpPr>
          <p:spPr>
            <a:xfrm>
              <a:off x="336" y="892"/>
              <a:ext cx="219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Y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4" name="Rectangle 68"/>
            <p:cNvSpPr/>
            <p:nvPr/>
          </p:nvSpPr>
          <p:spPr>
            <a:xfrm>
              <a:off x="336" y="1440"/>
              <a:ext cx="227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5" name="Rectangle 69"/>
            <p:cNvSpPr/>
            <p:nvPr/>
          </p:nvSpPr>
          <p:spPr>
            <a:xfrm>
              <a:off x="1200" y="1160"/>
              <a:ext cx="510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X </a:t>
              </a:r>
              <a:r>
                <a:rPr lang="en-US" altLang="zh-CN" sz="20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&amp;</a:t>
              </a: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 Y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36" name="Rectangle 70"/>
            <p:cNvSpPr/>
            <p:nvPr/>
          </p:nvSpPr>
          <p:spPr>
            <a:xfrm>
              <a:off x="768" y="576"/>
              <a:ext cx="203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907" name="Group 71"/>
          <p:cNvGrpSpPr/>
          <p:nvPr/>
        </p:nvGrpSpPr>
        <p:grpSpPr>
          <a:xfrm>
            <a:off x="6781800" y="1528763"/>
            <a:ext cx="2132013" cy="1755775"/>
            <a:chOff x="336" y="576"/>
            <a:chExt cx="1341" cy="1104"/>
          </a:xfrm>
        </p:grpSpPr>
        <p:grpSp>
          <p:nvGrpSpPr>
            <p:cNvPr id="80920" name="Group 72"/>
            <p:cNvGrpSpPr/>
            <p:nvPr/>
          </p:nvGrpSpPr>
          <p:grpSpPr>
            <a:xfrm>
              <a:off x="528" y="768"/>
              <a:ext cx="672" cy="912"/>
              <a:chOff x="3792" y="2736"/>
              <a:chExt cx="672" cy="912"/>
            </a:xfrm>
          </p:grpSpPr>
          <p:sp>
            <p:nvSpPr>
              <p:cNvPr id="80925" name="Line 73"/>
              <p:cNvSpPr/>
              <p:nvPr/>
            </p:nvSpPr>
            <p:spPr>
              <a:xfrm rot="5400000" flipV="1">
                <a:off x="3888" y="28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80926" name="Line 74"/>
              <p:cNvSpPr/>
              <p:nvPr/>
            </p:nvSpPr>
            <p:spPr>
              <a:xfrm rot="5400000">
                <a:off x="4032" y="283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80927" name="Group 75"/>
              <p:cNvGrpSpPr/>
              <p:nvPr/>
            </p:nvGrpSpPr>
            <p:grpSpPr>
              <a:xfrm>
                <a:off x="3984" y="2832"/>
                <a:ext cx="288" cy="816"/>
                <a:chOff x="3984" y="2832"/>
                <a:chExt cx="288" cy="816"/>
              </a:xfrm>
            </p:grpSpPr>
            <p:sp>
              <p:nvSpPr>
                <p:cNvPr id="80930" name="Freeform 76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0931" name="Text Box 77"/>
                <p:cNvSpPr txBox="1"/>
                <p:nvPr/>
              </p:nvSpPr>
              <p:spPr>
                <a:xfrm>
                  <a:off x="4032" y="3022"/>
                  <a:ext cx="240" cy="4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700" dirty="0">
                      <a:latin typeface="Helvetica" pitchFamily="34" charset="0"/>
                      <a:ea typeface="宋体" panose="02010600030101010101" pitchFamily="2" charset="-122"/>
                    </a:rPr>
                    <a:t>A</a:t>
                  </a:r>
                  <a:endParaRPr lang="en-US" altLang="zh-CN" sz="1700" dirty="0">
                    <a:latin typeface="Helvetica" pitchFamily="34" charset="0"/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700" dirty="0">
                      <a:latin typeface="Helvetica" pitchFamily="34" charset="0"/>
                      <a:ea typeface="宋体" panose="02010600030101010101" pitchFamily="2" charset="-122"/>
                    </a:rPr>
                    <a:t>L</a:t>
                  </a:r>
                  <a:endParaRPr lang="en-US" altLang="zh-CN" sz="1700" dirty="0">
                    <a:latin typeface="Helvetica" pitchFamily="34" charset="0"/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700" dirty="0">
                      <a:latin typeface="Helvetica" pitchFamily="34" charset="0"/>
                      <a:ea typeface="宋体" panose="02010600030101010101" pitchFamily="2" charset="-122"/>
                    </a:rPr>
                    <a:t>U</a:t>
                  </a:r>
                  <a:endParaRPr lang="en-US" altLang="zh-CN" sz="17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0928" name="Line 78"/>
              <p:cNvSpPr/>
              <p:nvPr/>
            </p:nvSpPr>
            <p:spPr>
              <a:xfrm rot="5400000" flipV="1">
                <a:off x="3888" y="3408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80929" name="Line 79"/>
              <p:cNvSpPr/>
              <p:nvPr/>
            </p:nvSpPr>
            <p:spPr>
              <a:xfrm rot="5400000" flipV="1">
                <a:off x="4368" y="312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sp>
          <p:nvSpPr>
            <p:cNvPr id="80921" name="Rectangle 80"/>
            <p:cNvSpPr/>
            <p:nvPr/>
          </p:nvSpPr>
          <p:spPr>
            <a:xfrm>
              <a:off x="336" y="892"/>
              <a:ext cx="219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Y</a:t>
              </a:r>
              <a:endParaRPr lang="en-US" altLang="zh-CN" sz="17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2" name="Rectangle 81"/>
            <p:cNvSpPr/>
            <p:nvPr/>
          </p:nvSpPr>
          <p:spPr>
            <a:xfrm>
              <a:off x="336" y="1440"/>
              <a:ext cx="227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X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3" name="Rectangle 82"/>
            <p:cNvSpPr/>
            <p:nvPr/>
          </p:nvSpPr>
          <p:spPr>
            <a:xfrm>
              <a:off x="1200" y="1160"/>
              <a:ext cx="477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700" dirty="0">
                  <a:latin typeface="Helvetica" pitchFamily="34" charset="0"/>
                  <a:ea typeface="宋体" panose="02010600030101010101" pitchFamily="2" charset="-122"/>
                </a:rPr>
                <a:t>X </a:t>
              </a:r>
              <a:r>
                <a:rPr lang="en-US" altLang="zh-CN" sz="1800" b="1" dirty="0">
                  <a:solidFill>
                    <a:srgbClr val="FF0000"/>
                  </a:solidFill>
                  <a:latin typeface="Helvetica" pitchFamily="34" charset="0"/>
                  <a:ea typeface="宋体" panose="02010600030101010101" pitchFamily="2" charset="-122"/>
                </a:rPr>
                <a:t>^</a:t>
              </a:r>
              <a:r>
                <a:rPr lang="en-US" altLang="zh-CN" sz="1700" dirty="0">
                  <a:latin typeface="Helvetica" pitchFamily="34" charset="0"/>
                  <a:ea typeface="宋体" panose="02010600030101010101" pitchFamily="2" charset="-122"/>
                </a:rPr>
                <a:t> Y</a:t>
              </a:r>
              <a:endParaRPr lang="en-US" altLang="zh-CN" sz="17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924" name="Rectangle 83"/>
            <p:cNvSpPr/>
            <p:nvPr/>
          </p:nvSpPr>
          <p:spPr>
            <a:xfrm>
              <a:off x="768" y="576"/>
              <a:ext cx="203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3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0908" name="Group 84"/>
          <p:cNvGrpSpPr/>
          <p:nvPr/>
        </p:nvGrpSpPr>
        <p:grpSpPr>
          <a:xfrm>
            <a:off x="954088" y="2138363"/>
            <a:ext cx="288925" cy="1074737"/>
            <a:chOff x="504" y="960"/>
            <a:chExt cx="182" cy="675"/>
          </a:xfrm>
        </p:grpSpPr>
        <p:sp>
          <p:nvSpPr>
            <p:cNvPr id="80918" name="Rectangle 85"/>
            <p:cNvSpPr/>
            <p:nvPr/>
          </p:nvSpPr>
          <p:spPr>
            <a:xfrm>
              <a:off x="504" y="960"/>
              <a:ext cx="182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000" dirty="0">
                  <a:ea typeface="宋体" panose="02010600030101010101" pitchFamily="2" charset="-122"/>
                </a:rPr>
                <a:t>A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  <p:sp>
          <p:nvSpPr>
            <p:cNvPr id="80919" name="Rectangle 86"/>
            <p:cNvSpPr/>
            <p:nvPr/>
          </p:nvSpPr>
          <p:spPr>
            <a:xfrm>
              <a:off x="504" y="1478"/>
              <a:ext cx="173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000" dirty="0">
                  <a:ea typeface="宋体" panose="02010600030101010101" pitchFamily="2" charset="-122"/>
                </a:rPr>
                <a:t>B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0909" name="Group 87"/>
          <p:cNvGrpSpPr/>
          <p:nvPr/>
        </p:nvGrpSpPr>
        <p:grpSpPr>
          <a:xfrm>
            <a:off x="3090863" y="2138363"/>
            <a:ext cx="288925" cy="1074737"/>
            <a:chOff x="504" y="960"/>
            <a:chExt cx="182" cy="675"/>
          </a:xfrm>
        </p:grpSpPr>
        <p:sp>
          <p:nvSpPr>
            <p:cNvPr id="80916" name="Rectangle 88"/>
            <p:cNvSpPr/>
            <p:nvPr/>
          </p:nvSpPr>
          <p:spPr>
            <a:xfrm>
              <a:off x="504" y="960"/>
              <a:ext cx="182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000" dirty="0">
                  <a:ea typeface="宋体" panose="02010600030101010101" pitchFamily="2" charset="-122"/>
                </a:rPr>
                <a:t>A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  <p:sp>
          <p:nvSpPr>
            <p:cNvPr id="80917" name="Rectangle 89"/>
            <p:cNvSpPr/>
            <p:nvPr/>
          </p:nvSpPr>
          <p:spPr>
            <a:xfrm>
              <a:off x="504" y="1478"/>
              <a:ext cx="173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000" dirty="0">
                  <a:ea typeface="宋体" panose="02010600030101010101" pitchFamily="2" charset="-122"/>
                </a:rPr>
                <a:t>B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0910" name="Group 90"/>
          <p:cNvGrpSpPr/>
          <p:nvPr/>
        </p:nvGrpSpPr>
        <p:grpSpPr>
          <a:xfrm>
            <a:off x="5227638" y="2138363"/>
            <a:ext cx="288925" cy="1074737"/>
            <a:chOff x="504" y="960"/>
            <a:chExt cx="182" cy="675"/>
          </a:xfrm>
        </p:grpSpPr>
        <p:sp>
          <p:nvSpPr>
            <p:cNvPr id="80914" name="Rectangle 91"/>
            <p:cNvSpPr/>
            <p:nvPr/>
          </p:nvSpPr>
          <p:spPr>
            <a:xfrm>
              <a:off x="504" y="960"/>
              <a:ext cx="182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000" dirty="0">
                  <a:ea typeface="宋体" panose="02010600030101010101" pitchFamily="2" charset="-122"/>
                </a:rPr>
                <a:t>A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  <p:sp>
          <p:nvSpPr>
            <p:cNvPr id="80915" name="Rectangle 92"/>
            <p:cNvSpPr/>
            <p:nvPr/>
          </p:nvSpPr>
          <p:spPr>
            <a:xfrm>
              <a:off x="504" y="1478"/>
              <a:ext cx="173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000" dirty="0">
                  <a:ea typeface="宋体" panose="02010600030101010101" pitchFamily="2" charset="-122"/>
                </a:rPr>
                <a:t>B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0911" name="Group 93"/>
          <p:cNvGrpSpPr/>
          <p:nvPr/>
        </p:nvGrpSpPr>
        <p:grpSpPr>
          <a:xfrm>
            <a:off x="7362825" y="2138363"/>
            <a:ext cx="288925" cy="1074737"/>
            <a:chOff x="504" y="960"/>
            <a:chExt cx="182" cy="675"/>
          </a:xfrm>
        </p:grpSpPr>
        <p:sp>
          <p:nvSpPr>
            <p:cNvPr id="80912" name="Rectangle 94"/>
            <p:cNvSpPr/>
            <p:nvPr/>
          </p:nvSpPr>
          <p:spPr>
            <a:xfrm>
              <a:off x="504" y="960"/>
              <a:ext cx="182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000" dirty="0">
                  <a:ea typeface="宋体" panose="02010600030101010101" pitchFamily="2" charset="-122"/>
                </a:rPr>
                <a:t>A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  <p:sp>
          <p:nvSpPr>
            <p:cNvPr id="80913" name="Rectangle 95"/>
            <p:cNvSpPr/>
            <p:nvPr/>
          </p:nvSpPr>
          <p:spPr>
            <a:xfrm>
              <a:off x="504" y="1478"/>
              <a:ext cx="173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000" dirty="0">
                  <a:ea typeface="宋体" panose="02010600030101010101" pitchFamily="2" charset="-122"/>
                </a:rPr>
                <a:t>B</a:t>
              </a:r>
              <a:endParaRPr lang="en-US" altLang="zh-CN" sz="1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Developed in the early 1980s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philosophy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One are able to generate efficient code for a simpler form of instruction set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Complex instructions are hard to generated with a compiler and seldom used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John Cocke (1925-2002)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1987 ACM Turing Award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David Patterson(UC Berkeley), John Hennessy (Stanford U)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 2017 ACM Turing Award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0244" name="图片 5" descr="johncocke-20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76200"/>
            <a:ext cx="1828800" cy="13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6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7625"/>
            <a:ext cx="15240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7" descr="henness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5" y="76200"/>
            <a:ext cx="1249363" cy="187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Storage</a:t>
            </a:r>
            <a:b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</a:br>
            <a:r>
              <a:rPr lang="en-US" altLang="zh-CN" sz="3600" dirty="0">
                <a:latin typeface="+mj-lt"/>
                <a:ea typeface="宋体" panose="02010600030101010101" pitchFamily="2" charset="-122"/>
                <a:cs typeface="+mj-cs"/>
              </a:rPr>
              <a:t>(Sequential Circuits)</a:t>
            </a:r>
            <a:endParaRPr lang="en-US" altLang="zh-CN" sz="36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Storage (Clocked Registers)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191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Clocked Registers(</a:t>
            </a:r>
            <a:r>
              <a:rPr lang="zh-CN" altLang="en-US" dirty="0">
                <a:ea typeface="宋体" panose="02010600030101010101" pitchFamily="2" charset="-122"/>
              </a:rPr>
              <a:t>和之前学习的</a:t>
            </a:r>
            <a:r>
              <a:rPr lang="en-US" altLang="zh-CN" dirty="0">
                <a:ea typeface="宋体" panose="02010600030101010101" pitchFamily="2" charset="-122"/>
              </a:rPr>
              <a:t>register</a:t>
            </a:r>
            <a:r>
              <a:rPr lang="zh-CN" altLang="en-US" dirty="0">
                <a:ea typeface="宋体" panose="02010600030101010101" pitchFamily="2" charset="-122"/>
              </a:rPr>
              <a:t>不同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e.g. Program Counter(PC), Condition Codes(CC)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Hold single words or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Loaded as clock 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rises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 “program registers”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Clock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determines when new values are to be loaded into the devices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4996" name="Group 4"/>
          <p:cNvGrpSpPr/>
          <p:nvPr/>
        </p:nvGrpSpPr>
        <p:grpSpPr>
          <a:xfrm>
            <a:off x="5635625" y="2590800"/>
            <a:ext cx="2060575" cy="1752600"/>
            <a:chOff x="3504" y="1296"/>
            <a:chExt cx="1296" cy="1242"/>
          </a:xfrm>
        </p:grpSpPr>
        <p:sp>
          <p:nvSpPr>
            <p:cNvPr id="85007" name="Rectangle 5"/>
            <p:cNvSpPr/>
            <p:nvPr/>
          </p:nvSpPr>
          <p:spPr>
            <a:xfrm>
              <a:off x="4080" y="1296"/>
              <a:ext cx="144" cy="816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28" tIns="47965" rIns="95928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/>
              <a:endParaRPr lang="en-US" altLang="zh-CN" sz="21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008" name="AutoShape 6"/>
            <p:cNvSpPr/>
            <p:nvPr/>
          </p:nvSpPr>
          <p:spPr>
            <a:xfrm>
              <a:off x="3792" y="1632"/>
              <a:ext cx="288" cy="144"/>
            </a:xfrm>
            <a:prstGeom prst="rightArrow">
              <a:avLst>
                <a:gd name="adj1" fmla="val 16666"/>
                <a:gd name="adj2" fmla="val 66666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/>
              <a:endParaRPr lang="zh-CN" altLang="en-US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009" name="AutoShape 7"/>
            <p:cNvSpPr/>
            <p:nvPr/>
          </p:nvSpPr>
          <p:spPr>
            <a:xfrm>
              <a:off x="4224" y="1632"/>
              <a:ext cx="288" cy="144"/>
            </a:xfrm>
            <a:prstGeom prst="rightArrow">
              <a:avLst>
                <a:gd name="adj1" fmla="val 16666"/>
                <a:gd name="adj2" fmla="val 66666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/>
              <a:endParaRPr lang="zh-CN" altLang="en-US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010" name="Text Box 8"/>
            <p:cNvSpPr txBox="1"/>
            <p:nvPr/>
          </p:nvSpPr>
          <p:spPr>
            <a:xfrm>
              <a:off x="3504" y="1584"/>
              <a:ext cx="288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I</a:t>
              </a:r>
              <a:endParaRPr lang="en-US" altLang="zh-CN" sz="24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011" name="Text Box 9"/>
            <p:cNvSpPr txBox="1"/>
            <p:nvPr/>
          </p:nvSpPr>
          <p:spPr>
            <a:xfrm>
              <a:off x="4512" y="1584"/>
              <a:ext cx="288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</a:t>
              </a:r>
              <a:endParaRPr lang="en-US" altLang="zh-CN" sz="2400" baseline="-25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012" name="Line 10"/>
            <p:cNvSpPr/>
            <p:nvPr/>
          </p:nvSpPr>
          <p:spPr>
            <a:xfrm>
              <a:off x="4128" y="2112"/>
              <a:ext cx="0" cy="144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85013" name="Text Box 11"/>
            <p:cNvSpPr txBox="1"/>
            <p:nvPr/>
          </p:nvSpPr>
          <p:spPr>
            <a:xfrm>
              <a:off x="3909" y="2245"/>
              <a:ext cx="546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Clock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997" name="组合 19"/>
          <p:cNvGrpSpPr/>
          <p:nvPr/>
        </p:nvGrpSpPr>
        <p:grpSpPr>
          <a:xfrm>
            <a:off x="-304800" y="5280025"/>
            <a:ext cx="8915400" cy="1449388"/>
            <a:chOff x="-304800" y="5280061"/>
            <a:chExt cx="8915400" cy="1449289"/>
          </a:xfrm>
        </p:grpSpPr>
        <p:sp>
          <p:nvSpPr>
            <p:cNvPr id="84998" name="Freeform 28"/>
            <p:cNvSpPr/>
            <p:nvPr/>
          </p:nvSpPr>
          <p:spPr>
            <a:xfrm>
              <a:off x="762000" y="5419880"/>
              <a:ext cx="2616200" cy="592179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4999" name="Freeform 29"/>
            <p:cNvSpPr/>
            <p:nvPr/>
          </p:nvSpPr>
          <p:spPr>
            <a:xfrm>
              <a:off x="2506133" y="5419880"/>
              <a:ext cx="2616200" cy="592179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0" name="Freeform 30"/>
            <p:cNvSpPr/>
            <p:nvPr/>
          </p:nvSpPr>
          <p:spPr>
            <a:xfrm>
              <a:off x="4250267" y="5419880"/>
              <a:ext cx="2616200" cy="592179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1" name="Freeform 31"/>
            <p:cNvSpPr/>
            <p:nvPr/>
          </p:nvSpPr>
          <p:spPr>
            <a:xfrm>
              <a:off x="5994400" y="5419880"/>
              <a:ext cx="2616200" cy="592179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2" name="Rectangle 46"/>
            <p:cNvSpPr/>
            <p:nvPr/>
          </p:nvSpPr>
          <p:spPr>
            <a:xfrm>
              <a:off x="-304800" y="5280061"/>
              <a:ext cx="1473200" cy="1044539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Clock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85003" name="TextBox 25"/>
            <p:cNvSpPr txBox="1"/>
            <p:nvPr/>
          </p:nvSpPr>
          <p:spPr>
            <a:xfrm>
              <a:off x="2465275" y="6019800"/>
              <a:ext cx="963725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Rising </a:t>
              </a:r>
              <a:endParaRPr lang="en-US" altLang="zh-CN" sz="2000" dirty="0"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edge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cxnSp>
          <p:nvCxnSpPr>
            <p:cNvPr id="85004" name="直接箭头连接符 26"/>
            <p:cNvCxnSpPr/>
            <p:nvPr/>
          </p:nvCxnSpPr>
          <p:spPr>
            <a:xfrm flipV="1">
              <a:off x="3024250" y="5486400"/>
              <a:ext cx="0" cy="381000"/>
            </a:xfrm>
            <a:prstGeom prst="straightConnector1">
              <a:avLst/>
            </a:prstGeom>
            <a:ln w="508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85005" name="直接箭头连接符 27"/>
            <p:cNvCxnSpPr/>
            <p:nvPr/>
          </p:nvCxnSpPr>
          <p:spPr>
            <a:xfrm>
              <a:off x="3898075" y="5486400"/>
              <a:ext cx="0" cy="457200"/>
            </a:xfrm>
            <a:prstGeom prst="straightConnector1">
              <a:avLst/>
            </a:prstGeom>
            <a:ln w="508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85006" name="TextBox 28"/>
            <p:cNvSpPr txBox="1"/>
            <p:nvPr/>
          </p:nvSpPr>
          <p:spPr>
            <a:xfrm>
              <a:off x="3608275" y="6021464"/>
              <a:ext cx="1007007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falling </a:t>
              </a:r>
              <a:endParaRPr lang="en-US" altLang="zh-CN" sz="2000" dirty="0"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edge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Register Operation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292100" y="3468688"/>
            <a:ext cx="8305800" cy="2551112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Stores data bits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most of time acts as barrier between input and output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As clock rises, loads input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7044" name="Rectangle 4"/>
          <p:cNvSpPr/>
          <p:nvPr/>
        </p:nvSpPr>
        <p:spPr>
          <a:xfrm>
            <a:off x="1368425" y="1527175"/>
            <a:ext cx="1414463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5928" tIns="47965" rIns="95928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State = x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87045" name="Group 6"/>
          <p:cNvGrpSpPr/>
          <p:nvPr/>
        </p:nvGrpSpPr>
        <p:grpSpPr>
          <a:xfrm>
            <a:off x="4114800" y="1524000"/>
            <a:ext cx="1447800" cy="1292225"/>
            <a:chOff x="3024" y="820"/>
            <a:chExt cx="910" cy="812"/>
          </a:xfrm>
        </p:grpSpPr>
        <p:sp>
          <p:nvSpPr>
            <p:cNvPr id="87059" name="Freeform 7"/>
            <p:cNvSpPr/>
            <p:nvPr/>
          </p:nvSpPr>
          <p:spPr>
            <a:xfrm>
              <a:off x="3024" y="1344"/>
              <a:ext cx="432" cy="288"/>
            </a:xfrm>
            <a:custGeom>
              <a:avLst/>
              <a:gdLst>
                <a:gd name="txL" fmla="*/ 0 w 432"/>
                <a:gd name="txT" fmla="*/ 0 h 288"/>
                <a:gd name="txR" fmla="*/ 432 w 432"/>
                <a:gd name="txB" fmla="*/ 288 h 288"/>
              </a:gdLst>
              <a:ahLst/>
              <a:cxnLst>
                <a:cxn ang="0">
                  <a:pos x="0" y="288"/>
                </a:cxn>
                <a:cxn ang="0">
                  <a:pos x="240" y="288"/>
                </a:cxn>
                <a:cxn ang="0">
                  <a:pos x="240" y="0"/>
                </a:cxn>
                <a:cxn ang="0">
                  <a:pos x="432" y="0"/>
                </a:cxn>
              </a:cxnLst>
              <a:rect l="txL" t="txT" r="txR" b="txB"/>
              <a:pathLst>
                <a:path w="432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32" y="0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60" name="Rectangle 8"/>
            <p:cNvSpPr/>
            <p:nvPr/>
          </p:nvSpPr>
          <p:spPr>
            <a:xfrm>
              <a:off x="3070" y="820"/>
              <a:ext cx="864" cy="5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Rising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clock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46" name="Rectangle 10"/>
          <p:cNvSpPr/>
          <p:nvPr/>
        </p:nvSpPr>
        <p:spPr>
          <a:xfrm>
            <a:off x="2105025" y="2060575"/>
            <a:ext cx="1620838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5928" tIns="47965" rIns="95928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Output = x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7" name="Rectangle 11"/>
          <p:cNvSpPr/>
          <p:nvPr/>
        </p:nvSpPr>
        <p:spPr>
          <a:xfrm>
            <a:off x="444500" y="2060575"/>
            <a:ext cx="13811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5928" tIns="47965" rIns="95928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Input = y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8" name="AutoShape 12"/>
          <p:cNvSpPr/>
          <p:nvPr/>
        </p:nvSpPr>
        <p:spPr>
          <a:xfrm>
            <a:off x="1368425" y="2519363"/>
            <a:ext cx="457200" cy="228600"/>
          </a:xfrm>
          <a:prstGeom prst="rightArrow">
            <a:avLst>
              <a:gd name="adj1" fmla="val 16666"/>
              <a:gd name="adj2" fmla="val 72222"/>
            </a:avLst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/>
            <a:endParaRPr lang="zh-CN" altLang="en-US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49" name="AutoShape 13"/>
          <p:cNvSpPr/>
          <p:nvPr/>
        </p:nvSpPr>
        <p:spPr>
          <a:xfrm>
            <a:off x="2055813" y="2519363"/>
            <a:ext cx="457200" cy="228600"/>
          </a:xfrm>
          <a:prstGeom prst="rightArrow">
            <a:avLst>
              <a:gd name="adj1" fmla="val 16666"/>
              <a:gd name="adj2" fmla="val 72222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/>
            <a:endParaRPr lang="zh-CN" altLang="en-US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0" name="Rectangle 14"/>
          <p:cNvSpPr/>
          <p:nvPr/>
        </p:nvSpPr>
        <p:spPr>
          <a:xfrm>
            <a:off x="1825625" y="1984375"/>
            <a:ext cx="230188" cy="12985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5928" tIns="47965" rIns="95928" bIns="47965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defTabSz="958850" eaLnBrk="1" hangingPunct="1">
              <a:buNone/>
            </a:pPr>
            <a:r>
              <a:rPr lang="en-US" altLang="zh-CN" sz="2100" dirty="0">
                <a:latin typeface="Helvetica" pitchFamily="34" charset="0"/>
                <a:ea typeface="宋体" panose="02010600030101010101" pitchFamily="2" charset="-122"/>
              </a:rPr>
              <a:t>x</a:t>
            </a:r>
            <a:endParaRPr lang="en-US" altLang="zh-CN" sz="21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87051" name="Group 17"/>
          <p:cNvGrpSpPr/>
          <p:nvPr/>
        </p:nvGrpSpPr>
        <p:grpSpPr>
          <a:xfrm>
            <a:off x="6175375" y="1527175"/>
            <a:ext cx="2357438" cy="1755775"/>
            <a:chOff x="3885" y="960"/>
            <a:chExt cx="1483" cy="1104"/>
          </a:xfrm>
        </p:grpSpPr>
        <p:sp>
          <p:nvSpPr>
            <p:cNvPr id="87054" name="Rectangle 18"/>
            <p:cNvSpPr/>
            <p:nvPr/>
          </p:nvSpPr>
          <p:spPr>
            <a:xfrm>
              <a:off x="3885" y="960"/>
              <a:ext cx="890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State = y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5" name="Rectangle 19"/>
            <p:cNvSpPr/>
            <p:nvPr/>
          </p:nvSpPr>
          <p:spPr>
            <a:xfrm>
              <a:off x="4349" y="1296"/>
              <a:ext cx="1019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Output = y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6" name="AutoShape 20"/>
            <p:cNvSpPr/>
            <p:nvPr/>
          </p:nvSpPr>
          <p:spPr>
            <a:xfrm>
              <a:off x="3885" y="1584"/>
              <a:ext cx="288" cy="144"/>
            </a:xfrm>
            <a:prstGeom prst="rightArrow">
              <a:avLst>
                <a:gd name="adj1" fmla="val 16666"/>
                <a:gd name="adj2" fmla="val 66666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/>
              <a:endParaRPr lang="zh-CN" altLang="en-US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7" name="AutoShape 21"/>
            <p:cNvSpPr/>
            <p:nvPr/>
          </p:nvSpPr>
          <p:spPr>
            <a:xfrm>
              <a:off x="4317" y="1584"/>
              <a:ext cx="288" cy="144"/>
            </a:xfrm>
            <a:prstGeom prst="rightArrow">
              <a:avLst>
                <a:gd name="adj1" fmla="val 16666"/>
                <a:gd name="adj2" fmla="val 66666"/>
              </a:avLst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/>
              <a:endParaRPr lang="zh-CN" altLang="en-US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8" name="Rectangle 22"/>
            <p:cNvSpPr/>
            <p:nvPr/>
          </p:nvSpPr>
          <p:spPr>
            <a:xfrm>
              <a:off x="4173" y="1248"/>
              <a:ext cx="144" cy="816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28" tIns="47965" rIns="95928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2100" dirty="0">
                  <a:latin typeface="Helvetica" pitchFamily="34" charset="0"/>
                  <a:ea typeface="宋体" panose="02010600030101010101" pitchFamily="2" charset="-122"/>
                </a:rPr>
                <a:t>y</a:t>
              </a:r>
              <a:endParaRPr lang="en-US" altLang="zh-CN" sz="21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52" name="右箭头 22"/>
          <p:cNvSpPr/>
          <p:nvPr/>
        </p:nvSpPr>
        <p:spPr>
          <a:xfrm>
            <a:off x="3429000" y="2362200"/>
            <a:ext cx="596900" cy="484188"/>
          </a:xfrm>
          <a:prstGeom prst="rightArrow">
            <a:avLst>
              <a:gd name="adj1" fmla="val 50000"/>
              <a:gd name="adj2" fmla="val 50002"/>
            </a:avLst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endParaRPr lang="zh-CN" altLang="en-US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7053" name="右箭头 23"/>
          <p:cNvSpPr/>
          <p:nvPr/>
        </p:nvSpPr>
        <p:spPr>
          <a:xfrm>
            <a:off x="5422900" y="2335213"/>
            <a:ext cx="520700" cy="484187"/>
          </a:xfrm>
          <a:prstGeom prst="rightArrow">
            <a:avLst>
              <a:gd name="adj1" fmla="val 50000"/>
              <a:gd name="adj2" fmla="val 49996"/>
            </a:avLst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endParaRPr lang="zh-CN" altLang="en-US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State Machine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091" name="矩形 25"/>
          <p:cNvSpPr/>
          <p:nvPr/>
        </p:nvSpPr>
        <p:spPr>
          <a:xfrm>
            <a:off x="2174875" y="-211137"/>
            <a:ext cx="301625" cy="323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5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89092" name="Group 4"/>
          <p:cNvGrpSpPr/>
          <p:nvPr/>
        </p:nvGrpSpPr>
        <p:grpSpPr>
          <a:xfrm>
            <a:off x="914400" y="1600200"/>
            <a:ext cx="5240338" cy="2892425"/>
            <a:chOff x="-1" y="1104"/>
            <a:chExt cx="3297" cy="1818"/>
          </a:xfrm>
        </p:grpSpPr>
        <p:sp>
          <p:nvSpPr>
            <p:cNvPr id="89093" name="Rectangle 5"/>
            <p:cNvSpPr/>
            <p:nvPr/>
          </p:nvSpPr>
          <p:spPr>
            <a:xfrm>
              <a:off x="816" y="1104"/>
              <a:ext cx="1344" cy="1440"/>
            </a:xfrm>
            <a:prstGeom prst="rect">
              <a:avLst/>
            </a:prstGeom>
            <a:solidFill>
              <a:srgbClr val="FFFF99"/>
            </a:solidFill>
            <a:ln w="19050">
              <a:noFill/>
            </a:ln>
          </p:spPr>
          <p:txBody>
            <a:bodyPr wrap="none" lIns="47965" tIns="47965" rIns="47965" bIns="47965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Comb. Logic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89094" name="Line 6"/>
            <p:cNvSpPr/>
            <p:nvPr/>
          </p:nvSpPr>
          <p:spPr>
            <a:xfrm rot="5400000" flipV="1">
              <a:off x="2688" y="1872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89095" name="Line 7"/>
            <p:cNvSpPr/>
            <p:nvPr/>
          </p:nvSpPr>
          <p:spPr>
            <a:xfrm rot="5400000">
              <a:off x="1200" y="1536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grpSp>
          <p:nvGrpSpPr>
            <p:cNvPr id="89096" name="Group 8"/>
            <p:cNvGrpSpPr/>
            <p:nvPr/>
          </p:nvGrpSpPr>
          <p:grpSpPr>
            <a:xfrm>
              <a:off x="1152" y="1536"/>
              <a:ext cx="288" cy="816"/>
              <a:chOff x="3984" y="2832"/>
              <a:chExt cx="288" cy="816"/>
            </a:xfrm>
          </p:grpSpPr>
          <p:sp>
            <p:nvSpPr>
              <p:cNvPr id="89113" name="Freeform 9"/>
              <p:cNvSpPr/>
              <p:nvPr/>
            </p:nvSpPr>
            <p:spPr>
              <a:xfrm>
                <a:off x="3984" y="2832"/>
                <a:ext cx="288" cy="816"/>
              </a:xfrm>
              <a:custGeom>
                <a:avLst/>
                <a:gdLst>
                  <a:gd name="txL" fmla="*/ 0 w 288"/>
                  <a:gd name="txT" fmla="*/ 0 h 816"/>
                  <a:gd name="txR" fmla="*/ 288 w 288"/>
                  <a:gd name="txB" fmla="*/ 816 h 816"/>
                </a:gdLst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txL" t="txT" r="txR" b="tx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114" name="Text Box 10"/>
              <p:cNvSpPr txBox="1"/>
              <p:nvPr/>
            </p:nvSpPr>
            <p:spPr>
              <a:xfrm>
                <a:off x="4032" y="2976"/>
                <a:ext cx="240" cy="5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lnSpc>
                    <a:spcPct val="70000"/>
                  </a:lnSpc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A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  <a:p>
                <a:pPr marL="0" lvl="0" indent="0" defTabSz="958850" eaLnBrk="1" hangingPunct="1">
                  <a:lnSpc>
                    <a:spcPct val="70000"/>
                  </a:lnSpc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L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  <a:p>
                <a:pPr marL="0" lvl="0" indent="0" defTabSz="958850" eaLnBrk="1" hangingPunct="1">
                  <a:lnSpc>
                    <a:spcPct val="70000"/>
                  </a:lnSpc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U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9097" name="Line 11"/>
            <p:cNvSpPr/>
            <p:nvPr/>
          </p:nvSpPr>
          <p:spPr>
            <a:xfrm rot="5400000" flipV="1">
              <a:off x="1152" y="1920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89098" name="Line 12"/>
            <p:cNvSpPr/>
            <p:nvPr/>
          </p:nvSpPr>
          <p:spPr>
            <a:xfrm rot="5400000" flipV="1">
              <a:off x="1536" y="1824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38923" name="Rectangle 13"/>
            <p:cNvSpPr>
              <a:spLocks noChangeArrowheads="1"/>
            </p:cNvSpPr>
            <p:nvPr/>
          </p:nvSpPr>
          <p:spPr bwMode="auto">
            <a:xfrm>
              <a:off x="1200" y="1300"/>
              <a:ext cx="228" cy="2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00" name="Line 14"/>
            <p:cNvSpPr/>
            <p:nvPr/>
          </p:nvSpPr>
          <p:spPr>
            <a:xfrm>
              <a:off x="2016" y="2112"/>
              <a:ext cx="28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89101" name="Rectangle 15"/>
            <p:cNvSpPr/>
            <p:nvPr/>
          </p:nvSpPr>
          <p:spPr>
            <a:xfrm>
              <a:off x="2828" y="1856"/>
              <a:ext cx="46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Out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89102" name="Freeform 16"/>
            <p:cNvSpPr/>
            <p:nvPr/>
          </p:nvSpPr>
          <p:spPr>
            <a:xfrm flipV="1">
              <a:off x="672" y="2496"/>
              <a:ext cx="1152" cy="144"/>
            </a:xfrm>
            <a:custGeom>
              <a:avLst/>
              <a:gdLst>
                <a:gd name="txL" fmla="*/ 0 w 432"/>
                <a:gd name="txT" fmla="*/ 0 h 144"/>
                <a:gd name="txR" fmla="*/ 432 w 432"/>
                <a:gd name="txB" fmla="*/ 144 h 144"/>
              </a:gdLst>
              <a:ahLst/>
              <a:cxnLst>
                <a:cxn ang="0">
                  <a:pos x="2147483646" y="144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03" name="AutoShape 17"/>
            <p:cNvSpPr/>
            <p:nvPr/>
          </p:nvSpPr>
          <p:spPr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MUX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89104" name="Freeform 18"/>
            <p:cNvSpPr/>
            <p:nvPr/>
          </p:nvSpPr>
          <p:spPr>
            <a:xfrm>
              <a:off x="1017" y="2109"/>
              <a:ext cx="133" cy="290"/>
            </a:xfrm>
            <a:custGeom>
              <a:avLst/>
              <a:gdLst>
                <a:gd name="txL" fmla="*/ 0 w 192"/>
                <a:gd name="txT" fmla="*/ 0 h 192"/>
                <a:gd name="txR" fmla="*/ 192 w 192"/>
                <a:gd name="txB" fmla="*/ 192 h 192"/>
              </a:gdLst>
              <a:ahLst/>
              <a:cxnLst>
                <a:cxn ang="0">
                  <a:pos x="0" y="5766392"/>
                </a:cxn>
                <a:cxn ang="0">
                  <a:pos x="0" y="0"/>
                </a:cxn>
                <a:cxn ang="0">
                  <a:pos x="1" y="0"/>
                </a:cxn>
              </a:cxnLst>
              <a:rect l="txL" t="txT" r="txR" b="txB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05" name="Rectangle 19"/>
            <p:cNvSpPr/>
            <p:nvPr/>
          </p:nvSpPr>
          <p:spPr>
            <a:xfrm>
              <a:off x="1632" y="1824"/>
              <a:ext cx="288" cy="2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0</a:t>
              </a:r>
              <a:endParaRPr lang="en-US" altLang="zh-CN" sz="1500" dirty="0">
                <a:ea typeface="宋体" panose="02010600030101010101" pitchFamily="2" charset="-122"/>
              </a:endParaRPr>
            </a:p>
          </p:txBody>
        </p:sp>
        <p:sp>
          <p:nvSpPr>
            <p:cNvPr id="89106" name="Rectangle 20"/>
            <p:cNvSpPr/>
            <p:nvPr/>
          </p:nvSpPr>
          <p:spPr>
            <a:xfrm>
              <a:off x="1632" y="2304"/>
              <a:ext cx="288" cy="2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1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89107" name="Rectangle 21"/>
            <p:cNvSpPr/>
            <p:nvPr/>
          </p:nvSpPr>
          <p:spPr>
            <a:xfrm>
              <a:off x="2304" y="1680"/>
              <a:ext cx="144" cy="816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28" tIns="47965" rIns="95928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/>
              <a:endParaRPr lang="en-US" altLang="zh-CN" sz="2100" dirty="0">
                <a:ea typeface="宋体" panose="02010600030101010101" pitchFamily="2" charset="-122"/>
              </a:endParaRPr>
            </a:p>
          </p:txBody>
        </p:sp>
        <p:sp>
          <p:nvSpPr>
            <p:cNvPr id="89108" name="Line 22"/>
            <p:cNvSpPr/>
            <p:nvPr/>
          </p:nvSpPr>
          <p:spPr>
            <a:xfrm>
              <a:off x="2352" y="2496"/>
              <a:ext cx="0" cy="144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89109" name="Text Box 23"/>
            <p:cNvSpPr txBox="1"/>
            <p:nvPr/>
          </p:nvSpPr>
          <p:spPr>
            <a:xfrm>
              <a:off x="2112" y="2629"/>
              <a:ext cx="538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Clock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89110" name="Freeform 24"/>
            <p:cNvSpPr/>
            <p:nvPr/>
          </p:nvSpPr>
          <p:spPr>
            <a:xfrm>
              <a:off x="958" y="1501"/>
              <a:ext cx="1822" cy="611"/>
            </a:xfrm>
            <a:custGeom>
              <a:avLst/>
              <a:gdLst>
                <a:gd name="txL" fmla="*/ 0 w 1680"/>
                <a:gd name="txT" fmla="*/ 0 h 1104"/>
                <a:gd name="txR" fmla="*/ 1680 w 1680"/>
                <a:gd name="txB" fmla="*/ 1104 h 1104"/>
              </a:gdLst>
              <a:ahLst/>
              <a:cxnLst>
                <a:cxn ang="0">
                  <a:pos x="11315" y="1"/>
                </a:cxn>
                <a:cxn ang="0">
                  <a:pos x="12777" y="1"/>
                </a:cxn>
                <a:cxn ang="0">
                  <a:pos x="12777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463" y="1"/>
                </a:cxn>
              </a:cxnLst>
              <a:rect l="txL" t="txT" r="txR" b="txB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9111" name="Rectangle 25"/>
            <p:cNvSpPr/>
            <p:nvPr/>
          </p:nvSpPr>
          <p:spPr>
            <a:xfrm>
              <a:off x="192" y="2256"/>
              <a:ext cx="480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In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89112" name="Rectangle 26"/>
            <p:cNvSpPr/>
            <p:nvPr/>
          </p:nvSpPr>
          <p:spPr>
            <a:xfrm>
              <a:off x="-1" y="2505"/>
              <a:ext cx="673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Load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State Machine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39" name="矩形 25"/>
          <p:cNvSpPr/>
          <p:nvPr/>
        </p:nvSpPr>
        <p:spPr>
          <a:xfrm>
            <a:off x="2174875" y="-211137"/>
            <a:ext cx="301625" cy="323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5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1140" name="Group 27"/>
          <p:cNvGrpSpPr/>
          <p:nvPr/>
        </p:nvGrpSpPr>
        <p:grpSpPr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91172" name="Freeform 28"/>
            <p:cNvSpPr/>
            <p:nvPr/>
          </p:nvSpPr>
          <p:spPr>
            <a:xfrm>
              <a:off x="196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73" name="Freeform 29"/>
            <p:cNvSpPr/>
            <p:nvPr/>
          </p:nvSpPr>
          <p:spPr>
            <a:xfrm>
              <a:off x="244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74" name="Freeform 30"/>
            <p:cNvSpPr/>
            <p:nvPr/>
          </p:nvSpPr>
          <p:spPr>
            <a:xfrm>
              <a:off x="292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75" name="Freeform 31"/>
            <p:cNvSpPr/>
            <p:nvPr/>
          </p:nvSpPr>
          <p:spPr>
            <a:xfrm>
              <a:off x="340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76" name="Freeform 32"/>
            <p:cNvSpPr/>
            <p:nvPr/>
          </p:nvSpPr>
          <p:spPr>
            <a:xfrm>
              <a:off x="388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77" name="Freeform 33"/>
            <p:cNvSpPr/>
            <p:nvPr/>
          </p:nvSpPr>
          <p:spPr>
            <a:xfrm>
              <a:off x="1968" y="2928"/>
              <a:ext cx="2646" cy="144"/>
            </a:xfrm>
            <a:custGeom>
              <a:avLst/>
              <a:gdLst>
                <a:gd name="txL" fmla="*/ 0 w 2646"/>
                <a:gd name="txT" fmla="*/ 0 h 144"/>
                <a:gd name="txR" fmla="*/ 2646 w 2646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txL" t="txT" r="txR" b="tx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1178" name="Rectangle 34"/>
            <p:cNvSpPr/>
            <p:nvPr/>
          </p:nvSpPr>
          <p:spPr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79" name="Rectangle 35"/>
            <p:cNvSpPr/>
            <p:nvPr/>
          </p:nvSpPr>
          <p:spPr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80" name="Rectangle 36"/>
            <p:cNvSpPr/>
            <p:nvPr/>
          </p:nvSpPr>
          <p:spPr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81" name="Rectangle 37"/>
            <p:cNvSpPr/>
            <p:nvPr/>
          </p:nvSpPr>
          <p:spPr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82" name="Rectangle 38"/>
            <p:cNvSpPr/>
            <p:nvPr/>
          </p:nvSpPr>
          <p:spPr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83" name="Rectangle 39"/>
            <p:cNvSpPr/>
            <p:nvPr/>
          </p:nvSpPr>
          <p:spPr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84" name="Rectangle 40"/>
            <p:cNvSpPr/>
            <p:nvPr/>
          </p:nvSpPr>
          <p:spPr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85" name="Rectangle 41"/>
            <p:cNvSpPr/>
            <p:nvPr/>
          </p:nvSpPr>
          <p:spPr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86" name="Rectangle 42"/>
            <p:cNvSpPr/>
            <p:nvPr/>
          </p:nvSpPr>
          <p:spPr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87" name="Rectangle 43"/>
            <p:cNvSpPr/>
            <p:nvPr/>
          </p:nvSpPr>
          <p:spPr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88" name="Rectangle 44"/>
            <p:cNvSpPr/>
            <p:nvPr/>
          </p:nvSpPr>
          <p:spPr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89" name="Rectangle 45"/>
            <p:cNvSpPr/>
            <p:nvPr/>
          </p:nvSpPr>
          <p:spPr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1190" name="Rectangle 46"/>
            <p:cNvSpPr/>
            <p:nvPr/>
          </p:nvSpPr>
          <p:spPr>
            <a:xfrm>
              <a:off x="1440" y="2606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Clock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1191" name="Rectangle 47"/>
            <p:cNvSpPr/>
            <p:nvPr/>
          </p:nvSpPr>
          <p:spPr>
            <a:xfrm>
              <a:off x="1440" y="2923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Load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1192" name="Rectangle 48"/>
            <p:cNvSpPr/>
            <p:nvPr/>
          </p:nvSpPr>
          <p:spPr>
            <a:xfrm>
              <a:off x="1440" y="3240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1193" name="Rectangle 49"/>
            <p:cNvSpPr/>
            <p:nvPr/>
          </p:nvSpPr>
          <p:spPr>
            <a:xfrm>
              <a:off x="1440" y="3557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Out</a:t>
              </a:r>
              <a:endParaRPr lang="en-US" altLang="zh-CN" sz="1700" dirty="0">
                <a:ea typeface="宋体" panose="02010600030101010101" pitchFamily="2" charset="-122"/>
              </a:endParaRPr>
            </a:p>
          </p:txBody>
        </p:sp>
        <p:sp>
          <p:nvSpPr>
            <p:cNvPr id="91194" name="Line 50"/>
            <p:cNvSpPr/>
            <p:nvPr/>
          </p:nvSpPr>
          <p:spPr>
            <a:xfrm>
              <a:off x="21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1195" name="Line 51"/>
            <p:cNvSpPr/>
            <p:nvPr/>
          </p:nvSpPr>
          <p:spPr>
            <a:xfrm>
              <a:off x="259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1196" name="Line 52"/>
            <p:cNvSpPr/>
            <p:nvPr/>
          </p:nvSpPr>
          <p:spPr>
            <a:xfrm>
              <a:off x="307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1197" name="Line 53"/>
            <p:cNvSpPr/>
            <p:nvPr/>
          </p:nvSpPr>
          <p:spPr>
            <a:xfrm>
              <a:off x="355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1198" name="Line 54"/>
            <p:cNvSpPr/>
            <p:nvPr/>
          </p:nvSpPr>
          <p:spPr>
            <a:xfrm>
              <a:off x="403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1199" name="Line 55"/>
            <p:cNvSpPr/>
            <p:nvPr/>
          </p:nvSpPr>
          <p:spPr>
            <a:xfrm>
              <a:off x="45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</p:grpSp>
      <p:sp>
        <p:nvSpPr>
          <p:cNvPr id="91141" name="Text Box 62"/>
          <p:cNvSpPr txBox="1"/>
          <p:nvPr/>
        </p:nvSpPr>
        <p:spPr>
          <a:xfrm>
            <a:off x="2362200" y="4424363"/>
            <a:ext cx="217488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 w="19050">
            <a:noFill/>
          </a:ln>
        </p:spPr>
        <p:txBody>
          <a:bodyPr lIns="45720" rIns="4572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grpSp>
        <p:nvGrpSpPr>
          <p:cNvPr id="91142" name="Group 57"/>
          <p:cNvGrpSpPr/>
          <p:nvPr/>
        </p:nvGrpSpPr>
        <p:grpSpPr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91144" name="Group 4"/>
            <p:cNvGrpSpPr/>
            <p:nvPr/>
          </p:nvGrpSpPr>
          <p:grpSpPr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91150" name="Rectangle 5"/>
              <p:cNvSpPr/>
              <p:nvPr/>
            </p:nvSpPr>
            <p:spPr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</a:ln>
            </p:spPr>
            <p:txBody>
              <a:bodyPr wrap="none" lIns="47965" tIns="47965" rIns="47965" bIns="47965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Comb. Logic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1151" name="Line 6"/>
              <p:cNvSpPr/>
              <p:nvPr/>
            </p:nvSpPr>
            <p:spPr>
              <a:xfrm rot="5400000" flipV="1">
                <a:off x="2688" y="1872"/>
                <a:ext cx="0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1152" name="Line 7"/>
              <p:cNvSpPr/>
              <p:nvPr/>
            </p:nvSpPr>
            <p:spPr>
              <a:xfrm rot="5400000">
                <a:off x="1200" y="1536"/>
                <a:ext cx="1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91153" name="Group 8"/>
              <p:cNvGrpSpPr/>
              <p:nvPr/>
            </p:nvGrpSpPr>
            <p:grpSpPr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91170" name="Freeform 9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1171" name="Text Box 10"/>
                <p:cNvSpPr txBox="1"/>
                <p:nvPr/>
              </p:nvSpPr>
              <p:spPr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A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L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U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1154" name="Line 11"/>
              <p:cNvSpPr/>
              <p:nvPr/>
            </p:nvSpPr>
            <p:spPr>
              <a:xfrm rot="5400000" flipV="1">
                <a:off x="1152" y="192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1155" name="Line 12"/>
              <p:cNvSpPr/>
              <p:nvPr/>
            </p:nvSpPr>
            <p:spPr>
              <a:xfrm rot="5400000" flipV="1">
                <a:off x="1536" y="182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8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17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157" name="Line 14"/>
              <p:cNvSpPr/>
              <p:nvPr/>
            </p:nvSpPr>
            <p:spPr>
              <a:xfrm>
                <a:off x="2016" y="211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1158" name="Rectangle 15"/>
              <p:cNvSpPr/>
              <p:nvPr/>
            </p:nvSpPr>
            <p:spPr>
              <a:xfrm>
                <a:off x="2828" y="1856"/>
                <a:ext cx="468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Out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1159" name="Freeform 16"/>
              <p:cNvSpPr/>
              <p:nvPr/>
            </p:nvSpPr>
            <p:spPr>
              <a:xfrm flipV="1">
                <a:off x="672" y="2496"/>
                <a:ext cx="1152" cy="144"/>
              </a:xfrm>
              <a:custGeom>
                <a:avLst/>
                <a:gdLst>
                  <a:gd name="txL" fmla="*/ 0 w 432"/>
                  <a:gd name="txT" fmla="*/ 0 h 144"/>
                  <a:gd name="txR" fmla="*/ 432 w 432"/>
                  <a:gd name="txB" fmla="*/ 144 h 144"/>
                </a:gdLst>
                <a:ahLst/>
                <a:cxnLst>
                  <a:cxn ang="0">
                    <a:pos x="2147483646" y="144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1160" name="AutoShape 17"/>
              <p:cNvSpPr/>
              <p:nvPr/>
            </p:nvSpPr>
            <p:spPr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5918" tIns="47960" rIns="95918" bIns="4796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MUX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1161" name="Freeform 18"/>
              <p:cNvSpPr/>
              <p:nvPr/>
            </p:nvSpPr>
            <p:spPr>
              <a:xfrm>
                <a:off x="1017" y="2109"/>
                <a:ext cx="133" cy="290"/>
              </a:xfrm>
              <a:custGeom>
                <a:avLst/>
                <a:gdLst>
                  <a:gd name="txL" fmla="*/ 0 w 192"/>
                  <a:gd name="txT" fmla="*/ 0 h 192"/>
                  <a:gd name="txR" fmla="*/ 192 w 192"/>
                  <a:gd name="txB" fmla="*/ 192 h 192"/>
                </a:gdLst>
                <a:ahLst/>
                <a:cxnLst>
                  <a:cxn ang="0">
                    <a:pos x="0" y="5766392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txL" t="txT" r="txR" b="txB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1162" name="Rectangle 19"/>
              <p:cNvSpPr/>
              <p:nvPr/>
            </p:nvSpPr>
            <p:spPr>
              <a:xfrm>
                <a:off x="1632" y="182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0</a:t>
                </a:r>
                <a:endParaRPr lang="en-US" altLang="zh-CN" sz="15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1163" name="Rectangle 20"/>
              <p:cNvSpPr/>
              <p:nvPr/>
            </p:nvSpPr>
            <p:spPr>
              <a:xfrm>
                <a:off x="1632" y="230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1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1164" name="Rectangle 21"/>
              <p:cNvSpPr/>
              <p:nvPr/>
            </p:nvSpPr>
            <p:spPr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28" tIns="47965" rIns="95928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/>
                <a:endParaRPr lang="en-US" altLang="zh-CN" sz="21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1165" name="Line 22"/>
              <p:cNvSpPr/>
              <p:nvPr/>
            </p:nvSpPr>
            <p:spPr>
              <a:xfrm>
                <a:off x="2352" y="2496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91166" name="Text Box 23"/>
              <p:cNvSpPr txBox="1"/>
              <p:nvPr/>
            </p:nvSpPr>
            <p:spPr>
              <a:xfrm>
                <a:off x="2112" y="2629"/>
                <a:ext cx="538" cy="29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Clock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1167" name="Freeform 24"/>
              <p:cNvSpPr/>
              <p:nvPr/>
            </p:nvSpPr>
            <p:spPr>
              <a:xfrm>
                <a:off x="958" y="1501"/>
                <a:ext cx="1822" cy="611"/>
              </a:xfrm>
              <a:custGeom>
                <a:avLst/>
                <a:gdLst>
                  <a:gd name="txL" fmla="*/ 0 w 1680"/>
                  <a:gd name="txT" fmla="*/ 0 h 1104"/>
                  <a:gd name="txR" fmla="*/ 1680 w 1680"/>
                  <a:gd name="txB" fmla="*/ 1104 h 1104"/>
                </a:gdLst>
                <a:ahLst/>
                <a:cxnLst>
                  <a:cxn ang="0">
                    <a:pos x="11315" y="1"/>
                  </a:cxn>
                  <a:cxn ang="0">
                    <a:pos x="12777" y="1"/>
                  </a:cxn>
                  <a:cxn ang="0">
                    <a:pos x="12777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463" y="1"/>
                  </a:cxn>
                </a:cxnLst>
                <a:rect l="txL" t="txT" r="txR" b="txB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1168" name="Rectangle 25"/>
              <p:cNvSpPr/>
              <p:nvPr/>
            </p:nvSpPr>
            <p:spPr>
              <a:xfrm>
                <a:off x="192" y="2256"/>
                <a:ext cx="480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In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1169" name="Rectangle 26"/>
              <p:cNvSpPr/>
              <p:nvPr/>
            </p:nvSpPr>
            <p:spPr>
              <a:xfrm>
                <a:off x="-1" y="2505"/>
                <a:ext cx="673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Load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1145" name="Text Box 60"/>
            <p:cNvSpPr txBox="1"/>
            <p:nvPr/>
          </p:nvSpPr>
          <p:spPr>
            <a:xfrm>
              <a:off x="2438400" y="2527783"/>
              <a:ext cx="22217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5720" rIns="4572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?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190822" y="2895600"/>
              <a:ext cx="455588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148" name="Text Box 60"/>
            <p:cNvSpPr txBox="1"/>
            <p:nvPr/>
          </p:nvSpPr>
          <p:spPr>
            <a:xfrm>
              <a:off x="4959423" y="2895600"/>
              <a:ext cx="22217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5720" rIns="4572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?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588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State Machine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7" name="矩形 25"/>
          <p:cNvSpPr/>
          <p:nvPr/>
        </p:nvSpPr>
        <p:spPr>
          <a:xfrm>
            <a:off x="2174875" y="-211137"/>
            <a:ext cx="301625" cy="323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5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3188" name="Group 27"/>
          <p:cNvGrpSpPr/>
          <p:nvPr/>
        </p:nvGrpSpPr>
        <p:grpSpPr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93221" name="Freeform 28"/>
            <p:cNvSpPr/>
            <p:nvPr/>
          </p:nvSpPr>
          <p:spPr>
            <a:xfrm>
              <a:off x="196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22" name="Freeform 29"/>
            <p:cNvSpPr/>
            <p:nvPr/>
          </p:nvSpPr>
          <p:spPr>
            <a:xfrm>
              <a:off x="244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23" name="Freeform 30"/>
            <p:cNvSpPr/>
            <p:nvPr/>
          </p:nvSpPr>
          <p:spPr>
            <a:xfrm>
              <a:off x="292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24" name="Freeform 31"/>
            <p:cNvSpPr/>
            <p:nvPr/>
          </p:nvSpPr>
          <p:spPr>
            <a:xfrm>
              <a:off x="340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25" name="Freeform 32"/>
            <p:cNvSpPr/>
            <p:nvPr/>
          </p:nvSpPr>
          <p:spPr>
            <a:xfrm>
              <a:off x="388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26" name="Freeform 33"/>
            <p:cNvSpPr/>
            <p:nvPr/>
          </p:nvSpPr>
          <p:spPr>
            <a:xfrm>
              <a:off x="1968" y="2928"/>
              <a:ext cx="2646" cy="144"/>
            </a:xfrm>
            <a:custGeom>
              <a:avLst/>
              <a:gdLst>
                <a:gd name="txL" fmla="*/ 0 w 2646"/>
                <a:gd name="txT" fmla="*/ 0 h 144"/>
                <a:gd name="txR" fmla="*/ 2646 w 2646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txL" t="txT" r="txR" b="tx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227" name="Rectangle 34"/>
            <p:cNvSpPr/>
            <p:nvPr/>
          </p:nvSpPr>
          <p:spPr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28" name="Rectangle 35"/>
            <p:cNvSpPr/>
            <p:nvPr/>
          </p:nvSpPr>
          <p:spPr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29" name="Rectangle 36"/>
            <p:cNvSpPr/>
            <p:nvPr/>
          </p:nvSpPr>
          <p:spPr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30" name="Rectangle 37"/>
            <p:cNvSpPr/>
            <p:nvPr/>
          </p:nvSpPr>
          <p:spPr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31" name="Rectangle 38"/>
            <p:cNvSpPr/>
            <p:nvPr/>
          </p:nvSpPr>
          <p:spPr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32" name="Rectangle 39"/>
            <p:cNvSpPr/>
            <p:nvPr/>
          </p:nvSpPr>
          <p:spPr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33" name="Rectangle 40"/>
            <p:cNvSpPr/>
            <p:nvPr/>
          </p:nvSpPr>
          <p:spPr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34" name="Rectangle 41"/>
            <p:cNvSpPr/>
            <p:nvPr/>
          </p:nvSpPr>
          <p:spPr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35" name="Rectangle 42"/>
            <p:cNvSpPr/>
            <p:nvPr/>
          </p:nvSpPr>
          <p:spPr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36" name="Rectangle 43"/>
            <p:cNvSpPr/>
            <p:nvPr/>
          </p:nvSpPr>
          <p:spPr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37" name="Rectangle 44"/>
            <p:cNvSpPr/>
            <p:nvPr/>
          </p:nvSpPr>
          <p:spPr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38" name="Rectangle 45"/>
            <p:cNvSpPr/>
            <p:nvPr/>
          </p:nvSpPr>
          <p:spPr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3239" name="Rectangle 46"/>
            <p:cNvSpPr/>
            <p:nvPr/>
          </p:nvSpPr>
          <p:spPr>
            <a:xfrm>
              <a:off x="1440" y="2606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Clock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3240" name="Rectangle 47"/>
            <p:cNvSpPr/>
            <p:nvPr/>
          </p:nvSpPr>
          <p:spPr>
            <a:xfrm>
              <a:off x="1440" y="2923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Load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3241" name="Rectangle 48"/>
            <p:cNvSpPr/>
            <p:nvPr/>
          </p:nvSpPr>
          <p:spPr>
            <a:xfrm>
              <a:off x="1440" y="3240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3242" name="Rectangle 49"/>
            <p:cNvSpPr/>
            <p:nvPr/>
          </p:nvSpPr>
          <p:spPr>
            <a:xfrm>
              <a:off x="1440" y="3557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Out</a:t>
              </a:r>
              <a:endParaRPr lang="en-US" altLang="zh-CN" sz="1700" dirty="0">
                <a:ea typeface="宋体" panose="02010600030101010101" pitchFamily="2" charset="-122"/>
              </a:endParaRPr>
            </a:p>
          </p:txBody>
        </p:sp>
        <p:sp>
          <p:nvSpPr>
            <p:cNvPr id="93243" name="Line 50"/>
            <p:cNvSpPr/>
            <p:nvPr/>
          </p:nvSpPr>
          <p:spPr>
            <a:xfrm>
              <a:off x="21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3244" name="Line 51"/>
            <p:cNvSpPr/>
            <p:nvPr/>
          </p:nvSpPr>
          <p:spPr>
            <a:xfrm>
              <a:off x="259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3245" name="Line 52"/>
            <p:cNvSpPr/>
            <p:nvPr/>
          </p:nvSpPr>
          <p:spPr>
            <a:xfrm>
              <a:off x="307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3246" name="Line 53"/>
            <p:cNvSpPr/>
            <p:nvPr/>
          </p:nvSpPr>
          <p:spPr>
            <a:xfrm>
              <a:off x="355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3247" name="Line 54"/>
            <p:cNvSpPr/>
            <p:nvPr/>
          </p:nvSpPr>
          <p:spPr>
            <a:xfrm>
              <a:off x="403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3248" name="Line 55"/>
            <p:cNvSpPr/>
            <p:nvPr/>
          </p:nvSpPr>
          <p:spPr>
            <a:xfrm>
              <a:off x="45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</p:grpSp>
      <p:sp>
        <p:nvSpPr>
          <p:cNvPr id="93189" name="Text Box 62"/>
          <p:cNvSpPr txBox="1"/>
          <p:nvPr/>
        </p:nvSpPr>
        <p:spPr>
          <a:xfrm>
            <a:off x="2830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 w="19050">
            <a:noFill/>
          </a:ln>
        </p:spPr>
        <p:txBody>
          <a:bodyPr lIns="45720" rIns="4572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grpSp>
        <p:nvGrpSpPr>
          <p:cNvPr id="93190" name="Group 57"/>
          <p:cNvGrpSpPr/>
          <p:nvPr/>
        </p:nvGrpSpPr>
        <p:grpSpPr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93195" name="Group 4"/>
            <p:cNvGrpSpPr/>
            <p:nvPr/>
          </p:nvGrpSpPr>
          <p:grpSpPr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93199" name="Rectangle 5"/>
              <p:cNvSpPr/>
              <p:nvPr/>
            </p:nvSpPr>
            <p:spPr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</a:ln>
            </p:spPr>
            <p:txBody>
              <a:bodyPr wrap="none" lIns="47965" tIns="47965" rIns="47965" bIns="47965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Comb. Logic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3200" name="Line 6"/>
              <p:cNvSpPr/>
              <p:nvPr/>
            </p:nvSpPr>
            <p:spPr>
              <a:xfrm rot="5400000" flipV="1">
                <a:off x="2688" y="1872"/>
                <a:ext cx="0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3201" name="Line 7"/>
              <p:cNvSpPr/>
              <p:nvPr/>
            </p:nvSpPr>
            <p:spPr>
              <a:xfrm rot="5400000">
                <a:off x="1200" y="1536"/>
                <a:ext cx="1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93202" name="Group 8"/>
              <p:cNvGrpSpPr/>
              <p:nvPr/>
            </p:nvGrpSpPr>
            <p:grpSpPr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93219" name="Freeform 9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3220" name="Text Box 10"/>
                <p:cNvSpPr txBox="1"/>
                <p:nvPr/>
              </p:nvSpPr>
              <p:spPr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A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L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U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3203" name="Line 11"/>
              <p:cNvSpPr/>
              <p:nvPr/>
            </p:nvSpPr>
            <p:spPr>
              <a:xfrm rot="5400000" flipV="1">
                <a:off x="1152" y="192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3204" name="Line 12"/>
              <p:cNvSpPr/>
              <p:nvPr/>
            </p:nvSpPr>
            <p:spPr>
              <a:xfrm rot="5400000" flipV="1">
                <a:off x="1536" y="182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8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17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206" name="Line 14"/>
              <p:cNvSpPr/>
              <p:nvPr/>
            </p:nvSpPr>
            <p:spPr>
              <a:xfrm>
                <a:off x="2016" y="211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3207" name="Rectangle 15"/>
              <p:cNvSpPr/>
              <p:nvPr/>
            </p:nvSpPr>
            <p:spPr>
              <a:xfrm>
                <a:off x="2828" y="1856"/>
                <a:ext cx="468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Out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3208" name="Freeform 16"/>
              <p:cNvSpPr/>
              <p:nvPr/>
            </p:nvSpPr>
            <p:spPr>
              <a:xfrm flipV="1">
                <a:off x="672" y="2496"/>
                <a:ext cx="1152" cy="144"/>
              </a:xfrm>
              <a:custGeom>
                <a:avLst/>
                <a:gdLst>
                  <a:gd name="txL" fmla="*/ 0 w 432"/>
                  <a:gd name="txT" fmla="*/ 0 h 144"/>
                  <a:gd name="txR" fmla="*/ 432 w 432"/>
                  <a:gd name="txB" fmla="*/ 144 h 144"/>
                </a:gdLst>
                <a:ahLst/>
                <a:cxnLst>
                  <a:cxn ang="0">
                    <a:pos x="2147483646" y="144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3209" name="AutoShape 17"/>
              <p:cNvSpPr/>
              <p:nvPr/>
            </p:nvSpPr>
            <p:spPr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5918" tIns="47960" rIns="95918" bIns="4796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MUX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3210" name="Freeform 18"/>
              <p:cNvSpPr/>
              <p:nvPr/>
            </p:nvSpPr>
            <p:spPr>
              <a:xfrm>
                <a:off x="1017" y="2109"/>
                <a:ext cx="133" cy="290"/>
              </a:xfrm>
              <a:custGeom>
                <a:avLst/>
                <a:gdLst>
                  <a:gd name="txL" fmla="*/ 0 w 192"/>
                  <a:gd name="txT" fmla="*/ 0 h 192"/>
                  <a:gd name="txR" fmla="*/ 192 w 192"/>
                  <a:gd name="txB" fmla="*/ 192 h 192"/>
                </a:gdLst>
                <a:ahLst/>
                <a:cxnLst>
                  <a:cxn ang="0">
                    <a:pos x="0" y="5766392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txL" t="txT" r="txR" b="txB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3211" name="Rectangle 19"/>
              <p:cNvSpPr/>
              <p:nvPr/>
            </p:nvSpPr>
            <p:spPr>
              <a:xfrm>
                <a:off x="1632" y="182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0</a:t>
                </a:r>
                <a:endParaRPr lang="en-US" altLang="zh-CN" sz="15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3212" name="Rectangle 20"/>
              <p:cNvSpPr/>
              <p:nvPr/>
            </p:nvSpPr>
            <p:spPr>
              <a:xfrm>
                <a:off x="1632" y="230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1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3213" name="Rectangle 21"/>
              <p:cNvSpPr/>
              <p:nvPr/>
            </p:nvSpPr>
            <p:spPr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28" tIns="47965" rIns="95928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/>
                <a:endParaRPr lang="en-US" altLang="zh-CN" sz="21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3214" name="Line 22"/>
              <p:cNvSpPr/>
              <p:nvPr/>
            </p:nvSpPr>
            <p:spPr>
              <a:xfrm>
                <a:off x="2352" y="2496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93215" name="Text Box 23"/>
              <p:cNvSpPr txBox="1"/>
              <p:nvPr/>
            </p:nvSpPr>
            <p:spPr>
              <a:xfrm>
                <a:off x="2112" y="2629"/>
                <a:ext cx="538" cy="29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Clock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3216" name="Freeform 24"/>
              <p:cNvSpPr/>
              <p:nvPr/>
            </p:nvSpPr>
            <p:spPr>
              <a:xfrm>
                <a:off x="958" y="1501"/>
                <a:ext cx="1822" cy="611"/>
              </a:xfrm>
              <a:custGeom>
                <a:avLst/>
                <a:gdLst>
                  <a:gd name="txL" fmla="*/ 0 w 1680"/>
                  <a:gd name="txT" fmla="*/ 0 h 1104"/>
                  <a:gd name="txR" fmla="*/ 1680 w 1680"/>
                  <a:gd name="txB" fmla="*/ 1104 h 1104"/>
                </a:gdLst>
                <a:ahLst/>
                <a:cxnLst>
                  <a:cxn ang="0">
                    <a:pos x="11315" y="1"/>
                  </a:cxn>
                  <a:cxn ang="0">
                    <a:pos x="12777" y="1"/>
                  </a:cxn>
                  <a:cxn ang="0">
                    <a:pos x="12777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463" y="1"/>
                  </a:cxn>
                </a:cxnLst>
                <a:rect l="txL" t="txT" r="txR" b="txB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3217" name="Rectangle 25"/>
              <p:cNvSpPr/>
              <p:nvPr/>
            </p:nvSpPr>
            <p:spPr>
              <a:xfrm>
                <a:off x="192" y="2256"/>
                <a:ext cx="480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In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3218" name="Rectangle 26"/>
              <p:cNvSpPr/>
              <p:nvPr/>
            </p:nvSpPr>
            <p:spPr>
              <a:xfrm>
                <a:off x="-1" y="2505"/>
                <a:ext cx="673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Load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827043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588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0600" y="2895600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32805" y="1880235"/>
            <a:ext cx="2188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注意此处成环</a:t>
            </a:r>
            <a:r>
              <a:rPr lang="en-US" altLang="zh-CN"/>
              <a:t>!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State Machine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5" name="矩形 25"/>
          <p:cNvSpPr/>
          <p:nvPr/>
        </p:nvSpPr>
        <p:spPr>
          <a:xfrm>
            <a:off x="2174875" y="-211137"/>
            <a:ext cx="301625" cy="323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5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5236" name="Group 27"/>
          <p:cNvGrpSpPr/>
          <p:nvPr/>
        </p:nvGrpSpPr>
        <p:grpSpPr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95270" name="Freeform 28"/>
            <p:cNvSpPr/>
            <p:nvPr/>
          </p:nvSpPr>
          <p:spPr>
            <a:xfrm>
              <a:off x="196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271" name="Freeform 29"/>
            <p:cNvSpPr/>
            <p:nvPr/>
          </p:nvSpPr>
          <p:spPr>
            <a:xfrm>
              <a:off x="244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272" name="Freeform 30"/>
            <p:cNvSpPr/>
            <p:nvPr/>
          </p:nvSpPr>
          <p:spPr>
            <a:xfrm>
              <a:off x="292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273" name="Freeform 31"/>
            <p:cNvSpPr/>
            <p:nvPr/>
          </p:nvSpPr>
          <p:spPr>
            <a:xfrm>
              <a:off x="340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274" name="Freeform 32"/>
            <p:cNvSpPr/>
            <p:nvPr/>
          </p:nvSpPr>
          <p:spPr>
            <a:xfrm>
              <a:off x="388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275" name="Freeform 33"/>
            <p:cNvSpPr/>
            <p:nvPr/>
          </p:nvSpPr>
          <p:spPr>
            <a:xfrm>
              <a:off x="1968" y="2928"/>
              <a:ext cx="2646" cy="144"/>
            </a:xfrm>
            <a:custGeom>
              <a:avLst/>
              <a:gdLst>
                <a:gd name="txL" fmla="*/ 0 w 2646"/>
                <a:gd name="txT" fmla="*/ 0 h 144"/>
                <a:gd name="txR" fmla="*/ 2646 w 2646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txL" t="txT" r="txR" b="tx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276" name="Rectangle 34"/>
            <p:cNvSpPr/>
            <p:nvPr/>
          </p:nvSpPr>
          <p:spPr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77" name="Rectangle 35"/>
            <p:cNvSpPr/>
            <p:nvPr/>
          </p:nvSpPr>
          <p:spPr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78" name="Rectangle 36"/>
            <p:cNvSpPr/>
            <p:nvPr/>
          </p:nvSpPr>
          <p:spPr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79" name="Rectangle 37"/>
            <p:cNvSpPr/>
            <p:nvPr/>
          </p:nvSpPr>
          <p:spPr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80" name="Rectangle 38"/>
            <p:cNvSpPr/>
            <p:nvPr/>
          </p:nvSpPr>
          <p:spPr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81" name="Rectangle 39"/>
            <p:cNvSpPr/>
            <p:nvPr/>
          </p:nvSpPr>
          <p:spPr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82" name="Rectangle 40"/>
            <p:cNvSpPr/>
            <p:nvPr/>
          </p:nvSpPr>
          <p:spPr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83" name="Rectangle 41"/>
            <p:cNvSpPr/>
            <p:nvPr/>
          </p:nvSpPr>
          <p:spPr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84" name="Rectangle 42"/>
            <p:cNvSpPr/>
            <p:nvPr/>
          </p:nvSpPr>
          <p:spPr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85" name="Rectangle 43"/>
            <p:cNvSpPr/>
            <p:nvPr/>
          </p:nvSpPr>
          <p:spPr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86" name="Rectangle 44"/>
            <p:cNvSpPr/>
            <p:nvPr/>
          </p:nvSpPr>
          <p:spPr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87" name="Rectangle 45"/>
            <p:cNvSpPr/>
            <p:nvPr/>
          </p:nvSpPr>
          <p:spPr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5288" name="Rectangle 46"/>
            <p:cNvSpPr/>
            <p:nvPr/>
          </p:nvSpPr>
          <p:spPr>
            <a:xfrm>
              <a:off x="1440" y="2606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Clock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5289" name="Rectangle 47"/>
            <p:cNvSpPr/>
            <p:nvPr/>
          </p:nvSpPr>
          <p:spPr>
            <a:xfrm>
              <a:off x="1440" y="2923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Load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5290" name="Rectangle 48"/>
            <p:cNvSpPr/>
            <p:nvPr/>
          </p:nvSpPr>
          <p:spPr>
            <a:xfrm>
              <a:off x="1440" y="3240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5291" name="Rectangle 49"/>
            <p:cNvSpPr/>
            <p:nvPr/>
          </p:nvSpPr>
          <p:spPr>
            <a:xfrm>
              <a:off x="1440" y="3557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Out</a:t>
              </a:r>
              <a:endParaRPr lang="en-US" altLang="zh-CN" sz="1700" dirty="0">
                <a:ea typeface="宋体" panose="02010600030101010101" pitchFamily="2" charset="-122"/>
              </a:endParaRPr>
            </a:p>
          </p:txBody>
        </p:sp>
        <p:sp>
          <p:nvSpPr>
            <p:cNvPr id="95292" name="Line 50"/>
            <p:cNvSpPr/>
            <p:nvPr/>
          </p:nvSpPr>
          <p:spPr>
            <a:xfrm>
              <a:off x="21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5293" name="Line 51"/>
            <p:cNvSpPr/>
            <p:nvPr/>
          </p:nvSpPr>
          <p:spPr>
            <a:xfrm>
              <a:off x="259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5294" name="Line 52"/>
            <p:cNvSpPr/>
            <p:nvPr/>
          </p:nvSpPr>
          <p:spPr>
            <a:xfrm>
              <a:off x="307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5295" name="Line 53"/>
            <p:cNvSpPr/>
            <p:nvPr/>
          </p:nvSpPr>
          <p:spPr>
            <a:xfrm>
              <a:off x="355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5296" name="Line 54"/>
            <p:cNvSpPr/>
            <p:nvPr/>
          </p:nvSpPr>
          <p:spPr>
            <a:xfrm>
              <a:off x="403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5297" name="Line 55"/>
            <p:cNvSpPr/>
            <p:nvPr/>
          </p:nvSpPr>
          <p:spPr>
            <a:xfrm>
              <a:off x="45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</p:grpSp>
      <p:sp>
        <p:nvSpPr>
          <p:cNvPr id="95237" name="Text Box 62"/>
          <p:cNvSpPr txBox="1"/>
          <p:nvPr/>
        </p:nvSpPr>
        <p:spPr>
          <a:xfrm>
            <a:off x="3211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 w="19050">
            <a:noFill/>
          </a:ln>
        </p:spPr>
        <p:txBody>
          <a:bodyPr lIns="45720" rIns="4572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grpSp>
        <p:nvGrpSpPr>
          <p:cNvPr id="95238" name="Group 57"/>
          <p:cNvGrpSpPr/>
          <p:nvPr/>
        </p:nvGrpSpPr>
        <p:grpSpPr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95244" name="Group 4"/>
            <p:cNvGrpSpPr/>
            <p:nvPr/>
          </p:nvGrpSpPr>
          <p:grpSpPr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95248" name="Rectangle 5"/>
              <p:cNvSpPr/>
              <p:nvPr/>
            </p:nvSpPr>
            <p:spPr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</a:ln>
            </p:spPr>
            <p:txBody>
              <a:bodyPr wrap="none" lIns="47965" tIns="47965" rIns="47965" bIns="47965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Comb. Logic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5249" name="Line 6"/>
              <p:cNvSpPr/>
              <p:nvPr/>
            </p:nvSpPr>
            <p:spPr>
              <a:xfrm rot="5400000" flipV="1">
                <a:off x="2688" y="1872"/>
                <a:ext cx="0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5250" name="Line 7"/>
              <p:cNvSpPr/>
              <p:nvPr/>
            </p:nvSpPr>
            <p:spPr>
              <a:xfrm rot="5400000">
                <a:off x="1200" y="1536"/>
                <a:ext cx="1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95251" name="Group 8"/>
              <p:cNvGrpSpPr/>
              <p:nvPr/>
            </p:nvGrpSpPr>
            <p:grpSpPr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95268" name="Freeform 9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5269" name="Text Box 10"/>
                <p:cNvSpPr txBox="1"/>
                <p:nvPr/>
              </p:nvSpPr>
              <p:spPr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A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L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U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5252" name="Line 11"/>
              <p:cNvSpPr/>
              <p:nvPr/>
            </p:nvSpPr>
            <p:spPr>
              <a:xfrm rot="5400000" flipV="1">
                <a:off x="1152" y="192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5253" name="Line 12"/>
              <p:cNvSpPr/>
              <p:nvPr/>
            </p:nvSpPr>
            <p:spPr>
              <a:xfrm rot="5400000" flipV="1">
                <a:off x="1536" y="182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8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17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255" name="Line 14"/>
              <p:cNvSpPr/>
              <p:nvPr/>
            </p:nvSpPr>
            <p:spPr>
              <a:xfrm>
                <a:off x="2016" y="211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5256" name="Rectangle 15"/>
              <p:cNvSpPr/>
              <p:nvPr/>
            </p:nvSpPr>
            <p:spPr>
              <a:xfrm>
                <a:off x="2828" y="1856"/>
                <a:ext cx="468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Out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5257" name="Freeform 16"/>
              <p:cNvSpPr/>
              <p:nvPr/>
            </p:nvSpPr>
            <p:spPr>
              <a:xfrm flipV="1">
                <a:off x="672" y="2496"/>
                <a:ext cx="1152" cy="144"/>
              </a:xfrm>
              <a:custGeom>
                <a:avLst/>
                <a:gdLst>
                  <a:gd name="txL" fmla="*/ 0 w 432"/>
                  <a:gd name="txT" fmla="*/ 0 h 144"/>
                  <a:gd name="txR" fmla="*/ 432 w 432"/>
                  <a:gd name="txB" fmla="*/ 144 h 144"/>
                </a:gdLst>
                <a:ahLst/>
                <a:cxnLst>
                  <a:cxn ang="0">
                    <a:pos x="2147483646" y="144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5258" name="AutoShape 17"/>
              <p:cNvSpPr/>
              <p:nvPr/>
            </p:nvSpPr>
            <p:spPr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5918" tIns="47960" rIns="95918" bIns="4796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MUX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5259" name="Freeform 18"/>
              <p:cNvSpPr/>
              <p:nvPr/>
            </p:nvSpPr>
            <p:spPr>
              <a:xfrm>
                <a:off x="1017" y="2109"/>
                <a:ext cx="133" cy="290"/>
              </a:xfrm>
              <a:custGeom>
                <a:avLst/>
                <a:gdLst>
                  <a:gd name="txL" fmla="*/ 0 w 192"/>
                  <a:gd name="txT" fmla="*/ 0 h 192"/>
                  <a:gd name="txR" fmla="*/ 192 w 192"/>
                  <a:gd name="txB" fmla="*/ 192 h 192"/>
                </a:gdLst>
                <a:ahLst/>
                <a:cxnLst>
                  <a:cxn ang="0">
                    <a:pos x="0" y="5766392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txL" t="txT" r="txR" b="txB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5260" name="Rectangle 19"/>
              <p:cNvSpPr/>
              <p:nvPr/>
            </p:nvSpPr>
            <p:spPr>
              <a:xfrm>
                <a:off x="1632" y="182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0</a:t>
                </a:r>
                <a:endParaRPr lang="en-US" altLang="zh-CN" sz="15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5261" name="Rectangle 20"/>
              <p:cNvSpPr/>
              <p:nvPr/>
            </p:nvSpPr>
            <p:spPr>
              <a:xfrm>
                <a:off x="1632" y="230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1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5262" name="Rectangle 21"/>
              <p:cNvSpPr/>
              <p:nvPr/>
            </p:nvSpPr>
            <p:spPr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28" tIns="47965" rIns="95928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/>
                <a:endParaRPr lang="en-US" altLang="zh-CN" sz="21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5263" name="Line 22"/>
              <p:cNvSpPr/>
              <p:nvPr/>
            </p:nvSpPr>
            <p:spPr>
              <a:xfrm>
                <a:off x="2352" y="2496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95264" name="Text Box 23"/>
              <p:cNvSpPr txBox="1"/>
              <p:nvPr/>
            </p:nvSpPr>
            <p:spPr>
              <a:xfrm>
                <a:off x="2112" y="2629"/>
                <a:ext cx="538" cy="29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Clock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5265" name="Freeform 24"/>
              <p:cNvSpPr/>
              <p:nvPr/>
            </p:nvSpPr>
            <p:spPr>
              <a:xfrm>
                <a:off x="958" y="1501"/>
                <a:ext cx="1822" cy="611"/>
              </a:xfrm>
              <a:custGeom>
                <a:avLst/>
                <a:gdLst>
                  <a:gd name="txL" fmla="*/ 0 w 1680"/>
                  <a:gd name="txT" fmla="*/ 0 h 1104"/>
                  <a:gd name="txR" fmla="*/ 1680 w 1680"/>
                  <a:gd name="txB" fmla="*/ 1104 h 1104"/>
                </a:gdLst>
                <a:ahLst/>
                <a:cxnLst>
                  <a:cxn ang="0">
                    <a:pos x="11315" y="1"/>
                  </a:cxn>
                  <a:cxn ang="0">
                    <a:pos x="12777" y="1"/>
                  </a:cxn>
                  <a:cxn ang="0">
                    <a:pos x="12777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463" y="1"/>
                  </a:cxn>
                </a:cxnLst>
                <a:rect l="txL" t="txT" r="txR" b="txB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5266" name="Rectangle 25"/>
              <p:cNvSpPr/>
              <p:nvPr/>
            </p:nvSpPr>
            <p:spPr>
              <a:xfrm>
                <a:off x="192" y="2256"/>
                <a:ext cx="480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In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5267" name="Rectangle 26"/>
              <p:cNvSpPr/>
              <p:nvPr/>
            </p:nvSpPr>
            <p:spPr>
              <a:xfrm>
                <a:off x="-1" y="2505"/>
                <a:ext cx="673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Load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30189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801644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588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0600" y="2895600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State Machine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7283" name="矩形 25"/>
          <p:cNvSpPr/>
          <p:nvPr/>
        </p:nvSpPr>
        <p:spPr>
          <a:xfrm>
            <a:off x="2174875" y="-211137"/>
            <a:ext cx="301625" cy="323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5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7284" name="Group 27"/>
          <p:cNvGrpSpPr/>
          <p:nvPr/>
        </p:nvGrpSpPr>
        <p:grpSpPr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97319" name="Freeform 28"/>
            <p:cNvSpPr/>
            <p:nvPr/>
          </p:nvSpPr>
          <p:spPr>
            <a:xfrm>
              <a:off x="196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0" name="Freeform 29"/>
            <p:cNvSpPr/>
            <p:nvPr/>
          </p:nvSpPr>
          <p:spPr>
            <a:xfrm>
              <a:off x="244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1" name="Freeform 30"/>
            <p:cNvSpPr/>
            <p:nvPr/>
          </p:nvSpPr>
          <p:spPr>
            <a:xfrm>
              <a:off x="292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2" name="Freeform 31"/>
            <p:cNvSpPr/>
            <p:nvPr/>
          </p:nvSpPr>
          <p:spPr>
            <a:xfrm>
              <a:off x="340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3" name="Freeform 32"/>
            <p:cNvSpPr/>
            <p:nvPr/>
          </p:nvSpPr>
          <p:spPr>
            <a:xfrm>
              <a:off x="388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4" name="Freeform 33"/>
            <p:cNvSpPr/>
            <p:nvPr/>
          </p:nvSpPr>
          <p:spPr>
            <a:xfrm>
              <a:off x="1968" y="2928"/>
              <a:ext cx="2646" cy="144"/>
            </a:xfrm>
            <a:custGeom>
              <a:avLst/>
              <a:gdLst>
                <a:gd name="txL" fmla="*/ 0 w 2646"/>
                <a:gd name="txT" fmla="*/ 0 h 144"/>
                <a:gd name="txR" fmla="*/ 2646 w 2646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txL" t="txT" r="txR" b="tx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7325" name="Rectangle 34"/>
            <p:cNvSpPr/>
            <p:nvPr/>
          </p:nvSpPr>
          <p:spPr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26" name="Rectangle 35"/>
            <p:cNvSpPr/>
            <p:nvPr/>
          </p:nvSpPr>
          <p:spPr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27" name="Rectangle 36"/>
            <p:cNvSpPr/>
            <p:nvPr/>
          </p:nvSpPr>
          <p:spPr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28" name="Rectangle 37"/>
            <p:cNvSpPr/>
            <p:nvPr/>
          </p:nvSpPr>
          <p:spPr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29" name="Rectangle 38"/>
            <p:cNvSpPr/>
            <p:nvPr/>
          </p:nvSpPr>
          <p:spPr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30" name="Rectangle 39"/>
            <p:cNvSpPr/>
            <p:nvPr/>
          </p:nvSpPr>
          <p:spPr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31" name="Rectangle 40"/>
            <p:cNvSpPr/>
            <p:nvPr/>
          </p:nvSpPr>
          <p:spPr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32" name="Rectangle 41"/>
            <p:cNvSpPr/>
            <p:nvPr/>
          </p:nvSpPr>
          <p:spPr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33" name="Rectangle 42"/>
            <p:cNvSpPr/>
            <p:nvPr/>
          </p:nvSpPr>
          <p:spPr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34" name="Rectangle 43"/>
            <p:cNvSpPr/>
            <p:nvPr/>
          </p:nvSpPr>
          <p:spPr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35" name="Rectangle 44"/>
            <p:cNvSpPr/>
            <p:nvPr/>
          </p:nvSpPr>
          <p:spPr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36" name="Rectangle 45"/>
            <p:cNvSpPr/>
            <p:nvPr/>
          </p:nvSpPr>
          <p:spPr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7337" name="Rectangle 46"/>
            <p:cNvSpPr/>
            <p:nvPr/>
          </p:nvSpPr>
          <p:spPr>
            <a:xfrm>
              <a:off x="1440" y="2606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Clock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7338" name="Rectangle 47"/>
            <p:cNvSpPr/>
            <p:nvPr/>
          </p:nvSpPr>
          <p:spPr>
            <a:xfrm>
              <a:off x="1440" y="2923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Load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7339" name="Rectangle 48"/>
            <p:cNvSpPr/>
            <p:nvPr/>
          </p:nvSpPr>
          <p:spPr>
            <a:xfrm>
              <a:off x="1440" y="3240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7340" name="Rectangle 49"/>
            <p:cNvSpPr/>
            <p:nvPr/>
          </p:nvSpPr>
          <p:spPr>
            <a:xfrm>
              <a:off x="1440" y="3557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Out</a:t>
              </a:r>
              <a:endParaRPr lang="en-US" altLang="zh-CN" sz="1700" dirty="0">
                <a:ea typeface="宋体" panose="02010600030101010101" pitchFamily="2" charset="-122"/>
              </a:endParaRPr>
            </a:p>
          </p:txBody>
        </p:sp>
        <p:sp>
          <p:nvSpPr>
            <p:cNvPr id="97341" name="Line 50"/>
            <p:cNvSpPr/>
            <p:nvPr/>
          </p:nvSpPr>
          <p:spPr>
            <a:xfrm>
              <a:off x="21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7342" name="Line 51"/>
            <p:cNvSpPr/>
            <p:nvPr/>
          </p:nvSpPr>
          <p:spPr>
            <a:xfrm>
              <a:off x="259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7343" name="Line 52"/>
            <p:cNvSpPr/>
            <p:nvPr/>
          </p:nvSpPr>
          <p:spPr>
            <a:xfrm>
              <a:off x="307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7344" name="Line 53"/>
            <p:cNvSpPr/>
            <p:nvPr/>
          </p:nvSpPr>
          <p:spPr>
            <a:xfrm>
              <a:off x="355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7345" name="Line 54"/>
            <p:cNvSpPr/>
            <p:nvPr/>
          </p:nvSpPr>
          <p:spPr>
            <a:xfrm>
              <a:off x="403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7346" name="Line 55"/>
            <p:cNvSpPr/>
            <p:nvPr/>
          </p:nvSpPr>
          <p:spPr>
            <a:xfrm>
              <a:off x="45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</p:grpSp>
      <p:grpSp>
        <p:nvGrpSpPr>
          <p:cNvPr id="97285" name="Group 57"/>
          <p:cNvGrpSpPr/>
          <p:nvPr/>
        </p:nvGrpSpPr>
        <p:grpSpPr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97293" name="Group 4"/>
            <p:cNvGrpSpPr/>
            <p:nvPr/>
          </p:nvGrpSpPr>
          <p:grpSpPr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97297" name="Rectangle 5"/>
              <p:cNvSpPr/>
              <p:nvPr/>
            </p:nvSpPr>
            <p:spPr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</a:ln>
            </p:spPr>
            <p:txBody>
              <a:bodyPr wrap="none" lIns="47965" tIns="47965" rIns="47965" bIns="47965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Comb. Logic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7298" name="Line 6"/>
              <p:cNvSpPr/>
              <p:nvPr/>
            </p:nvSpPr>
            <p:spPr>
              <a:xfrm rot="5400000" flipV="1">
                <a:off x="2688" y="1872"/>
                <a:ext cx="0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7299" name="Line 7"/>
              <p:cNvSpPr/>
              <p:nvPr/>
            </p:nvSpPr>
            <p:spPr>
              <a:xfrm rot="5400000">
                <a:off x="1200" y="1536"/>
                <a:ext cx="1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97300" name="Group 8"/>
              <p:cNvGrpSpPr/>
              <p:nvPr/>
            </p:nvGrpSpPr>
            <p:grpSpPr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97317" name="Freeform 9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7318" name="Text Box 10"/>
                <p:cNvSpPr txBox="1"/>
                <p:nvPr/>
              </p:nvSpPr>
              <p:spPr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A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L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U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7301" name="Line 11"/>
              <p:cNvSpPr/>
              <p:nvPr/>
            </p:nvSpPr>
            <p:spPr>
              <a:xfrm rot="5400000" flipV="1">
                <a:off x="1152" y="192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7302" name="Line 12"/>
              <p:cNvSpPr/>
              <p:nvPr/>
            </p:nvSpPr>
            <p:spPr>
              <a:xfrm rot="5400000" flipV="1">
                <a:off x="1536" y="182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8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17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304" name="Line 14"/>
              <p:cNvSpPr/>
              <p:nvPr/>
            </p:nvSpPr>
            <p:spPr>
              <a:xfrm>
                <a:off x="2016" y="211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7305" name="Rectangle 15"/>
              <p:cNvSpPr/>
              <p:nvPr/>
            </p:nvSpPr>
            <p:spPr>
              <a:xfrm>
                <a:off x="2828" y="1856"/>
                <a:ext cx="468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Out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7306" name="Freeform 16"/>
              <p:cNvSpPr/>
              <p:nvPr/>
            </p:nvSpPr>
            <p:spPr>
              <a:xfrm flipV="1">
                <a:off x="672" y="2496"/>
                <a:ext cx="1152" cy="144"/>
              </a:xfrm>
              <a:custGeom>
                <a:avLst/>
                <a:gdLst>
                  <a:gd name="txL" fmla="*/ 0 w 432"/>
                  <a:gd name="txT" fmla="*/ 0 h 144"/>
                  <a:gd name="txR" fmla="*/ 432 w 432"/>
                  <a:gd name="txB" fmla="*/ 144 h 144"/>
                </a:gdLst>
                <a:ahLst/>
                <a:cxnLst>
                  <a:cxn ang="0">
                    <a:pos x="2147483646" y="144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07" name="AutoShape 17"/>
              <p:cNvSpPr/>
              <p:nvPr/>
            </p:nvSpPr>
            <p:spPr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5918" tIns="47960" rIns="95918" bIns="4796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MUX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7308" name="Freeform 18"/>
              <p:cNvSpPr/>
              <p:nvPr/>
            </p:nvSpPr>
            <p:spPr>
              <a:xfrm>
                <a:off x="1017" y="2109"/>
                <a:ext cx="133" cy="290"/>
              </a:xfrm>
              <a:custGeom>
                <a:avLst/>
                <a:gdLst>
                  <a:gd name="txL" fmla="*/ 0 w 192"/>
                  <a:gd name="txT" fmla="*/ 0 h 192"/>
                  <a:gd name="txR" fmla="*/ 192 w 192"/>
                  <a:gd name="txB" fmla="*/ 192 h 192"/>
                </a:gdLst>
                <a:ahLst/>
                <a:cxnLst>
                  <a:cxn ang="0">
                    <a:pos x="0" y="5766392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txL" t="txT" r="txR" b="txB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09" name="Rectangle 19"/>
              <p:cNvSpPr/>
              <p:nvPr/>
            </p:nvSpPr>
            <p:spPr>
              <a:xfrm>
                <a:off x="1632" y="182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0</a:t>
                </a:r>
                <a:endParaRPr lang="en-US" altLang="zh-CN" sz="15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7310" name="Rectangle 20"/>
              <p:cNvSpPr/>
              <p:nvPr/>
            </p:nvSpPr>
            <p:spPr>
              <a:xfrm>
                <a:off x="1632" y="230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1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7311" name="Rectangle 21"/>
              <p:cNvSpPr/>
              <p:nvPr/>
            </p:nvSpPr>
            <p:spPr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28" tIns="47965" rIns="95928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/>
                <a:endParaRPr lang="en-US" altLang="zh-CN" sz="21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7312" name="Line 22"/>
              <p:cNvSpPr/>
              <p:nvPr/>
            </p:nvSpPr>
            <p:spPr>
              <a:xfrm>
                <a:off x="2352" y="2496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97313" name="Text Box 23"/>
              <p:cNvSpPr txBox="1"/>
              <p:nvPr/>
            </p:nvSpPr>
            <p:spPr>
              <a:xfrm>
                <a:off x="2112" y="2629"/>
                <a:ext cx="538" cy="29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Clock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7314" name="Freeform 24"/>
              <p:cNvSpPr/>
              <p:nvPr/>
            </p:nvSpPr>
            <p:spPr>
              <a:xfrm>
                <a:off x="958" y="1501"/>
                <a:ext cx="1822" cy="611"/>
              </a:xfrm>
              <a:custGeom>
                <a:avLst/>
                <a:gdLst>
                  <a:gd name="txL" fmla="*/ 0 w 1680"/>
                  <a:gd name="txT" fmla="*/ 0 h 1104"/>
                  <a:gd name="txR" fmla="*/ 1680 w 1680"/>
                  <a:gd name="txB" fmla="*/ 1104 h 1104"/>
                </a:gdLst>
                <a:ahLst/>
                <a:cxnLst>
                  <a:cxn ang="0">
                    <a:pos x="11315" y="1"/>
                  </a:cxn>
                  <a:cxn ang="0">
                    <a:pos x="12777" y="1"/>
                  </a:cxn>
                  <a:cxn ang="0">
                    <a:pos x="12777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463" y="1"/>
                  </a:cxn>
                </a:cxnLst>
                <a:rect l="txL" t="txT" r="txR" b="txB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7315" name="Rectangle 25"/>
              <p:cNvSpPr/>
              <p:nvPr/>
            </p:nvSpPr>
            <p:spPr>
              <a:xfrm>
                <a:off x="192" y="2256"/>
                <a:ext cx="480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In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7316" name="Rectangle 26"/>
              <p:cNvSpPr/>
              <p:nvPr/>
            </p:nvSpPr>
            <p:spPr>
              <a:xfrm>
                <a:off x="-1" y="2505"/>
                <a:ext cx="673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Load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30189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884190" cy="650875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+X</a:t>
              </a:r>
              <a:r>
                <a:rPr kumimoji="0" lang="en-US" altLang="zh-CN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+X</a:t>
              </a:r>
              <a:r>
                <a:rPr kumimoji="0" lang="en-US" altLang="zh-CN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7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588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90" name="Text Box 62"/>
          <p:cNvSpPr txBox="1"/>
          <p:nvPr/>
        </p:nvSpPr>
        <p:spPr>
          <a:xfrm>
            <a:off x="3668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 w="19050">
            <a:noFill/>
          </a:ln>
        </p:spPr>
        <p:txBody>
          <a:bodyPr lIns="45720" rIns="4572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837113" y="28956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State Machine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9331" name="矩形 25"/>
          <p:cNvSpPr/>
          <p:nvPr/>
        </p:nvSpPr>
        <p:spPr>
          <a:xfrm>
            <a:off x="2174875" y="-211137"/>
            <a:ext cx="301625" cy="323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5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99332" name="Group 27"/>
          <p:cNvGrpSpPr/>
          <p:nvPr/>
        </p:nvGrpSpPr>
        <p:grpSpPr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99368" name="Freeform 28"/>
            <p:cNvSpPr/>
            <p:nvPr/>
          </p:nvSpPr>
          <p:spPr>
            <a:xfrm>
              <a:off x="196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69" name="Freeform 29"/>
            <p:cNvSpPr/>
            <p:nvPr/>
          </p:nvSpPr>
          <p:spPr>
            <a:xfrm>
              <a:off x="244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70" name="Freeform 30"/>
            <p:cNvSpPr/>
            <p:nvPr/>
          </p:nvSpPr>
          <p:spPr>
            <a:xfrm>
              <a:off x="292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71" name="Freeform 31"/>
            <p:cNvSpPr/>
            <p:nvPr/>
          </p:nvSpPr>
          <p:spPr>
            <a:xfrm>
              <a:off x="340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72" name="Freeform 32"/>
            <p:cNvSpPr/>
            <p:nvPr/>
          </p:nvSpPr>
          <p:spPr>
            <a:xfrm>
              <a:off x="388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73" name="Freeform 33"/>
            <p:cNvSpPr/>
            <p:nvPr/>
          </p:nvSpPr>
          <p:spPr>
            <a:xfrm>
              <a:off x="1968" y="2928"/>
              <a:ext cx="2646" cy="144"/>
            </a:xfrm>
            <a:custGeom>
              <a:avLst/>
              <a:gdLst>
                <a:gd name="txL" fmla="*/ 0 w 2646"/>
                <a:gd name="txT" fmla="*/ 0 h 144"/>
                <a:gd name="txR" fmla="*/ 2646 w 2646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txL" t="txT" r="txR" b="tx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9374" name="Rectangle 34"/>
            <p:cNvSpPr/>
            <p:nvPr/>
          </p:nvSpPr>
          <p:spPr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75" name="Rectangle 35"/>
            <p:cNvSpPr/>
            <p:nvPr/>
          </p:nvSpPr>
          <p:spPr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76" name="Rectangle 36"/>
            <p:cNvSpPr/>
            <p:nvPr/>
          </p:nvSpPr>
          <p:spPr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77" name="Rectangle 37"/>
            <p:cNvSpPr/>
            <p:nvPr/>
          </p:nvSpPr>
          <p:spPr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78" name="Rectangle 38"/>
            <p:cNvSpPr/>
            <p:nvPr/>
          </p:nvSpPr>
          <p:spPr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79" name="Rectangle 39"/>
            <p:cNvSpPr/>
            <p:nvPr/>
          </p:nvSpPr>
          <p:spPr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80" name="Rectangle 40"/>
            <p:cNvSpPr/>
            <p:nvPr/>
          </p:nvSpPr>
          <p:spPr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81" name="Rectangle 41"/>
            <p:cNvSpPr/>
            <p:nvPr/>
          </p:nvSpPr>
          <p:spPr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82" name="Rectangle 42"/>
            <p:cNvSpPr/>
            <p:nvPr/>
          </p:nvSpPr>
          <p:spPr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83" name="Rectangle 43"/>
            <p:cNvSpPr/>
            <p:nvPr/>
          </p:nvSpPr>
          <p:spPr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84" name="Rectangle 44"/>
            <p:cNvSpPr/>
            <p:nvPr/>
          </p:nvSpPr>
          <p:spPr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85" name="Rectangle 45"/>
            <p:cNvSpPr/>
            <p:nvPr/>
          </p:nvSpPr>
          <p:spPr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99386" name="Rectangle 46"/>
            <p:cNvSpPr/>
            <p:nvPr/>
          </p:nvSpPr>
          <p:spPr>
            <a:xfrm>
              <a:off x="1440" y="2606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Clock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9387" name="Rectangle 47"/>
            <p:cNvSpPr/>
            <p:nvPr/>
          </p:nvSpPr>
          <p:spPr>
            <a:xfrm>
              <a:off x="1440" y="2923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Load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9388" name="Rectangle 48"/>
            <p:cNvSpPr/>
            <p:nvPr/>
          </p:nvSpPr>
          <p:spPr>
            <a:xfrm>
              <a:off x="1440" y="3240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9389" name="Rectangle 49"/>
            <p:cNvSpPr/>
            <p:nvPr/>
          </p:nvSpPr>
          <p:spPr>
            <a:xfrm>
              <a:off x="1440" y="3557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Out</a:t>
              </a:r>
              <a:endParaRPr lang="en-US" altLang="zh-CN" sz="1700" dirty="0">
                <a:ea typeface="宋体" panose="02010600030101010101" pitchFamily="2" charset="-122"/>
              </a:endParaRPr>
            </a:p>
          </p:txBody>
        </p:sp>
        <p:sp>
          <p:nvSpPr>
            <p:cNvPr id="99390" name="Line 50"/>
            <p:cNvSpPr/>
            <p:nvPr/>
          </p:nvSpPr>
          <p:spPr>
            <a:xfrm>
              <a:off x="21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9391" name="Line 51"/>
            <p:cNvSpPr/>
            <p:nvPr/>
          </p:nvSpPr>
          <p:spPr>
            <a:xfrm>
              <a:off x="259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9392" name="Line 52"/>
            <p:cNvSpPr/>
            <p:nvPr/>
          </p:nvSpPr>
          <p:spPr>
            <a:xfrm>
              <a:off x="307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9393" name="Line 53"/>
            <p:cNvSpPr/>
            <p:nvPr/>
          </p:nvSpPr>
          <p:spPr>
            <a:xfrm>
              <a:off x="355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9394" name="Line 54"/>
            <p:cNvSpPr/>
            <p:nvPr/>
          </p:nvSpPr>
          <p:spPr>
            <a:xfrm>
              <a:off x="403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99395" name="Line 55"/>
            <p:cNvSpPr/>
            <p:nvPr/>
          </p:nvSpPr>
          <p:spPr>
            <a:xfrm>
              <a:off x="45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</p:grpSp>
      <p:grpSp>
        <p:nvGrpSpPr>
          <p:cNvPr id="99333" name="Group 57"/>
          <p:cNvGrpSpPr/>
          <p:nvPr/>
        </p:nvGrpSpPr>
        <p:grpSpPr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99342" name="Group 4"/>
            <p:cNvGrpSpPr/>
            <p:nvPr/>
          </p:nvGrpSpPr>
          <p:grpSpPr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99346" name="Rectangle 5"/>
              <p:cNvSpPr/>
              <p:nvPr/>
            </p:nvSpPr>
            <p:spPr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</a:ln>
            </p:spPr>
            <p:txBody>
              <a:bodyPr wrap="none" lIns="47965" tIns="47965" rIns="47965" bIns="47965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Comb. Logic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9347" name="Line 6"/>
              <p:cNvSpPr/>
              <p:nvPr/>
            </p:nvSpPr>
            <p:spPr>
              <a:xfrm rot="5400000" flipV="1">
                <a:off x="2688" y="1872"/>
                <a:ext cx="0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9348" name="Line 7"/>
              <p:cNvSpPr/>
              <p:nvPr/>
            </p:nvSpPr>
            <p:spPr>
              <a:xfrm rot="5400000">
                <a:off x="1200" y="1536"/>
                <a:ext cx="1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99349" name="Group 8"/>
              <p:cNvGrpSpPr/>
              <p:nvPr/>
            </p:nvGrpSpPr>
            <p:grpSpPr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99366" name="Freeform 9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99367" name="Text Box 10"/>
                <p:cNvSpPr txBox="1"/>
                <p:nvPr/>
              </p:nvSpPr>
              <p:spPr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A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L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U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9350" name="Line 11"/>
              <p:cNvSpPr/>
              <p:nvPr/>
            </p:nvSpPr>
            <p:spPr>
              <a:xfrm rot="5400000" flipV="1">
                <a:off x="1152" y="192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9351" name="Line 12"/>
              <p:cNvSpPr/>
              <p:nvPr/>
            </p:nvSpPr>
            <p:spPr>
              <a:xfrm rot="5400000" flipV="1">
                <a:off x="1536" y="182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8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17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353" name="Line 14"/>
              <p:cNvSpPr/>
              <p:nvPr/>
            </p:nvSpPr>
            <p:spPr>
              <a:xfrm>
                <a:off x="2016" y="211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99354" name="Rectangle 15"/>
              <p:cNvSpPr/>
              <p:nvPr/>
            </p:nvSpPr>
            <p:spPr>
              <a:xfrm>
                <a:off x="2828" y="1856"/>
                <a:ext cx="468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Out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9355" name="Freeform 16"/>
              <p:cNvSpPr/>
              <p:nvPr/>
            </p:nvSpPr>
            <p:spPr>
              <a:xfrm flipV="1">
                <a:off x="672" y="2496"/>
                <a:ext cx="1152" cy="144"/>
              </a:xfrm>
              <a:custGeom>
                <a:avLst/>
                <a:gdLst>
                  <a:gd name="txL" fmla="*/ 0 w 432"/>
                  <a:gd name="txT" fmla="*/ 0 h 144"/>
                  <a:gd name="txR" fmla="*/ 432 w 432"/>
                  <a:gd name="txB" fmla="*/ 144 h 144"/>
                </a:gdLst>
                <a:ahLst/>
                <a:cxnLst>
                  <a:cxn ang="0">
                    <a:pos x="2147483646" y="144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9356" name="AutoShape 17"/>
              <p:cNvSpPr/>
              <p:nvPr/>
            </p:nvSpPr>
            <p:spPr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5918" tIns="47960" rIns="95918" bIns="4796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MUX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9357" name="Freeform 18"/>
              <p:cNvSpPr/>
              <p:nvPr/>
            </p:nvSpPr>
            <p:spPr>
              <a:xfrm>
                <a:off x="1017" y="2109"/>
                <a:ext cx="133" cy="290"/>
              </a:xfrm>
              <a:custGeom>
                <a:avLst/>
                <a:gdLst>
                  <a:gd name="txL" fmla="*/ 0 w 192"/>
                  <a:gd name="txT" fmla="*/ 0 h 192"/>
                  <a:gd name="txR" fmla="*/ 192 w 192"/>
                  <a:gd name="txB" fmla="*/ 192 h 192"/>
                </a:gdLst>
                <a:ahLst/>
                <a:cxnLst>
                  <a:cxn ang="0">
                    <a:pos x="0" y="5766392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txL" t="txT" r="txR" b="txB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9358" name="Rectangle 19"/>
              <p:cNvSpPr/>
              <p:nvPr/>
            </p:nvSpPr>
            <p:spPr>
              <a:xfrm>
                <a:off x="1632" y="182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0</a:t>
                </a:r>
                <a:endParaRPr lang="en-US" altLang="zh-CN" sz="15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9359" name="Rectangle 20"/>
              <p:cNvSpPr/>
              <p:nvPr/>
            </p:nvSpPr>
            <p:spPr>
              <a:xfrm>
                <a:off x="1632" y="230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1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9360" name="Rectangle 21"/>
              <p:cNvSpPr/>
              <p:nvPr/>
            </p:nvSpPr>
            <p:spPr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28" tIns="47965" rIns="95928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/>
                <a:endParaRPr lang="en-US" altLang="zh-CN" sz="21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9361" name="Line 22"/>
              <p:cNvSpPr/>
              <p:nvPr/>
            </p:nvSpPr>
            <p:spPr>
              <a:xfrm>
                <a:off x="2352" y="2496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99362" name="Text Box 23"/>
              <p:cNvSpPr txBox="1"/>
              <p:nvPr/>
            </p:nvSpPr>
            <p:spPr>
              <a:xfrm>
                <a:off x="2112" y="2629"/>
                <a:ext cx="538" cy="29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Clock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9363" name="Freeform 24"/>
              <p:cNvSpPr/>
              <p:nvPr/>
            </p:nvSpPr>
            <p:spPr>
              <a:xfrm>
                <a:off x="958" y="1501"/>
                <a:ext cx="1822" cy="611"/>
              </a:xfrm>
              <a:custGeom>
                <a:avLst/>
                <a:gdLst>
                  <a:gd name="txL" fmla="*/ 0 w 1680"/>
                  <a:gd name="txT" fmla="*/ 0 h 1104"/>
                  <a:gd name="txR" fmla="*/ 1680 w 1680"/>
                  <a:gd name="txB" fmla="*/ 1104 h 1104"/>
                </a:gdLst>
                <a:ahLst/>
                <a:cxnLst>
                  <a:cxn ang="0">
                    <a:pos x="11315" y="1"/>
                  </a:cxn>
                  <a:cxn ang="0">
                    <a:pos x="12777" y="1"/>
                  </a:cxn>
                  <a:cxn ang="0">
                    <a:pos x="12777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463" y="1"/>
                  </a:cxn>
                </a:cxnLst>
                <a:rect l="txL" t="txT" r="txR" b="txB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9364" name="Rectangle 25"/>
              <p:cNvSpPr/>
              <p:nvPr/>
            </p:nvSpPr>
            <p:spPr>
              <a:xfrm>
                <a:off x="192" y="2256"/>
                <a:ext cx="480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In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99365" name="Rectangle 26"/>
              <p:cNvSpPr/>
              <p:nvPr/>
            </p:nvSpPr>
            <p:spPr>
              <a:xfrm>
                <a:off x="-1" y="2505"/>
                <a:ext cx="673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Load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038430" y="2895600"/>
              <a:ext cx="884190" cy="650875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+X</a:t>
              </a:r>
              <a:r>
                <a:rPr kumimoji="0" lang="en-US" altLang="zh-CN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+X</a:t>
              </a:r>
              <a:r>
                <a:rPr kumimoji="0" lang="en-US" altLang="zh-CN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7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588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8" name="Text Box 62"/>
          <p:cNvSpPr txBox="1"/>
          <p:nvPr/>
        </p:nvSpPr>
        <p:spPr>
          <a:xfrm>
            <a:off x="4049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 w="19050">
            <a:noFill/>
          </a:ln>
        </p:spPr>
        <p:txBody>
          <a:bodyPr lIns="45720" rIns="4572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837113" y="28956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State Machine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1379" name="矩形 25"/>
          <p:cNvSpPr/>
          <p:nvPr/>
        </p:nvSpPr>
        <p:spPr>
          <a:xfrm>
            <a:off x="2174875" y="-211137"/>
            <a:ext cx="301625" cy="323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5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1380" name="Group 27"/>
          <p:cNvGrpSpPr/>
          <p:nvPr/>
        </p:nvGrpSpPr>
        <p:grpSpPr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101417" name="Freeform 28"/>
            <p:cNvSpPr/>
            <p:nvPr/>
          </p:nvSpPr>
          <p:spPr>
            <a:xfrm>
              <a:off x="196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1418" name="Freeform 29"/>
            <p:cNvSpPr/>
            <p:nvPr/>
          </p:nvSpPr>
          <p:spPr>
            <a:xfrm>
              <a:off x="244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1419" name="Freeform 30"/>
            <p:cNvSpPr/>
            <p:nvPr/>
          </p:nvSpPr>
          <p:spPr>
            <a:xfrm>
              <a:off x="292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1420" name="Freeform 31"/>
            <p:cNvSpPr/>
            <p:nvPr/>
          </p:nvSpPr>
          <p:spPr>
            <a:xfrm>
              <a:off x="340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1421" name="Freeform 32"/>
            <p:cNvSpPr/>
            <p:nvPr/>
          </p:nvSpPr>
          <p:spPr>
            <a:xfrm>
              <a:off x="388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1422" name="Freeform 33"/>
            <p:cNvSpPr/>
            <p:nvPr/>
          </p:nvSpPr>
          <p:spPr>
            <a:xfrm>
              <a:off x="1968" y="2928"/>
              <a:ext cx="2646" cy="144"/>
            </a:xfrm>
            <a:custGeom>
              <a:avLst/>
              <a:gdLst>
                <a:gd name="txL" fmla="*/ 0 w 2646"/>
                <a:gd name="txT" fmla="*/ 0 h 144"/>
                <a:gd name="txR" fmla="*/ 2646 w 2646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txL" t="txT" r="txR" b="tx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1423" name="Rectangle 34"/>
            <p:cNvSpPr/>
            <p:nvPr/>
          </p:nvSpPr>
          <p:spPr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24" name="Rectangle 35"/>
            <p:cNvSpPr/>
            <p:nvPr/>
          </p:nvSpPr>
          <p:spPr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25" name="Rectangle 36"/>
            <p:cNvSpPr/>
            <p:nvPr/>
          </p:nvSpPr>
          <p:spPr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26" name="Rectangle 37"/>
            <p:cNvSpPr/>
            <p:nvPr/>
          </p:nvSpPr>
          <p:spPr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27" name="Rectangle 38"/>
            <p:cNvSpPr/>
            <p:nvPr/>
          </p:nvSpPr>
          <p:spPr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28" name="Rectangle 39"/>
            <p:cNvSpPr/>
            <p:nvPr/>
          </p:nvSpPr>
          <p:spPr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29" name="Rectangle 40"/>
            <p:cNvSpPr/>
            <p:nvPr/>
          </p:nvSpPr>
          <p:spPr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30" name="Rectangle 41"/>
            <p:cNvSpPr/>
            <p:nvPr/>
          </p:nvSpPr>
          <p:spPr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31" name="Rectangle 42"/>
            <p:cNvSpPr/>
            <p:nvPr/>
          </p:nvSpPr>
          <p:spPr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32" name="Rectangle 43"/>
            <p:cNvSpPr/>
            <p:nvPr/>
          </p:nvSpPr>
          <p:spPr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33" name="Rectangle 44"/>
            <p:cNvSpPr/>
            <p:nvPr/>
          </p:nvSpPr>
          <p:spPr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34" name="Rectangle 45"/>
            <p:cNvSpPr/>
            <p:nvPr/>
          </p:nvSpPr>
          <p:spPr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1435" name="Rectangle 46"/>
            <p:cNvSpPr/>
            <p:nvPr/>
          </p:nvSpPr>
          <p:spPr>
            <a:xfrm>
              <a:off x="1440" y="2606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Clock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1436" name="Rectangle 47"/>
            <p:cNvSpPr/>
            <p:nvPr/>
          </p:nvSpPr>
          <p:spPr>
            <a:xfrm>
              <a:off x="1440" y="2923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Load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1437" name="Rectangle 48"/>
            <p:cNvSpPr/>
            <p:nvPr/>
          </p:nvSpPr>
          <p:spPr>
            <a:xfrm>
              <a:off x="1440" y="3240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1438" name="Rectangle 49"/>
            <p:cNvSpPr/>
            <p:nvPr/>
          </p:nvSpPr>
          <p:spPr>
            <a:xfrm>
              <a:off x="1440" y="3557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Out</a:t>
              </a:r>
              <a:endParaRPr lang="en-US" altLang="zh-CN" sz="1700" dirty="0">
                <a:ea typeface="宋体" panose="02010600030101010101" pitchFamily="2" charset="-122"/>
              </a:endParaRPr>
            </a:p>
          </p:txBody>
        </p:sp>
        <p:sp>
          <p:nvSpPr>
            <p:cNvPr id="101439" name="Line 50"/>
            <p:cNvSpPr/>
            <p:nvPr/>
          </p:nvSpPr>
          <p:spPr>
            <a:xfrm>
              <a:off x="21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1440" name="Line 51"/>
            <p:cNvSpPr/>
            <p:nvPr/>
          </p:nvSpPr>
          <p:spPr>
            <a:xfrm>
              <a:off x="259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1441" name="Line 52"/>
            <p:cNvSpPr/>
            <p:nvPr/>
          </p:nvSpPr>
          <p:spPr>
            <a:xfrm>
              <a:off x="307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1442" name="Line 53"/>
            <p:cNvSpPr/>
            <p:nvPr/>
          </p:nvSpPr>
          <p:spPr>
            <a:xfrm>
              <a:off x="355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1443" name="Line 54"/>
            <p:cNvSpPr/>
            <p:nvPr/>
          </p:nvSpPr>
          <p:spPr>
            <a:xfrm>
              <a:off x="403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1444" name="Line 55"/>
            <p:cNvSpPr/>
            <p:nvPr/>
          </p:nvSpPr>
          <p:spPr>
            <a:xfrm>
              <a:off x="45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</p:grpSp>
      <p:grpSp>
        <p:nvGrpSpPr>
          <p:cNvPr id="101381" name="Group 57"/>
          <p:cNvGrpSpPr/>
          <p:nvPr/>
        </p:nvGrpSpPr>
        <p:grpSpPr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101391" name="Group 4"/>
            <p:cNvGrpSpPr/>
            <p:nvPr/>
          </p:nvGrpSpPr>
          <p:grpSpPr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101395" name="Rectangle 5"/>
              <p:cNvSpPr/>
              <p:nvPr/>
            </p:nvSpPr>
            <p:spPr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</a:ln>
            </p:spPr>
            <p:txBody>
              <a:bodyPr wrap="none" lIns="47965" tIns="47965" rIns="47965" bIns="47965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Comb. Logic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1396" name="Line 6"/>
              <p:cNvSpPr/>
              <p:nvPr/>
            </p:nvSpPr>
            <p:spPr>
              <a:xfrm rot="5400000" flipV="1">
                <a:off x="2688" y="1872"/>
                <a:ext cx="0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101397" name="Line 7"/>
              <p:cNvSpPr/>
              <p:nvPr/>
            </p:nvSpPr>
            <p:spPr>
              <a:xfrm rot="5400000">
                <a:off x="1200" y="1536"/>
                <a:ext cx="1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101398" name="Group 8"/>
              <p:cNvGrpSpPr/>
              <p:nvPr/>
            </p:nvGrpSpPr>
            <p:grpSpPr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101415" name="Freeform 9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1416" name="Text Box 10"/>
                <p:cNvSpPr txBox="1"/>
                <p:nvPr/>
              </p:nvSpPr>
              <p:spPr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A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L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U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1399" name="Line 11"/>
              <p:cNvSpPr/>
              <p:nvPr/>
            </p:nvSpPr>
            <p:spPr>
              <a:xfrm rot="5400000" flipV="1">
                <a:off x="1152" y="192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101400" name="Line 12"/>
              <p:cNvSpPr/>
              <p:nvPr/>
            </p:nvSpPr>
            <p:spPr>
              <a:xfrm rot="5400000" flipV="1">
                <a:off x="1536" y="182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8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17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402" name="Line 14"/>
              <p:cNvSpPr/>
              <p:nvPr/>
            </p:nvSpPr>
            <p:spPr>
              <a:xfrm>
                <a:off x="2016" y="211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101403" name="Rectangle 15"/>
              <p:cNvSpPr/>
              <p:nvPr/>
            </p:nvSpPr>
            <p:spPr>
              <a:xfrm>
                <a:off x="2828" y="1856"/>
                <a:ext cx="468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Out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1404" name="Freeform 16"/>
              <p:cNvSpPr/>
              <p:nvPr/>
            </p:nvSpPr>
            <p:spPr>
              <a:xfrm flipV="1">
                <a:off x="672" y="2496"/>
                <a:ext cx="1152" cy="144"/>
              </a:xfrm>
              <a:custGeom>
                <a:avLst/>
                <a:gdLst>
                  <a:gd name="txL" fmla="*/ 0 w 432"/>
                  <a:gd name="txT" fmla="*/ 0 h 144"/>
                  <a:gd name="txR" fmla="*/ 432 w 432"/>
                  <a:gd name="txB" fmla="*/ 144 h 144"/>
                </a:gdLst>
                <a:ahLst/>
                <a:cxnLst>
                  <a:cxn ang="0">
                    <a:pos x="2147483646" y="144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1405" name="AutoShape 17"/>
              <p:cNvSpPr/>
              <p:nvPr/>
            </p:nvSpPr>
            <p:spPr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5918" tIns="47960" rIns="95918" bIns="4796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MUX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1406" name="Freeform 18"/>
              <p:cNvSpPr/>
              <p:nvPr/>
            </p:nvSpPr>
            <p:spPr>
              <a:xfrm>
                <a:off x="1017" y="2109"/>
                <a:ext cx="133" cy="290"/>
              </a:xfrm>
              <a:custGeom>
                <a:avLst/>
                <a:gdLst>
                  <a:gd name="txL" fmla="*/ 0 w 192"/>
                  <a:gd name="txT" fmla="*/ 0 h 192"/>
                  <a:gd name="txR" fmla="*/ 192 w 192"/>
                  <a:gd name="txB" fmla="*/ 192 h 192"/>
                </a:gdLst>
                <a:ahLst/>
                <a:cxnLst>
                  <a:cxn ang="0">
                    <a:pos x="0" y="5766392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txL" t="txT" r="txR" b="txB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1407" name="Rectangle 19"/>
              <p:cNvSpPr/>
              <p:nvPr/>
            </p:nvSpPr>
            <p:spPr>
              <a:xfrm>
                <a:off x="1632" y="182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0</a:t>
                </a:r>
                <a:endParaRPr lang="en-US" altLang="zh-CN" sz="15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1408" name="Rectangle 20"/>
              <p:cNvSpPr/>
              <p:nvPr/>
            </p:nvSpPr>
            <p:spPr>
              <a:xfrm>
                <a:off x="1632" y="230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1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1409" name="Rectangle 21"/>
              <p:cNvSpPr/>
              <p:nvPr/>
            </p:nvSpPr>
            <p:spPr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28" tIns="47965" rIns="95928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/>
                <a:endParaRPr lang="en-US" altLang="zh-CN" sz="21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1410" name="Line 22"/>
              <p:cNvSpPr/>
              <p:nvPr/>
            </p:nvSpPr>
            <p:spPr>
              <a:xfrm>
                <a:off x="2352" y="2496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101411" name="Text Box 23"/>
              <p:cNvSpPr txBox="1"/>
              <p:nvPr/>
            </p:nvSpPr>
            <p:spPr>
              <a:xfrm>
                <a:off x="2112" y="2629"/>
                <a:ext cx="538" cy="29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Clock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1412" name="Freeform 24"/>
              <p:cNvSpPr/>
              <p:nvPr/>
            </p:nvSpPr>
            <p:spPr>
              <a:xfrm>
                <a:off x="958" y="1501"/>
                <a:ext cx="1822" cy="611"/>
              </a:xfrm>
              <a:custGeom>
                <a:avLst/>
                <a:gdLst>
                  <a:gd name="txL" fmla="*/ 0 w 1680"/>
                  <a:gd name="txT" fmla="*/ 0 h 1104"/>
                  <a:gd name="txR" fmla="*/ 1680 w 1680"/>
                  <a:gd name="txB" fmla="*/ 1104 h 1104"/>
                </a:gdLst>
                <a:ahLst/>
                <a:cxnLst>
                  <a:cxn ang="0">
                    <a:pos x="11315" y="1"/>
                  </a:cxn>
                  <a:cxn ang="0">
                    <a:pos x="12777" y="1"/>
                  </a:cxn>
                  <a:cxn ang="0">
                    <a:pos x="12777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463" y="1"/>
                  </a:cxn>
                </a:cxnLst>
                <a:rect l="txL" t="txT" r="txR" b="txB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1413" name="Rectangle 25"/>
              <p:cNvSpPr/>
              <p:nvPr/>
            </p:nvSpPr>
            <p:spPr>
              <a:xfrm>
                <a:off x="192" y="2256"/>
                <a:ext cx="480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In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1414" name="Rectangle 26"/>
              <p:cNvSpPr/>
              <p:nvPr/>
            </p:nvSpPr>
            <p:spPr>
              <a:xfrm>
                <a:off x="-1" y="2505"/>
                <a:ext cx="673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Load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3886038" y="2895600"/>
              <a:ext cx="914350" cy="374650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…X</a:t>
              </a:r>
              <a:r>
                <a:rPr kumimoji="0" lang="en-US" altLang="zh-CN" sz="1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7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233350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588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86" name="Text Box 62"/>
          <p:cNvSpPr txBox="1"/>
          <p:nvPr/>
        </p:nvSpPr>
        <p:spPr>
          <a:xfrm>
            <a:off x="44307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 w="19050">
            <a:noFill/>
          </a:ln>
        </p:spPr>
        <p:txBody>
          <a:bodyPr lIns="45720" rIns="4572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767263" y="28956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…X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…X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…X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RISC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/>
        </p:nvGraphicFramePr>
        <p:xfrm>
          <a:off x="581025" y="1524000"/>
          <a:ext cx="7877175" cy="3200400"/>
        </p:xfrm>
        <a:graphic>
          <a:graphicData uri="http://schemas.openxmlformats.org/drawingml/2006/table">
            <a:tbl>
              <a:tblPr/>
              <a:tblGrid>
                <a:gridCol w="4062403"/>
                <a:gridCol w="381477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IBM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Power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IBM and Motorola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PowerPC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Sun Microsystems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SPARC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Digital Equipment Corporation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Alpha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Hewlett Pack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Pa-risc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MIPS Technologies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MIPS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Acorn Computers Ltd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ARM(Acorn RISC Machine)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State Machine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3427" name="矩形 25"/>
          <p:cNvSpPr/>
          <p:nvPr/>
        </p:nvSpPr>
        <p:spPr>
          <a:xfrm>
            <a:off x="2174875" y="-211137"/>
            <a:ext cx="301625" cy="323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5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3428" name="Group 27"/>
          <p:cNvGrpSpPr/>
          <p:nvPr/>
        </p:nvGrpSpPr>
        <p:grpSpPr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103466" name="Freeform 28"/>
            <p:cNvSpPr/>
            <p:nvPr/>
          </p:nvSpPr>
          <p:spPr>
            <a:xfrm>
              <a:off x="196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67" name="Freeform 29"/>
            <p:cNvSpPr/>
            <p:nvPr/>
          </p:nvSpPr>
          <p:spPr>
            <a:xfrm>
              <a:off x="244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68" name="Freeform 30"/>
            <p:cNvSpPr/>
            <p:nvPr/>
          </p:nvSpPr>
          <p:spPr>
            <a:xfrm>
              <a:off x="292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69" name="Freeform 31"/>
            <p:cNvSpPr/>
            <p:nvPr/>
          </p:nvSpPr>
          <p:spPr>
            <a:xfrm>
              <a:off x="340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70" name="Freeform 32"/>
            <p:cNvSpPr/>
            <p:nvPr/>
          </p:nvSpPr>
          <p:spPr>
            <a:xfrm>
              <a:off x="388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71" name="Freeform 33"/>
            <p:cNvSpPr/>
            <p:nvPr/>
          </p:nvSpPr>
          <p:spPr>
            <a:xfrm>
              <a:off x="1968" y="2928"/>
              <a:ext cx="2646" cy="144"/>
            </a:xfrm>
            <a:custGeom>
              <a:avLst/>
              <a:gdLst>
                <a:gd name="txL" fmla="*/ 0 w 2646"/>
                <a:gd name="txT" fmla="*/ 0 h 144"/>
                <a:gd name="txR" fmla="*/ 2646 w 2646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txL" t="txT" r="txR" b="tx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72" name="Rectangle 34"/>
            <p:cNvSpPr/>
            <p:nvPr/>
          </p:nvSpPr>
          <p:spPr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73" name="Rectangle 35"/>
            <p:cNvSpPr/>
            <p:nvPr/>
          </p:nvSpPr>
          <p:spPr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74" name="Rectangle 36"/>
            <p:cNvSpPr/>
            <p:nvPr/>
          </p:nvSpPr>
          <p:spPr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75" name="Rectangle 37"/>
            <p:cNvSpPr/>
            <p:nvPr/>
          </p:nvSpPr>
          <p:spPr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76" name="Rectangle 38"/>
            <p:cNvSpPr/>
            <p:nvPr/>
          </p:nvSpPr>
          <p:spPr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77" name="Rectangle 39"/>
            <p:cNvSpPr/>
            <p:nvPr/>
          </p:nvSpPr>
          <p:spPr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78" name="Rectangle 40"/>
            <p:cNvSpPr/>
            <p:nvPr/>
          </p:nvSpPr>
          <p:spPr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79" name="Rectangle 41"/>
            <p:cNvSpPr/>
            <p:nvPr/>
          </p:nvSpPr>
          <p:spPr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80" name="Rectangle 42"/>
            <p:cNvSpPr/>
            <p:nvPr/>
          </p:nvSpPr>
          <p:spPr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81" name="Rectangle 43"/>
            <p:cNvSpPr/>
            <p:nvPr/>
          </p:nvSpPr>
          <p:spPr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82" name="Rectangle 44"/>
            <p:cNvSpPr/>
            <p:nvPr/>
          </p:nvSpPr>
          <p:spPr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83" name="Rectangle 45"/>
            <p:cNvSpPr/>
            <p:nvPr/>
          </p:nvSpPr>
          <p:spPr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3484" name="Rectangle 46"/>
            <p:cNvSpPr/>
            <p:nvPr/>
          </p:nvSpPr>
          <p:spPr>
            <a:xfrm>
              <a:off x="1440" y="2606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Clock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3485" name="Rectangle 47"/>
            <p:cNvSpPr/>
            <p:nvPr/>
          </p:nvSpPr>
          <p:spPr>
            <a:xfrm>
              <a:off x="1440" y="2923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Load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3486" name="Rectangle 48"/>
            <p:cNvSpPr/>
            <p:nvPr/>
          </p:nvSpPr>
          <p:spPr>
            <a:xfrm>
              <a:off x="1440" y="3240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3487" name="Rectangle 49"/>
            <p:cNvSpPr/>
            <p:nvPr/>
          </p:nvSpPr>
          <p:spPr>
            <a:xfrm>
              <a:off x="1440" y="3557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Out</a:t>
              </a:r>
              <a:endParaRPr lang="en-US" altLang="zh-CN" sz="1700" dirty="0">
                <a:ea typeface="宋体" panose="02010600030101010101" pitchFamily="2" charset="-122"/>
              </a:endParaRPr>
            </a:p>
          </p:txBody>
        </p:sp>
        <p:sp>
          <p:nvSpPr>
            <p:cNvPr id="103488" name="Line 50"/>
            <p:cNvSpPr/>
            <p:nvPr/>
          </p:nvSpPr>
          <p:spPr>
            <a:xfrm>
              <a:off x="21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3489" name="Line 51"/>
            <p:cNvSpPr/>
            <p:nvPr/>
          </p:nvSpPr>
          <p:spPr>
            <a:xfrm>
              <a:off x="259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3490" name="Line 52"/>
            <p:cNvSpPr/>
            <p:nvPr/>
          </p:nvSpPr>
          <p:spPr>
            <a:xfrm>
              <a:off x="307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3491" name="Line 53"/>
            <p:cNvSpPr/>
            <p:nvPr/>
          </p:nvSpPr>
          <p:spPr>
            <a:xfrm>
              <a:off x="355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3492" name="Line 54"/>
            <p:cNvSpPr/>
            <p:nvPr/>
          </p:nvSpPr>
          <p:spPr>
            <a:xfrm>
              <a:off x="403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3493" name="Line 55"/>
            <p:cNvSpPr/>
            <p:nvPr/>
          </p:nvSpPr>
          <p:spPr>
            <a:xfrm>
              <a:off x="45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</p:grpSp>
      <p:grpSp>
        <p:nvGrpSpPr>
          <p:cNvPr id="103429" name="Group 57"/>
          <p:cNvGrpSpPr/>
          <p:nvPr/>
        </p:nvGrpSpPr>
        <p:grpSpPr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103440" name="Group 4"/>
            <p:cNvGrpSpPr/>
            <p:nvPr/>
          </p:nvGrpSpPr>
          <p:grpSpPr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103444" name="Rectangle 5"/>
              <p:cNvSpPr/>
              <p:nvPr/>
            </p:nvSpPr>
            <p:spPr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</a:ln>
            </p:spPr>
            <p:txBody>
              <a:bodyPr wrap="none" lIns="47965" tIns="47965" rIns="47965" bIns="47965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Comb. Logic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3445" name="Line 6"/>
              <p:cNvSpPr/>
              <p:nvPr/>
            </p:nvSpPr>
            <p:spPr>
              <a:xfrm rot="5400000" flipV="1">
                <a:off x="2688" y="1872"/>
                <a:ext cx="0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103446" name="Line 7"/>
              <p:cNvSpPr/>
              <p:nvPr/>
            </p:nvSpPr>
            <p:spPr>
              <a:xfrm rot="5400000">
                <a:off x="1200" y="1536"/>
                <a:ext cx="1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103447" name="Group 8"/>
              <p:cNvGrpSpPr/>
              <p:nvPr/>
            </p:nvGrpSpPr>
            <p:grpSpPr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103464" name="Freeform 9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3465" name="Text Box 10"/>
                <p:cNvSpPr txBox="1"/>
                <p:nvPr/>
              </p:nvSpPr>
              <p:spPr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A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L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U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3448" name="Line 11"/>
              <p:cNvSpPr/>
              <p:nvPr/>
            </p:nvSpPr>
            <p:spPr>
              <a:xfrm rot="5400000" flipV="1">
                <a:off x="1152" y="192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103449" name="Line 12"/>
              <p:cNvSpPr/>
              <p:nvPr/>
            </p:nvSpPr>
            <p:spPr>
              <a:xfrm rot="5400000" flipV="1">
                <a:off x="1536" y="182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8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17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451" name="Line 14"/>
              <p:cNvSpPr/>
              <p:nvPr/>
            </p:nvSpPr>
            <p:spPr>
              <a:xfrm>
                <a:off x="2016" y="211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103452" name="Rectangle 15"/>
              <p:cNvSpPr/>
              <p:nvPr/>
            </p:nvSpPr>
            <p:spPr>
              <a:xfrm>
                <a:off x="2828" y="1856"/>
                <a:ext cx="468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Out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3453" name="Freeform 16"/>
              <p:cNvSpPr/>
              <p:nvPr/>
            </p:nvSpPr>
            <p:spPr>
              <a:xfrm flipV="1">
                <a:off x="672" y="2496"/>
                <a:ext cx="1152" cy="144"/>
              </a:xfrm>
              <a:custGeom>
                <a:avLst/>
                <a:gdLst>
                  <a:gd name="txL" fmla="*/ 0 w 432"/>
                  <a:gd name="txT" fmla="*/ 0 h 144"/>
                  <a:gd name="txR" fmla="*/ 432 w 432"/>
                  <a:gd name="txB" fmla="*/ 144 h 144"/>
                </a:gdLst>
                <a:ahLst/>
                <a:cxnLst>
                  <a:cxn ang="0">
                    <a:pos x="2147483646" y="144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454" name="AutoShape 17"/>
              <p:cNvSpPr/>
              <p:nvPr/>
            </p:nvSpPr>
            <p:spPr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5918" tIns="47960" rIns="95918" bIns="4796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MUX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3455" name="Freeform 18"/>
              <p:cNvSpPr/>
              <p:nvPr/>
            </p:nvSpPr>
            <p:spPr>
              <a:xfrm>
                <a:off x="1017" y="2109"/>
                <a:ext cx="133" cy="290"/>
              </a:xfrm>
              <a:custGeom>
                <a:avLst/>
                <a:gdLst>
                  <a:gd name="txL" fmla="*/ 0 w 192"/>
                  <a:gd name="txT" fmla="*/ 0 h 192"/>
                  <a:gd name="txR" fmla="*/ 192 w 192"/>
                  <a:gd name="txB" fmla="*/ 192 h 192"/>
                </a:gdLst>
                <a:ahLst/>
                <a:cxnLst>
                  <a:cxn ang="0">
                    <a:pos x="0" y="5766392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txL" t="txT" r="txR" b="txB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456" name="Rectangle 19"/>
              <p:cNvSpPr/>
              <p:nvPr/>
            </p:nvSpPr>
            <p:spPr>
              <a:xfrm>
                <a:off x="1632" y="182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0</a:t>
                </a:r>
                <a:endParaRPr lang="en-US" altLang="zh-CN" sz="15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3457" name="Rectangle 20"/>
              <p:cNvSpPr/>
              <p:nvPr/>
            </p:nvSpPr>
            <p:spPr>
              <a:xfrm>
                <a:off x="1632" y="230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1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3458" name="Rectangle 21"/>
              <p:cNvSpPr/>
              <p:nvPr/>
            </p:nvSpPr>
            <p:spPr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28" tIns="47965" rIns="95928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/>
                <a:endParaRPr lang="en-US" altLang="zh-CN" sz="21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3459" name="Line 22"/>
              <p:cNvSpPr/>
              <p:nvPr/>
            </p:nvSpPr>
            <p:spPr>
              <a:xfrm>
                <a:off x="2352" y="2496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103460" name="Text Box 23"/>
              <p:cNvSpPr txBox="1"/>
              <p:nvPr/>
            </p:nvSpPr>
            <p:spPr>
              <a:xfrm>
                <a:off x="2112" y="2629"/>
                <a:ext cx="538" cy="29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Clock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3461" name="Freeform 24"/>
              <p:cNvSpPr/>
              <p:nvPr/>
            </p:nvSpPr>
            <p:spPr>
              <a:xfrm>
                <a:off x="958" y="1501"/>
                <a:ext cx="1822" cy="611"/>
              </a:xfrm>
              <a:custGeom>
                <a:avLst/>
                <a:gdLst>
                  <a:gd name="txL" fmla="*/ 0 w 1680"/>
                  <a:gd name="txT" fmla="*/ 0 h 1104"/>
                  <a:gd name="txR" fmla="*/ 1680 w 1680"/>
                  <a:gd name="txB" fmla="*/ 1104 h 1104"/>
                </a:gdLst>
                <a:ahLst/>
                <a:cxnLst>
                  <a:cxn ang="0">
                    <a:pos x="11315" y="1"/>
                  </a:cxn>
                  <a:cxn ang="0">
                    <a:pos x="12777" y="1"/>
                  </a:cxn>
                  <a:cxn ang="0">
                    <a:pos x="12777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463" y="1"/>
                  </a:cxn>
                </a:cxnLst>
                <a:rect l="txL" t="txT" r="txR" b="txB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462" name="Rectangle 25"/>
              <p:cNvSpPr/>
              <p:nvPr/>
            </p:nvSpPr>
            <p:spPr>
              <a:xfrm>
                <a:off x="192" y="2256"/>
                <a:ext cx="480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In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3463" name="Rectangle 26"/>
              <p:cNvSpPr/>
              <p:nvPr/>
            </p:nvSpPr>
            <p:spPr>
              <a:xfrm>
                <a:off x="-1" y="2505"/>
                <a:ext cx="673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Load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106689" y="2895600"/>
              <a:ext cx="541308" cy="374650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588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4" name="Text Box 62"/>
          <p:cNvSpPr txBox="1"/>
          <p:nvPr/>
        </p:nvSpPr>
        <p:spPr>
          <a:xfrm>
            <a:off x="4876800" y="4424363"/>
            <a:ext cx="217488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 w="19050">
            <a:noFill/>
          </a:ln>
        </p:spPr>
        <p:txBody>
          <a:bodyPr lIns="45720" rIns="4572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767263" y="28956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…X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057400" y="25146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…X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…X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4802188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3270" y="1734820"/>
            <a:ext cx="31997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load</a:t>
            </a:r>
            <a:r>
              <a:rPr lang="zh-CN" altLang="en-US"/>
              <a:t>长时间为</a:t>
            </a:r>
            <a:r>
              <a:rPr lang="en-US" altLang="zh-CN"/>
              <a:t>0</a:t>
            </a:r>
            <a:r>
              <a:rPr lang="zh-CN" altLang="en-US"/>
              <a:t>后突然</a:t>
            </a:r>
            <a:endParaRPr lang="zh-CN" altLang="en-US"/>
          </a:p>
          <a:p>
            <a:r>
              <a:rPr lang="zh-CN" altLang="en-US"/>
              <a:t>变为</a:t>
            </a:r>
            <a:r>
              <a:rPr lang="en-US" altLang="zh-CN"/>
              <a:t>1</a:t>
            </a:r>
            <a:r>
              <a:rPr lang="zh-CN" altLang="en-US"/>
              <a:t>会重置计数器</a:t>
            </a:r>
            <a:r>
              <a:rPr lang="en-US" altLang="zh-CN"/>
              <a:t>!</a:t>
            </a:r>
            <a:endParaRPr lang="en-US" altLang="zh-CN"/>
          </a:p>
          <a:p>
            <a:r>
              <a:rPr lang="zh-CN" altLang="en-US"/>
              <a:t>相当于重新</a:t>
            </a:r>
            <a:r>
              <a:rPr lang="en-US" altLang="zh-CN"/>
              <a:t>load</a:t>
            </a:r>
            <a:r>
              <a:rPr lang="zh-CN" altLang="en-US"/>
              <a:t>了一样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State Machine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5475" name="矩形 25"/>
          <p:cNvSpPr/>
          <p:nvPr/>
        </p:nvSpPr>
        <p:spPr>
          <a:xfrm>
            <a:off x="2174875" y="-211137"/>
            <a:ext cx="301625" cy="323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5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5476" name="Group 27"/>
          <p:cNvGrpSpPr/>
          <p:nvPr/>
        </p:nvGrpSpPr>
        <p:grpSpPr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105515" name="Freeform 28"/>
            <p:cNvSpPr/>
            <p:nvPr/>
          </p:nvSpPr>
          <p:spPr>
            <a:xfrm>
              <a:off x="196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16" name="Freeform 29"/>
            <p:cNvSpPr/>
            <p:nvPr/>
          </p:nvSpPr>
          <p:spPr>
            <a:xfrm>
              <a:off x="244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17" name="Freeform 30"/>
            <p:cNvSpPr/>
            <p:nvPr/>
          </p:nvSpPr>
          <p:spPr>
            <a:xfrm>
              <a:off x="292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18" name="Freeform 31"/>
            <p:cNvSpPr/>
            <p:nvPr/>
          </p:nvSpPr>
          <p:spPr>
            <a:xfrm>
              <a:off x="340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19" name="Freeform 32"/>
            <p:cNvSpPr/>
            <p:nvPr/>
          </p:nvSpPr>
          <p:spPr>
            <a:xfrm>
              <a:off x="388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20" name="Freeform 33"/>
            <p:cNvSpPr/>
            <p:nvPr/>
          </p:nvSpPr>
          <p:spPr>
            <a:xfrm>
              <a:off x="1968" y="2928"/>
              <a:ext cx="2646" cy="144"/>
            </a:xfrm>
            <a:custGeom>
              <a:avLst/>
              <a:gdLst>
                <a:gd name="txL" fmla="*/ 0 w 2646"/>
                <a:gd name="txT" fmla="*/ 0 h 144"/>
                <a:gd name="txR" fmla="*/ 2646 w 2646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txL" t="txT" r="txR" b="tx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21" name="Rectangle 34"/>
            <p:cNvSpPr/>
            <p:nvPr/>
          </p:nvSpPr>
          <p:spPr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22" name="Rectangle 35"/>
            <p:cNvSpPr/>
            <p:nvPr/>
          </p:nvSpPr>
          <p:spPr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23" name="Rectangle 36"/>
            <p:cNvSpPr/>
            <p:nvPr/>
          </p:nvSpPr>
          <p:spPr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24" name="Rectangle 37"/>
            <p:cNvSpPr/>
            <p:nvPr/>
          </p:nvSpPr>
          <p:spPr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25" name="Rectangle 38"/>
            <p:cNvSpPr/>
            <p:nvPr/>
          </p:nvSpPr>
          <p:spPr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26" name="Rectangle 39"/>
            <p:cNvSpPr/>
            <p:nvPr/>
          </p:nvSpPr>
          <p:spPr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27" name="Rectangle 40"/>
            <p:cNvSpPr/>
            <p:nvPr/>
          </p:nvSpPr>
          <p:spPr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28" name="Rectangle 41"/>
            <p:cNvSpPr/>
            <p:nvPr/>
          </p:nvSpPr>
          <p:spPr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29" name="Rectangle 42"/>
            <p:cNvSpPr/>
            <p:nvPr/>
          </p:nvSpPr>
          <p:spPr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30" name="Rectangle 43"/>
            <p:cNvSpPr/>
            <p:nvPr/>
          </p:nvSpPr>
          <p:spPr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31" name="Rectangle 44"/>
            <p:cNvSpPr/>
            <p:nvPr/>
          </p:nvSpPr>
          <p:spPr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32" name="Rectangle 45"/>
            <p:cNvSpPr/>
            <p:nvPr/>
          </p:nvSpPr>
          <p:spPr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5533" name="Rectangle 46"/>
            <p:cNvSpPr/>
            <p:nvPr/>
          </p:nvSpPr>
          <p:spPr>
            <a:xfrm>
              <a:off x="1440" y="2606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Clock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5534" name="Rectangle 47"/>
            <p:cNvSpPr/>
            <p:nvPr/>
          </p:nvSpPr>
          <p:spPr>
            <a:xfrm>
              <a:off x="1440" y="2923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Load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5535" name="Rectangle 48"/>
            <p:cNvSpPr/>
            <p:nvPr/>
          </p:nvSpPr>
          <p:spPr>
            <a:xfrm>
              <a:off x="1440" y="3240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5536" name="Rectangle 49"/>
            <p:cNvSpPr/>
            <p:nvPr/>
          </p:nvSpPr>
          <p:spPr>
            <a:xfrm>
              <a:off x="1440" y="3557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Out</a:t>
              </a:r>
              <a:endParaRPr lang="en-US" altLang="zh-CN" sz="1700" dirty="0">
                <a:ea typeface="宋体" panose="02010600030101010101" pitchFamily="2" charset="-122"/>
              </a:endParaRPr>
            </a:p>
          </p:txBody>
        </p:sp>
        <p:sp>
          <p:nvSpPr>
            <p:cNvPr id="105537" name="Line 50"/>
            <p:cNvSpPr/>
            <p:nvPr/>
          </p:nvSpPr>
          <p:spPr>
            <a:xfrm>
              <a:off x="21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5538" name="Line 51"/>
            <p:cNvSpPr/>
            <p:nvPr/>
          </p:nvSpPr>
          <p:spPr>
            <a:xfrm>
              <a:off x="259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5539" name="Line 52"/>
            <p:cNvSpPr/>
            <p:nvPr/>
          </p:nvSpPr>
          <p:spPr>
            <a:xfrm>
              <a:off x="307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5540" name="Line 53"/>
            <p:cNvSpPr/>
            <p:nvPr/>
          </p:nvSpPr>
          <p:spPr>
            <a:xfrm>
              <a:off x="355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5541" name="Line 54"/>
            <p:cNvSpPr/>
            <p:nvPr/>
          </p:nvSpPr>
          <p:spPr>
            <a:xfrm>
              <a:off x="403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5542" name="Line 55"/>
            <p:cNvSpPr/>
            <p:nvPr/>
          </p:nvSpPr>
          <p:spPr>
            <a:xfrm>
              <a:off x="45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</p:grpSp>
      <p:grpSp>
        <p:nvGrpSpPr>
          <p:cNvPr id="105477" name="Group 57"/>
          <p:cNvGrpSpPr/>
          <p:nvPr/>
        </p:nvGrpSpPr>
        <p:grpSpPr>
          <a:xfrm>
            <a:off x="914400" y="1600200"/>
            <a:ext cx="5240338" cy="2892425"/>
            <a:chOff x="914400" y="1600200"/>
            <a:chExt cx="5240053" cy="2892425"/>
          </a:xfrm>
        </p:grpSpPr>
        <p:grpSp>
          <p:nvGrpSpPr>
            <p:cNvPr id="105489" name="Group 4"/>
            <p:cNvGrpSpPr/>
            <p:nvPr/>
          </p:nvGrpSpPr>
          <p:grpSpPr>
            <a:xfrm>
              <a:off x="914400" y="1600200"/>
              <a:ext cx="5240053" cy="2892425"/>
              <a:chOff x="-1" y="1104"/>
              <a:chExt cx="3297" cy="1818"/>
            </a:xfrm>
          </p:grpSpPr>
          <p:sp>
            <p:nvSpPr>
              <p:cNvPr id="105493" name="Rectangle 5"/>
              <p:cNvSpPr/>
              <p:nvPr/>
            </p:nvSpPr>
            <p:spPr>
              <a:xfrm>
                <a:off x="816" y="1104"/>
                <a:ext cx="1344" cy="1440"/>
              </a:xfrm>
              <a:prstGeom prst="rect">
                <a:avLst/>
              </a:prstGeom>
              <a:solidFill>
                <a:srgbClr val="FFFF99"/>
              </a:solidFill>
              <a:ln w="19050">
                <a:noFill/>
              </a:ln>
            </p:spPr>
            <p:txBody>
              <a:bodyPr wrap="none" lIns="47965" tIns="47965" rIns="47965" bIns="47965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Comb. Logic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5494" name="Line 6"/>
              <p:cNvSpPr/>
              <p:nvPr/>
            </p:nvSpPr>
            <p:spPr>
              <a:xfrm rot="5400000" flipV="1">
                <a:off x="2688" y="1872"/>
                <a:ext cx="0" cy="4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105495" name="Line 7"/>
              <p:cNvSpPr/>
              <p:nvPr/>
            </p:nvSpPr>
            <p:spPr>
              <a:xfrm rot="5400000">
                <a:off x="1200" y="1536"/>
                <a:ext cx="1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grpSp>
            <p:nvGrpSpPr>
              <p:cNvPr id="105496" name="Group 8"/>
              <p:cNvGrpSpPr/>
              <p:nvPr/>
            </p:nvGrpSpPr>
            <p:grpSpPr>
              <a:xfrm>
                <a:off x="1152" y="1536"/>
                <a:ext cx="288" cy="816"/>
                <a:chOff x="3984" y="2832"/>
                <a:chExt cx="288" cy="816"/>
              </a:xfrm>
            </p:grpSpPr>
            <p:sp>
              <p:nvSpPr>
                <p:cNvPr id="105513" name="Freeform 9"/>
                <p:cNvSpPr/>
                <p:nvPr/>
              </p:nvSpPr>
              <p:spPr>
                <a:xfrm>
                  <a:off x="3984" y="2832"/>
                  <a:ext cx="288" cy="816"/>
                </a:xfrm>
                <a:custGeom>
                  <a:avLst/>
                  <a:gdLst>
                    <a:gd name="txL" fmla="*/ 0 w 288"/>
                    <a:gd name="txT" fmla="*/ 0 h 816"/>
                    <a:gd name="txR" fmla="*/ 288 w 288"/>
                    <a:gd name="txB" fmla="*/ 816 h 816"/>
                  </a:gdLst>
                  <a:ahLst/>
                  <a:cxnLst>
                    <a:cxn ang="0">
                      <a:pos x="0" y="0"/>
                    </a:cxn>
                    <a:cxn ang="0">
                      <a:pos x="288" y="192"/>
                    </a:cxn>
                    <a:cxn ang="0">
                      <a:pos x="288" y="624"/>
                    </a:cxn>
                    <a:cxn ang="0">
                      <a:pos x="0" y="816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88" h="816">
                      <a:moveTo>
                        <a:pt x="0" y="0"/>
                      </a:moveTo>
                      <a:lnTo>
                        <a:pt x="288" y="192"/>
                      </a:lnTo>
                      <a:lnTo>
                        <a:pt x="288" y="624"/>
                      </a:lnTo>
                      <a:lnTo>
                        <a:pt x="0" y="8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FFCC">
                    <a:alpha val="100000"/>
                  </a:srgbClr>
                </a:solidFill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514" name="Text Box 10"/>
                <p:cNvSpPr txBox="1"/>
                <p:nvPr/>
              </p:nvSpPr>
              <p:spPr>
                <a:xfrm>
                  <a:off x="4032" y="2976"/>
                  <a:ext cx="240" cy="5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A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L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lnSpc>
                      <a:spcPct val="70000"/>
                    </a:lnSpc>
                    <a:buNone/>
                  </a:pPr>
                  <a:r>
                    <a:rPr lang="en-US" altLang="zh-CN" sz="1800" dirty="0">
                      <a:ea typeface="宋体" panose="02010600030101010101" pitchFamily="2" charset="-122"/>
                    </a:rPr>
                    <a:t>U</a:t>
                  </a:r>
                  <a:endParaRPr lang="en-US" altLang="zh-CN" sz="1800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5497" name="Line 11"/>
              <p:cNvSpPr/>
              <p:nvPr/>
            </p:nvSpPr>
            <p:spPr>
              <a:xfrm rot="5400000" flipV="1">
                <a:off x="1152" y="192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105498" name="Line 12"/>
              <p:cNvSpPr/>
              <p:nvPr/>
            </p:nvSpPr>
            <p:spPr>
              <a:xfrm rot="5400000" flipV="1">
                <a:off x="1536" y="1824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200" y="1300"/>
                <a:ext cx="228" cy="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9588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95885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17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500" name="Line 14"/>
              <p:cNvSpPr/>
              <p:nvPr/>
            </p:nvSpPr>
            <p:spPr>
              <a:xfrm>
                <a:off x="2016" y="2112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105501" name="Rectangle 15"/>
              <p:cNvSpPr/>
              <p:nvPr/>
            </p:nvSpPr>
            <p:spPr>
              <a:xfrm>
                <a:off x="2828" y="1856"/>
                <a:ext cx="468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Out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5502" name="Freeform 16"/>
              <p:cNvSpPr/>
              <p:nvPr/>
            </p:nvSpPr>
            <p:spPr>
              <a:xfrm flipV="1">
                <a:off x="672" y="2496"/>
                <a:ext cx="1152" cy="144"/>
              </a:xfrm>
              <a:custGeom>
                <a:avLst/>
                <a:gdLst>
                  <a:gd name="txL" fmla="*/ 0 w 432"/>
                  <a:gd name="txT" fmla="*/ 0 h 144"/>
                  <a:gd name="txR" fmla="*/ 432 w 432"/>
                  <a:gd name="txB" fmla="*/ 144 h 144"/>
                </a:gdLst>
                <a:ahLst/>
                <a:cxnLst>
                  <a:cxn ang="0">
                    <a:pos x="2147483646" y="144"/>
                  </a:cxn>
                  <a:cxn ang="0">
                    <a:pos x="2147483646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" h="144">
                    <a:moveTo>
                      <a:pt x="432" y="144"/>
                    </a:moveTo>
                    <a:lnTo>
                      <a:pt x="43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503" name="AutoShape 17"/>
              <p:cNvSpPr/>
              <p:nvPr/>
            </p:nvSpPr>
            <p:spPr>
              <a:xfrm>
                <a:off x="1632" y="1824"/>
                <a:ext cx="423" cy="672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5918" tIns="47960" rIns="95918" bIns="4796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ctr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MUX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5504" name="Freeform 18"/>
              <p:cNvSpPr/>
              <p:nvPr/>
            </p:nvSpPr>
            <p:spPr>
              <a:xfrm>
                <a:off x="1017" y="2109"/>
                <a:ext cx="133" cy="290"/>
              </a:xfrm>
              <a:custGeom>
                <a:avLst/>
                <a:gdLst>
                  <a:gd name="txL" fmla="*/ 0 w 192"/>
                  <a:gd name="txT" fmla="*/ 0 h 192"/>
                  <a:gd name="txR" fmla="*/ 192 w 192"/>
                  <a:gd name="txB" fmla="*/ 192 h 192"/>
                </a:gdLst>
                <a:ahLst/>
                <a:cxnLst>
                  <a:cxn ang="0">
                    <a:pos x="0" y="5766392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txL" t="txT" r="txR" b="txB"/>
                <a:pathLst>
                  <a:path w="192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505" name="Rectangle 19"/>
              <p:cNvSpPr/>
              <p:nvPr/>
            </p:nvSpPr>
            <p:spPr>
              <a:xfrm>
                <a:off x="1632" y="182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0</a:t>
                </a:r>
                <a:endParaRPr lang="en-US" altLang="zh-CN" sz="15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5506" name="Rectangle 20"/>
              <p:cNvSpPr/>
              <p:nvPr/>
            </p:nvSpPr>
            <p:spPr>
              <a:xfrm>
                <a:off x="1632" y="2304"/>
                <a:ext cx="288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buNone/>
                </a:pPr>
                <a:r>
                  <a:rPr lang="en-US" altLang="zh-CN" sz="1600" dirty="0">
                    <a:ea typeface="宋体" panose="02010600030101010101" pitchFamily="2" charset="-122"/>
                  </a:rPr>
                  <a:t>1</a:t>
                </a:r>
                <a:endParaRPr lang="en-US" altLang="zh-CN" sz="16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5507" name="Rectangle 21"/>
              <p:cNvSpPr/>
              <p:nvPr/>
            </p:nvSpPr>
            <p:spPr>
              <a:xfrm>
                <a:off x="2304" y="1680"/>
                <a:ext cx="144" cy="816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5928" tIns="47965" rIns="95928" bIns="47965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/>
                <a:endParaRPr lang="en-US" altLang="zh-CN" sz="21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5508" name="Line 22"/>
              <p:cNvSpPr/>
              <p:nvPr/>
            </p:nvSpPr>
            <p:spPr>
              <a:xfrm>
                <a:off x="2352" y="2496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105509" name="Text Box 23"/>
              <p:cNvSpPr txBox="1"/>
              <p:nvPr/>
            </p:nvSpPr>
            <p:spPr>
              <a:xfrm>
                <a:off x="2112" y="2629"/>
                <a:ext cx="538" cy="29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Clock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5510" name="Freeform 24"/>
              <p:cNvSpPr/>
              <p:nvPr/>
            </p:nvSpPr>
            <p:spPr>
              <a:xfrm>
                <a:off x="958" y="1501"/>
                <a:ext cx="1822" cy="611"/>
              </a:xfrm>
              <a:custGeom>
                <a:avLst/>
                <a:gdLst>
                  <a:gd name="txL" fmla="*/ 0 w 1680"/>
                  <a:gd name="txT" fmla="*/ 0 h 1104"/>
                  <a:gd name="txR" fmla="*/ 1680 w 1680"/>
                  <a:gd name="txB" fmla="*/ 1104 h 1104"/>
                </a:gdLst>
                <a:ahLst/>
                <a:cxnLst>
                  <a:cxn ang="0">
                    <a:pos x="11315" y="1"/>
                  </a:cxn>
                  <a:cxn ang="0">
                    <a:pos x="12777" y="1"/>
                  </a:cxn>
                  <a:cxn ang="0">
                    <a:pos x="12777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463" y="1"/>
                  </a:cxn>
                </a:cxnLst>
                <a:rect l="txL" t="txT" r="txR" b="txB"/>
                <a:pathLst>
                  <a:path w="1680" h="1104">
                    <a:moveTo>
                      <a:pt x="1488" y="1104"/>
                    </a:moveTo>
                    <a:lnTo>
                      <a:pt x="1680" y="1104"/>
                    </a:lnTo>
                    <a:lnTo>
                      <a:pt x="1680" y="0"/>
                    </a:lnTo>
                    <a:lnTo>
                      <a:pt x="0" y="0"/>
                    </a:lnTo>
                    <a:lnTo>
                      <a:pt x="0" y="672"/>
                    </a:lnTo>
                    <a:lnTo>
                      <a:pt x="192" y="672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511" name="Rectangle 25"/>
              <p:cNvSpPr/>
              <p:nvPr/>
            </p:nvSpPr>
            <p:spPr>
              <a:xfrm>
                <a:off x="192" y="2256"/>
                <a:ext cx="480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In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05512" name="Rectangle 26"/>
              <p:cNvSpPr/>
              <p:nvPr/>
            </p:nvSpPr>
            <p:spPr>
              <a:xfrm>
                <a:off x="-1" y="2505"/>
                <a:ext cx="673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algn="r" defTabSz="95885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Load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3125668" y="3276600"/>
              <a:ext cx="455587" cy="3746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106689" y="2895600"/>
              <a:ext cx="541308" cy="374650"/>
            </a:xfrm>
            <a:prstGeom prst="rect">
              <a:avLst/>
            </a:prstGeom>
            <a:noFill/>
            <a:ln>
              <a:noFill/>
            </a:ln>
          </p:spPr>
          <p:txBody>
            <a:bodyPr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7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206625" y="3733800"/>
              <a:ext cx="196839" cy="369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9588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95885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5885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82" name="Text Box 62"/>
          <p:cNvSpPr txBox="1"/>
          <p:nvPr/>
        </p:nvSpPr>
        <p:spPr>
          <a:xfrm>
            <a:off x="5116513" y="4424363"/>
            <a:ext cx="217487" cy="1971675"/>
          </a:xfrm>
          <a:prstGeom prst="rect">
            <a:avLst/>
          </a:prstGeom>
          <a:solidFill>
            <a:srgbClr val="00FFFF">
              <a:alpha val="39999"/>
            </a:srgbClr>
          </a:solidFill>
          <a:ln w="19050">
            <a:noFill/>
          </a:ln>
        </p:spPr>
        <p:txBody>
          <a:bodyPr lIns="45720" rIns="4572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lvl="0" indent="0" defTabSz="958850">
              <a:spcBef>
                <a:spcPct val="50000"/>
              </a:spcBef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767263" y="2895600"/>
            <a:ext cx="4540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Rectangle 13"/>
          <p:cNvSpPr>
            <a:spLocks noChangeArrowheads="1"/>
          </p:cNvSpPr>
          <p:nvPr/>
        </p:nvSpPr>
        <p:spPr bwMode="auto">
          <a:xfrm>
            <a:off x="2362200" y="25146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Rectangle 13"/>
          <p:cNvSpPr>
            <a:spLocks noChangeArrowheads="1"/>
          </p:cNvSpPr>
          <p:nvPr/>
        </p:nvSpPr>
        <p:spPr bwMode="auto">
          <a:xfrm>
            <a:off x="4191000" y="6019800"/>
            <a:ext cx="87153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…X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4802188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5029200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State Machine 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矩形 25"/>
          <p:cNvSpPr/>
          <p:nvPr/>
        </p:nvSpPr>
        <p:spPr>
          <a:xfrm>
            <a:off x="2174875" y="-211137"/>
            <a:ext cx="301625" cy="323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5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5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7524" name="Group 27"/>
          <p:cNvGrpSpPr/>
          <p:nvPr/>
        </p:nvGrpSpPr>
        <p:grpSpPr>
          <a:xfrm>
            <a:off x="1447800" y="4495800"/>
            <a:ext cx="6118225" cy="1984375"/>
            <a:chOff x="1440" y="2592"/>
            <a:chExt cx="3552" cy="1248"/>
          </a:xfrm>
        </p:grpSpPr>
        <p:sp>
          <p:nvSpPr>
            <p:cNvPr id="107561" name="Freeform 28"/>
            <p:cNvSpPr/>
            <p:nvPr/>
          </p:nvSpPr>
          <p:spPr>
            <a:xfrm>
              <a:off x="196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62" name="Freeform 29"/>
            <p:cNvSpPr/>
            <p:nvPr/>
          </p:nvSpPr>
          <p:spPr>
            <a:xfrm>
              <a:off x="244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63" name="Freeform 30"/>
            <p:cNvSpPr/>
            <p:nvPr/>
          </p:nvSpPr>
          <p:spPr>
            <a:xfrm>
              <a:off x="292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64" name="Freeform 31"/>
            <p:cNvSpPr/>
            <p:nvPr/>
          </p:nvSpPr>
          <p:spPr>
            <a:xfrm>
              <a:off x="340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65" name="Freeform 32"/>
            <p:cNvSpPr/>
            <p:nvPr/>
          </p:nvSpPr>
          <p:spPr>
            <a:xfrm>
              <a:off x="3888" y="2640"/>
              <a:ext cx="720" cy="144"/>
            </a:xfrm>
            <a:custGeom>
              <a:avLst/>
              <a:gdLst>
                <a:gd name="txL" fmla="*/ 0 w 720"/>
                <a:gd name="txT" fmla="*/ 0 h 144"/>
                <a:gd name="txR" fmla="*/ 720 w 720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384" y="0"/>
                </a:cxn>
                <a:cxn ang="0">
                  <a:pos x="384" y="144"/>
                </a:cxn>
                <a:cxn ang="0">
                  <a:pos x="576" y="144"/>
                </a:cxn>
                <a:cxn ang="0">
                  <a:pos x="624" y="144"/>
                </a:cxn>
                <a:cxn ang="0">
                  <a:pos x="624" y="0"/>
                </a:cxn>
                <a:cxn ang="0">
                  <a:pos x="720" y="0"/>
                </a:cxn>
              </a:cxnLst>
              <a:rect l="txL" t="txT" r="txR" b="txB"/>
              <a:pathLst>
                <a:path w="72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144"/>
                  </a:lnTo>
                  <a:lnTo>
                    <a:pt x="576" y="144"/>
                  </a:lnTo>
                  <a:lnTo>
                    <a:pt x="624" y="144"/>
                  </a:lnTo>
                  <a:lnTo>
                    <a:pt x="624" y="0"/>
                  </a:lnTo>
                  <a:lnTo>
                    <a:pt x="7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66" name="Freeform 33"/>
            <p:cNvSpPr/>
            <p:nvPr/>
          </p:nvSpPr>
          <p:spPr>
            <a:xfrm>
              <a:off x="1968" y="2928"/>
              <a:ext cx="2646" cy="144"/>
            </a:xfrm>
            <a:custGeom>
              <a:avLst/>
              <a:gdLst>
                <a:gd name="txL" fmla="*/ 0 w 2646"/>
                <a:gd name="txT" fmla="*/ 0 h 144"/>
                <a:gd name="txR" fmla="*/ 2646 w 2646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488" y="144"/>
                </a:cxn>
                <a:cxn ang="0">
                  <a:pos x="1488" y="0"/>
                </a:cxn>
                <a:cxn ang="0">
                  <a:pos x="1680" y="0"/>
                </a:cxn>
                <a:cxn ang="0">
                  <a:pos x="1680" y="144"/>
                </a:cxn>
                <a:cxn ang="0">
                  <a:pos x="2646" y="140"/>
                </a:cxn>
              </a:cxnLst>
              <a:rect l="txL" t="txT" r="txR" b="txB"/>
              <a:pathLst>
                <a:path w="2646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1488" y="144"/>
                  </a:lnTo>
                  <a:lnTo>
                    <a:pt x="1488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2646" y="14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67" name="Rectangle 34"/>
            <p:cNvSpPr/>
            <p:nvPr/>
          </p:nvSpPr>
          <p:spPr>
            <a:xfrm>
              <a:off x="19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68" name="Rectangle 35"/>
            <p:cNvSpPr/>
            <p:nvPr/>
          </p:nvSpPr>
          <p:spPr>
            <a:xfrm>
              <a:off x="244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69" name="Rectangle 36"/>
            <p:cNvSpPr/>
            <p:nvPr/>
          </p:nvSpPr>
          <p:spPr>
            <a:xfrm>
              <a:off x="292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70" name="Rectangle 37"/>
            <p:cNvSpPr/>
            <p:nvPr/>
          </p:nvSpPr>
          <p:spPr>
            <a:xfrm>
              <a:off x="340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71" name="Rectangle 38"/>
            <p:cNvSpPr/>
            <p:nvPr/>
          </p:nvSpPr>
          <p:spPr>
            <a:xfrm>
              <a:off x="388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72" name="Rectangle 39"/>
            <p:cNvSpPr/>
            <p:nvPr/>
          </p:nvSpPr>
          <p:spPr>
            <a:xfrm>
              <a:off x="4368" y="3216"/>
              <a:ext cx="480" cy="192"/>
            </a:xfrm>
            <a:prstGeom prst="rect">
              <a:avLst/>
            </a:prstGeom>
            <a:solidFill>
              <a:srgbClr val="FFCC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73" name="Rectangle 40"/>
            <p:cNvSpPr/>
            <p:nvPr/>
          </p:nvSpPr>
          <p:spPr>
            <a:xfrm>
              <a:off x="21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endParaRPr lang="en-US" altLang="zh-CN" sz="24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74" name="Rectangle 41"/>
            <p:cNvSpPr/>
            <p:nvPr/>
          </p:nvSpPr>
          <p:spPr>
            <a:xfrm>
              <a:off x="259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75" name="Rectangle 42"/>
            <p:cNvSpPr/>
            <p:nvPr/>
          </p:nvSpPr>
          <p:spPr>
            <a:xfrm>
              <a:off x="307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76" name="Rectangle 43"/>
            <p:cNvSpPr/>
            <p:nvPr/>
          </p:nvSpPr>
          <p:spPr>
            <a:xfrm>
              <a:off x="355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77" name="Rectangle 44"/>
            <p:cNvSpPr/>
            <p:nvPr/>
          </p:nvSpPr>
          <p:spPr>
            <a:xfrm>
              <a:off x="403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78" name="Rectangle 45"/>
            <p:cNvSpPr/>
            <p:nvPr/>
          </p:nvSpPr>
          <p:spPr>
            <a:xfrm>
              <a:off x="4512" y="3552"/>
              <a:ext cx="480" cy="192"/>
            </a:xfrm>
            <a:prstGeom prst="rect">
              <a:avLst/>
            </a:prstGeom>
            <a:solidFill>
              <a:srgbClr val="CC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47965" rIns="47965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/>
              <a:endParaRPr lang="en-US" altLang="zh-CN" sz="15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107579" name="Rectangle 46"/>
            <p:cNvSpPr/>
            <p:nvPr/>
          </p:nvSpPr>
          <p:spPr>
            <a:xfrm>
              <a:off x="1440" y="2606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Clock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7580" name="Rectangle 47"/>
            <p:cNvSpPr/>
            <p:nvPr/>
          </p:nvSpPr>
          <p:spPr>
            <a:xfrm>
              <a:off x="1440" y="2923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Load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7581" name="Rectangle 48"/>
            <p:cNvSpPr/>
            <p:nvPr/>
          </p:nvSpPr>
          <p:spPr>
            <a:xfrm>
              <a:off x="1440" y="3240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In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7582" name="Rectangle 49"/>
            <p:cNvSpPr/>
            <p:nvPr/>
          </p:nvSpPr>
          <p:spPr>
            <a:xfrm>
              <a:off x="1440" y="3557"/>
              <a:ext cx="528" cy="25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Out</a:t>
              </a:r>
              <a:endParaRPr lang="en-US" altLang="zh-CN" sz="1700" dirty="0">
                <a:ea typeface="宋体" panose="02010600030101010101" pitchFamily="2" charset="-122"/>
              </a:endParaRPr>
            </a:p>
          </p:txBody>
        </p:sp>
        <p:sp>
          <p:nvSpPr>
            <p:cNvPr id="107583" name="Line 50"/>
            <p:cNvSpPr/>
            <p:nvPr/>
          </p:nvSpPr>
          <p:spPr>
            <a:xfrm>
              <a:off x="21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7584" name="Line 51"/>
            <p:cNvSpPr/>
            <p:nvPr/>
          </p:nvSpPr>
          <p:spPr>
            <a:xfrm>
              <a:off x="259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7585" name="Line 52"/>
            <p:cNvSpPr/>
            <p:nvPr/>
          </p:nvSpPr>
          <p:spPr>
            <a:xfrm>
              <a:off x="307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7586" name="Line 53"/>
            <p:cNvSpPr/>
            <p:nvPr/>
          </p:nvSpPr>
          <p:spPr>
            <a:xfrm>
              <a:off x="355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7587" name="Line 54"/>
            <p:cNvSpPr/>
            <p:nvPr/>
          </p:nvSpPr>
          <p:spPr>
            <a:xfrm>
              <a:off x="403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  <p:sp>
          <p:nvSpPr>
            <p:cNvPr id="107588" name="Line 55"/>
            <p:cNvSpPr/>
            <p:nvPr/>
          </p:nvSpPr>
          <p:spPr>
            <a:xfrm>
              <a:off x="4512" y="2592"/>
              <a:ext cx="0" cy="1248"/>
            </a:xfrm>
            <a:prstGeom prst="line">
              <a:avLst/>
            </a:prstGeom>
            <a:ln w="19050" cap="rnd" cmpd="sng">
              <a:solidFill>
                <a:srgbClr val="FF3300"/>
              </a:solidFill>
              <a:prstDash val="sysDot"/>
              <a:headEnd type="none" w="med" len="med"/>
              <a:tailEnd type="none" w="sm" len="sm"/>
            </a:ln>
          </p:spPr>
        </p:sp>
      </p:grpSp>
      <p:grpSp>
        <p:nvGrpSpPr>
          <p:cNvPr id="107525" name="Group 4"/>
          <p:cNvGrpSpPr/>
          <p:nvPr/>
        </p:nvGrpSpPr>
        <p:grpSpPr>
          <a:xfrm>
            <a:off x="914400" y="1600200"/>
            <a:ext cx="5240338" cy="2892425"/>
            <a:chOff x="-1" y="1104"/>
            <a:chExt cx="3297" cy="1818"/>
          </a:xfrm>
        </p:grpSpPr>
        <p:sp>
          <p:nvSpPr>
            <p:cNvPr id="107539" name="Rectangle 5"/>
            <p:cNvSpPr/>
            <p:nvPr/>
          </p:nvSpPr>
          <p:spPr>
            <a:xfrm>
              <a:off x="816" y="1104"/>
              <a:ext cx="1344" cy="1440"/>
            </a:xfrm>
            <a:prstGeom prst="rect">
              <a:avLst/>
            </a:prstGeom>
            <a:solidFill>
              <a:srgbClr val="FFFF99"/>
            </a:solidFill>
            <a:ln w="19050">
              <a:noFill/>
            </a:ln>
          </p:spPr>
          <p:txBody>
            <a:bodyPr wrap="none" lIns="47965" tIns="47965" rIns="47965" bIns="47965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Comb. Logic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07540" name="Line 6"/>
            <p:cNvSpPr/>
            <p:nvPr/>
          </p:nvSpPr>
          <p:spPr>
            <a:xfrm rot="5400000" flipV="1">
              <a:off x="2688" y="1872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07541" name="Line 7"/>
            <p:cNvSpPr/>
            <p:nvPr/>
          </p:nvSpPr>
          <p:spPr>
            <a:xfrm rot="5400000">
              <a:off x="1200" y="1536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grpSp>
          <p:nvGrpSpPr>
            <p:cNvPr id="107542" name="Group 8"/>
            <p:cNvGrpSpPr/>
            <p:nvPr/>
          </p:nvGrpSpPr>
          <p:grpSpPr>
            <a:xfrm>
              <a:off x="1152" y="1536"/>
              <a:ext cx="288" cy="816"/>
              <a:chOff x="3984" y="2832"/>
              <a:chExt cx="288" cy="816"/>
            </a:xfrm>
          </p:grpSpPr>
          <p:sp>
            <p:nvSpPr>
              <p:cNvPr id="107559" name="Freeform 9"/>
              <p:cNvSpPr/>
              <p:nvPr/>
            </p:nvSpPr>
            <p:spPr>
              <a:xfrm>
                <a:off x="3984" y="2832"/>
                <a:ext cx="288" cy="816"/>
              </a:xfrm>
              <a:custGeom>
                <a:avLst/>
                <a:gdLst>
                  <a:gd name="txL" fmla="*/ 0 w 288"/>
                  <a:gd name="txT" fmla="*/ 0 h 816"/>
                  <a:gd name="txR" fmla="*/ 288 w 288"/>
                  <a:gd name="txB" fmla="*/ 816 h 816"/>
                </a:gdLst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txL" t="txT" r="txR" b="tx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7560" name="Text Box 10"/>
              <p:cNvSpPr txBox="1"/>
              <p:nvPr/>
            </p:nvSpPr>
            <p:spPr>
              <a:xfrm>
                <a:off x="4032" y="2976"/>
                <a:ext cx="240" cy="5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5928" tIns="47965" rIns="95928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 eaLnBrk="1" hangingPunct="1">
                  <a:lnSpc>
                    <a:spcPct val="70000"/>
                  </a:lnSpc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A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  <a:p>
                <a:pPr marL="0" lvl="0" indent="0" defTabSz="958850" eaLnBrk="1" hangingPunct="1">
                  <a:lnSpc>
                    <a:spcPct val="70000"/>
                  </a:lnSpc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L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  <a:p>
                <a:pPr marL="0" lvl="0" indent="0" defTabSz="958850" eaLnBrk="1" hangingPunct="1">
                  <a:lnSpc>
                    <a:spcPct val="70000"/>
                  </a:lnSpc>
                  <a:buNone/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U</a:t>
                </a:r>
                <a:endParaRPr lang="en-US" altLang="zh-CN" sz="18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7543" name="Line 11"/>
            <p:cNvSpPr/>
            <p:nvPr/>
          </p:nvSpPr>
          <p:spPr>
            <a:xfrm rot="5400000" flipV="1">
              <a:off x="1152" y="1920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07544" name="Line 12"/>
            <p:cNvSpPr/>
            <p:nvPr/>
          </p:nvSpPr>
          <p:spPr>
            <a:xfrm rot="5400000" flipV="1">
              <a:off x="1536" y="1824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71" name="Rectangle 13"/>
            <p:cNvSpPr>
              <a:spLocks noChangeArrowheads="1"/>
            </p:cNvSpPr>
            <p:nvPr/>
          </p:nvSpPr>
          <p:spPr bwMode="auto">
            <a:xfrm>
              <a:off x="1200" y="1300"/>
              <a:ext cx="228" cy="2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5928" tIns="47965" rIns="95928" bIns="47965">
              <a:spAutoFit/>
            </a:bodyPr>
            <a:lstStyle>
              <a:lvl1pPr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9588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5885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7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46" name="Line 14"/>
            <p:cNvSpPr/>
            <p:nvPr/>
          </p:nvSpPr>
          <p:spPr>
            <a:xfrm>
              <a:off x="2016" y="2112"/>
              <a:ext cx="288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07547" name="Rectangle 15"/>
            <p:cNvSpPr/>
            <p:nvPr/>
          </p:nvSpPr>
          <p:spPr>
            <a:xfrm>
              <a:off x="2828" y="1856"/>
              <a:ext cx="468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Out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07548" name="Freeform 16"/>
            <p:cNvSpPr/>
            <p:nvPr/>
          </p:nvSpPr>
          <p:spPr>
            <a:xfrm flipV="1">
              <a:off x="672" y="2496"/>
              <a:ext cx="1152" cy="144"/>
            </a:xfrm>
            <a:custGeom>
              <a:avLst/>
              <a:gdLst>
                <a:gd name="txL" fmla="*/ 0 w 432"/>
                <a:gd name="txT" fmla="*/ 0 h 144"/>
                <a:gd name="txR" fmla="*/ 432 w 432"/>
                <a:gd name="txB" fmla="*/ 144 h 144"/>
              </a:gdLst>
              <a:ahLst/>
              <a:cxnLst>
                <a:cxn ang="0">
                  <a:pos x="2147483646" y="144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49" name="AutoShape 17"/>
            <p:cNvSpPr/>
            <p:nvPr/>
          </p:nvSpPr>
          <p:spPr>
            <a:xfrm>
              <a:off x="1632" y="1824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MUX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07550" name="Freeform 18"/>
            <p:cNvSpPr/>
            <p:nvPr/>
          </p:nvSpPr>
          <p:spPr>
            <a:xfrm>
              <a:off x="1017" y="2109"/>
              <a:ext cx="133" cy="290"/>
            </a:xfrm>
            <a:custGeom>
              <a:avLst/>
              <a:gdLst>
                <a:gd name="txL" fmla="*/ 0 w 192"/>
                <a:gd name="txT" fmla="*/ 0 h 192"/>
                <a:gd name="txR" fmla="*/ 192 w 192"/>
                <a:gd name="txB" fmla="*/ 192 h 192"/>
              </a:gdLst>
              <a:ahLst/>
              <a:cxnLst>
                <a:cxn ang="0">
                  <a:pos x="0" y="5766392"/>
                </a:cxn>
                <a:cxn ang="0">
                  <a:pos x="0" y="0"/>
                </a:cxn>
                <a:cxn ang="0">
                  <a:pos x="1" y="0"/>
                </a:cxn>
              </a:cxnLst>
              <a:rect l="txL" t="txT" r="txR" b="txB"/>
              <a:pathLst>
                <a:path w="192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51" name="Rectangle 19"/>
            <p:cNvSpPr/>
            <p:nvPr/>
          </p:nvSpPr>
          <p:spPr>
            <a:xfrm>
              <a:off x="1632" y="1824"/>
              <a:ext cx="288" cy="2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0</a:t>
              </a:r>
              <a:endParaRPr lang="en-US" altLang="zh-CN" sz="1500" dirty="0">
                <a:ea typeface="宋体" panose="02010600030101010101" pitchFamily="2" charset="-122"/>
              </a:endParaRPr>
            </a:p>
          </p:txBody>
        </p:sp>
        <p:sp>
          <p:nvSpPr>
            <p:cNvPr id="107552" name="Rectangle 20"/>
            <p:cNvSpPr/>
            <p:nvPr/>
          </p:nvSpPr>
          <p:spPr>
            <a:xfrm>
              <a:off x="1632" y="2304"/>
              <a:ext cx="288" cy="2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600" dirty="0">
                  <a:ea typeface="宋体" panose="02010600030101010101" pitchFamily="2" charset="-122"/>
                </a:rPr>
                <a:t>1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107553" name="Rectangle 21"/>
            <p:cNvSpPr/>
            <p:nvPr/>
          </p:nvSpPr>
          <p:spPr>
            <a:xfrm>
              <a:off x="2304" y="1680"/>
              <a:ext cx="144" cy="816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5928" tIns="47965" rIns="95928" bIns="47965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/>
              <a:endParaRPr lang="en-US" altLang="zh-CN" sz="2100" dirty="0">
                <a:ea typeface="宋体" panose="02010600030101010101" pitchFamily="2" charset="-122"/>
              </a:endParaRPr>
            </a:p>
          </p:txBody>
        </p:sp>
        <p:sp>
          <p:nvSpPr>
            <p:cNvPr id="107554" name="Line 22"/>
            <p:cNvSpPr/>
            <p:nvPr/>
          </p:nvSpPr>
          <p:spPr>
            <a:xfrm>
              <a:off x="2352" y="2496"/>
              <a:ext cx="0" cy="144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107555" name="Text Box 23"/>
            <p:cNvSpPr txBox="1"/>
            <p:nvPr/>
          </p:nvSpPr>
          <p:spPr>
            <a:xfrm>
              <a:off x="2112" y="2629"/>
              <a:ext cx="538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Clock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07556" name="Freeform 24"/>
            <p:cNvSpPr/>
            <p:nvPr/>
          </p:nvSpPr>
          <p:spPr>
            <a:xfrm>
              <a:off x="958" y="1501"/>
              <a:ext cx="1822" cy="611"/>
            </a:xfrm>
            <a:custGeom>
              <a:avLst/>
              <a:gdLst>
                <a:gd name="txL" fmla="*/ 0 w 1680"/>
                <a:gd name="txT" fmla="*/ 0 h 1104"/>
                <a:gd name="txR" fmla="*/ 1680 w 1680"/>
                <a:gd name="txB" fmla="*/ 1104 h 1104"/>
              </a:gdLst>
              <a:ahLst/>
              <a:cxnLst>
                <a:cxn ang="0">
                  <a:pos x="11315" y="1"/>
                </a:cxn>
                <a:cxn ang="0">
                  <a:pos x="12777" y="1"/>
                </a:cxn>
                <a:cxn ang="0">
                  <a:pos x="12777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463" y="1"/>
                </a:cxn>
              </a:cxnLst>
              <a:rect l="txL" t="txT" r="txR" b="txB"/>
              <a:pathLst>
                <a:path w="1680" h="1104">
                  <a:moveTo>
                    <a:pt x="1488" y="1104"/>
                  </a:moveTo>
                  <a:lnTo>
                    <a:pt x="1680" y="1104"/>
                  </a:lnTo>
                  <a:lnTo>
                    <a:pt x="1680" y="0"/>
                  </a:lnTo>
                  <a:lnTo>
                    <a:pt x="0" y="0"/>
                  </a:lnTo>
                  <a:lnTo>
                    <a:pt x="0" y="672"/>
                  </a:lnTo>
                  <a:lnTo>
                    <a:pt x="192" y="672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57" name="Rectangle 25"/>
            <p:cNvSpPr/>
            <p:nvPr/>
          </p:nvSpPr>
          <p:spPr>
            <a:xfrm>
              <a:off x="192" y="2256"/>
              <a:ext cx="480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In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107558" name="Rectangle 26"/>
            <p:cNvSpPr/>
            <p:nvPr/>
          </p:nvSpPr>
          <p:spPr>
            <a:xfrm>
              <a:off x="-1" y="2505"/>
              <a:ext cx="673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Load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2592388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ectangle 13"/>
          <p:cNvSpPr>
            <a:spLocks noChangeArrowheads="1"/>
          </p:cNvSpPr>
          <p:nvPr/>
        </p:nvSpPr>
        <p:spPr bwMode="auto">
          <a:xfrm>
            <a:off x="2287588" y="549275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3124200" y="5486400"/>
            <a:ext cx="4286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6338888" y="1603375"/>
            <a:ext cx="2576513" cy="213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marR="0" indent="-285750" defTabSz="914400"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kumimoji="0" lang="en-US" kern="0" cap="none" spc="0" normalizeH="0" baseline="0" noProof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Accumulator</a:t>
            </a:r>
            <a:r>
              <a:rPr kumimoji="0" lang="en-US" kern="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 circuit(</a:t>
            </a:r>
            <a:r>
              <a:rPr kumimoji="0" lang="zh-CN" altLang="en-US" kern="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累加计数器</a:t>
            </a:r>
            <a:r>
              <a:rPr kumimoji="0" lang="en-US" kern="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kern="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285750" marR="0" indent="-285750" defTabSz="914400"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kumimoji="0" lang="en-US" kern="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Load </a:t>
            </a:r>
            <a:r>
              <a:rPr kumimoji="0" lang="en-US" kern="0" cap="none" spc="0" normalizeH="0" baseline="0" noProof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or</a:t>
            </a:r>
            <a:r>
              <a:rPr kumimoji="0" lang="en-US" kern="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 accumulate on each cycle</a:t>
            </a:r>
            <a:endParaRPr kumimoji="0" lang="en-US" kern="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Rectangle 13"/>
          <p:cNvSpPr>
            <a:spLocks noChangeArrowheads="1"/>
          </p:cNvSpPr>
          <p:nvPr/>
        </p:nvSpPr>
        <p:spPr bwMode="auto">
          <a:xfrm>
            <a:off x="39624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4800600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Rectangle 13"/>
          <p:cNvSpPr>
            <a:spLocks noChangeArrowheads="1"/>
          </p:cNvSpPr>
          <p:nvPr/>
        </p:nvSpPr>
        <p:spPr bwMode="auto">
          <a:xfrm>
            <a:off x="5610225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Rectangle 13"/>
          <p:cNvSpPr>
            <a:spLocks noChangeArrowheads="1"/>
          </p:cNvSpPr>
          <p:nvPr/>
        </p:nvSpPr>
        <p:spPr bwMode="auto">
          <a:xfrm>
            <a:off x="6448425" y="54864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3354388" y="6019800"/>
            <a:ext cx="8016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Rectangle 13"/>
          <p:cNvSpPr>
            <a:spLocks noChangeArrowheads="1"/>
          </p:cNvSpPr>
          <p:nvPr/>
        </p:nvSpPr>
        <p:spPr bwMode="auto">
          <a:xfrm>
            <a:off x="4191000" y="6019800"/>
            <a:ext cx="889000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…X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5029200" y="6019800"/>
            <a:ext cx="455613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5868988" y="6019800"/>
            <a:ext cx="827088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Rectangle 13"/>
          <p:cNvSpPr>
            <a:spLocks noChangeArrowheads="1"/>
          </p:cNvSpPr>
          <p:nvPr/>
        </p:nvSpPr>
        <p:spPr bwMode="auto">
          <a:xfrm>
            <a:off x="6707188" y="6019800"/>
            <a:ext cx="873125" cy="374650"/>
          </a:xfrm>
          <a:prstGeom prst="rect">
            <a:avLst/>
          </a:prstGeom>
          <a:noFill/>
          <a:ln>
            <a:noFill/>
          </a:ln>
        </p:spPr>
        <p:txBody>
          <a:bodyPr wrap="none" lIns="95928" tIns="47965" rIns="95928" bIns="47965">
            <a:spAutoFit/>
          </a:bodyPr>
          <a:lstStyle>
            <a:lvl1pPr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588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588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…X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1700" b="1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Storage (Random-access memories)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Random-access memories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 Register File, Memory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Hold multiple words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Address input specifies which word to read or write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Possible multiple read or write ports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Read word when address input changes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 word as clock rises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Register File(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可以有多于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个的输入输出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657600"/>
            <a:ext cx="8305800" cy="2781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Register file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Holds values of program registers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ax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sp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, etc.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Register identifier serves as address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ID “F” implies no read or write performed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Multiple Ports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Can read and/or write multiple words in one cycle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Each has separate address and data input/output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11620" name="Group 4"/>
          <p:cNvGrpSpPr/>
          <p:nvPr/>
        </p:nvGrpSpPr>
        <p:grpSpPr>
          <a:xfrm>
            <a:off x="1828800" y="1731963"/>
            <a:ext cx="5534025" cy="2154237"/>
            <a:chOff x="1147" y="672"/>
            <a:chExt cx="3482" cy="1354"/>
          </a:xfrm>
        </p:grpSpPr>
        <p:sp>
          <p:nvSpPr>
            <p:cNvPr id="111621" name="Rectangle 5"/>
            <p:cNvSpPr/>
            <p:nvPr/>
          </p:nvSpPr>
          <p:spPr>
            <a:xfrm>
              <a:off x="2448" y="720"/>
              <a:ext cx="969" cy="96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Register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defTabSz="958850" eaLnBrk="1" hangingPunct="1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file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22" name="Text Box 6"/>
            <p:cNvSpPr txBox="1"/>
            <p:nvPr/>
          </p:nvSpPr>
          <p:spPr>
            <a:xfrm>
              <a:off x="2448" y="789"/>
              <a:ext cx="192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23" name="Text Box 7"/>
            <p:cNvSpPr txBox="1"/>
            <p:nvPr/>
          </p:nvSpPr>
          <p:spPr>
            <a:xfrm>
              <a:off x="2441" y="1460"/>
              <a:ext cx="192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B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24" name="Text Box 8"/>
            <p:cNvSpPr txBox="1"/>
            <p:nvPr/>
          </p:nvSpPr>
          <p:spPr>
            <a:xfrm>
              <a:off x="3161" y="1104"/>
              <a:ext cx="192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25" name="Oval 9"/>
            <p:cNvSpPr/>
            <p:nvPr/>
          </p:nvSpPr>
          <p:spPr>
            <a:xfrm>
              <a:off x="3640" y="1104"/>
              <a:ext cx="288" cy="240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dstW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26" name="Oval 10"/>
            <p:cNvSpPr/>
            <p:nvPr/>
          </p:nvSpPr>
          <p:spPr>
            <a:xfrm>
              <a:off x="2160" y="864"/>
              <a:ext cx="288" cy="240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srcA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27" name="Line 11"/>
            <p:cNvSpPr/>
            <p:nvPr/>
          </p:nvSpPr>
          <p:spPr>
            <a:xfrm rot="-5400000" flipV="1">
              <a:off x="2304" y="72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1628" name="Line 12"/>
            <p:cNvSpPr/>
            <p:nvPr/>
          </p:nvSpPr>
          <p:spPr>
            <a:xfrm rot="5400000" flipH="1" flipV="1">
              <a:off x="2303" y="913"/>
              <a:ext cx="0" cy="2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1629" name="Line 13"/>
            <p:cNvSpPr/>
            <p:nvPr/>
          </p:nvSpPr>
          <p:spPr>
            <a:xfrm rot="-5400000" flipV="1">
              <a:off x="2304" y="124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1630" name="Line 14"/>
            <p:cNvSpPr/>
            <p:nvPr/>
          </p:nvSpPr>
          <p:spPr>
            <a:xfrm rot="5400000" flipH="1" flipV="1">
              <a:off x="2303" y="1441"/>
              <a:ext cx="0" cy="2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1631" name="Line 15"/>
            <p:cNvSpPr/>
            <p:nvPr/>
          </p:nvSpPr>
          <p:spPr>
            <a:xfrm rot="-5400000" flipV="1">
              <a:off x="3552" y="96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1632" name="Line 16"/>
            <p:cNvSpPr/>
            <p:nvPr/>
          </p:nvSpPr>
          <p:spPr>
            <a:xfrm rot="-5400000" flipV="1">
              <a:off x="3551" y="1153"/>
              <a:ext cx="0" cy="2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1633" name="Oval 17"/>
            <p:cNvSpPr/>
            <p:nvPr/>
          </p:nvSpPr>
          <p:spPr>
            <a:xfrm>
              <a:off x="2160" y="672"/>
              <a:ext cx="288" cy="240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valA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34" name="Oval 18"/>
            <p:cNvSpPr/>
            <p:nvPr/>
          </p:nvSpPr>
          <p:spPr>
            <a:xfrm>
              <a:off x="2160" y="1392"/>
              <a:ext cx="288" cy="240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srcB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35" name="Oval 19"/>
            <p:cNvSpPr/>
            <p:nvPr/>
          </p:nvSpPr>
          <p:spPr>
            <a:xfrm>
              <a:off x="2160" y="1200"/>
              <a:ext cx="288" cy="240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valB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36" name="Oval 20"/>
            <p:cNvSpPr/>
            <p:nvPr/>
          </p:nvSpPr>
          <p:spPr>
            <a:xfrm>
              <a:off x="3592" y="912"/>
              <a:ext cx="288" cy="240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valW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37" name="Text Box 21"/>
            <p:cNvSpPr txBox="1"/>
            <p:nvPr/>
          </p:nvSpPr>
          <p:spPr>
            <a:xfrm>
              <a:off x="1147" y="1104"/>
              <a:ext cx="1061" cy="23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Read ports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38" name="Text Box 22"/>
            <p:cNvSpPr txBox="1"/>
            <p:nvPr/>
          </p:nvSpPr>
          <p:spPr>
            <a:xfrm>
              <a:off x="3880" y="1068"/>
              <a:ext cx="749" cy="23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Write port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39" name="Rectangle 24"/>
            <p:cNvSpPr/>
            <p:nvPr/>
          </p:nvSpPr>
          <p:spPr>
            <a:xfrm>
              <a:off x="3024" y="1791"/>
              <a:ext cx="424" cy="2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Clock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40" name="Line 23"/>
            <p:cNvSpPr/>
            <p:nvPr/>
          </p:nvSpPr>
          <p:spPr>
            <a:xfrm flipH="1" flipV="1">
              <a:off x="3216" y="168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Register File Timing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905250" y="1525588"/>
            <a:ext cx="4857750" cy="2741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Reading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Like combinational logic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Output data generated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based on input address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(After some delay)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Writing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Like register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宋体" panose="02010600030101010101" pitchFamily="2" charset="-122"/>
              </a:rPr>
              <a:t>Update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only as clock rises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0726" name="Freeform 32"/>
          <p:cNvSpPr/>
          <p:nvPr/>
        </p:nvSpPr>
        <p:spPr>
          <a:xfrm>
            <a:off x="4495800" y="5181600"/>
            <a:ext cx="687388" cy="398463"/>
          </a:xfrm>
          <a:custGeom>
            <a:avLst/>
            <a:gdLst>
              <a:gd name="txL" fmla="*/ 0 w 432"/>
              <a:gd name="txT" fmla="*/ 0 h 288"/>
              <a:gd name="txR" fmla="*/ 432 w 432"/>
              <a:gd name="txB" fmla="*/ 288 h 288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txL" t="txT" r="txR" b="txB"/>
            <a:pathLst>
              <a:path w="432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432" y="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27" name="Rectangle 33"/>
          <p:cNvSpPr/>
          <p:nvPr/>
        </p:nvSpPr>
        <p:spPr>
          <a:xfrm>
            <a:off x="3895725" y="4648200"/>
            <a:ext cx="1971675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928" tIns="47965" rIns="95928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Rising clock</a:t>
            </a:r>
            <a:endParaRPr lang="en-US" altLang="zh-CN" sz="2400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70" name="Rectangle 5"/>
          <p:cNvSpPr/>
          <p:nvPr/>
        </p:nvSpPr>
        <p:spPr>
          <a:xfrm>
            <a:off x="1520825" y="1752600"/>
            <a:ext cx="1527175" cy="152558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tx1"/>
            </a:outerShdw>
          </a:effectLst>
        </p:spPr>
        <p:txBody>
          <a:bodyPr wrap="none" lIns="95918" tIns="47960" rIns="95918" bIns="4796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Register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  <a:p>
            <a:pPr marL="0" lvl="0" indent="0" defTabSz="958850" eaLnBrk="1" hangingPunct="1"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file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71" name="Text Box 6"/>
          <p:cNvSpPr txBox="1"/>
          <p:nvPr/>
        </p:nvSpPr>
        <p:spPr>
          <a:xfrm>
            <a:off x="1520825" y="1901825"/>
            <a:ext cx="306388" cy="373063"/>
          </a:xfrm>
          <a:prstGeom prst="rect">
            <a:avLst/>
          </a:prstGeom>
          <a:noFill/>
          <a:ln w="9525">
            <a:noFill/>
          </a:ln>
        </p:spPr>
        <p:txBody>
          <a:bodyPr lIns="95928" tIns="47965" rIns="95928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A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72" name="Text Box 7"/>
          <p:cNvSpPr txBox="1"/>
          <p:nvPr/>
        </p:nvSpPr>
        <p:spPr>
          <a:xfrm>
            <a:off x="1520825" y="2820988"/>
            <a:ext cx="306388" cy="373062"/>
          </a:xfrm>
          <a:prstGeom prst="rect">
            <a:avLst/>
          </a:prstGeom>
          <a:noFill/>
          <a:ln w="9525">
            <a:noFill/>
          </a:ln>
        </p:spPr>
        <p:txBody>
          <a:bodyPr lIns="95928" tIns="47965" rIns="95928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 eaLnBrk="1" hangingPunct="1"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B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73" name="Oval 8"/>
          <p:cNvSpPr/>
          <p:nvPr/>
        </p:nvSpPr>
        <p:spPr>
          <a:xfrm>
            <a:off x="1063625" y="1981200"/>
            <a:ext cx="457200" cy="381000"/>
          </a:xfrm>
          <a:prstGeom prst="ellipse">
            <a:avLst/>
          </a:prstGeom>
          <a:noFill/>
          <a:ln w="9525">
            <a:noFill/>
          </a:ln>
        </p:spPr>
        <p:txBody>
          <a:bodyPr wrap="none" lIns="95918" tIns="47960" rIns="95918" bIns="4796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srcA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74" name="Line 9"/>
          <p:cNvSpPr/>
          <p:nvPr/>
        </p:nvSpPr>
        <p:spPr>
          <a:xfrm rot="-5400000" flipV="1">
            <a:off x="1292225" y="17526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13675" name="Line 10"/>
          <p:cNvSpPr/>
          <p:nvPr/>
        </p:nvSpPr>
        <p:spPr>
          <a:xfrm rot="5400000" flipH="1" flipV="1">
            <a:off x="1290638" y="2058988"/>
            <a:ext cx="0" cy="4540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13676" name="Line 11"/>
          <p:cNvSpPr/>
          <p:nvPr/>
        </p:nvSpPr>
        <p:spPr>
          <a:xfrm rot="-5400000" flipV="1">
            <a:off x="1292225" y="2592388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13677" name="Line 12"/>
          <p:cNvSpPr/>
          <p:nvPr/>
        </p:nvSpPr>
        <p:spPr>
          <a:xfrm rot="5400000" flipH="1" flipV="1">
            <a:off x="1290638" y="2898775"/>
            <a:ext cx="0" cy="4540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113678" name="Oval 13"/>
          <p:cNvSpPr/>
          <p:nvPr/>
        </p:nvSpPr>
        <p:spPr>
          <a:xfrm>
            <a:off x="1063625" y="1676400"/>
            <a:ext cx="457200" cy="381000"/>
          </a:xfrm>
          <a:prstGeom prst="ellipse">
            <a:avLst/>
          </a:prstGeom>
          <a:noFill/>
          <a:ln w="9525">
            <a:noFill/>
          </a:ln>
        </p:spPr>
        <p:txBody>
          <a:bodyPr wrap="none" lIns="95918" tIns="47960" rIns="95918" bIns="4796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valA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79" name="Oval 14"/>
          <p:cNvSpPr/>
          <p:nvPr/>
        </p:nvSpPr>
        <p:spPr>
          <a:xfrm>
            <a:off x="1063625" y="2820988"/>
            <a:ext cx="457200" cy="381000"/>
          </a:xfrm>
          <a:prstGeom prst="ellipse">
            <a:avLst/>
          </a:prstGeom>
          <a:noFill/>
          <a:ln w="9525">
            <a:noFill/>
          </a:ln>
        </p:spPr>
        <p:txBody>
          <a:bodyPr wrap="none" lIns="95918" tIns="47960" rIns="95918" bIns="4796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srcB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80" name="Oval 15"/>
          <p:cNvSpPr/>
          <p:nvPr/>
        </p:nvSpPr>
        <p:spPr>
          <a:xfrm>
            <a:off x="1063625" y="2516188"/>
            <a:ext cx="457200" cy="381000"/>
          </a:xfrm>
          <a:prstGeom prst="ellipse">
            <a:avLst/>
          </a:prstGeom>
          <a:noFill/>
          <a:ln w="9525">
            <a:noFill/>
          </a:ln>
        </p:spPr>
        <p:txBody>
          <a:bodyPr wrap="none" lIns="95918" tIns="47960" rIns="95918" bIns="4796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r" defTabSz="958850" eaLnBrk="1" hangingPunct="1">
              <a:buNone/>
            </a:pPr>
            <a:r>
              <a:rPr lang="en-US" altLang="zh-CN" sz="1800" dirty="0">
                <a:latin typeface="Helvetica" pitchFamily="34" charset="0"/>
                <a:ea typeface="宋体" panose="02010600030101010101" pitchFamily="2" charset="-122"/>
              </a:rPr>
              <a:t>valB</a:t>
            </a:r>
            <a:endParaRPr lang="en-US" altLang="zh-CN" sz="18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81" name="Rectangle 51"/>
          <p:cNvSpPr/>
          <p:nvPr/>
        </p:nvSpPr>
        <p:spPr>
          <a:xfrm>
            <a:off x="2516188" y="1828800"/>
            <a:ext cx="298450" cy="26035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47965" tIns="0" rIns="47965" bIns="360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x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82" name="Rectangle 52"/>
          <p:cNvSpPr/>
          <p:nvPr/>
        </p:nvSpPr>
        <p:spPr>
          <a:xfrm>
            <a:off x="2259013" y="1749425"/>
            <a:ext cx="239712" cy="404813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0161" name="Rectangle 55"/>
          <p:cNvSpPr/>
          <p:nvPr/>
        </p:nvSpPr>
        <p:spPr>
          <a:xfrm>
            <a:off x="622300" y="2516188"/>
            <a:ext cx="250825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x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0158" name="Rectangle 57"/>
          <p:cNvSpPr/>
          <p:nvPr/>
        </p:nvSpPr>
        <p:spPr>
          <a:xfrm>
            <a:off x="696913" y="3187700"/>
            <a:ext cx="268287" cy="466725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0159" name="Freeform 58"/>
          <p:cNvSpPr/>
          <p:nvPr/>
        </p:nvSpPr>
        <p:spPr>
          <a:xfrm>
            <a:off x="747713" y="2806700"/>
            <a:ext cx="200025" cy="461963"/>
          </a:xfrm>
          <a:custGeom>
            <a:avLst/>
            <a:gdLst>
              <a:gd name="txL" fmla="*/ 0 w 560"/>
              <a:gd name="txT" fmla="*/ 0 h 426"/>
              <a:gd name="txR" fmla="*/ 560 w 560"/>
              <a:gd name="txB" fmla="*/ 426 h 426"/>
            </a:gdLst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560" h="426">
                <a:moveTo>
                  <a:pt x="120" y="426"/>
                </a:moveTo>
                <a:cubicBezTo>
                  <a:pt x="208" y="416"/>
                  <a:pt x="299" y="383"/>
                  <a:pt x="384" y="360"/>
                </a:cubicBezTo>
                <a:cubicBezTo>
                  <a:pt x="408" y="353"/>
                  <a:pt x="432" y="344"/>
                  <a:pt x="456" y="336"/>
                </a:cubicBezTo>
                <a:cubicBezTo>
                  <a:pt x="468" y="332"/>
                  <a:pt x="492" y="324"/>
                  <a:pt x="492" y="324"/>
                </a:cubicBezTo>
                <a:cubicBezTo>
                  <a:pt x="510" y="306"/>
                  <a:pt x="525" y="302"/>
                  <a:pt x="546" y="288"/>
                </a:cubicBezTo>
                <a:cubicBezTo>
                  <a:pt x="550" y="276"/>
                  <a:pt x="560" y="264"/>
                  <a:pt x="558" y="252"/>
                </a:cubicBezTo>
                <a:cubicBezTo>
                  <a:pt x="543" y="177"/>
                  <a:pt x="514" y="179"/>
                  <a:pt x="456" y="150"/>
                </a:cubicBezTo>
                <a:cubicBezTo>
                  <a:pt x="432" y="138"/>
                  <a:pt x="408" y="125"/>
                  <a:pt x="384" y="114"/>
                </a:cubicBezTo>
                <a:cubicBezTo>
                  <a:pt x="351" y="99"/>
                  <a:pt x="350" y="104"/>
                  <a:pt x="318" y="96"/>
                </a:cubicBezTo>
                <a:cubicBezTo>
                  <a:pt x="264" y="82"/>
                  <a:pt x="209" y="66"/>
                  <a:pt x="156" y="48"/>
                </a:cubicBezTo>
                <a:cubicBezTo>
                  <a:pt x="115" y="34"/>
                  <a:pt x="28" y="28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30733" name="右箭头 59"/>
          <p:cNvSpPr/>
          <p:nvPr/>
        </p:nvSpPr>
        <p:spPr>
          <a:xfrm>
            <a:off x="3429000" y="5181600"/>
            <a:ext cx="533400" cy="484188"/>
          </a:xfrm>
          <a:prstGeom prst="rightArrow">
            <a:avLst>
              <a:gd name="adj1" fmla="val 50000"/>
              <a:gd name="adj2" fmla="val 50048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endParaRPr lang="zh-CN" altLang="en-US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0734" name="右箭头 60"/>
          <p:cNvSpPr/>
          <p:nvPr/>
        </p:nvSpPr>
        <p:spPr>
          <a:xfrm>
            <a:off x="5638800" y="5154613"/>
            <a:ext cx="533400" cy="484187"/>
          </a:xfrm>
          <a:prstGeom prst="rightArrow">
            <a:avLst>
              <a:gd name="adj1" fmla="val 50000"/>
              <a:gd name="adj2" fmla="val 50048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endParaRPr lang="zh-CN" altLang="en-US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0142" name="Text Box 17"/>
          <p:cNvSpPr txBox="1"/>
          <p:nvPr/>
        </p:nvSpPr>
        <p:spPr>
          <a:xfrm>
            <a:off x="2938463" y="4765675"/>
            <a:ext cx="414337" cy="466725"/>
          </a:xfrm>
          <a:prstGeom prst="rect">
            <a:avLst/>
          </a:prstGeom>
          <a:noFill/>
          <a:ln w="19050">
            <a:noFill/>
          </a:ln>
        </p:spPr>
        <p:txBody>
          <a:bodyPr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y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90143" name="Text Box 18"/>
          <p:cNvSpPr txBox="1"/>
          <p:nvPr/>
        </p:nvSpPr>
        <p:spPr>
          <a:xfrm>
            <a:off x="2905125" y="5197475"/>
            <a:ext cx="414338" cy="465138"/>
          </a:xfrm>
          <a:prstGeom prst="rect">
            <a:avLst/>
          </a:prstGeom>
          <a:noFill/>
          <a:ln w="19050">
            <a:noFill/>
          </a:ln>
        </p:spPr>
        <p:txBody>
          <a:bodyPr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113690" name="Group 20"/>
          <p:cNvGrpSpPr/>
          <p:nvPr/>
        </p:nvGrpSpPr>
        <p:grpSpPr>
          <a:xfrm>
            <a:off x="652463" y="4468813"/>
            <a:ext cx="2347912" cy="2236787"/>
            <a:chOff x="3219" y="768"/>
            <a:chExt cx="1477" cy="1407"/>
          </a:xfrm>
        </p:grpSpPr>
        <p:sp>
          <p:nvSpPr>
            <p:cNvPr id="113710" name="Rectangle 21"/>
            <p:cNvSpPr/>
            <p:nvPr/>
          </p:nvSpPr>
          <p:spPr>
            <a:xfrm>
              <a:off x="3219" y="768"/>
              <a:ext cx="962" cy="96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Register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  <a:p>
              <a:pPr marL="0" lvl="0" indent="0" defTabSz="958850" eaLnBrk="1" hangingPunct="1"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file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711" name="Text Box 22"/>
            <p:cNvSpPr txBox="1"/>
            <p:nvPr/>
          </p:nvSpPr>
          <p:spPr>
            <a:xfrm>
              <a:off x="3937" y="1152"/>
              <a:ext cx="192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5928" tIns="47965" rIns="95928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W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712" name="Oval 23"/>
            <p:cNvSpPr/>
            <p:nvPr/>
          </p:nvSpPr>
          <p:spPr>
            <a:xfrm>
              <a:off x="4408" y="1170"/>
              <a:ext cx="288" cy="240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dstW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713" name="Line 24"/>
            <p:cNvSpPr/>
            <p:nvPr/>
          </p:nvSpPr>
          <p:spPr>
            <a:xfrm rot="-5400000" flipV="1">
              <a:off x="4323" y="100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3714" name="Line 25"/>
            <p:cNvSpPr/>
            <p:nvPr/>
          </p:nvSpPr>
          <p:spPr>
            <a:xfrm rot="-5400000" flipV="1">
              <a:off x="4322" y="1217"/>
              <a:ext cx="0" cy="28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3715" name="Oval 26"/>
            <p:cNvSpPr/>
            <p:nvPr/>
          </p:nvSpPr>
          <p:spPr>
            <a:xfrm>
              <a:off x="4368" y="960"/>
              <a:ext cx="288" cy="240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valW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716" name="Line 27"/>
            <p:cNvSpPr/>
            <p:nvPr/>
          </p:nvSpPr>
          <p:spPr>
            <a:xfrm flipH="1" flipV="1">
              <a:off x="3987" y="1728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3717" name="Rectangle 28"/>
            <p:cNvSpPr/>
            <p:nvPr/>
          </p:nvSpPr>
          <p:spPr>
            <a:xfrm>
              <a:off x="3795" y="1920"/>
              <a:ext cx="465" cy="2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Clock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691" name="Rectangle 51"/>
          <p:cNvSpPr/>
          <p:nvPr/>
        </p:nvSpPr>
        <p:spPr>
          <a:xfrm>
            <a:off x="1671638" y="4551363"/>
            <a:ext cx="298450" cy="26035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47965" tIns="0" rIns="47965" bIns="360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x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3692" name="Rectangle 52"/>
          <p:cNvSpPr/>
          <p:nvPr/>
        </p:nvSpPr>
        <p:spPr>
          <a:xfrm>
            <a:off x="1414463" y="4471988"/>
            <a:ext cx="239712" cy="404812"/>
          </a:xfrm>
          <a:prstGeom prst="rect">
            <a:avLst/>
          </a:prstGeom>
          <a:noFill/>
          <a:ln w="19050">
            <a:noFill/>
          </a:ln>
        </p:spPr>
        <p:txBody>
          <a:bodyPr wrap="none" lIns="47965" tIns="47965" rIns="47965" bIns="47965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58850">
              <a:buNone/>
            </a:pPr>
            <a:r>
              <a:rPr lang="en-US" altLang="zh-CN" sz="2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latin typeface="Helvetica" pitchFamily="34" charset="0"/>
              <a:ea typeface="宋体" panose="02010600030101010101" pitchFamily="2" charset="-122"/>
            </a:endParaRPr>
          </a:p>
        </p:txBody>
      </p:sp>
      <p:grpSp>
        <p:nvGrpSpPr>
          <p:cNvPr id="90122" name="Group 3"/>
          <p:cNvGrpSpPr/>
          <p:nvPr/>
        </p:nvGrpSpPr>
        <p:grpSpPr>
          <a:xfrm>
            <a:off x="6400800" y="4392613"/>
            <a:ext cx="2436813" cy="2236787"/>
            <a:chOff x="6554788" y="4351338"/>
            <a:chExt cx="2436812" cy="2236787"/>
          </a:xfrm>
        </p:grpSpPr>
        <p:grpSp>
          <p:nvGrpSpPr>
            <p:cNvPr id="113696" name="Group 37"/>
            <p:cNvGrpSpPr/>
            <p:nvPr/>
          </p:nvGrpSpPr>
          <p:grpSpPr>
            <a:xfrm>
              <a:off x="6554788" y="4351338"/>
              <a:ext cx="2436812" cy="2236787"/>
              <a:chOff x="3219" y="768"/>
              <a:chExt cx="1533" cy="1406"/>
            </a:xfrm>
          </p:grpSpPr>
          <p:grpSp>
            <p:nvGrpSpPr>
              <p:cNvPr id="113699" name="Group 38"/>
              <p:cNvGrpSpPr/>
              <p:nvPr/>
            </p:nvGrpSpPr>
            <p:grpSpPr>
              <a:xfrm>
                <a:off x="3219" y="768"/>
                <a:ext cx="1472" cy="1406"/>
                <a:chOff x="3219" y="768"/>
                <a:chExt cx="1472" cy="1406"/>
              </a:xfrm>
            </p:grpSpPr>
            <p:sp>
              <p:nvSpPr>
                <p:cNvPr id="113702" name="Rectangle 39"/>
                <p:cNvSpPr/>
                <p:nvPr/>
              </p:nvSpPr>
              <p:spPr>
                <a:xfrm>
                  <a:off x="3219" y="768"/>
                  <a:ext cx="962" cy="960"/>
                </a:xfrm>
                <a:prstGeom prst="rect">
                  <a:avLst/>
                </a:prstGeom>
                <a:solidFill>
                  <a:srgbClr val="CCFFFF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>
                  <a:outerShdw dist="35921" dir="2699999" algn="ctr" rotWithShape="0">
                    <a:schemeClr val="tx1"/>
                  </a:outerShdw>
                </a:effectLst>
              </p:spPr>
              <p:txBody>
                <a:bodyPr wrap="none" lIns="95918" tIns="47960" rIns="95918" bIns="4796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r>
                    <a:rPr lang="en-US" altLang="zh-CN" sz="2000" dirty="0">
                      <a:latin typeface="Helvetica" pitchFamily="34" charset="0"/>
                      <a:ea typeface="宋体" panose="02010600030101010101" pitchFamily="2" charset="-122"/>
                    </a:rPr>
                    <a:t>Register</a:t>
                  </a:r>
                  <a:endParaRPr lang="en-US" altLang="zh-CN" sz="1500" dirty="0">
                    <a:latin typeface="Helvetica" pitchFamily="34" charset="0"/>
                    <a:ea typeface="宋体" panose="02010600030101010101" pitchFamily="2" charset="-122"/>
                  </a:endParaRPr>
                </a:p>
                <a:p>
                  <a:pPr marL="0" lvl="0" indent="0" defTabSz="958850" eaLnBrk="1" hangingPunct="1">
                    <a:buNone/>
                  </a:pPr>
                  <a:r>
                    <a:rPr lang="en-US" altLang="zh-CN" sz="2000" dirty="0">
                      <a:latin typeface="Helvetica" pitchFamily="34" charset="0"/>
                      <a:ea typeface="宋体" panose="02010600030101010101" pitchFamily="2" charset="-122"/>
                    </a:rPr>
                    <a:t>file</a:t>
                  </a:r>
                  <a:endParaRPr lang="en-US" altLang="zh-CN" sz="20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703" name="Text Box 40"/>
                <p:cNvSpPr txBox="1"/>
                <p:nvPr/>
              </p:nvSpPr>
              <p:spPr>
                <a:xfrm>
                  <a:off x="3940" y="1152"/>
                  <a:ext cx="192" cy="2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5928" tIns="47965" rIns="95928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 eaLnBrk="1" hangingPunct="1">
                    <a:buNone/>
                  </a:pPr>
                  <a:r>
                    <a:rPr lang="en-US" altLang="zh-CN" sz="1800" dirty="0">
                      <a:latin typeface="Helvetica" pitchFamily="34" charset="0"/>
                      <a:ea typeface="宋体" panose="02010600030101010101" pitchFamily="2" charset="-122"/>
                    </a:rPr>
                    <a:t>W</a:t>
                  </a:r>
                  <a:endParaRPr lang="en-US" altLang="zh-CN" sz="18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704" name="Oval 41"/>
                <p:cNvSpPr/>
                <p:nvPr/>
              </p:nvSpPr>
              <p:spPr>
                <a:xfrm>
                  <a:off x="4403" y="1160"/>
                  <a:ext cx="288" cy="240"/>
                </a:xfrm>
                <a:prstGeom prst="ellipse">
                  <a:avLst/>
                </a:prstGeom>
                <a:noFill/>
                <a:ln w="9525">
                  <a:noFill/>
                </a:ln>
              </p:spPr>
              <p:txBody>
                <a:bodyPr wrap="none" lIns="95918" tIns="47960" rIns="95918" bIns="4796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r" defTabSz="958850" eaLnBrk="1" hangingPunct="1">
                    <a:buNone/>
                  </a:pPr>
                  <a:r>
                    <a:rPr lang="en-US" altLang="zh-CN" sz="1800" dirty="0">
                      <a:latin typeface="Helvetica" pitchFamily="34" charset="0"/>
                      <a:ea typeface="宋体" panose="02010600030101010101" pitchFamily="2" charset="-122"/>
                    </a:rPr>
                    <a:t>dstW</a:t>
                  </a:r>
                  <a:endParaRPr lang="en-US" altLang="zh-CN" sz="18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705" name="Line 42"/>
                <p:cNvSpPr/>
                <p:nvPr/>
              </p:nvSpPr>
              <p:spPr>
                <a:xfrm rot="-5400000" flipV="1">
                  <a:off x="4323" y="1008"/>
                  <a:ext cx="0" cy="28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sm"/>
                </a:ln>
              </p:spPr>
            </p:sp>
            <p:sp>
              <p:nvSpPr>
                <p:cNvPr id="113706" name="Line 43"/>
                <p:cNvSpPr/>
                <p:nvPr/>
              </p:nvSpPr>
              <p:spPr>
                <a:xfrm rot="-5400000" flipV="1">
                  <a:off x="4322" y="1201"/>
                  <a:ext cx="0" cy="286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sm"/>
                </a:ln>
              </p:spPr>
            </p:sp>
            <p:sp>
              <p:nvSpPr>
                <p:cNvPr id="113707" name="Oval 44"/>
                <p:cNvSpPr/>
                <p:nvPr/>
              </p:nvSpPr>
              <p:spPr>
                <a:xfrm>
                  <a:off x="4363" y="960"/>
                  <a:ext cx="288" cy="240"/>
                </a:xfrm>
                <a:prstGeom prst="ellipse">
                  <a:avLst/>
                </a:prstGeom>
                <a:noFill/>
                <a:ln w="9525">
                  <a:noFill/>
                </a:ln>
              </p:spPr>
              <p:txBody>
                <a:bodyPr wrap="none" lIns="95918" tIns="47960" rIns="95918" bIns="47960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r" defTabSz="958850" eaLnBrk="1" hangingPunct="1">
                    <a:buNone/>
                  </a:pPr>
                  <a:r>
                    <a:rPr lang="en-US" altLang="zh-CN" sz="1800" dirty="0">
                      <a:latin typeface="Helvetica" pitchFamily="34" charset="0"/>
                      <a:ea typeface="宋体" panose="02010600030101010101" pitchFamily="2" charset="-122"/>
                    </a:rPr>
                    <a:t>valW</a:t>
                  </a:r>
                  <a:endParaRPr lang="en-US" altLang="zh-CN" sz="18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708" name="Line 45"/>
                <p:cNvSpPr/>
                <p:nvPr/>
              </p:nvSpPr>
              <p:spPr>
                <a:xfrm flipH="1" flipV="1">
                  <a:off x="3987" y="1728"/>
                  <a:ext cx="0" cy="19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sm"/>
                </a:ln>
              </p:spPr>
            </p:sp>
            <p:sp>
              <p:nvSpPr>
                <p:cNvPr id="113709" name="Rectangle 46"/>
                <p:cNvSpPr/>
                <p:nvPr/>
              </p:nvSpPr>
              <p:spPr>
                <a:xfrm>
                  <a:off x="3795" y="1920"/>
                  <a:ext cx="465" cy="2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47965" tIns="47965" rIns="47965" bIns="4796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defTabSz="958850">
                    <a:buNone/>
                  </a:pPr>
                  <a:r>
                    <a:rPr lang="en-US" altLang="zh-CN" sz="2000" dirty="0">
                      <a:latin typeface="Helvetica" pitchFamily="34" charset="0"/>
                      <a:ea typeface="宋体" panose="02010600030101010101" pitchFamily="2" charset="-122"/>
                    </a:rPr>
                    <a:t>Clock</a:t>
                  </a:r>
                  <a:endParaRPr lang="en-US" altLang="zh-CN" sz="2000" dirty="0">
                    <a:latin typeface="Helvetica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3700" name="Text Box 48"/>
              <p:cNvSpPr txBox="1"/>
              <p:nvPr/>
            </p:nvSpPr>
            <p:spPr>
              <a:xfrm>
                <a:off x="4491" y="1034"/>
                <a:ext cx="261" cy="29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/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701" name="Text Box 49"/>
              <p:cNvSpPr txBox="1"/>
              <p:nvPr/>
            </p:nvSpPr>
            <p:spPr>
              <a:xfrm>
                <a:off x="4491" y="1226"/>
                <a:ext cx="261" cy="29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47965" tIns="47965" rIns="47965" bIns="47965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958850"/>
                <a:endParaRPr lang="en-US" altLang="zh-CN" sz="2400" dirty="0">
                  <a:latin typeface="Helvetica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3697" name="Rectangle 51"/>
            <p:cNvSpPr/>
            <p:nvPr/>
          </p:nvSpPr>
          <p:spPr>
            <a:xfrm>
              <a:off x="7572376" y="4437448"/>
              <a:ext cx="298976" cy="259965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sm"/>
            </a:ln>
          </p:spPr>
          <p:txBody>
            <a:bodyPr wrap="none" lIns="47965" tIns="0" rIns="47965" bIns="360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>
                <a:buNone/>
              </a:pPr>
              <a:r>
                <a:rPr lang="en-US" altLang="zh-CN" sz="2400" dirty="0">
                  <a:latin typeface="Helvetica" pitchFamily="34" charset="0"/>
                  <a:ea typeface="宋体" panose="02010600030101010101" pitchFamily="2" charset="-122"/>
                </a:rPr>
                <a:t>y</a:t>
              </a:r>
              <a:endParaRPr lang="en-US" altLang="zh-CN" sz="24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698" name="Rectangle 52"/>
            <p:cNvSpPr/>
            <p:nvPr/>
          </p:nvSpPr>
          <p:spPr>
            <a:xfrm>
              <a:off x="7315200" y="4358073"/>
              <a:ext cx="239535" cy="40464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2000" dirty="0">
                  <a:latin typeface="Helvetica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13694" name="Straight Connector 6"/>
          <p:cNvCxnSpPr/>
          <p:nvPr/>
        </p:nvCxnSpPr>
        <p:spPr>
          <a:xfrm>
            <a:off x="457200" y="4267200"/>
            <a:ext cx="81724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113695" name="Straight Connector 65"/>
          <p:cNvCxnSpPr/>
          <p:nvPr/>
        </p:nvCxnSpPr>
        <p:spPr>
          <a:xfrm>
            <a:off x="3429000" y="1603375"/>
            <a:ext cx="0" cy="266382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bldLvl="0" animBg="1"/>
      <p:bldP spid="90161" grpId="0"/>
      <p:bldP spid="90158" grpId="0"/>
      <p:bldP spid="30733" grpId="0" animBg="1"/>
      <p:bldP spid="30734" grpId="0" animBg="1"/>
      <p:bldP spid="90142" grpId="0"/>
      <p:bldP spid="901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533400" y="3771900"/>
            <a:ext cx="8305800" cy="27813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Memory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Holds program data and instructions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Ports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A single address input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A data input for writing, and a data output for reading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Error signal means invalid address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pSp>
        <p:nvGrpSpPr>
          <p:cNvPr id="115716" name="Group 6"/>
          <p:cNvGrpSpPr/>
          <p:nvPr/>
        </p:nvGrpSpPr>
        <p:grpSpPr>
          <a:xfrm>
            <a:off x="3048000" y="1524000"/>
            <a:ext cx="3506788" cy="2363788"/>
            <a:chOff x="3047238" y="1675556"/>
            <a:chExt cx="3507656" cy="2363888"/>
          </a:xfrm>
        </p:grpSpPr>
        <p:sp>
          <p:nvSpPr>
            <p:cNvPr id="115717" name="Rectangle 5"/>
            <p:cNvSpPr/>
            <p:nvPr/>
          </p:nvSpPr>
          <p:spPr>
            <a:xfrm>
              <a:off x="3896761" y="2304233"/>
              <a:ext cx="1535492" cy="1031919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tx1"/>
              </a:outerShdw>
            </a:effectLst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spcBef>
                  <a:spcPct val="0"/>
                </a:spcBef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Data </a:t>
              </a:r>
              <a:b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</a:b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Memory</a:t>
              </a:r>
              <a:endParaRPr lang="en-US" altLang="zh-CN" sz="15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718" name="Oval 9"/>
            <p:cNvSpPr/>
            <p:nvPr/>
          </p:nvSpPr>
          <p:spPr>
            <a:xfrm>
              <a:off x="3810000" y="3656756"/>
              <a:ext cx="914400" cy="3818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address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719" name="Oval 10"/>
            <p:cNvSpPr/>
            <p:nvPr/>
          </p:nvSpPr>
          <p:spPr>
            <a:xfrm>
              <a:off x="3047492" y="2402287"/>
              <a:ext cx="457708" cy="3818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read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720" name="Line 12"/>
            <p:cNvSpPr/>
            <p:nvPr/>
          </p:nvSpPr>
          <p:spPr>
            <a:xfrm rot="5400000" flipH="1" flipV="1">
              <a:off x="3665988" y="2403960"/>
              <a:ext cx="0" cy="4545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ysDot"/>
              <a:headEnd type="none" w="med" len="med"/>
              <a:tailEnd type="triangle" w="sm" len="sm"/>
            </a:ln>
          </p:spPr>
        </p:sp>
        <p:sp>
          <p:nvSpPr>
            <p:cNvPr id="115721" name="Line 14"/>
            <p:cNvSpPr/>
            <p:nvPr/>
          </p:nvSpPr>
          <p:spPr>
            <a:xfrm rot="5400000" flipH="1" flipV="1">
              <a:off x="3665988" y="2880447"/>
              <a:ext cx="0" cy="4545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ysDot"/>
              <a:headEnd type="none" w="med" len="med"/>
              <a:tailEnd type="triangle" w="sm" len="sm"/>
            </a:ln>
          </p:spPr>
        </p:sp>
        <p:sp>
          <p:nvSpPr>
            <p:cNvPr id="115722" name="Line 15"/>
            <p:cNvSpPr/>
            <p:nvPr/>
          </p:nvSpPr>
          <p:spPr>
            <a:xfrm rot="-5400000" flipV="1">
              <a:off x="4185492" y="3517480"/>
              <a:ext cx="315816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5723" name="Line 16"/>
            <p:cNvSpPr/>
            <p:nvPr/>
          </p:nvSpPr>
          <p:spPr>
            <a:xfrm rot="-5400000" flipV="1">
              <a:off x="5716334" y="2855280"/>
              <a:ext cx="0" cy="45452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5724" name="Oval 18"/>
            <p:cNvSpPr/>
            <p:nvPr/>
          </p:nvSpPr>
          <p:spPr>
            <a:xfrm>
              <a:off x="3047238" y="2894756"/>
              <a:ext cx="457708" cy="3818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write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725" name="Rectangle 24"/>
            <p:cNvSpPr/>
            <p:nvPr/>
          </p:nvSpPr>
          <p:spPr>
            <a:xfrm>
              <a:off x="5880824" y="2895600"/>
              <a:ext cx="674070" cy="37388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47965" tIns="47965" rIns="47965" bIns="47965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defTabSz="958850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Clock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726" name="Line 15"/>
            <p:cNvSpPr/>
            <p:nvPr/>
          </p:nvSpPr>
          <p:spPr>
            <a:xfrm rot="-5400000">
              <a:off x="4947491" y="3517479"/>
              <a:ext cx="3158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5727" name="Oval 9"/>
            <p:cNvSpPr/>
            <p:nvPr/>
          </p:nvSpPr>
          <p:spPr>
            <a:xfrm>
              <a:off x="4724400" y="3657600"/>
              <a:ext cx="914400" cy="3818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data in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728" name="Line 15"/>
            <p:cNvSpPr/>
            <p:nvPr/>
          </p:nvSpPr>
          <p:spPr>
            <a:xfrm rot="-5400000">
              <a:off x="4506137" y="2146819"/>
              <a:ext cx="3158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15729" name="Oval 9"/>
            <p:cNvSpPr/>
            <p:nvPr/>
          </p:nvSpPr>
          <p:spPr>
            <a:xfrm>
              <a:off x="4267200" y="1675556"/>
              <a:ext cx="914400" cy="3818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data out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5730" name="Elbow Connector 2"/>
            <p:cNvCxnSpPr/>
            <p:nvPr/>
          </p:nvCxnSpPr>
          <p:spPr>
            <a:xfrm rot="10800000">
              <a:off x="3438724" y="1953450"/>
              <a:ext cx="599877" cy="351278"/>
            </a:xfrm>
            <a:prstGeom prst="bentConnector3">
              <a:avLst>
                <a:gd name="adj1" fmla="val -1403"/>
              </a:avLst>
            </a:prstGeom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sm" len="sm"/>
            </a:ln>
          </p:spPr>
        </p:cxnSp>
        <p:sp>
          <p:nvSpPr>
            <p:cNvPr id="115731" name="Oval 10"/>
            <p:cNvSpPr/>
            <p:nvPr/>
          </p:nvSpPr>
          <p:spPr>
            <a:xfrm>
              <a:off x="3047492" y="1747245"/>
              <a:ext cx="457708" cy="38184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lIns="95918" tIns="47960" rIns="95918" bIns="4796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r" defTabSz="958850" eaLnBrk="1" hangingPunct="1">
                <a:buNone/>
              </a:pPr>
              <a:r>
                <a:rPr lang="en-US" altLang="zh-CN" sz="1800" dirty="0">
                  <a:latin typeface="Helvetica" pitchFamily="34" charset="0"/>
                  <a:ea typeface="宋体" panose="02010600030101010101" pitchFamily="2" charset="-122"/>
                </a:rPr>
                <a:t>error</a:t>
              </a:r>
              <a:endParaRPr lang="en-US" altLang="zh-CN" sz="1800" dirty="0">
                <a:latin typeface="Helvetica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Usage of the Storage Circuits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Clocked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Hold single words (e.g., PC, CC)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Loaded as clock rises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Random-access memories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Hold multiple words (e.g., Register File, Memory)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Possible multiple read or write ports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Read word when address input changes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Write word as clock rises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 vs. 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305800" cy="4937125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CICS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Early RISC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large number of instructions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Many fewer instructions (&lt;100)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Some instructions with long execution times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 instruction with a long execution time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Variable-length encodings. (x86-64 1~15 bytes)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Fixed-length encodings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Multiple formats for specifying operands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Simple addressing formats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54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Arithmetic and logical operations can be applied to both memory and register operands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Arithmetic and logical operations only use register operands.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load/store Architecture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 vs. CISC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16075"/>
          <a:ext cx="8305800" cy="4022725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457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CICS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Early RISC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88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Implementation artifacts hidden from machine level programs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Implementation artifacts exposed to machine level programs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54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Condition codes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explicit test instructions store the test results in normal registers for use in conditional evaluation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2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Stack-intensive procedure linkage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Registers are used for procedure arguments and return addresses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60" marB="456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RISC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Cons for early RISC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More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multiple cycles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Exposing implementation artifacts to machine level programs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Pros for RISC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Well suited for pipeline (high efficient implementation)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Y86-64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Y86-64 instruction set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Includes attributes of both CISC and RISC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Can be viewed as taking a CISC instruction set (x86-64) and simplifying it by applying some of the principles of RISC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 the CISC side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condition codes, variable-length instructions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uses the stack to store return addresses.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 the RISC side,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load/store architecture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regular instruction encoding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passes procedure arguments through registers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12496</Words>
  <Application>WPS 演示</Application>
  <PresentationFormat>全屏显示(4:3)</PresentationFormat>
  <Paragraphs>1472</Paragraphs>
  <Slides>57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Arial</vt:lpstr>
      <vt:lpstr>宋体</vt:lpstr>
      <vt:lpstr>Wingdings</vt:lpstr>
      <vt:lpstr>Comic Sans MS</vt:lpstr>
      <vt:lpstr>Times New Roman</vt:lpstr>
      <vt:lpstr>微软雅黑</vt:lpstr>
      <vt:lpstr>Arial Unicode MS</vt:lpstr>
      <vt:lpstr>Courier New</vt:lpstr>
      <vt:lpstr>Helvetica</vt:lpstr>
      <vt:lpstr>icfp99</vt:lpstr>
      <vt:lpstr>RISC vs. CISC</vt:lpstr>
      <vt:lpstr>RISC vs. CISC</vt:lpstr>
      <vt:lpstr>CISC</vt:lpstr>
      <vt:lpstr>RISC</vt:lpstr>
      <vt:lpstr>RISC</vt:lpstr>
      <vt:lpstr>RISC vs. CISC</vt:lpstr>
      <vt:lpstr>RISC vs. CISC</vt:lpstr>
      <vt:lpstr>RISC</vt:lpstr>
      <vt:lpstr>Y86-64</vt:lpstr>
      <vt:lpstr>RISC vs. CISC</vt:lpstr>
      <vt:lpstr>RISC</vt:lpstr>
      <vt:lpstr>CISC</vt:lpstr>
      <vt:lpstr>CISC</vt:lpstr>
      <vt:lpstr>CISC</vt:lpstr>
      <vt:lpstr>RISC</vt:lpstr>
      <vt:lpstr>Logical Design &amp; HCL</vt:lpstr>
      <vt:lpstr>Topics</vt:lpstr>
      <vt:lpstr>Logic Design</vt:lpstr>
      <vt:lpstr>Category of Circuit</vt:lpstr>
      <vt:lpstr>Category of Circuit</vt:lpstr>
      <vt:lpstr>Digital Signals</vt:lpstr>
      <vt:lpstr>Computing with Logic Gates</vt:lpstr>
      <vt:lpstr>Overview of Logic Design</vt:lpstr>
      <vt:lpstr>Combinational Circuits</vt:lpstr>
      <vt:lpstr>Combinational Circuits</vt:lpstr>
      <vt:lpstr>Bit Equality</vt:lpstr>
      <vt:lpstr>Hardware Description Language </vt:lpstr>
      <vt:lpstr>Hardware Description Language </vt:lpstr>
      <vt:lpstr>Hardware Description Language </vt:lpstr>
      <vt:lpstr>Hardware Control Language</vt:lpstr>
      <vt:lpstr>Practice Problems</vt:lpstr>
      <vt:lpstr>Word Equality</vt:lpstr>
      <vt:lpstr>Bit-Level Multiplexor</vt:lpstr>
      <vt:lpstr>Word Multiplexor</vt:lpstr>
      <vt:lpstr>Word Multiplexor</vt:lpstr>
      <vt:lpstr>HCL Word-Level Examples</vt:lpstr>
      <vt:lpstr>Practice Problems</vt:lpstr>
      <vt:lpstr>HCL Word-Level Examples</vt:lpstr>
      <vt:lpstr>Arithmetic Logic Unit(算术逻辑运算单元)</vt:lpstr>
      <vt:lpstr>Storage (Sequential Circuits)</vt:lpstr>
      <vt:lpstr>Storage (Clocked Registers)</vt:lpstr>
      <vt:lpstr>Register Operation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State Machine Example</vt:lpstr>
      <vt:lpstr>Storage (Random-access memories)</vt:lpstr>
      <vt:lpstr>Register File(可以有多于2个的输入输出)</vt:lpstr>
      <vt:lpstr>Register File Timing</vt:lpstr>
      <vt:lpstr>Memory</vt:lpstr>
      <vt:lpstr>Usage of the Storage Circuits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李昱翰</cp:lastModifiedBy>
  <cp:revision>434</cp:revision>
  <dcterms:created xsi:type="dcterms:W3CDTF">2000-01-15T07:54:00Z</dcterms:created>
  <dcterms:modified xsi:type="dcterms:W3CDTF">2022-04-27T06:19:41Z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5B38E941342E4FA1A009E248A3BE1ABA</vt:lpwstr>
  </property>
  <property fmtid="{D5CDD505-2E9C-101B-9397-08002B2CF9AE}" pid="3" name="KSOProductBuildVer">
    <vt:lpwstr>2052-11.1.0.11636</vt:lpwstr>
  </property>
</Properties>
</file>