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56" r:id="rId3"/>
    <p:sldId id="957" r:id="rId5"/>
    <p:sldId id="1190" r:id="rId6"/>
    <p:sldId id="1191" r:id="rId7"/>
    <p:sldId id="1192" r:id="rId8"/>
    <p:sldId id="1193" r:id="rId9"/>
    <p:sldId id="1152" r:id="rId10"/>
    <p:sldId id="1179" r:id="rId11"/>
    <p:sldId id="1180" r:id="rId12"/>
    <p:sldId id="1170" r:id="rId13"/>
    <p:sldId id="1185" r:id="rId14"/>
    <p:sldId id="1187" r:id="rId15"/>
    <p:sldId id="1172" r:id="rId16"/>
    <p:sldId id="1188" r:id="rId17"/>
    <p:sldId id="1189" r:id="rId18"/>
    <p:sldId id="1173" r:id="rId19"/>
    <p:sldId id="1174" r:id="rId20"/>
    <p:sldId id="1175" r:id="rId21"/>
    <p:sldId id="1184" r:id="rId22"/>
    <p:sldId id="1177" r:id="rId23"/>
    <p:sldId id="1235" r:id="rId24"/>
    <p:sldId id="1195" r:id="rId25"/>
    <p:sldId id="1196" r:id="rId26"/>
    <p:sldId id="1197" r:id="rId27"/>
    <p:sldId id="1198" r:id="rId28"/>
    <p:sldId id="1199" r:id="rId29"/>
    <p:sldId id="1200" r:id="rId30"/>
    <p:sldId id="1201" r:id="rId31"/>
    <p:sldId id="1202" r:id="rId32"/>
    <p:sldId id="1203" r:id="rId33"/>
    <p:sldId id="1204" r:id="rId34"/>
    <p:sldId id="1205" r:id="rId35"/>
    <p:sldId id="1206" r:id="rId36"/>
    <p:sldId id="1207" r:id="rId37"/>
    <p:sldId id="1208" r:id="rId38"/>
    <p:sldId id="1209" r:id="rId39"/>
    <p:sldId id="1210" r:id="rId40"/>
    <p:sldId id="1211" r:id="rId41"/>
    <p:sldId id="1212" r:id="rId42"/>
    <p:sldId id="1213" r:id="rId43"/>
    <p:sldId id="1214" r:id="rId44"/>
    <p:sldId id="1215" r:id="rId45"/>
    <p:sldId id="1216" r:id="rId46"/>
    <p:sldId id="1217" r:id="rId47"/>
    <p:sldId id="1219" r:id="rId48"/>
    <p:sldId id="1218" r:id="rId49"/>
    <p:sldId id="1220" r:id="rId50"/>
    <p:sldId id="1221" r:id="rId51"/>
    <p:sldId id="1222" r:id="rId52"/>
    <p:sldId id="1223" r:id="rId53"/>
    <p:sldId id="1224" r:id="rId54"/>
    <p:sldId id="1225" r:id="rId55"/>
    <p:sldId id="1226" r:id="rId56"/>
    <p:sldId id="1228" r:id="rId57"/>
    <p:sldId id="1227" r:id="rId58"/>
    <p:sldId id="1229" r:id="rId59"/>
    <p:sldId id="1230" r:id="rId60"/>
    <p:sldId id="1231" r:id="rId61"/>
    <p:sldId id="1232" r:id="rId62"/>
    <p:sldId id="1233" r:id="rId63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CC"/>
    <a:srgbClr val="FFFFCC"/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9"/>
    <p:restoredTop sz="86460"/>
  </p:normalViewPr>
  <p:slideViewPr>
    <p:cSldViewPr showGuides="1">
      <p:cViewPr varScale="1">
        <p:scale>
          <a:sx n="100" d="100"/>
          <a:sy n="100" d="100"/>
        </p:scale>
        <p:origin x="7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gs" Target="tags/tag1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D4EF7-46EC-4ECB-ABEB-ED0C903D0E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Text Box 1"/>
          <p:cNvSpPr txBox="1"/>
          <p:nvPr/>
        </p:nvSpPr>
        <p:spPr>
          <a:xfrm>
            <a:off x="1265238" y="692150"/>
            <a:ext cx="4329112" cy="341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115" tIns="47057" rIns="94115" bIns="47057" anchor="ctr" anchorCtr="0"/>
          <a:p>
            <a:pPr lvl="0"/>
            <a:endParaRPr lang="en-US" altLang="zh-CN" dirty="0"/>
          </a:p>
        </p:txBody>
      </p:sp>
      <p:sp>
        <p:nvSpPr>
          <p:cNvPr id="41987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6388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50" name="Text Box 1"/>
          <p:cNvSpPr txBox="1"/>
          <p:nvPr/>
        </p:nvSpPr>
        <p:spPr>
          <a:xfrm>
            <a:off x="1265238" y="692150"/>
            <a:ext cx="4329112" cy="341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115" tIns="47057" rIns="94115" bIns="47057" anchor="ctr" anchorCtr="0"/>
          <a:p>
            <a:pPr lvl="0"/>
            <a:endParaRPr lang="en-US" altLang="zh-CN" dirty="0"/>
          </a:p>
        </p:txBody>
      </p:sp>
      <p:sp>
        <p:nvSpPr>
          <p:cNvPr id="78851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6388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CB1C13-D6BF-432C-9BC3-0A85C1D3218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B6AE3-6356-4A80-ACA2-A864F571CF0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79890-D9BB-400F-9644-A110B2B195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C8827B-7013-4A33-B5F4-87F4ECD0E6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Virtual Memory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 sz="3200" dirty="0">
                <a:ea typeface="宋体" panose="02010600030101010101" pitchFamily="2" charset="-122"/>
              </a:rPr>
              <a:t>Core i7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The 64-bit Nehalem microarchitecture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Current support 48-bit (256 TB) virtual address space and 52-bit (4 PB) physical address space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Compatibility mode support 32-bit (4 GB) virtual and physical address spaces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2532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Summary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Line 6"/>
          <p:cNvSpPr/>
          <p:nvPr/>
        </p:nvSpPr>
        <p:spPr>
          <a:xfrm flipH="1" flipV="1">
            <a:off x="1709738" y="2157413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81" name="Rectangle 26"/>
          <p:cNvSpPr/>
          <p:nvPr/>
        </p:nvSpPr>
        <p:spPr>
          <a:xfrm>
            <a:off x="854075" y="1447800"/>
            <a:ext cx="6934200" cy="45640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24582" name="Text Box 27"/>
          <p:cNvSpPr txBox="1"/>
          <p:nvPr/>
        </p:nvSpPr>
        <p:spPr>
          <a:xfrm rot="-5400000">
            <a:off x="-525462" y="3429000"/>
            <a:ext cx="2209800" cy="3667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Processor </a:t>
            </a:r>
            <a:r>
              <a:rPr lang="en-US" altLang="zh-CN" sz="2000" b="1" dirty="0">
                <a:solidFill>
                  <a:schemeClr val="tx2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package</a:t>
            </a:r>
            <a:endParaRPr lang="en-US" altLang="zh-CN" sz="1800" b="1" dirty="0">
              <a:solidFill>
                <a:schemeClr val="tx2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24583" name="Rectangle 3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Memory System (Haswell)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4" name="Rectangle 7"/>
          <p:cNvSpPr/>
          <p:nvPr/>
        </p:nvSpPr>
        <p:spPr>
          <a:xfrm>
            <a:off x="992188" y="1536700"/>
            <a:ext cx="6645275" cy="350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4585" name="Text Box 27"/>
          <p:cNvSpPr txBox="1"/>
          <p:nvPr/>
        </p:nvSpPr>
        <p:spPr>
          <a:xfrm>
            <a:off x="738188" y="6096000"/>
            <a:ext cx="101441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Core x 4</a:t>
            </a:r>
            <a:endParaRPr lang="en-US" altLang="zh-CN" sz="1400" b="1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8267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Registers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51142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 fetch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082675" y="2560638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d-cache 32 KB,8-way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511425" y="2563813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i-cache 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32 KB,8-way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90" name="Line 6"/>
          <p:cNvSpPr/>
          <p:nvPr/>
        </p:nvSpPr>
        <p:spPr>
          <a:xfrm flipH="1" flipV="1">
            <a:off x="3157538" y="2157413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8" name="Rectangle 37"/>
          <p:cNvSpPr/>
          <p:nvPr/>
        </p:nvSpPr>
        <p:spPr bwMode="auto">
          <a:xfrm>
            <a:off x="1389063" y="3451225"/>
            <a:ext cx="2068513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L2 unified cache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256 KB, 8-way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92" name="Line 6"/>
          <p:cNvSpPr/>
          <p:nvPr/>
        </p:nvSpPr>
        <p:spPr>
          <a:xfrm flipV="1">
            <a:off x="1698625" y="3048000"/>
            <a:ext cx="635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93" name="Line 6"/>
          <p:cNvSpPr/>
          <p:nvPr/>
        </p:nvSpPr>
        <p:spPr>
          <a:xfrm flipH="1" flipV="1">
            <a:off x="3152775" y="30480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94" name="Line 6"/>
          <p:cNvSpPr/>
          <p:nvPr/>
        </p:nvSpPr>
        <p:spPr>
          <a:xfrm flipH="1" flipV="1">
            <a:off x="2390775" y="3986213"/>
            <a:ext cx="0" cy="11953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2" name="Rectangle 41"/>
          <p:cNvSpPr/>
          <p:nvPr/>
        </p:nvSpPr>
        <p:spPr bwMode="auto">
          <a:xfrm>
            <a:off x="1400175" y="5181600"/>
            <a:ext cx="2070100" cy="685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L3 unified cache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8 MB, 16-way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(shared by all cores)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575175" y="1624013"/>
            <a:ext cx="2452688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MMU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(addr translation)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78275" y="2557463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d-TLB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64 entries, 4-way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807075" y="2560638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i-TLB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64 entries, 4-way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99" name="Line 6"/>
          <p:cNvSpPr/>
          <p:nvPr/>
        </p:nvSpPr>
        <p:spPr>
          <a:xfrm flipH="1" flipV="1">
            <a:off x="4964113" y="2157413"/>
            <a:ext cx="0" cy="40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00" name="Line 6"/>
          <p:cNvSpPr/>
          <p:nvPr/>
        </p:nvSpPr>
        <p:spPr>
          <a:xfrm flipV="1">
            <a:off x="6640513" y="2157413"/>
            <a:ext cx="4762" cy="40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8" name="Rectangle 47"/>
          <p:cNvSpPr/>
          <p:nvPr/>
        </p:nvSpPr>
        <p:spPr bwMode="auto">
          <a:xfrm>
            <a:off x="4575175" y="3429000"/>
            <a:ext cx="2452688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L2 unified TLB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1024 entries, 8-way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197475" y="4191000"/>
            <a:ext cx="2305050" cy="685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QuickPath interconnect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4 links @ 25.6 GB/s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102.4 GB/s total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176713" y="5181600"/>
            <a:ext cx="3325813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DDR3 memory controller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 x 64 bit @ 10.66 GB/s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32 GB/s total (shared by all cores)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122863" y="6172200"/>
            <a:ext cx="1905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Main memory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05" name="Line 6"/>
          <p:cNvSpPr/>
          <p:nvPr/>
        </p:nvSpPr>
        <p:spPr>
          <a:xfrm flipH="1" flipV="1">
            <a:off x="4892675" y="3962400"/>
            <a:ext cx="0" cy="1219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06" name="Line 6"/>
          <p:cNvSpPr/>
          <p:nvPr/>
        </p:nvSpPr>
        <p:spPr>
          <a:xfrm flipH="1" flipV="1">
            <a:off x="6416675" y="48609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07" name="Line 6"/>
          <p:cNvSpPr/>
          <p:nvPr/>
        </p:nvSpPr>
        <p:spPr>
          <a:xfrm flipH="1" flipV="1">
            <a:off x="4964113" y="3048000"/>
            <a:ext cx="4762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08" name="Line 6"/>
          <p:cNvSpPr/>
          <p:nvPr/>
        </p:nvSpPr>
        <p:spPr>
          <a:xfrm flipH="1" flipV="1">
            <a:off x="6640513" y="3048000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09" name="Line 6"/>
          <p:cNvSpPr/>
          <p:nvPr/>
        </p:nvSpPr>
        <p:spPr>
          <a:xfrm flipH="1" flipV="1">
            <a:off x="60356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10" name="Line 6"/>
          <p:cNvSpPr/>
          <p:nvPr/>
        </p:nvSpPr>
        <p:spPr>
          <a:xfrm flipH="1" flipV="1">
            <a:off x="61880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11" name="Line 6"/>
          <p:cNvSpPr/>
          <p:nvPr/>
        </p:nvSpPr>
        <p:spPr>
          <a:xfrm flipH="1" flipV="1">
            <a:off x="63404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12" name="Line 6"/>
          <p:cNvSpPr/>
          <p:nvPr/>
        </p:nvSpPr>
        <p:spPr>
          <a:xfrm flipH="1" flipV="1">
            <a:off x="7502525" y="43227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13" name="Text Box 27"/>
          <p:cNvSpPr txBox="1"/>
          <p:nvPr/>
        </p:nvSpPr>
        <p:spPr>
          <a:xfrm>
            <a:off x="7991475" y="4170363"/>
            <a:ext cx="923925" cy="47783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 other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cores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614" name="Line 6"/>
          <p:cNvSpPr/>
          <p:nvPr/>
        </p:nvSpPr>
        <p:spPr>
          <a:xfrm flipH="1" flipV="1">
            <a:off x="7502525" y="44751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15" name="Line 6"/>
          <p:cNvSpPr/>
          <p:nvPr/>
        </p:nvSpPr>
        <p:spPr>
          <a:xfrm flipH="1" flipV="1">
            <a:off x="7502525" y="43989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16" name="Line 6"/>
          <p:cNvSpPr/>
          <p:nvPr/>
        </p:nvSpPr>
        <p:spPr>
          <a:xfrm flipH="1" flipV="1">
            <a:off x="7502525" y="4800600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17" name="Text Box 27"/>
          <p:cNvSpPr txBox="1"/>
          <p:nvPr/>
        </p:nvSpPr>
        <p:spPr>
          <a:xfrm>
            <a:off x="8007350" y="4648200"/>
            <a:ext cx="755650" cy="47783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 I/O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bridge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618" name="Line 6"/>
          <p:cNvSpPr/>
          <p:nvPr/>
        </p:nvSpPr>
        <p:spPr>
          <a:xfrm flipH="1">
            <a:off x="3470275" y="5524500"/>
            <a:ext cx="7064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Line 6"/>
          <p:cNvSpPr/>
          <p:nvPr/>
        </p:nvSpPr>
        <p:spPr>
          <a:xfrm flipH="1" flipV="1">
            <a:off x="1709738" y="2157413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29" name="Rectangle 26"/>
          <p:cNvSpPr/>
          <p:nvPr/>
        </p:nvSpPr>
        <p:spPr>
          <a:xfrm>
            <a:off x="854075" y="1447800"/>
            <a:ext cx="6934200" cy="45640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26630" name="Text Box 27"/>
          <p:cNvSpPr txBox="1"/>
          <p:nvPr/>
        </p:nvSpPr>
        <p:spPr>
          <a:xfrm rot="-5400000">
            <a:off x="-525462" y="3429000"/>
            <a:ext cx="2209800" cy="3667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Processor </a:t>
            </a:r>
            <a:r>
              <a:rPr lang="en-US" altLang="zh-CN" sz="2000" b="1" dirty="0">
                <a:solidFill>
                  <a:schemeClr val="tx2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package</a:t>
            </a:r>
            <a:endParaRPr lang="en-US" altLang="zh-CN" sz="1800" b="1" dirty="0">
              <a:solidFill>
                <a:schemeClr val="tx2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Rectangle 3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Memory System (Skylake)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632" name="Rectangle 7"/>
          <p:cNvSpPr/>
          <p:nvPr/>
        </p:nvSpPr>
        <p:spPr>
          <a:xfrm>
            <a:off x="992188" y="1536700"/>
            <a:ext cx="6645275" cy="350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Text Box 27"/>
          <p:cNvSpPr txBox="1"/>
          <p:nvPr/>
        </p:nvSpPr>
        <p:spPr>
          <a:xfrm>
            <a:off x="738188" y="6096000"/>
            <a:ext cx="101441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Core x 4</a:t>
            </a:r>
            <a:endParaRPr lang="en-US" altLang="zh-CN" sz="1400" b="1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8267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Registers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51142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 fetch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082675" y="2560638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d-cache 32 KB,8-way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511425" y="2563813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i-cache 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32 KB,8-way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8" name="Line 6"/>
          <p:cNvSpPr/>
          <p:nvPr/>
        </p:nvSpPr>
        <p:spPr>
          <a:xfrm flipH="1" flipV="1">
            <a:off x="3157538" y="2157413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8" name="Rectangle 37"/>
          <p:cNvSpPr/>
          <p:nvPr/>
        </p:nvSpPr>
        <p:spPr bwMode="auto">
          <a:xfrm>
            <a:off x="1389063" y="3451225"/>
            <a:ext cx="2068513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L2 unified cache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256 KB, 8-way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40" name="Line 6"/>
          <p:cNvSpPr/>
          <p:nvPr/>
        </p:nvSpPr>
        <p:spPr>
          <a:xfrm flipV="1">
            <a:off x="1698625" y="3048000"/>
            <a:ext cx="635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41" name="Line 6"/>
          <p:cNvSpPr/>
          <p:nvPr/>
        </p:nvSpPr>
        <p:spPr>
          <a:xfrm flipH="1" flipV="1">
            <a:off x="3152775" y="30480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42" name="Line 6"/>
          <p:cNvSpPr/>
          <p:nvPr/>
        </p:nvSpPr>
        <p:spPr>
          <a:xfrm flipH="1" flipV="1">
            <a:off x="2390775" y="3986213"/>
            <a:ext cx="0" cy="11953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2" name="Rectangle 41"/>
          <p:cNvSpPr/>
          <p:nvPr/>
        </p:nvSpPr>
        <p:spPr bwMode="auto">
          <a:xfrm>
            <a:off x="1400175" y="5181600"/>
            <a:ext cx="2070100" cy="685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L3 unified cache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8 MB, 16-way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(shared by all cores)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575175" y="1624013"/>
            <a:ext cx="2452688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MMU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(addr translation)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78275" y="2557463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d-TLB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64 entries, 4-way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807075" y="2560638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i-TLB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64 entries, 4-way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47" name="Line 6"/>
          <p:cNvSpPr/>
          <p:nvPr/>
        </p:nvSpPr>
        <p:spPr>
          <a:xfrm flipH="1" flipV="1">
            <a:off x="4964113" y="2157413"/>
            <a:ext cx="0" cy="40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48" name="Line 6"/>
          <p:cNvSpPr/>
          <p:nvPr/>
        </p:nvSpPr>
        <p:spPr>
          <a:xfrm flipV="1">
            <a:off x="6640513" y="2157413"/>
            <a:ext cx="4762" cy="40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8" name="Rectangle 47"/>
          <p:cNvSpPr/>
          <p:nvPr/>
        </p:nvSpPr>
        <p:spPr bwMode="auto">
          <a:xfrm>
            <a:off x="4575175" y="3429000"/>
            <a:ext cx="2452688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L2 unified TLB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1536 entries, 12-way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197475" y="4191000"/>
            <a:ext cx="2305050" cy="685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QuickPath interconnect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4 links @ 25.6 GB/s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102.4 GB/s total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176713" y="5181600"/>
            <a:ext cx="3325813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DDR3 memory controller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 x 64 bit @ 10.66 GB/s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32 GB/s total (shared by all cores)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122863" y="6172200"/>
            <a:ext cx="1905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Main memory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53" name="Line 6"/>
          <p:cNvSpPr/>
          <p:nvPr/>
        </p:nvSpPr>
        <p:spPr>
          <a:xfrm flipH="1" flipV="1">
            <a:off x="4892675" y="3962400"/>
            <a:ext cx="0" cy="1219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54" name="Line 6"/>
          <p:cNvSpPr/>
          <p:nvPr/>
        </p:nvSpPr>
        <p:spPr>
          <a:xfrm flipH="1" flipV="1">
            <a:off x="6416675" y="48609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55" name="Line 6"/>
          <p:cNvSpPr/>
          <p:nvPr/>
        </p:nvSpPr>
        <p:spPr>
          <a:xfrm flipH="1" flipV="1">
            <a:off x="4964113" y="3048000"/>
            <a:ext cx="4762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56" name="Line 6"/>
          <p:cNvSpPr/>
          <p:nvPr/>
        </p:nvSpPr>
        <p:spPr>
          <a:xfrm flipH="1" flipV="1">
            <a:off x="6640513" y="3048000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57" name="Line 6"/>
          <p:cNvSpPr/>
          <p:nvPr/>
        </p:nvSpPr>
        <p:spPr>
          <a:xfrm flipH="1" flipV="1">
            <a:off x="60356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58" name="Line 6"/>
          <p:cNvSpPr/>
          <p:nvPr/>
        </p:nvSpPr>
        <p:spPr>
          <a:xfrm flipH="1" flipV="1">
            <a:off x="61880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59" name="Line 6"/>
          <p:cNvSpPr/>
          <p:nvPr/>
        </p:nvSpPr>
        <p:spPr>
          <a:xfrm flipH="1" flipV="1">
            <a:off x="63404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60" name="Line 6"/>
          <p:cNvSpPr/>
          <p:nvPr/>
        </p:nvSpPr>
        <p:spPr>
          <a:xfrm flipH="1" flipV="1">
            <a:off x="7502525" y="43227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61" name="Text Box 27"/>
          <p:cNvSpPr txBox="1"/>
          <p:nvPr/>
        </p:nvSpPr>
        <p:spPr>
          <a:xfrm>
            <a:off x="7991475" y="4170363"/>
            <a:ext cx="923925" cy="47783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 other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cores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62" name="Line 6"/>
          <p:cNvSpPr/>
          <p:nvPr/>
        </p:nvSpPr>
        <p:spPr>
          <a:xfrm flipH="1" flipV="1">
            <a:off x="7502525" y="44751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63" name="Line 6"/>
          <p:cNvSpPr/>
          <p:nvPr/>
        </p:nvSpPr>
        <p:spPr>
          <a:xfrm flipH="1" flipV="1">
            <a:off x="7502525" y="43989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64" name="Line 6"/>
          <p:cNvSpPr/>
          <p:nvPr/>
        </p:nvSpPr>
        <p:spPr>
          <a:xfrm flipH="1" flipV="1">
            <a:off x="7502525" y="4800600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6665" name="Text Box 27"/>
          <p:cNvSpPr txBox="1"/>
          <p:nvPr/>
        </p:nvSpPr>
        <p:spPr>
          <a:xfrm>
            <a:off x="8007350" y="4648200"/>
            <a:ext cx="755650" cy="47783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 I/O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bridge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66" name="Line 6"/>
          <p:cNvSpPr/>
          <p:nvPr/>
        </p:nvSpPr>
        <p:spPr>
          <a:xfrm flipH="1">
            <a:off x="3470275" y="5524500"/>
            <a:ext cx="7064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30"/>
          <p:cNvSpPr txBox="1"/>
          <p:nvPr/>
        </p:nvSpPr>
        <p:spPr>
          <a:xfrm>
            <a:off x="6477000" y="3886200"/>
            <a:ext cx="379413" cy="3063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rPr>
              <a:t>...</a:t>
            </a:r>
            <a:endParaRPr lang="zh-CN" altLang="en-US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6" name="Group 137"/>
          <p:cNvGrpSpPr/>
          <p:nvPr/>
        </p:nvGrpSpPr>
        <p:grpSpPr>
          <a:xfrm>
            <a:off x="381000" y="1371600"/>
            <a:ext cx="8686800" cy="4959350"/>
            <a:chOff x="144" y="572"/>
            <a:chExt cx="5472" cy="3405"/>
          </a:xfrm>
        </p:grpSpPr>
        <p:sp>
          <p:nvSpPr>
            <p:cNvPr id="28753" name="Text Box 30"/>
            <p:cNvSpPr txBox="1"/>
            <p:nvPr/>
          </p:nvSpPr>
          <p:spPr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CPU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757" name="Text Box 6"/>
            <p:cNvSpPr txBox="1"/>
            <p:nvPr/>
          </p:nvSpPr>
          <p:spPr>
            <a:xfrm>
              <a:off x="338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58" name="Text Box 7"/>
            <p:cNvSpPr txBox="1"/>
            <p:nvPr/>
          </p:nvSpPr>
          <p:spPr>
            <a:xfrm>
              <a:off x="866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59" name="Line 8"/>
            <p:cNvSpPr/>
            <p:nvPr/>
          </p:nvSpPr>
          <p:spPr>
            <a:xfrm>
              <a:off x="672" y="1392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60" name="Text Box 11"/>
            <p:cNvSpPr txBox="1"/>
            <p:nvPr/>
          </p:nvSpPr>
          <p:spPr>
            <a:xfrm>
              <a:off x="816" y="1488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61" name="Text Box 12"/>
            <p:cNvSpPr txBox="1"/>
            <p:nvPr/>
          </p:nvSpPr>
          <p:spPr>
            <a:xfrm>
              <a:off x="384" y="1488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62" name="Text Box 13"/>
            <p:cNvSpPr txBox="1"/>
            <p:nvPr/>
          </p:nvSpPr>
          <p:spPr>
            <a:xfrm>
              <a:off x="1152" y="933"/>
              <a:ext cx="1429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Virtual address (VA)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Rectangle 15"/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Rectangle 17"/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Rectangle 18"/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Rectangle 19"/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Rectangle 20"/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Rectangle 22"/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Rectangle 23"/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Rectangle 24"/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79" name="Line 31"/>
            <p:cNvSpPr/>
            <p:nvPr/>
          </p:nvSpPr>
          <p:spPr>
            <a:xfrm>
              <a:off x="912" y="1792"/>
              <a:ext cx="0" cy="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80" name="Line 32"/>
            <p:cNvSpPr/>
            <p:nvPr/>
          </p:nvSpPr>
          <p:spPr>
            <a:xfrm>
              <a:off x="912" y="2141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81" name="Line 33"/>
            <p:cNvSpPr/>
            <p:nvPr/>
          </p:nvSpPr>
          <p:spPr>
            <a:xfrm>
              <a:off x="912" y="257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82" name="Line 34"/>
            <p:cNvSpPr/>
            <p:nvPr/>
          </p:nvSpPr>
          <p:spPr>
            <a:xfrm>
              <a:off x="912" y="2237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83" name="Line 35"/>
            <p:cNvSpPr/>
            <p:nvPr/>
          </p:nvSpPr>
          <p:spPr>
            <a:xfrm>
              <a:off x="912" y="233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84" name="Line 36"/>
            <p:cNvSpPr/>
            <p:nvPr/>
          </p:nvSpPr>
          <p:spPr>
            <a:xfrm>
              <a:off x="576" y="1801"/>
              <a:ext cx="0" cy="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85" name="Line 37"/>
            <p:cNvSpPr/>
            <p:nvPr/>
          </p:nvSpPr>
          <p:spPr>
            <a:xfrm>
              <a:off x="576" y="1897"/>
              <a:ext cx="18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86" name="Line 38"/>
            <p:cNvSpPr/>
            <p:nvPr/>
          </p:nvSpPr>
          <p:spPr>
            <a:xfrm>
              <a:off x="1392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87" name="Line 39"/>
            <p:cNvSpPr/>
            <p:nvPr/>
          </p:nvSpPr>
          <p:spPr>
            <a:xfrm>
              <a:off x="1728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88" name="Line 40"/>
            <p:cNvSpPr/>
            <p:nvPr/>
          </p:nvSpPr>
          <p:spPr>
            <a:xfrm>
              <a:off x="2064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89" name="Line 41"/>
            <p:cNvSpPr/>
            <p:nvPr/>
          </p:nvSpPr>
          <p:spPr>
            <a:xfrm>
              <a:off x="2400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90" name="Line 42"/>
            <p:cNvSpPr/>
            <p:nvPr/>
          </p:nvSpPr>
          <p:spPr>
            <a:xfrm flipH="1">
              <a:off x="240" y="1392"/>
              <a:ext cx="0" cy="16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91" name="Line 43"/>
            <p:cNvSpPr/>
            <p:nvPr/>
          </p:nvSpPr>
          <p:spPr>
            <a:xfrm>
              <a:off x="720" y="91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92" name="Text Box 44"/>
            <p:cNvSpPr txBox="1"/>
            <p:nvPr/>
          </p:nvSpPr>
          <p:spPr>
            <a:xfrm>
              <a:off x="912" y="2612"/>
              <a:ext cx="2106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TLB (16 sets, 4 entries/set)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8" name="Rectangle 60"/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79" name="Rectangle 61"/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795" name="Text Box 62"/>
            <p:cNvSpPr txBox="1"/>
            <p:nvPr/>
          </p:nvSpPr>
          <p:spPr>
            <a:xfrm>
              <a:off x="2690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96" name="Text Box 63"/>
            <p:cNvSpPr txBox="1"/>
            <p:nvPr/>
          </p:nvSpPr>
          <p:spPr>
            <a:xfrm>
              <a:off x="3216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97" name="Line 64"/>
            <p:cNvSpPr/>
            <p:nvPr/>
          </p:nvSpPr>
          <p:spPr>
            <a:xfrm>
              <a:off x="2544" y="2246"/>
              <a:ext cx="4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98" name="Line 65"/>
            <p:cNvSpPr/>
            <p:nvPr/>
          </p:nvSpPr>
          <p:spPr>
            <a:xfrm>
              <a:off x="3024" y="2246"/>
              <a:ext cx="0" cy="8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99" name="Line 66"/>
            <p:cNvSpPr/>
            <p:nvPr/>
          </p:nvSpPr>
          <p:spPr>
            <a:xfrm>
              <a:off x="2064" y="3606"/>
              <a:ext cx="9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00" name="Line 67"/>
            <p:cNvSpPr/>
            <p:nvPr/>
          </p:nvSpPr>
          <p:spPr>
            <a:xfrm flipV="1">
              <a:off x="3024" y="3312"/>
              <a:ext cx="0" cy="2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01" name="Text Box 73"/>
            <p:cNvSpPr txBox="1"/>
            <p:nvPr/>
          </p:nvSpPr>
          <p:spPr>
            <a:xfrm>
              <a:off x="240" y="2116"/>
              <a:ext cx="41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02" name="Text Box 74"/>
            <p:cNvSpPr txBox="1"/>
            <p:nvPr/>
          </p:nvSpPr>
          <p:spPr>
            <a:xfrm>
              <a:off x="2592" y="1880"/>
              <a:ext cx="43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03" name="Line 75"/>
            <p:cNvSpPr/>
            <p:nvPr/>
          </p:nvSpPr>
          <p:spPr>
            <a:xfrm>
              <a:off x="1152" y="1357"/>
              <a:ext cx="20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04" name="Line 76"/>
            <p:cNvSpPr/>
            <p:nvPr/>
          </p:nvSpPr>
          <p:spPr>
            <a:xfrm>
              <a:off x="3216" y="1344"/>
              <a:ext cx="0" cy="1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05" name="Text Box 77"/>
            <p:cNvSpPr txBox="1"/>
            <p:nvPr/>
          </p:nvSpPr>
          <p:spPr>
            <a:xfrm>
              <a:off x="3472" y="3408"/>
              <a:ext cx="667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physical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address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(PA)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6" name="Rectangle 78"/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result</a:t>
              </a:r>
              <a:endPara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807" name="Text Box 79"/>
            <p:cNvSpPr txBox="1"/>
            <p:nvPr/>
          </p:nvSpPr>
          <p:spPr>
            <a:xfrm>
              <a:off x="3338" y="572"/>
              <a:ext cx="453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/64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08" name="Line 97"/>
            <p:cNvSpPr/>
            <p:nvPr/>
          </p:nvSpPr>
          <p:spPr>
            <a:xfrm>
              <a:off x="3600" y="3216"/>
              <a:ext cx="432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09" name="Line 98"/>
            <p:cNvSpPr/>
            <p:nvPr/>
          </p:nvSpPr>
          <p:spPr>
            <a:xfrm flipH="1" flipV="1">
              <a:off x="4320" y="2880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10" name="Line 99"/>
            <p:cNvSpPr/>
            <p:nvPr/>
          </p:nvSpPr>
          <p:spPr>
            <a:xfrm flipV="1">
              <a:off x="5280" y="2880"/>
              <a:ext cx="0" cy="2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11" name="Line 100"/>
            <p:cNvSpPr/>
            <p:nvPr/>
          </p:nvSpPr>
          <p:spPr>
            <a:xfrm flipV="1">
              <a:off x="3492" y="2873"/>
              <a:ext cx="1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12" name="Line 101"/>
            <p:cNvSpPr/>
            <p:nvPr/>
          </p:nvSpPr>
          <p:spPr>
            <a:xfrm flipV="1">
              <a:off x="350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13" name="Line 102"/>
            <p:cNvSpPr/>
            <p:nvPr/>
          </p:nvSpPr>
          <p:spPr>
            <a:xfrm flipV="1">
              <a:off x="3648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14" name="Line 103"/>
            <p:cNvSpPr/>
            <p:nvPr/>
          </p:nvSpPr>
          <p:spPr>
            <a:xfrm flipV="1">
              <a:off x="3840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15" name="Line 104"/>
            <p:cNvSpPr/>
            <p:nvPr/>
          </p:nvSpPr>
          <p:spPr>
            <a:xfrm flipV="1">
              <a:off x="398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16" name="Line 105"/>
            <p:cNvSpPr/>
            <p:nvPr/>
          </p:nvSpPr>
          <p:spPr>
            <a:xfrm flipV="1">
              <a:off x="4992" y="2141"/>
              <a:ext cx="0" cy="10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17" name="Line 106"/>
            <p:cNvSpPr/>
            <p:nvPr/>
          </p:nvSpPr>
          <p:spPr>
            <a:xfrm flipH="1">
              <a:off x="4752" y="2137"/>
              <a:ext cx="240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18" name="Line 107"/>
            <p:cNvSpPr/>
            <p:nvPr/>
          </p:nvSpPr>
          <p:spPr>
            <a:xfrm flipH="1">
              <a:off x="4752" y="2237"/>
              <a:ext cx="2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19" name="Line 108"/>
            <p:cNvSpPr/>
            <p:nvPr/>
          </p:nvSpPr>
          <p:spPr>
            <a:xfrm flipH="1" flipV="1">
              <a:off x="4752" y="233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20" name="Line 109"/>
            <p:cNvSpPr/>
            <p:nvPr/>
          </p:nvSpPr>
          <p:spPr>
            <a:xfrm flipH="1">
              <a:off x="4752" y="257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21" name="Line 115"/>
            <p:cNvSpPr/>
            <p:nvPr/>
          </p:nvSpPr>
          <p:spPr>
            <a:xfrm flipH="1" flipV="1">
              <a:off x="3600" y="960"/>
              <a:ext cx="0" cy="11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34" name="Rectangle 116"/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823" name="Text Box 118"/>
            <p:cNvSpPr txBox="1"/>
            <p:nvPr/>
          </p:nvSpPr>
          <p:spPr>
            <a:xfrm>
              <a:off x="4398" y="297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24" name="Text Box 119"/>
            <p:cNvSpPr txBox="1"/>
            <p:nvPr/>
          </p:nvSpPr>
          <p:spPr>
            <a:xfrm>
              <a:off x="5093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25" name="Text Box 121"/>
            <p:cNvSpPr txBox="1"/>
            <p:nvPr/>
          </p:nvSpPr>
          <p:spPr>
            <a:xfrm>
              <a:off x="4800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26" name="Line 125"/>
            <p:cNvSpPr/>
            <p:nvPr/>
          </p:nvSpPr>
          <p:spPr>
            <a:xfrm>
              <a:off x="4752" y="3552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27" name="Line 126"/>
            <p:cNvSpPr/>
            <p:nvPr/>
          </p:nvSpPr>
          <p:spPr>
            <a:xfrm flipV="1">
              <a:off x="5520" y="1584"/>
              <a:ext cx="0" cy="19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45" name="Rectangle 127"/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L2, L3, and </a:t>
              </a:r>
              <a:b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main memory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829" name="Text Box 128"/>
            <p:cNvSpPr txBox="1"/>
            <p:nvPr/>
          </p:nvSpPr>
          <p:spPr>
            <a:xfrm>
              <a:off x="3600" y="1723"/>
              <a:ext cx="147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d-cache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(64 sets, 8 lines/set)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30" name="Line 129"/>
            <p:cNvSpPr/>
            <p:nvPr/>
          </p:nvSpPr>
          <p:spPr>
            <a:xfrm flipH="1" flipV="1">
              <a:off x="4896" y="1584"/>
              <a:ext cx="624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31" name="Line 130"/>
            <p:cNvSpPr/>
            <p:nvPr/>
          </p:nvSpPr>
          <p:spPr>
            <a:xfrm flipV="1">
              <a:off x="4896" y="1152"/>
              <a:ext cx="0" cy="4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32" name="Line 131"/>
            <p:cNvSpPr/>
            <p:nvPr/>
          </p:nvSpPr>
          <p:spPr>
            <a:xfrm flipH="1">
              <a:off x="3888" y="864"/>
              <a:ext cx="5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33" name="Text Box 132"/>
            <p:cNvSpPr txBox="1"/>
            <p:nvPr/>
          </p:nvSpPr>
          <p:spPr>
            <a:xfrm>
              <a:off x="3622" y="1247"/>
              <a:ext cx="55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34" name="Text Box 133"/>
            <p:cNvSpPr txBox="1"/>
            <p:nvPr/>
          </p:nvSpPr>
          <p:spPr>
            <a:xfrm>
              <a:off x="4922" y="1356"/>
              <a:ext cx="69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35" name="Line 134"/>
            <p:cNvSpPr/>
            <p:nvPr/>
          </p:nvSpPr>
          <p:spPr>
            <a:xfrm flipH="1">
              <a:off x="912" y="864"/>
              <a:ext cx="23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36" name="Line 135"/>
            <p:cNvSpPr/>
            <p:nvPr/>
          </p:nvSpPr>
          <p:spPr>
            <a:xfrm flipV="1">
              <a:off x="4656" y="3408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37" name="Line 136"/>
            <p:cNvSpPr/>
            <p:nvPr/>
          </p:nvSpPr>
          <p:spPr>
            <a:xfrm>
              <a:off x="4752" y="3408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TLBI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8677" name="Rectangle 13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Address 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/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Rectangle 84"/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Rectangle 88"/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Rectangle 80"/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Rectangle 84"/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Rectangle 88"/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80"/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Rectangle 84"/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88"/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Rectangle 92"/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Rectangle 80"/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Rectangle 84"/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Rectangle 88"/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Rectangle 80"/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88"/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80"/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Rectangle 84"/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Rectangle 88"/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Rectangle 80"/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Rectangle 84"/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Rectangle 88"/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Rectangle 92"/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Rectangle 80"/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Rectangle 84"/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Rectangle 88"/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Rectangle 92"/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Rectangle 117"/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17"/>
          <p:cNvSpPr>
            <a:spLocks noChangeArrowheads="1"/>
          </p:cNvSpPr>
          <p:nvPr/>
        </p:nvSpPr>
        <p:spPr bwMode="auto">
          <a:xfrm>
            <a:off x="8247063" y="5105400"/>
            <a:ext cx="4397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712" name="Line 101"/>
          <p:cNvSpPr/>
          <p:nvPr/>
        </p:nvSpPr>
        <p:spPr>
          <a:xfrm flipV="1">
            <a:off x="6781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3" name="Line 102"/>
          <p:cNvSpPr/>
          <p:nvPr/>
        </p:nvSpPr>
        <p:spPr>
          <a:xfrm flipV="1">
            <a:off x="70104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4" name="Line 103"/>
          <p:cNvSpPr/>
          <p:nvPr/>
        </p:nvSpPr>
        <p:spPr>
          <a:xfrm flipV="1">
            <a:off x="73152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5" name="Line 104"/>
          <p:cNvSpPr/>
          <p:nvPr/>
        </p:nvSpPr>
        <p:spPr>
          <a:xfrm flipV="1">
            <a:off x="7543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" name="Rectangle 45"/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46"/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VPN2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45"/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46"/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720" name="Line 53"/>
          <p:cNvSpPr/>
          <p:nvPr/>
        </p:nvSpPr>
        <p:spPr>
          <a:xfrm>
            <a:off x="12573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21" name="Line 54"/>
          <p:cNvSpPr/>
          <p:nvPr/>
        </p:nvSpPr>
        <p:spPr>
          <a:xfrm>
            <a:off x="12573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" name="Rectangle 51"/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23" name="Rectangle 9"/>
          <p:cNvSpPr/>
          <p:nvPr/>
        </p:nvSpPr>
        <p:spPr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24" name="Line 53"/>
          <p:cNvSpPr/>
          <p:nvPr/>
        </p:nvSpPr>
        <p:spPr>
          <a:xfrm>
            <a:off x="533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25" name="Line 54"/>
          <p:cNvSpPr/>
          <p:nvPr/>
        </p:nvSpPr>
        <p:spPr>
          <a:xfrm>
            <a:off x="533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" name="Rectangle 51"/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27" name="Rectangle 9"/>
          <p:cNvSpPr/>
          <p:nvPr/>
        </p:nvSpPr>
        <p:spPr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28" name="Line 53"/>
          <p:cNvSpPr/>
          <p:nvPr/>
        </p:nvSpPr>
        <p:spPr>
          <a:xfrm>
            <a:off x="2057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29" name="Line 54"/>
          <p:cNvSpPr/>
          <p:nvPr/>
        </p:nvSpPr>
        <p:spPr>
          <a:xfrm>
            <a:off x="2057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1" name="Rectangle 51"/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31" name="Rectangle 9"/>
          <p:cNvSpPr/>
          <p:nvPr/>
        </p:nvSpPr>
        <p:spPr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32" name="Line 53"/>
          <p:cNvSpPr/>
          <p:nvPr/>
        </p:nvSpPr>
        <p:spPr>
          <a:xfrm>
            <a:off x="2819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33" name="Line 54"/>
          <p:cNvSpPr/>
          <p:nvPr/>
        </p:nvSpPr>
        <p:spPr>
          <a:xfrm>
            <a:off x="2819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35" name="Rectangle 9"/>
          <p:cNvSpPr/>
          <p:nvPr/>
        </p:nvSpPr>
        <p:spPr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36" name="Line 54"/>
          <p:cNvSpPr/>
          <p:nvPr/>
        </p:nvSpPr>
        <p:spPr>
          <a:xfrm flipV="1">
            <a:off x="381000" y="5389563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37" name="Text Box 7"/>
          <p:cNvSpPr txBox="1"/>
          <p:nvPr/>
        </p:nvSpPr>
        <p:spPr>
          <a:xfrm>
            <a:off x="-76200" y="5257800"/>
            <a:ext cx="5461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CR3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38" name="Text Box 44"/>
          <p:cNvSpPr txBox="1"/>
          <p:nvPr/>
        </p:nvSpPr>
        <p:spPr>
          <a:xfrm>
            <a:off x="1357313" y="6394450"/>
            <a:ext cx="1385887" cy="3111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Tables</a:t>
            </a:r>
            <a:endParaRPr lang="en-US" altLang="zh-CN" sz="16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39" name="Text Box 11"/>
          <p:cNvSpPr txBox="1"/>
          <p:nvPr/>
        </p:nvSpPr>
        <p:spPr>
          <a:xfrm>
            <a:off x="617538" y="46736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40" name="Text Box 11"/>
          <p:cNvSpPr txBox="1"/>
          <p:nvPr/>
        </p:nvSpPr>
        <p:spPr>
          <a:xfrm>
            <a:off x="1371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41" name="Text Box 11"/>
          <p:cNvSpPr txBox="1"/>
          <p:nvPr/>
        </p:nvSpPr>
        <p:spPr>
          <a:xfrm>
            <a:off x="2133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42" name="Text Box 11"/>
          <p:cNvSpPr txBox="1"/>
          <p:nvPr/>
        </p:nvSpPr>
        <p:spPr>
          <a:xfrm>
            <a:off x="2895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43" name="Line 24"/>
          <p:cNvSpPr/>
          <p:nvPr/>
        </p:nvSpPr>
        <p:spPr>
          <a:xfrm>
            <a:off x="1139825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44" name="Line 25"/>
          <p:cNvSpPr/>
          <p:nvPr/>
        </p:nvSpPr>
        <p:spPr>
          <a:xfrm>
            <a:off x="1219200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45" name="Line 8"/>
          <p:cNvSpPr/>
          <p:nvPr/>
        </p:nvSpPr>
        <p:spPr>
          <a:xfrm>
            <a:off x="1219200" y="5334000"/>
            <a:ext cx="233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46" name="Line 24"/>
          <p:cNvSpPr/>
          <p:nvPr/>
        </p:nvSpPr>
        <p:spPr>
          <a:xfrm>
            <a:off x="1866900" y="5791200"/>
            <a:ext cx="1095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47" name="Line 25"/>
          <p:cNvSpPr/>
          <p:nvPr/>
        </p:nvSpPr>
        <p:spPr>
          <a:xfrm>
            <a:off x="1976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48" name="Line 8"/>
          <p:cNvSpPr/>
          <p:nvPr/>
        </p:nvSpPr>
        <p:spPr>
          <a:xfrm flipV="1">
            <a:off x="1976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49" name="Line 24"/>
          <p:cNvSpPr/>
          <p:nvPr/>
        </p:nvSpPr>
        <p:spPr>
          <a:xfrm>
            <a:off x="2659063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50" name="Line 25"/>
          <p:cNvSpPr/>
          <p:nvPr/>
        </p:nvSpPr>
        <p:spPr>
          <a:xfrm>
            <a:off x="2738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51" name="Line 8"/>
          <p:cNvSpPr/>
          <p:nvPr/>
        </p:nvSpPr>
        <p:spPr>
          <a:xfrm flipV="1">
            <a:off x="2738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52" name="Oval 137"/>
          <p:cNvSpPr/>
          <p:nvPr/>
        </p:nvSpPr>
        <p:spPr>
          <a:xfrm>
            <a:off x="152400" y="2354263"/>
            <a:ext cx="5162550" cy="2417762"/>
          </a:xfrm>
          <a:prstGeom prst="ellipse">
            <a:avLst/>
          </a:pr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30"/>
          <p:cNvSpPr txBox="1"/>
          <p:nvPr/>
        </p:nvSpPr>
        <p:spPr>
          <a:xfrm>
            <a:off x="6477000" y="3886200"/>
            <a:ext cx="379413" cy="3063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rPr>
              <a:t>...</a:t>
            </a:r>
            <a:endParaRPr lang="zh-CN" altLang="en-US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4" name="Group 137"/>
          <p:cNvGrpSpPr/>
          <p:nvPr/>
        </p:nvGrpSpPr>
        <p:grpSpPr>
          <a:xfrm>
            <a:off x="381000" y="1371600"/>
            <a:ext cx="8686800" cy="4959350"/>
            <a:chOff x="144" y="572"/>
            <a:chExt cx="5472" cy="3405"/>
          </a:xfrm>
        </p:grpSpPr>
        <p:sp>
          <p:nvSpPr>
            <p:cNvPr id="30801" name="Text Box 30"/>
            <p:cNvSpPr txBox="1"/>
            <p:nvPr/>
          </p:nvSpPr>
          <p:spPr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CPU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805" name="Text Box 6"/>
            <p:cNvSpPr txBox="1"/>
            <p:nvPr/>
          </p:nvSpPr>
          <p:spPr>
            <a:xfrm>
              <a:off x="338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6" name="Text Box 7"/>
            <p:cNvSpPr txBox="1"/>
            <p:nvPr/>
          </p:nvSpPr>
          <p:spPr>
            <a:xfrm>
              <a:off x="866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7" name="Line 8"/>
            <p:cNvSpPr/>
            <p:nvPr/>
          </p:nvSpPr>
          <p:spPr>
            <a:xfrm>
              <a:off x="672" y="1392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08" name="Text Box 11"/>
            <p:cNvSpPr txBox="1"/>
            <p:nvPr/>
          </p:nvSpPr>
          <p:spPr>
            <a:xfrm>
              <a:off x="816" y="1488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9" name="Text Box 12"/>
            <p:cNvSpPr txBox="1"/>
            <p:nvPr/>
          </p:nvSpPr>
          <p:spPr>
            <a:xfrm>
              <a:off x="384" y="1488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0" name="Text Box 13"/>
            <p:cNvSpPr txBox="1"/>
            <p:nvPr/>
          </p:nvSpPr>
          <p:spPr>
            <a:xfrm>
              <a:off x="1152" y="933"/>
              <a:ext cx="1429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Virtual address (VA)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Rectangle 15"/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Rectangle 17"/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Rectangle 18"/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Rectangle 19"/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Rectangle 20"/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Rectangle 22"/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Rectangle 23"/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Rectangle 24"/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27" name="Line 31"/>
            <p:cNvSpPr/>
            <p:nvPr/>
          </p:nvSpPr>
          <p:spPr>
            <a:xfrm>
              <a:off x="912" y="1792"/>
              <a:ext cx="0" cy="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8" name="Line 32"/>
            <p:cNvSpPr/>
            <p:nvPr/>
          </p:nvSpPr>
          <p:spPr>
            <a:xfrm>
              <a:off x="912" y="2141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29" name="Line 33"/>
            <p:cNvSpPr/>
            <p:nvPr/>
          </p:nvSpPr>
          <p:spPr>
            <a:xfrm>
              <a:off x="912" y="257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30" name="Line 34"/>
            <p:cNvSpPr/>
            <p:nvPr/>
          </p:nvSpPr>
          <p:spPr>
            <a:xfrm>
              <a:off x="912" y="2237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31" name="Line 35"/>
            <p:cNvSpPr/>
            <p:nvPr/>
          </p:nvSpPr>
          <p:spPr>
            <a:xfrm>
              <a:off x="912" y="233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32" name="Line 36"/>
            <p:cNvSpPr/>
            <p:nvPr/>
          </p:nvSpPr>
          <p:spPr>
            <a:xfrm>
              <a:off x="576" y="1801"/>
              <a:ext cx="0" cy="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3" name="Line 37"/>
            <p:cNvSpPr/>
            <p:nvPr/>
          </p:nvSpPr>
          <p:spPr>
            <a:xfrm>
              <a:off x="576" y="1897"/>
              <a:ext cx="18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4" name="Line 38"/>
            <p:cNvSpPr/>
            <p:nvPr/>
          </p:nvSpPr>
          <p:spPr>
            <a:xfrm>
              <a:off x="1392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35" name="Line 39"/>
            <p:cNvSpPr/>
            <p:nvPr/>
          </p:nvSpPr>
          <p:spPr>
            <a:xfrm>
              <a:off x="1728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36" name="Line 40"/>
            <p:cNvSpPr/>
            <p:nvPr/>
          </p:nvSpPr>
          <p:spPr>
            <a:xfrm>
              <a:off x="2064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37" name="Line 41"/>
            <p:cNvSpPr/>
            <p:nvPr/>
          </p:nvSpPr>
          <p:spPr>
            <a:xfrm>
              <a:off x="2400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38" name="Line 42"/>
            <p:cNvSpPr/>
            <p:nvPr/>
          </p:nvSpPr>
          <p:spPr>
            <a:xfrm flipH="1">
              <a:off x="240" y="1392"/>
              <a:ext cx="0" cy="16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39" name="Line 43"/>
            <p:cNvSpPr/>
            <p:nvPr/>
          </p:nvSpPr>
          <p:spPr>
            <a:xfrm>
              <a:off x="720" y="91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40" name="Text Box 44"/>
            <p:cNvSpPr txBox="1"/>
            <p:nvPr/>
          </p:nvSpPr>
          <p:spPr>
            <a:xfrm>
              <a:off x="912" y="2612"/>
              <a:ext cx="2106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TLB (16 sets, 4 entries/set)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8" name="Rectangle 60"/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79" name="Rectangle 61"/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843" name="Text Box 62"/>
            <p:cNvSpPr txBox="1"/>
            <p:nvPr/>
          </p:nvSpPr>
          <p:spPr>
            <a:xfrm>
              <a:off x="2690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4" name="Text Box 63"/>
            <p:cNvSpPr txBox="1"/>
            <p:nvPr/>
          </p:nvSpPr>
          <p:spPr>
            <a:xfrm>
              <a:off x="3216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5" name="Line 64"/>
            <p:cNvSpPr/>
            <p:nvPr/>
          </p:nvSpPr>
          <p:spPr>
            <a:xfrm>
              <a:off x="2544" y="2246"/>
              <a:ext cx="4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46" name="Line 65"/>
            <p:cNvSpPr/>
            <p:nvPr/>
          </p:nvSpPr>
          <p:spPr>
            <a:xfrm>
              <a:off x="3024" y="2246"/>
              <a:ext cx="0" cy="8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47" name="Line 66"/>
            <p:cNvSpPr/>
            <p:nvPr/>
          </p:nvSpPr>
          <p:spPr>
            <a:xfrm>
              <a:off x="2064" y="3606"/>
              <a:ext cx="9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48" name="Line 67"/>
            <p:cNvSpPr/>
            <p:nvPr/>
          </p:nvSpPr>
          <p:spPr>
            <a:xfrm flipV="1">
              <a:off x="3024" y="3312"/>
              <a:ext cx="0" cy="2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49" name="Text Box 73"/>
            <p:cNvSpPr txBox="1"/>
            <p:nvPr/>
          </p:nvSpPr>
          <p:spPr>
            <a:xfrm>
              <a:off x="240" y="2116"/>
              <a:ext cx="41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0" name="Text Box 74"/>
            <p:cNvSpPr txBox="1"/>
            <p:nvPr/>
          </p:nvSpPr>
          <p:spPr>
            <a:xfrm>
              <a:off x="2592" y="1880"/>
              <a:ext cx="43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1" name="Line 75"/>
            <p:cNvSpPr/>
            <p:nvPr/>
          </p:nvSpPr>
          <p:spPr>
            <a:xfrm>
              <a:off x="1152" y="1357"/>
              <a:ext cx="20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52" name="Line 76"/>
            <p:cNvSpPr/>
            <p:nvPr/>
          </p:nvSpPr>
          <p:spPr>
            <a:xfrm>
              <a:off x="3216" y="1344"/>
              <a:ext cx="0" cy="1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53" name="Text Box 77"/>
            <p:cNvSpPr txBox="1"/>
            <p:nvPr/>
          </p:nvSpPr>
          <p:spPr>
            <a:xfrm>
              <a:off x="3472" y="3408"/>
              <a:ext cx="667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physical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address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(PA)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6" name="Rectangle 78"/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result</a:t>
              </a:r>
              <a:endPara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855" name="Text Box 79"/>
            <p:cNvSpPr txBox="1"/>
            <p:nvPr/>
          </p:nvSpPr>
          <p:spPr>
            <a:xfrm>
              <a:off x="3338" y="572"/>
              <a:ext cx="453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/64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6" name="Line 97"/>
            <p:cNvSpPr/>
            <p:nvPr/>
          </p:nvSpPr>
          <p:spPr>
            <a:xfrm>
              <a:off x="3600" y="3216"/>
              <a:ext cx="432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57" name="Line 98"/>
            <p:cNvSpPr/>
            <p:nvPr/>
          </p:nvSpPr>
          <p:spPr>
            <a:xfrm flipH="1" flipV="1">
              <a:off x="4320" y="2880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58" name="Line 99"/>
            <p:cNvSpPr/>
            <p:nvPr/>
          </p:nvSpPr>
          <p:spPr>
            <a:xfrm flipV="1">
              <a:off x="5280" y="2880"/>
              <a:ext cx="0" cy="2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59" name="Line 100"/>
            <p:cNvSpPr/>
            <p:nvPr/>
          </p:nvSpPr>
          <p:spPr>
            <a:xfrm flipV="1">
              <a:off x="3492" y="2873"/>
              <a:ext cx="1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60" name="Line 101"/>
            <p:cNvSpPr/>
            <p:nvPr/>
          </p:nvSpPr>
          <p:spPr>
            <a:xfrm flipV="1">
              <a:off x="350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61" name="Line 102"/>
            <p:cNvSpPr/>
            <p:nvPr/>
          </p:nvSpPr>
          <p:spPr>
            <a:xfrm flipV="1">
              <a:off x="3648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62" name="Line 103"/>
            <p:cNvSpPr/>
            <p:nvPr/>
          </p:nvSpPr>
          <p:spPr>
            <a:xfrm flipV="1">
              <a:off x="3840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63" name="Line 104"/>
            <p:cNvSpPr/>
            <p:nvPr/>
          </p:nvSpPr>
          <p:spPr>
            <a:xfrm flipV="1">
              <a:off x="398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64" name="Line 105"/>
            <p:cNvSpPr/>
            <p:nvPr/>
          </p:nvSpPr>
          <p:spPr>
            <a:xfrm flipV="1">
              <a:off x="4992" y="2141"/>
              <a:ext cx="0" cy="10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65" name="Line 106"/>
            <p:cNvSpPr/>
            <p:nvPr/>
          </p:nvSpPr>
          <p:spPr>
            <a:xfrm flipH="1">
              <a:off x="4752" y="2137"/>
              <a:ext cx="240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66" name="Line 107"/>
            <p:cNvSpPr/>
            <p:nvPr/>
          </p:nvSpPr>
          <p:spPr>
            <a:xfrm flipH="1">
              <a:off x="4752" y="2237"/>
              <a:ext cx="2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67" name="Line 108"/>
            <p:cNvSpPr/>
            <p:nvPr/>
          </p:nvSpPr>
          <p:spPr>
            <a:xfrm flipH="1" flipV="1">
              <a:off x="4752" y="233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68" name="Line 109"/>
            <p:cNvSpPr/>
            <p:nvPr/>
          </p:nvSpPr>
          <p:spPr>
            <a:xfrm flipH="1">
              <a:off x="4752" y="257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69" name="Line 115"/>
            <p:cNvSpPr/>
            <p:nvPr/>
          </p:nvSpPr>
          <p:spPr>
            <a:xfrm flipH="1" flipV="1">
              <a:off x="3600" y="960"/>
              <a:ext cx="0" cy="11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34" name="Rectangle 116"/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871" name="Text Box 118"/>
            <p:cNvSpPr txBox="1"/>
            <p:nvPr/>
          </p:nvSpPr>
          <p:spPr>
            <a:xfrm>
              <a:off x="4398" y="297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2" name="Text Box 119"/>
            <p:cNvSpPr txBox="1"/>
            <p:nvPr/>
          </p:nvSpPr>
          <p:spPr>
            <a:xfrm>
              <a:off x="5093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3" name="Text Box 121"/>
            <p:cNvSpPr txBox="1"/>
            <p:nvPr/>
          </p:nvSpPr>
          <p:spPr>
            <a:xfrm>
              <a:off x="4800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4" name="Line 125"/>
            <p:cNvSpPr/>
            <p:nvPr/>
          </p:nvSpPr>
          <p:spPr>
            <a:xfrm>
              <a:off x="4752" y="3552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75" name="Line 126"/>
            <p:cNvSpPr/>
            <p:nvPr/>
          </p:nvSpPr>
          <p:spPr>
            <a:xfrm flipV="1">
              <a:off x="5520" y="1584"/>
              <a:ext cx="0" cy="19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45" name="Rectangle 127"/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L2, L3, and </a:t>
              </a:r>
              <a:b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main memory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877" name="Text Box 128"/>
            <p:cNvSpPr txBox="1"/>
            <p:nvPr/>
          </p:nvSpPr>
          <p:spPr>
            <a:xfrm>
              <a:off x="3600" y="1723"/>
              <a:ext cx="147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d-cache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(64 sets, 8 lines/set)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8" name="Line 129"/>
            <p:cNvSpPr/>
            <p:nvPr/>
          </p:nvSpPr>
          <p:spPr>
            <a:xfrm flipH="1" flipV="1">
              <a:off x="4896" y="1584"/>
              <a:ext cx="624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79" name="Line 130"/>
            <p:cNvSpPr/>
            <p:nvPr/>
          </p:nvSpPr>
          <p:spPr>
            <a:xfrm flipV="1">
              <a:off x="4896" y="1152"/>
              <a:ext cx="0" cy="4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80" name="Line 131"/>
            <p:cNvSpPr/>
            <p:nvPr/>
          </p:nvSpPr>
          <p:spPr>
            <a:xfrm flipH="1">
              <a:off x="3888" y="864"/>
              <a:ext cx="5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81" name="Text Box 132"/>
            <p:cNvSpPr txBox="1"/>
            <p:nvPr/>
          </p:nvSpPr>
          <p:spPr>
            <a:xfrm>
              <a:off x="3622" y="1247"/>
              <a:ext cx="55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2" name="Text Box 133"/>
            <p:cNvSpPr txBox="1"/>
            <p:nvPr/>
          </p:nvSpPr>
          <p:spPr>
            <a:xfrm>
              <a:off x="4922" y="1356"/>
              <a:ext cx="69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3" name="Line 134"/>
            <p:cNvSpPr/>
            <p:nvPr/>
          </p:nvSpPr>
          <p:spPr>
            <a:xfrm flipH="1">
              <a:off x="912" y="864"/>
              <a:ext cx="23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84" name="Line 135"/>
            <p:cNvSpPr/>
            <p:nvPr/>
          </p:nvSpPr>
          <p:spPr>
            <a:xfrm flipV="1">
              <a:off x="4656" y="3408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85" name="Line 136"/>
            <p:cNvSpPr/>
            <p:nvPr/>
          </p:nvSpPr>
          <p:spPr>
            <a:xfrm>
              <a:off x="4752" y="3408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TLBI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0725" name="Rectangle 13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Address 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/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Rectangle 84"/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Rectangle 88"/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Rectangle 80"/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Rectangle 84"/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Rectangle 88"/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80"/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Rectangle 84"/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88"/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Rectangle 92"/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Rectangle 80"/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Rectangle 84"/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Rectangle 88"/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Rectangle 80"/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88"/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80"/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Rectangle 84"/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Rectangle 88"/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Rectangle 80"/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Rectangle 84"/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Rectangle 88"/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Rectangle 92"/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Rectangle 80"/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Rectangle 84"/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Rectangle 88"/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Rectangle 92"/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Rectangle 117"/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17"/>
          <p:cNvSpPr>
            <a:spLocks noChangeArrowheads="1"/>
          </p:cNvSpPr>
          <p:nvPr/>
        </p:nvSpPr>
        <p:spPr bwMode="auto">
          <a:xfrm>
            <a:off x="8247063" y="5105400"/>
            <a:ext cx="4397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60" name="Line 101"/>
          <p:cNvSpPr/>
          <p:nvPr/>
        </p:nvSpPr>
        <p:spPr>
          <a:xfrm flipV="1">
            <a:off x="6781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61" name="Line 102"/>
          <p:cNvSpPr/>
          <p:nvPr/>
        </p:nvSpPr>
        <p:spPr>
          <a:xfrm flipV="1">
            <a:off x="70104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62" name="Line 103"/>
          <p:cNvSpPr/>
          <p:nvPr/>
        </p:nvSpPr>
        <p:spPr>
          <a:xfrm flipV="1">
            <a:off x="73152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63" name="Line 104"/>
          <p:cNvSpPr/>
          <p:nvPr/>
        </p:nvSpPr>
        <p:spPr>
          <a:xfrm flipV="1">
            <a:off x="7543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" name="Rectangle 45"/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46"/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VPN2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45"/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46"/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68" name="Line 53"/>
          <p:cNvSpPr/>
          <p:nvPr/>
        </p:nvSpPr>
        <p:spPr>
          <a:xfrm>
            <a:off x="12573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69" name="Line 54"/>
          <p:cNvSpPr/>
          <p:nvPr/>
        </p:nvSpPr>
        <p:spPr>
          <a:xfrm>
            <a:off x="12573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" name="Rectangle 51"/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1" name="Rectangle 9"/>
          <p:cNvSpPr/>
          <p:nvPr/>
        </p:nvSpPr>
        <p:spPr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72" name="Line 53"/>
          <p:cNvSpPr/>
          <p:nvPr/>
        </p:nvSpPr>
        <p:spPr>
          <a:xfrm>
            <a:off x="533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73" name="Line 54"/>
          <p:cNvSpPr/>
          <p:nvPr/>
        </p:nvSpPr>
        <p:spPr>
          <a:xfrm>
            <a:off x="533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" name="Rectangle 51"/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5" name="Rectangle 9"/>
          <p:cNvSpPr/>
          <p:nvPr/>
        </p:nvSpPr>
        <p:spPr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76" name="Line 53"/>
          <p:cNvSpPr/>
          <p:nvPr/>
        </p:nvSpPr>
        <p:spPr>
          <a:xfrm>
            <a:off x="2057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77" name="Line 54"/>
          <p:cNvSpPr/>
          <p:nvPr/>
        </p:nvSpPr>
        <p:spPr>
          <a:xfrm>
            <a:off x="2057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1" name="Rectangle 51"/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9" name="Rectangle 9"/>
          <p:cNvSpPr/>
          <p:nvPr/>
        </p:nvSpPr>
        <p:spPr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80" name="Line 53"/>
          <p:cNvSpPr/>
          <p:nvPr/>
        </p:nvSpPr>
        <p:spPr>
          <a:xfrm>
            <a:off x="2819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81" name="Line 54"/>
          <p:cNvSpPr/>
          <p:nvPr/>
        </p:nvSpPr>
        <p:spPr>
          <a:xfrm>
            <a:off x="2819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3" name="Rectangle 9"/>
          <p:cNvSpPr/>
          <p:nvPr/>
        </p:nvSpPr>
        <p:spPr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84" name="Line 54"/>
          <p:cNvSpPr/>
          <p:nvPr/>
        </p:nvSpPr>
        <p:spPr>
          <a:xfrm flipV="1">
            <a:off x="381000" y="5389563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85" name="Text Box 7"/>
          <p:cNvSpPr txBox="1"/>
          <p:nvPr/>
        </p:nvSpPr>
        <p:spPr>
          <a:xfrm>
            <a:off x="-76200" y="5257800"/>
            <a:ext cx="5461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CR3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86" name="Text Box 44"/>
          <p:cNvSpPr txBox="1"/>
          <p:nvPr/>
        </p:nvSpPr>
        <p:spPr>
          <a:xfrm>
            <a:off x="1357313" y="6394450"/>
            <a:ext cx="1385887" cy="3111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Tables</a:t>
            </a:r>
            <a:endParaRPr lang="en-US" altLang="zh-CN" sz="16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87" name="Text Box 11"/>
          <p:cNvSpPr txBox="1"/>
          <p:nvPr/>
        </p:nvSpPr>
        <p:spPr>
          <a:xfrm>
            <a:off x="617538" y="46736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88" name="Text Box 11"/>
          <p:cNvSpPr txBox="1"/>
          <p:nvPr/>
        </p:nvSpPr>
        <p:spPr>
          <a:xfrm>
            <a:off x="1371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89" name="Text Box 11"/>
          <p:cNvSpPr txBox="1"/>
          <p:nvPr/>
        </p:nvSpPr>
        <p:spPr>
          <a:xfrm>
            <a:off x="2133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90" name="Text Box 11"/>
          <p:cNvSpPr txBox="1"/>
          <p:nvPr/>
        </p:nvSpPr>
        <p:spPr>
          <a:xfrm>
            <a:off x="2895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91" name="Line 24"/>
          <p:cNvSpPr/>
          <p:nvPr/>
        </p:nvSpPr>
        <p:spPr>
          <a:xfrm>
            <a:off x="1139825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92" name="Line 25"/>
          <p:cNvSpPr/>
          <p:nvPr/>
        </p:nvSpPr>
        <p:spPr>
          <a:xfrm>
            <a:off x="1219200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93" name="Line 8"/>
          <p:cNvSpPr/>
          <p:nvPr/>
        </p:nvSpPr>
        <p:spPr>
          <a:xfrm>
            <a:off x="1219200" y="5334000"/>
            <a:ext cx="233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94" name="Line 24"/>
          <p:cNvSpPr/>
          <p:nvPr/>
        </p:nvSpPr>
        <p:spPr>
          <a:xfrm>
            <a:off x="1866900" y="5791200"/>
            <a:ext cx="1095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95" name="Line 25"/>
          <p:cNvSpPr/>
          <p:nvPr/>
        </p:nvSpPr>
        <p:spPr>
          <a:xfrm>
            <a:off x="1976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96" name="Line 8"/>
          <p:cNvSpPr/>
          <p:nvPr/>
        </p:nvSpPr>
        <p:spPr>
          <a:xfrm flipV="1">
            <a:off x="1976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97" name="Line 24"/>
          <p:cNvSpPr/>
          <p:nvPr/>
        </p:nvSpPr>
        <p:spPr>
          <a:xfrm>
            <a:off x="2659063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98" name="Line 25"/>
          <p:cNvSpPr/>
          <p:nvPr/>
        </p:nvSpPr>
        <p:spPr>
          <a:xfrm>
            <a:off x="2738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99" name="Line 8"/>
          <p:cNvSpPr/>
          <p:nvPr/>
        </p:nvSpPr>
        <p:spPr>
          <a:xfrm flipV="1">
            <a:off x="2738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800" name="Oval 137"/>
          <p:cNvSpPr/>
          <p:nvPr/>
        </p:nvSpPr>
        <p:spPr>
          <a:xfrm>
            <a:off x="-38100" y="4451350"/>
            <a:ext cx="4051300" cy="2254250"/>
          </a:xfrm>
          <a:prstGeom prst="ellipse">
            <a:avLst/>
          </a:pr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30"/>
          <p:cNvSpPr txBox="1"/>
          <p:nvPr/>
        </p:nvSpPr>
        <p:spPr>
          <a:xfrm>
            <a:off x="6477000" y="3886200"/>
            <a:ext cx="379413" cy="3063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rPr>
              <a:t>...</a:t>
            </a:r>
            <a:endParaRPr lang="zh-CN" altLang="en-US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72" name="Group 137"/>
          <p:cNvGrpSpPr/>
          <p:nvPr/>
        </p:nvGrpSpPr>
        <p:grpSpPr>
          <a:xfrm>
            <a:off x="381000" y="1371600"/>
            <a:ext cx="8686800" cy="4959350"/>
            <a:chOff x="144" y="572"/>
            <a:chExt cx="5472" cy="3405"/>
          </a:xfrm>
        </p:grpSpPr>
        <p:sp>
          <p:nvSpPr>
            <p:cNvPr id="32849" name="Text Box 30"/>
            <p:cNvSpPr txBox="1"/>
            <p:nvPr/>
          </p:nvSpPr>
          <p:spPr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CPU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853" name="Text Box 6"/>
            <p:cNvSpPr txBox="1"/>
            <p:nvPr/>
          </p:nvSpPr>
          <p:spPr>
            <a:xfrm>
              <a:off x="338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54" name="Text Box 7"/>
            <p:cNvSpPr txBox="1"/>
            <p:nvPr/>
          </p:nvSpPr>
          <p:spPr>
            <a:xfrm>
              <a:off x="866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55" name="Line 8"/>
            <p:cNvSpPr/>
            <p:nvPr/>
          </p:nvSpPr>
          <p:spPr>
            <a:xfrm>
              <a:off x="672" y="1392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56" name="Text Box 11"/>
            <p:cNvSpPr txBox="1"/>
            <p:nvPr/>
          </p:nvSpPr>
          <p:spPr>
            <a:xfrm>
              <a:off x="816" y="1488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57" name="Text Box 12"/>
            <p:cNvSpPr txBox="1"/>
            <p:nvPr/>
          </p:nvSpPr>
          <p:spPr>
            <a:xfrm>
              <a:off x="384" y="1488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58" name="Text Box 13"/>
            <p:cNvSpPr txBox="1"/>
            <p:nvPr/>
          </p:nvSpPr>
          <p:spPr>
            <a:xfrm>
              <a:off x="1152" y="933"/>
              <a:ext cx="1429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Virtual address (VA)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Rectangle 15"/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Rectangle 17"/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Rectangle 18"/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Rectangle 19"/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Rectangle 20"/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Rectangle 22"/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Rectangle 23"/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Rectangle 24"/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75" name="Line 31"/>
            <p:cNvSpPr/>
            <p:nvPr/>
          </p:nvSpPr>
          <p:spPr>
            <a:xfrm>
              <a:off x="912" y="1792"/>
              <a:ext cx="0" cy="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76" name="Line 32"/>
            <p:cNvSpPr/>
            <p:nvPr/>
          </p:nvSpPr>
          <p:spPr>
            <a:xfrm>
              <a:off x="912" y="2141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77" name="Line 33"/>
            <p:cNvSpPr/>
            <p:nvPr/>
          </p:nvSpPr>
          <p:spPr>
            <a:xfrm>
              <a:off x="912" y="257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78" name="Line 34"/>
            <p:cNvSpPr/>
            <p:nvPr/>
          </p:nvSpPr>
          <p:spPr>
            <a:xfrm>
              <a:off x="912" y="2237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79" name="Line 35"/>
            <p:cNvSpPr/>
            <p:nvPr/>
          </p:nvSpPr>
          <p:spPr>
            <a:xfrm>
              <a:off x="912" y="233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80" name="Line 36"/>
            <p:cNvSpPr/>
            <p:nvPr/>
          </p:nvSpPr>
          <p:spPr>
            <a:xfrm>
              <a:off x="576" y="1801"/>
              <a:ext cx="0" cy="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81" name="Line 37"/>
            <p:cNvSpPr/>
            <p:nvPr/>
          </p:nvSpPr>
          <p:spPr>
            <a:xfrm>
              <a:off x="576" y="1897"/>
              <a:ext cx="18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82" name="Line 38"/>
            <p:cNvSpPr/>
            <p:nvPr/>
          </p:nvSpPr>
          <p:spPr>
            <a:xfrm>
              <a:off x="1392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83" name="Line 39"/>
            <p:cNvSpPr/>
            <p:nvPr/>
          </p:nvSpPr>
          <p:spPr>
            <a:xfrm>
              <a:off x="1728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84" name="Line 40"/>
            <p:cNvSpPr/>
            <p:nvPr/>
          </p:nvSpPr>
          <p:spPr>
            <a:xfrm>
              <a:off x="2064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85" name="Line 41"/>
            <p:cNvSpPr/>
            <p:nvPr/>
          </p:nvSpPr>
          <p:spPr>
            <a:xfrm>
              <a:off x="2400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86" name="Line 42"/>
            <p:cNvSpPr/>
            <p:nvPr/>
          </p:nvSpPr>
          <p:spPr>
            <a:xfrm flipH="1">
              <a:off x="240" y="1392"/>
              <a:ext cx="0" cy="16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87" name="Line 43"/>
            <p:cNvSpPr/>
            <p:nvPr/>
          </p:nvSpPr>
          <p:spPr>
            <a:xfrm>
              <a:off x="720" y="91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88" name="Text Box 44"/>
            <p:cNvSpPr txBox="1"/>
            <p:nvPr/>
          </p:nvSpPr>
          <p:spPr>
            <a:xfrm>
              <a:off x="912" y="2612"/>
              <a:ext cx="2106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TLB (16 sets, 4 entries/set)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8" name="Rectangle 60"/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79" name="Rectangle 61"/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891" name="Text Box 62"/>
            <p:cNvSpPr txBox="1"/>
            <p:nvPr/>
          </p:nvSpPr>
          <p:spPr>
            <a:xfrm>
              <a:off x="2690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92" name="Text Box 63"/>
            <p:cNvSpPr txBox="1"/>
            <p:nvPr/>
          </p:nvSpPr>
          <p:spPr>
            <a:xfrm>
              <a:off x="3216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93" name="Line 64"/>
            <p:cNvSpPr/>
            <p:nvPr/>
          </p:nvSpPr>
          <p:spPr>
            <a:xfrm>
              <a:off x="2544" y="2246"/>
              <a:ext cx="4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94" name="Line 65"/>
            <p:cNvSpPr/>
            <p:nvPr/>
          </p:nvSpPr>
          <p:spPr>
            <a:xfrm>
              <a:off x="3024" y="2246"/>
              <a:ext cx="0" cy="8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95" name="Line 66"/>
            <p:cNvSpPr/>
            <p:nvPr/>
          </p:nvSpPr>
          <p:spPr>
            <a:xfrm>
              <a:off x="2064" y="3606"/>
              <a:ext cx="9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96" name="Line 67"/>
            <p:cNvSpPr/>
            <p:nvPr/>
          </p:nvSpPr>
          <p:spPr>
            <a:xfrm flipV="1">
              <a:off x="3024" y="3312"/>
              <a:ext cx="0" cy="2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97" name="Text Box 73"/>
            <p:cNvSpPr txBox="1"/>
            <p:nvPr/>
          </p:nvSpPr>
          <p:spPr>
            <a:xfrm>
              <a:off x="240" y="2116"/>
              <a:ext cx="41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98" name="Text Box 74"/>
            <p:cNvSpPr txBox="1"/>
            <p:nvPr/>
          </p:nvSpPr>
          <p:spPr>
            <a:xfrm>
              <a:off x="2592" y="1880"/>
              <a:ext cx="43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99" name="Line 75"/>
            <p:cNvSpPr/>
            <p:nvPr/>
          </p:nvSpPr>
          <p:spPr>
            <a:xfrm>
              <a:off x="1152" y="1357"/>
              <a:ext cx="20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900" name="Line 76"/>
            <p:cNvSpPr/>
            <p:nvPr/>
          </p:nvSpPr>
          <p:spPr>
            <a:xfrm>
              <a:off x="3216" y="1344"/>
              <a:ext cx="0" cy="1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01" name="Text Box 77"/>
            <p:cNvSpPr txBox="1"/>
            <p:nvPr/>
          </p:nvSpPr>
          <p:spPr>
            <a:xfrm>
              <a:off x="3472" y="3408"/>
              <a:ext cx="667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physical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address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(PA)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6" name="Rectangle 78"/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result</a:t>
              </a:r>
              <a:endPara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903" name="Text Box 79"/>
            <p:cNvSpPr txBox="1"/>
            <p:nvPr/>
          </p:nvSpPr>
          <p:spPr>
            <a:xfrm>
              <a:off x="3338" y="572"/>
              <a:ext cx="453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/64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904" name="Line 97"/>
            <p:cNvSpPr/>
            <p:nvPr/>
          </p:nvSpPr>
          <p:spPr>
            <a:xfrm>
              <a:off x="3600" y="3216"/>
              <a:ext cx="432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05" name="Line 98"/>
            <p:cNvSpPr/>
            <p:nvPr/>
          </p:nvSpPr>
          <p:spPr>
            <a:xfrm flipH="1" flipV="1">
              <a:off x="4320" y="2880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906" name="Line 99"/>
            <p:cNvSpPr/>
            <p:nvPr/>
          </p:nvSpPr>
          <p:spPr>
            <a:xfrm flipV="1">
              <a:off x="5280" y="2880"/>
              <a:ext cx="0" cy="2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907" name="Line 100"/>
            <p:cNvSpPr/>
            <p:nvPr/>
          </p:nvSpPr>
          <p:spPr>
            <a:xfrm flipV="1">
              <a:off x="3492" y="2873"/>
              <a:ext cx="1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908" name="Line 101"/>
            <p:cNvSpPr/>
            <p:nvPr/>
          </p:nvSpPr>
          <p:spPr>
            <a:xfrm flipV="1">
              <a:off x="350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09" name="Line 102"/>
            <p:cNvSpPr/>
            <p:nvPr/>
          </p:nvSpPr>
          <p:spPr>
            <a:xfrm flipV="1">
              <a:off x="3648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10" name="Line 103"/>
            <p:cNvSpPr/>
            <p:nvPr/>
          </p:nvSpPr>
          <p:spPr>
            <a:xfrm flipV="1">
              <a:off x="3840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11" name="Line 104"/>
            <p:cNvSpPr/>
            <p:nvPr/>
          </p:nvSpPr>
          <p:spPr>
            <a:xfrm flipV="1">
              <a:off x="398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12" name="Line 105"/>
            <p:cNvSpPr/>
            <p:nvPr/>
          </p:nvSpPr>
          <p:spPr>
            <a:xfrm flipV="1">
              <a:off x="4992" y="2141"/>
              <a:ext cx="0" cy="10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913" name="Line 106"/>
            <p:cNvSpPr/>
            <p:nvPr/>
          </p:nvSpPr>
          <p:spPr>
            <a:xfrm flipH="1">
              <a:off x="4752" y="2137"/>
              <a:ext cx="240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14" name="Line 107"/>
            <p:cNvSpPr/>
            <p:nvPr/>
          </p:nvSpPr>
          <p:spPr>
            <a:xfrm flipH="1">
              <a:off x="4752" y="2237"/>
              <a:ext cx="2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15" name="Line 108"/>
            <p:cNvSpPr/>
            <p:nvPr/>
          </p:nvSpPr>
          <p:spPr>
            <a:xfrm flipH="1" flipV="1">
              <a:off x="4752" y="233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16" name="Line 109"/>
            <p:cNvSpPr/>
            <p:nvPr/>
          </p:nvSpPr>
          <p:spPr>
            <a:xfrm flipH="1">
              <a:off x="4752" y="257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17" name="Line 115"/>
            <p:cNvSpPr/>
            <p:nvPr/>
          </p:nvSpPr>
          <p:spPr>
            <a:xfrm flipH="1" flipV="1">
              <a:off x="3600" y="960"/>
              <a:ext cx="0" cy="11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34" name="Rectangle 116"/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919" name="Text Box 118"/>
            <p:cNvSpPr txBox="1"/>
            <p:nvPr/>
          </p:nvSpPr>
          <p:spPr>
            <a:xfrm>
              <a:off x="4398" y="297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920" name="Text Box 119"/>
            <p:cNvSpPr txBox="1"/>
            <p:nvPr/>
          </p:nvSpPr>
          <p:spPr>
            <a:xfrm>
              <a:off x="5093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921" name="Text Box 121"/>
            <p:cNvSpPr txBox="1"/>
            <p:nvPr/>
          </p:nvSpPr>
          <p:spPr>
            <a:xfrm>
              <a:off x="4800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922" name="Line 125"/>
            <p:cNvSpPr/>
            <p:nvPr/>
          </p:nvSpPr>
          <p:spPr>
            <a:xfrm>
              <a:off x="4752" y="3552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923" name="Line 126"/>
            <p:cNvSpPr/>
            <p:nvPr/>
          </p:nvSpPr>
          <p:spPr>
            <a:xfrm flipV="1">
              <a:off x="5520" y="1584"/>
              <a:ext cx="0" cy="19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45" name="Rectangle 127"/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L2, L3, and </a:t>
              </a:r>
              <a:b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main memory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925" name="Text Box 128"/>
            <p:cNvSpPr txBox="1"/>
            <p:nvPr/>
          </p:nvSpPr>
          <p:spPr>
            <a:xfrm>
              <a:off x="3600" y="1723"/>
              <a:ext cx="147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d-cache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(64 sets, 8 lines/set)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926" name="Line 129"/>
            <p:cNvSpPr/>
            <p:nvPr/>
          </p:nvSpPr>
          <p:spPr>
            <a:xfrm flipH="1" flipV="1">
              <a:off x="4896" y="1584"/>
              <a:ext cx="624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927" name="Line 130"/>
            <p:cNvSpPr/>
            <p:nvPr/>
          </p:nvSpPr>
          <p:spPr>
            <a:xfrm flipV="1">
              <a:off x="4896" y="1152"/>
              <a:ext cx="0" cy="4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28" name="Line 131"/>
            <p:cNvSpPr/>
            <p:nvPr/>
          </p:nvSpPr>
          <p:spPr>
            <a:xfrm flipH="1">
              <a:off x="3888" y="864"/>
              <a:ext cx="5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29" name="Text Box 132"/>
            <p:cNvSpPr txBox="1"/>
            <p:nvPr/>
          </p:nvSpPr>
          <p:spPr>
            <a:xfrm>
              <a:off x="3622" y="1247"/>
              <a:ext cx="55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930" name="Text Box 133"/>
            <p:cNvSpPr txBox="1"/>
            <p:nvPr/>
          </p:nvSpPr>
          <p:spPr>
            <a:xfrm>
              <a:off x="4922" y="1356"/>
              <a:ext cx="69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931" name="Line 134"/>
            <p:cNvSpPr/>
            <p:nvPr/>
          </p:nvSpPr>
          <p:spPr>
            <a:xfrm flipH="1">
              <a:off x="912" y="864"/>
              <a:ext cx="23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32" name="Line 135"/>
            <p:cNvSpPr/>
            <p:nvPr/>
          </p:nvSpPr>
          <p:spPr>
            <a:xfrm flipV="1">
              <a:off x="4656" y="3408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933" name="Line 136"/>
            <p:cNvSpPr/>
            <p:nvPr/>
          </p:nvSpPr>
          <p:spPr>
            <a:xfrm>
              <a:off x="4752" y="3408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TLBI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2773" name="Rectangle 13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Address 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/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Rectangle 84"/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Rectangle 88"/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Rectangle 80"/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Rectangle 84"/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Rectangle 88"/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80"/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Rectangle 84"/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88"/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Rectangle 92"/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Rectangle 80"/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Rectangle 84"/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Rectangle 88"/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Rectangle 80"/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88"/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80"/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Rectangle 84"/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Rectangle 88"/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Rectangle 80"/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Rectangle 84"/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Rectangle 88"/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Rectangle 92"/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Rectangle 80"/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Rectangle 84"/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Rectangle 88"/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Rectangle 92"/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Rectangle 117"/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17"/>
          <p:cNvSpPr>
            <a:spLocks noChangeArrowheads="1"/>
          </p:cNvSpPr>
          <p:nvPr/>
        </p:nvSpPr>
        <p:spPr bwMode="auto">
          <a:xfrm>
            <a:off x="8247063" y="5105400"/>
            <a:ext cx="4397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808" name="Line 101"/>
          <p:cNvSpPr/>
          <p:nvPr/>
        </p:nvSpPr>
        <p:spPr>
          <a:xfrm flipV="1">
            <a:off x="6781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9" name="Line 102"/>
          <p:cNvSpPr/>
          <p:nvPr/>
        </p:nvSpPr>
        <p:spPr>
          <a:xfrm flipV="1">
            <a:off x="70104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0" name="Line 103"/>
          <p:cNvSpPr/>
          <p:nvPr/>
        </p:nvSpPr>
        <p:spPr>
          <a:xfrm flipV="1">
            <a:off x="73152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1" name="Line 104"/>
          <p:cNvSpPr/>
          <p:nvPr/>
        </p:nvSpPr>
        <p:spPr>
          <a:xfrm flipV="1">
            <a:off x="7543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" name="Rectangle 45"/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46"/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VPN2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45"/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46"/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816" name="Line 53"/>
          <p:cNvSpPr/>
          <p:nvPr/>
        </p:nvSpPr>
        <p:spPr>
          <a:xfrm>
            <a:off x="12573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17" name="Line 54"/>
          <p:cNvSpPr/>
          <p:nvPr/>
        </p:nvSpPr>
        <p:spPr>
          <a:xfrm>
            <a:off x="12573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" name="Rectangle 51"/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819" name="Rectangle 9"/>
          <p:cNvSpPr/>
          <p:nvPr/>
        </p:nvSpPr>
        <p:spPr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20" name="Line 53"/>
          <p:cNvSpPr/>
          <p:nvPr/>
        </p:nvSpPr>
        <p:spPr>
          <a:xfrm>
            <a:off x="533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1" name="Line 54"/>
          <p:cNvSpPr/>
          <p:nvPr/>
        </p:nvSpPr>
        <p:spPr>
          <a:xfrm>
            <a:off x="533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" name="Rectangle 51"/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823" name="Rectangle 9"/>
          <p:cNvSpPr/>
          <p:nvPr/>
        </p:nvSpPr>
        <p:spPr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24" name="Line 53"/>
          <p:cNvSpPr/>
          <p:nvPr/>
        </p:nvSpPr>
        <p:spPr>
          <a:xfrm>
            <a:off x="2057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5" name="Line 54"/>
          <p:cNvSpPr/>
          <p:nvPr/>
        </p:nvSpPr>
        <p:spPr>
          <a:xfrm>
            <a:off x="2057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1" name="Rectangle 51"/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827" name="Rectangle 9"/>
          <p:cNvSpPr/>
          <p:nvPr/>
        </p:nvSpPr>
        <p:spPr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28" name="Line 53"/>
          <p:cNvSpPr/>
          <p:nvPr/>
        </p:nvSpPr>
        <p:spPr>
          <a:xfrm>
            <a:off x="2819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9" name="Line 54"/>
          <p:cNvSpPr/>
          <p:nvPr/>
        </p:nvSpPr>
        <p:spPr>
          <a:xfrm>
            <a:off x="2819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831" name="Rectangle 9"/>
          <p:cNvSpPr/>
          <p:nvPr/>
        </p:nvSpPr>
        <p:spPr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32" name="Line 54"/>
          <p:cNvSpPr/>
          <p:nvPr/>
        </p:nvSpPr>
        <p:spPr>
          <a:xfrm flipV="1">
            <a:off x="381000" y="5389563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33" name="Text Box 7"/>
          <p:cNvSpPr txBox="1"/>
          <p:nvPr/>
        </p:nvSpPr>
        <p:spPr>
          <a:xfrm>
            <a:off x="-76200" y="5257800"/>
            <a:ext cx="5461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CR3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34" name="Text Box 44"/>
          <p:cNvSpPr txBox="1"/>
          <p:nvPr/>
        </p:nvSpPr>
        <p:spPr>
          <a:xfrm>
            <a:off x="1357313" y="6394450"/>
            <a:ext cx="1385887" cy="3111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Tables</a:t>
            </a:r>
            <a:endParaRPr lang="en-US" altLang="zh-CN" sz="16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35" name="Text Box 11"/>
          <p:cNvSpPr txBox="1"/>
          <p:nvPr/>
        </p:nvSpPr>
        <p:spPr>
          <a:xfrm>
            <a:off x="617538" y="46736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36" name="Text Box 11"/>
          <p:cNvSpPr txBox="1"/>
          <p:nvPr/>
        </p:nvSpPr>
        <p:spPr>
          <a:xfrm>
            <a:off x="1371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37" name="Text Box 11"/>
          <p:cNvSpPr txBox="1"/>
          <p:nvPr/>
        </p:nvSpPr>
        <p:spPr>
          <a:xfrm>
            <a:off x="2133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38" name="Text Box 11"/>
          <p:cNvSpPr txBox="1"/>
          <p:nvPr/>
        </p:nvSpPr>
        <p:spPr>
          <a:xfrm>
            <a:off x="2895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839" name="Line 24"/>
          <p:cNvSpPr/>
          <p:nvPr/>
        </p:nvSpPr>
        <p:spPr>
          <a:xfrm>
            <a:off x="1139825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40" name="Line 25"/>
          <p:cNvSpPr/>
          <p:nvPr/>
        </p:nvSpPr>
        <p:spPr>
          <a:xfrm>
            <a:off x="1219200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41" name="Line 8"/>
          <p:cNvSpPr/>
          <p:nvPr/>
        </p:nvSpPr>
        <p:spPr>
          <a:xfrm>
            <a:off x="1219200" y="5334000"/>
            <a:ext cx="233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42" name="Line 24"/>
          <p:cNvSpPr/>
          <p:nvPr/>
        </p:nvSpPr>
        <p:spPr>
          <a:xfrm>
            <a:off x="1866900" y="5791200"/>
            <a:ext cx="1095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43" name="Line 25"/>
          <p:cNvSpPr/>
          <p:nvPr/>
        </p:nvSpPr>
        <p:spPr>
          <a:xfrm>
            <a:off x="1976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44" name="Line 8"/>
          <p:cNvSpPr/>
          <p:nvPr/>
        </p:nvSpPr>
        <p:spPr>
          <a:xfrm flipV="1">
            <a:off x="1976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45" name="Line 24"/>
          <p:cNvSpPr/>
          <p:nvPr/>
        </p:nvSpPr>
        <p:spPr>
          <a:xfrm>
            <a:off x="2659063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46" name="Line 25"/>
          <p:cNvSpPr/>
          <p:nvPr/>
        </p:nvSpPr>
        <p:spPr>
          <a:xfrm>
            <a:off x="2738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47" name="Line 8"/>
          <p:cNvSpPr/>
          <p:nvPr/>
        </p:nvSpPr>
        <p:spPr>
          <a:xfrm flipV="1">
            <a:off x="2738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48" name="Oval 137"/>
          <p:cNvSpPr/>
          <p:nvPr/>
        </p:nvSpPr>
        <p:spPr>
          <a:xfrm>
            <a:off x="3744913" y="2832100"/>
            <a:ext cx="5322887" cy="3644900"/>
          </a:xfrm>
          <a:prstGeom prst="ellipse">
            <a:avLst/>
          </a:pr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65288" y="1676400"/>
            <a:ext cx="2757488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Page table physical base addr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Rectangle 4"/>
          <p:cNvSpPr/>
          <p:nvPr/>
        </p:nvSpPr>
        <p:spPr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Rectangle 5"/>
          <p:cNvSpPr/>
          <p:nvPr/>
        </p:nvSpPr>
        <p:spPr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2" name="Rectangle 6"/>
          <p:cNvSpPr/>
          <p:nvPr/>
        </p:nvSpPr>
        <p:spPr>
          <a:xfrm>
            <a:off x="5638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3" name="Rectangle 7"/>
          <p:cNvSpPr/>
          <p:nvPr/>
        </p:nvSpPr>
        <p:spPr>
          <a:xfrm>
            <a:off x="6019800" y="1676400"/>
            <a:ext cx="3810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24" name="Rectangle 8"/>
          <p:cNvSpPr/>
          <p:nvPr/>
        </p:nvSpPr>
        <p:spPr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5" name="Rectangle 9"/>
          <p:cNvSpPr/>
          <p:nvPr/>
        </p:nvSpPr>
        <p:spPr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6" name="Rectangle 10"/>
          <p:cNvSpPr/>
          <p:nvPr/>
        </p:nvSpPr>
        <p:spPr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WT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7" name="Rectangle 11"/>
          <p:cNvSpPr/>
          <p:nvPr/>
        </p:nvSpPr>
        <p:spPr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U/S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8" name="Rectangle 12"/>
          <p:cNvSpPr/>
          <p:nvPr/>
        </p:nvSpPr>
        <p:spPr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R/W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9" name="Rectangle 13"/>
          <p:cNvSpPr/>
          <p:nvPr/>
        </p:nvSpPr>
        <p:spPr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P=1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57200" y="2667000"/>
            <a:ext cx="8229600" cy="3709988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XD         Disable or enable instruction fetches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Base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most significant bits of base address of child page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table (forces page tables to be 4KB aligned)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          global page (don’t evict from TLB on task switch)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PS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Page size either 4K or 2M or 1G(may set to 1 only for           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Level 2 or level 3 PTEs)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         Reference bit (set by MMU on reads and writes, cleared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by software)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CD         Cache disabled(1) or enabled(0) for child page table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WT         Write-through or write-back cache policy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U/S        User or supervisor(kernel) mode access permission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R/W        Read-only or read-write access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permissiom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         Child page table present in memory(1) or not(0)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4831" name="Text Box 15"/>
          <p:cNvSpPr txBox="1"/>
          <p:nvPr/>
        </p:nvSpPr>
        <p:spPr>
          <a:xfrm>
            <a:off x="1600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32" name="Text Box 16"/>
          <p:cNvSpPr txBox="1"/>
          <p:nvPr/>
        </p:nvSpPr>
        <p:spPr>
          <a:xfrm>
            <a:off x="41179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33" name="Text Box 17"/>
          <p:cNvSpPr txBox="1"/>
          <p:nvPr/>
        </p:nvSpPr>
        <p:spPr>
          <a:xfrm>
            <a:off x="43465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34" name="Text Box 18"/>
          <p:cNvSpPr txBox="1"/>
          <p:nvPr/>
        </p:nvSpPr>
        <p:spPr>
          <a:xfrm>
            <a:off x="5029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35" name="Text Box 19"/>
          <p:cNvSpPr txBox="1"/>
          <p:nvPr/>
        </p:nvSpPr>
        <p:spPr>
          <a:xfrm>
            <a:off x="5334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36" name="Text Box 20"/>
          <p:cNvSpPr txBox="1"/>
          <p:nvPr/>
        </p:nvSpPr>
        <p:spPr>
          <a:xfrm>
            <a:off x="5715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37" name="Text Box 21"/>
          <p:cNvSpPr txBox="1"/>
          <p:nvPr/>
        </p:nvSpPr>
        <p:spPr>
          <a:xfrm>
            <a:off x="6045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38" name="Text Box 22"/>
          <p:cNvSpPr txBox="1"/>
          <p:nvPr/>
        </p:nvSpPr>
        <p:spPr>
          <a:xfrm>
            <a:off x="64643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39" name="Text Box 23"/>
          <p:cNvSpPr txBox="1"/>
          <p:nvPr/>
        </p:nvSpPr>
        <p:spPr>
          <a:xfrm>
            <a:off x="6858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40" name="Text Box 24"/>
          <p:cNvSpPr txBox="1"/>
          <p:nvPr/>
        </p:nvSpPr>
        <p:spPr>
          <a:xfrm>
            <a:off x="7239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41" name="Text Box 25"/>
          <p:cNvSpPr txBox="1"/>
          <p:nvPr/>
        </p:nvSpPr>
        <p:spPr>
          <a:xfrm>
            <a:off x="7620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42" name="Text Box 26"/>
          <p:cNvSpPr txBox="1"/>
          <p:nvPr/>
        </p:nvSpPr>
        <p:spPr>
          <a:xfrm>
            <a:off x="8001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43" name="Text Box 27"/>
          <p:cNvSpPr txBox="1"/>
          <p:nvPr/>
        </p:nvSpPr>
        <p:spPr>
          <a:xfrm>
            <a:off x="8382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44" name="Rectangle 28"/>
          <p:cNvSpPr/>
          <p:nvPr/>
        </p:nvSpPr>
        <p:spPr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Available for OS (page table location in secondary storage)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45" name="Rectangle 29"/>
          <p:cNvSpPr/>
          <p:nvPr/>
        </p:nvSpPr>
        <p:spPr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P=0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46" name="Rectangle 3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Level 1, Level 2 and Level 3 Page Table Entry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47" name="Rectangle 4"/>
          <p:cNvSpPr/>
          <p:nvPr/>
        </p:nvSpPr>
        <p:spPr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48" name="Text Box 15"/>
          <p:cNvSpPr txBox="1"/>
          <p:nvPr/>
        </p:nvSpPr>
        <p:spPr>
          <a:xfrm>
            <a:off x="13716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49" name="Rectangle 7"/>
          <p:cNvSpPr/>
          <p:nvPr/>
        </p:nvSpPr>
        <p:spPr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50" name="Text Box 15"/>
          <p:cNvSpPr txBox="1"/>
          <p:nvPr/>
        </p:nvSpPr>
        <p:spPr>
          <a:xfrm>
            <a:off x="7620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4851" name="Text Box 15"/>
          <p:cNvSpPr txBox="1"/>
          <p:nvPr/>
        </p:nvSpPr>
        <p:spPr>
          <a:xfrm>
            <a:off x="457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65288" y="1676400"/>
            <a:ext cx="2757488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Page table physical base addr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Rectangle 5"/>
          <p:cNvSpPr/>
          <p:nvPr/>
        </p:nvSpPr>
        <p:spPr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Rectangle 6"/>
          <p:cNvSpPr/>
          <p:nvPr/>
        </p:nvSpPr>
        <p:spPr>
          <a:xfrm>
            <a:off x="5638800" y="1676400"/>
            <a:ext cx="3810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71" name="Rectangle 7"/>
          <p:cNvSpPr/>
          <p:nvPr/>
        </p:nvSpPr>
        <p:spPr>
          <a:xfrm>
            <a:off x="6019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72" name="Rectangle 8"/>
          <p:cNvSpPr/>
          <p:nvPr/>
        </p:nvSpPr>
        <p:spPr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73" name="Rectangle 9"/>
          <p:cNvSpPr/>
          <p:nvPr/>
        </p:nvSpPr>
        <p:spPr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74" name="Rectangle 10"/>
          <p:cNvSpPr/>
          <p:nvPr/>
        </p:nvSpPr>
        <p:spPr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WT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75" name="Rectangle 11"/>
          <p:cNvSpPr/>
          <p:nvPr/>
        </p:nvSpPr>
        <p:spPr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U/S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76" name="Rectangle 12"/>
          <p:cNvSpPr/>
          <p:nvPr/>
        </p:nvSpPr>
        <p:spPr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R/W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77" name="Rectangle 13"/>
          <p:cNvSpPr/>
          <p:nvPr/>
        </p:nvSpPr>
        <p:spPr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P=1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57200" y="2667000"/>
            <a:ext cx="8229600" cy="341312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XD         Disable or enable instruction fetches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Base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most significant bits of base address of child page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table (forces page tables to be 4KB aligned)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          global page (don’t evict from TLB on task switch)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Dirty bit (Set by MMU on writes, cleared by software)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         Reference bit (set by MMU on reads and writes, cleared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by software)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CD         Cache disabled(1) or enabled(0) for child page table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WT         Write-through or write-back cache policy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U/S        User or supervisor(kernel) mode access permission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R/W        Read-only or read-write access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permissiom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         Child page table present in memory(1) or not(0)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6879" name="Text Box 15"/>
          <p:cNvSpPr txBox="1"/>
          <p:nvPr/>
        </p:nvSpPr>
        <p:spPr>
          <a:xfrm>
            <a:off x="1600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0" name="Text Box 16"/>
          <p:cNvSpPr txBox="1"/>
          <p:nvPr/>
        </p:nvSpPr>
        <p:spPr>
          <a:xfrm>
            <a:off x="41179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1" name="Text Box 17"/>
          <p:cNvSpPr txBox="1"/>
          <p:nvPr/>
        </p:nvSpPr>
        <p:spPr>
          <a:xfrm>
            <a:off x="43465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2" name="Text Box 18"/>
          <p:cNvSpPr txBox="1"/>
          <p:nvPr/>
        </p:nvSpPr>
        <p:spPr>
          <a:xfrm>
            <a:off x="5029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3" name="Text Box 19"/>
          <p:cNvSpPr txBox="1"/>
          <p:nvPr/>
        </p:nvSpPr>
        <p:spPr>
          <a:xfrm>
            <a:off x="5334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4" name="Text Box 20"/>
          <p:cNvSpPr txBox="1"/>
          <p:nvPr/>
        </p:nvSpPr>
        <p:spPr>
          <a:xfrm>
            <a:off x="5715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5" name="Text Box 21"/>
          <p:cNvSpPr txBox="1"/>
          <p:nvPr/>
        </p:nvSpPr>
        <p:spPr>
          <a:xfrm>
            <a:off x="6045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6" name="Text Box 22"/>
          <p:cNvSpPr txBox="1"/>
          <p:nvPr/>
        </p:nvSpPr>
        <p:spPr>
          <a:xfrm>
            <a:off x="64643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7" name="Text Box 23"/>
          <p:cNvSpPr txBox="1"/>
          <p:nvPr/>
        </p:nvSpPr>
        <p:spPr>
          <a:xfrm>
            <a:off x="6858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8" name="Text Box 24"/>
          <p:cNvSpPr txBox="1"/>
          <p:nvPr/>
        </p:nvSpPr>
        <p:spPr>
          <a:xfrm>
            <a:off x="7239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89" name="Text Box 25"/>
          <p:cNvSpPr txBox="1"/>
          <p:nvPr/>
        </p:nvSpPr>
        <p:spPr>
          <a:xfrm>
            <a:off x="7620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90" name="Text Box 26"/>
          <p:cNvSpPr txBox="1"/>
          <p:nvPr/>
        </p:nvSpPr>
        <p:spPr>
          <a:xfrm>
            <a:off x="8001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91" name="Text Box 27"/>
          <p:cNvSpPr txBox="1"/>
          <p:nvPr/>
        </p:nvSpPr>
        <p:spPr>
          <a:xfrm>
            <a:off x="8382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92" name="Rectangle 28"/>
          <p:cNvSpPr/>
          <p:nvPr/>
        </p:nvSpPr>
        <p:spPr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Available for OS (page table location in secondary storage)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93" name="Rectangle 29"/>
          <p:cNvSpPr/>
          <p:nvPr/>
        </p:nvSpPr>
        <p:spPr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P=0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94" name="Rectangle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Level 4 Page Table Entry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95" name="Rectangle 4"/>
          <p:cNvSpPr/>
          <p:nvPr/>
        </p:nvSpPr>
        <p:spPr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96" name="Text Box 15"/>
          <p:cNvSpPr txBox="1"/>
          <p:nvPr/>
        </p:nvSpPr>
        <p:spPr>
          <a:xfrm>
            <a:off x="13716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97" name="Rectangle 7"/>
          <p:cNvSpPr/>
          <p:nvPr/>
        </p:nvSpPr>
        <p:spPr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98" name="Text Box 15"/>
          <p:cNvSpPr txBox="1"/>
          <p:nvPr/>
        </p:nvSpPr>
        <p:spPr>
          <a:xfrm>
            <a:off x="7620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899" name="Text Box 15"/>
          <p:cNvSpPr txBox="1"/>
          <p:nvPr/>
        </p:nvSpPr>
        <p:spPr>
          <a:xfrm>
            <a:off x="457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Line 24"/>
          <p:cNvSpPr/>
          <p:nvPr/>
        </p:nvSpPr>
        <p:spPr>
          <a:xfrm>
            <a:off x="6324600" y="3962400"/>
            <a:ext cx="2143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Line 7"/>
          <p:cNvSpPr/>
          <p:nvPr/>
        </p:nvSpPr>
        <p:spPr>
          <a:xfrm>
            <a:off x="990600" y="1981200"/>
            <a:ext cx="0" cy="1981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17" name="Line 8"/>
          <p:cNvSpPr/>
          <p:nvPr/>
        </p:nvSpPr>
        <p:spPr>
          <a:xfrm>
            <a:off x="804863" y="2833688"/>
            <a:ext cx="33813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18" name="Line 9"/>
          <p:cNvSpPr/>
          <p:nvPr/>
        </p:nvSpPr>
        <p:spPr>
          <a:xfrm>
            <a:off x="990600" y="3962400"/>
            <a:ext cx="1524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19" name="Text Box 10"/>
          <p:cNvSpPr txBox="1"/>
          <p:nvPr/>
        </p:nvSpPr>
        <p:spPr>
          <a:xfrm>
            <a:off x="20638" y="2971800"/>
            <a:ext cx="969962" cy="67151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address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of L1 PT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0" name="Text Box 11"/>
          <p:cNvSpPr txBox="1"/>
          <p:nvPr/>
        </p:nvSpPr>
        <p:spPr>
          <a:xfrm>
            <a:off x="6553200" y="4224338"/>
            <a:ext cx="1031875" cy="8016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 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address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of page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1" name="Text Box 12"/>
          <p:cNvSpPr txBox="1"/>
          <p:nvPr/>
        </p:nvSpPr>
        <p:spPr>
          <a:xfrm>
            <a:off x="1120775" y="4738688"/>
            <a:ext cx="1012825" cy="671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512 GB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region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 entry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2" name="Text Box 13"/>
          <p:cNvSpPr txBox="1"/>
          <p:nvPr/>
        </p:nvSpPr>
        <p:spPr>
          <a:xfrm>
            <a:off x="990600" y="2162175"/>
            <a:ext cx="1268413" cy="6715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L1 PT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global 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directory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3" name="Text Box 21"/>
          <p:cNvSpPr txBox="1">
            <a:spLocks noChangeAspect="1"/>
          </p:cNvSpPr>
          <p:nvPr/>
        </p:nvSpPr>
        <p:spPr>
          <a:xfrm>
            <a:off x="6829425" y="1447800"/>
            <a:ext cx="409575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4" name="Text Box 23"/>
          <p:cNvSpPr txBox="1">
            <a:spLocks noChangeAspect="1"/>
          </p:cNvSpPr>
          <p:nvPr/>
        </p:nvSpPr>
        <p:spPr>
          <a:xfrm>
            <a:off x="7467600" y="2078038"/>
            <a:ext cx="1538288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Virtual address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5" name="Line 24"/>
          <p:cNvSpPr/>
          <p:nvPr/>
        </p:nvSpPr>
        <p:spPr>
          <a:xfrm>
            <a:off x="2133600" y="3962400"/>
            <a:ext cx="1524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6" name="Line 25"/>
          <p:cNvSpPr/>
          <p:nvPr/>
        </p:nvSpPr>
        <p:spPr>
          <a:xfrm>
            <a:off x="2286000" y="2833688"/>
            <a:ext cx="0" cy="1128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7" name="Line 27"/>
          <p:cNvSpPr/>
          <p:nvPr/>
        </p:nvSpPr>
        <p:spPr>
          <a:xfrm>
            <a:off x="5486400" y="4191000"/>
            <a:ext cx="304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8" name="Line 28"/>
          <p:cNvSpPr/>
          <p:nvPr/>
        </p:nvSpPr>
        <p:spPr>
          <a:xfrm flipH="1">
            <a:off x="6538913" y="3962400"/>
            <a:ext cx="14287" cy="167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9" name="Line 32"/>
          <p:cNvSpPr/>
          <p:nvPr/>
        </p:nvSpPr>
        <p:spPr>
          <a:xfrm>
            <a:off x="7467600" y="1981200"/>
            <a:ext cx="0" cy="4038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0" name="Text Box 35"/>
          <p:cNvSpPr txBox="1">
            <a:spLocks noChangeAspect="1"/>
          </p:cNvSpPr>
          <p:nvPr/>
        </p:nvSpPr>
        <p:spPr>
          <a:xfrm>
            <a:off x="3017838" y="5735638"/>
            <a:ext cx="409575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31" name="Text Box 36"/>
          <p:cNvSpPr txBox="1">
            <a:spLocks noChangeAspect="1"/>
          </p:cNvSpPr>
          <p:nvPr/>
        </p:nvSpPr>
        <p:spPr>
          <a:xfrm>
            <a:off x="6858000" y="5735638"/>
            <a:ext cx="409575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32" name="Text Box 37"/>
          <p:cNvSpPr txBox="1">
            <a:spLocks noChangeAspect="1"/>
          </p:cNvSpPr>
          <p:nvPr/>
        </p:nvSpPr>
        <p:spPr>
          <a:xfrm>
            <a:off x="7467600" y="5638800"/>
            <a:ext cx="1666875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address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33" name="Line 38"/>
          <p:cNvSpPr/>
          <p:nvPr/>
        </p:nvSpPr>
        <p:spPr>
          <a:xfrm flipH="1">
            <a:off x="3886200" y="5638800"/>
            <a:ext cx="2667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4" name="Line 39"/>
          <p:cNvSpPr/>
          <p:nvPr/>
        </p:nvSpPr>
        <p:spPr>
          <a:xfrm>
            <a:off x="3886200" y="56388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5" name="Text Box 40"/>
          <p:cNvSpPr txBox="1"/>
          <p:nvPr/>
        </p:nvSpPr>
        <p:spPr>
          <a:xfrm>
            <a:off x="7475538" y="3275013"/>
            <a:ext cx="1363662" cy="8016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Offset into 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and 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virtual page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36" name="Rectangle 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 tables 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37" name="Rectangle 1"/>
          <p:cNvSpPr/>
          <p:nvPr/>
        </p:nvSpPr>
        <p:spPr>
          <a:xfrm>
            <a:off x="720725" y="1698625"/>
            <a:ext cx="1412875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VPN 1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38" name="Rectangle 42"/>
          <p:cNvSpPr/>
          <p:nvPr/>
        </p:nvSpPr>
        <p:spPr>
          <a:xfrm>
            <a:off x="2133600" y="1698625"/>
            <a:ext cx="1412875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VPN 2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39" name="Rectangle 43"/>
          <p:cNvSpPr/>
          <p:nvPr/>
        </p:nvSpPr>
        <p:spPr>
          <a:xfrm>
            <a:off x="3540125" y="1698625"/>
            <a:ext cx="1412875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VPN 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40" name="Rectangle 44"/>
          <p:cNvSpPr/>
          <p:nvPr/>
        </p:nvSpPr>
        <p:spPr>
          <a:xfrm>
            <a:off x="4953000" y="1698625"/>
            <a:ext cx="1412875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VPN 4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01" name="Rectangle 45"/>
          <p:cNvSpPr>
            <a:spLocks noChangeArrowheads="1"/>
          </p:cNvSpPr>
          <p:nvPr/>
        </p:nvSpPr>
        <p:spPr bwMode="auto">
          <a:xfrm>
            <a:off x="6359525" y="1698625"/>
            <a:ext cx="1412875" cy="282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VPO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42" name="Text Box 21"/>
          <p:cNvSpPr txBox="1">
            <a:spLocks noChangeAspect="1"/>
          </p:cNvSpPr>
          <p:nvPr/>
        </p:nvSpPr>
        <p:spPr>
          <a:xfrm>
            <a:off x="5467350" y="1447800"/>
            <a:ext cx="296863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43" name="Text Box 21"/>
          <p:cNvSpPr txBox="1">
            <a:spLocks noChangeAspect="1"/>
          </p:cNvSpPr>
          <p:nvPr/>
        </p:nvSpPr>
        <p:spPr>
          <a:xfrm>
            <a:off x="4038600" y="1447800"/>
            <a:ext cx="296863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44" name="Text Box 21"/>
          <p:cNvSpPr txBox="1">
            <a:spLocks noChangeAspect="1"/>
          </p:cNvSpPr>
          <p:nvPr/>
        </p:nvSpPr>
        <p:spPr>
          <a:xfrm>
            <a:off x="2674938" y="14478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45" name="Text Box 21"/>
          <p:cNvSpPr txBox="1">
            <a:spLocks noChangeAspect="1"/>
          </p:cNvSpPr>
          <p:nvPr/>
        </p:nvSpPr>
        <p:spPr>
          <a:xfrm>
            <a:off x="1227138" y="14478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6359525" y="6019800"/>
            <a:ext cx="1412875" cy="282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PPO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143000" y="2833688"/>
            <a:ext cx="1033463" cy="189706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48" name="Rectangle 9"/>
          <p:cNvSpPr/>
          <p:nvPr/>
        </p:nvSpPr>
        <p:spPr>
          <a:xfrm>
            <a:off x="1143000" y="3824288"/>
            <a:ext cx="1033463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L1 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49" name="Text Box 7"/>
          <p:cNvSpPr txBox="1"/>
          <p:nvPr/>
        </p:nvSpPr>
        <p:spPr>
          <a:xfrm>
            <a:off x="292100" y="2687638"/>
            <a:ext cx="5461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CR3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50" name="Line 7"/>
          <p:cNvSpPr/>
          <p:nvPr/>
        </p:nvSpPr>
        <p:spPr>
          <a:xfrm>
            <a:off x="2362200" y="1981200"/>
            <a:ext cx="0" cy="1981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51" name="Line 8"/>
          <p:cNvSpPr/>
          <p:nvPr/>
        </p:nvSpPr>
        <p:spPr>
          <a:xfrm>
            <a:off x="2286000" y="2833688"/>
            <a:ext cx="233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52" name="Line 9"/>
          <p:cNvSpPr/>
          <p:nvPr/>
        </p:nvSpPr>
        <p:spPr>
          <a:xfrm flipV="1">
            <a:off x="2362200" y="3962400"/>
            <a:ext cx="1381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53" name="Text Box 12"/>
          <p:cNvSpPr txBox="1"/>
          <p:nvPr/>
        </p:nvSpPr>
        <p:spPr>
          <a:xfrm>
            <a:off x="2519363" y="4738688"/>
            <a:ext cx="1012825" cy="671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 GB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region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 entry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54" name="Text Box 13"/>
          <p:cNvSpPr txBox="1"/>
          <p:nvPr/>
        </p:nvSpPr>
        <p:spPr>
          <a:xfrm>
            <a:off x="2389188" y="2162175"/>
            <a:ext cx="1268412" cy="6715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L2 PT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upper 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directory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500313" y="2833688"/>
            <a:ext cx="1031875" cy="189706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56" name="Rectangle 9"/>
          <p:cNvSpPr/>
          <p:nvPr/>
        </p:nvSpPr>
        <p:spPr>
          <a:xfrm>
            <a:off x="2500313" y="3824288"/>
            <a:ext cx="1031875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L2 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57" name="Line 24"/>
          <p:cNvSpPr/>
          <p:nvPr/>
        </p:nvSpPr>
        <p:spPr>
          <a:xfrm>
            <a:off x="3532188" y="3962400"/>
            <a:ext cx="125412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58" name="Line 25"/>
          <p:cNvSpPr/>
          <p:nvPr/>
        </p:nvSpPr>
        <p:spPr>
          <a:xfrm>
            <a:off x="3657600" y="2833688"/>
            <a:ext cx="0" cy="1128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59" name="Line 7"/>
          <p:cNvSpPr/>
          <p:nvPr/>
        </p:nvSpPr>
        <p:spPr>
          <a:xfrm>
            <a:off x="3733800" y="1981200"/>
            <a:ext cx="0" cy="1981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60" name="Line 8"/>
          <p:cNvSpPr/>
          <p:nvPr/>
        </p:nvSpPr>
        <p:spPr>
          <a:xfrm>
            <a:off x="3657600" y="2833688"/>
            <a:ext cx="2905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61" name="Line 9"/>
          <p:cNvSpPr/>
          <p:nvPr/>
        </p:nvSpPr>
        <p:spPr>
          <a:xfrm flipV="1">
            <a:off x="3733800" y="3962400"/>
            <a:ext cx="2143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62" name="Text Box 12"/>
          <p:cNvSpPr txBox="1"/>
          <p:nvPr/>
        </p:nvSpPr>
        <p:spPr>
          <a:xfrm>
            <a:off x="3940175" y="4738688"/>
            <a:ext cx="1012825" cy="671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 MB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region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 entry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63" name="Text Box 13"/>
          <p:cNvSpPr txBox="1"/>
          <p:nvPr/>
        </p:nvSpPr>
        <p:spPr>
          <a:xfrm>
            <a:off x="3810000" y="2162175"/>
            <a:ext cx="1295400" cy="6715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L3 PT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middle 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directory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919538" y="2833688"/>
            <a:ext cx="1033463" cy="189706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65" name="Rectangle 9"/>
          <p:cNvSpPr/>
          <p:nvPr/>
        </p:nvSpPr>
        <p:spPr>
          <a:xfrm>
            <a:off x="3919538" y="3824288"/>
            <a:ext cx="1033462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L3 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66" name="Line 24"/>
          <p:cNvSpPr/>
          <p:nvPr/>
        </p:nvSpPr>
        <p:spPr>
          <a:xfrm>
            <a:off x="4953000" y="3962400"/>
            <a:ext cx="1524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67" name="Line 25"/>
          <p:cNvSpPr/>
          <p:nvPr/>
        </p:nvSpPr>
        <p:spPr>
          <a:xfrm>
            <a:off x="5105400" y="2833688"/>
            <a:ext cx="0" cy="1128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68" name="Line 7"/>
          <p:cNvSpPr/>
          <p:nvPr/>
        </p:nvSpPr>
        <p:spPr>
          <a:xfrm>
            <a:off x="5181600" y="1981200"/>
            <a:ext cx="0" cy="1981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69" name="Line 8"/>
          <p:cNvSpPr/>
          <p:nvPr/>
        </p:nvSpPr>
        <p:spPr>
          <a:xfrm flipV="1">
            <a:off x="5105400" y="2830513"/>
            <a:ext cx="233363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70" name="Line 9"/>
          <p:cNvSpPr/>
          <p:nvPr/>
        </p:nvSpPr>
        <p:spPr>
          <a:xfrm flipV="1">
            <a:off x="5181600" y="3962400"/>
            <a:ext cx="138113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71" name="Text Box 12"/>
          <p:cNvSpPr txBox="1"/>
          <p:nvPr/>
        </p:nvSpPr>
        <p:spPr>
          <a:xfrm>
            <a:off x="5338763" y="4738688"/>
            <a:ext cx="1012825" cy="671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 KB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region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 entry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72" name="Text Box 13"/>
          <p:cNvSpPr txBox="1"/>
          <p:nvPr/>
        </p:nvSpPr>
        <p:spPr>
          <a:xfrm>
            <a:off x="5208588" y="2162175"/>
            <a:ext cx="1268412" cy="6715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L4 PT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directory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319713" y="2833688"/>
            <a:ext cx="1031875" cy="189706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74" name="Rectangle 9"/>
          <p:cNvSpPr/>
          <p:nvPr/>
        </p:nvSpPr>
        <p:spPr>
          <a:xfrm>
            <a:off x="5319713" y="3824288"/>
            <a:ext cx="1031875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L4 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75" name="Rectangle 81"/>
          <p:cNvSpPr/>
          <p:nvPr/>
        </p:nvSpPr>
        <p:spPr>
          <a:xfrm>
            <a:off x="1627188" y="6019800"/>
            <a:ext cx="4738687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PPN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76" name="Line 24"/>
          <p:cNvSpPr/>
          <p:nvPr/>
        </p:nvSpPr>
        <p:spPr>
          <a:xfrm flipV="1">
            <a:off x="5181600" y="5580063"/>
            <a:ext cx="107950" cy="134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77" name="Line 24"/>
          <p:cNvSpPr/>
          <p:nvPr/>
        </p:nvSpPr>
        <p:spPr>
          <a:xfrm flipV="1">
            <a:off x="7435850" y="4360863"/>
            <a:ext cx="107950" cy="134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78" name="Line 24"/>
          <p:cNvSpPr/>
          <p:nvPr/>
        </p:nvSpPr>
        <p:spPr>
          <a:xfrm flipV="1">
            <a:off x="5149850" y="23622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79" name="Line 24"/>
          <p:cNvSpPr/>
          <p:nvPr/>
        </p:nvSpPr>
        <p:spPr>
          <a:xfrm flipV="1">
            <a:off x="3702050" y="23622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80" name="Line 24"/>
          <p:cNvSpPr/>
          <p:nvPr/>
        </p:nvSpPr>
        <p:spPr>
          <a:xfrm flipV="1">
            <a:off x="2330450" y="23622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81" name="Line 24"/>
          <p:cNvSpPr/>
          <p:nvPr/>
        </p:nvSpPr>
        <p:spPr>
          <a:xfrm flipV="1">
            <a:off x="958850" y="23622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82" name="Line 24"/>
          <p:cNvSpPr/>
          <p:nvPr/>
        </p:nvSpPr>
        <p:spPr>
          <a:xfrm flipV="1">
            <a:off x="5029200" y="32766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83" name="Line 24"/>
          <p:cNvSpPr/>
          <p:nvPr/>
        </p:nvSpPr>
        <p:spPr>
          <a:xfrm flipV="1">
            <a:off x="3581400" y="32766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84" name="Line 24"/>
          <p:cNvSpPr/>
          <p:nvPr/>
        </p:nvSpPr>
        <p:spPr>
          <a:xfrm flipV="1">
            <a:off x="2209800" y="3294063"/>
            <a:ext cx="107950" cy="134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85" name="Line 24"/>
          <p:cNvSpPr/>
          <p:nvPr/>
        </p:nvSpPr>
        <p:spPr>
          <a:xfrm flipV="1">
            <a:off x="914400" y="33528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86" name="Text Box 36"/>
          <p:cNvSpPr txBox="1">
            <a:spLocks noChangeAspect="1"/>
          </p:cNvSpPr>
          <p:nvPr/>
        </p:nvSpPr>
        <p:spPr>
          <a:xfrm>
            <a:off x="7454900" y="43434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87" name="Text Box 36"/>
          <p:cNvSpPr txBox="1">
            <a:spLocks noChangeAspect="1"/>
          </p:cNvSpPr>
          <p:nvPr/>
        </p:nvSpPr>
        <p:spPr>
          <a:xfrm>
            <a:off x="5032375" y="5383213"/>
            <a:ext cx="377825" cy="2555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88" name="Text Box 36"/>
          <p:cNvSpPr txBox="1">
            <a:spLocks noChangeAspect="1"/>
          </p:cNvSpPr>
          <p:nvPr/>
        </p:nvSpPr>
        <p:spPr>
          <a:xfrm>
            <a:off x="5154613" y="2209800"/>
            <a:ext cx="280987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89" name="Text Box 36"/>
          <p:cNvSpPr txBox="1">
            <a:spLocks noChangeAspect="1"/>
          </p:cNvSpPr>
          <p:nvPr/>
        </p:nvSpPr>
        <p:spPr>
          <a:xfrm>
            <a:off x="3706813" y="2209800"/>
            <a:ext cx="280987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90" name="Text Box 36"/>
          <p:cNvSpPr txBox="1">
            <a:spLocks noChangeAspect="1"/>
          </p:cNvSpPr>
          <p:nvPr/>
        </p:nvSpPr>
        <p:spPr>
          <a:xfrm>
            <a:off x="2335213" y="2209800"/>
            <a:ext cx="280987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91" name="Text Box 36"/>
          <p:cNvSpPr txBox="1">
            <a:spLocks noChangeAspect="1"/>
          </p:cNvSpPr>
          <p:nvPr/>
        </p:nvSpPr>
        <p:spPr>
          <a:xfrm>
            <a:off x="963613" y="2209800"/>
            <a:ext cx="280987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92" name="Text Box 36"/>
          <p:cNvSpPr txBox="1">
            <a:spLocks noChangeAspect="1"/>
          </p:cNvSpPr>
          <p:nvPr/>
        </p:nvSpPr>
        <p:spPr>
          <a:xfrm>
            <a:off x="4803775" y="31242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93" name="Text Box 36"/>
          <p:cNvSpPr txBox="1">
            <a:spLocks noChangeAspect="1"/>
          </p:cNvSpPr>
          <p:nvPr/>
        </p:nvSpPr>
        <p:spPr>
          <a:xfrm>
            <a:off x="3352800" y="31242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94" name="Text Box 36"/>
          <p:cNvSpPr txBox="1">
            <a:spLocks noChangeAspect="1"/>
          </p:cNvSpPr>
          <p:nvPr/>
        </p:nvSpPr>
        <p:spPr>
          <a:xfrm>
            <a:off x="1984375" y="31242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95" name="Text Box 36"/>
          <p:cNvSpPr txBox="1">
            <a:spLocks noChangeAspect="1"/>
          </p:cNvSpPr>
          <p:nvPr/>
        </p:nvSpPr>
        <p:spPr>
          <a:xfrm>
            <a:off x="993775" y="31242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1"/>
          <p:cNvSpPr>
            <a:spLocks noGrp="1"/>
          </p:cNvSpPr>
          <p:nvPr>
            <p:ph type="title"/>
          </p:nvPr>
        </p:nvSpPr>
        <p:spPr>
          <a:xfrm>
            <a:off x="458788" y="533400"/>
            <a:ext cx="7924800" cy="801688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Cute Trick for Speeding Up L1 Access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idx="1"/>
          </p:nvPr>
        </p:nvSpPr>
        <p:spPr>
          <a:xfrm>
            <a:off x="381000" y="4419600"/>
            <a:ext cx="8548688" cy="2339975"/>
          </a:xfrm>
        </p:spPr>
        <p:txBody>
          <a:bodyPr vert="horz" wrap="square" lIns="91440" tIns="45720" rIns="91440" bIns="45720" anchor="t" anchorCtr="0"/>
          <a:p>
            <a:pPr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Observation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Bits that determine CI identical in virtual and physical address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Can index into cache while address translation taking place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Generally we hit in TLB, so PPN bits (CT bits) available next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“Virtually indexed, physically tagged”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Cache carefully sized to make this possible</a:t>
            </a:r>
            <a:endParaRPr lang="en-GB" altLang="zh-CN" sz="2000" dirty="0">
              <a:ea typeface="宋体" panose="02010600030101010101" pitchFamily="2" charset="-122"/>
            </a:endParaRPr>
          </a:p>
        </p:txBody>
      </p:sp>
      <p:sp>
        <p:nvSpPr>
          <p:cNvPr id="40964" name="Text Box 3"/>
          <p:cNvSpPr txBox="1"/>
          <p:nvPr/>
        </p:nvSpPr>
        <p:spPr>
          <a:xfrm>
            <a:off x="935038" y="2162175"/>
            <a:ext cx="2500312" cy="8985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Physical 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address 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(PA)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40965" name="Rectangle 4"/>
          <p:cNvSpPr/>
          <p:nvPr/>
        </p:nvSpPr>
        <p:spPr>
          <a:xfrm>
            <a:off x="3733800" y="2184400"/>
            <a:ext cx="1066800" cy="304800"/>
          </a:xfrm>
          <a:prstGeom prst="rect">
            <a:avLst/>
          </a:prstGeom>
          <a:solidFill>
            <a:srgbClr val="D5F1C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CT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105400" y="21844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ts val="5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CO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0967" name="Text Box 6"/>
          <p:cNvSpPr txBox="1"/>
          <p:nvPr/>
        </p:nvSpPr>
        <p:spPr>
          <a:xfrm>
            <a:off x="4040188" y="1955800"/>
            <a:ext cx="365125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36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40968" name="Text Box 7"/>
          <p:cNvSpPr txBox="1"/>
          <p:nvPr/>
        </p:nvSpPr>
        <p:spPr>
          <a:xfrm>
            <a:off x="5130800" y="1955800"/>
            <a:ext cx="27305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6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800600" y="21844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ts val="5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CI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0970" name="Text Box 9"/>
          <p:cNvSpPr txBox="1"/>
          <p:nvPr/>
        </p:nvSpPr>
        <p:spPr>
          <a:xfrm>
            <a:off x="4800600" y="1955800"/>
            <a:ext cx="27305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6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40971" name="Text Box 10"/>
          <p:cNvSpPr txBox="1"/>
          <p:nvPr/>
        </p:nvSpPr>
        <p:spPr>
          <a:xfrm>
            <a:off x="2362200" y="3625850"/>
            <a:ext cx="1073150" cy="8985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Virtual 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address 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(VA)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40972" name="Rectangle 11"/>
          <p:cNvSpPr/>
          <p:nvPr/>
        </p:nvSpPr>
        <p:spPr>
          <a:xfrm>
            <a:off x="3733800" y="4089400"/>
            <a:ext cx="1066800" cy="304800"/>
          </a:xfrm>
          <a:prstGeom prst="rect">
            <a:avLst/>
          </a:prstGeom>
          <a:solidFill>
            <a:srgbClr val="F1C7C7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VPN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800600" y="4089400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ts val="5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VPO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0974" name="Text Box 13"/>
          <p:cNvSpPr txBox="1"/>
          <p:nvPr/>
        </p:nvSpPr>
        <p:spPr>
          <a:xfrm>
            <a:off x="4037013" y="4470400"/>
            <a:ext cx="365125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36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40975" name="Text Box 14"/>
          <p:cNvSpPr txBox="1"/>
          <p:nvPr/>
        </p:nvSpPr>
        <p:spPr>
          <a:xfrm>
            <a:off x="4797425" y="4470400"/>
            <a:ext cx="609600" cy="279400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12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4800600" y="2794000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ts val="5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PPO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0977" name="Rectangle 16"/>
          <p:cNvSpPr/>
          <p:nvPr/>
        </p:nvSpPr>
        <p:spPr>
          <a:xfrm>
            <a:off x="3733800" y="2794000"/>
            <a:ext cx="1066800" cy="304800"/>
          </a:xfrm>
          <a:prstGeom prst="rect">
            <a:avLst/>
          </a:prstGeom>
          <a:solidFill>
            <a:srgbClr val="D5F1C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PPN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40978" name="AutoShape 17"/>
          <p:cNvSpPr/>
          <p:nvPr/>
        </p:nvSpPr>
        <p:spPr>
          <a:xfrm>
            <a:off x="3429000" y="21844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0979" name="Line 18"/>
          <p:cNvSpPr/>
          <p:nvPr/>
        </p:nvSpPr>
        <p:spPr>
          <a:xfrm flipV="1">
            <a:off x="4343400" y="3859213"/>
            <a:ext cx="1588" cy="231775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0980" name="AutoShape 19"/>
          <p:cNvSpPr/>
          <p:nvPr/>
        </p:nvSpPr>
        <p:spPr>
          <a:xfrm>
            <a:off x="3657600" y="33274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Address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Translation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40981" name="Line 20"/>
          <p:cNvSpPr/>
          <p:nvPr/>
        </p:nvSpPr>
        <p:spPr>
          <a:xfrm flipV="1">
            <a:off x="4343400" y="3097213"/>
            <a:ext cx="1588" cy="274637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2" name="Line 21"/>
          <p:cNvSpPr/>
          <p:nvPr/>
        </p:nvSpPr>
        <p:spPr>
          <a:xfrm flipV="1">
            <a:off x="5105400" y="3097213"/>
            <a:ext cx="1588" cy="993775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0983" name="Text Box 22"/>
          <p:cNvSpPr txBox="1"/>
          <p:nvPr/>
        </p:nvSpPr>
        <p:spPr>
          <a:xfrm>
            <a:off x="5102225" y="3297238"/>
            <a:ext cx="733425" cy="536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No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Change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40984" name="Rectangle 23"/>
          <p:cNvSpPr/>
          <p:nvPr/>
        </p:nvSpPr>
        <p:spPr>
          <a:xfrm>
            <a:off x="6096000" y="2794000"/>
            <a:ext cx="2667000" cy="1143000"/>
          </a:xfrm>
          <a:prstGeom prst="rect">
            <a:avLst/>
          </a:prstGeom>
          <a:solidFill>
            <a:srgbClr val="F6F5BD"/>
          </a:solidFill>
          <a:ln w="1908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0985" name="Line 28"/>
          <p:cNvSpPr/>
          <p:nvPr/>
        </p:nvSpPr>
        <p:spPr>
          <a:xfrm flipV="1">
            <a:off x="5410200" y="3251200"/>
            <a:ext cx="935038" cy="992188"/>
          </a:xfrm>
          <a:prstGeom prst="line">
            <a:avLst/>
          </a:prstGeom>
          <a:ln w="19080" cap="flat" cmpd="sng">
            <a:solidFill>
              <a:srgbClr val="000066"/>
            </a:solidFill>
            <a:prstDash val="sysDot"/>
            <a:miter/>
            <a:headEnd type="oval" w="med" len="med"/>
            <a:tailEnd type="triangle" w="med" len="med"/>
          </a:ln>
        </p:spPr>
      </p:sp>
      <p:sp>
        <p:nvSpPr>
          <p:cNvPr id="40986" name="Rectangle 29"/>
          <p:cNvSpPr/>
          <p:nvPr/>
        </p:nvSpPr>
        <p:spPr>
          <a:xfrm>
            <a:off x="5694363" y="3810000"/>
            <a:ext cx="325437" cy="279400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CI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40987" name="Freeform 34"/>
          <p:cNvSpPr/>
          <p:nvPr/>
        </p:nvSpPr>
        <p:spPr>
          <a:xfrm>
            <a:off x="4495800" y="1727200"/>
            <a:ext cx="16002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 cap="flat" cmpd="sng">
            <a:solidFill>
              <a:srgbClr val="000066">
                <a:alpha val="100000"/>
              </a:srgbClr>
            </a:solidFill>
            <a:prstDash val="sysDot"/>
            <a:round/>
            <a:headEnd type="oval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8" name="TextBox 36"/>
          <p:cNvSpPr txBox="1"/>
          <p:nvPr/>
        </p:nvSpPr>
        <p:spPr>
          <a:xfrm>
            <a:off x="6934200" y="4024313"/>
            <a:ext cx="12192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L1 Cache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89" name="Rectangle 29"/>
          <p:cNvSpPr/>
          <p:nvPr/>
        </p:nvSpPr>
        <p:spPr>
          <a:xfrm>
            <a:off x="5248275" y="1447800"/>
            <a:ext cx="366713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CT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45238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629400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78638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162800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432675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716838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966075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8250238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8" name="Line 30"/>
          <p:cNvSpPr/>
          <p:nvPr/>
        </p:nvSpPr>
        <p:spPr>
          <a:xfrm flipV="1">
            <a:off x="6780213" y="1879600"/>
            <a:ext cx="1587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0999" name="Line 30"/>
          <p:cNvSpPr/>
          <p:nvPr/>
        </p:nvSpPr>
        <p:spPr>
          <a:xfrm flipV="1">
            <a:off x="7008813" y="1879600"/>
            <a:ext cx="1587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1000" name="Line 30"/>
          <p:cNvSpPr/>
          <p:nvPr/>
        </p:nvSpPr>
        <p:spPr>
          <a:xfrm flipV="1">
            <a:off x="7313613" y="1879600"/>
            <a:ext cx="1587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1001" name="Line 30"/>
          <p:cNvSpPr/>
          <p:nvPr/>
        </p:nvSpPr>
        <p:spPr>
          <a:xfrm flipV="1">
            <a:off x="6475413" y="1881188"/>
            <a:ext cx="1587" cy="1370012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1002" name="Line 30"/>
          <p:cNvSpPr/>
          <p:nvPr/>
        </p:nvSpPr>
        <p:spPr>
          <a:xfrm flipV="1">
            <a:off x="8382000" y="1881188"/>
            <a:ext cx="1588" cy="1370012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1003" name="Line 30"/>
          <p:cNvSpPr/>
          <p:nvPr/>
        </p:nvSpPr>
        <p:spPr>
          <a:xfrm flipV="1">
            <a:off x="7543800" y="1879600"/>
            <a:ext cx="1588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1004" name="Line 30"/>
          <p:cNvSpPr/>
          <p:nvPr/>
        </p:nvSpPr>
        <p:spPr>
          <a:xfrm flipV="1">
            <a:off x="7848600" y="1879600"/>
            <a:ext cx="1588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1005" name="Line 30"/>
          <p:cNvSpPr/>
          <p:nvPr/>
        </p:nvSpPr>
        <p:spPr>
          <a:xfrm flipV="1">
            <a:off x="8077200" y="1879600"/>
            <a:ext cx="1588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41006" name="AutoShape 19"/>
          <p:cNvSpPr/>
          <p:nvPr/>
        </p:nvSpPr>
        <p:spPr>
          <a:xfrm>
            <a:off x="6096000" y="1447800"/>
            <a:ext cx="2667000" cy="431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Tag Check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Multilevel page tables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Pentium/Linux Memory System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Core i7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Linux Virtual Memory System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Memory Mapping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reading: 9.7, 9.8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10" name="Rectangle 6"/>
          <p:cNvSpPr/>
          <p:nvPr/>
        </p:nvSpPr>
        <p:spPr>
          <a:xfrm>
            <a:off x="228600" y="1143000"/>
            <a:ext cx="85344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17"/>
          <p:cNvSpPr>
            <a:spLocks noChangeArrowheads="1"/>
          </p:cNvSpPr>
          <p:nvPr/>
        </p:nvSpPr>
        <p:spPr bwMode="auto">
          <a:xfrm>
            <a:off x="3244850" y="2576513"/>
            <a:ext cx="3302000" cy="533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17"/>
          <p:cNvSpPr>
            <a:spLocks noChangeArrowheads="1"/>
          </p:cNvSpPr>
          <p:nvPr/>
        </p:nvSpPr>
        <p:spPr bwMode="auto">
          <a:xfrm>
            <a:off x="3244850" y="319088"/>
            <a:ext cx="3302000" cy="88582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Process-specific data structures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(e.g. task and mm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page tables, kernel stack)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17"/>
          <p:cNvSpPr>
            <a:spLocks noChangeArrowheads="1"/>
          </p:cNvSpPr>
          <p:nvPr/>
        </p:nvSpPr>
        <p:spPr bwMode="auto">
          <a:xfrm>
            <a:off x="3244850" y="1204913"/>
            <a:ext cx="3302000" cy="457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Physical memory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17"/>
          <p:cNvSpPr>
            <a:spLocks noChangeArrowheads="1"/>
          </p:cNvSpPr>
          <p:nvPr/>
        </p:nvSpPr>
        <p:spPr bwMode="auto">
          <a:xfrm>
            <a:off x="3244850" y="1662113"/>
            <a:ext cx="3302000" cy="44291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Kernel code and data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17"/>
          <p:cNvSpPr>
            <a:spLocks noChangeArrowheads="1"/>
          </p:cNvSpPr>
          <p:nvPr/>
        </p:nvSpPr>
        <p:spPr bwMode="auto">
          <a:xfrm>
            <a:off x="3244850" y="2105025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User stack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17"/>
          <p:cNvSpPr>
            <a:spLocks noChangeArrowheads="1"/>
          </p:cNvSpPr>
          <p:nvPr/>
        </p:nvSpPr>
        <p:spPr bwMode="auto">
          <a:xfrm>
            <a:off x="3244850" y="3109913"/>
            <a:ext cx="33020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Memory mapped region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 shared libraries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7"/>
          <p:cNvSpPr>
            <a:spLocks noChangeArrowheads="1"/>
          </p:cNvSpPr>
          <p:nvPr/>
        </p:nvSpPr>
        <p:spPr bwMode="auto">
          <a:xfrm>
            <a:off x="3241675" y="3794125"/>
            <a:ext cx="3300413" cy="4587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17"/>
          <p:cNvSpPr>
            <a:spLocks noChangeArrowheads="1"/>
          </p:cNvSpPr>
          <p:nvPr/>
        </p:nvSpPr>
        <p:spPr bwMode="auto">
          <a:xfrm>
            <a:off x="3244850" y="4252913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Run-time heap (via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7"/>
          <p:cNvSpPr>
            <a:spLocks noChangeArrowheads="1"/>
          </p:cNvSpPr>
          <p:nvPr/>
        </p:nvSpPr>
        <p:spPr bwMode="auto">
          <a:xfrm>
            <a:off x="3244850" y="4724400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Uninitialized data (.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bss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3244850" y="5195888"/>
            <a:ext cx="3302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Initialized data (.data)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3244850" y="5653088"/>
            <a:ext cx="3302000" cy="4429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Program text (.text)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17"/>
          <p:cNvSpPr>
            <a:spLocks noChangeArrowheads="1"/>
          </p:cNvSpPr>
          <p:nvPr/>
        </p:nvSpPr>
        <p:spPr bwMode="auto">
          <a:xfrm>
            <a:off x="3241675" y="6096000"/>
            <a:ext cx="3300413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24" name="Right Brace 17"/>
          <p:cNvSpPr/>
          <p:nvPr/>
        </p:nvSpPr>
        <p:spPr>
          <a:xfrm>
            <a:off x="6542088" y="319088"/>
            <a:ext cx="309562" cy="1785937"/>
          </a:xfrm>
          <a:prstGeom prst="rightBrace">
            <a:avLst>
              <a:gd name="adj1" fmla="val 3103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5" name="Rectangle 18"/>
          <p:cNvSpPr/>
          <p:nvPr/>
        </p:nvSpPr>
        <p:spPr>
          <a:xfrm>
            <a:off x="6792913" y="835025"/>
            <a:ext cx="928687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Kernel 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virtual 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6" name="Right Brace 19"/>
          <p:cNvSpPr/>
          <p:nvPr/>
        </p:nvSpPr>
        <p:spPr>
          <a:xfrm>
            <a:off x="6546850" y="2105025"/>
            <a:ext cx="307975" cy="4371975"/>
          </a:xfrm>
          <a:prstGeom prst="rightBrace">
            <a:avLst>
              <a:gd name="adj1" fmla="val 3115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7" name="Rectangle 20"/>
          <p:cNvSpPr/>
          <p:nvPr/>
        </p:nvSpPr>
        <p:spPr>
          <a:xfrm>
            <a:off x="6792913" y="3910013"/>
            <a:ext cx="928687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Process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virtual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8" name="Right Brace 21"/>
          <p:cNvSpPr/>
          <p:nvPr/>
        </p:nvSpPr>
        <p:spPr>
          <a:xfrm flipH="1">
            <a:off x="2982913" y="319088"/>
            <a:ext cx="263525" cy="885825"/>
          </a:xfrm>
          <a:prstGeom prst="rightBrace">
            <a:avLst>
              <a:gd name="adj1" fmla="val 3101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9" name="Rectangle 23"/>
          <p:cNvSpPr/>
          <p:nvPr/>
        </p:nvSpPr>
        <p:spPr>
          <a:xfrm>
            <a:off x="1608138" y="500063"/>
            <a:ext cx="137477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Different for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each process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0" name="Right Brace 24"/>
          <p:cNvSpPr/>
          <p:nvPr/>
        </p:nvSpPr>
        <p:spPr>
          <a:xfrm flipH="1">
            <a:off x="2982913" y="1204913"/>
            <a:ext cx="258762" cy="900112"/>
          </a:xfrm>
          <a:prstGeom prst="rightBrace">
            <a:avLst>
              <a:gd name="adj1" fmla="val 3101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031" name="Straight Connector 26"/>
          <p:cNvCxnSpPr>
            <a:stCxn id="43030" idx="2"/>
            <a:endCxn id="43026" idx="0"/>
          </p:cNvCxnSpPr>
          <p:nvPr/>
        </p:nvCxnSpPr>
        <p:spPr>
          <a:xfrm>
            <a:off x="3241675" y="2105025"/>
            <a:ext cx="33051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3032" name="Rectangle 27"/>
          <p:cNvSpPr/>
          <p:nvPr/>
        </p:nvSpPr>
        <p:spPr>
          <a:xfrm>
            <a:off x="1590675" y="1381125"/>
            <a:ext cx="13747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Identical for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each process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3" name="Line 107"/>
          <p:cNvSpPr/>
          <p:nvPr/>
        </p:nvSpPr>
        <p:spPr>
          <a:xfrm>
            <a:off x="2965450" y="2576513"/>
            <a:ext cx="2809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4" name="Rectangle 29"/>
          <p:cNvSpPr/>
          <p:nvPr/>
        </p:nvSpPr>
        <p:spPr>
          <a:xfrm>
            <a:off x="2332038" y="2422525"/>
            <a:ext cx="6842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%esp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5" name="Line 107"/>
          <p:cNvSpPr/>
          <p:nvPr/>
        </p:nvSpPr>
        <p:spPr>
          <a:xfrm flipV="1">
            <a:off x="2965450" y="4252913"/>
            <a:ext cx="2809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6" name="Rectangle 31"/>
          <p:cNvSpPr/>
          <p:nvPr/>
        </p:nvSpPr>
        <p:spPr>
          <a:xfrm>
            <a:off x="2540000" y="4098925"/>
            <a:ext cx="4921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brk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7" name="Line 107"/>
          <p:cNvSpPr/>
          <p:nvPr/>
        </p:nvSpPr>
        <p:spPr>
          <a:xfrm flipV="1">
            <a:off x="2965450" y="6096000"/>
            <a:ext cx="2762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8" name="Rectangle 33"/>
          <p:cNvSpPr/>
          <p:nvPr/>
        </p:nvSpPr>
        <p:spPr>
          <a:xfrm>
            <a:off x="1317625" y="5834063"/>
            <a:ext cx="1665288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Verdana" panose="020B0604030504040204" pitchFamily="34" charset="0"/>
              </a:rPr>
              <a:t>x08048000 (32)</a:t>
            </a:r>
            <a:br>
              <a:rPr lang="en-US" altLang="zh-CN" sz="1800" b="1" dirty="0">
                <a:latin typeface="Times New Roman" panose="02020603050405020304" pitchFamily="18" charset="0"/>
                <a:cs typeface="Verdana" panose="020B0604030504040204" pitchFamily="34" charset="0"/>
              </a:rPr>
            </a:br>
            <a:r>
              <a:rPr lang="en-US" altLang="zh-CN" sz="1800" b="1" dirty="0">
                <a:latin typeface="Times New Roman" panose="02020603050405020304" pitchFamily="18" charset="0"/>
                <a:cs typeface="Verdana" panose="020B0604030504040204" pitchFamily="34" charset="0"/>
              </a:rPr>
              <a:t>x40000000 (64)</a:t>
            </a:r>
            <a:endParaRPr lang="en-US" altLang="zh-CN" sz="1800" b="1" dirty="0">
              <a:latin typeface="Times New Roman" panose="02020603050405020304" pitchFamily="18" charset="0"/>
              <a:ea typeface="Verdana" panose="020B0604030504040204" pitchFamily="34" charset="0"/>
            </a:endParaRPr>
          </a:p>
        </p:txBody>
      </p:sp>
      <p:sp>
        <p:nvSpPr>
          <p:cNvPr id="43039" name="Line 130"/>
          <p:cNvSpPr/>
          <p:nvPr/>
        </p:nvSpPr>
        <p:spPr>
          <a:xfrm flipV="1">
            <a:off x="4892675" y="4024313"/>
            <a:ext cx="3175" cy="228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40" name="Line 130"/>
          <p:cNvSpPr/>
          <p:nvPr/>
        </p:nvSpPr>
        <p:spPr>
          <a:xfrm flipV="1">
            <a:off x="4887913" y="2895600"/>
            <a:ext cx="4762" cy="2143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41" name="Line 130"/>
          <p:cNvSpPr/>
          <p:nvPr/>
        </p:nvSpPr>
        <p:spPr>
          <a:xfrm>
            <a:off x="4895850" y="2576513"/>
            <a:ext cx="0" cy="2667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42" name="Rectangle 45"/>
          <p:cNvSpPr>
            <a:spLocks noGrp="1"/>
          </p:cNvSpPr>
          <p:nvPr>
            <p:ph type="title"/>
          </p:nvPr>
        </p:nvSpPr>
        <p:spPr>
          <a:xfrm>
            <a:off x="260350" y="3308350"/>
            <a:ext cx="2406650" cy="1492250"/>
          </a:xfrm>
        </p:spPr>
        <p:txBody>
          <a:bodyPr vert="horz" wrap="square" lIns="91440" tIns="45720" rIns="91440" bIns="45720" anchor="ctr" anchorCtr="0"/>
          <a:p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Linux Virtual Memory</a:t>
            </a:r>
            <a:r>
              <a:rPr lang="en-US" altLang="zh-CN" b="0" dirty="0">
                <a:ea typeface="宋体" panose="02010600030101010101" pitchFamily="2" charset="-122"/>
              </a:rPr>
              <a:t> System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Linux Virtual Memory System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6"/>
          <p:cNvSpPr/>
          <p:nvPr/>
        </p:nvSpPr>
        <p:spPr>
          <a:xfrm>
            <a:off x="228600" y="1143000"/>
            <a:ext cx="85344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17"/>
          <p:cNvSpPr>
            <a:spLocks noChangeArrowheads="1"/>
          </p:cNvSpPr>
          <p:nvPr/>
        </p:nvSpPr>
        <p:spPr bwMode="auto">
          <a:xfrm>
            <a:off x="3244850" y="2576513"/>
            <a:ext cx="3302000" cy="533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17"/>
          <p:cNvSpPr>
            <a:spLocks noChangeArrowheads="1"/>
          </p:cNvSpPr>
          <p:nvPr/>
        </p:nvSpPr>
        <p:spPr bwMode="auto">
          <a:xfrm>
            <a:off x="3244850" y="319088"/>
            <a:ext cx="3302000" cy="88582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Process-specific data structures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(e.g. task and mm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page tables, kernel stack)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17"/>
          <p:cNvSpPr>
            <a:spLocks noChangeArrowheads="1"/>
          </p:cNvSpPr>
          <p:nvPr/>
        </p:nvSpPr>
        <p:spPr bwMode="auto">
          <a:xfrm>
            <a:off x="3244850" y="1204913"/>
            <a:ext cx="3302000" cy="457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Physical memory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17"/>
          <p:cNvSpPr>
            <a:spLocks noChangeArrowheads="1"/>
          </p:cNvSpPr>
          <p:nvPr/>
        </p:nvSpPr>
        <p:spPr bwMode="auto">
          <a:xfrm>
            <a:off x="3244850" y="1662113"/>
            <a:ext cx="3302000" cy="44291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Kernel code and data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17"/>
          <p:cNvSpPr>
            <a:spLocks noChangeArrowheads="1"/>
          </p:cNvSpPr>
          <p:nvPr/>
        </p:nvSpPr>
        <p:spPr bwMode="auto">
          <a:xfrm>
            <a:off x="3244850" y="2105025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User stack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17"/>
          <p:cNvSpPr>
            <a:spLocks noChangeArrowheads="1"/>
          </p:cNvSpPr>
          <p:nvPr/>
        </p:nvSpPr>
        <p:spPr bwMode="auto">
          <a:xfrm>
            <a:off x="3244850" y="3109913"/>
            <a:ext cx="33020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Memory mapped region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 shared libraries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7"/>
          <p:cNvSpPr>
            <a:spLocks noChangeArrowheads="1"/>
          </p:cNvSpPr>
          <p:nvPr/>
        </p:nvSpPr>
        <p:spPr bwMode="auto">
          <a:xfrm>
            <a:off x="3241675" y="3794125"/>
            <a:ext cx="3300413" cy="4587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17"/>
          <p:cNvSpPr>
            <a:spLocks noChangeArrowheads="1"/>
          </p:cNvSpPr>
          <p:nvPr/>
        </p:nvSpPr>
        <p:spPr bwMode="auto">
          <a:xfrm>
            <a:off x="3244850" y="4252913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Run-time heap (via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7"/>
          <p:cNvSpPr>
            <a:spLocks noChangeArrowheads="1"/>
          </p:cNvSpPr>
          <p:nvPr/>
        </p:nvSpPr>
        <p:spPr bwMode="auto">
          <a:xfrm>
            <a:off x="3244850" y="4724400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Uninitialized data (.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bss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3244850" y="5195888"/>
            <a:ext cx="3302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Initialized data (.data)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3244850" y="5653088"/>
            <a:ext cx="3302000" cy="4429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Program text (.text)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17"/>
          <p:cNvSpPr>
            <a:spLocks noChangeArrowheads="1"/>
          </p:cNvSpPr>
          <p:nvPr/>
        </p:nvSpPr>
        <p:spPr bwMode="auto">
          <a:xfrm>
            <a:off x="3241675" y="6096000"/>
            <a:ext cx="3300413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96" name="Right Brace 17"/>
          <p:cNvSpPr/>
          <p:nvPr/>
        </p:nvSpPr>
        <p:spPr>
          <a:xfrm>
            <a:off x="6542088" y="319088"/>
            <a:ext cx="309562" cy="1785937"/>
          </a:xfrm>
          <a:prstGeom prst="rightBrace">
            <a:avLst>
              <a:gd name="adj1" fmla="val 3103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7" name="Rectangle 18"/>
          <p:cNvSpPr/>
          <p:nvPr/>
        </p:nvSpPr>
        <p:spPr>
          <a:xfrm>
            <a:off x="6792913" y="835025"/>
            <a:ext cx="928687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Kernel 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virtual 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8" name="Right Brace 19"/>
          <p:cNvSpPr/>
          <p:nvPr/>
        </p:nvSpPr>
        <p:spPr>
          <a:xfrm>
            <a:off x="6546850" y="2105025"/>
            <a:ext cx="307975" cy="4371975"/>
          </a:xfrm>
          <a:prstGeom prst="rightBrace">
            <a:avLst>
              <a:gd name="adj1" fmla="val 3115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9" name="Rectangle 20"/>
          <p:cNvSpPr/>
          <p:nvPr/>
        </p:nvSpPr>
        <p:spPr>
          <a:xfrm>
            <a:off x="6792913" y="3910013"/>
            <a:ext cx="928687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Process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virtual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0" name="Right Brace 21"/>
          <p:cNvSpPr/>
          <p:nvPr/>
        </p:nvSpPr>
        <p:spPr>
          <a:xfrm flipH="1">
            <a:off x="2982913" y="319088"/>
            <a:ext cx="263525" cy="885825"/>
          </a:xfrm>
          <a:prstGeom prst="rightBrace">
            <a:avLst>
              <a:gd name="adj1" fmla="val 3101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1" name="Rectangle 23"/>
          <p:cNvSpPr/>
          <p:nvPr/>
        </p:nvSpPr>
        <p:spPr>
          <a:xfrm>
            <a:off x="1608138" y="500063"/>
            <a:ext cx="137477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Different for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each process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2" name="Right Brace 24"/>
          <p:cNvSpPr/>
          <p:nvPr/>
        </p:nvSpPr>
        <p:spPr>
          <a:xfrm flipH="1">
            <a:off x="2982913" y="1204913"/>
            <a:ext cx="258762" cy="900112"/>
          </a:xfrm>
          <a:prstGeom prst="rightBrace">
            <a:avLst>
              <a:gd name="adj1" fmla="val 3101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6103" name="Straight Connector 26"/>
          <p:cNvCxnSpPr>
            <a:stCxn id="46102" idx="2"/>
            <a:endCxn id="46098" idx="0"/>
          </p:cNvCxnSpPr>
          <p:nvPr/>
        </p:nvCxnSpPr>
        <p:spPr>
          <a:xfrm>
            <a:off x="3241675" y="2105025"/>
            <a:ext cx="33051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6104" name="Rectangle 27"/>
          <p:cNvSpPr/>
          <p:nvPr/>
        </p:nvSpPr>
        <p:spPr>
          <a:xfrm>
            <a:off x="1590675" y="1381125"/>
            <a:ext cx="13747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Identical for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each process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5" name="Line 107"/>
          <p:cNvSpPr/>
          <p:nvPr/>
        </p:nvSpPr>
        <p:spPr>
          <a:xfrm>
            <a:off x="2965450" y="2576513"/>
            <a:ext cx="2809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06" name="Rectangle 29"/>
          <p:cNvSpPr/>
          <p:nvPr/>
        </p:nvSpPr>
        <p:spPr>
          <a:xfrm>
            <a:off x="2332038" y="2422525"/>
            <a:ext cx="6842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%esp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7" name="Line 107"/>
          <p:cNvSpPr/>
          <p:nvPr/>
        </p:nvSpPr>
        <p:spPr>
          <a:xfrm flipV="1">
            <a:off x="2965450" y="4252913"/>
            <a:ext cx="2809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08" name="Rectangle 31"/>
          <p:cNvSpPr/>
          <p:nvPr/>
        </p:nvSpPr>
        <p:spPr>
          <a:xfrm>
            <a:off x="2540000" y="4098925"/>
            <a:ext cx="4921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brk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9" name="Line 107"/>
          <p:cNvSpPr/>
          <p:nvPr/>
        </p:nvSpPr>
        <p:spPr>
          <a:xfrm flipV="1">
            <a:off x="2965450" y="6096000"/>
            <a:ext cx="2762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10" name="Rectangle 33"/>
          <p:cNvSpPr/>
          <p:nvPr/>
        </p:nvSpPr>
        <p:spPr>
          <a:xfrm>
            <a:off x="1317625" y="5834063"/>
            <a:ext cx="1665288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Verdana" panose="020B0604030504040204" pitchFamily="34" charset="0"/>
              </a:rPr>
              <a:t>x08048000 (32)</a:t>
            </a:r>
            <a:br>
              <a:rPr lang="en-US" altLang="zh-CN" sz="1800" b="1" dirty="0">
                <a:latin typeface="Times New Roman" panose="02020603050405020304" pitchFamily="18" charset="0"/>
                <a:cs typeface="Verdana" panose="020B0604030504040204" pitchFamily="34" charset="0"/>
              </a:rPr>
            </a:br>
            <a:r>
              <a:rPr lang="en-US" altLang="zh-CN" sz="1800" b="1" dirty="0">
                <a:latin typeface="Times New Roman" panose="02020603050405020304" pitchFamily="18" charset="0"/>
                <a:cs typeface="Verdana" panose="020B0604030504040204" pitchFamily="34" charset="0"/>
              </a:rPr>
              <a:t>x40000000 (64)</a:t>
            </a:r>
            <a:endParaRPr lang="en-US" altLang="zh-CN" sz="1800" b="1" dirty="0">
              <a:latin typeface="Times New Roman" panose="02020603050405020304" pitchFamily="18" charset="0"/>
              <a:ea typeface="Verdana" panose="020B0604030504040204" pitchFamily="34" charset="0"/>
            </a:endParaRPr>
          </a:p>
        </p:txBody>
      </p:sp>
      <p:sp>
        <p:nvSpPr>
          <p:cNvPr id="46111" name="Line 130"/>
          <p:cNvSpPr/>
          <p:nvPr/>
        </p:nvSpPr>
        <p:spPr>
          <a:xfrm flipV="1">
            <a:off x="4892675" y="4024313"/>
            <a:ext cx="3175" cy="228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12" name="Line 130"/>
          <p:cNvSpPr/>
          <p:nvPr/>
        </p:nvSpPr>
        <p:spPr>
          <a:xfrm flipV="1">
            <a:off x="4887913" y="2895600"/>
            <a:ext cx="4762" cy="2143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13" name="Line 130"/>
          <p:cNvSpPr/>
          <p:nvPr/>
        </p:nvSpPr>
        <p:spPr>
          <a:xfrm>
            <a:off x="4895850" y="2576513"/>
            <a:ext cx="0" cy="2667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14" name="Rectangle 45"/>
          <p:cNvSpPr>
            <a:spLocks noGrp="1"/>
          </p:cNvSpPr>
          <p:nvPr>
            <p:ph type="title"/>
          </p:nvPr>
        </p:nvSpPr>
        <p:spPr>
          <a:xfrm>
            <a:off x="260350" y="3308350"/>
            <a:ext cx="2406650" cy="1492250"/>
          </a:xfrm>
        </p:spPr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Linux Virtual Memory System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51"/>
          <p:cNvSpPr>
            <a:spLocks noGrp="1"/>
          </p:cNvSpPr>
          <p:nvPr>
            <p:ph idx="1"/>
          </p:nvPr>
        </p:nvSpPr>
        <p:spPr>
          <a:xfrm>
            <a:off x="152400" y="3733800"/>
            <a:ext cx="3657600" cy="2819400"/>
          </a:xfrm>
        </p:spPr>
        <p:txBody>
          <a:bodyPr vert="horz" wrap="square" lIns="90487" tIns="44450" rIns="90487" bIns="44450" anchor="t" anchorCtr="0"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pgd:(</a:t>
            </a:r>
            <a:r>
              <a:rPr lang="zh-CN" altLang="en-US" sz="2400" dirty="0">
                <a:ea typeface="宋体" panose="02010600030101010101" pitchFamily="2" charset="-122"/>
              </a:rPr>
              <a:t>存储的是</a:t>
            </a:r>
            <a:r>
              <a:rPr lang="en-US" altLang="zh-CN" sz="2400" dirty="0">
                <a:ea typeface="宋体" panose="02010600030101010101" pitchFamily="2" charset="-122"/>
              </a:rPr>
              <a:t>PT</a:t>
            </a:r>
            <a:r>
              <a:rPr lang="zh-CN" altLang="en-US" sz="2400" dirty="0">
                <a:ea typeface="宋体" panose="02010600030101010101" pitchFamily="2" charset="-122"/>
              </a:rPr>
              <a:t>的起始地址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page directory address (will be loaded to CR3)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mmap: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list</a:t>
            </a:r>
            <a:r>
              <a:rPr lang="en-US" altLang="zh-CN" dirty="0">
                <a:ea typeface="宋体" panose="02010600030101010101" pitchFamily="2" charset="-122"/>
              </a:rPr>
              <a:t> of allocated virtual memory arears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6" name="Rectangle 2"/>
          <p:cNvSpPr/>
          <p:nvPr/>
        </p:nvSpPr>
        <p:spPr>
          <a:xfrm>
            <a:off x="3810000" y="465455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Rectangle 3"/>
          <p:cNvSpPr/>
          <p:nvPr/>
        </p:nvSpPr>
        <p:spPr>
          <a:xfrm>
            <a:off x="3810000" y="298450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Line 5"/>
          <p:cNvSpPr/>
          <p:nvPr/>
        </p:nvSpPr>
        <p:spPr>
          <a:xfrm>
            <a:off x="1143000" y="2289175"/>
            <a:ext cx="762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9" name="Text Box 6"/>
          <p:cNvSpPr txBox="1"/>
          <p:nvPr/>
        </p:nvSpPr>
        <p:spPr>
          <a:xfrm>
            <a:off x="182563" y="1728788"/>
            <a:ext cx="1265237" cy="3095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task_struct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Text Box 7"/>
          <p:cNvSpPr txBox="1"/>
          <p:nvPr/>
        </p:nvSpPr>
        <p:spPr>
          <a:xfrm>
            <a:off x="1903413" y="1871663"/>
            <a:ext cx="1220787" cy="3095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mm_struct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Rectangle 8"/>
          <p:cNvSpPr/>
          <p:nvPr/>
        </p:nvSpPr>
        <p:spPr>
          <a:xfrm>
            <a:off x="1981200" y="2243138"/>
            <a:ext cx="1066800" cy="14382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132" name="Rectangle 9"/>
          <p:cNvSpPr/>
          <p:nvPr/>
        </p:nvSpPr>
        <p:spPr>
          <a:xfrm>
            <a:off x="1981200" y="2219325"/>
            <a:ext cx="1066800" cy="20955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pgd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33" name="Rectangle 10"/>
          <p:cNvSpPr/>
          <p:nvPr/>
        </p:nvSpPr>
        <p:spPr>
          <a:xfrm>
            <a:off x="457200" y="2033588"/>
            <a:ext cx="762000" cy="1647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134" name="Rectangle 11"/>
          <p:cNvSpPr/>
          <p:nvPr/>
        </p:nvSpPr>
        <p:spPr>
          <a:xfrm>
            <a:off x="457200" y="2219325"/>
            <a:ext cx="762000" cy="20955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mm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35" name="Rectangle 12"/>
          <p:cNvSpPr/>
          <p:nvPr/>
        </p:nvSpPr>
        <p:spPr>
          <a:xfrm>
            <a:off x="1981200" y="2636838"/>
            <a:ext cx="1066800" cy="2095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mmap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36" name="Text Box 13"/>
          <p:cNvSpPr txBox="1"/>
          <p:nvPr/>
        </p:nvSpPr>
        <p:spPr>
          <a:xfrm>
            <a:off x="3505200" y="1593850"/>
            <a:ext cx="1679575" cy="3095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vm_area_struct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37" name="Rectangle 14"/>
          <p:cNvSpPr/>
          <p:nvPr/>
        </p:nvSpPr>
        <p:spPr>
          <a:xfrm>
            <a:off x="3810000" y="1965325"/>
            <a:ext cx="1066800" cy="1228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138" name="Rectangle 15"/>
          <p:cNvSpPr/>
          <p:nvPr/>
        </p:nvSpPr>
        <p:spPr>
          <a:xfrm>
            <a:off x="3810000" y="1941513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6"/>
          <p:cNvSpPr/>
          <p:nvPr/>
        </p:nvSpPr>
        <p:spPr>
          <a:xfrm>
            <a:off x="3810000" y="235902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40" name="Rectangle 17"/>
          <p:cNvSpPr/>
          <p:nvPr/>
        </p:nvSpPr>
        <p:spPr>
          <a:xfrm>
            <a:off x="3810000" y="2149475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41" name="Line 18"/>
          <p:cNvSpPr/>
          <p:nvPr/>
        </p:nvSpPr>
        <p:spPr>
          <a:xfrm>
            <a:off x="3048000" y="2706688"/>
            <a:ext cx="381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2" name="Line 19"/>
          <p:cNvSpPr/>
          <p:nvPr/>
        </p:nvSpPr>
        <p:spPr>
          <a:xfrm flipV="1">
            <a:off x="3429000" y="2011363"/>
            <a:ext cx="0" cy="6953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3" name="Line 20"/>
          <p:cNvSpPr/>
          <p:nvPr/>
        </p:nvSpPr>
        <p:spPr>
          <a:xfrm>
            <a:off x="3429000" y="2011363"/>
            <a:ext cx="304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44" name="Rectangle 21"/>
          <p:cNvSpPr/>
          <p:nvPr/>
        </p:nvSpPr>
        <p:spPr>
          <a:xfrm>
            <a:off x="3810000" y="3633788"/>
            <a:ext cx="1066800" cy="12303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145" name="Rectangle 22"/>
          <p:cNvSpPr/>
          <p:nvPr/>
        </p:nvSpPr>
        <p:spPr>
          <a:xfrm>
            <a:off x="3810000" y="3611563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46" name="Rectangle 23"/>
          <p:cNvSpPr/>
          <p:nvPr/>
        </p:nvSpPr>
        <p:spPr>
          <a:xfrm>
            <a:off x="3810000" y="402907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47" name="Rectangle 24"/>
          <p:cNvSpPr/>
          <p:nvPr/>
        </p:nvSpPr>
        <p:spPr>
          <a:xfrm>
            <a:off x="3810000" y="3819525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48" name="Rectangle 25"/>
          <p:cNvSpPr/>
          <p:nvPr/>
        </p:nvSpPr>
        <p:spPr>
          <a:xfrm>
            <a:off x="3810000" y="5303838"/>
            <a:ext cx="1066800" cy="10207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149" name="Rectangle 26"/>
          <p:cNvSpPr/>
          <p:nvPr/>
        </p:nvSpPr>
        <p:spPr>
          <a:xfrm>
            <a:off x="3810000" y="5281613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50" name="Rectangle 27"/>
          <p:cNvSpPr/>
          <p:nvPr/>
        </p:nvSpPr>
        <p:spPr>
          <a:xfrm>
            <a:off x="3810000" y="569912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51" name="Rectangle 28"/>
          <p:cNvSpPr/>
          <p:nvPr/>
        </p:nvSpPr>
        <p:spPr>
          <a:xfrm>
            <a:off x="3810000" y="6116638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52" name="Rectangle 29"/>
          <p:cNvSpPr/>
          <p:nvPr/>
        </p:nvSpPr>
        <p:spPr>
          <a:xfrm>
            <a:off x="3810000" y="5489575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35" name="Rectangle 30"/>
          <p:cNvSpPr/>
          <p:nvPr/>
        </p:nvSpPr>
        <p:spPr>
          <a:xfrm>
            <a:off x="5715000" y="1801813"/>
            <a:ext cx="1981200" cy="43830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7136" name="Text Box 31"/>
          <p:cNvSpPr txBox="1"/>
          <p:nvPr/>
        </p:nvSpPr>
        <p:spPr>
          <a:xfrm>
            <a:off x="5449888" y="1524000"/>
            <a:ext cx="2468562" cy="3095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process virtual memory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55" name="Rectangle 32"/>
          <p:cNvSpPr>
            <a:spLocks noChangeArrowheads="1"/>
          </p:cNvSpPr>
          <p:nvPr/>
        </p:nvSpPr>
        <p:spPr bwMode="auto">
          <a:xfrm>
            <a:off x="5715000" y="4584700"/>
            <a:ext cx="1981200" cy="1044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text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56" name="Rectangle 33"/>
          <p:cNvSpPr>
            <a:spLocks noChangeArrowheads="1"/>
          </p:cNvSpPr>
          <p:nvPr/>
        </p:nvSpPr>
        <p:spPr bwMode="auto">
          <a:xfrm>
            <a:off x="5715000" y="3889375"/>
            <a:ext cx="1981200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57" name="Rectangle 34"/>
          <p:cNvSpPr>
            <a:spLocks noChangeArrowheads="1"/>
          </p:cNvSpPr>
          <p:nvPr/>
        </p:nvSpPr>
        <p:spPr bwMode="auto">
          <a:xfrm>
            <a:off x="5715000" y="2706688"/>
            <a:ext cx="1981200" cy="487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shared libraries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58" name="Line 35"/>
          <p:cNvSpPr/>
          <p:nvPr/>
        </p:nvSpPr>
        <p:spPr>
          <a:xfrm>
            <a:off x="4876800" y="2081213"/>
            <a:ext cx="838200" cy="625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59" name="Line 36"/>
          <p:cNvSpPr/>
          <p:nvPr/>
        </p:nvSpPr>
        <p:spPr>
          <a:xfrm>
            <a:off x="4876800" y="2289175"/>
            <a:ext cx="838200" cy="9048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60" name="Line 37"/>
          <p:cNvSpPr/>
          <p:nvPr/>
        </p:nvSpPr>
        <p:spPr>
          <a:xfrm>
            <a:off x="4876800" y="3749675"/>
            <a:ext cx="762000" cy="1397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61" name="Line 38"/>
          <p:cNvSpPr/>
          <p:nvPr/>
        </p:nvSpPr>
        <p:spPr>
          <a:xfrm>
            <a:off x="4876800" y="3959225"/>
            <a:ext cx="838200" cy="557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62" name="Line 39"/>
          <p:cNvSpPr/>
          <p:nvPr/>
        </p:nvSpPr>
        <p:spPr>
          <a:xfrm flipV="1">
            <a:off x="4876800" y="4654550"/>
            <a:ext cx="838200" cy="4873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63" name="Line 40"/>
          <p:cNvSpPr/>
          <p:nvPr/>
        </p:nvSpPr>
        <p:spPr>
          <a:xfrm>
            <a:off x="4876800" y="5351463"/>
            <a:ext cx="838200" cy="2778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64" name="Line 41"/>
          <p:cNvSpPr/>
          <p:nvPr/>
        </p:nvSpPr>
        <p:spPr>
          <a:xfrm flipH="1">
            <a:off x="3581400" y="3124200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65" name="Line 42"/>
          <p:cNvSpPr/>
          <p:nvPr/>
        </p:nvSpPr>
        <p:spPr>
          <a:xfrm>
            <a:off x="3581400" y="3124200"/>
            <a:ext cx="0" cy="4873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66" name="Line 43"/>
          <p:cNvSpPr/>
          <p:nvPr/>
        </p:nvSpPr>
        <p:spPr>
          <a:xfrm>
            <a:off x="3581400" y="361156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67" name="Line 44"/>
          <p:cNvSpPr/>
          <p:nvPr/>
        </p:nvSpPr>
        <p:spPr>
          <a:xfrm flipH="1">
            <a:off x="3581400" y="4724400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68" name="Line 45"/>
          <p:cNvSpPr/>
          <p:nvPr/>
        </p:nvSpPr>
        <p:spPr>
          <a:xfrm>
            <a:off x="3581400" y="4724400"/>
            <a:ext cx="0" cy="557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69" name="Line 46"/>
          <p:cNvSpPr/>
          <p:nvPr/>
        </p:nvSpPr>
        <p:spPr>
          <a:xfrm>
            <a:off x="3581400" y="528161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52" name="Text Box 47"/>
          <p:cNvSpPr txBox="1"/>
          <p:nvPr/>
        </p:nvSpPr>
        <p:spPr>
          <a:xfrm>
            <a:off x="7726363" y="60452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53" name="Text Box 48"/>
          <p:cNvSpPr txBox="1"/>
          <p:nvPr/>
        </p:nvSpPr>
        <p:spPr>
          <a:xfrm>
            <a:off x="7696200" y="5489575"/>
            <a:ext cx="9779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x400000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54" name="Text Box 49"/>
          <p:cNvSpPr txBox="1"/>
          <p:nvPr/>
        </p:nvSpPr>
        <p:spPr>
          <a:xfrm>
            <a:off x="7696200" y="4376738"/>
            <a:ext cx="9779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x600000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55" name="Text Box 50"/>
          <p:cNvSpPr txBox="1"/>
          <p:nvPr/>
        </p:nvSpPr>
        <p:spPr>
          <a:xfrm>
            <a:off x="7696200" y="3054350"/>
            <a:ext cx="1077913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x4000000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74" name="Rectangle 52"/>
          <p:cNvSpPr/>
          <p:nvPr/>
        </p:nvSpPr>
        <p:spPr>
          <a:xfrm>
            <a:off x="3810000" y="256698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75" name="Rectangle 53"/>
          <p:cNvSpPr/>
          <p:nvPr/>
        </p:nvSpPr>
        <p:spPr>
          <a:xfrm>
            <a:off x="3810000" y="423703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76" name="Rectangle 54"/>
          <p:cNvSpPr/>
          <p:nvPr/>
        </p:nvSpPr>
        <p:spPr>
          <a:xfrm>
            <a:off x="3810000" y="590708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59" name="Rectangle 5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Linux organizes VM as a collection of “areas”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3645" y="307975"/>
            <a:ext cx="764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VMA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5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6" grpId="0" animBg="1"/>
      <p:bldP spid="5127" grpId="0" animBg="1"/>
      <p:bldP spid="5129" grpId="0"/>
      <p:bldP spid="5130" grpId="0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/>
      <p:bldP spid="5137" grpId="0" animBg="1"/>
      <p:bldP spid="5138" grpId="0" animBg="1"/>
      <p:bldP spid="5139" grpId="0" animBg="1"/>
      <p:bldP spid="5140" grpId="0" animBg="1"/>
      <p:bldP spid="5144" grpId="0" animBg="1"/>
      <p:bldP spid="5145" grpId="0" animBg="1"/>
      <p:bldP spid="5146" grpId="0" animBg="1"/>
      <p:bldP spid="5147" grpId="0" animBg="1"/>
      <p:bldP spid="5148" grpId="0" animBg="1"/>
      <p:bldP spid="5149" grpId="0" animBg="1"/>
      <p:bldP spid="5150" grpId="0" animBg="1"/>
      <p:bldP spid="5151" grpId="0" animBg="1"/>
      <p:bldP spid="5152" grpId="0" animBg="1"/>
      <p:bldP spid="5174" grpId="0" animBg="1"/>
      <p:bldP spid="5175" grpId="0" animBg="1"/>
      <p:bldP spid="51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idx="1"/>
          </p:nvPr>
        </p:nvSpPr>
        <p:spPr>
          <a:xfrm>
            <a:off x="152400" y="3505200"/>
            <a:ext cx="4191000" cy="3048000"/>
          </a:xfrm>
        </p:spPr>
        <p:txBody>
          <a:bodyPr vert="horz" wrap="square" lIns="90487" tIns="44450" rIns="90487" bIns="44450" anchor="t" anchorCtr="0"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vm_prot: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read/write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permission</a:t>
            </a:r>
            <a:r>
              <a:rPr lang="en-US" altLang="zh-CN" dirty="0">
                <a:ea typeface="宋体" panose="02010600030101010101" pitchFamily="2" charset="-122"/>
              </a:rPr>
              <a:t>s for this area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vm_flags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shared</a:t>
            </a:r>
            <a:r>
              <a:rPr lang="en-US" altLang="zh-CN" dirty="0">
                <a:ea typeface="宋体" panose="02010600030101010101" pitchFamily="2" charset="-122"/>
              </a:rPr>
              <a:t> with other processes 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to this process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5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Linux organizes VM as a collection of “areas”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7" name="Rectangle 2"/>
          <p:cNvSpPr/>
          <p:nvPr/>
        </p:nvSpPr>
        <p:spPr>
          <a:xfrm>
            <a:off x="4191000" y="465455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58" name="Rectangle 3"/>
          <p:cNvSpPr/>
          <p:nvPr/>
        </p:nvSpPr>
        <p:spPr>
          <a:xfrm>
            <a:off x="4191000" y="298450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59" name="Line 5"/>
          <p:cNvSpPr/>
          <p:nvPr/>
        </p:nvSpPr>
        <p:spPr>
          <a:xfrm>
            <a:off x="1143000" y="2084388"/>
            <a:ext cx="762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60" name="Text Box 6"/>
          <p:cNvSpPr txBox="1"/>
          <p:nvPr/>
        </p:nvSpPr>
        <p:spPr>
          <a:xfrm>
            <a:off x="182563" y="1524000"/>
            <a:ext cx="1265237" cy="3095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task_struct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61" name="Text Box 7"/>
          <p:cNvSpPr txBox="1"/>
          <p:nvPr/>
        </p:nvSpPr>
        <p:spPr>
          <a:xfrm>
            <a:off x="1903413" y="1666875"/>
            <a:ext cx="1220787" cy="3095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mm_struct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62" name="Rectangle 8"/>
          <p:cNvSpPr/>
          <p:nvPr/>
        </p:nvSpPr>
        <p:spPr>
          <a:xfrm>
            <a:off x="1981200" y="2038350"/>
            <a:ext cx="1066800" cy="14382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9163" name="Rectangle 9"/>
          <p:cNvSpPr/>
          <p:nvPr/>
        </p:nvSpPr>
        <p:spPr>
          <a:xfrm>
            <a:off x="1981200" y="2014538"/>
            <a:ext cx="1066800" cy="20955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pgd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64" name="Rectangle 10"/>
          <p:cNvSpPr/>
          <p:nvPr/>
        </p:nvSpPr>
        <p:spPr>
          <a:xfrm>
            <a:off x="457200" y="1828800"/>
            <a:ext cx="762000" cy="1647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9165" name="Rectangle 11"/>
          <p:cNvSpPr/>
          <p:nvPr/>
        </p:nvSpPr>
        <p:spPr>
          <a:xfrm>
            <a:off x="457200" y="2014538"/>
            <a:ext cx="762000" cy="20955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mm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66" name="Rectangle 12"/>
          <p:cNvSpPr/>
          <p:nvPr/>
        </p:nvSpPr>
        <p:spPr>
          <a:xfrm>
            <a:off x="1981200" y="2432050"/>
            <a:ext cx="1066800" cy="2095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mmap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67" name="Text Box 13"/>
          <p:cNvSpPr txBox="1"/>
          <p:nvPr/>
        </p:nvSpPr>
        <p:spPr>
          <a:xfrm>
            <a:off x="3886200" y="1593850"/>
            <a:ext cx="1679575" cy="3095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vm_area_struct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68" name="Rectangle 14"/>
          <p:cNvSpPr/>
          <p:nvPr/>
        </p:nvSpPr>
        <p:spPr>
          <a:xfrm>
            <a:off x="4191000" y="1965325"/>
            <a:ext cx="1066800" cy="1228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9169" name="Rectangle 15"/>
          <p:cNvSpPr/>
          <p:nvPr/>
        </p:nvSpPr>
        <p:spPr>
          <a:xfrm>
            <a:off x="4191000" y="1941513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70" name="Rectangle 16"/>
          <p:cNvSpPr/>
          <p:nvPr/>
        </p:nvSpPr>
        <p:spPr>
          <a:xfrm>
            <a:off x="4191000" y="235902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71" name="Rectangle 17"/>
          <p:cNvSpPr/>
          <p:nvPr/>
        </p:nvSpPr>
        <p:spPr>
          <a:xfrm>
            <a:off x="4191000" y="2149475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72" name="Line 18"/>
          <p:cNvSpPr/>
          <p:nvPr/>
        </p:nvSpPr>
        <p:spPr>
          <a:xfrm flipV="1">
            <a:off x="3048000" y="2501900"/>
            <a:ext cx="762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3" name="Line 19"/>
          <p:cNvSpPr/>
          <p:nvPr/>
        </p:nvSpPr>
        <p:spPr>
          <a:xfrm flipV="1">
            <a:off x="3810000" y="2011363"/>
            <a:ext cx="0" cy="4905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4" name="Line 20"/>
          <p:cNvSpPr/>
          <p:nvPr/>
        </p:nvSpPr>
        <p:spPr>
          <a:xfrm flipV="1">
            <a:off x="3810000" y="2009775"/>
            <a:ext cx="3810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75" name="Rectangle 21"/>
          <p:cNvSpPr/>
          <p:nvPr/>
        </p:nvSpPr>
        <p:spPr>
          <a:xfrm>
            <a:off x="4191000" y="3633788"/>
            <a:ext cx="1066800" cy="12303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9176" name="Rectangle 22"/>
          <p:cNvSpPr/>
          <p:nvPr/>
        </p:nvSpPr>
        <p:spPr>
          <a:xfrm>
            <a:off x="4191000" y="3611563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77" name="Rectangle 23"/>
          <p:cNvSpPr/>
          <p:nvPr/>
        </p:nvSpPr>
        <p:spPr>
          <a:xfrm>
            <a:off x="4191000" y="402907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78" name="Rectangle 24"/>
          <p:cNvSpPr/>
          <p:nvPr/>
        </p:nvSpPr>
        <p:spPr>
          <a:xfrm>
            <a:off x="4191000" y="3819525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79" name="Rectangle 25"/>
          <p:cNvSpPr/>
          <p:nvPr/>
        </p:nvSpPr>
        <p:spPr>
          <a:xfrm>
            <a:off x="4191000" y="5303838"/>
            <a:ext cx="1066800" cy="10207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9180" name="Rectangle 26"/>
          <p:cNvSpPr/>
          <p:nvPr/>
        </p:nvSpPr>
        <p:spPr>
          <a:xfrm>
            <a:off x="4191000" y="5281613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81" name="Rectangle 27"/>
          <p:cNvSpPr/>
          <p:nvPr/>
        </p:nvSpPr>
        <p:spPr>
          <a:xfrm>
            <a:off x="4191000" y="569912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82" name="Rectangle 28"/>
          <p:cNvSpPr/>
          <p:nvPr/>
        </p:nvSpPr>
        <p:spPr>
          <a:xfrm>
            <a:off x="4191000" y="6116638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83" name="Rectangle 29"/>
          <p:cNvSpPr/>
          <p:nvPr/>
        </p:nvSpPr>
        <p:spPr>
          <a:xfrm>
            <a:off x="4191000" y="5489575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184" name="Rectangle 30"/>
          <p:cNvSpPr/>
          <p:nvPr/>
        </p:nvSpPr>
        <p:spPr>
          <a:xfrm>
            <a:off x="6096000" y="1801813"/>
            <a:ext cx="1981200" cy="43830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9185" name="Text Box 31"/>
          <p:cNvSpPr txBox="1"/>
          <p:nvPr/>
        </p:nvSpPr>
        <p:spPr>
          <a:xfrm>
            <a:off x="5830888" y="1524000"/>
            <a:ext cx="2468562" cy="3095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process virtual memory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" name="Rectangle 32"/>
          <p:cNvSpPr>
            <a:spLocks noChangeArrowheads="1"/>
          </p:cNvSpPr>
          <p:nvPr/>
        </p:nvSpPr>
        <p:spPr bwMode="auto">
          <a:xfrm>
            <a:off x="6096000" y="4584700"/>
            <a:ext cx="1981200" cy="1044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text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Rectangle 33"/>
          <p:cNvSpPr>
            <a:spLocks noChangeArrowheads="1"/>
          </p:cNvSpPr>
          <p:nvPr/>
        </p:nvSpPr>
        <p:spPr bwMode="auto">
          <a:xfrm>
            <a:off x="6096000" y="3889375"/>
            <a:ext cx="1981200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34"/>
          <p:cNvSpPr>
            <a:spLocks noChangeArrowheads="1"/>
          </p:cNvSpPr>
          <p:nvPr/>
        </p:nvSpPr>
        <p:spPr bwMode="auto">
          <a:xfrm>
            <a:off x="6096000" y="2706688"/>
            <a:ext cx="1981200" cy="487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shared libraries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89" name="Line 35"/>
          <p:cNvSpPr/>
          <p:nvPr/>
        </p:nvSpPr>
        <p:spPr>
          <a:xfrm>
            <a:off x="5257800" y="2081213"/>
            <a:ext cx="838200" cy="625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90" name="Line 36"/>
          <p:cNvSpPr/>
          <p:nvPr/>
        </p:nvSpPr>
        <p:spPr>
          <a:xfrm>
            <a:off x="5257800" y="2289175"/>
            <a:ext cx="838200" cy="9048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91" name="Line 37"/>
          <p:cNvSpPr/>
          <p:nvPr/>
        </p:nvSpPr>
        <p:spPr>
          <a:xfrm>
            <a:off x="5257800" y="3749675"/>
            <a:ext cx="762000" cy="1397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92" name="Line 38"/>
          <p:cNvSpPr/>
          <p:nvPr/>
        </p:nvSpPr>
        <p:spPr>
          <a:xfrm>
            <a:off x="5257800" y="3959225"/>
            <a:ext cx="838200" cy="557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93" name="Line 39"/>
          <p:cNvSpPr/>
          <p:nvPr/>
        </p:nvSpPr>
        <p:spPr>
          <a:xfrm flipV="1">
            <a:off x="5257800" y="4654550"/>
            <a:ext cx="838200" cy="4873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94" name="Line 40"/>
          <p:cNvSpPr/>
          <p:nvPr/>
        </p:nvSpPr>
        <p:spPr>
          <a:xfrm>
            <a:off x="5257800" y="5351463"/>
            <a:ext cx="838200" cy="2778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95" name="Line 41"/>
          <p:cNvSpPr/>
          <p:nvPr/>
        </p:nvSpPr>
        <p:spPr>
          <a:xfrm flipH="1">
            <a:off x="3962400" y="3124200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6" name="Line 42"/>
          <p:cNvSpPr/>
          <p:nvPr/>
        </p:nvSpPr>
        <p:spPr>
          <a:xfrm>
            <a:off x="3962400" y="3124200"/>
            <a:ext cx="0" cy="4873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7" name="Line 43"/>
          <p:cNvSpPr/>
          <p:nvPr/>
        </p:nvSpPr>
        <p:spPr>
          <a:xfrm>
            <a:off x="3962400" y="361156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98" name="Line 44"/>
          <p:cNvSpPr/>
          <p:nvPr/>
        </p:nvSpPr>
        <p:spPr>
          <a:xfrm flipH="1">
            <a:off x="3962400" y="4724400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9" name="Line 45"/>
          <p:cNvSpPr/>
          <p:nvPr/>
        </p:nvSpPr>
        <p:spPr>
          <a:xfrm>
            <a:off x="3962400" y="4724400"/>
            <a:ext cx="0" cy="557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00" name="Line 46"/>
          <p:cNvSpPr/>
          <p:nvPr/>
        </p:nvSpPr>
        <p:spPr>
          <a:xfrm>
            <a:off x="3962400" y="528161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201" name="Text Box 47"/>
          <p:cNvSpPr txBox="1"/>
          <p:nvPr/>
        </p:nvSpPr>
        <p:spPr>
          <a:xfrm>
            <a:off x="8107363" y="60452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202" name="Text Box 48"/>
          <p:cNvSpPr txBox="1"/>
          <p:nvPr/>
        </p:nvSpPr>
        <p:spPr>
          <a:xfrm>
            <a:off x="8077200" y="5489575"/>
            <a:ext cx="9779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0x400000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203" name="Text Box 49"/>
          <p:cNvSpPr txBox="1"/>
          <p:nvPr/>
        </p:nvSpPr>
        <p:spPr>
          <a:xfrm>
            <a:off x="8077200" y="4376738"/>
            <a:ext cx="9779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x600000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204" name="Text Box 50"/>
          <p:cNvSpPr txBox="1"/>
          <p:nvPr/>
        </p:nvSpPr>
        <p:spPr>
          <a:xfrm>
            <a:off x="8077200" y="3054350"/>
            <a:ext cx="1077913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x4000000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205" name="Rectangle 52"/>
          <p:cNvSpPr/>
          <p:nvPr/>
        </p:nvSpPr>
        <p:spPr>
          <a:xfrm>
            <a:off x="4191000" y="256698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206" name="Rectangle 53"/>
          <p:cNvSpPr/>
          <p:nvPr/>
        </p:nvSpPr>
        <p:spPr>
          <a:xfrm>
            <a:off x="4191000" y="423703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207" name="Rectangle 54"/>
          <p:cNvSpPr/>
          <p:nvPr/>
        </p:nvSpPr>
        <p:spPr>
          <a:xfrm>
            <a:off x="4191000" y="590708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93580" y="1283335"/>
            <a:ext cx="287147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map_shared</a:t>
            </a:r>
            <a:r>
              <a:rPr lang="zh-CN" altLang="en-US"/>
              <a:t>标记说明</a:t>
            </a:r>
            <a:endParaRPr lang="zh-CN" altLang="en-US"/>
          </a:p>
          <a:p>
            <a:r>
              <a:rPr lang="zh-CN" altLang="en-US"/>
              <a:t>对于对应</a:t>
            </a:r>
            <a:r>
              <a:rPr lang="en-US" altLang="zh-CN"/>
              <a:t>mmap</a:t>
            </a:r>
            <a:r>
              <a:rPr lang="zh-CN" altLang="en-US"/>
              <a:t>区域的</a:t>
            </a:r>
            <a:endParaRPr lang="zh-CN" altLang="en-US"/>
          </a:p>
          <a:p>
            <a:r>
              <a:rPr lang="zh-CN" altLang="en-US"/>
              <a:t>修改会立刻同步到对应</a:t>
            </a:r>
            <a:endParaRPr lang="zh-CN" altLang="en-US"/>
          </a:p>
          <a:p>
            <a:r>
              <a:rPr lang="zh-CN" altLang="en-US"/>
              <a:t>的文件中去，而</a:t>
            </a:r>
            <a:r>
              <a:rPr lang="en-US" altLang="zh-CN"/>
              <a:t>map_</a:t>
            </a:r>
            <a:endParaRPr lang="en-US" altLang="zh-CN"/>
          </a:p>
          <a:p>
            <a:r>
              <a:rPr lang="en-US" altLang="zh-CN"/>
              <a:t>private</a:t>
            </a:r>
            <a:r>
              <a:rPr lang="zh-CN" altLang="en-US"/>
              <a:t>表示对于对应的</a:t>
            </a:r>
            <a:endParaRPr lang="zh-CN" altLang="en-US"/>
          </a:p>
          <a:p>
            <a:r>
              <a:rPr lang="en-US" altLang="zh-CN"/>
              <a:t>mapped</a:t>
            </a:r>
            <a:r>
              <a:rPr lang="zh-CN" altLang="en-US"/>
              <a:t>区域的修改，会</a:t>
            </a:r>
            <a:endParaRPr lang="zh-CN" altLang="en-US"/>
          </a:p>
          <a:p>
            <a:r>
              <a:rPr lang="zh-CN" altLang="en-US"/>
              <a:t>导致</a:t>
            </a:r>
            <a:r>
              <a:rPr lang="en-US" altLang="zh-CN"/>
              <a:t>copy-on-write-</a:t>
            </a:r>
            <a:endParaRPr lang="en-US" altLang="zh-CN"/>
          </a:p>
          <a:p>
            <a:r>
              <a:rPr lang="en-US" altLang="zh-CN"/>
              <a:t>mapping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40"/>
          <p:cNvSpPr>
            <a:spLocks noGrp="1"/>
          </p:cNvSpPr>
          <p:nvPr>
            <p:ph idx="1"/>
          </p:nvPr>
        </p:nvSpPr>
        <p:spPr>
          <a:xfrm flipH="1">
            <a:off x="5257800" y="1676400"/>
            <a:ext cx="3505200" cy="4656138"/>
          </a:xfrm>
        </p:spPr>
        <p:txBody>
          <a:bodyPr vert="horz" wrap="square" lIns="90487" tIns="44450" rIns="90487" bIns="4445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Is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VA legal</a:t>
            </a:r>
            <a:r>
              <a:rPr lang="en-US" altLang="zh-CN" sz="2400" dirty="0">
                <a:ea typeface="宋体" panose="02010600030101010101" pitchFamily="2" charset="-122"/>
              </a:rPr>
              <a:t>?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i.e. is it in an area defined by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vm_area_struct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not then signal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segmentation violation</a:t>
            </a:r>
            <a:r>
              <a:rPr lang="en-US" altLang="zh-CN" dirty="0">
                <a:ea typeface="宋体" panose="02010600030101010101" pitchFamily="2" charset="-122"/>
              </a:rPr>
              <a:t> (e.g. (1))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1204" name="Group 50"/>
          <p:cNvGrpSpPr/>
          <p:nvPr/>
        </p:nvGrpSpPr>
        <p:grpSpPr>
          <a:xfrm>
            <a:off x="152400" y="1524000"/>
            <a:ext cx="5029200" cy="4799013"/>
            <a:chOff x="96" y="672"/>
            <a:chExt cx="3168" cy="3312"/>
          </a:xfrm>
        </p:grpSpPr>
        <p:sp>
          <p:nvSpPr>
            <p:cNvPr id="51206" name="Text Box 3"/>
            <p:cNvSpPr txBox="1"/>
            <p:nvPr/>
          </p:nvSpPr>
          <p:spPr>
            <a:xfrm>
              <a:off x="96" y="912"/>
              <a:ext cx="1058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vm_area_struct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207" name="Group 4"/>
            <p:cNvGrpSpPr/>
            <p:nvPr/>
          </p:nvGrpSpPr>
          <p:grpSpPr>
            <a:xfrm>
              <a:off x="288" y="1152"/>
              <a:ext cx="672" cy="720"/>
              <a:chOff x="2352" y="1104"/>
              <a:chExt cx="672" cy="720"/>
            </a:xfrm>
          </p:grpSpPr>
          <p:sp>
            <p:nvSpPr>
              <p:cNvPr id="51247" name="Rectangle 5"/>
              <p:cNvSpPr/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1248" name="Rectangle 6"/>
              <p:cNvSpPr/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vm_end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9" name="Rectangle 7"/>
              <p:cNvSpPr/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r/o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0" name="Rectangle 8"/>
              <p:cNvSpPr/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vm_next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1" name="Rectangle 9"/>
              <p:cNvSpPr/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vm_start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208" name="Group 10"/>
            <p:cNvGrpSpPr/>
            <p:nvPr/>
          </p:nvGrpSpPr>
          <p:grpSpPr>
            <a:xfrm>
              <a:off x="288" y="2112"/>
              <a:ext cx="672" cy="720"/>
              <a:chOff x="2352" y="1104"/>
              <a:chExt cx="672" cy="720"/>
            </a:xfrm>
          </p:grpSpPr>
          <p:sp>
            <p:nvSpPr>
              <p:cNvPr id="51242" name="Rectangle 11"/>
              <p:cNvSpPr/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1243" name="Rectangle 12"/>
              <p:cNvSpPr/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vm_end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4" name="Rectangle 13"/>
              <p:cNvSpPr/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r/w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5" name="Rectangle 14"/>
              <p:cNvSpPr/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vm_next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6" name="Rectangle 15"/>
              <p:cNvSpPr/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vm_start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209" name="Group 16"/>
            <p:cNvGrpSpPr/>
            <p:nvPr/>
          </p:nvGrpSpPr>
          <p:grpSpPr>
            <a:xfrm>
              <a:off x="288" y="3072"/>
              <a:ext cx="672" cy="720"/>
              <a:chOff x="2352" y="1104"/>
              <a:chExt cx="672" cy="720"/>
            </a:xfrm>
          </p:grpSpPr>
          <p:sp>
            <p:nvSpPr>
              <p:cNvPr id="51237" name="Rectangle 17"/>
              <p:cNvSpPr/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1238" name="Rectangle 18"/>
              <p:cNvSpPr/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vm_end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39" name="Rectangle 19"/>
              <p:cNvSpPr/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r/o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0" name="Rectangle 20"/>
              <p:cNvSpPr/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vm_next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1" name="Rectangle 21"/>
              <p:cNvSpPr/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vm_start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210" name="Rectangle 22"/>
            <p:cNvSpPr/>
            <p:nvPr/>
          </p:nvSpPr>
          <p:spPr>
            <a:xfrm>
              <a:off x="1488" y="864"/>
              <a:ext cx="1248" cy="30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1211" name="Text Box 23"/>
            <p:cNvSpPr txBox="1"/>
            <p:nvPr/>
          </p:nvSpPr>
          <p:spPr>
            <a:xfrm>
              <a:off x="1321" y="672"/>
              <a:ext cx="1555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process virtual memory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0" name="Rectangle 24"/>
            <p:cNvSpPr>
              <a:spLocks noChangeArrowheads="1"/>
            </p:cNvSpPr>
            <p:nvPr/>
          </p:nvSpPr>
          <p:spPr bwMode="auto">
            <a:xfrm>
              <a:off x="1488" y="2784"/>
              <a:ext cx="1248" cy="7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text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1" name="Rectangle 25"/>
            <p:cNvSpPr>
              <a:spLocks noChangeArrowheads="1"/>
            </p:cNvSpPr>
            <p:nvPr/>
          </p:nvSpPr>
          <p:spPr bwMode="auto">
            <a:xfrm>
              <a:off x="1488" y="2304"/>
              <a:ext cx="1248" cy="4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data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2" name="Rectangle 26"/>
            <p:cNvSpPr>
              <a:spLocks noChangeArrowheads="1"/>
            </p:cNvSpPr>
            <p:nvPr/>
          </p:nvSpPr>
          <p:spPr bwMode="auto">
            <a:xfrm>
              <a:off x="1488" y="1488"/>
              <a:ext cx="1248" cy="3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shared libraries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5" name="Line 27"/>
            <p:cNvSpPr/>
            <p:nvPr/>
          </p:nvSpPr>
          <p:spPr>
            <a:xfrm>
              <a:off x="960" y="1200"/>
              <a:ext cx="528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6" name="Line 28"/>
            <p:cNvSpPr/>
            <p:nvPr/>
          </p:nvSpPr>
          <p:spPr>
            <a:xfrm>
              <a:off x="960" y="1344"/>
              <a:ext cx="528" cy="4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7" name="Line 29"/>
            <p:cNvSpPr/>
            <p:nvPr/>
          </p:nvSpPr>
          <p:spPr>
            <a:xfrm>
              <a:off x="960" y="2208"/>
              <a:ext cx="480" cy="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8" name="Line 30"/>
            <p:cNvSpPr/>
            <p:nvPr/>
          </p:nvSpPr>
          <p:spPr>
            <a:xfrm>
              <a:off x="960" y="2352"/>
              <a:ext cx="528" cy="3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9" name="Line 31"/>
            <p:cNvSpPr/>
            <p:nvPr/>
          </p:nvSpPr>
          <p:spPr>
            <a:xfrm flipV="1">
              <a:off x="960" y="2832"/>
              <a:ext cx="528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0" name="Line 32"/>
            <p:cNvSpPr/>
            <p:nvPr/>
          </p:nvSpPr>
          <p:spPr>
            <a:xfrm>
              <a:off x="960" y="3312"/>
              <a:ext cx="528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1" name="Line 33"/>
            <p:cNvSpPr/>
            <p:nvPr/>
          </p:nvSpPr>
          <p:spPr>
            <a:xfrm flipH="1">
              <a:off x="144" y="1824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2" name="Line 34"/>
            <p:cNvSpPr/>
            <p:nvPr/>
          </p:nvSpPr>
          <p:spPr>
            <a:xfrm>
              <a:off x="144" y="1824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3" name="Line 35"/>
            <p:cNvSpPr/>
            <p:nvPr/>
          </p:nvSpPr>
          <p:spPr>
            <a:xfrm>
              <a:off x="144" y="2112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4" name="Line 36"/>
            <p:cNvSpPr/>
            <p:nvPr/>
          </p:nvSpPr>
          <p:spPr>
            <a:xfrm flipH="1">
              <a:off x="144" y="2784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5" name="Line 37"/>
            <p:cNvSpPr/>
            <p:nvPr/>
          </p:nvSpPr>
          <p:spPr>
            <a:xfrm>
              <a:off x="144" y="2784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6" name="Line 38"/>
            <p:cNvSpPr/>
            <p:nvPr/>
          </p:nvSpPr>
          <p:spPr>
            <a:xfrm>
              <a:off x="144" y="3072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7" name="Text Box 39"/>
            <p:cNvSpPr txBox="1"/>
            <p:nvPr/>
          </p:nvSpPr>
          <p:spPr>
            <a:xfrm>
              <a:off x="2755" y="3790"/>
              <a:ext cx="17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8" name="Line 41"/>
            <p:cNvSpPr/>
            <p:nvPr/>
          </p:nvSpPr>
          <p:spPr>
            <a:xfrm>
              <a:off x="2736" y="3072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229" name="Text Box 42"/>
            <p:cNvSpPr txBox="1"/>
            <p:nvPr/>
          </p:nvSpPr>
          <p:spPr>
            <a:xfrm>
              <a:off x="2823" y="2925"/>
              <a:ext cx="418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write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0" name="Line 43"/>
            <p:cNvSpPr/>
            <p:nvPr/>
          </p:nvSpPr>
          <p:spPr>
            <a:xfrm>
              <a:off x="2736" y="2595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231" name="Text Box 44"/>
            <p:cNvSpPr txBox="1"/>
            <p:nvPr/>
          </p:nvSpPr>
          <p:spPr>
            <a:xfrm>
              <a:off x="2823" y="2445"/>
              <a:ext cx="38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read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2" name="Line 45"/>
            <p:cNvSpPr/>
            <p:nvPr/>
          </p:nvSpPr>
          <p:spPr>
            <a:xfrm>
              <a:off x="2736" y="2070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233" name="Text Box 46"/>
            <p:cNvSpPr txBox="1"/>
            <p:nvPr/>
          </p:nvSpPr>
          <p:spPr>
            <a:xfrm>
              <a:off x="2823" y="1920"/>
              <a:ext cx="38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read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4" name="Oval 47"/>
            <p:cNvSpPr/>
            <p:nvPr/>
          </p:nvSpPr>
          <p:spPr>
            <a:xfrm>
              <a:off x="2928" y="1776"/>
              <a:ext cx="192" cy="19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5" name="Oval 48"/>
            <p:cNvSpPr/>
            <p:nvPr/>
          </p:nvSpPr>
          <p:spPr>
            <a:xfrm>
              <a:off x="2928" y="2736"/>
              <a:ext cx="192" cy="19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6" name="Oval 49"/>
            <p:cNvSpPr/>
            <p:nvPr/>
          </p:nvSpPr>
          <p:spPr>
            <a:xfrm>
              <a:off x="2928" y="2256"/>
              <a:ext cx="192" cy="19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05" name="Rectangle 5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Linux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page fault handling(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kernel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中，因为是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exception handler)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4835" y="4817110"/>
            <a:ext cx="2717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就是要检查是否</a:t>
            </a:r>
            <a:r>
              <a:rPr lang="en-US" altLang="zh-CN"/>
              <a:t>VMA</a:t>
            </a:r>
            <a:r>
              <a:rPr lang="zh-CN" altLang="en-US"/>
              <a:t>中有对应的区域。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idx="1"/>
          </p:nvPr>
        </p:nvSpPr>
        <p:spPr>
          <a:xfrm flipH="1">
            <a:off x="5257800" y="1676400"/>
            <a:ext cx="3657600" cy="4656138"/>
          </a:xfrm>
        </p:spPr>
        <p:txBody>
          <a:bodyPr vert="horz" wrap="square" lIns="90487" tIns="44450" rIns="90487" bIns="4445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Is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operation legal</a:t>
            </a:r>
            <a:r>
              <a:rPr lang="en-US" altLang="zh-CN" sz="2400" dirty="0">
                <a:ea typeface="宋体" panose="02010600030101010101" pitchFamily="2" charset="-122"/>
              </a:rPr>
              <a:t>?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i.e., can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process read/write this area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not then signal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protection violation</a:t>
            </a:r>
            <a:r>
              <a:rPr lang="en-US" altLang="zh-CN" dirty="0">
                <a:ea typeface="宋体" panose="02010600030101010101" pitchFamily="2" charset="-122"/>
              </a:rPr>
              <a:t> (e.g., (2))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If OK, handle fault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5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Linux page fault handling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53253" name="Group 50"/>
          <p:cNvGrpSpPr/>
          <p:nvPr/>
        </p:nvGrpSpPr>
        <p:grpSpPr>
          <a:xfrm>
            <a:off x="152400" y="1524000"/>
            <a:ext cx="5029200" cy="4799013"/>
            <a:chOff x="96" y="672"/>
            <a:chExt cx="3168" cy="3312"/>
          </a:xfrm>
        </p:grpSpPr>
        <p:sp>
          <p:nvSpPr>
            <p:cNvPr id="53254" name="Text Box 3"/>
            <p:cNvSpPr txBox="1"/>
            <p:nvPr/>
          </p:nvSpPr>
          <p:spPr>
            <a:xfrm>
              <a:off x="96" y="912"/>
              <a:ext cx="1058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vm_area_struct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3255" name="Group 4"/>
            <p:cNvGrpSpPr/>
            <p:nvPr/>
          </p:nvGrpSpPr>
          <p:grpSpPr>
            <a:xfrm>
              <a:off x="288" y="1152"/>
              <a:ext cx="672" cy="720"/>
              <a:chOff x="2352" y="1104"/>
              <a:chExt cx="672" cy="720"/>
            </a:xfrm>
          </p:grpSpPr>
          <p:sp>
            <p:nvSpPr>
              <p:cNvPr id="53295" name="Rectangle 5"/>
              <p:cNvSpPr/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3296" name="Rectangle 6"/>
              <p:cNvSpPr/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vm_end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7" name="Rectangle 7"/>
              <p:cNvSpPr/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r/o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8" name="Rectangle 8"/>
              <p:cNvSpPr/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vm_next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9" name="Rectangle 9"/>
              <p:cNvSpPr/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vm_start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3256" name="Group 10"/>
            <p:cNvGrpSpPr/>
            <p:nvPr/>
          </p:nvGrpSpPr>
          <p:grpSpPr>
            <a:xfrm>
              <a:off x="288" y="2112"/>
              <a:ext cx="672" cy="720"/>
              <a:chOff x="2352" y="1104"/>
              <a:chExt cx="672" cy="720"/>
            </a:xfrm>
          </p:grpSpPr>
          <p:sp>
            <p:nvSpPr>
              <p:cNvPr id="53290" name="Rectangle 11"/>
              <p:cNvSpPr/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3291" name="Rectangle 12"/>
              <p:cNvSpPr/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vm_end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2" name="Rectangle 13"/>
              <p:cNvSpPr/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r/w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3" name="Rectangle 14"/>
              <p:cNvSpPr/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vm_next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4" name="Rectangle 15"/>
              <p:cNvSpPr/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vm_start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3257" name="Group 16"/>
            <p:cNvGrpSpPr/>
            <p:nvPr/>
          </p:nvGrpSpPr>
          <p:grpSpPr>
            <a:xfrm>
              <a:off x="288" y="3072"/>
              <a:ext cx="672" cy="720"/>
              <a:chOff x="2352" y="1104"/>
              <a:chExt cx="672" cy="720"/>
            </a:xfrm>
          </p:grpSpPr>
          <p:sp>
            <p:nvSpPr>
              <p:cNvPr id="53285" name="Rectangle 17"/>
              <p:cNvSpPr/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3286" name="Rectangle 18"/>
              <p:cNvSpPr/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vm_end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87" name="Rectangle 19"/>
              <p:cNvSpPr/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r/o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88" name="Rectangle 20"/>
              <p:cNvSpPr/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vm_next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89" name="Rectangle 21"/>
              <p:cNvSpPr/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vm_start</a:t>
                </a:r>
                <a:endPara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258" name="Rectangle 22"/>
            <p:cNvSpPr/>
            <p:nvPr/>
          </p:nvSpPr>
          <p:spPr>
            <a:xfrm>
              <a:off x="1488" y="864"/>
              <a:ext cx="1248" cy="30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59" name="Text Box 23"/>
            <p:cNvSpPr txBox="1"/>
            <p:nvPr/>
          </p:nvSpPr>
          <p:spPr>
            <a:xfrm>
              <a:off x="1321" y="672"/>
              <a:ext cx="1555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process virtual memory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1488" y="2784"/>
              <a:ext cx="1248" cy="7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text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1488" y="2304"/>
              <a:ext cx="1248" cy="4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data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88" y="1488"/>
              <a:ext cx="1248" cy="3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shared libraries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Line 27"/>
            <p:cNvSpPr/>
            <p:nvPr/>
          </p:nvSpPr>
          <p:spPr>
            <a:xfrm>
              <a:off x="960" y="1200"/>
              <a:ext cx="528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64" name="Line 28"/>
            <p:cNvSpPr/>
            <p:nvPr/>
          </p:nvSpPr>
          <p:spPr>
            <a:xfrm>
              <a:off x="960" y="1344"/>
              <a:ext cx="528" cy="4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65" name="Line 29"/>
            <p:cNvSpPr/>
            <p:nvPr/>
          </p:nvSpPr>
          <p:spPr>
            <a:xfrm>
              <a:off x="960" y="2208"/>
              <a:ext cx="480" cy="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66" name="Line 30"/>
            <p:cNvSpPr/>
            <p:nvPr/>
          </p:nvSpPr>
          <p:spPr>
            <a:xfrm>
              <a:off x="960" y="2352"/>
              <a:ext cx="528" cy="3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67" name="Line 31"/>
            <p:cNvSpPr/>
            <p:nvPr/>
          </p:nvSpPr>
          <p:spPr>
            <a:xfrm flipV="1">
              <a:off x="960" y="2832"/>
              <a:ext cx="528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68" name="Line 32"/>
            <p:cNvSpPr/>
            <p:nvPr/>
          </p:nvSpPr>
          <p:spPr>
            <a:xfrm>
              <a:off x="960" y="3312"/>
              <a:ext cx="528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69" name="Line 33"/>
            <p:cNvSpPr/>
            <p:nvPr/>
          </p:nvSpPr>
          <p:spPr>
            <a:xfrm flipH="1">
              <a:off x="144" y="1824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0" name="Line 34"/>
            <p:cNvSpPr/>
            <p:nvPr/>
          </p:nvSpPr>
          <p:spPr>
            <a:xfrm>
              <a:off x="144" y="1824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1" name="Line 35"/>
            <p:cNvSpPr/>
            <p:nvPr/>
          </p:nvSpPr>
          <p:spPr>
            <a:xfrm>
              <a:off x="144" y="2112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72" name="Line 36"/>
            <p:cNvSpPr/>
            <p:nvPr/>
          </p:nvSpPr>
          <p:spPr>
            <a:xfrm flipH="1">
              <a:off x="144" y="2784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3" name="Line 37"/>
            <p:cNvSpPr/>
            <p:nvPr/>
          </p:nvSpPr>
          <p:spPr>
            <a:xfrm>
              <a:off x="144" y="2784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4" name="Line 38"/>
            <p:cNvSpPr/>
            <p:nvPr/>
          </p:nvSpPr>
          <p:spPr>
            <a:xfrm>
              <a:off x="144" y="3072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75" name="Text Box 39"/>
            <p:cNvSpPr txBox="1"/>
            <p:nvPr/>
          </p:nvSpPr>
          <p:spPr>
            <a:xfrm>
              <a:off x="2755" y="3790"/>
              <a:ext cx="17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6" name="Line 41"/>
            <p:cNvSpPr/>
            <p:nvPr/>
          </p:nvSpPr>
          <p:spPr>
            <a:xfrm>
              <a:off x="2736" y="3072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3277" name="Text Box 42"/>
            <p:cNvSpPr txBox="1"/>
            <p:nvPr/>
          </p:nvSpPr>
          <p:spPr>
            <a:xfrm>
              <a:off x="2823" y="2925"/>
              <a:ext cx="418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write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8" name="Line 43"/>
            <p:cNvSpPr/>
            <p:nvPr/>
          </p:nvSpPr>
          <p:spPr>
            <a:xfrm>
              <a:off x="2736" y="2595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3279" name="Text Box 44"/>
            <p:cNvSpPr txBox="1"/>
            <p:nvPr/>
          </p:nvSpPr>
          <p:spPr>
            <a:xfrm>
              <a:off x="2823" y="2445"/>
              <a:ext cx="38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read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0" name="Line 45"/>
            <p:cNvSpPr/>
            <p:nvPr/>
          </p:nvSpPr>
          <p:spPr>
            <a:xfrm>
              <a:off x="2736" y="2070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3281" name="Text Box 46"/>
            <p:cNvSpPr txBox="1"/>
            <p:nvPr/>
          </p:nvSpPr>
          <p:spPr>
            <a:xfrm>
              <a:off x="2823" y="1920"/>
              <a:ext cx="38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read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2" name="Oval 47"/>
            <p:cNvSpPr/>
            <p:nvPr/>
          </p:nvSpPr>
          <p:spPr>
            <a:xfrm>
              <a:off x="2928" y="1776"/>
              <a:ext cx="192" cy="19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3" name="Oval 48"/>
            <p:cNvSpPr/>
            <p:nvPr/>
          </p:nvSpPr>
          <p:spPr>
            <a:xfrm>
              <a:off x="2928" y="2736"/>
              <a:ext cx="192" cy="19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4" name="Oval 49"/>
            <p:cNvSpPr/>
            <p:nvPr/>
          </p:nvSpPr>
          <p:spPr>
            <a:xfrm>
              <a:off x="2928" y="2256"/>
              <a:ext cx="192" cy="19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482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 mapping(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将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disk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中对应内容映射到对应进程的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VM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中去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Linux initializes the contents of a VM area by associating it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an object on disk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VM area can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get its initial values</a:t>
            </a:r>
            <a:r>
              <a:rPr lang="en-US" altLang="zh-CN" dirty="0">
                <a:ea typeface="宋体" panose="02010600030101010101" pitchFamily="2" charset="-122"/>
              </a:rPr>
              <a:t> from the object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mapping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985" y="4850765"/>
            <a:ext cx="88709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mmap()</a:t>
            </a:r>
            <a:r>
              <a:rPr lang="zh-CN" altLang="en-US"/>
              <a:t>的优点：可以在使得</a:t>
            </a:r>
            <a:r>
              <a:rPr lang="en-US" altLang="zh-CN"/>
              <a:t>file transfers</a:t>
            </a:r>
            <a:r>
              <a:rPr lang="zh-CN" altLang="en-US"/>
              <a:t>不将相关信息复制到</a:t>
            </a:r>
            <a:r>
              <a:rPr lang="en-US" altLang="zh-CN"/>
              <a:t>user space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情况下实现快速的文件复制并生成新的</a:t>
            </a:r>
            <a:r>
              <a:rPr lang="en-US" altLang="zh-CN"/>
              <a:t>area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648200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Area can be backed by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regular file on disk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e.g., an executable object file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initial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page bytes come from a section of a file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anonymous file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(e.g. nothing)(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主要是针对于那些没有使用文件存储信息的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part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，如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stack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等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First fault will allocate a physical page full of 0’s (demand-zero page)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Once the page is written to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dirtied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),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it is like any other page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34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mapping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idx="1"/>
          </p:nvPr>
        </p:nvSpPr>
        <p:spPr>
          <a:xfrm>
            <a:off x="444500" y="1600200"/>
            <a:ext cx="8470900" cy="4732338"/>
          </a:xfrm>
        </p:spPr>
        <p:txBody>
          <a:bodyPr vert="horz" wrap="square" lIns="90487" tIns="44450" rIns="90487" bIns="4445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Dirty pages are copied back and forth between memory and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swap file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Swap file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Maintained by the kernel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Also known as swap space or the swap area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Bounds the total amount of virtual pages that can be allocated by the currently running processes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mapping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Multi-Level Page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Given: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X86: 32-bit address space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 4KB (2</a:t>
            </a:r>
            <a:r>
              <a:rPr lang="en-US" altLang="zh-CN" baseline="30000" dirty="0">
                <a:ea typeface="宋体" panose="02010600030101010101" pitchFamily="2" charset="-122"/>
              </a:rPr>
              <a:t>12</a:t>
            </a:r>
            <a:r>
              <a:rPr lang="en-US" altLang="zh-CN" dirty="0">
                <a:ea typeface="宋体" panose="02010600030101010101" pitchFamily="2" charset="-122"/>
              </a:rPr>
              <a:t>) page size, 4-byte PTE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X86-64: 48-bit address space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      4KB (2</a:t>
            </a:r>
            <a:r>
              <a:rPr lang="en-US" altLang="zh-CN" baseline="30000" dirty="0">
                <a:ea typeface="宋体" panose="02010600030101010101" pitchFamily="2" charset="-122"/>
              </a:rPr>
              <a:t>12</a:t>
            </a:r>
            <a:r>
              <a:rPr lang="en-US" altLang="zh-CN" dirty="0">
                <a:ea typeface="宋体" panose="02010600030101010101" pitchFamily="2" charset="-122"/>
              </a:rPr>
              <a:t>) page size,  8-byte PTE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Problem: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X86: Would need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 MB </a:t>
            </a:r>
            <a:r>
              <a:rPr lang="en-US" altLang="zh-CN" dirty="0">
                <a:ea typeface="宋体" panose="02010600030101010101" pitchFamily="2" charset="-122"/>
              </a:rPr>
              <a:t>page table!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ea typeface="宋体" panose="02010600030101010101" pitchFamily="2" charset="-122"/>
              </a:rPr>
              <a:t>20 </a:t>
            </a:r>
            <a:r>
              <a:rPr lang="en-US" altLang="zh-CN" dirty="0">
                <a:ea typeface="宋体" panose="02010600030101010101" pitchFamily="2" charset="-122"/>
              </a:rPr>
              <a:t>*4 bytes (20bit = 32bit – 12bit)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X86-64: Would need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512 GB </a:t>
            </a:r>
            <a:r>
              <a:rPr lang="en-US" altLang="zh-CN" dirty="0">
                <a:ea typeface="宋体" panose="02010600030101010101" pitchFamily="2" charset="-122"/>
              </a:rPr>
              <a:t>page table!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ea typeface="宋体" panose="02010600030101010101" pitchFamily="2" charset="-122"/>
              </a:rPr>
              <a:t>36 </a:t>
            </a:r>
            <a:r>
              <a:rPr lang="en-US" altLang="zh-CN" dirty="0">
                <a:ea typeface="宋体" panose="02010600030101010101" pitchFamily="2" charset="-122"/>
              </a:rPr>
              <a:t>*8 bytes (36bit = 48bit – 12bit)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idx="1"/>
          </p:nvPr>
        </p:nvSpPr>
        <p:spPr>
          <a:xfrm>
            <a:off x="444500" y="1600200"/>
            <a:ext cx="8470900" cy="4732338"/>
          </a:xfrm>
        </p:spPr>
        <p:txBody>
          <a:bodyPr vert="horz" wrap="square" lIns="90487" tIns="44450" rIns="90487" bIns="44450" anchor="t" anchorCtr="0"/>
          <a:p>
            <a:pPr>
              <a:lnSpc>
                <a:spcPct val="140000"/>
              </a:lnSpc>
            </a:pPr>
            <a:r>
              <a:rPr lang="en-US" altLang="zh-CN" u="sng" dirty="0">
                <a:ea typeface="宋体" panose="02010600030101010101" pitchFamily="2" charset="-122"/>
              </a:rPr>
              <a:t>Key point</a:t>
            </a:r>
            <a:r>
              <a:rPr lang="en-US" altLang="zh-CN" dirty="0">
                <a:ea typeface="宋体" panose="02010600030101010101" pitchFamily="2" charset="-122"/>
              </a:rPr>
              <a:t>: no virtual pages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copied into physical memory</a:t>
            </a:r>
            <a:r>
              <a:rPr lang="en-US" altLang="zh-CN" dirty="0">
                <a:ea typeface="宋体" panose="02010600030101010101" pitchFamily="2" charset="-122"/>
              </a:rPr>
              <a:t> until they are referenced!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known as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demand paging</a:t>
            </a:r>
            <a:r>
              <a:rPr lang="en-US" altLang="zh-CN" dirty="0">
                <a:ea typeface="宋体" panose="02010600030101010101" pitchFamily="2" charset="-122"/>
              </a:rPr>
              <a:t>”(</a:t>
            </a:r>
            <a:r>
              <a:rPr lang="zh-CN" altLang="en-US" dirty="0">
                <a:ea typeface="宋体" panose="02010600030101010101" pitchFamily="2" charset="-122"/>
              </a:rPr>
              <a:t>按需分配，可以理解为</a:t>
            </a:r>
            <a:r>
              <a:rPr lang="en-US" altLang="zh-CN" dirty="0">
                <a:ea typeface="宋体" panose="02010600030101010101" pitchFamily="2" charset="-122"/>
              </a:rPr>
              <a:t>PM</a:t>
            </a:r>
            <a:r>
              <a:rPr lang="zh-CN" altLang="en-US" dirty="0">
                <a:ea typeface="宋体" panose="02010600030101010101" pitchFamily="2" charset="-122"/>
              </a:rPr>
              <a:t>层实际上为</a:t>
            </a:r>
            <a:r>
              <a:rPr lang="en-US" altLang="zh-CN" dirty="0">
                <a:ea typeface="宋体" panose="02010600030101010101" pitchFamily="2" charset="-122"/>
              </a:rPr>
              <a:t>VM</a:t>
            </a:r>
            <a:r>
              <a:rPr lang="zh-CN" altLang="en-US" dirty="0">
                <a:ea typeface="宋体" panose="02010600030101010101" pitchFamily="2" charset="-122"/>
              </a:rPr>
              <a:t>层的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，那么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最开始都是</a:t>
            </a:r>
            <a:r>
              <a:rPr lang="en-US" altLang="zh-CN" dirty="0">
                <a:ea typeface="宋体" panose="02010600030101010101" pitchFamily="2" charset="-122"/>
              </a:rPr>
              <a:t>cold</a:t>
            </a:r>
            <a:r>
              <a:rPr lang="zh-CN" altLang="en-US" dirty="0">
                <a:ea typeface="宋体" panose="02010600030101010101" pitchFamily="2" charset="-122"/>
              </a:rPr>
              <a:t>的，只有发生</a:t>
            </a:r>
            <a:r>
              <a:rPr lang="en-US" altLang="zh-CN" dirty="0">
                <a:ea typeface="宋体" panose="02010600030101010101" pitchFamily="2" charset="-122"/>
              </a:rPr>
              <a:t>miss</a:t>
            </a:r>
            <a:r>
              <a:rPr lang="zh-CN" altLang="en-US" dirty="0">
                <a:ea typeface="宋体" panose="02010600030101010101" pitchFamily="2" charset="-122"/>
              </a:rPr>
              <a:t>才会去下一层去拿真正的</a:t>
            </a:r>
            <a:r>
              <a:rPr lang="en-US" altLang="zh-CN" dirty="0">
                <a:ea typeface="宋体" panose="02010600030101010101" pitchFamily="2" charset="-122"/>
              </a:rPr>
              <a:t>page)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crucial for time and space efficiency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Demand Paging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30"/>
          <p:cNvSpPr>
            <a:spLocks noGrp="1" noChangeArrowheads="1"/>
          </p:cNvSpPr>
          <p:nvPr>
            <p:ph idx="1"/>
          </p:nvPr>
        </p:nvSpPr>
        <p:spPr>
          <a:xfrm>
            <a:off x="4953000" y="1524000"/>
            <a:ext cx="3746500" cy="46561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224155" marR="0" lvl="0" indent="-224155" algn="l" defTabSz="8953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 run a new program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 the current process using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execve()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60705" marR="0" lvl="1" indent="-222250" algn="l" defTabSz="8953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Free all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vm_area_structs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page tables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for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old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areas.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ChangeAspect="1"/>
          </p:cNvSpPr>
          <p:nvPr/>
        </p:nvSpPr>
        <p:spPr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code/data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4"/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Memory mapped region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for shared libraries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4" name="Rectangle 5"/>
          <p:cNvSpPr>
            <a:spLocks noChangeAspect="1"/>
          </p:cNvSpPr>
          <p:nvPr/>
        </p:nvSpPr>
        <p:spPr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Rectangle 6"/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runtime heap (via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6" name="Rectangle 7"/>
          <p:cNvSpPr>
            <a:spLocks noChangeAspect="1"/>
          </p:cNvSpPr>
          <p:nvPr/>
        </p:nvSpPr>
        <p:spPr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497" name="Rectangle 8"/>
          <p:cNvSpPr>
            <a:spLocks noChangeAspect="1"/>
          </p:cNvSpPr>
          <p:nvPr/>
        </p:nvSpPr>
        <p:spPr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program text (.text)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498" name="Rectangle 9"/>
          <p:cNvSpPr>
            <a:spLocks noChangeAspect="1"/>
          </p:cNvSpPr>
          <p:nvPr/>
        </p:nvSpPr>
        <p:spPr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initialized data (.data)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Rectangle 10"/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uninitialized data (.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bss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0" name="Line 11"/>
          <p:cNvSpPr>
            <a:spLocks noChangeAspect="1"/>
          </p:cNvSpPr>
          <p:nvPr/>
        </p:nvSpPr>
        <p:spPr>
          <a:xfrm flipV="1">
            <a:off x="2360613" y="498157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7" name="Rectangle 12"/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stack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2" name="Line 13"/>
          <p:cNvSpPr>
            <a:spLocks noChangeAspect="1"/>
          </p:cNvSpPr>
          <p:nvPr/>
        </p:nvSpPr>
        <p:spPr>
          <a:xfrm flipV="1">
            <a:off x="2371725" y="411162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3" name="Line 14"/>
          <p:cNvSpPr>
            <a:spLocks noChangeAspect="1"/>
          </p:cNvSpPr>
          <p:nvPr/>
        </p:nvSpPr>
        <p:spPr>
          <a:xfrm>
            <a:off x="2381250" y="3756025"/>
            <a:ext cx="0" cy="2238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4" name="Rectangle 15"/>
          <p:cNvSpPr>
            <a:spLocks noChangeAspect="1"/>
          </p:cNvSpPr>
          <p:nvPr/>
        </p:nvSpPr>
        <p:spPr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forbidden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5" name="Text Box 16"/>
          <p:cNvSpPr txBox="1">
            <a:spLocks noChangeAspect="1"/>
          </p:cNvSpPr>
          <p:nvPr/>
        </p:nvSpPr>
        <p:spPr>
          <a:xfrm>
            <a:off x="1128713" y="6478588"/>
            <a:ext cx="282575" cy="3032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6" name="Text Box 17"/>
          <p:cNvSpPr txBox="1">
            <a:spLocks noChangeAspect="1"/>
          </p:cNvSpPr>
          <p:nvPr/>
        </p:nvSpPr>
        <p:spPr>
          <a:xfrm>
            <a:off x="452438" y="3578225"/>
            <a:ext cx="642937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%</a:t>
            </a: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esp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7" name="Line 18"/>
          <p:cNvSpPr>
            <a:spLocks noChangeAspect="1"/>
          </p:cNvSpPr>
          <p:nvPr/>
        </p:nvSpPr>
        <p:spPr>
          <a:xfrm>
            <a:off x="1076325" y="3730625"/>
            <a:ext cx="258763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8" name="Text Box 19"/>
          <p:cNvSpPr txBox="1">
            <a:spLocks noChangeAspect="1"/>
          </p:cNvSpPr>
          <p:nvPr/>
        </p:nvSpPr>
        <p:spPr>
          <a:xfrm>
            <a:off x="3702050" y="3729038"/>
            <a:ext cx="86360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 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9" name="Line 20"/>
          <p:cNvSpPr>
            <a:spLocks noChangeAspect="1"/>
          </p:cNvSpPr>
          <p:nvPr/>
        </p:nvSpPr>
        <p:spPr>
          <a:xfrm>
            <a:off x="3606800" y="3770313"/>
            <a:ext cx="0" cy="509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10" name="Text Box 21"/>
          <p:cNvSpPr txBox="1">
            <a:spLocks noChangeAspect="1"/>
          </p:cNvSpPr>
          <p:nvPr/>
        </p:nvSpPr>
        <p:spPr>
          <a:xfrm>
            <a:off x="631825" y="5059363"/>
            <a:ext cx="460375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brk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1" name="Line 22"/>
          <p:cNvSpPr>
            <a:spLocks noChangeAspect="1"/>
          </p:cNvSpPr>
          <p:nvPr/>
        </p:nvSpPr>
        <p:spPr>
          <a:xfrm>
            <a:off x="1062038" y="5200650"/>
            <a:ext cx="2587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12" name="Text Box 23"/>
          <p:cNvSpPr txBox="1"/>
          <p:nvPr/>
        </p:nvSpPr>
        <p:spPr>
          <a:xfrm>
            <a:off x="68263" y="3379788"/>
            <a:ext cx="1176337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xc0000000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3" name="Rectangle 24"/>
          <p:cNvSpPr>
            <a:spLocks noChangeAspect="1"/>
          </p:cNvSpPr>
          <p:nvPr/>
        </p:nvSpPr>
        <p:spPr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physical memory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4" name="AutoShape 25"/>
          <p:cNvSpPr/>
          <p:nvPr/>
        </p:nvSpPr>
        <p:spPr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63515" name="Text Box 26"/>
          <p:cNvSpPr txBox="1"/>
          <p:nvPr/>
        </p:nvSpPr>
        <p:spPr>
          <a:xfrm>
            <a:off x="330200" y="2741613"/>
            <a:ext cx="914400" cy="66516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same for each process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6" name="Rectangle 27"/>
          <p:cNvSpPr>
            <a:spLocks noChangeAspect="1"/>
          </p:cNvSpPr>
          <p:nvPr/>
        </p:nvSpPr>
        <p:spPr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process-specific 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structures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(page tables,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task and mm structs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Kernal stack)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7" name="Line 28"/>
          <p:cNvSpPr>
            <a:spLocks noChangeAspect="1"/>
          </p:cNvSpPr>
          <p:nvPr/>
        </p:nvSpPr>
        <p:spPr>
          <a:xfrm flipV="1">
            <a:off x="3606800" y="2792413"/>
            <a:ext cx="0" cy="723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18" name="Text Box 29"/>
          <p:cNvSpPr txBox="1">
            <a:spLocks noChangeAspect="1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9" name="Rectangle 31"/>
          <p:cNvSpPr/>
          <p:nvPr/>
        </p:nvSpPr>
        <p:spPr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0" name="Rectangle 32"/>
          <p:cNvSpPr/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text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1" name="Text Box 33"/>
          <p:cNvSpPr txBox="1"/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2" name="Line 34"/>
          <p:cNvSpPr/>
          <p:nvPr/>
        </p:nvSpPr>
        <p:spPr>
          <a:xfrm flipH="1" flipV="1">
            <a:off x="3530600" y="6051550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23" name="Line 35"/>
          <p:cNvSpPr/>
          <p:nvPr/>
        </p:nvSpPr>
        <p:spPr>
          <a:xfrm flipH="1">
            <a:off x="3530600" y="62642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24" name="Text Box 36"/>
          <p:cNvSpPr txBox="1"/>
          <p:nvPr/>
        </p:nvSpPr>
        <p:spPr>
          <a:xfrm>
            <a:off x="3973513" y="5511800"/>
            <a:ext cx="1284287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5" name="Line 37"/>
          <p:cNvSpPr/>
          <p:nvPr/>
        </p:nvSpPr>
        <p:spPr>
          <a:xfrm flipH="1">
            <a:off x="3530600" y="5626100"/>
            <a:ext cx="381000" cy="714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26" name="Text Box 38"/>
          <p:cNvSpPr txBox="1"/>
          <p:nvPr/>
        </p:nvSpPr>
        <p:spPr>
          <a:xfrm>
            <a:off x="3911600" y="3500438"/>
            <a:ext cx="1284288" cy="2809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7" name="Line 39"/>
          <p:cNvSpPr/>
          <p:nvPr/>
        </p:nvSpPr>
        <p:spPr>
          <a:xfrm flipH="1">
            <a:off x="3530600" y="36433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28" name="Text Box 40"/>
          <p:cNvSpPr txBox="1"/>
          <p:nvPr/>
        </p:nvSpPr>
        <p:spPr>
          <a:xfrm>
            <a:off x="3987800" y="4818063"/>
            <a:ext cx="9048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libc.so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text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31" name="Line 43"/>
          <p:cNvSpPr/>
          <p:nvPr/>
        </p:nvSpPr>
        <p:spPr>
          <a:xfrm flipH="1" flipV="1">
            <a:off x="3530600" y="44227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32" name="Line 44"/>
          <p:cNvSpPr/>
          <p:nvPr/>
        </p:nvSpPr>
        <p:spPr>
          <a:xfrm flipH="1" flipV="1">
            <a:off x="3530600" y="46339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33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Exec() revisited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0" y="4448810"/>
            <a:ext cx="36468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第一步是移除所有原来</a:t>
            </a:r>
            <a:r>
              <a:rPr lang="en-US" altLang="zh-CN"/>
              <a:t>process</a:t>
            </a:r>
            <a:endParaRPr lang="en-US" altLang="zh-CN"/>
          </a:p>
          <a:p>
            <a:r>
              <a:rPr lang="zh-CN" altLang="en-US"/>
              <a:t>的</a:t>
            </a:r>
            <a:r>
              <a:rPr lang="en-US" altLang="zh-CN"/>
              <a:t>pages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idx="1"/>
          </p:nvPr>
        </p:nvSpPr>
        <p:spPr>
          <a:xfrm>
            <a:off x="4953000" y="1524000"/>
            <a:ext cx="3746500" cy="4656138"/>
          </a:xfrm>
        </p:spPr>
        <p:txBody>
          <a:bodyPr vert="horz" wrap="square" lIns="90487" tIns="44450" rIns="90487" bIns="44450" anchor="t" anchorCtr="0"/>
          <a:p>
            <a:pPr marL="224155" indent="-224155" defTabSz="895350"/>
            <a:r>
              <a:rPr lang="en-US" altLang="zh-CN" sz="2400" dirty="0">
                <a:ea typeface="宋体" panose="02010600030101010101" pitchFamily="2" charset="-122"/>
              </a:rPr>
              <a:t>To run a new program p in the current process using exec():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560705" lvl="1" indent="-222250" defTabSz="895350"/>
            <a:r>
              <a:rPr lang="en-US" altLang="zh-CN" dirty="0">
                <a:ea typeface="宋体" panose="02010600030101010101" pitchFamily="2" charset="-122"/>
              </a:rPr>
              <a:t>create new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vm_area_structs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page tables</a:t>
            </a:r>
            <a:r>
              <a:rPr lang="en-US" altLang="zh-CN" dirty="0">
                <a:ea typeface="宋体" panose="02010600030101010101" pitchFamily="2" charset="-122"/>
              </a:rPr>
              <a:t> for new areas.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40105" lvl="2" indent="-165100" defTabSz="895350"/>
            <a:r>
              <a:rPr lang="en-US" altLang="zh-CN" sz="2400" dirty="0">
                <a:ea typeface="宋体" panose="02010600030101010101" pitchFamily="2" charset="-122"/>
              </a:rPr>
              <a:t>stack, bss, data, text, shared libs.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5540" name="Rectangle 4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Exec() revisited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41" name="Rectangle 3"/>
          <p:cNvSpPr>
            <a:spLocks noChangeAspect="1"/>
          </p:cNvSpPr>
          <p:nvPr/>
        </p:nvSpPr>
        <p:spPr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code/data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4"/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Memory mapped region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for shared libraries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3" name="Rectangle 5"/>
          <p:cNvSpPr>
            <a:spLocks noChangeAspect="1"/>
          </p:cNvSpPr>
          <p:nvPr/>
        </p:nvSpPr>
        <p:spPr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runtime heap (via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5" name="Rectangle 7"/>
          <p:cNvSpPr>
            <a:spLocks noChangeAspect="1"/>
          </p:cNvSpPr>
          <p:nvPr/>
        </p:nvSpPr>
        <p:spPr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46" name="Rectangle 8"/>
          <p:cNvSpPr>
            <a:spLocks noChangeAspect="1"/>
          </p:cNvSpPr>
          <p:nvPr/>
        </p:nvSpPr>
        <p:spPr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program text (.text)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47" name="Rectangle 9"/>
          <p:cNvSpPr>
            <a:spLocks noChangeAspect="1"/>
          </p:cNvSpPr>
          <p:nvPr/>
        </p:nvSpPr>
        <p:spPr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initialized data (.data)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10"/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uninitialized data (.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bss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9" name="Line 11"/>
          <p:cNvSpPr>
            <a:spLocks noChangeAspect="1"/>
          </p:cNvSpPr>
          <p:nvPr/>
        </p:nvSpPr>
        <p:spPr>
          <a:xfrm flipV="1">
            <a:off x="2360613" y="498157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Rectangle 12"/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stack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51" name="Line 13"/>
          <p:cNvSpPr>
            <a:spLocks noChangeAspect="1"/>
          </p:cNvSpPr>
          <p:nvPr/>
        </p:nvSpPr>
        <p:spPr>
          <a:xfrm flipV="1">
            <a:off x="2371725" y="411162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52" name="Line 14"/>
          <p:cNvSpPr>
            <a:spLocks noChangeAspect="1"/>
          </p:cNvSpPr>
          <p:nvPr/>
        </p:nvSpPr>
        <p:spPr>
          <a:xfrm>
            <a:off x="2381250" y="3756025"/>
            <a:ext cx="0" cy="2238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53" name="Rectangle 15"/>
          <p:cNvSpPr>
            <a:spLocks noChangeAspect="1"/>
          </p:cNvSpPr>
          <p:nvPr/>
        </p:nvSpPr>
        <p:spPr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forbidden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4" name="Text Box 16"/>
          <p:cNvSpPr txBox="1">
            <a:spLocks noChangeAspect="1"/>
          </p:cNvSpPr>
          <p:nvPr/>
        </p:nvSpPr>
        <p:spPr>
          <a:xfrm>
            <a:off x="1128713" y="6478588"/>
            <a:ext cx="282575" cy="3032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5" name="Text Box 17"/>
          <p:cNvSpPr txBox="1">
            <a:spLocks noChangeAspect="1"/>
          </p:cNvSpPr>
          <p:nvPr/>
        </p:nvSpPr>
        <p:spPr>
          <a:xfrm>
            <a:off x="452438" y="3578225"/>
            <a:ext cx="642937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%</a:t>
            </a: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esp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6" name="Line 18"/>
          <p:cNvSpPr>
            <a:spLocks noChangeAspect="1"/>
          </p:cNvSpPr>
          <p:nvPr/>
        </p:nvSpPr>
        <p:spPr>
          <a:xfrm>
            <a:off x="1076325" y="3730625"/>
            <a:ext cx="258763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57" name="Text Box 19"/>
          <p:cNvSpPr txBox="1">
            <a:spLocks noChangeAspect="1"/>
          </p:cNvSpPr>
          <p:nvPr/>
        </p:nvSpPr>
        <p:spPr>
          <a:xfrm>
            <a:off x="3702050" y="3729038"/>
            <a:ext cx="86360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 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8" name="Line 20"/>
          <p:cNvSpPr>
            <a:spLocks noChangeAspect="1"/>
          </p:cNvSpPr>
          <p:nvPr/>
        </p:nvSpPr>
        <p:spPr>
          <a:xfrm>
            <a:off x="3606800" y="3770313"/>
            <a:ext cx="0" cy="509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59" name="Text Box 21"/>
          <p:cNvSpPr txBox="1">
            <a:spLocks noChangeAspect="1"/>
          </p:cNvSpPr>
          <p:nvPr/>
        </p:nvSpPr>
        <p:spPr>
          <a:xfrm>
            <a:off x="631825" y="5059363"/>
            <a:ext cx="460375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brk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0" name="Line 22"/>
          <p:cNvSpPr>
            <a:spLocks noChangeAspect="1"/>
          </p:cNvSpPr>
          <p:nvPr/>
        </p:nvSpPr>
        <p:spPr>
          <a:xfrm>
            <a:off x="1062038" y="5200650"/>
            <a:ext cx="2587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61" name="Text Box 23"/>
          <p:cNvSpPr txBox="1"/>
          <p:nvPr/>
        </p:nvSpPr>
        <p:spPr>
          <a:xfrm>
            <a:off x="68263" y="3379788"/>
            <a:ext cx="1176337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xc0000000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2" name="Rectangle 24"/>
          <p:cNvSpPr>
            <a:spLocks noChangeAspect="1"/>
          </p:cNvSpPr>
          <p:nvPr/>
        </p:nvSpPr>
        <p:spPr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physical memory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3" name="AutoShape 25"/>
          <p:cNvSpPr/>
          <p:nvPr/>
        </p:nvSpPr>
        <p:spPr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65564" name="Text Box 26"/>
          <p:cNvSpPr txBox="1"/>
          <p:nvPr/>
        </p:nvSpPr>
        <p:spPr>
          <a:xfrm>
            <a:off x="330200" y="2741613"/>
            <a:ext cx="914400" cy="66516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same for each process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5" name="Rectangle 27"/>
          <p:cNvSpPr>
            <a:spLocks noChangeAspect="1"/>
          </p:cNvSpPr>
          <p:nvPr/>
        </p:nvSpPr>
        <p:spPr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process-specific 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structures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(page tables,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task and mm structs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Kernal stack)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6" name="Line 28"/>
          <p:cNvSpPr>
            <a:spLocks noChangeAspect="1"/>
          </p:cNvSpPr>
          <p:nvPr/>
        </p:nvSpPr>
        <p:spPr>
          <a:xfrm flipV="1">
            <a:off x="3606800" y="2792413"/>
            <a:ext cx="0" cy="723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67" name="Text Box 29"/>
          <p:cNvSpPr txBox="1">
            <a:spLocks noChangeAspect="1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8" name="Rectangle 31"/>
          <p:cNvSpPr/>
          <p:nvPr/>
        </p:nvSpPr>
        <p:spPr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9" name="Rectangle 32"/>
          <p:cNvSpPr/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text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0" name="Text Box 33"/>
          <p:cNvSpPr txBox="1"/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1" name="Line 34"/>
          <p:cNvSpPr/>
          <p:nvPr/>
        </p:nvSpPr>
        <p:spPr>
          <a:xfrm flipH="1" flipV="1">
            <a:off x="3530600" y="6051550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72" name="Line 35"/>
          <p:cNvSpPr/>
          <p:nvPr/>
        </p:nvSpPr>
        <p:spPr>
          <a:xfrm flipH="1">
            <a:off x="3530600" y="62642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73" name="Text Box 36"/>
          <p:cNvSpPr txBox="1"/>
          <p:nvPr/>
        </p:nvSpPr>
        <p:spPr>
          <a:xfrm>
            <a:off x="3973513" y="5511800"/>
            <a:ext cx="1284287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4" name="Line 37"/>
          <p:cNvSpPr/>
          <p:nvPr/>
        </p:nvSpPr>
        <p:spPr>
          <a:xfrm flipH="1">
            <a:off x="3530600" y="5626100"/>
            <a:ext cx="381000" cy="714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75" name="Text Box 38"/>
          <p:cNvSpPr txBox="1"/>
          <p:nvPr/>
        </p:nvSpPr>
        <p:spPr>
          <a:xfrm>
            <a:off x="3911600" y="3500438"/>
            <a:ext cx="1284288" cy="2809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6" name="Line 39"/>
          <p:cNvSpPr/>
          <p:nvPr/>
        </p:nvSpPr>
        <p:spPr>
          <a:xfrm flipH="1">
            <a:off x="3530600" y="36433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77" name="Text Box 40"/>
          <p:cNvSpPr txBox="1"/>
          <p:nvPr/>
        </p:nvSpPr>
        <p:spPr>
          <a:xfrm>
            <a:off x="3987800" y="4818063"/>
            <a:ext cx="9048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libc.so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3" name="Rectangle 41"/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text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80" name="Line 43"/>
          <p:cNvSpPr/>
          <p:nvPr/>
        </p:nvSpPr>
        <p:spPr>
          <a:xfrm flipH="1" flipV="1">
            <a:off x="3530600" y="44227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81" name="Line 44"/>
          <p:cNvSpPr/>
          <p:nvPr/>
        </p:nvSpPr>
        <p:spPr>
          <a:xfrm flipH="1" flipV="1">
            <a:off x="3530600" y="46339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503545" y="5169535"/>
            <a:ext cx="37058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第二步是根据</a:t>
            </a:r>
            <a:r>
              <a:rPr lang="en-US" altLang="zh-CN"/>
              <a:t>memory mapping</a:t>
            </a:r>
            <a:endParaRPr lang="en-US" altLang="zh-CN"/>
          </a:p>
          <a:p>
            <a:r>
              <a:rPr lang="zh-CN" altLang="en-US"/>
              <a:t>来生成新的</a:t>
            </a:r>
            <a:r>
              <a:rPr lang="en-US" altLang="zh-CN"/>
              <a:t>process</a:t>
            </a:r>
            <a:r>
              <a:rPr lang="zh-CN" altLang="en-US"/>
              <a:t>的</a:t>
            </a:r>
            <a:r>
              <a:rPr lang="en-US" altLang="zh-CN"/>
              <a:t>VM</a:t>
            </a:r>
            <a:r>
              <a:rPr lang="zh-CN" altLang="en-US"/>
              <a:t>区域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idx="1"/>
          </p:nvPr>
        </p:nvSpPr>
        <p:spPr>
          <a:xfrm>
            <a:off x="4953000" y="1524000"/>
            <a:ext cx="4191000" cy="4656138"/>
          </a:xfrm>
        </p:spPr>
        <p:txBody>
          <a:bodyPr vert="horz" wrap="square" lIns="90487" tIns="44450" rIns="90487" bIns="44450" anchor="t" anchorCtr="0"/>
          <a:p>
            <a:pPr marL="224155" indent="-224155" defTabSz="895350"/>
            <a:r>
              <a:rPr lang="en-US" altLang="zh-CN" sz="2400" dirty="0">
                <a:ea typeface="宋体" panose="02010600030101010101" pitchFamily="2" charset="-122"/>
              </a:rPr>
              <a:t>To run a new program p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in the current process using exec():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560705" lvl="1" indent="-222250" defTabSz="895350"/>
            <a:r>
              <a:rPr lang="en-US" altLang="zh-CN" dirty="0">
                <a:ea typeface="宋体" panose="02010600030101010101" pitchFamily="2" charset="-122"/>
              </a:rPr>
              <a:t>create new vm_area_structs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and page tables for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new areas.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40105" lvl="2" indent="-165100" defTabSz="895350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text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400" dirty="0">
                <a:ea typeface="宋体" panose="02010600030101010101" pitchFamily="2" charset="-122"/>
              </a:rPr>
              <a:t> backed by ELF executable object file.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840105" lvl="2" indent="-165100" defTabSz="895350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bss 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initialized to zero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675005" lvl="2" indent="0" defTabSz="89535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根据</a:t>
            </a:r>
            <a:r>
              <a:rPr lang="en-US" altLang="zh-CN" sz="240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宋体" panose="02010600030101010101" pitchFamily="2" charset="-122"/>
                <a:sym typeface="+mn-ea"/>
              </a:rPr>
              <a:t>anonymous file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7588" name="Rectangle 4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Exec() revisited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7589" name="Rectangle 3"/>
          <p:cNvSpPr>
            <a:spLocks noChangeAspect="1"/>
          </p:cNvSpPr>
          <p:nvPr/>
        </p:nvSpPr>
        <p:spPr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code/data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4"/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Memory mapped region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for shared libraries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1" name="Rectangle 5"/>
          <p:cNvSpPr>
            <a:spLocks noChangeAspect="1"/>
          </p:cNvSpPr>
          <p:nvPr/>
        </p:nvSpPr>
        <p:spPr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runtime heap (via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3" name="Rectangle 7"/>
          <p:cNvSpPr>
            <a:spLocks noChangeAspect="1"/>
          </p:cNvSpPr>
          <p:nvPr/>
        </p:nvSpPr>
        <p:spPr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4" name="Rectangle 8"/>
          <p:cNvSpPr>
            <a:spLocks noChangeAspect="1"/>
          </p:cNvSpPr>
          <p:nvPr/>
        </p:nvSpPr>
        <p:spPr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program text (.text)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5" name="Rectangle 9"/>
          <p:cNvSpPr>
            <a:spLocks noChangeAspect="1"/>
          </p:cNvSpPr>
          <p:nvPr/>
        </p:nvSpPr>
        <p:spPr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initialized data (.data)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10"/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uninitialized data (.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bss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7" name="Line 11"/>
          <p:cNvSpPr>
            <a:spLocks noChangeAspect="1"/>
          </p:cNvSpPr>
          <p:nvPr/>
        </p:nvSpPr>
        <p:spPr>
          <a:xfrm flipV="1">
            <a:off x="2360613" y="498157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Rectangle 12"/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stack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9" name="Line 13"/>
          <p:cNvSpPr>
            <a:spLocks noChangeAspect="1"/>
          </p:cNvSpPr>
          <p:nvPr/>
        </p:nvSpPr>
        <p:spPr>
          <a:xfrm flipV="1">
            <a:off x="2371725" y="411162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0" name="Line 14"/>
          <p:cNvSpPr>
            <a:spLocks noChangeAspect="1"/>
          </p:cNvSpPr>
          <p:nvPr/>
        </p:nvSpPr>
        <p:spPr>
          <a:xfrm>
            <a:off x="2381250" y="3756025"/>
            <a:ext cx="0" cy="2238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1" name="Rectangle 15"/>
          <p:cNvSpPr>
            <a:spLocks noChangeAspect="1"/>
          </p:cNvSpPr>
          <p:nvPr/>
        </p:nvSpPr>
        <p:spPr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forbidden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2" name="Text Box 16"/>
          <p:cNvSpPr txBox="1">
            <a:spLocks noChangeAspect="1"/>
          </p:cNvSpPr>
          <p:nvPr/>
        </p:nvSpPr>
        <p:spPr>
          <a:xfrm>
            <a:off x="1128713" y="6478588"/>
            <a:ext cx="282575" cy="3032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3" name="Text Box 17"/>
          <p:cNvSpPr txBox="1">
            <a:spLocks noChangeAspect="1"/>
          </p:cNvSpPr>
          <p:nvPr/>
        </p:nvSpPr>
        <p:spPr>
          <a:xfrm>
            <a:off x="452438" y="3578225"/>
            <a:ext cx="642937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%</a:t>
            </a: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esp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4" name="Line 18"/>
          <p:cNvSpPr>
            <a:spLocks noChangeAspect="1"/>
          </p:cNvSpPr>
          <p:nvPr/>
        </p:nvSpPr>
        <p:spPr>
          <a:xfrm>
            <a:off x="1076325" y="3730625"/>
            <a:ext cx="258763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5" name="Text Box 19"/>
          <p:cNvSpPr txBox="1">
            <a:spLocks noChangeAspect="1"/>
          </p:cNvSpPr>
          <p:nvPr/>
        </p:nvSpPr>
        <p:spPr>
          <a:xfrm>
            <a:off x="3702050" y="3729038"/>
            <a:ext cx="86360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 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6" name="Line 20"/>
          <p:cNvSpPr>
            <a:spLocks noChangeAspect="1"/>
          </p:cNvSpPr>
          <p:nvPr/>
        </p:nvSpPr>
        <p:spPr>
          <a:xfrm>
            <a:off x="3606800" y="3770313"/>
            <a:ext cx="0" cy="509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7" name="Text Box 21"/>
          <p:cNvSpPr txBox="1">
            <a:spLocks noChangeAspect="1"/>
          </p:cNvSpPr>
          <p:nvPr/>
        </p:nvSpPr>
        <p:spPr>
          <a:xfrm>
            <a:off x="631825" y="5059363"/>
            <a:ext cx="460375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brk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8" name="Line 22"/>
          <p:cNvSpPr>
            <a:spLocks noChangeAspect="1"/>
          </p:cNvSpPr>
          <p:nvPr/>
        </p:nvSpPr>
        <p:spPr>
          <a:xfrm>
            <a:off x="1062038" y="5200650"/>
            <a:ext cx="2587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9" name="Text Box 23"/>
          <p:cNvSpPr txBox="1"/>
          <p:nvPr/>
        </p:nvSpPr>
        <p:spPr>
          <a:xfrm>
            <a:off x="68263" y="3379788"/>
            <a:ext cx="1176337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xc0000000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0" name="Rectangle 24"/>
          <p:cNvSpPr>
            <a:spLocks noChangeAspect="1"/>
          </p:cNvSpPr>
          <p:nvPr/>
        </p:nvSpPr>
        <p:spPr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physical memory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1" name="AutoShape 25"/>
          <p:cNvSpPr/>
          <p:nvPr/>
        </p:nvSpPr>
        <p:spPr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67612" name="Text Box 26"/>
          <p:cNvSpPr txBox="1"/>
          <p:nvPr/>
        </p:nvSpPr>
        <p:spPr>
          <a:xfrm>
            <a:off x="330200" y="2741613"/>
            <a:ext cx="914400" cy="66516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same for each process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3" name="Rectangle 27"/>
          <p:cNvSpPr>
            <a:spLocks noChangeAspect="1"/>
          </p:cNvSpPr>
          <p:nvPr/>
        </p:nvSpPr>
        <p:spPr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process-specific 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structures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(page tables,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task and mm structs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Kernal stack)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4" name="Line 28"/>
          <p:cNvSpPr>
            <a:spLocks noChangeAspect="1"/>
          </p:cNvSpPr>
          <p:nvPr/>
        </p:nvSpPr>
        <p:spPr>
          <a:xfrm flipV="1">
            <a:off x="3606800" y="2792413"/>
            <a:ext cx="0" cy="723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5" name="Text Box 29"/>
          <p:cNvSpPr txBox="1">
            <a:spLocks noChangeAspect="1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6" name="Rectangle 31"/>
          <p:cNvSpPr/>
          <p:nvPr/>
        </p:nvSpPr>
        <p:spPr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7" name="Rectangle 32"/>
          <p:cNvSpPr/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text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8" name="Text Box 33"/>
          <p:cNvSpPr txBox="1"/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9" name="Line 34"/>
          <p:cNvSpPr/>
          <p:nvPr/>
        </p:nvSpPr>
        <p:spPr>
          <a:xfrm flipH="1" flipV="1">
            <a:off x="3530600" y="6051550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0" name="Line 35"/>
          <p:cNvSpPr/>
          <p:nvPr/>
        </p:nvSpPr>
        <p:spPr>
          <a:xfrm flipH="1">
            <a:off x="3530600" y="62642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1" name="Text Box 36"/>
          <p:cNvSpPr txBox="1"/>
          <p:nvPr/>
        </p:nvSpPr>
        <p:spPr>
          <a:xfrm>
            <a:off x="3973513" y="5511800"/>
            <a:ext cx="1284287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22" name="Line 37"/>
          <p:cNvSpPr/>
          <p:nvPr/>
        </p:nvSpPr>
        <p:spPr>
          <a:xfrm flipH="1">
            <a:off x="3530600" y="5626100"/>
            <a:ext cx="381000" cy="714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3" name="Text Box 38"/>
          <p:cNvSpPr txBox="1"/>
          <p:nvPr/>
        </p:nvSpPr>
        <p:spPr>
          <a:xfrm>
            <a:off x="3911600" y="3500438"/>
            <a:ext cx="1284288" cy="2809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24" name="Line 39"/>
          <p:cNvSpPr/>
          <p:nvPr/>
        </p:nvSpPr>
        <p:spPr>
          <a:xfrm flipH="1">
            <a:off x="3530600" y="36433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5" name="Text Box 40"/>
          <p:cNvSpPr txBox="1"/>
          <p:nvPr/>
        </p:nvSpPr>
        <p:spPr>
          <a:xfrm>
            <a:off x="3987800" y="4818063"/>
            <a:ext cx="9048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libc.so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3" name="Rectangle 41"/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text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8" name="Line 43"/>
          <p:cNvSpPr/>
          <p:nvPr/>
        </p:nvSpPr>
        <p:spPr>
          <a:xfrm flipH="1" flipV="1">
            <a:off x="3530600" y="44227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9" name="Line 44"/>
          <p:cNvSpPr/>
          <p:nvPr/>
        </p:nvSpPr>
        <p:spPr>
          <a:xfrm flipH="1" flipV="1">
            <a:off x="3530600" y="46339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idx="1"/>
          </p:nvPr>
        </p:nvSpPr>
        <p:spPr>
          <a:xfrm>
            <a:off x="4953000" y="1524000"/>
            <a:ext cx="4191000" cy="4656138"/>
          </a:xfrm>
        </p:spPr>
        <p:txBody>
          <a:bodyPr vert="horz" wrap="square" lIns="90487" tIns="44450" rIns="90487" bIns="44450" anchor="t" anchorCtr="0"/>
          <a:p>
            <a:pPr marL="224155" indent="-224155" defTabSz="895350"/>
            <a:r>
              <a:rPr lang="en-US" altLang="zh-CN" sz="2400" dirty="0">
                <a:ea typeface="宋体" panose="02010600030101010101" pitchFamily="2" charset="-122"/>
              </a:rPr>
              <a:t>To run a new program p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in the current process using exec():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560705" lvl="1" indent="-222250" defTabSz="895350"/>
            <a:r>
              <a:rPr lang="en-US" altLang="zh-CN" dirty="0">
                <a:ea typeface="宋体" panose="02010600030101010101" pitchFamily="2" charset="-122"/>
              </a:rPr>
              <a:t>create new vm_area_structs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and page tables for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new areas.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40105" lvl="2" indent="-165100" defTabSz="895350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text, data, bss 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400" dirty="0">
                <a:ea typeface="宋体" panose="02010600030101010101" pitchFamily="2" charset="-122"/>
              </a:rPr>
              <a:t>  area are private areas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840105" lvl="2" indent="-165100" defTabSz="895350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Shard libs </a:t>
            </a:r>
            <a:r>
              <a:rPr lang="en-US" altLang="zh-CN" sz="2400" dirty="0">
                <a:ea typeface="宋体" panose="02010600030101010101" pitchFamily="2" charset="-122"/>
              </a:rPr>
              <a:t>are shared areas.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9636" name="Rectangle 4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Exec() revisited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9637" name="Rectangle 3"/>
          <p:cNvSpPr>
            <a:spLocks noChangeAspect="1"/>
          </p:cNvSpPr>
          <p:nvPr/>
        </p:nvSpPr>
        <p:spPr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code/data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4"/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Memory mapped region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for shared libraries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9" name="Rectangle 5"/>
          <p:cNvSpPr>
            <a:spLocks noChangeAspect="1"/>
          </p:cNvSpPr>
          <p:nvPr/>
        </p:nvSpPr>
        <p:spPr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runtime heap (via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41" name="Rectangle 7"/>
          <p:cNvSpPr>
            <a:spLocks noChangeAspect="1"/>
          </p:cNvSpPr>
          <p:nvPr/>
        </p:nvSpPr>
        <p:spPr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42" name="Rectangle 8"/>
          <p:cNvSpPr>
            <a:spLocks noChangeAspect="1"/>
          </p:cNvSpPr>
          <p:nvPr/>
        </p:nvSpPr>
        <p:spPr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program text (.text)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43" name="Rectangle 9"/>
          <p:cNvSpPr>
            <a:spLocks noChangeAspect="1"/>
          </p:cNvSpPr>
          <p:nvPr/>
        </p:nvSpPr>
        <p:spPr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initialized data (.data)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10"/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uninitialized data (.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bss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45" name="Line 11"/>
          <p:cNvSpPr>
            <a:spLocks noChangeAspect="1"/>
          </p:cNvSpPr>
          <p:nvPr/>
        </p:nvSpPr>
        <p:spPr>
          <a:xfrm flipV="1">
            <a:off x="2360613" y="498157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Rectangle 12"/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stack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47" name="Line 13"/>
          <p:cNvSpPr>
            <a:spLocks noChangeAspect="1"/>
          </p:cNvSpPr>
          <p:nvPr/>
        </p:nvSpPr>
        <p:spPr>
          <a:xfrm flipV="1">
            <a:off x="2371725" y="411162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8" name="Line 14"/>
          <p:cNvSpPr>
            <a:spLocks noChangeAspect="1"/>
          </p:cNvSpPr>
          <p:nvPr/>
        </p:nvSpPr>
        <p:spPr>
          <a:xfrm>
            <a:off x="2381250" y="3756025"/>
            <a:ext cx="0" cy="2238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9" name="Rectangle 15"/>
          <p:cNvSpPr>
            <a:spLocks noChangeAspect="1"/>
          </p:cNvSpPr>
          <p:nvPr/>
        </p:nvSpPr>
        <p:spPr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forbidden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0" name="Text Box 16"/>
          <p:cNvSpPr txBox="1">
            <a:spLocks noChangeAspect="1"/>
          </p:cNvSpPr>
          <p:nvPr/>
        </p:nvSpPr>
        <p:spPr>
          <a:xfrm>
            <a:off x="1128713" y="6478588"/>
            <a:ext cx="282575" cy="3032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1" name="Text Box 17"/>
          <p:cNvSpPr txBox="1">
            <a:spLocks noChangeAspect="1"/>
          </p:cNvSpPr>
          <p:nvPr/>
        </p:nvSpPr>
        <p:spPr>
          <a:xfrm>
            <a:off x="452438" y="3578225"/>
            <a:ext cx="642937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%</a:t>
            </a: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esp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2" name="Line 18"/>
          <p:cNvSpPr>
            <a:spLocks noChangeAspect="1"/>
          </p:cNvSpPr>
          <p:nvPr/>
        </p:nvSpPr>
        <p:spPr>
          <a:xfrm>
            <a:off x="1076325" y="3730625"/>
            <a:ext cx="258763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3" name="Text Box 19"/>
          <p:cNvSpPr txBox="1">
            <a:spLocks noChangeAspect="1"/>
          </p:cNvSpPr>
          <p:nvPr/>
        </p:nvSpPr>
        <p:spPr>
          <a:xfrm>
            <a:off x="3702050" y="3729038"/>
            <a:ext cx="86360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 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4" name="Line 20"/>
          <p:cNvSpPr>
            <a:spLocks noChangeAspect="1"/>
          </p:cNvSpPr>
          <p:nvPr/>
        </p:nvSpPr>
        <p:spPr>
          <a:xfrm>
            <a:off x="3606800" y="3770313"/>
            <a:ext cx="0" cy="509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5" name="Text Box 21"/>
          <p:cNvSpPr txBox="1">
            <a:spLocks noChangeAspect="1"/>
          </p:cNvSpPr>
          <p:nvPr/>
        </p:nvSpPr>
        <p:spPr>
          <a:xfrm>
            <a:off x="631825" y="5059363"/>
            <a:ext cx="460375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brk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6" name="Line 22"/>
          <p:cNvSpPr>
            <a:spLocks noChangeAspect="1"/>
          </p:cNvSpPr>
          <p:nvPr/>
        </p:nvSpPr>
        <p:spPr>
          <a:xfrm>
            <a:off x="1062038" y="5200650"/>
            <a:ext cx="2587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7" name="Text Box 23"/>
          <p:cNvSpPr txBox="1"/>
          <p:nvPr/>
        </p:nvSpPr>
        <p:spPr>
          <a:xfrm>
            <a:off x="68263" y="3379788"/>
            <a:ext cx="1176337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xc0000000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8" name="Rectangle 24"/>
          <p:cNvSpPr>
            <a:spLocks noChangeAspect="1"/>
          </p:cNvSpPr>
          <p:nvPr/>
        </p:nvSpPr>
        <p:spPr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physical memory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9" name="AutoShape 25"/>
          <p:cNvSpPr/>
          <p:nvPr/>
        </p:nvSpPr>
        <p:spPr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69660" name="Text Box 26"/>
          <p:cNvSpPr txBox="1"/>
          <p:nvPr/>
        </p:nvSpPr>
        <p:spPr>
          <a:xfrm>
            <a:off x="330200" y="2741613"/>
            <a:ext cx="914400" cy="66516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same for each process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61" name="Rectangle 27"/>
          <p:cNvSpPr>
            <a:spLocks noChangeAspect="1"/>
          </p:cNvSpPr>
          <p:nvPr/>
        </p:nvSpPr>
        <p:spPr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process-specific 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structures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(page tables,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task and mm structs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Kernal stack)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62" name="Line 28"/>
          <p:cNvSpPr>
            <a:spLocks noChangeAspect="1"/>
          </p:cNvSpPr>
          <p:nvPr/>
        </p:nvSpPr>
        <p:spPr>
          <a:xfrm flipV="1">
            <a:off x="3606800" y="2792413"/>
            <a:ext cx="0" cy="723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3" name="Text Box 29"/>
          <p:cNvSpPr txBox="1">
            <a:spLocks noChangeAspect="1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64" name="Rectangle 31"/>
          <p:cNvSpPr/>
          <p:nvPr/>
        </p:nvSpPr>
        <p:spPr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65" name="Rectangle 32"/>
          <p:cNvSpPr/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text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66" name="Text Box 33"/>
          <p:cNvSpPr txBox="1"/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67" name="Line 34"/>
          <p:cNvSpPr/>
          <p:nvPr/>
        </p:nvSpPr>
        <p:spPr>
          <a:xfrm flipH="1" flipV="1">
            <a:off x="3530600" y="6051550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8" name="Line 35"/>
          <p:cNvSpPr/>
          <p:nvPr/>
        </p:nvSpPr>
        <p:spPr>
          <a:xfrm flipH="1">
            <a:off x="3530600" y="62642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9" name="Text Box 36"/>
          <p:cNvSpPr txBox="1"/>
          <p:nvPr/>
        </p:nvSpPr>
        <p:spPr>
          <a:xfrm>
            <a:off x="3973513" y="5511800"/>
            <a:ext cx="1284287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70" name="Line 37"/>
          <p:cNvSpPr/>
          <p:nvPr/>
        </p:nvSpPr>
        <p:spPr>
          <a:xfrm flipH="1">
            <a:off x="3530600" y="5626100"/>
            <a:ext cx="381000" cy="714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71" name="Text Box 38"/>
          <p:cNvSpPr txBox="1"/>
          <p:nvPr/>
        </p:nvSpPr>
        <p:spPr>
          <a:xfrm>
            <a:off x="3911600" y="3500438"/>
            <a:ext cx="1284288" cy="2809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72" name="Line 39"/>
          <p:cNvSpPr/>
          <p:nvPr/>
        </p:nvSpPr>
        <p:spPr>
          <a:xfrm flipH="1">
            <a:off x="3530600" y="36433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73" name="Text Box 40"/>
          <p:cNvSpPr txBox="1"/>
          <p:nvPr/>
        </p:nvSpPr>
        <p:spPr>
          <a:xfrm>
            <a:off x="3987800" y="4818063"/>
            <a:ext cx="9048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libc.so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3" name="Rectangle 41"/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text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76" name="Line 43"/>
          <p:cNvSpPr/>
          <p:nvPr/>
        </p:nvSpPr>
        <p:spPr>
          <a:xfrm flipH="1" flipV="1">
            <a:off x="3530600" y="44227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77" name="Line 44"/>
          <p:cNvSpPr/>
          <p:nvPr/>
        </p:nvSpPr>
        <p:spPr>
          <a:xfrm flipH="1" flipV="1">
            <a:off x="3530600" y="46339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576570" y="6165215"/>
            <a:ext cx="12915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flags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idx="1"/>
          </p:nvPr>
        </p:nvSpPr>
        <p:spPr>
          <a:xfrm>
            <a:off x="4953000" y="1524000"/>
            <a:ext cx="3746500" cy="4656138"/>
          </a:xfrm>
        </p:spPr>
        <p:txBody>
          <a:bodyPr vert="horz" wrap="square" lIns="90487" tIns="44450" rIns="90487" bIns="44450" anchor="t" anchorCtr="0"/>
          <a:p>
            <a:pPr marL="224155" indent="-224155" defTabSz="895350"/>
            <a:r>
              <a:rPr lang="en-US" altLang="zh-CN" sz="2400" dirty="0">
                <a:ea typeface="宋体" panose="02010600030101010101" pitchFamily="2" charset="-122"/>
              </a:rPr>
              <a:t>To run a new program p in the current process using exec():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560705" lvl="1" indent="-222250" defTabSz="895350"/>
            <a:r>
              <a:rPr lang="en-US" altLang="zh-CN" dirty="0">
                <a:ea typeface="宋体" panose="02010600030101010101" pitchFamily="2" charset="-122"/>
              </a:rPr>
              <a:t>set PC to entry point in .text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40105" lvl="2" indent="-165100" defTabSz="895350"/>
            <a:r>
              <a:rPr lang="en-US" altLang="zh-CN" sz="2400" dirty="0">
                <a:ea typeface="宋体" panose="02010600030101010101" pitchFamily="2" charset="-122"/>
              </a:rPr>
              <a:t>Linux will do paging for code and data pages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as needed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1684" name="Rectangle 4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Exec() revisited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685" name="Rectangle 3"/>
          <p:cNvSpPr>
            <a:spLocks noChangeAspect="1"/>
          </p:cNvSpPr>
          <p:nvPr/>
        </p:nvSpPr>
        <p:spPr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code/data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4"/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Memory mapped region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for shared libraries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7" name="Rectangle 5"/>
          <p:cNvSpPr>
            <a:spLocks noChangeAspect="1"/>
          </p:cNvSpPr>
          <p:nvPr/>
        </p:nvSpPr>
        <p:spPr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runtime heap (via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9" name="Rectangle 7"/>
          <p:cNvSpPr>
            <a:spLocks noChangeAspect="1"/>
          </p:cNvSpPr>
          <p:nvPr/>
        </p:nvSpPr>
        <p:spPr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690" name="Rectangle 8"/>
          <p:cNvSpPr>
            <a:spLocks noChangeAspect="1"/>
          </p:cNvSpPr>
          <p:nvPr/>
        </p:nvSpPr>
        <p:spPr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program text (.text)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691" name="Rectangle 9"/>
          <p:cNvSpPr>
            <a:spLocks noChangeAspect="1"/>
          </p:cNvSpPr>
          <p:nvPr/>
        </p:nvSpPr>
        <p:spPr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initialized data (.data)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10"/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uninitialized data (.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bss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93" name="Line 11"/>
          <p:cNvSpPr>
            <a:spLocks noChangeAspect="1"/>
          </p:cNvSpPr>
          <p:nvPr/>
        </p:nvSpPr>
        <p:spPr>
          <a:xfrm flipV="1">
            <a:off x="2360613" y="498157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Rectangle 12"/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stack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95" name="Line 13"/>
          <p:cNvSpPr>
            <a:spLocks noChangeAspect="1"/>
          </p:cNvSpPr>
          <p:nvPr/>
        </p:nvSpPr>
        <p:spPr>
          <a:xfrm flipV="1">
            <a:off x="2371725" y="4111625"/>
            <a:ext cx="0" cy="22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96" name="Line 14"/>
          <p:cNvSpPr>
            <a:spLocks noChangeAspect="1"/>
          </p:cNvSpPr>
          <p:nvPr/>
        </p:nvSpPr>
        <p:spPr>
          <a:xfrm>
            <a:off x="2381250" y="3756025"/>
            <a:ext cx="0" cy="2238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97" name="Rectangle 15"/>
          <p:cNvSpPr>
            <a:spLocks noChangeAspect="1"/>
          </p:cNvSpPr>
          <p:nvPr/>
        </p:nvSpPr>
        <p:spPr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forbidden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698" name="Text Box 16"/>
          <p:cNvSpPr txBox="1">
            <a:spLocks noChangeAspect="1"/>
          </p:cNvSpPr>
          <p:nvPr/>
        </p:nvSpPr>
        <p:spPr>
          <a:xfrm>
            <a:off x="1128713" y="6478588"/>
            <a:ext cx="282575" cy="3032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699" name="Text Box 17"/>
          <p:cNvSpPr txBox="1">
            <a:spLocks noChangeAspect="1"/>
          </p:cNvSpPr>
          <p:nvPr/>
        </p:nvSpPr>
        <p:spPr>
          <a:xfrm>
            <a:off x="452438" y="3578225"/>
            <a:ext cx="642937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latin typeface="Helvetica" pitchFamily="34" charset="0"/>
                <a:ea typeface="宋体" panose="02010600030101010101" pitchFamily="2" charset="-122"/>
              </a:rPr>
              <a:t>%</a:t>
            </a: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esp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00" name="Line 18"/>
          <p:cNvSpPr>
            <a:spLocks noChangeAspect="1"/>
          </p:cNvSpPr>
          <p:nvPr/>
        </p:nvSpPr>
        <p:spPr>
          <a:xfrm>
            <a:off x="1076325" y="3730625"/>
            <a:ext cx="258763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01" name="Text Box 19"/>
          <p:cNvSpPr txBox="1">
            <a:spLocks noChangeAspect="1"/>
          </p:cNvSpPr>
          <p:nvPr/>
        </p:nvSpPr>
        <p:spPr>
          <a:xfrm>
            <a:off x="3702050" y="3729038"/>
            <a:ext cx="86360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 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02" name="Line 20"/>
          <p:cNvSpPr>
            <a:spLocks noChangeAspect="1"/>
          </p:cNvSpPr>
          <p:nvPr/>
        </p:nvSpPr>
        <p:spPr>
          <a:xfrm>
            <a:off x="3606800" y="3770313"/>
            <a:ext cx="0" cy="509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03" name="Text Box 21"/>
          <p:cNvSpPr txBox="1">
            <a:spLocks noChangeAspect="1"/>
          </p:cNvSpPr>
          <p:nvPr/>
        </p:nvSpPr>
        <p:spPr>
          <a:xfrm>
            <a:off x="631825" y="5059363"/>
            <a:ext cx="460375" cy="3048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brk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04" name="Line 22"/>
          <p:cNvSpPr>
            <a:spLocks noChangeAspect="1"/>
          </p:cNvSpPr>
          <p:nvPr/>
        </p:nvSpPr>
        <p:spPr>
          <a:xfrm>
            <a:off x="1062038" y="5200650"/>
            <a:ext cx="2587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05" name="Text Box 23"/>
          <p:cNvSpPr txBox="1"/>
          <p:nvPr/>
        </p:nvSpPr>
        <p:spPr>
          <a:xfrm>
            <a:off x="68263" y="3379788"/>
            <a:ext cx="1176337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xc0000000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06" name="Rectangle 24"/>
          <p:cNvSpPr>
            <a:spLocks noChangeAspect="1"/>
          </p:cNvSpPr>
          <p:nvPr/>
        </p:nvSpPr>
        <p:spPr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physical memory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07" name="AutoShape 25"/>
          <p:cNvSpPr/>
          <p:nvPr/>
        </p:nvSpPr>
        <p:spPr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1708" name="Text Box 26"/>
          <p:cNvSpPr txBox="1"/>
          <p:nvPr/>
        </p:nvSpPr>
        <p:spPr>
          <a:xfrm>
            <a:off x="330200" y="2741613"/>
            <a:ext cx="914400" cy="66516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same for each process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09" name="Rectangle 27"/>
          <p:cNvSpPr>
            <a:spLocks noChangeAspect="1"/>
          </p:cNvSpPr>
          <p:nvPr/>
        </p:nvSpPr>
        <p:spPr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process-specific 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structures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(page tables,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task and mm structs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Kernal stack)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10" name="Line 28"/>
          <p:cNvSpPr>
            <a:spLocks noChangeAspect="1"/>
          </p:cNvSpPr>
          <p:nvPr/>
        </p:nvSpPr>
        <p:spPr>
          <a:xfrm flipV="1">
            <a:off x="3606800" y="2792413"/>
            <a:ext cx="0" cy="723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11" name="Text Box 29"/>
          <p:cNvSpPr txBox="1">
            <a:spLocks noChangeAspect="1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kernel 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VM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12" name="Rectangle 31"/>
          <p:cNvSpPr/>
          <p:nvPr/>
        </p:nvSpPr>
        <p:spPr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13" name="Rectangle 32"/>
          <p:cNvSpPr/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text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14" name="Text Box 33"/>
          <p:cNvSpPr txBox="1"/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15" name="Line 34"/>
          <p:cNvSpPr/>
          <p:nvPr/>
        </p:nvSpPr>
        <p:spPr>
          <a:xfrm flipH="1" flipV="1">
            <a:off x="3530600" y="6051550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16" name="Line 35"/>
          <p:cNvSpPr/>
          <p:nvPr/>
        </p:nvSpPr>
        <p:spPr>
          <a:xfrm flipH="1">
            <a:off x="3530600" y="62642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17" name="Text Box 36"/>
          <p:cNvSpPr txBox="1"/>
          <p:nvPr/>
        </p:nvSpPr>
        <p:spPr>
          <a:xfrm>
            <a:off x="3973513" y="5511800"/>
            <a:ext cx="1284287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18" name="Line 37"/>
          <p:cNvSpPr/>
          <p:nvPr/>
        </p:nvSpPr>
        <p:spPr>
          <a:xfrm flipH="1">
            <a:off x="3530600" y="5626100"/>
            <a:ext cx="381000" cy="714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19" name="Text Box 38"/>
          <p:cNvSpPr txBox="1"/>
          <p:nvPr/>
        </p:nvSpPr>
        <p:spPr>
          <a:xfrm>
            <a:off x="3911600" y="3500438"/>
            <a:ext cx="1284288" cy="2809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demand-zero</a:t>
            </a:r>
            <a:endParaRPr lang="en-US" altLang="zh-CN" sz="1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1720" name="Line 39"/>
          <p:cNvSpPr/>
          <p:nvPr/>
        </p:nvSpPr>
        <p:spPr>
          <a:xfrm flipH="1">
            <a:off x="3530600" y="36433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21" name="Text Box 40"/>
          <p:cNvSpPr txBox="1"/>
          <p:nvPr/>
        </p:nvSpPr>
        <p:spPr>
          <a:xfrm>
            <a:off x="3987800" y="4818063"/>
            <a:ext cx="9048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libc.so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3" name="Rectangle 41"/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text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4" name="Line 43"/>
          <p:cNvSpPr/>
          <p:nvPr/>
        </p:nvSpPr>
        <p:spPr>
          <a:xfrm flipH="1" flipV="1">
            <a:off x="3530600" y="4422775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25" name="Line 44"/>
          <p:cNvSpPr/>
          <p:nvPr/>
        </p:nvSpPr>
        <p:spPr>
          <a:xfrm flipH="1" flipV="1">
            <a:off x="3530600" y="4633913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901690" y="4896485"/>
            <a:ext cx="18999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还是按需分配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32-bit machine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2-level</a:t>
            </a:r>
            <a:r>
              <a:rPr lang="en-US" altLang="zh-CN" dirty="0">
                <a:ea typeface="宋体" panose="02010600030101010101" pitchFamily="2" charset="-122"/>
              </a:rPr>
              <a:t> page table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10-10-12</a:t>
            </a:r>
            <a:r>
              <a:rPr lang="en-US" altLang="zh-CN" dirty="0">
                <a:ea typeface="宋体" panose="02010600030101010101" pitchFamily="2" charset="-122"/>
              </a:rPr>
              <a:t> structure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What is the skeleton of the page table for a process that has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code segment of 48K starting at address 0x1000000,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data segment of 600K starting at address 0x80000000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a stack segment of 64K starting at address 0xf0000000 and growing upward (towards higher addresses)?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0755" y="248285"/>
            <a:ext cx="6435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level1</a:t>
            </a:r>
            <a:r>
              <a:rPr lang="zh-CN" altLang="en-US"/>
              <a:t>层的</a:t>
            </a:r>
            <a:r>
              <a:rPr lang="en-US" altLang="zh-CN"/>
              <a:t>pagesize</a:t>
            </a:r>
            <a:r>
              <a:rPr lang="zh-CN" altLang="en-US"/>
              <a:t>为</a:t>
            </a:r>
            <a:r>
              <a:rPr lang="en-US" altLang="zh-CN"/>
              <a:t>2^22,</a:t>
            </a:r>
            <a:r>
              <a:rPr lang="zh-CN" altLang="en-US"/>
              <a:t>故对应起始地址除以</a:t>
            </a:r>
            <a:r>
              <a:rPr lang="en-US" altLang="zh-CN"/>
              <a:t>2^22,</a:t>
            </a:r>
            <a:endParaRPr lang="en-US" altLang="zh-CN"/>
          </a:p>
          <a:p>
            <a:r>
              <a:rPr lang="zh-CN" altLang="en-US"/>
              <a:t>就是对应的起始</a:t>
            </a:r>
            <a:r>
              <a:rPr lang="en-US" altLang="zh-CN"/>
              <a:t>page</a:t>
            </a:r>
            <a:r>
              <a:rPr lang="zh-CN" altLang="en-US"/>
              <a:t>的</a:t>
            </a:r>
            <a:r>
              <a:rPr lang="en-US" altLang="zh-CN"/>
              <a:t>index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8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19388"/>
            <a:ext cx="8305800" cy="404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48K=4K*12, 600K=4K*150, 64K=4K*16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86000" y="1397000"/>
          <a:ext cx="6019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1803400"/>
                <a:gridCol w="20574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00 0000 0100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86000" y="1838325"/>
          <a:ext cx="6019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1803400"/>
                <a:gridCol w="20574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6000" y="2328863"/>
          <a:ext cx="6019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1803400"/>
                <a:gridCol w="20574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11 1100 0000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66800" y="3276600"/>
          <a:ext cx="1524000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3ff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3c0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62000" y="1397000"/>
            <a:ext cx="15049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1 000 000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4819" name="文本框 9"/>
          <p:cNvSpPr txBox="1"/>
          <p:nvPr/>
        </p:nvSpPr>
        <p:spPr>
          <a:xfrm>
            <a:off x="609600" y="1819275"/>
            <a:ext cx="16621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80 000 000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4820" name="文本框 10"/>
          <p:cNvSpPr txBox="1"/>
          <p:nvPr/>
        </p:nvSpPr>
        <p:spPr>
          <a:xfrm>
            <a:off x="609600" y="2319338"/>
            <a:ext cx="1635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f0 000 000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086100" y="4876800"/>
          <a:ext cx="152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438400" y="5638800"/>
            <a:ext cx="1409700" cy="1066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648200" y="3505200"/>
          <a:ext cx="1524000" cy="219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6565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3ff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33" name="肘形连接符 32"/>
          <p:cNvCxnSpPr/>
          <p:nvPr/>
        </p:nvCxnSpPr>
        <p:spPr>
          <a:xfrm flipV="1">
            <a:off x="2590800" y="4191000"/>
            <a:ext cx="1295400" cy="762000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肘形连接符 39"/>
          <p:cNvCxnSpPr/>
          <p:nvPr/>
        </p:nvCxnSpPr>
        <p:spPr>
          <a:xfrm rot="5400000" flipH="1">
            <a:off x="4381500" y="4610100"/>
            <a:ext cx="1447800" cy="609600"/>
          </a:xfrm>
          <a:prstGeom prst="bentConnector3">
            <a:avLst>
              <a:gd name="adj1" fmla="val -986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9" name="直接连接符 48"/>
          <p:cNvCxnSpPr/>
          <p:nvPr/>
        </p:nvCxnSpPr>
        <p:spPr>
          <a:xfrm>
            <a:off x="3886200" y="41910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6234113" y="3009900"/>
          <a:ext cx="152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55" name="肘形连接符 54"/>
          <p:cNvCxnSpPr/>
          <p:nvPr/>
        </p:nvCxnSpPr>
        <p:spPr>
          <a:xfrm flipV="1">
            <a:off x="2595563" y="3352800"/>
            <a:ext cx="1295400" cy="762000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肘形连接符 55"/>
          <p:cNvCxnSpPr/>
          <p:nvPr/>
        </p:nvCxnSpPr>
        <p:spPr>
          <a:xfrm rot="5400000" flipH="1">
            <a:off x="5957888" y="3767138"/>
            <a:ext cx="1447800" cy="609600"/>
          </a:xfrm>
          <a:prstGeom prst="bentConnector3">
            <a:avLst>
              <a:gd name="adj1" fmla="val -986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" name="直接连接符 51"/>
          <p:cNvCxnSpPr/>
          <p:nvPr/>
        </p:nvCxnSpPr>
        <p:spPr>
          <a:xfrm>
            <a:off x="3886200" y="3352800"/>
            <a:ext cx="24844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2423795" y="228600"/>
            <a:ext cx="62699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3ff</a:t>
            </a:r>
            <a:r>
              <a:rPr lang="zh-CN" altLang="en-US"/>
              <a:t>可以从大小页的角度来理解，就是每一层的</a:t>
            </a:r>
            <a:r>
              <a:rPr lang="en-US" altLang="zh-CN"/>
              <a:t>VPN</a:t>
            </a:r>
            <a:r>
              <a:rPr lang="zh-CN" altLang="en-US"/>
              <a:t>占</a:t>
            </a:r>
            <a:endParaRPr lang="zh-CN" altLang="en-US"/>
          </a:p>
          <a:p>
            <a:r>
              <a:rPr lang="en-US" altLang="zh-CN"/>
              <a:t>10</a:t>
            </a:r>
            <a:r>
              <a:rPr lang="zh-CN" altLang="en-US"/>
              <a:t>位，那就相当于若停在第一层，那么</a:t>
            </a:r>
            <a:r>
              <a:rPr lang="en-US" altLang="zh-CN"/>
              <a:t>page-size</a:t>
            </a:r>
            <a:r>
              <a:rPr lang="zh-CN" altLang="en-US"/>
              <a:t>就是</a:t>
            </a:r>
            <a:endParaRPr lang="zh-CN" altLang="en-US"/>
          </a:p>
          <a:p>
            <a:r>
              <a:rPr lang="en-US" altLang="zh-CN"/>
              <a:t>2^10</a:t>
            </a:r>
            <a:r>
              <a:rPr lang="zh-CN" altLang="en-US"/>
              <a:t>个</a:t>
            </a:r>
            <a:r>
              <a:rPr lang="en-US" altLang="zh-CN"/>
              <a:t>4k</a:t>
            </a:r>
            <a:r>
              <a:rPr lang="zh-CN" altLang="en-US"/>
              <a:t>，所以就是第二层最多</a:t>
            </a:r>
            <a:r>
              <a:rPr lang="en-US" altLang="zh-CN"/>
              <a:t>1024</a:t>
            </a:r>
            <a:r>
              <a:rPr lang="zh-CN" altLang="en-US"/>
              <a:t>个</a:t>
            </a:r>
            <a:r>
              <a:rPr lang="en-US" altLang="zh-CN"/>
              <a:t>pages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01000" cy="4343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mmap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 *start,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flags,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offset)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Map 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bytes starting at offset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offset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of the 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file specified by file description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preferably at address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start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usually 0 for don’t care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).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prot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 MAP_READ, MAP_WRITE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flags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 MAP_PRIVATE, MAP_SHARED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Return a pointer to the mapped area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User-level memory mapping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534988" y="1525588"/>
            <a:ext cx="8075613" cy="836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 *</a:t>
            </a: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mmap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(void *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flags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fd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offset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743200"/>
            <a:ext cx="990600" cy="305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9624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2362200"/>
            <a:ext cx="990600" cy="32400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971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7831" name="Straight Connector 8"/>
          <p:cNvCxnSpPr/>
          <p:nvPr/>
        </p:nvCxnSpPr>
        <p:spPr>
          <a:xfrm flipV="1">
            <a:off x="3048000" y="2971800"/>
            <a:ext cx="2595563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77832" name="Straight Connector 10"/>
          <p:cNvCxnSpPr/>
          <p:nvPr/>
        </p:nvCxnSpPr>
        <p:spPr>
          <a:xfrm flipV="1">
            <a:off x="3048000" y="4114800"/>
            <a:ext cx="2595563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77833" name="AutoShape 51"/>
          <p:cNvSpPr/>
          <p:nvPr/>
        </p:nvSpPr>
        <p:spPr>
          <a:xfrm>
            <a:off x="6705600" y="2971800"/>
            <a:ext cx="228600" cy="1143000"/>
          </a:xfrm>
          <a:prstGeom prst="rightBrace">
            <a:avLst>
              <a:gd name="adj1" fmla="val 63888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4200" y="3344863"/>
            <a:ext cx="14716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7835" name="Straight Arrow Connector 14"/>
          <p:cNvCxnSpPr/>
          <p:nvPr/>
        </p:nvCxnSpPr>
        <p:spPr>
          <a:xfrm rot="10800000">
            <a:off x="6629400" y="4114800"/>
            <a:ext cx="609600" cy="1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7836" name="Rectangle 15"/>
          <p:cNvSpPr/>
          <p:nvPr/>
        </p:nvSpPr>
        <p:spPr>
          <a:xfrm>
            <a:off x="7239000" y="3917950"/>
            <a:ext cx="954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GB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start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7837" name="TextBox 16"/>
          <p:cNvSpPr txBox="1"/>
          <p:nvPr/>
        </p:nvSpPr>
        <p:spPr>
          <a:xfrm>
            <a:off x="6510179" y="4238625"/>
            <a:ext cx="2621280" cy="1938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(or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 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chosen by kernel(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在给定的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start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不合法或者已经被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占用时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7838" name="TextBox 17"/>
          <p:cNvSpPr txBox="1"/>
          <p:nvPr/>
        </p:nvSpPr>
        <p:spPr>
          <a:xfrm>
            <a:off x="4876483" y="6139815"/>
            <a:ext cx="31035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Calibri" panose="020F0502020204030204" pitchFamily="34" charset="0"/>
                <a:ea typeface="宋体" panose="02010600030101010101" pitchFamily="2" charset="-122"/>
              </a:rPr>
              <a:t>Process virtual memory</a:t>
            </a:r>
            <a:endParaRPr lang="en-US" altLang="zh-CN" sz="2400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7839" name="TextBox 18"/>
          <p:cNvSpPr txBox="1"/>
          <p:nvPr/>
        </p:nvSpPr>
        <p:spPr>
          <a:xfrm>
            <a:off x="1189038" y="5951538"/>
            <a:ext cx="2754312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latin typeface="Calibri" panose="020F0502020204030204" pitchFamily="34" charset="0"/>
                <a:ea typeface="宋体" panose="02010600030101010101" pitchFamily="2" charset="-122"/>
              </a:rPr>
              <a:t>Disk file specified by </a:t>
            </a:r>
            <a:endParaRPr lang="en-US" altLang="zh-CN" sz="2400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latin typeface="Calibri" panose="020F0502020204030204" pitchFamily="34" charset="0"/>
                <a:ea typeface="宋体" panose="02010600030101010101" pitchFamily="2" charset="-122"/>
              </a:rPr>
              <a:t>file descriptor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fd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40" name="AutoShape 51"/>
          <p:cNvSpPr/>
          <p:nvPr/>
        </p:nvSpPr>
        <p:spPr>
          <a:xfrm flipH="1">
            <a:off x="1752600" y="3962400"/>
            <a:ext cx="228600" cy="1143000"/>
          </a:xfrm>
          <a:prstGeom prst="rightBrace">
            <a:avLst>
              <a:gd name="adj1" fmla="val 63888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775" y="4332288"/>
            <a:ext cx="14716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42" name="Rectangle 21"/>
          <p:cNvSpPr/>
          <p:nvPr/>
        </p:nvSpPr>
        <p:spPr>
          <a:xfrm>
            <a:off x="152400" y="4905375"/>
            <a:ext cx="1108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GB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offset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77843" name="Straight Arrow Connector 23"/>
          <p:cNvCxnSpPr>
            <a:stCxn id="77842" idx="3"/>
          </p:cNvCxnSpPr>
          <p:nvPr/>
        </p:nvCxnSpPr>
        <p:spPr>
          <a:xfrm>
            <a:off x="1260475" y="5105400"/>
            <a:ext cx="796925" cy="1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7844" name="TextBox 24"/>
          <p:cNvSpPr txBox="1"/>
          <p:nvPr/>
        </p:nvSpPr>
        <p:spPr>
          <a:xfrm>
            <a:off x="261938" y="5232400"/>
            <a:ext cx="10715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(bytes)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7845" name="TextBox 22"/>
          <p:cNvSpPr txBox="1"/>
          <p:nvPr/>
        </p:nvSpPr>
        <p:spPr>
          <a:xfrm>
            <a:off x="1752600" y="5638800"/>
            <a:ext cx="2921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46" name="TextBox 25"/>
          <p:cNvSpPr txBox="1"/>
          <p:nvPr/>
        </p:nvSpPr>
        <p:spPr>
          <a:xfrm>
            <a:off x="5351463" y="5486400"/>
            <a:ext cx="2921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47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User-level memory mapping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Multi-Level Page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76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Common solution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multi-level page tables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e.g., 2-level page table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Level 1 table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1024 entries, each of which points to a Level 2 page table.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Level 2 table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 1024 entries, each of which points to a page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0245" name="Group 14"/>
          <p:cNvGrpSpPr/>
          <p:nvPr/>
        </p:nvGrpSpPr>
        <p:grpSpPr>
          <a:xfrm>
            <a:off x="5334000" y="1676400"/>
            <a:ext cx="2740025" cy="4572000"/>
            <a:chOff x="3457" y="912"/>
            <a:chExt cx="1726" cy="3072"/>
          </a:xfrm>
        </p:grpSpPr>
        <p:sp>
          <p:nvSpPr>
            <p:cNvPr id="10249" name="Text Box 4"/>
            <p:cNvSpPr txBox="1"/>
            <p:nvPr/>
          </p:nvSpPr>
          <p:spPr>
            <a:xfrm>
              <a:off x="3457" y="1872"/>
              <a:ext cx="600" cy="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Level 1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Table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Rectangle 5"/>
            <p:cNvSpPr/>
            <p:nvPr/>
          </p:nvSpPr>
          <p:spPr>
            <a:xfrm>
              <a:off x="3553" y="2304"/>
              <a:ext cx="441" cy="72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251" name="Rectangle 6"/>
            <p:cNvSpPr/>
            <p:nvPr/>
          </p:nvSpPr>
          <p:spPr>
            <a:xfrm>
              <a:off x="4704" y="1440"/>
              <a:ext cx="441" cy="72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252" name="Rectangle 7"/>
            <p:cNvSpPr/>
            <p:nvPr/>
          </p:nvSpPr>
          <p:spPr>
            <a:xfrm>
              <a:off x="4704" y="2304"/>
              <a:ext cx="441" cy="72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253" name="Rectangle 8"/>
            <p:cNvSpPr/>
            <p:nvPr/>
          </p:nvSpPr>
          <p:spPr>
            <a:xfrm>
              <a:off x="4704" y="3264"/>
              <a:ext cx="441" cy="72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254" name="Text Box 9"/>
            <p:cNvSpPr txBox="1"/>
            <p:nvPr/>
          </p:nvSpPr>
          <p:spPr>
            <a:xfrm>
              <a:off x="4815" y="3013"/>
              <a:ext cx="234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...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Text Box 10"/>
            <p:cNvSpPr txBox="1"/>
            <p:nvPr/>
          </p:nvSpPr>
          <p:spPr>
            <a:xfrm>
              <a:off x="4583" y="912"/>
              <a:ext cx="600" cy="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Level 2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Tables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Line 11"/>
            <p:cNvSpPr/>
            <p:nvPr/>
          </p:nvSpPr>
          <p:spPr>
            <a:xfrm flipV="1">
              <a:off x="3994" y="1440"/>
              <a:ext cx="710" cy="93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7" name="Line 12"/>
            <p:cNvSpPr/>
            <p:nvPr/>
          </p:nvSpPr>
          <p:spPr>
            <a:xfrm flipV="1">
              <a:off x="3994" y="2304"/>
              <a:ext cx="710" cy="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8" name="Line 13"/>
            <p:cNvSpPr/>
            <p:nvPr/>
          </p:nvSpPr>
          <p:spPr>
            <a:xfrm>
              <a:off x="3984" y="2936"/>
              <a:ext cx="720" cy="3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246" name="Rectangle 5"/>
          <p:cNvSpPr/>
          <p:nvPr/>
        </p:nvSpPr>
        <p:spPr>
          <a:xfrm>
            <a:off x="5486400" y="3810000"/>
            <a:ext cx="700088" cy="8096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247" name="Rectangle 5"/>
          <p:cNvSpPr/>
          <p:nvPr/>
        </p:nvSpPr>
        <p:spPr>
          <a:xfrm>
            <a:off x="5486400" y="3886200"/>
            <a:ext cx="700088" cy="8096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248" name="Rectangle 5"/>
          <p:cNvSpPr/>
          <p:nvPr/>
        </p:nvSpPr>
        <p:spPr>
          <a:xfrm>
            <a:off x="5486400" y="4648200"/>
            <a:ext cx="700088" cy="8096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5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VMA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changes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/>
          <p:nvPr/>
        </p:nvSpPr>
        <p:spPr>
          <a:xfrm>
            <a:off x="609600" y="4621213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/>
          <p:nvPr/>
        </p:nvSpPr>
        <p:spPr>
          <a:xfrm>
            <a:off x="609600" y="2951163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Text Box 13"/>
          <p:cNvSpPr txBox="1"/>
          <p:nvPr/>
        </p:nvSpPr>
        <p:spPr>
          <a:xfrm>
            <a:off x="304800" y="1560513"/>
            <a:ext cx="1679575" cy="3095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vm_area_struct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78" name="Rectangle 14"/>
          <p:cNvSpPr/>
          <p:nvPr/>
        </p:nvSpPr>
        <p:spPr>
          <a:xfrm>
            <a:off x="609600" y="1931988"/>
            <a:ext cx="1066800" cy="1228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9879" name="Rectangle 15"/>
          <p:cNvSpPr/>
          <p:nvPr/>
        </p:nvSpPr>
        <p:spPr>
          <a:xfrm>
            <a:off x="609600" y="190817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Rectangle 16"/>
          <p:cNvSpPr/>
          <p:nvPr/>
        </p:nvSpPr>
        <p:spPr>
          <a:xfrm>
            <a:off x="609600" y="2325688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81" name="Rectangle 17"/>
          <p:cNvSpPr/>
          <p:nvPr/>
        </p:nvSpPr>
        <p:spPr>
          <a:xfrm>
            <a:off x="609600" y="211613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82" name="Rectangle 21"/>
          <p:cNvSpPr/>
          <p:nvPr/>
        </p:nvSpPr>
        <p:spPr>
          <a:xfrm>
            <a:off x="609600" y="3600450"/>
            <a:ext cx="1066800" cy="12303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9883" name="Rectangle 22"/>
          <p:cNvSpPr/>
          <p:nvPr/>
        </p:nvSpPr>
        <p:spPr>
          <a:xfrm>
            <a:off x="609600" y="357822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84" name="Rectangle 23"/>
          <p:cNvSpPr/>
          <p:nvPr/>
        </p:nvSpPr>
        <p:spPr>
          <a:xfrm>
            <a:off x="609600" y="3995738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85" name="Rectangle 24"/>
          <p:cNvSpPr/>
          <p:nvPr/>
        </p:nvSpPr>
        <p:spPr>
          <a:xfrm>
            <a:off x="609600" y="378618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86" name="Rectangle 25"/>
          <p:cNvSpPr/>
          <p:nvPr/>
        </p:nvSpPr>
        <p:spPr>
          <a:xfrm>
            <a:off x="609600" y="5270500"/>
            <a:ext cx="1066800" cy="10207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9887" name="Rectangle 26"/>
          <p:cNvSpPr/>
          <p:nvPr/>
        </p:nvSpPr>
        <p:spPr>
          <a:xfrm>
            <a:off x="609600" y="524827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88" name="Rectangle 27"/>
          <p:cNvSpPr/>
          <p:nvPr/>
        </p:nvSpPr>
        <p:spPr>
          <a:xfrm>
            <a:off x="609600" y="5665788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89" name="Rectangle 28"/>
          <p:cNvSpPr/>
          <p:nvPr/>
        </p:nvSpPr>
        <p:spPr>
          <a:xfrm>
            <a:off x="609600" y="6083300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90" name="Rectangle 29"/>
          <p:cNvSpPr/>
          <p:nvPr/>
        </p:nvSpPr>
        <p:spPr>
          <a:xfrm>
            <a:off x="609600" y="545623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891" name="Rectangle 30"/>
          <p:cNvSpPr/>
          <p:nvPr/>
        </p:nvSpPr>
        <p:spPr>
          <a:xfrm>
            <a:off x="2514600" y="1768475"/>
            <a:ext cx="1981200" cy="43830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9892" name="Text Box 31"/>
          <p:cNvSpPr txBox="1"/>
          <p:nvPr/>
        </p:nvSpPr>
        <p:spPr>
          <a:xfrm>
            <a:off x="2249488" y="1490663"/>
            <a:ext cx="2468562" cy="3095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process virtual memory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" name="Rectangle 32"/>
          <p:cNvSpPr>
            <a:spLocks noChangeArrowheads="1"/>
          </p:cNvSpPr>
          <p:nvPr/>
        </p:nvSpPr>
        <p:spPr bwMode="auto">
          <a:xfrm>
            <a:off x="2514600" y="4551363"/>
            <a:ext cx="1981200" cy="1044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text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Rectangle 33"/>
          <p:cNvSpPr>
            <a:spLocks noChangeArrowheads="1"/>
          </p:cNvSpPr>
          <p:nvPr/>
        </p:nvSpPr>
        <p:spPr bwMode="auto">
          <a:xfrm>
            <a:off x="2514600" y="3856038"/>
            <a:ext cx="1981200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34"/>
          <p:cNvSpPr>
            <a:spLocks noChangeArrowheads="1"/>
          </p:cNvSpPr>
          <p:nvPr/>
        </p:nvSpPr>
        <p:spPr bwMode="auto">
          <a:xfrm>
            <a:off x="2514600" y="2438400"/>
            <a:ext cx="1981200" cy="487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shared libraries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96" name="Line 35"/>
          <p:cNvSpPr/>
          <p:nvPr/>
        </p:nvSpPr>
        <p:spPr>
          <a:xfrm>
            <a:off x="1676400" y="2047875"/>
            <a:ext cx="838200" cy="4159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97" name="Line 36"/>
          <p:cNvSpPr/>
          <p:nvPr/>
        </p:nvSpPr>
        <p:spPr>
          <a:xfrm>
            <a:off x="1676400" y="2255838"/>
            <a:ext cx="838200" cy="6699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98" name="Line 37"/>
          <p:cNvSpPr/>
          <p:nvPr/>
        </p:nvSpPr>
        <p:spPr>
          <a:xfrm>
            <a:off x="1676400" y="3716338"/>
            <a:ext cx="762000" cy="1397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99" name="Line 38"/>
          <p:cNvSpPr/>
          <p:nvPr/>
        </p:nvSpPr>
        <p:spPr>
          <a:xfrm>
            <a:off x="1676400" y="3925888"/>
            <a:ext cx="838200" cy="5572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00" name="Line 39"/>
          <p:cNvSpPr/>
          <p:nvPr/>
        </p:nvSpPr>
        <p:spPr>
          <a:xfrm flipV="1">
            <a:off x="1676400" y="4621213"/>
            <a:ext cx="838200" cy="4873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01" name="Line 40"/>
          <p:cNvSpPr/>
          <p:nvPr/>
        </p:nvSpPr>
        <p:spPr>
          <a:xfrm>
            <a:off x="1676400" y="5318125"/>
            <a:ext cx="838200" cy="2778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02" name="Line 41"/>
          <p:cNvSpPr/>
          <p:nvPr/>
        </p:nvSpPr>
        <p:spPr>
          <a:xfrm flipH="1">
            <a:off x="381000" y="309086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03" name="Line 42"/>
          <p:cNvSpPr/>
          <p:nvPr/>
        </p:nvSpPr>
        <p:spPr>
          <a:xfrm>
            <a:off x="381000" y="3090863"/>
            <a:ext cx="0" cy="4873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04" name="Line 43"/>
          <p:cNvSpPr/>
          <p:nvPr/>
        </p:nvSpPr>
        <p:spPr>
          <a:xfrm>
            <a:off x="381000" y="3578225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05" name="Line 44"/>
          <p:cNvSpPr/>
          <p:nvPr/>
        </p:nvSpPr>
        <p:spPr>
          <a:xfrm flipH="1">
            <a:off x="381000" y="469106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06" name="Line 45"/>
          <p:cNvSpPr/>
          <p:nvPr/>
        </p:nvSpPr>
        <p:spPr>
          <a:xfrm>
            <a:off x="381000" y="4691063"/>
            <a:ext cx="0" cy="5572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07" name="Line 46"/>
          <p:cNvSpPr/>
          <p:nvPr/>
        </p:nvSpPr>
        <p:spPr>
          <a:xfrm>
            <a:off x="381000" y="5248275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08" name="Text Box 47"/>
          <p:cNvSpPr txBox="1"/>
          <p:nvPr/>
        </p:nvSpPr>
        <p:spPr>
          <a:xfrm>
            <a:off x="4525963" y="6011863"/>
            <a:ext cx="279400" cy="2809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09" name="Rectangle 52"/>
          <p:cNvSpPr/>
          <p:nvPr/>
        </p:nvSpPr>
        <p:spPr>
          <a:xfrm>
            <a:off x="609600" y="253365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10" name="Rectangle 53"/>
          <p:cNvSpPr/>
          <p:nvPr/>
        </p:nvSpPr>
        <p:spPr>
          <a:xfrm>
            <a:off x="609600" y="420370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11" name="Rectangle 54"/>
          <p:cNvSpPr/>
          <p:nvPr/>
        </p:nvSpPr>
        <p:spPr>
          <a:xfrm>
            <a:off x="609600" y="587375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12" name="Rectangle 2"/>
          <p:cNvSpPr/>
          <p:nvPr/>
        </p:nvSpPr>
        <p:spPr>
          <a:xfrm>
            <a:off x="5100638" y="4625975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13" name="Rectangle 3"/>
          <p:cNvSpPr/>
          <p:nvPr/>
        </p:nvSpPr>
        <p:spPr>
          <a:xfrm>
            <a:off x="5100638" y="180498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14" name="Text Box 13"/>
          <p:cNvSpPr txBox="1"/>
          <p:nvPr/>
        </p:nvSpPr>
        <p:spPr>
          <a:xfrm>
            <a:off x="4708525" y="481013"/>
            <a:ext cx="1679575" cy="3095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vm_area_struct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15" name="Rectangle 14"/>
          <p:cNvSpPr/>
          <p:nvPr/>
        </p:nvSpPr>
        <p:spPr>
          <a:xfrm>
            <a:off x="5100638" y="785813"/>
            <a:ext cx="1066800" cy="1228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9916" name="Rectangle 15"/>
          <p:cNvSpPr/>
          <p:nvPr/>
        </p:nvSpPr>
        <p:spPr>
          <a:xfrm>
            <a:off x="5100638" y="762000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17" name="Rectangle 16"/>
          <p:cNvSpPr/>
          <p:nvPr/>
        </p:nvSpPr>
        <p:spPr>
          <a:xfrm>
            <a:off x="5100638" y="1179513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18" name="Rectangle 17"/>
          <p:cNvSpPr/>
          <p:nvPr/>
        </p:nvSpPr>
        <p:spPr>
          <a:xfrm>
            <a:off x="5100638" y="969963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19" name="Rectangle 21"/>
          <p:cNvSpPr/>
          <p:nvPr/>
        </p:nvSpPr>
        <p:spPr>
          <a:xfrm>
            <a:off x="5100638" y="3605213"/>
            <a:ext cx="1066800" cy="12303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9920" name="Rectangle 22"/>
          <p:cNvSpPr/>
          <p:nvPr/>
        </p:nvSpPr>
        <p:spPr>
          <a:xfrm>
            <a:off x="5100638" y="3582988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21" name="Rectangle 23"/>
          <p:cNvSpPr/>
          <p:nvPr/>
        </p:nvSpPr>
        <p:spPr>
          <a:xfrm>
            <a:off x="5100638" y="4000500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22" name="Rectangle 24"/>
          <p:cNvSpPr/>
          <p:nvPr/>
        </p:nvSpPr>
        <p:spPr>
          <a:xfrm>
            <a:off x="5100638" y="379095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23" name="Rectangle 25"/>
          <p:cNvSpPr/>
          <p:nvPr/>
        </p:nvSpPr>
        <p:spPr>
          <a:xfrm>
            <a:off x="5100638" y="5275263"/>
            <a:ext cx="1066800" cy="10207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9924" name="Rectangle 26"/>
          <p:cNvSpPr/>
          <p:nvPr/>
        </p:nvSpPr>
        <p:spPr>
          <a:xfrm>
            <a:off x="5100638" y="5253038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25" name="Rectangle 27"/>
          <p:cNvSpPr/>
          <p:nvPr/>
        </p:nvSpPr>
        <p:spPr>
          <a:xfrm>
            <a:off x="5100638" y="5670550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26" name="Rectangle 28"/>
          <p:cNvSpPr/>
          <p:nvPr/>
        </p:nvSpPr>
        <p:spPr>
          <a:xfrm>
            <a:off x="5100638" y="6088063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27" name="Rectangle 29"/>
          <p:cNvSpPr/>
          <p:nvPr/>
        </p:nvSpPr>
        <p:spPr>
          <a:xfrm>
            <a:off x="5100638" y="546100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28" name="Rectangle 30"/>
          <p:cNvSpPr/>
          <p:nvPr/>
        </p:nvSpPr>
        <p:spPr>
          <a:xfrm>
            <a:off x="7005638" y="1773238"/>
            <a:ext cx="1981200" cy="43830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9929" name="Text Box 31"/>
          <p:cNvSpPr txBox="1"/>
          <p:nvPr/>
        </p:nvSpPr>
        <p:spPr>
          <a:xfrm>
            <a:off x="6740525" y="1495425"/>
            <a:ext cx="2468563" cy="3095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process virtual memory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" name="Rectangle 32"/>
          <p:cNvSpPr>
            <a:spLocks noChangeArrowheads="1"/>
          </p:cNvSpPr>
          <p:nvPr/>
        </p:nvSpPr>
        <p:spPr bwMode="auto">
          <a:xfrm>
            <a:off x="7005638" y="4556125"/>
            <a:ext cx="1981200" cy="1044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text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33"/>
          <p:cNvSpPr>
            <a:spLocks noChangeArrowheads="1"/>
          </p:cNvSpPr>
          <p:nvPr/>
        </p:nvSpPr>
        <p:spPr bwMode="auto">
          <a:xfrm>
            <a:off x="7005638" y="3860800"/>
            <a:ext cx="1981200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 34"/>
          <p:cNvSpPr>
            <a:spLocks noChangeArrowheads="1"/>
          </p:cNvSpPr>
          <p:nvPr/>
        </p:nvSpPr>
        <p:spPr bwMode="auto">
          <a:xfrm>
            <a:off x="7005638" y="2438400"/>
            <a:ext cx="1981200" cy="487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shared libraries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933" name="Line 35"/>
          <p:cNvSpPr/>
          <p:nvPr/>
        </p:nvSpPr>
        <p:spPr>
          <a:xfrm>
            <a:off x="6167438" y="901700"/>
            <a:ext cx="823912" cy="1600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34" name="Line 36"/>
          <p:cNvSpPr/>
          <p:nvPr/>
        </p:nvSpPr>
        <p:spPr>
          <a:xfrm>
            <a:off x="6167438" y="1109663"/>
            <a:ext cx="852487" cy="18161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35" name="Line 37"/>
          <p:cNvSpPr/>
          <p:nvPr/>
        </p:nvSpPr>
        <p:spPr>
          <a:xfrm>
            <a:off x="6167438" y="3721100"/>
            <a:ext cx="762000" cy="1397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36" name="Line 38"/>
          <p:cNvSpPr/>
          <p:nvPr/>
        </p:nvSpPr>
        <p:spPr>
          <a:xfrm>
            <a:off x="6167438" y="3930650"/>
            <a:ext cx="838200" cy="557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37" name="Line 39"/>
          <p:cNvSpPr/>
          <p:nvPr/>
        </p:nvSpPr>
        <p:spPr>
          <a:xfrm flipV="1">
            <a:off x="6167438" y="4625975"/>
            <a:ext cx="838200" cy="4873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38" name="Line 40"/>
          <p:cNvSpPr/>
          <p:nvPr/>
        </p:nvSpPr>
        <p:spPr>
          <a:xfrm>
            <a:off x="6167438" y="5322888"/>
            <a:ext cx="838200" cy="2778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39" name="Line 41"/>
          <p:cNvSpPr/>
          <p:nvPr/>
        </p:nvSpPr>
        <p:spPr>
          <a:xfrm flipH="1">
            <a:off x="4872038" y="3095625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40" name="Line 42"/>
          <p:cNvSpPr/>
          <p:nvPr/>
        </p:nvSpPr>
        <p:spPr>
          <a:xfrm>
            <a:off x="4872038" y="3095625"/>
            <a:ext cx="0" cy="4873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41" name="Line 43"/>
          <p:cNvSpPr/>
          <p:nvPr/>
        </p:nvSpPr>
        <p:spPr>
          <a:xfrm>
            <a:off x="4872038" y="3582988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42" name="Line 44"/>
          <p:cNvSpPr/>
          <p:nvPr/>
        </p:nvSpPr>
        <p:spPr>
          <a:xfrm flipH="1">
            <a:off x="4872038" y="4695825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43" name="Line 45"/>
          <p:cNvSpPr/>
          <p:nvPr/>
        </p:nvSpPr>
        <p:spPr>
          <a:xfrm>
            <a:off x="4872038" y="4695825"/>
            <a:ext cx="0" cy="557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44" name="Line 46"/>
          <p:cNvSpPr/>
          <p:nvPr/>
        </p:nvSpPr>
        <p:spPr>
          <a:xfrm>
            <a:off x="4872038" y="5253038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45" name="Text Box 47"/>
          <p:cNvSpPr txBox="1"/>
          <p:nvPr/>
        </p:nvSpPr>
        <p:spPr>
          <a:xfrm>
            <a:off x="9017000" y="6016625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46" name="Rectangle 52"/>
          <p:cNvSpPr/>
          <p:nvPr/>
        </p:nvSpPr>
        <p:spPr>
          <a:xfrm>
            <a:off x="5100638" y="1387475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47" name="Rectangle 53"/>
          <p:cNvSpPr/>
          <p:nvPr/>
        </p:nvSpPr>
        <p:spPr>
          <a:xfrm>
            <a:off x="5100638" y="4208463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48" name="Rectangle 54"/>
          <p:cNvSpPr/>
          <p:nvPr/>
        </p:nvSpPr>
        <p:spPr>
          <a:xfrm>
            <a:off x="5100638" y="5878513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" name="Rectangle 34"/>
          <p:cNvSpPr>
            <a:spLocks noChangeArrowheads="1"/>
          </p:cNvSpPr>
          <p:nvPr/>
        </p:nvSpPr>
        <p:spPr bwMode="auto">
          <a:xfrm>
            <a:off x="7010400" y="3170238"/>
            <a:ext cx="1981200" cy="487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mmapped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950" name="Rectangle 3"/>
          <p:cNvSpPr/>
          <p:nvPr/>
        </p:nvSpPr>
        <p:spPr>
          <a:xfrm>
            <a:off x="5114925" y="3219450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vm_next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51" name="Rectangle 14"/>
          <p:cNvSpPr/>
          <p:nvPr/>
        </p:nvSpPr>
        <p:spPr>
          <a:xfrm>
            <a:off x="5114925" y="2200275"/>
            <a:ext cx="1066800" cy="1228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9952" name="Rectangle 15"/>
          <p:cNvSpPr/>
          <p:nvPr/>
        </p:nvSpPr>
        <p:spPr>
          <a:xfrm>
            <a:off x="5114925" y="2176463"/>
            <a:ext cx="1066800" cy="207962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vm_end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53" name="Rectangle 16"/>
          <p:cNvSpPr/>
          <p:nvPr/>
        </p:nvSpPr>
        <p:spPr>
          <a:xfrm>
            <a:off x="5114925" y="2593975"/>
            <a:ext cx="1066800" cy="20796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vm_prot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54" name="Rectangle 17"/>
          <p:cNvSpPr/>
          <p:nvPr/>
        </p:nvSpPr>
        <p:spPr>
          <a:xfrm>
            <a:off x="5114925" y="2384425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vm_start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55" name="Line 35"/>
          <p:cNvSpPr/>
          <p:nvPr/>
        </p:nvSpPr>
        <p:spPr>
          <a:xfrm>
            <a:off x="6181725" y="2316163"/>
            <a:ext cx="809625" cy="8540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56" name="Line 36"/>
          <p:cNvSpPr/>
          <p:nvPr/>
        </p:nvSpPr>
        <p:spPr>
          <a:xfrm>
            <a:off x="6181725" y="2524125"/>
            <a:ext cx="838200" cy="11747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957" name="Rectangle 52"/>
          <p:cNvSpPr/>
          <p:nvPr/>
        </p:nvSpPr>
        <p:spPr>
          <a:xfrm>
            <a:off x="5114925" y="2801938"/>
            <a:ext cx="1066800" cy="20955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vm_flags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9958" name="Line 41"/>
          <p:cNvSpPr/>
          <p:nvPr/>
        </p:nvSpPr>
        <p:spPr>
          <a:xfrm flipH="1">
            <a:off x="4810125" y="1874838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59" name="Line 42"/>
          <p:cNvSpPr/>
          <p:nvPr/>
        </p:nvSpPr>
        <p:spPr>
          <a:xfrm>
            <a:off x="4810125" y="1874838"/>
            <a:ext cx="0" cy="4873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60" name="Line 43"/>
          <p:cNvSpPr/>
          <p:nvPr/>
        </p:nvSpPr>
        <p:spPr>
          <a:xfrm>
            <a:off x="4810125" y="2362200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Example: fast file copy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Useful for applications like Web servers that need to quickly copy files.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mmap</a:t>
            </a:r>
            <a:r>
              <a:rPr lang="en-US" altLang="zh-CN" dirty="0">
                <a:ea typeface="宋体" panose="02010600030101010101" pitchFamily="2" charset="-122"/>
              </a:rPr>
              <a:t> allows file transfers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 copying into user space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2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User-level memory mapping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7385" y="3662680"/>
            <a:ext cx="69811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mmap</a:t>
            </a:r>
            <a:r>
              <a:rPr lang="zh-CN" altLang="en-US"/>
              <a:t>函数主要适用于在内存中在分配一块新的有作用的区域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953000"/>
          </a:xfrm>
          <a:ln w="3175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0487" tIns="44450" rIns="90487" bIns="44450" anchor="t" anchorCtr="0"/>
          <a:p>
            <a:pPr marL="224155" indent="-224155" defTabSz="895350"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mmapcopy - uses mmap to copy file fd to stdout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mmapcopy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(int fd, int size)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char *bufp;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map the file to a new VM area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bufp = mmap(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, size, PROT_READ, </a:t>
            </a:r>
            <a:b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    MAP_PRIVATE, fd, 0);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write the VM area to stdout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write(1, bufp, size);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return 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24155" indent="-224155" defTabSz="89535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mmap() example: fast file copy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/>
          <p:nvPr/>
        </p:nvSpPr>
        <p:spPr>
          <a:xfrm>
            <a:off x="457200" y="1524000"/>
            <a:ext cx="8001000" cy="49530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int main(int argc, char **argv)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struct stat stat;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check for required command line argument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if ( argc != 2 )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printf(“usage: %s &lt;filename&gt;\n”, argv[0]);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exit(0) 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open the file and get its size*/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fd = open(argv[1], O_RDONLY, 0);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fstat(fd, &amp;stat);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mmapcopy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(fd, stat.st_size);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602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mmap() example: fast file copy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idx="1"/>
          </p:nvPr>
        </p:nvSpPr>
        <p:spPr>
          <a:xfrm>
            <a:off x="228600" y="1447800"/>
            <a:ext cx="8699500" cy="4732338"/>
          </a:xfrm>
        </p:spPr>
        <p:txBody>
          <a:bodyPr vert="horz" wrap="square" lIns="90487" tIns="44450" rIns="90487" bIns="44450" anchor="t" anchorCtr="0"/>
          <a:p>
            <a:r>
              <a:rPr lang="zh-CN" altLang="zh-CN" sz="2400" dirty="0">
                <a:ea typeface="宋体" panose="02010600030101010101" pitchFamily="2" charset="-122"/>
              </a:rPr>
              <a:t>下列程序运行在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Pentium/Linux</a:t>
            </a:r>
            <a:r>
              <a:rPr lang="zh-CN" altLang="zh-CN" sz="2400" dirty="0">
                <a:ea typeface="宋体" panose="02010600030101010101" pitchFamily="2" charset="-122"/>
              </a:rPr>
              <a:t>存储系统下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#define PAGE_SIZE 4 * 1024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int main(void) {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    char *p = NULL;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    int i;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A:     p = mmap(0, 128 * PAGE_SIZE, PROT_READ |  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PROT_WRITE, MAP_PRIVATE | MAP_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ANON, 0, 0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    printf("buffer start: %p\n", p);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    for(i = 0; i &lt; BUF_SIZE; i += PAGE_SIZE) 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	    p[i] = 1;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B: 	    munmap(p, BUF_SIZE); 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return; 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zh-CN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0275" y="4184015"/>
            <a:ext cx="27711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因为使用的是</a:t>
            </a:r>
            <a:r>
              <a:rPr lang="en-US" altLang="zh-CN"/>
              <a:t>ANON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空文件，所以不再需要</a:t>
            </a:r>
            <a:endParaRPr lang="zh-CN" altLang="en-US"/>
          </a:p>
          <a:p>
            <a:r>
              <a:rPr lang="zh-CN" altLang="en-US"/>
              <a:t>指定文件对应的</a:t>
            </a:r>
            <a:r>
              <a:rPr lang="en-US" altLang="zh-CN"/>
              <a:t>fd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011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447800"/>
            <a:ext cx="5761038" cy="487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995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当程序到达标号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时，页表如下。块中的数字表示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PDE/PTE</a:t>
            </a:r>
            <a:r>
              <a:rPr kumimoji="0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的偏移值。函数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的输出值是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 start: 0xb7bdf000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请画出程序到达标号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时页表的形状。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没有数字的白色块意味着空的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PDE/PTE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填写了数字的白色块表示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PDE/PTE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被使用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黑色块表示连续多个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PDE/PTEs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被使用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，灰色块表示一个有数据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代码的页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0xb7bdf000  1011011110  1111011111 000000000000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	2de		3df</a:t>
            </a:r>
            <a:endParaRPr kumimoji="0" lang="zh-CN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sample from exam papers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421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5750"/>
            <a:ext cx="7026275" cy="632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idx="1"/>
          </p:nvPr>
        </p:nvSpPr>
        <p:spPr>
          <a:xfrm>
            <a:off x="457200" y="1592263"/>
            <a:ext cx="8458200" cy="4732337"/>
          </a:xfrm>
        </p:spPr>
        <p:txBody>
          <a:bodyPr vert="horz" wrap="square" lIns="90487" tIns="44450" rIns="90487" bIns="4445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create a new process using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make copies of the old process’s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mm_struct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vm_area_struct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page tables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Two processes are sharing all of their pages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(At this point)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How to get separate spaces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without copying all the virtual pages from one space to another</a:t>
            </a:r>
            <a:r>
              <a:rPr lang="en-US" altLang="zh-CN" sz="2400" dirty="0">
                <a:ea typeface="宋体" panose="02010600030101010101" pitchFamily="2" charset="-122"/>
              </a:rPr>
              <a:t>?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Copy On Write</a:t>
            </a:r>
            <a:r>
              <a:rPr lang="en-US" altLang="zh-CN" sz="2400" dirty="0">
                <a:ea typeface="宋体" panose="02010600030101010101" pitchFamily="2" charset="-122"/>
              </a:rPr>
              <a:t>” (COW) technique.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Fork() revisted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Shared Object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 object which is mapped into an area of virtual memory of a process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Any writes that the process makes to that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area are visible to any other processes</a:t>
            </a:r>
            <a:r>
              <a:rPr lang="en-US" altLang="zh-CN" dirty="0">
                <a:ea typeface="宋体" panose="02010600030101010101" pitchFamily="2" charset="-122"/>
              </a:rPr>
              <a:t> that have also mapped the shared object into their virtual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changes are also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reflected in the original object on disk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Shared Area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virtual memory area that a shared object is mapped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830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Shared Object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34200" y="622935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Multi-Level Page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00100" y="1454150"/>
            <a:ext cx="1206500" cy="6540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360" tIns="44280" rIns="90360" bIns="44280">
            <a:spAutoFit/>
          </a:bodyPr>
          <a:lstStyle/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Level 1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page table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Text Box 3"/>
          <p:cNvSpPr txBox="1"/>
          <p:nvPr/>
        </p:nvSpPr>
        <p:spPr>
          <a:xfrm>
            <a:off x="5859463" y="6483350"/>
            <a:ext cx="506412" cy="334963"/>
          </a:xfrm>
          <a:prstGeom prst="rect">
            <a:avLst/>
          </a:prstGeom>
          <a:noFill/>
          <a:ln w="9525">
            <a:noFill/>
          </a:ln>
        </p:spPr>
        <p:txBody>
          <a:bodyPr vert="eaVert"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 rtl="1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21025" y="1460500"/>
            <a:ext cx="1296988" cy="6540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360" tIns="44280" rIns="90360" bIns="44280">
            <a:spAutoFit/>
          </a:bodyPr>
          <a:lstStyle/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Level 2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page tables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Rectangle 5"/>
          <p:cNvSpPr/>
          <p:nvPr/>
        </p:nvSpPr>
        <p:spPr>
          <a:xfrm>
            <a:off x="5538788" y="18367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Rectangle 6"/>
          <p:cNvSpPr/>
          <p:nvPr/>
        </p:nvSpPr>
        <p:spPr>
          <a:xfrm>
            <a:off x="5538788" y="214153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Rectangle 7"/>
          <p:cNvSpPr/>
          <p:nvPr/>
        </p:nvSpPr>
        <p:spPr>
          <a:xfrm>
            <a:off x="5538788" y="24463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1023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Rectangle 8"/>
          <p:cNvSpPr/>
          <p:nvPr/>
        </p:nvSpPr>
        <p:spPr>
          <a:xfrm>
            <a:off x="5538788" y="27511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1024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Rectangle 9"/>
          <p:cNvSpPr/>
          <p:nvPr/>
        </p:nvSpPr>
        <p:spPr>
          <a:xfrm>
            <a:off x="5538788" y="305593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00" name="Rectangle 10"/>
          <p:cNvSpPr/>
          <p:nvPr/>
        </p:nvSpPr>
        <p:spPr>
          <a:xfrm>
            <a:off x="5538788" y="33607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2047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01" name="Rectangle 11"/>
          <p:cNvSpPr/>
          <p:nvPr/>
        </p:nvSpPr>
        <p:spPr>
          <a:xfrm>
            <a:off x="5538788" y="18367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02" name="Rectangle 12"/>
          <p:cNvSpPr/>
          <p:nvPr/>
        </p:nvSpPr>
        <p:spPr>
          <a:xfrm>
            <a:off x="5538788" y="27511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03" name="Rectangle 13"/>
          <p:cNvSpPr/>
          <p:nvPr/>
        </p:nvSpPr>
        <p:spPr>
          <a:xfrm>
            <a:off x="5538788" y="3665538"/>
            <a:ext cx="990600" cy="1841500"/>
          </a:xfrm>
          <a:prstGeom prst="rect">
            <a:avLst/>
          </a:prstGeom>
          <a:solidFill>
            <a:srgbClr val="F6F5BD"/>
          </a:solidFill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Gap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04" name="Text Box 14"/>
          <p:cNvSpPr txBox="1"/>
          <p:nvPr/>
        </p:nvSpPr>
        <p:spPr>
          <a:xfrm>
            <a:off x="6473825" y="1698625"/>
            <a:ext cx="266700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Rectangle 15"/>
          <p:cNvSpPr/>
          <p:nvPr/>
        </p:nvSpPr>
        <p:spPr>
          <a:xfrm>
            <a:off x="3252788" y="22304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06" name="Rectangle 16"/>
          <p:cNvSpPr/>
          <p:nvPr/>
        </p:nvSpPr>
        <p:spPr>
          <a:xfrm>
            <a:off x="3252788" y="253523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07" name="Rectangle 17"/>
          <p:cNvSpPr/>
          <p:nvPr/>
        </p:nvSpPr>
        <p:spPr>
          <a:xfrm>
            <a:off x="3252788" y="28400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1023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08" name="Rectangle 18"/>
          <p:cNvSpPr/>
          <p:nvPr/>
        </p:nvSpPr>
        <p:spPr>
          <a:xfrm>
            <a:off x="3252788" y="22304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09" name="Rectangle 19"/>
          <p:cNvSpPr/>
          <p:nvPr/>
        </p:nvSpPr>
        <p:spPr>
          <a:xfrm>
            <a:off x="3252788" y="36020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10" name="Rectangle 20"/>
          <p:cNvSpPr/>
          <p:nvPr/>
        </p:nvSpPr>
        <p:spPr>
          <a:xfrm>
            <a:off x="3252788" y="390683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11" name="Rectangle 21"/>
          <p:cNvSpPr/>
          <p:nvPr/>
        </p:nvSpPr>
        <p:spPr>
          <a:xfrm>
            <a:off x="3252788" y="42116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1023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12" name="Rectangle 22"/>
          <p:cNvSpPr/>
          <p:nvPr/>
        </p:nvSpPr>
        <p:spPr>
          <a:xfrm>
            <a:off x="3252788" y="36020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13" name="Rectangle 23"/>
          <p:cNvSpPr/>
          <p:nvPr/>
        </p:nvSpPr>
        <p:spPr>
          <a:xfrm>
            <a:off x="3252788" y="4897438"/>
            <a:ext cx="990600" cy="609600"/>
          </a:xfrm>
          <a:prstGeom prst="rect">
            <a:avLst/>
          </a:prstGeom>
          <a:solidFill>
            <a:srgbClr val="F1C7C7"/>
          </a:solidFill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1023 null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PTEs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14" name="Rectangle 24"/>
          <p:cNvSpPr/>
          <p:nvPr/>
        </p:nvSpPr>
        <p:spPr>
          <a:xfrm>
            <a:off x="3252788" y="55070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1023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15" name="Rectangle 25"/>
          <p:cNvSpPr/>
          <p:nvPr/>
        </p:nvSpPr>
        <p:spPr>
          <a:xfrm>
            <a:off x="3252788" y="48974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16" name="Rectangle 26"/>
          <p:cNvSpPr/>
          <p:nvPr/>
        </p:nvSpPr>
        <p:spPr>
          <a:xfrm>
            <a:off x="5538788" y="5507038"/>
            <a:ext cx="990600" cy="609600"/>
          </a:xfrm>
          <a:prstGeom prst="rect">
            <a:avLst/>
          </a:prstGeom>
          <a:solidFill>
            <a:srgbClr val="DEDFF5"/>
          </a:solidFill>
          <a:ln w="12600" cap="flat" cmpd="sng">
            <a:solidFill>
              <a:srgbClr val="DEDFF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1023 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unallocated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pages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17" name="Rectangle 27"/>
          <p:cNvSpPr/>
          <p:nvPr/>
        </p:nvSpPr>
        <p:spPr>
          <a:xfrm>
            <a:off x="5538788" y="61166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9215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18" name="Rectangle 28"/>
          <p:cNvSpPr/>
          <p:nvPr/>
        </p:nvSpPr>
        <p:spPr>
          <a:xfrm>
            <a:off x="5538788" y="55070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262563" y="1447800"/>
            <a:ext cx="1701800" cy="3333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360" tIns="44280" rIns="90360" bIns="44280">
            <a:spAutoFit/>
          </a:bodyPr>
          <a:lstStyle/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Virtual memory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20" name="Line 30"/>
          <p:cNvSpPr/>
          <p:nvPr/>
        </p:nvSpPr>
        <p:spPr>
          <a:xfrm flipV="1">
            <a:off x="4243388" y="1847850"/>
            <a:ext cx="1295400" cy="5365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2321" name="Line 31"/>
          <p:cNvSpPr/>
          <p:nvPr/>
        </p:nvSpPr>
        <p:spPr>
          <a:xfrm flipV="1">
            <a:off x="4243388" y="2457450"/>
            <a:ext cx="1295400" cy="5365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2322" name="Line 32"/>
          <p:cNvSpPr/>
          <p:nvPr/>
        </p:nvSpPr>
        <p:spPr>
          <a:xfrm flipV="1">
            <a:off x="4243388" y="2762250"/>
            <a:ext cx="1295400" cy="9937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2323" name="Line 33"/>
          <p:cNvSpPr/>
          <p:nvPr/>
        </p:nvSpPr>
        <p:spPr>
          <a:xfrm flipV="1">
            <a:off x="4243388" y="3371850"/>
            <a:ext cx="1295400" cy="9937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2324" name="Line 34"/>
          <p:cNvSpPr/>
          <p:nvPr/>
        </p:nvSpPr>
        <p:spPr>
          <a:xfrm>
            <a:off x="4243388" y="5659438"/>
            <a:ext cx="1219200" cy="457200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2325" name="Line 35"/>
          <p:cNvSpPr/>
          <p:nvPr/>
        </p:nvSpPr>
        <p:spPr>
          <a:xfrm flipV="1">
            <a:off x="1957388" y="2228850"/>
            <a:ext cx="1243012" cy="2317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2326" name="Line 36"/>
          <p:cNvSpPr/>
          <p:nvPr/>
        </p:nvSpPr>
        <p:spPr>
          <a:xfrm>
            <a:off x="1957388" y="2763838"/>
            <a:ext cx="1295400" cy="838200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2327" name="Line 37"/>
          <p:cNvSpPr/>
          <p:nvPr/>
        </p:nvSpPr>
        <p:spPr>
          <a:xfrm>
            <a:off x="1957388" y="4897438"/>
            <a:ext cx="1295400" cy="1587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2328" name="Rectangle 38"/>
          <p:cNvSpPr/>
          <p:nvPr/>
        </p:nvSpPr>
        <p:spPr>
          <a:xfrm>
            <a:off x="838200" y="5049838"/>
            <a:ext cx="1119188" cy="8382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(1K - 9)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null PTEs 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29" name="Rectangle 39"/>
          <p:cNvSpPr/>
          <p:nvPr/>
        </p:nvSpPr>
        <p:spPr>
          <a:xfrm>
            <a:off x="838200" y="2306638"/>
            <a:ext cx="1119188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30" name="Rectangle 40"/>
          <p:cNvSpPr/>
          <p:nvPr/>
        </p:nvSpPr>
        <p:spPr>
          <a:xfrm>
            <a:off x="838200" y="2611438"/>
            <a:ext cx="1119188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31" name="Rectangle 41"/>
          <p:cNvSpPr/>
          <p:nvPr/>
        </p:nvSpPr>
        <p:spPr>
          <a:xfrm>
            <a:off x="838200" y="29162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2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32" name="Rectangle 42"/>
          <p:cNvSpPr/>
          <p:nvPr/>
        </p:nvSpPr>
        <p:spPr>
          <a:xfrm>
            <a:off x="838200" y="32210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3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33" name="Rectangle 43"/>
          <p:cNvSpPr/>
          <p:nvPr/>
        </p:nvSpPr>
        <p:spPr>
          <a:xfrm>
            <a:off x="838200" y="35258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4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34" name="Rectangle 44"/>
          <p:cNvSpPr/>
          <p:nvPr/>
        </p:nvSpPr>
        <p:spPr>
          <a:xfrm>
            <a:off x="838200" y="38306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5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35" name="Rectangle 45"/>
          <p:cNvSpPr/>
          <p:nvPr/>
        </p:nvSpPr>
        <p:spPr>
          <a:xfrm>
            <a:off x="838200" y="41354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6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36" name="Rectangle 46"/>
          <p:cNvSpPr/>
          <p:nvPr/>
        </p:nvSpPr>
        <p:spPr>
          <a:xfrm>
            <a:off x="838200" y="44402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7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37" name="Rectangle 47"/>
          <p:cNvSpPr/>
          <p:nvPr/>
        </p:nvSpPr>
        <p:spPr>
          <a:xfrm>
            <a:off x="838200" y="4745038"/>
            <a:ext cx="1119188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8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38" name="Rectangle 48"/>
          <p:cNvSpPr/>
          <p:nvPr/>
        </p:nvSpPr>
        <p:spPr>
          <a:xfrm>
            <a:off x="838200" y="2306638"/>
            <a:ext cx="1119188" cy="3581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39" name="AutoShape 49"/>
          <p:cNvSpPr/>
          <p:nvPr/>
        </p:nvSpPr>
        <p:spPr>
          <a:xfrm>
            <a:off x="6665913" y="1849438"/>
            <a:ext cx="228600" cy="1752600"/>
          </a:xfrm>
          <a:prstGeom prst="rightBrace">
            <a:avLst>
              <a:gd name="adj1" fmla="val 63888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40" name="Text Box 50"/>
          <p:cNvSpPr txBox="1"/>
          <p:nvPr/>
        </p:nvSpPr>
        <p:spPr>
          <a:xfrm>
            <a:off x="6918325" y="2460625"/>
            <a:ext cx="1885950" cy="5159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2K allocated VM pages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for code and data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41" name="AutoShape 51"/>
          <p:cNvSpPr/>
          <p:nvPr/>
        </p:nvSpPr>
        <p:spPr>
          <a:xfrm>
            <a:off x="6665913" y="3678238"/>
            <a:ext cx="228600" cy="1752600"/>
          </a:xfrm>
          <a:prstGeom prst="rightBrace">
            <a:avLst>
              <a:gd name="adj1" fmla="val 63888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42" name="Text Box 52"/>
          <p:cNvSpPr txBox="1"/>
          <p:nvPr/>
        </p:nvSpPr>
        <p:spPr>
          <a:xfrm>
            <a:off x="6916738" y="4364038"/>
            <a:ext cx="2074862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6K unallocated VM pages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43" name="AutoShape 53"/>
          <p:cNvSpPr/>
          <p:nvPr/>
        </p:nvSpPr>
        <p:spPr>
          <a:xfrm>
            <a:off x="6589713" y="5507038"/>
            <a:ext cx="304800" cy="609600"/>
          </a:xfrm>
          <a:prstGeom prst="rightBrace">
            <a:avLst>
              <a:gd name="adj1" fmla="val 16666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44" name="Text Box 54"/>
          <p:cNvSpPr txBox="1"/>
          <p:nvPr/>
        </p:nvSpPr>
        <p:spPr>
          <a:xfrm>
            <a:off x="6916738" y="5645150"/>
            <a:ext cx="198755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1023 unallocated  pages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45" name="AutoShape 55"/>
          <p:cNvSpPr/>
          <p:nvPr/>
        </p:nvSpPr>
        <p:spPr>
          <a:xfrm>
            <a:off x="6589713" y="611663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2346" name="Text Box 56"/>
          <p:cNvSpPr txBox="1"/>
          <p:nvPr/>
        </p:nvSpPr>
        <p:spPr>
          <a:xfrm>
            <a:off x="6918325" y="6057900"/>
            <a:ext cx="1717675" cy="5159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1 allocated VM page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for the stack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47" name="TextBox 60"/>
          <p:cNvSpPr txBox="1"/>
          <p:nvPr/>
        </p:nvSpPr>
        <p:spPr>
          <a:xfrm>
            <a:off x="381000" y="6153150"/>
            <a:ext cx="41052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32 bit addresses, 4KB pages, 4-byte PTEs</a:t>
            </a:r>
            <a:endParaRPr lang="en-US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Sharing a Shared Object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5715000" y="2097088"/>
            <a:ext cx="3184525" cy="4608512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Process 1 maps the shared object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0356" name="Rectangle 379"/>
          <p:cNvSpPr/>
          <p:nvPr/>
        </p:nvSpPr>
        <p:spPr>
          <a:xfrm>
            <a:off x="2355850" y="552608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0357" name="Text Box 380"/>
          <p:cNvSpPr txBox="1"/>
          <p:nvPr/>
        </p:nvSpPr>
        <p:spPr>
          <a:xfrm>
            <a:off x="2174875" y="6059488"/>
            <a:ext cx="827088" cy="646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Shared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object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100358" name="Rectangle 382"/>
          <p:cNvSpPr/>
          <p:nvPr/>
        </p:nvSpPr>
        <p:spPr>
          <a:xfrm>
            <a:off x="2355850" y="2706688"/>
            <a:ext cx="381000" cy="2057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0359" name="Text Box 383"/>
          <p:cNvSpPr txBox="1"/>
          <p:nvPr/>
        </p:nvSpPr>
        <p:spPr>
          <a:xfrm>
            <a:off x="2103438" y="2065338"/>
            <a:ext cx="952500" cy="646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Physical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memory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100360" name="Rectangle 385"/>
          <p:cNvSpPr/>
          <p:nvPr/>
        </p:nvSpPr>
        <p:spPr>
          <a:xfrm>
            <a:off x="679450" y="2706688"/>
            <a:ext cx="381000" cy="3352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0361" name="Rectangle 386"/>
          <p:cNvSpPr/>
          <p:nvPr/>
        </p:nvSpPr>
        <p:spPr>
          <a:xfrm>
            <a:off x="4032250" y="2706688"/>
            <a:ext cx="381000" cy="3352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0362" name="Rectangle 388"/>
          <p:cNvSpPr/>
          <p:nvPr/>
        </p:nvSpPr>
        <p:spPr>
          <a:xfrm>
            <a:off x="2355850" y="285908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0363" name="Rectangle 389"/>
          <p:cNvSpPr/>
          <p:nvPr/>
        </p:nvSpPr>
        <p:spPr>
          <a:xfrm>
            <a:off x="679450" y="331628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0364" name="Line 391"/>
          <p:cNvSpPr/>
          <p:nvPr/>
        </p:nvSpPr>
        <p:spPr>
          <a:xfrm flipH="1" flipV="1">
            <a:off x="1060450" y="3316288"/>
            <a:ext cx="1295400" cy="2209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0365" name="Line 392"/>
          <p:cNvSpPr/>
          <p:nvPr/>
        </p:nvSpPr>
        <p:spPr>
          <a:xfrm flipH="1" flipV="1">
            <a:off x="1060450" y="3849688"/>
            <a:ext cx="1295400" cy="2209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0366" name="Line 396"/>
          <p:cNvSpPr/>
          <p:nvPr/>
        </p:nvSpPr>
        <p:spPr>
          <a:xfrm flipV="1">
            <a:off x="1060450" y="2859088"/>
            <a:ext cx="12954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0367" name="Line 397"/>
          <p:cNvSpPr/>
          <p:nvPr/>
        </p:nvSpPr>
        <p:spPr>
          <a:xfrm flipV="1">
            <a:off x="1060450" y="3392488"/>
            <a:ext cx="12954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0368" name="Text Box 400"/>
          <p:cNvSpPr txBox="1"/>
          <p:nvPr/>
        </p:nvSpPr>
        <p:spPr>
          <a:xfrm>
            <a:off x="152400" y="2079625"/>
            <a:ext cx="1544638" cy="646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Process 1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virtual memory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100369" name="Text Box 401"/>
          <p:cNvSpPr txBox="1"/>
          <p:nvPr/>
        </p:nvSpPr>
        <p:spPr>
          <a:xfrm>
            <a:off x="3505200" y="2065338"/>
            <a:ext cx="1544638" cy="646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Process 2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virtual memory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Sharing a Shared Object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1379" name="Rectangle 379"/>
          <p:cNvSpPr/>
          <p:nvPr/>
        </p:nvSpPr>
        <p:spPr>
          <a:xfrm>
            <a:off x="2355850" y="552608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1380" name="Text Box 380"/>
          <p:cNvSpPr txBox="1"/>
          <p:nvPr/>
        </p:nvSpPr>
        <p:spPr>
          <a:xfrm>
            <a:off x="2224088" y="6059488"/>
            <a:ext cx="827087" cy="646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Shared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object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101381" name="Rectangle 382"/>
          <p:cNvSpPr/>
          <p:nvPr/>
        </p:nvSpPr>
        <p:spPr>
          <a:xfrm>
            <a:off x="2355850" y="2706688"/>
            <a:ext cx="381000" cy="2057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1382" name="Text Box 383"/>
          <p:cNvSpPr txBox="1"/>
          <p:nvPr/>
        </p:nvSpPr>
        <p:spPr>
          <a:xfrm>
            <a:off x="2103438" y="2065338"/>
            <a:ext cx="952500" cy="646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Physical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memory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101383" name="Rectangle 385"/>
          <p:cNvSpPr/>
          <p:nvPr/>
        </p:nvSpPr>
        <p:spPr>
          <a:xfrm>
            <a:off x="679450" y="2706688"/>
            <a:ext cx="381000" cy="3352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1384" name="Rectangle 386"/>
          <p:cNvSpPr/>
          <p:nvPr/>
        </p:nvSpPr>
        <p:spPr>
          <a:xfrm>
            <a:off x="4032250" y="2706688"/>
            <a:ext cx="381000" cy="3352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1385" name="Rectangle 388"/>
          <p:cNvSpPr/>
          <p:nvPr/>
        </p:nvSpPr>
        <p:spPr>
          <a:xfrm>
            <a:off x="2355850" y="285908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1386" name="Rectangle 389"/>
          <p:cNvSpPr/>
          <p:nvPr/>
        </p:nvSpPr>
        <p:spPr>
          <a:xfrm>
            <a:off x="679450" y="331628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1387" name="Rectangle 390"/>
          <p:cNvSpPr/>
          <p:nvPr/>
        </p:nvSpPr>
        <p:spPr>
          <a:xfrm>
            <a:off x="4032250" y="377348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1388" name="Line 391"/>
          <p:cNvSpPr/>
          <p:nvPr/>
        </p:nvSpPr>
        <p:spPr>
          <a:xfrm flipH="1" flipV="1">
            <a:off x="1060450" y="3316288"/>
            <a:ext cx="1295400" cy="2209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1389" name="Line 392"/>
          <p:cNvSpPr/>
          <p:nvPr/>
        </p:nvSpPr>
        <p:spPr>
          <a:xfrm flipH="1" flipV="1">
            <a:off x="1060450" y="3849688"/>
            <a:ext cx="1295400" cy="2209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1390" name="Line 393"/>
          <p:cNvSpPr/>
          <p:nvPr/>
        </p:nvSpPr>
        <p:spPr>
          <a:xfrm flipV="1">
            <a:off x="2736850" y="3773488"/>
            <a:ext cx="1295400" cy="17526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1391" name="Line 394"/>
          <p:cNvSpPr/>
          <p:nvPr/>
        </p:nvSpPr>
        <p:spPr>
          <a:xfrm flipV="1">
            <a:off x="2736850" y="4306888"/>
            <a:ext cx="1295400" cy="17526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1392" name="Line 396"/>
          <p:cNvSpPr/>
          <p:nvPr/>
        </p:nvSpPr>
        <p:spPr>
          <a:xfrm flipV="1">
            <a:off x="1060450" y="2859088"/>
            <a:ext cx="12954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1393" name="Line 397"/>
          <p:cNvSpPr/>
          <p:nvPr/>
        </p:nvSpPr>
        <p:spPr>
          <a:xfrm flipV="1">
            <a:off x="1060450" y="3392488"/>
            <a:ext cx="12954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1394" name="Line 398"/>
          <p:cNvSpPr/>
          <p:nvPr/>
        </p:nvSpPr>
        <p:spPr>
          <a:xfrm flipH="1" flipV="1">
            <a:off x="2736850" y="2859088"/>
            <a:ext cx="129540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1395" name="Line 399"/>
          <p:cNvSpPr/>
          <p:nvPr/>
        </p:nvSpPr>
        <p:spPr>
          <a:xfrm flipH="1" flipV="1">
            <a:off x="2736850" y="3392488"/>
            <a:ext cx="129540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1396" name="Text Box 400"/>
          <p:cNvSpPr txBox="1"/>
          <p:nvPr/>
        </p:nvSpPr>
        <p:spPr>
          <a:xfrm>
            <a:off x="152400" y="2079625"/>
            <a:ext cx="1544638" cy="646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Process 1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virtual memory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101397" name="Text Box 401"/>
          <p:cNvSpPr txBox="1"/>
          <p:nvPr/>
        </p:nvSpPr>
        <p:spPr>
          <a:xfrm>
            <a:off x="3505200" y="2065338"/>
            <a:ext cx="1544638" cy="646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Process 2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virtual memory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101398" name="Content Placeholder 2"/>
          <p:cNvSpPr txBox="1"/>
          <p:nvPr/>
        </p:nvSpPr>
        <p:spPr>
          <a:xfrm>
            <a:off x="5715000" y="2097088"/>
            <a:ext cx="3184525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Process 2 maps the shared object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Notice how the virtual addresses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Private Object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 oppose to shared object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Changes made to an area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mapped to a private object are not visible</a:t>
            </a:r>
            <a:r>
              <a:rPr lang="en-US" altLang="zh-CN" dirty="0">
                <a:ea typeface="宋体" panose="02010600030101010101" pitchFamily="2" charset="-122"/>
              </a:rPr>
              <a:t> to other processes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Any writes that the process makes to the area are not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reflected back to the object on disk.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Private Area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Similar to shared area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0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Private object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private object begins life in exactly the same way as a shared object,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 only one copy of the private object stored in physical memory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445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Copy-on-Write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379"/>
          <p:cNvSpPr/>
          <p:nvPr/>
        </p:nvSpPr>
        <p:spPr>
          <a:xfrm>
            <a:off x="4044950" y="536733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499" name="Text Box 380"/>
          <p:cNvSpPr txBox="1"/>
          <p:nvPr/>
        </p:nvSpPr>
        <p:spPr>
          <a:xfrm>
            <a:off x="2743200" y="5951538"/>
            <a:ext cx="3198813" cy="8302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Private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copy-on-write object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00" name="Rectangle 382"/>
          <p:cNvSpPr/>
          <p:nvPr/>
        </p:nvSpPr>
        <p:spPr>
          <a:xfrm>
            <a:off x="4044950" y="2547938"/>
            <a:ext cx="381000" cy="2057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01" name="Text Box 383"/>
          <p:cNvSpPr txBox="1"/>
          <p:nvPr/>
        </p:nvSpPr>
        <p:spPr>
          <a:xfrm>
            <a:off x="3606800" y="1684338"/>
            <a:ext cx="1346200" cy="8302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Physical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02" name="Rectangle 385"/>
          <p:cNvSpPr/>
          <p:nvPr/>
        </p:nvSpPr>
        <p:spPr>
          <a:xfrm>
            <a:off x="2368550" y="2547938"/>
            <a:ext cx="381000" cy="3352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03" name="Rectangle 386"/>
          <p:cNvSpPr/>
          <p:nvPr/>
        </p:nvSpPr>
        <p:spPr>
          <a:xfrm>
            <a:off x="5721350" y="2547938"/>
            <a:ext cx="381000" cy="3352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04" name="Rectangle 388"/>
          <p:cNvSpPr/>
          <p:nvPr/>
        </p:nvSpPr>
        <p:spPr>
          <a:xfrm>
            <a:off x="4044950" y="270033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05" name="Rectangle 389"/>
          <p:cNvSpPr/>
          <p:nvPr/>
        </p:nvSpPr>
        <p:spPr>
          <a:xfrm>
            <a:off x="2368550" y="315753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06" name="Rectangle 390"/>
          <p:cNvSpPr/>
          <p:nvPr/>
        </p:nvSpPr>
        <p:spPr>
          <a:xfrm>
            <a:off x="5721350" y="361473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07" name="Line 391"/>
          <p:cNvSpPr/>
          <p:nvPr/>
        </p:nvSpPr>
        <p:spPr>
          <a:xfrm flipH="1" flipV="1">
            <a:off x="2749550" y="3157538"/>
            <a:ext cx="1295400" cy="2209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6508" name="Line 392"/>
          <p:cNvSpPr/>
          <p:nvPr/>
        </p:nvSpPr>
        <p:spPr>
          <a:xfrm flipH="1" flipV="1">
            <a:off x="2749550" y="3690938"/>
            <a:ext cx="1295400" cy="2209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6509" name="Line 393"/>
          <p:cNvSpPr/>
          <p:nvPr/>
        </p:nvSpPr>
        <p:spPr>
          <a:xfrm flipV="1">
            <a:off x="4425950" y="3614738"/>
            <a:ext cx="1295400" cy="17526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6510" name="Line 394"/>
          <p:cNvSpPr/>
          <p:nvPr/>
        </p:nvSpPr>
        <p:spPr>
          <a:xfrm flipV="1">
            <a:off x="4425950" y="4148138"/>
            <a:ext cx="1295400" cy="17526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6511" name="Line 396"/>
          <p:cNvSpPr/>
          <p:nvPr/>
        </p:nvSpPr>
        <p:spPr>
          <a:xfrm flipV="1">
            <a:off x="2749550" y="2700338"/>
            <a:ext cx="12954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6512" name="Line 397"/>
          <p:cNvSpPr/>
          <p:nvPr/>
        </p:nvSpPr>
        <p:spPr>
          <a:xfrm flipV="1">
            <a:off x="2749550" y="3233738"/>
            <a:ext cx="12954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6513" name="Line 398"/>
          <p:cNvSpPr/>
          <p:nvPr/>
        </p:nvSpPr>
        <p:spPr>
          <a:xfrm flipH="1" flipV="1">
            <a:off x="4425950" y="2700338"/>
            <a:ext cx="129540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6514" name="Line 399"/>
          <p:cNvSpPr/>
          <p:nvPr/>
        </p:nvSpPr>
        <p:spPr>
          <a:xfrm flipH="1" flipV="1">
            <a:off x="4425950" y="3233738"/>
            <a:ext cx="129540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6515" name="Text Box 400"/>
          <p:cNvSpPr txBox="1"/>
          <p:nvPr/>
        </p:nvSpPr>
        <p:spPr>
          <a:xfrm>
            <a:off x="1295400" y="1676400"/>
            <a:ext cx="2390775" cy="83026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Process 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virtual 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16" name="Text Box 401"/>
          <p:cNvSpPr txBox="1"/>
          <p:nvPr/>
        </p:nvSpPr>
        <p:spPr>
          <a:xfrm>
            <a:off x="4924425" y="1676400"/>
            <a:ext cx="2390775" cy="83026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Process 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virtual 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17" name="Text Box 410"/>
          <p:cNvSpPr txBox="1"/>
          <p:nvPr/>
        </p:nvSpPr>
        <p:spPr>
          <a:xfrm>
            <a:off x="6400800" y="3282950"/>
            <a:ext cx="2166938" cy="12001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Private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copy-on-write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area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6518" name="Right Brace 23"/>
          <p:cNvSpPr/>
          <p:nvPr/>
        </p:nvSpPr>
        <p:spPr>
          <a:xfrm>
            <a:off x="6178550" y="3614738"/>
            <a:ext cx="146050" cy="533400"/>
          </a:xfrm>
          <a:prstGeom prst="rightBrace">
            <a:avLst>
              <a:gd name="adj1" fmla="val 830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6519" name="Title 2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Sharing a Private COW Object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Rectangle 2"/>
          <p:cNvSpPr>
            <a:spLocks noGrp="1"/>
          </p:cNvSpPr>
          <p:nvPr>
            <p:ph idx="1"/>
          </p:nvPr>
        </p:nvSpPr>
        <p:spPr>
          <a:xfrm>
            <a:off x="368300" y="1600200"/>
            <a:ext cx="8547100" cy="4732338"/>
          </a:xfrm>
        </p:spPr>
        <p:txBody>
          <a:bodyPr vert="horz" wrap="square" lIns="90487" tIns="44450" rIns="90487" bIns="4445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create a new process using fork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Copy-On-Write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make pages of  writeable areas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read-only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flag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vm_area_struct</a:t>
            </a:r>
            <a:r>
              <a:rPr lang="en-US" altLang="zh-CN" sz="2400" dirty="0">
                <a:ea typeface="宋体" panose="02010600030101010101" pitchFamily="2" charset="-122"/>
              </a:rPr>
              <a:t> for these areas as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sz="2400" dirty="0">
                <a:ea typeface="宋体" panose="02010600030101010101" pitchFamily="2" charset="-122"/>
              </a:rPr>
              <a:t> “copy-on-write”.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752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Fork() revisted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1445" y="4154170"/>
            <a:ext cx="73234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最开始的时候全部设置为</a:t>
            </a:r>
            <a:r>
              <a:rPr lang="en-US" altLang="zh-CN"/>
              <a:t>read-only</a:t>
            </a:r>
            <a:r>
              <a:rPr lang="zh-CN" altLang="en-US"/>
              <a:t>，并添加</a:t>
            </a:r>
            <a:r>
              <a:rPr lang="en-US" altLang="zh-CN"/>
              <a:t>private-copy-on-</a:t>
            </a:r>
            <a:endParaRPr lang="en-US" altLang="zh-CN"/>
          </a:p>
          <a:p>
            <a:r>
              <a:rPr lang="en-US" altLang="zh-CN"/>
              <a:t>write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each process that maps the private object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page table entries for the corresponding private area are flagged 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read-only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area struct is flagged 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private copy-on-write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 long as neither process attempts to write to its respective private area, they continue to share a single copy of the object in physical memory.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957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Copy-on-Write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each process that maps the private object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 soon as a process attempts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</a:t>
            </a:r>
            <a:r>
              <a:rPr lang="en-US" altLang="zh-CN" dirty="0">
                <a:ea typeface="宋体" panose="02010600030101010101" pitchFamily="2" charset="-122"/>
              </a:rPr>
              <a:t> to some page in the private area, the write triggers 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protection fault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fault handler notices that the protection exception was caused by the process trying to write to a page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 a private copy-on-write area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162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Copy-on-Write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each process that maps the private object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fault handler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Creates a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new copy</a:t>
            </a:r>
            <a:r>
              <a:rPr lang="en-US" altLang="zh-CN" sz="2400" dirty="0">
                <a:ea typeface="宋体" panose="02010600030101010101" pitchFamily="2" charset="-122"/>
              </a:rPr>
              <a:t> of the page in physical memory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Updates the page table entry 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point to the new copy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Restores write permissions to the page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Copy-on-Write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" y="5285105"/>
            <a:ext cx="8780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就是说</a:t>
            </a:r>
            <a:r>
              <a:rPr lang="en-US" altLang="zh-CN"/>
              <a:t>private object</a:t>
            </a:r>
            <a:r>
              <a:rPr lang="zh-CN" altLang="en-US"/>
              <a:t>在只进行</a:t>
            </a:r>
            <a:r>
              <a:rPr lang="en-US" altLang="zh-CN"/>
              <a:t>read</a:t>
            </a:r>
            <a:r>
              <a:rPr lang="zh-CN" altLang="en-US"/>
              <a:t>的时候其实也是</a:t>
            </a:r>
            <a:r>
              <a:rPr lang="en-US" altLang="zh-CN"/>
              <a:t>share</a:t>
            </a:r>
            <a:r>
              <a:rPr lang="zh-CN" altLang="en-US"/>
              <a:t>了同一块</a:t>
            </a:r>
            <a:r>
              <a:rPr lang="en-US" altLang="zh-CN"/>
              <a:t>pyhsicial</a:t>
            </a:r>
            <a:endParaRPr lang="en-US" altLang="zh-CN"/>
          </a:p>
          <a:p>
            <a:r>
              <a:rPr lang="zh-CN" altLang="en-US"/>
              <a:t>的</a:t>
            </a:r>
            <a:r>
              <a:rPr lang="en-US" altLang="zh-CN"/>
              <a:t>page</a:t>
            </a:r>
            <a:r>
              <a:rPr lang="zh-CN" altLang="en-US"/>
              <a:t>，但是在进行</a:t>
            </a:r>
            <a:r>
              <a:rPr lang="en-US" altLang="zh-CN"/>
              <a:t>write</a:t>
            </a:r>
            <a:r>
              <a:rPr lang="zh-CN" altLang="en-US"/>
              <a:t>的时候才会重新复制一份出来进行重写，从而体现</a:t>
            </a:r>
            <a:endParaRPr lang="zh-CN" altLang="en-US"/>
          </a:p>
          <a:p>
            <a:r>
              <a:rPr lang="en-US" altLang="zh-CN"/>
              <a:t>private</a:t>
            </a:r>
            <a:r>
              <a:rPr lang="zh-CN" altLang="en-US"/>
              <a:t>的性质。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379"/>
          <p:cNvSpPr/>
          <p:nvPr/>
        </p:nvSpPr>
        <p:spPr>
          <a:xfrm>
            <a:off x="4044950" y="537368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15" name="Text Box 380"/>
          <p:cNvSpPr txBox="1"/>
          <p:nvPr/>
        </p:nvSpPr>
        <p:spPr>
          <a:xfrm>
            <a:off x="2743200" y="5935663"/>
            <a:ext cx="3198813" cy="8318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Private 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copy-on-write object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15716" name="Rectangle 382"/>
          <p:cNvSpPr/>
          <p:nvPr/>
        </p:nvSpPr>
        <p:spPr>
          <a:xfrm>
            <a:off x="4044950" y="2554288"/>
            <a:ext cx="381000" cy="2057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17" name="Text Box 383"/>
          <p:cNvSpPr txBox="1"/>
          <p:nvPr/>
        </p:nvSpPr>
        <p:spPr>
          <a:xfrm>
            <a:off x="3602038" y="1690688"/>
            <a:ext cx="1319212" cy="8318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Physical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15718" name="Rectangle 385"/>
          <p:cNvSpPr/>
          <p:nvPr/>
        </p:nvSpPr>
        <p:spPr>
          <a:xfrm>
            <a:off x="2368550" y="2554288"/>
            <a:ext cx="381000" cy="3352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19" name="Rectangle 386"/>
          <p:cNvSpPr/>
          <p:nvPr/>
        </p:nvSpPr>
        <p:spPr>
          <a:xfrm>
            <a:off x="5721350" y="2554288"/>
            <a:ext cx="381000" cy="3352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20" name="Rectangle 388"/>
          <p:cNvSpPr/>
          <p:nvPr/>
        </p:nvSpPr>
        <p:spPr>
          <a:xfrm>
            <a:off x="4044950" y="273843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21" name="Rectangle 389"/>
          <p:cNvSpPr/>
          <p:nvPr/>
        </p:nvSpPr>
        <p:spPr>
          <a:xfrm>
            <a:off x="2368550" y="316388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22" name="Rectangle 390"/>
          <p:cNvSpPr/>
          <p:nvPr/>
        </p:nvSpPr>
        <p:spPr>
          <a:xfrm>
            <a:off x="5721350" y="3652838"/>
            <a:ext cx="381000" cy="533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23" name="Line 391"/>
          <p:cNvSpPr/>
          <p:nvPr/>
        </p:nvSpPr>
        <p:spPr>
          <a:xfrm flipH="1" flipV="1">
            <a:off x="2749550" y="3163888"/>
            <a:ext cx="1295400" cy="2209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24" name="Line 392"/>
          <p:cNvSpPr/>
          <p:nvPr/>
        </p:nvSpPr>
        <p:spPr>
          <a:xfrm flipH="1" flipV="1">
            <a:off x="2749550" y="3697288"/>
            <a:ext cx="1295400" cy="2209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25" name="Line 393"/>
          <p:cNvSpPr/>
          <p:nvPr/>
        </p:nvSpPr>
        <p:spPr>
          <a:xfrm flipV="1">
            <a:off x="4425950" y="3652838"/>
            <a:ext cx="1301750" cy="17208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26" name="Line 394"/>
          <p:cNvSpPr/>
          <p:nvPr/>
        </p:nvSpPr>
        <p:spPr>
          <a:xfrm flipV="1">
            <a:off x="4425950" y="4154488"/>
            <a:ext cx="1295400" cy="17526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27" name="Line 396"/>
          <p:cNvSpPr/>
          <p:nvPr/>
        </p:nvSpPr>
        <p:spPr>
          <a:xfrm flipV="1">
            <a:off x="2749550" y="2738438"/>
            <a:ext cx="130175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28" name="Line 397"/>
          <p:cNvSpPr/>
          <p:nvPr/>
        </p:nvSpPr>
        <p:spPr>
          <a:xfrm flipV="1">
            <a:off x="2749550" y="3271838"/>
            <a:ext cx="130175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29" name="Line 398"/>
          <p:cNvSpPr/>
          <p:nvPr/>
        </p:nvSpPr>
        <p:spPr>
          <a:xfrm flipH="1" flipV="1">
            <a:off x="4432300" y="2738438"/>
            <a:ext cx="1289050" cy="8826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30" name="Line 399"/>
          <p:cNvSpPr/>
          <p:nvPr/>
        </p:nvSpPr>
        <p:spPr>
          <a:xfrm flipH="1" flipV="1">
            <a:off x="4432300" y="3119438"/>
            <a:ext cx="129540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31" name="Text Box 400"/>
          <p:cNvSpPr txBox="1"/>
          <p:nvPr/>
        </p:nvSpPr>
        <p:spPr>
          <a:xfrm>
            <a:off x="1371600" y="1704975"/>
            <a:ext cx="2320925" cy="8318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Process 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virtual 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15732" name="Text Box 401"/>
          <p:cNvSpPr txBox="1"/>
          <p:nvPr/>
        </p:nvSpPr>
        <p:spPr>
          <a:xfrm>
            <a:off x="4918075" y="1690688"/>
            <a:ext cx="2320925" cy="8318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Process 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virtual 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15733" name="AutoShape 403"/>
          <p:cNvSpPr/>
          <p:nvPr/>
        </p:nvSpPr>
        <p:spPr>
          <a:xfrm>
            <a:off x="4502150" y="3119438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 cap="flat" cmpd="sng">
            <a:solidFill>
              <a:srgbClr val="D5F1C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34" name="Text Box 404"/>
          <p:cNvSpPr txBox="1"/>
          <p:nvPr/>
        </p:nvSpPr>
        <p:spPr>
          <a:xfrm>
            <a:off x="4679950" y="2895600"/>
            <a:ext cx="1797050" cy="3698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Copy-on-write</a:t>
            </a: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5735" name="Rectangle 405" descr="Wide upward diagonal"/>
          <p:cNvSpPr/>
          <p:nvPr/>
        </p:nvSpPr>
        <p:spPr>
          <a:xfrm>
            <a:off x="4051300" y="3119438"/>
            <a:ext cx="381000" cy="152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36" name="Rectangle 406" descr="Wide upward diagonal"/>
          <p:cNvSpPr/>
          <p:nvPr/>
        </p:nvSpPr>
        <p:spPr>
          <a:xfrm>
            <a:off x="5727700" y="4033838"/>
            <a:ext cx="381000" cy="152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37" name="Rectangle 407" descr="Wide upward diagonal"/>
          <p:cNvSpPr/>
          <p:nvPr/>
        </p:nvSpPr>
        <p:spPr>
          <a:xfrm>
            <a:off x="4051300" y="3805238"/>
            <a:ext cx="381000" cy="152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38" name="Line 408"/>
          <p:cNvSpPr/>
          <p:nvPr/>
        </p:nvSpPr>
        <p:spPr>
          <a:xfrm flipH="1" flipV="1">
            <a:off x="4432300" y="3805238"/>
            <a:ext cx="1295400" cy="2286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39" name="Line 409"/>
          <p:cNvSpPr/>
          <p:nvPr/>
        </p:nvSpPr>
        <p:spPr>
          <a:xfrm flipH="1" flipV="1">
            <a:off x="4432300" y="3957638"/>
            <a:ext cx="1295400" cy="2286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5740" name="Text Box 410"/>
          <p:cNvSpPr txBox="1"/>
          <p:nvPr/>
        </p:nvSpPr>
        <p:spPr>
          <a:xfrm>
            <a:off x="6400800" y="3962400"/>
            <a:ext cx="2249488" cy="10160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Write to private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copy-on-write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page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741" name="Line 411"/>
          <p:cNvSpPr/>
          <p:nvPr/>
        </p:nvSpPr>
        <p:spPr>
          <a:xfrm flipH="1" flipV="1">
            <a:off x="6108700" y="4110038"/>
            <a:ext cx="40481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742" name="Title 3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Sharing Revisited: Private COW Objects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Multi-Level Page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34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447800"/>
            <a:ext cx="7729538" cy="4725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732338"/>
          </a:xfrm>
        </p:spPr>
        <p:txBody>
          <a:bodyPr vert="horz" wrap="square" lIns="90487" tIns="44450" rIns="90487" bIns="44450" anchor="t" anchorCtr="0"/>
          <a:p>
            <a:pPr>
              <a:lnSpc>
                <a:spcPct val="1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create a new process using fork: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80000"/>
              </a:lnSpc>
            </a:pPr>
            <a:r>
              <a:rPr lang="en-US" altLang="zh-CN" dirty="0">
                <a:ea typeface="宋体" panose="02010600030101010101" pitchFamily="2" charset="-122"/>
              </a:rPr>
              <a:t>Net result: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copies are deferred until absolutely necessary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(i.e., when one of the processes tries to modify a shared page).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674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Fork() revisted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/>
          <p:nvPr/>
        </p:nvSpPr>
        <p:spPr>
          <a:xfrm>
            <a:off x="928688" y="3798888"/>
            <a:ext cx="2590800" cy="45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bus interface unit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Line 4"/>
          <p:cNvSpPr/>
          <p:nvPr/>
        </p:nvSpPr>
        <p:spPr>
          <a:xfrm flipH="1" flipV="1">
            <a:off x="1524000" y="2438400"/>
            <a:ext cx="14288" cy="1371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389" name="Line 5"/>
          <p:cNvSpPr/>
          <p:nvPr/>
        </p:nvSpPr>
        <p:spPr>
          <a:xfrm>
            <a:off x="547688" y="2438400"/>
            <a:ext cx="1905000" cy="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390" name="Line 6"/>
          <p:cNvSpPr/>
          <p:nvPr/>
        </p:nvSpPr>
        <p:spPr>
          <a:xfrm flipV="1">
            <a:off x="1524000" y="20574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391" name="Rectangle 7"/>
          <p:cNvSpPr/>
          <p:nvPr/>
        </p:nvSpPr>
        <p:spPr>
          <a:xfrm>
            <a:off x="609600" y="1600200"/>
            <a:ext cx="1828800" cy="45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DRAM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2376488" y="1828800"/>
            <a:ext cx="1447800" cy="75088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external system bus (e.g. PCI)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81088" y="4789488"/>
            <a:ext cx="1219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instruction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 fetch unit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4" name="Rectangle 10"/>
          <p:cNvSpPr/>
          <p:nvPr/>
        </p:nvSpPr>
        <p:spPr>
          <a:xfrm>
            <a:off x="2300288" y="4789488"/>
            <a:ext cx="1219200" cy="6096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L1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i-cache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6395" name="Line 11"/>
          <p:cNvSpPr/>
          <p:nvPr/>
        </p:nvSpPr>
        <p:spPr>
          <a:xfrm flipV="1">
            <a:off x="2909888" y="4256088"/>
            <a:ext cx="0" cy="533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396" name="Line 12"/>
          <p:cNvSpPr/>
          <p:nvPr/>
        </p:nvSpPr>
        <p:spPr>
          <a:xfrm flipV="1">
            <a:off x="1766888" y="4256088"/>
            <a:ext cx="0" cy="533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2528888" y="2743200"/>
            <a:ext cx="1066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L2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cache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Line 14"/>
          <p:cNvSpPr/>
          <p:nvPr/>
        </p:nvSpPr>
        <p:spPr>
          <a:xfrm flipV="1">
            <a:off x="3062288" y="3276600"/>
            <a:ext cx="0" cy="533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399" name="Text Box 15"/>
          <p:cNvSpPr txBox="1"/>
          <p:nvPr/>
        </p:nvSpPr>
        <p:spPr>
          <a:xfrm>
            <a:off x="3048000" y="3352800"/>
            <a:ext cx="1233488" cy="30956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cache bus</a:t>
            </a:r>
            <a:endParaRPr lang="en-US" altLang="zh-CN" sz="1600" b="1" i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6400" name="Rectangle 16"/>
          <p:cNvSpPr/>
          <p:nvPr/>
        </p:nvSpPr>
        <p:spPr>
          <a:xfrm>
            <a:off x="4586288" y="5170488"/>
            <a:ext cx="10668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L1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d-cache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6401" name="Rectangle 17"/>
          <p:cNvSpPr/>
          <p:nvPr/>
        </p:nvSpPr>
        <p:spPr>
          <a:xfrm>
            <a:off x="4586288" y="3798888"/>
            <a:ext cx="1066800" cy="5334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inst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TLB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6402" name="Rectangle 18"/>
          <p:cNvSpPr/>
          <p:nvPr/>
        </p:nvSpPr>
        <p:spPr>
          <a:xfrm>
            <a:off x="4586288" y="4484688"/>
            <a:ext cx="1066800" cy="5334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TLB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6403" name="Line 19"/>
          <p:cNvSpPr/>
          <p:nvPr/>
        </p:nvSpPr>
        <p:spPr>
          <a:xfrm>
            <a:off x="3519488" y="4179888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404" name="Line 20"/>
          <p:cNvSpPr/>
          <p:nvPr/>
        </p:nvSpPr>
        <p:spPr>
          <a:xfrm flipV="1">
            <a:off x="4052888" y="4179888"/>
            <a:ext cx="0" cy="1219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5" name="Line 21"/>
          <p:cNvSpPr/>
          <p:nvPr/>
        </p:nvSpPr>
        <p:spPr>
          <a:xfrm>
            <a:off x="4052888" y="5399088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6" name="Line 22"/>
          <p:cNvSpPr/>
          <p:nvPr/>
        </p:nvSpPr>
        <p:spPr>
          <a:xfrm>
            <a:off x="3519488" y="3875088"/>
            <a:ext cx="1066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407" name="Line 23"/>
          <p:cNvSpPr/>
          <p:nvPr/>
        </p:nvSpPr>
        <p:spPr>
          <a:xfrm>
            <a:off x="3519488" y="4027488"/>
            <a:ext cx="762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408" name="Line 24"/>
          <p:cNvSpPr/>
          <p:nvPr/>
        </p:nvSpPr>
        <p:spPr>
          <a:xfrm flipV="1">
            <a:off x="4281488" y="4027488"/>
            <a:ext cx="0" cy="762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9" name="Line 25"/>
          <p:cNvSpPr/>
          <p:nvPr/>
        </p:nvSpPr>
        <p:spPr>
          <a:xfrm>
            <a:off x="4281488" y="4789488"/>
            <a:ext cx="304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10" name="Rectangle 26"/>
          <p:cNvSpPr/>
          <p:nvPr/>
        </p:nvSpPr>
        <p:spPr>
          <a:xfrm>
            <a:off x="547688" y="2590800"/>
            <a:ext cx="5334000" cy="327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6411" name="Text Box 27"/>
          <p:cNvSpPr txBox="1"/>
          <p:nvPr/>
        </p:nvSpPr>
        <p:spPr>
          <a:xfrm>
            <a:off x="533400" y="5862638"/>
            <a:ext cx="2030413" cy="3095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processor package</a:t>
            </a:r>
            <a:endParaRPr lang="en-US" altLang="zh-CN" sz="1600" b="1" i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6412" name="Text Box 28"/>
          <p:cNvSpPr txBox="1"/>
          <p:nvPr/>
        </p:nvSpPr>
        <p:spPr>
          <a:xfrm>
            <a:off x="6096000" y="1524000"/>
            <a:ext cx="2681288" cy="484505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zh-CN" altLang="en-US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32 </a:t>
            </a: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bit address space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4 KB page size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L1, L2, and TLBs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4-way set associative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inst TLB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32 entries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8 sets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data TLB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64 entries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16 sets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L1 i-cache and d-cache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16 KB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32 B line size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128 sets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L2 cache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unified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128 KB -- 2 MB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32 B line size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6413" name="Rectangle 3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P6 Memory System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Review of Address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5"/>
          <p:cNvSpPr/>
          <p:nvPr/>
        </p:nvSpPr>
        <p:spPr>
          <a:xfrm>
            <a:off x="692150" y="2012950"/>
            <a:ext cx="3200400" cy="422275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virtual page number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Rectangle 6"/>
          <p:cNvSpPr/>
          <p:nvPr/>
        </p:nvSpPr>
        <p:spPr>
          <a:xfrm>
            <a:off x="3892550" y="2012950"/>
            <a:ext cx="2197100" cy="422275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page offset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Rectangle 7"/>
          <p:cNvSpPr/>
          <p:nvPr/>
        </p:nvSpPr>
        <p:spPr>
          <a:xfrm>
            <a:off x="6183313" y="1979613"/>
            <a:ext cx="1824037" cy="366712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virtual address</a:t>
            </a:r>
            <a:endParaRPr lang="en-US" altLang="zh-CN" sz="18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Rectangle 8"/>
          <p:cNvSpPr/>
          <p:nvPr/>
        </p:nvSpPr>
        <p:spPr>
          <a:xfrm>
            <a:off x="996950" y="5022850"/>
            <a:ext cx="2895600" cy="422275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physical page number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Rectangle 9"/>
          <p:cNvSpPr/>
          <p:nvPr/>
        </p:nvSpPr>
        <p:spPr>
          <a:xfrm>
            <a:off x="3892550" y="5022850"/>
            <a:ext cx="2197100" cy="422275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page offset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Rectangle 10"/>
          <p:cNvSpPr/>
          <p:nvPr/>
        </p:nvSpPr>
        <p:spPr>
          <a:xfrm>
            <a:off x="6259513" y="4989513"/>
            <a:ext cx="2055812" cy="366712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9900CC"/>
                </a:solidFill>
                <a:latin typeface="Helvetica" pitchFamily="34" charset="0"/>
                <a:ea typeface="宋体" panose="02010600030101010101" pitchFamily="2" charset="-122"/>
              </a:rPr>
              <a:t>physical address</a:t>
            </a:r>
            <a:endParaRPr lang="en-US" altLang="zh-CN" sz="1800" b="1" dirty="0">
              <a:solidFill>
                <a:srgbClr val="9900CC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42" name="Line 11"/>
          <p:cNvSpPr/>
          <p:nvPr/>
        </p:nvSpPr>
        <p:spPr>
          <a:xfrm>
            <a:off x="5105400" y="2590800"/>
            <a:ext cx="0" cy="21986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43" name="Rectangle 12"/>
          <p:cNvSpPr/>
          <p:nvPr/>
        </p:nvSpPr>
        <p:spPr>
          <a:xfrm>
            <a:off x="5929313" y="46069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Rectangle 13"/>
          <p:cNvSpPr/>
          <p:nvPr/>
        </p:nvSpPr>
        <p:spPr>
          <a:xfrm>
            <a:off x="3871913" y="4606925"/>
            <a:ext cx="561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p–1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Oval 14"/>
          <p:cNvSpPr/>
          <p:nvPr/>
        </p:nvSpPr>
        <p:spPr>
          <a:xfrm>
            <a:off x="1301750" y="3698875"/>
            <a:ext cx="2425700" cy="509588"/>
          </a:xfrm>
          <a:prstGeom prst="ellipse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address translation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Rectangle 15"/>
          <p:cNvSpPr/>
          <p:nvPr/>
        </p:nvSpPr>
        <p:spPr>
          <a:xfrm>
            <a:off x="3567113" y="46069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Rectangle 16"/>
          <p:cNvSpPr/>
          <p:nvPr/>
        </p:nvSpPr>
        <p:spPr>
          <a:xfrm>
            <a:off x="976313" y="4606925"/>
            <a:ext cx="625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m–1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Rectangle 17"/>
          <p:cNvSpPr/>
          <p:nvPr/>
        </p:nvSpPr>
        <p:spPr>
          <a:xfrm>
            <a:off x="671513" y="16303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n–1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49" name="Rectangle 18"/>
          <p:cNvSpPr/>
          <p:nvPr/>
        </p:nvSpPr>
        <p:spPr>
          <a:xfrm>
            <a:off x="5786438" y="1630363"/>
            <a:ext cx="307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50" name="Rectangle 19"/>
          <p:cNvSpPr/>
          <p:nvPr/>
        </p:nvSpPr>
        <p:spPr>
          <a:xfrm>
            <a:off x="3805238" y="16303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p–1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51" name="Rectangle 20"/>
          <p:cNvSpPr/>
          <p:nvPr/>
        </p:nvSpPr>
        <p:spPr>
          <a:xfrm>
            <a:off x="3490913" y="1630363"/>
            <a:ext cx="307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52" name="Line 21"/>
          <p:cNvSpPr/>
          <p:nvPr/>
        </p:nvSpPr>
        <p:spPr>
          <a:xfrm>
            <a:off x="2514600" y="2909888"/>
            <a:ext cx="0" cy="7651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3" name="Line 22"/>
          <p:cNvSpPr/>
          <p:nvPr/>
        </p:nvSpPr>
        <p:spPr>
          <a:xfrm>
            <a:off x="2514600" y="4225925"/>
            <a:ext cx="0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4" name="Rectangle 5"/>
          <p:cNvSpPr/>
          <p:nvPr/>
        </p:nvSpPr>
        <p:spPr>
          <a:xfrm>
            <a:off x="692150" y="2435225"/>
            <a:ext cx="1898650" cy="422275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TLB tag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55" name="Rectangle 5"/>
          <p:cNvSpPr/>
          <p:nvPr/>
        </p:nvSpPr>
        <p:spPr>
          <a:xfrm>
            <a:off x="2590800" y="2435225"/>
            <a:ext cx="1301750" cy="422275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TLB index 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56" name="Rectangle 5"/>
          <p:cNvSpPr/>
          <p:nvPr/>
        </p:nvSpPr>
        <p:spPr>
          <a:xfrm>
            <a:off x="996950" y="5445125"/>
            <a:ext cx="1600200" cy="422275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Cache tag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57" name="Rectangle 5"/>
          <p:cNvSpPr/>
          <p:nvPr/>
        </p:nvSpPr>
        <p:spPr>
          <a:xfrm>
            <a:off x="2597150" y="5445125"/>
            <a:ext cx="1836738" cy="422275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Cache index 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458" name="Rectangle 5"/>
          <p:cNvSpPr/>
          <p:nvPr/>
        </p:nvSpPr>
        <p:spPr>
          <a:xfrm>
            <a:off x="4433888" y="5445125"/>
            <a:ext cx="1660525" cy="422275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Cache offset 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Review of Address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Components of the virtual address (VA)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VPO</a:t>
            </a:r>
            <a:r>
              <a:rPr lang="en-US" altLang="zh-CN" dirty="0">
                <a:ea typeface="宋体" panose="02010600030101010101" pitchFamily="2" charset="-122"/>
              </a:rPr>
              <a:t>: Virtual page offset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VPN</a:t>
            </a:r>
            <a:r>
              <a:rPr lang="en-US" altLang="zh-CN" dirty="0">
                <a:ea typeface="宋体" panose="02010600030101010101" pitchFamily="2" charset="-122"/>
              </a:rPr>
              <a:t>: Virtual page number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TLBI</a:t>
            </a:r>
            <a:r>
              <a:rPr lang="en-US" altLang="zh-CN" dirty="0">
                <a:ea typeface="宋体" panose="02010600030101010101" pitchFamily="2" charset="-122"/>
              </a:rPr>
              <a:t>: TLB index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TLBT</a:t>
            </a:r>
            <a:r>
              <a:rPr lang="en-US" altLang="zh-CN" dirty="0">
                <a:ea typeface="宋体" panose="02010600030101010101" pitchFamily="2" charset="-122"/>
              </a:rPr>
              <a:t>: TLB tag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Components of the physical address (PA)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PPO</a:t>
            </a:r>
            <a:r>
              <a:rPr lang="en-US" altLang="zh-CN" dirty="0">
                <a:ea typeface="宋体" panose="02010600030101010101" pitchFamily="2" charset="-122"/>
              </a:rPr>
              <a:t>: Physical page offset (same as VPO)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PPN:</a:t>
            </a:r>
            <a:r>
              <a:rPr lang="en-US" altLang="zh-CN" dirty="0">
                <a:ea typeface="宋体" panose="02010600030101010101" pitchFamily="2" charset="-122"/>
              </a:rPr>
              <a:t> Physical page number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CO</a:t>
            </a:r>
            <a:r>
              <a:rPr lang="en-US" altLang="zh-CN" dirty="0">
                <a:ea typeface="宋体" panose="02010600030101010101" pitchFamily="2" charset="-122"/>
              </a:rPr>
              <a:t>: Byte offset within cache line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CI:</a:t>
            </a:r>
            <a:r>
              <a:rPr lang="en-US" altLang="zh-CN" dirty="0">
                <a:ea typeface="宋体" panose="02010600030101010101" pitchFamily="2" charset="-122"/>
              </a:rPr>
              <a:t> Cache index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CT</a:t>
            </a:r>
            <a:r>
              <a:rPr lang="en-US" altLang="zh-CN" dirty="0">
                <a:ea typeface="宋体" panose="02010600030101010101" pitchFamily="2" charset="-122"/>
              </a:rPr>
              <a:t>: Cache tag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19353</Words>
  <Application>WPS 演示</Application>
  <PresentationFormat>全屏显示(4:3)</PresentationFormat>
  <Paragraphs>2126</Paragraphs>
  <Slides>60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Arial</vt:lpstr>
      <vt:lpstr>宋体</vt:lpstr>
      <vt:lpstr>Wingdings</vt:lpstr>
      <vt:lpstr>Comic Sans MS</vt:lpstr>
      <vt:lpstr>Times New Roman</vt:lpstr>
      <vt:lpstr>Helvetica</vt:lpstr>
      <vt:lpstr>Calibri</vt:lpstr>
      <vt:lpstr>微软雅黑</vt:lpstr>
      <vt:lpstr>Arial Unicode MS</vt:lpstr>
      <vt:lpstr>Corbel</vt:lpstr>
      <vt:lpstr>Verdana</vt:lpstr>
      <vt:lpstr>Courier New</vt:lpstr>
      <vt:lpstr>msgothic</vt:lpstr>
      <vt:lpstr>Segoe Print</vt:lpstr>
      <vt:lpstr>msgothic</vt:lpstr>
      <vt:lpstr>icfp99</vt:lpstr>
      <vt:lpstr>Virtual Memory</vt:lpstr>
      <vt:lpstr>Outline</vt:lpstr>
      <vt:lpstr>Multi-Level Page Tables</vt:lpstr>
      <vt:lpstr>Multi-Level Page Tables</vt:lpstr>
      <vt:lpstr>Multi-Level Page Tables</vt:lpstr>
      <vt:lpstr>Multi-Level Page Tables</vt:lpstr>
      <vt:lpstr>P6 Memory System</vt:lpstr>
      <vt:lpstr>Review of Address Translation</vt:lpstr>
      <vt:lpstr>Review of Address Translation</vt:lpstr>
      <vt:lpstr>Core i7 Summary</vt:lpstr>
      <vt:lpstr>Core i7 Memory System (Haswell)</vt:lpstr>
      <vt:lpstr>Core i7 Memory System (Skylake)</vt:lpstr>
      <vt:lpstr>Core i7 Address Translation</vt:lpstr>
      <vt:lpstr>Core i7 Address Translation</vt:lpstr>
      <vt:lpstr>Core i7 Address Translation</vt:lpstr>
      <vt:lpstr>Level 1, Level 2 and Level 3 Page Table Entry</vt:lpstr>
      <vt:lpstr>Level 4 Page Table Entry</vt:lpstr>
      <vt:lpstr>Page tables Translation</vt:lpstr>
      <vt:lpstr>Cute Trick for Speeding Up L1 Access</vt:lpstr>
      <vt:lpstr>Linux Virtual Memory System</vt:lpstr>
      <vt:lpstr>Linux Virtual Memory System</vt:lpstr>
      <vt:lpstr>Linux Virtual Memory System</vt:lpstr>
      <vt:lpstr>Linux organizes VM as a collection of “areas”</vt:lpstr>
      <vt:lpstr>Linux organizes VM as a collection of “areas”</vt:lpstr>
      <vt:lpstr>Linux page fault handling(在kernel中，因为是exception handler)</vt:lpstr>
      <vt:lpstr>Linux page fault handling</vt:lpstr>
      <vt:lpstr>Memory mapping</vt:lpstr>
      <vt:lpstr>Memory mapping</vt:lpstr>
      <vt:lpstr>Memory mapping</vt:lpstr>
      <vt:lpstr>Demand Paging</vt:lpstr>
      <vt:lpstr>Exec() revisited</vt:lpstr>
      <vt:lpstr>Exec() revisited</vt:lpstr>
      <vt:lpstr>Exec() revisited</vt:lpstr>
      <vt:lpstr>Exec() revisited</vt:lpstr>
      <vt:lpstr>Exec() revisited</vt:lpstr>
      <vt:lpstr>Example</vt:lpstr>
      <vt:lpstr>Example</vt:lpstr>
      <vt:lpstr>User-level memory mapping</vt:lpstr>
      <vt:lpstr>User-level memory mapping</vt:lpstr>
      <vt:lpstr>VMA changes</vt:lpstr>
      <vt:lpstr>User-level memory mapping</vt:lpstr>
      <vt:lpstr>mmap() example: fast file copy</vt:lpstr>
      <vt:lpstr>mmap() example: fast file copy</vt:lpstr>
      <vt:lpstr>Example</vt:lpstr>
      <vt:lpstr>Example</vt:lpstr>
      <vt:lpstr>Example</vt:lpstr>
      <vt:lpstr>A sample from exam papers</vt:lpstr>
      <vt:lpstr>Fork() revisted</vt:lpstr>
      <vt:lpstr>Shared Object</vt:lpstr>
      <vt:lpstr>Sharing a Shared Object</vt:lpstr>
      <vt:lpstr>Sharing a Shared Object</vt:lpstr>
      <vt:lpstr>Private object</vt:lpstr>
      <vt:lpstr>Copy-on-Write</vt:lpstr>
      <vt:lpstr>Sharing a Private COW Object</vt:lpstr>
      <vt:lpstr>Fork() revisted</vt:lpstr>
      <vt:lpstr>Copy-on-Write</vt:lpstr>
      <vt:lpstr>Copy-on-Write</vt:lpstr>
      <vt:lpstr>Copy-on-Write</vt:lpstr>
      <vt:lpstr>Sharing Revisited: Private COW Objects</vt:lpstr>
      <vt:lpstr>Fork() revisted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419</cp:revision>
  <dcterms:created xsi:type="dcterms:W3CDTF">2000-01-15T07:54:00Z</dcterms:created>
  <dcterms:modified xsi:type="dcterms:W3CDTF">2022-06-04T15:49:46Z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4CAA4D2555E4426B837D8F704DF1EE24</vt:lpwstr>
  </property>
  <property fmtid="{D5CDD505-2E9C-101B-9397-08002B2CF9AE}" pid="3" name="KSOProductBuildVer">
    <vt:lpwstr>2052-11.1.0.11744</vt:lpwstr>
  </property>
</Properties>
</file>