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280" r:id="rId3"/>
    <p:sldId id="1281" r:id="rId5"/>
    <p:sldId id="1283" r:id="rId6"/>
    <p:sldId id="1284" r:id="rId7"/>
    <p:sldId id="1285" r:id="rId8"/>
    <p:sldId id="1314" r:id="rId9"/>
    <p:sldId id="1313" r:id="rId10"/>
    <p:sldId id="1288" r:id="rId11"/>
    <p:sldId id="1289" r:id="rId12"/>
    <p:sldId id="1290" r:id="rId13"/>
    <p:sldId id="1291" r:id="rId14"/>
    <p:sldId id="1292" r:id="rId15"/>
    <p:sldId id="1315" r:id="rId16"/>
    <p:sldId id="1294" r:id="rId17"/>
    <p:sldId id="1295" r:id="rId18"/>
    <p:sldId id="1296" r:id="rId19"/>
    <p:sldId id="1297" r:id="rId20"/>
    <p:sldId id="1298" r:id="rId21"/>
    <p:sldId id="1299" r:id="rId22"/>
    <p:sldId id="1300" r:id="rId23"/>
    <p:sldId id="1301" r:id="rId24"/>
    <p:sldId id="1302" r:id="rId25"/>
    <p:sldId id="1303" r:id="rId26"/>
    <p:sldId id="1304" r:id="rId27"/>
    <p:sldId id="1305" r:id="rId28"/>
    <p:sldId id="1306" r:id="rId29"/>
    <p:sldId id="1307" r:id="rId30"/>
    <p:sldId id="1308" r:id="rId31"/>
    <p:sldId id="1309" r:id="rId32"/>
    <p:sldId id="1310" r:id="rId33"/>
    <p:sldId id="1311" r:id="rId34"/>
    <p:sldId id="1316" r:id="rId35"/>
  </p:sldIdLst>
  <p:sldSz cx="9144000" cy="6858000" type="screen4x3"/>
  <p:notesSz cx="6858000" cy="9144000"/>
  <p:custDataLst>
    <p:tags r:id="rId39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CC3300"/>
    <a:srgbClr val="FF0000"/>
    <a:srgbClr val="FFFFCC"/>
    <a:srgbClr val="99CCFF"/>
    <a:srgbClr val="FF99CC"/>
    <a:srgbClr val="00CC66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699"/>
    <p:restoredTop sz="86460"/>
  </p:normalViewPr>
  <p:slideViewPr>
    <p:cSldViewPr showGuides="1">
      <p:cViewPr varScale="1">
        <p:scale>
          <a:sx n="100" d="100"/>
          <a:sy n="100" d="100"/>
        </p:scale>
        <p:origin x="747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tags" Target="tags/tag1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B0CD9F4-FAF4-42DC-A901-3EC7F4D52F0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512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1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4096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09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4301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30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4505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506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4813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813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717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1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Text Box 1"/>
          <p:cNvSpPr txBox="1"/>
          <p:nvPr/>
        </p:nvSpPr>
        <p:spPr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4631" tIns="47316" rIns="94631" bIns="47316" anchor="ctr" anchorCtr="0"/>
          <a:p>
            <a:pPr lvl="0"/>
            <a:endParaRPr lang="en-US" altLang="zh-CN" dirty="0"/>
          </a:p>
        </p:txBody>
      </p:sp>
      <p:sp>
        <p:nvSpPr>
          <p:cNvPr id="9219" name="Rectangle 2"/>
          <p:cNvSpPr>
            <a:spLocks noGrp="1"/>
          </p:cNvSpPr>
          <p:nvPr>
            <p:ph type="body"/>
          </p:nvPr>
        </p:nvSpPr>
        <p:spPr>
          <a:xfrm>
            <a:off x="974725" y="4556125"/>
            <a:ext cx="5353050" cy="4314825"/>
          </a:xfrm>
        </p:spPr>
        <p:txBody>
          <a:bodyPr wrap="none" lIns="91440" tIns="45720" rIns="91440" bIns="45720" anchor="ctr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266" name="Text Box 1"/>
          <p:cNvSpPr txBox="1"/>
          <p:nvPr/>
        </p:nvSpPr>
        <p:spPr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4631" tIns="47316" rIns="94631" bIns="47316" anchor="ctr" anchorCtr="0"/>
          <a:p>
            <a:pPr lvl="0"/>
            <a:endParaRPr lang="en-US" altLang="zh-CN" dirty="0"/>
          </a:p>
        </p:txBody>
      </p:sp>
      <p:sp>
        <p:nvSpPr>
          <p:cNvPr id="11267" name="Rectangle 2"/>
          <p:cNvSpPr>
            <a:spLocks noGrp="1"/>
          </p:cNvSpPr>
          <p:nvPr>
            <p:ph type="body"/>
          </p:nvPr>
        </p:nvSpPr>
        <p:spPr>
          <a:xfrm>
            <a:off x="974725" y="4556125"/>
            <a:ext cx="5353050" cy="4314825"/>
          </a:xfrm>
        </p:spPr>
        <p:txBody>
          <a:bodyPr wrap="none" lIns="91440" tIns="45720" rIns="91440" bIns="45720" anchor="ctr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314" name="Text Box 1"/>
          <p:cNvSpPr txBox="1"/>
          <p:nvPr/>
        </p:nvSpPr>
        <p:spPr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4631" tIns="47316" rIns="94631" bIns="47316" anchor="ctr" anchorCtr="0"/>
          <a:p>
            <a:pPr lvl="0"/>
            <a:endParaRPr lang="en-US" altLang="zh-CN" dirty="0"/>
          </a:p>
        </p:txBody>
      </p:sp>
      <p:sp>
        <p:nvSpPr>
          <p:cNvPr id="13315" name="Rectangle 2"/>
          <p:cNvSpPr>
            <a:spLocks noGrp="1"/>
          </p:cNvSpPr>
          <p:nvPr>
            <p:ph type="body"/>
          </p:nvPr>
        </p:nvSpPr>
        <p:spPr>
          <a:xfrm>
            <a:off x="974725" y="4556125"/>
            <a:ext cx="5353050" cy="4314825"/>
          </a:xfrm>
        </p:spPr>
        <p:txBody>
          <a:bodyPr wrap="none" lIns="91440" tIns="45720" rIns="91440" bIns="45720" anchor="ctr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410" name="Text Box 1"/>
          <p:cNvSpPr txBox="1"/>
          <p:nvPr/>
        </p:nvSpPr>
        <p:spPr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4631" tIns="47316" rIns="94631" bIns="47316" anchor="ctr" anchorCtr="0"/>
          <a:p>
            <a:pPr lvl="0"/>
            <a:endParaRPr lang="en-US" altLang="zh-CN" dirty="0"/>
          </a:p>
        </p:txBody>
      </p:sp>
      <p:sp>
        <p:nvSpPr>
          <p:cNvPr id="17411" name="Rectangle 2"/>
          <p:cNvSpPr>
            <a:spLocks noGrp="1"/>
          </p:cNvSpPr>
          <p:nvPr>
            <p:ph type="body"/>
          </p:nvPr>
        </p:nvSpPr>
        <p:spPr>
          <a:xfrm>
            <a:off x="974725" y="4556125"/>
            <a:ext cx="5353050" cy="4314825"/>
          </a:xfrm>
        </p:spPr>
        <p:txBody>
          <a:bodyPr wrap="none" lIns="91440" tIns="45720" rIns="91440" bIns="45720" anchor="ctr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9458" name="Text Box 1"/>
          <p:cNvSpPr txBox="1"/>
          <p:nvPr/>
        </p:nvSpPr>
        <p:spPr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4631" tIns="47316" rIns="94631" bIns="47316" anchor="ctr" anchorCtr="0"/>
          <a:p>
            <a:pPr lvl="0"/>
            <a:endParaRPr lang="en-US" altLang="zh-CN" dirty="0"/>
          </a:p>
        </p:txBody>
      </p:sp>
      <p:sp>
        <p:nvSpPr>
          <p:cNvPr id="19459" name="Rectangle 2"/>
          <p:cNvSpPr>
            <a:spLocks noGrp="1"/>
          </p:cNvSpPr>
          <p:nvPr>
            <p:ph type="body"/>
          </p:nvPr>
        </p:nvSpPr>
        <p:spPr>
          <a:xfrm>
            <a:off x="974725" y="4556125"/>
            <a:ext cx="5353050" cy="4314825"/>
          </a:xfrm>
        </p:spPr>
        <p:txBody>
          <a:bodyPr wrap="none" lIns="91440" tIns="45720" rIns="91440" bIns="45720" anchor="ctr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1506" name="Text Box 1"/>
          <p:cNvSpPr txBox="1"/>
          <p:nvPr/>
        </p:nvSpPr>
        <p:spPr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4631" tIns="47316" rIns="94631" bIns="47316" anchor="ctr" anchorCtr="0"/>
          <a:p>
            <a:pPr lvl="0"/>
            <a:endParaRPr lang="en-US" altLang="zh-CN" dirty="0"/>
          </a:p>
        </p:txBody>
      </p:sp>
      <p:sp>
        <p:nvSpPr>
          <p:cNvPr id="21507" name="Rectangle 2"/>
          <p:cNvSpPr>
            <a:spLocks noGrp="1"/>
          </p:cNvSpPr>
          <p:nvPr>
            <p:ph type="body"/>
          </p:nvPr>
        </p:nvSpPr>
        <p:spPr>
          <a:xfrm>
            <a:off x="974725" y="4556125"/>
            <a:ext cx="5353050" cy="4314825"/>
          </a:xfrm>
        </p:spPr>
        <p:txBody>
          <a:bodyPr wrap="none" lIns="91440" tIns="45720" rIns="91440" bIns="45720" anchor="ctr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554" name="Text Box 1"/>
          <p:cNvSpPr txBox="1"/>
          <p:nvPr/>
        </p:nvSpPr>
        <p:spPr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4631" tIns="47316" rIns="94631" bIns="47316" anchor="ctr" anchorCtr="0"/>
          <a:p>
            <a:pPr lvl="0"/>
            <a:endParaRPr lang="en-US" altLang="zh-CN" dirty="0"/>
          </a:p>
        </p:txBody>
      </p:sp>
      <p:sp>
        <p:nvSpPr>
          <p:cNvPr id="23555" name="Rectangle 2"/>
          <p:cNvSpPr>
            <a:spLocks noGrp="1"/>
          </p:cNvSpPr>
          <p:nvPr>
            <p:ph type="body"/>
          </p:nvPr>
        </p:nvSpPr>
        <p:spPr>
          <a:xfrm>
            <a:off x="974725" y="4556125"/>
            <a:ext cx="5353050" cy="4314825"/>
          </a:xfrm>
        </p:spPr>
        <p:txBody>
          <a:bodyPr wrap="none" lIns="91440" tIns="45720" rIns="91440" bIns="45720" anchor="ctr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8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8DAD8D3-FE7B-4645-97F7-D04D44A805A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248400"/>
            <a:ext cx="411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2BB5ACE-8997-41F2-94ED-10FD8028DF5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880BFDF-136D-4A67-841D-D45E93E7B331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CAF6CD6-0BA6-4D4B-B3C7-09EB90BAA5A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880BFDF-136D-4A67-841D-D45E93E7B331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CAF6CD6-0BA6-4D4B-B3C7-09EB90BAA5A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880BFDF-136D-4A67-841D-D45E93E7B331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CAF6CD6-0BA6-4D4B-B3C7-09EB90BAA5A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880BFDF-136D-4A67-841D-D45E93E7B331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CAF6CD6-0BA6-4D4B-B3C7-09EB90BAA5A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880BFDF-136D-4A67-841D-D45E93E7B331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CAF6CD6-0BA6-4D4B-B3C7-09EB90BAA5A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880BFDF-136D-4A67-841D-D45E93E7B331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CAF6CD6-0BA6-4D4B-B3C7-09EB90BAA5A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880BFDF-136D-4A67-841D-D45E93E7B331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CAF6CD6-0BA6-4D4B-B3C7-09EB90BAA5A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880BFDF-136D-4A67-841D-D45E93E7B331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CAF6CD6-0BA6-4D4B-B3C7-09EB90BAA5A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880BFDF-136D-4A67-841D-D45E93E7B331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CAF6CD6-0BA6-4D4B-B3C7-09EB90BAA5A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880BFDF-136D-4A67-841D-D45E93E7B331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CAF6CD6-0BA6-4D4B-B3C7-09EB90BAA5A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880BFDF-136D-4A67-841D-D45E93E7B331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>
                <a:latin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CAF6CD6-0BA6-4D4B-B3C7-09EB90BAA5A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Line 7"/>
          <p:cNvSpPr/>
          <p:nvPr/>
        </p:nvSpPr>
        <p:spPr>
          <a:xfrm>
            <a:off x="457200" y="1371600"/>
            <a:ext cx="8077200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1030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Rectangle 2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zh-CN" sz="3200" b="0" dirty="0">
                <a:latin typeface="+mj-lt"/>
                <a:ea typeface="宋体" panose="02010600030101010101" pitchFamily="2" charset="-122"/>
                <a:cs typeface="+mj-cs"/>
              </a:rPr>
              <a:t>Replacement Policy</a:t>
            </a:r>
            <a:endParaRPr lang="en-US" altLang="zh-CN" sz="3200" b="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2"/>
          <p:cNvSpPr>
            <a:spLocks noGrp="1"/>
          </p:cNvSpPr>
          <p:nvPr>
            <p:ph idx="1"/>
          </p:nvPr>
        </p:nvSpPr>
        <p:spPr>
          <a:xfrm>
            <a:off x="457200" y="1371600"/>
            <a:ext cx="8001000" cy="4953000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Lean on the past and use </a:t>
            </a:r>
            <a:r>
              <a:rPr lang="en-US" altLang="zh-CN" i="1" dirty="0">
                <a:ea typeface="宋体" panose="02010600030101010101" pitchFamily="2" charset="-122"/>
              </a:rPr>
              <a:t>history </a:t>
            </a:r>
            <a:r>
              <a:rPr lang="en-US" altLang="zh-CN" dirty="0">
                <a:ea typeface="宋体" panose="02010600030101010101" pitchFamily="2" charset="-122"/>
              </a:rPr>
              <a:t>as our guide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Frequency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if a page has been accessed many times, perhaps it should not be replaced as it clearly has some value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>
              <a:spcBef>
                <a:spcPct val="0"/>
              </a:spcBef>
            </a:pP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Least-Frequently-Used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LFU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3"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Replace the least-frequently used page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Recency of access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the more recently a page has been accessed, perhaps the more likely it will be accessed again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>
              <a:spcBef>
                <a:spcPct val="0"/>
              </a:spcBef>
            </a:pP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Least-Recently-Used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LRU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3"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Replace the least-recently-used page</a:t>
            </a:r>
            <a:endParaRPr lang="en-US" altLang="zh-CN" sz="6600" dirty="0">
              <a:ea typeface="宋体" panose="02010600030101010101" pitchFamily="2" charset="-122"/>
            </a:endParaRPr>
          </a:p>
        </p:txBody>
      </p:sp>
      <p:sp>
        <p:nvSpPr>
          <p:cNvPr id="20483" name="Rectangle 1"/>
          <p:cNvSpPr>
            <a:spLocks noGrp="1"/>
          </p:cNvSpPr>
          <p:nvPr>
            <p:ph type="title"/>
          </p:nvPr>
        </p:nvSpPr>
        <p:spPr>
          <a:xfrm>
            <a:off x="349250" y="533400"/>
            <a:ext cx="7956550" cy="573088"/>
          </a:xfrm>
        </p:spPr>
        <p:txBody>
          <a:bodyPr vert="horz" wrap="square" lIns="91440" tIns="45720" rIns="91440" bIns="45720" anchor="ctr" anchorCtr="0"/>
          <a:p>
            <a:pPr defTabSz="914400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 dirty="0">
                <a:solidFill>
                  <a:srgbClr val="FF0000"/>
                </a:solidFill>
                <a:ea typeface="宋体" panose="02010600030101010101" pitchFamily="2" charset="-122"/>
              </a:rPr>
              <a:t>LRU</a:t>
            </a:r>
            <a:r>
              <a:rPr lang="en-US" altLang="zh-CN" b="0" dirty="0">
                <a:ea typeface="宋体" panose="02010600030101010101" pitchFamily="2" charset="-122"/>
              </a:rPr>
              <a:t> Replacement Policy</a:t>
            </a:r>
            <a:endParaRPr lang="en-GB" altLang="zh-CN" b="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530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0" y="1600200"/>
            <a:ext cx="5837238" cy="41957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1" name="Rectangle 2"/>
          <p:cNvSpPr>
            <a:spLocks noGrp="1"/>
          </p:cNvSpPr>
          <p:nvPr>
            <p:ph idx="1"/>
          </p:nvPr>
        </p:nvSpPr>
        <p:spPr>
          <a:xfrm>
            <a:off x="457200" y="1371600"/>
            <a:ext cx="8001000" cy="49530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Hit rate = 6/11 =54.5%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2532" name="Rectangle 1"/>
          <p:cNvSpPr>
            <a:spLocks noGrp="1"/>
          </p:cNvSpPr>
          <p:nvPr>
            <p:ph type="title"/>
          </p:nvPr>
        </p:nvSpPr>
        <p:spPr>
          <a:xfrm>
            <a:off x="349250" y="533400"/>
            <a:ext cx="7956550" cy="573088"/>
          </a:xfrm>
        </p:spPr>
        <p:txBody>
          <a:bodyPr vert="horz" wrap="square" lIns="91440" tIns="45720" rIns="91440" bIns="45720" anchor="ctr" anchorCtr="0"/>
          <a:p>
            <a:pPr defTabSz="914400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 dirty="0">
                <a:ea typeface="宋体" panose="02010600030101010101" pitchFamily="2" charset="-122"/>
              </a:rPr>
              <a:t>LRU Replacement Policy</a:t>
            </a:r>
            <a:endParaRPr lang="en-GB" altLang="zh-CN" b="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b="0" dirty="0">
                <a:ea typeface="宋体" panose="02010600030101010101" pitchFamily="2" charset="-122"/>
              </a:rPr>
              <a:t>Stack Algorithms</a:t>
            </a:r>
            <a:endParaRPr lang="zh-CN" altLang="en-US" b="0" dirty="0">
              <a:ea typeface="宋体" panose="02010600030101010101" pitchFamily="2" charset="-122"/>
            </a:endParaRP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077200" cy="47244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Subset property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For the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optimal policy</a:t>
            </a:r>
            <a:r>
              <a:rPr lang="en-US" altLang="zh-CN" dirty="0">
                <a:ea typeface="宋体" panose="02010600030101010101" pitchFamily="2" charset="-122"/>
              </a:rPr>
              <a:t>, at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all times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the pages it keeps in the 3-page memory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is a subset</a:t>
            </a:r>
            <a:r>
              <a:rPr lang="en-US" altLang="zh-CN" dirty="0">
                <a:ea typeface="宋体" panose="02010600030101010101" pitchFamily="2" charset="-122"/>
              </a:rPr>
              <a:t> of that it keeps in the 4-page memory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No Belady’s anomaly</a:t>
            </a:r>
            <a:r>
              <a:rPr lang="en-US" altLang="zh-CN" dirty="0">
                <a:ea typeface="宋体" panose="02010600030101010101" pitchFamily="2" charset="-122"/>
              </a:rPr>
              <a:t> if subset property holds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At all times and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For every possible capacity of primary device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It creates a total ordering for pages at a given time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Stack Algorithms for LRU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4288" y="1447800"/>
          <a:ext cx="9094790" cy="4708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6269"/>
                <a:gridCol w="527367"/>
                <a:gridCol w="555496"/>
                <a:gridCol w="555496"/>
                <a:gridCol w="555496"/>
                <a:gridCol w="555496"/>
                <a:gridCol w="555496"/>
                <a:gridCol w="555496"/>
                <a:gridCol w="555496"/>
                <a:gridCol w="555496"/>
                <a:gridCol w="555496"/>
                <a:gridCol w="555496"/>
                <a:gridCol w="555496"/>
                <a:gridCol w="1010698"/>
              </a:tblGrid>
              <a:tr h="3961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Time 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7009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reference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string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6152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stack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contents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after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reference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number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of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moves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13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altLang="zh-CN" sz="2000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1 in/out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0/-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1/0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2/1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3/2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0/3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1/0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4/1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0/4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1/0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2/1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3/2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4/3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61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altLang="zh-CN" sz="2000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2 in/out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0/-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1/-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2/0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3/1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0/2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1/3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4/0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0/1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1/4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2/0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3/1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4/2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61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altLang="zh-CN" sz="2000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3 in/out</a:t>
                      </a:r>
                      <a:endParaRPr lang="zh-CN" altLang="en-US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0/-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1/-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2/-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3/0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0/1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1/2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4/3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-/-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-/-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2/4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3/0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4/1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61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altLang="zh-CN" sz="2000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4 in/out</a:t>
                      </a:r>
                      <a:endParaRPr lang="zh-CN" altLang="en-US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0/-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1/-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2/-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3/-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-/-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-/-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4/2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-/-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-/-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2/3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3/4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4/0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61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altLang="zh-CN" sz="2000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5 in/out</a:t>
                      </a:r>
                      <a:endParaRPr lang="zh-CN" altLang="en-US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0/-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1/-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2/-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3/-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-/-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-/-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4/2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-/-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-/-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-/-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-/-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-/-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05" marB="45705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cxnSp>
        <p:nvCxnSpPr>
          <p:cNvPr id="25740" name="直接连接符 5"/>
          <p:cNvCxnSpPr/>
          <p:nvPr/>
        </p:nvCxnSpPr>
        <p:spPr>
          <a:xfrm>
            <a:off x="-34925" y="1443038"/>
            <a:ext cx="9188450" cy="0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5741" name="直接连接符 9"/>
          <p:cNvCxnSpPr/>
          <p:nvPr/>
        </p:nvCxnSpPr>
        <p:spPr>
          <a:xfrm>
            <a:off x="-19050" y="2533650"/>
            <a:ext cx="9188450" cy="0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5742" name="直接连接符 10"/>
          <p:cNvCxnSpPr/>
          <p:nvPr/>
        </p:nvCxnSpPr>
        <p:spPr>
          <a:xfrm>
            <a:off x="-12700" y="6162675"/>
            <a:ext cx="9188450" cy="0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" name="文本框 2"/>
          <p:cNvSpPr txBox="1"/>
          <p:nvPr/>
        </p:nvSpPr>
        <p:spPr>
          <a:xfrm>
            <a:off x="124460" y="6350000"/>
            <a:ext cx="4462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move-in</a:t>
            </a:r>
            <a:r>
              <a:rPr lang="zh-CN" altLang="en-US"/>
              <a:t>的次数实际上就是</a:t>
            </a:r>
            <a:r>
              <a:rPr lang="en-US" altLang="zh-CN"/>
              <a:t>miss</a:t>
            </a:r>
            <a:r>
              <a:rPr lang="zh-CN" altLang="en-US"/>
              <a:t>的次数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6626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86200" y="1452563"/>
            <a:ext cx="4922838" cy="47672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2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b="0" dirty="0">
                <a:ea typeface="宋体" panose="02010600030101010101" pitchFamily="2" charset="-122"/>
              </a:rPr>
              <a:t>Random Access </a:t>
            </a:r>
            <a:r>
              <a:rPr lang="en-US" altLang="zh-CN" b="0" dirty="0">
                <a:solidFill>
                  <a:srgbClr val="FF0000"/>
                </a:solidFill>
                <a:ea typeface="宋体" panose="02010600030101010101" pitchFamily="2" charset="-122"/>
              </a:rPr>
              <a:t>Workload</a:t>
            </a:r>
            <a:endParaRPr lang="en-US" altLang="zh-CN" b="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6628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3581400" cy="47244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the workload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accesses 100 unique pages over time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choosing the next page to refer to at random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overall 10,000 pages are accessed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b="0" dirty="0">
                <a:ea typeface="宋体" panose="02010600030101010101" pitchFamily="2" charset="-122"/>
              </a:rPr>
              <a:t>Random Access Workload</a:t>
            </a:r>
            <a:endParaRPr lang="zh-CN" altLang="en-US" b="0" dirty="0">
              <a:ea typeface="宋体" panose="02010600030101010101" pitchFamily="2" charset="-122"/>
            </a:endParaRP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077200" cy="47244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It doesn’t matter much which realistic policy you are using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LRU, FIFO, and Random all perform the same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the hit rate exactly determined by the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size of the cache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When the cache is large enough to fit the entire workload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it also doesn’t matter which policy you use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all policies (even Random) converge to a 100% hit rate when all the referenced blocks fit in cache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7375" y="5866130"/>
            <a:ext cx="70700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不能是精确地</a:t>
            </a:r>
            <a:r>
              <a:rPr lang="en-US" altLang="zh-CN"/>
              <a:t>100%</a:t>
            </a:r>
            <a:r>
              <a:rPr lang="zh-CN" altLang="en-US"/>
              <a:t>，因为还有最开始读入时候的</a:t>
            </a:r>
            <a:r>
              <a:rPr lang="en-US" altLang="zh-CN"/>
              <a:t>cold miss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b="0" dirty="0">
                <a:ea typeface="宋体" panose="02010600030101010101" pitchFamily="2" charset="-122"/>
              </a:rPr>
              <a:t>Random Access Workload</a:t>
            </a:r>
            <a:endParaRPr lang="zh-CN" altLang="en-US" b="0" dirty="0">
              <a:ea typeface="宋体" panose="02010600030101010101" pitchFamily="2" charset="-122"/>
            </a:endParaRP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077200" cy="47244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Optimal performs noticeably better than the realistic policies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peeking into the future if it were possible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does a much better job of replacement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b="0" dirty="0">
                <a:solidFill>
                  <a:srgbClr val="FF0000"/>
                </a:solidFill>
                <a:ea typeface="宋体" panose="02010600030101010101" pitchFamily="2" charset="-122"/>
              </a:rPr>
              <a:t>“80-20” Workload</a:t>
            </a:r>
            <a:endParaRPr lang="en-US" altLang="zh-CN" b="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077200" cy="47244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Hot pages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80% of the references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is about to 20% of the pages 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Cold pages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remaining 20% of the references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is about the remaining 80% of the pages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Example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there are a total 100 unique pages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“hot” pages are referred to most of the time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“cold” pages the remainder.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b="0" dirty="0">
                <a:ea typeface="宋体" panose="02010600030101010101" pitchFamily="2" charset="-122"/>
              </a:rPr>
              <a:t>“80-20” Workload</a:t>
            </a:r>
            <a:endParaRPr lang="zh-CN" altLang="en-US" b="0" dirty="0">
              <a:ea typeface="宋体" panose="02010600030101010101" pitchFamily="2" charset="-122"/>
            </a:endParaRPr>
          </a:p>
        </p:txBody>
      </p:sp>
      <p:pic>
        <p:nvPicPr>
          <p:cNvPr id="3072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0" y="1477963"/>
            <a:ext cx="6248400" cy="50561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b="0" dirty="0">
                <a:ea typeface="宋体" panose="02010600030101010101" pitchFamily="2" charset="-122"/>
              </a:rPr>
              <a:t>“80-20” Workload</a:t>
            </a:r>
            <a:endParaRPr lang="zh-CN" altLang="en-US" b="0" dirty="0">
              <a:ea typeface="宋体" panose="02010600030101010101" pitchFamily="2" charset="-122"/>
            </a:endParaRP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077200" cy="4800600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both random and FIFO do reasonably well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LRU does better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it is more likely to hold onto the hot pages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those pages have been referred to frequently in the past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they are likely to be referred to again in the near future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Optimal does best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showing that LRU’s historical information is not perfect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Does LRU do better than random or FIFO?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It depends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b="0" dirty="0">
                <a:ea typeface="宋体" panose="02010600030101010101" pitchFamily="2" charset="-122"/>
              </a:rPr>
              <a:t>Outline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14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The Optimal Replacement Policy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The FIFO Policy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The Random Policy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The LRU Policy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Workload Studies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Implementation Issues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Suggested reading: 22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2770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5875" y="1481138"/>
            <a:ext cx="5013325" cy="47672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77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b="0" dirty="0">
                <a:ea typeface="宋体" panose="02010600030101010101" pitchFamily="2" charset="-122"/>
              </a:rPr>
              <a:t>“</a:t>
            </a:r>
            <a:r>
              <a:rPr lang="en-US" altLang="zh-CN" b="0" dirty="0">
                <a:solidFill>
                  <a:srgbClr val="FF0000"/>
                </a:solidFill>
                <a:ea typeface="宋体" panose="02010600030101010101" pitchFamily="2" charset="-122"/>
              </a:rPr>
              <a:t>Looping Sequential</a:t>
            </a:r>
            <a:r>
              <a:rPr lang="en-US" altLang="zh-CN" b="0" dirty="0">
                <a:ea typeface="宋体" panose="02010600030101010101" pitchFamily="2" charset="-122"/>
              </a:rPr>
              <a:t>” Workload</a:t>
            </a:r>
            <a:endParaRPr lang="zh-CN" altLang="en-US" b="0" dirty="0">
              <a:ea typeface="宋体" panose="02010600030101010101" pitchFamily="2" charset="-122"/>
            </a:endParaRPr>
          </a:p>
        </p:txBody>
      </p:sp>
      <p:sp>
        <p:nvSpPr>
          <p:cNvPr id="32772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3581400" cy="4800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Refer to 50 pages in sequence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start at 0, then 1, ..., up to page 49,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repeat those accesses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for a total of 10,000 accesses to 50 unique pages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b="0" dirty="0">
                <a:ea typeface="宋体" panose="02010600030101010101" pitchFamily="2" charset="-122"/>
              </a:rPr>
              <a:t>“Looping Sequential” Workload</a:t>
            </a:r>
            <a:endParaRPr lang="zh-CN" altLang="en-US" b="0" dirty="0">
              <a:ea typeface="宋体" panose="02010600030101010101" pitchFamily="2" charset="-122"/>
            </a:endParaRP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800600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Common in many applications such as databases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A worst case for both LRU and FIFO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kick out older pages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these older pages are going to be accessed sooner than the pages that the policies prefer to keep in cache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even with a cache of size 49, hit rate remains 0% 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Random</a:t>
            </a:r>
            <a:r>
              <a:rPr lang="en-US" altLang="zh-CN" dirty="0">
                <a:ea typeface="宋体" panose="02010600030101010101" pitchFamily="2" charset="-122"/>
              </a:rPr>
              <a:t> fares notably better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not quite approaching optimal, but at least achieving a non-zero hit rate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not having weird corner-case behaviors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b="1" dirty="0">
                <a:solidFill>
                  <a:srgbClr val="CC3300"/>
                </a:solidFill>
                <a:ea typeface="宋体" panose="02010600030101010101" pitchFamily="2" charset="-122"/>
              </a:rPr>
              <a:t>used as TLB replacement policy</a:t>
            </a:r>
            <a:endParaRPr lang="zh-CN" altLang="en-US" b="1" dirty="0">
              <a:solidFill>
                <a:srgbClr val="CC33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b="0" dirty="0">
                <a:ea typeface="宋体" panose="02010600030101010101" pitchFamily="2" charset="-122"/>
              </a:rPr>
              <a:t>How to </a:t>
            </a:r>
            <a:r>
              <a:rPr lang="en-US" altLang="zh-CN" b="0" dirty="0">
                <a:solidFill>
                  <a:srgbClr val="FF0000"/>
                </a:solidFill>
                <a:ea typeface="宋体" panose="02010600030101010101" pitchFamily="2" charset="-122"/>
              </a:rPr>
              <a:t>implement</a:t>
            </a:r>
            <a:r>
              <a:rPr lang="en-US" altLang="zh-CN" b="0" dirty="0">
                <a:ea typeface="宋体" panose="02010600030101010101" pitchFamily="2" charset="-122"/>
              </a:rPr>
              <a:t> LRU?</a:t>
            </a:r>
            <a:endParaRPr lang="en-US" altLang="zh-CN" b="0" dirty="0">
              <a:ea typeface="宋体" panose="02010600030101010101" pitchFamily="2" charset="-122"/>
            </a:endParaRPr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800600"/>
          </a:xfrm>
        </p:spPr>
        <p:txBody>
          <a:bodyPr vert="horz" wrap="square" lIns="91440" tIns="45720" rIns="91440" bIns="45720" anchor="t" anchorCtr="0"/>
          <a:p>
            <a:pPr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Hardware should put a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time stamp</a:t>
            </a:r>
            <a:r>
              <a:rPr lang="en-US" altLang="zh-CN" dirty="0">
                <a:ea typeface="宋体" panose="02010600030101010101" pitchFamily="2" charset="-122"/>
              </a:rPr>
              <a:t> on each physical page whenever it is accessed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When evicting, it should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sort the pages</a:t>
            </a:r>
            <a:r>
              <a:rPr lang="en-US" altLang="zh-CN" dirty="0">
                <a:ea typeface="宋体" panose="02010600030101010101" pitchFamily="2" charset="-122"/>
              </a:rPr>
              <a:t> by their time stamps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It may be too many pages to be sorted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sz="2800" dirty="0">
                <a:ea typeface="宋体" panose="02010600030101010101" pitchFamily="2" charset="-122"/>
              </a:rPr>
              <a:t>One million pages for 4GB memory with 4KB page-size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5150" y="4920615"/>
            <a:ext cx="73736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思路就是这样的，但是直接使用时间戳在</a:t>
            </a:r>
            <a:r>
              <a:rPr lang="en-US" altLang="zh-CN"/>
              <a:t>page</a:t>
            </a:r>
            <a:r>
              <a:rPr lang="zh-CN" altLang="en-US"/>
              <a:t>很多的时候对应的</a:t>
            </a:r>
            <a:endParaRPr lang="zh-CN" altLang="en-US"/>
          </a:p>
          <a:p>
            <a:r>
              <a:rPr lang="zh-CN" altLang="en-US"/>
              <a:t>时间戳会占据很多位</a:t>
            </a:r>
            <a:r>
              <a:rPr lang="en-US" altLang="zh-CN"/>
              <a:t>bits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584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7200" y="228600"/>
            <a:ext cx="4592638" cy="29638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b="0" dirty="0">
                <a:ea typeface="宋体" panose="02010600030101010101" pitchFamily="2" charset="-122"/>
              </a:rPr>
              <a:t>Clock Algorithm</a:t>
            </a:r>
            <a:endParaRPr lang="zh-CN" altLang="en-US" b="0" dirty="0">
              <a:ea typeface="宋体" panose="02010600030101010101" pitchFamily="2" charset="-122"/>
            </a:endParaRPr>
          </a:p>
        </p:txBody>
      </p:sp>
      <p:sp>
        <p:nvSpPr>
          <p:cNvPr id="3584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5638800" cy="44196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Access bit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a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hardware bit </a:t>
            </a:r>
            <a:r>
              <a:rPr lang="en-US" altLang="zh-CN" dirty="0">
                <a:ea typeface="宋体" panose="02010600030101010101" pitchFamily="2" charset="-122"/>
              </a:rPr>
              <a:t>for each page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Set to true when accessed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Pages are organized as a clock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Start from a position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Move clockwise and checks the bit page-wise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If T, clear to F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Otherwise, choose as the victim and stop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87390" y="3533140"/>
            <a:ext cx="3315335" cy="22453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clock</a:t>
            </a:r>
            <a:r>
              <a:rPr lang="zh-CN" altLang="en-US"/>
              <a:t>算法相对于</a:t>
            </a:r>
            <a:r>
              <a:rPr lang="en-US" altLang="zh-CN"/>
              <a:t>LRU</a:t>
            </a:r>
            <a:r>
              <a:rPr lang="zh-CN" altLang="en-US"/>
              <a:t>的优点</a:t>
            </a:r>
            <a:endParaRPr lang="zh-CN" altLang="en-US"/>
          </a:p>
          <a:p>
            <a:r>
              <a:rPr lang="zh-CN" altLang="en-US"/>
              <a:t>：</a:t>
            </a:r>
            <a:r>
              <a:rPr lang="en-US" altLang="zh-CN"/>
              <a:t>1.</a:t>
            </a:r>
            <a:r>
              <a:rPr lang="zh-CN" altLang="en-US"/>
              <a:t>节省时间，不需要进行</a:t>
            </a:r>
            <a:endParaRPr lang="zh-CN" altLang="en-US"/>
          </a:p>
          <a:p>
            <a:r>
              <a:rPr lang="zh-CN" altLang="en-US"/>
              <a:t>额外的对于时间戳的排序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节省空间，不需要额外的</a:t>
            </a:r>
            <a:endParaRPr lang="zh-CN" altLang="en-US"/>
          </a:p>
          <a:p>
            <a:r>
              <a:rPr lang="zh-CN" altLang="en-US"/>
              <a:t>对于每个</a:t>
            </a:r>
            <a:r>
              <a:rPr lang="en-US" altLang="zh-CN"/>
              <a:t>symbol</a:t>
            </a:r>
            <a:r>
              <a:rPr lang="zh-CN" altLang="en-US"/>
              <a:t>的访问的</a:t>
            </a:r>
            <a:endParaRPr lang="zh-CN" altLang="en-US"/>
          </a:p>
          <a:p>
            <a:r>
              <a:rPr lang="zh-CN" altLang="en-US"/>
              <a:t>时间戳的记录</a:t>
            </a:r>
            <a:r>
              <a:rPr lang="en-US" altLang="zh-CN"/>
              <a:t>(</a:t>
            </a:r>
            <a:r>
              <a:rPr lang="zh-CN" altLang="en-US"/>
              <a:t>并且时间戳</a:t>
            </a:r>
            <a:endParaRPr lang="zh-CN" altLang="en-US"/>
          </a:p>
          <a:p>
            <a:r>
              <a:rPr lang="zh-CN" altLang="en-US"/>
              <a:t>占据的位置可能还比较大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6866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95800" y="1830388"/>
            <a:ext cx="4364038" cy="3959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86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b="0" dirty="0">
                <a:ea typeface="宋体" panose="02010600030101010101" pitchFamily="2" charset="-122"/>
              </a:rPr>
              <a:t>Clock Algorithm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6868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It doesn’t do quite as well as perfect LRU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It does better than approaches that don’t consider history at all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It can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use dirty bit to reduce disk writing furthur</a:t>
            </a:r>
            <a:endParaRPr lang="en-US" altLang="zh-CN" sz="18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b="0" dirty="0">
                <a:ea typeface="宋体" panose="02010600030101010101" pitchFamily="2" charset="-122"/>
              </a:rPr>
              <a:t>Page Selection Policies</a:t>
            </a:r>
            <a:endParaRPr lang="zh-CN" altLang="en-US" b="0" dirty="0">
              <a:ea typeface="宋体" panose="02010600030101010101" pitchFamily="2" charset="-122"/>
            </a:endParaRP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800600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When to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bring pages into memory</a:t>
            </a:r>
            <a:r>
              <a:rPr lang="en-US" altLang="zh-CN" dirty="0">
                <a:ea typeface="宋体" panose="02010600030101010101" pitchFamily="2" charset="-122"/>
              </a:rPr>
              <a:t>?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Demand paging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Prefetching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the OS could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3"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guess a page is about to be used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3"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and bring it in ahead of time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Clustering (grouping)(</a:t>
            </a:r>
            <a:r>
              <a:rPr lang="zh-CN" altLang="en-US" dirty="0">
                <a:ea typeface="宋体" panose="02010600030101010101" pitchFamily="2" charset="-122"/>
              </a:rPr>
              <a:t>分组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Set two numbers as low/high water mark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3"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when available page number is less than the low water mark, 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3"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OS begins to evict pages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3"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until the number of available pages reaches the high water mark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b="0" dirty="0">
                <a:ea typeface="宋体" panose="02010600030101010101" pitchFamily="2" charset="-122"/>
              </a:rPr>
              <a:t>Control Thrashing</a:t>
            </a:r>
            <a:endParaRPr lang="en-US" altLang="zh-CN" b="0" dirty="0">
              <a:ea typeface="宋体" panose="02010600030101010101" pitchFamily="2" charset="-122"/>
            </a:endParaRPr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800600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admission control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not to run some processes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hope to reduce working sets (the pages that they are using actively) to fit in memory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out-of-memory killer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A daemon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choose a memory intensive process and kill it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thus reducing memory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it kills the X server and thus renders any applications requiring the display unusable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1665288" y="1676400"/>
            <a:ext cx="2757488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Page table physical base addr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940" name="Rectangle 4"/>
          <p:cNvSpPr/>
          <p:nvPr/>
        </p:nvSpPr>
        <p:spPr>
          <a:xfrm>
            <a:off x="4383088" y="1676400"/>
            <a:ext cx="874712" cy="381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Unused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9941" name="Rectangle 5"/>
          <p:cNvSpPr/>
          <p:nvPr/>
        </p:nvSpPr>
        <p:spPr>
          <a:xfrm>
            <a:off x="5257800" y="1676400"/>
            <a:ext cx="381000" cy="381000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G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9942" name="Rectangle 6"/>
          <p:cNvSpPr/>
          <p:nvPr/>
        </p:nvSpPr>
        <p:spPr>
          <a:xfrm>
            <a:off x="5638800" y="1676400"/>
            <a:ext cx="381000" cy="381000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PS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9943" name="Rectangle 7"/>
          <p:cNvSpPr/>
          <p:nvPr/>
        </p:nvSpPr>
        <p:spPr>
          <a:xfrm>
            <a:off x="6019800" y="1676400"/>
            <a:ext cx="381000" cy="381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9944" name="Rectangle 8"/>
          <p:cNvSpPr/>
          <p:nvPr/>
        </p:nvSpPr>
        <p:spPr>
          <a:xfrm>
            <a:off x="6400800" y="1676400"/>
            <a:ext cx="381000" cy="381000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A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9945" name="Rectangle 9"/>
          <p:cNvSpPr/>
          <p:nvPr/>
        </p:nvSpPr>
        <p:spPr>
          <a:xfrm>
            <a:off x="6781800" y="1676400"/>
            <a:ext cx="381000" cy="381000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CD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9946" name="Rectangle 10"/>
          <p:cNvSpPr/>
          <p:nvPr/>
        </p:nvSpPr>
        <p:spPr>
          <a:xfrm>
            <a:off x="7162800" y="1676400"/>
            <a:ext cx="381000" cy="381000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WT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9947" name="Rectangle 11"/>
          <p:cNvSpPr/>
          <p:nvPr/>
        </p:nvSpPr>
        <p:spPr>
          <a:xfrm>
            <a:off x="7543800" y="1676400"/>
            <a:ext cx="381000" cy="381000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U/S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9948" name="Rectangle 12"/>
          <p:cNvSpPr/>
          <p:nvPr/>
        </p:nvSpPr>
        <p:spPr>
          <a:xfrm>
            <a:off x="7924800" y="1676400"/>
            <a:ext cx="381000" cy="381000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R/W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9949" name="Rectangle 13"/>
          <p:cNvSpPr/>
          <p:nvPr/>
        </p:nvSpPr>
        <p:spPr>
          <a:xfrm>
            <a:off x="8305800" y="1676400"/>
            <a:ext cx="381000" cy="381000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P=1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457200" y="2667000"/>
            <a:ext cx="8229600" cy="3709988"/>
          </a:xfrm>
          <a:prstGeom prst="rect">
            <a:avLst/>
          </a:prstGeom>
          <a:noFill/>
          <a:ln>
            <a:noFill/>
          </a:ln>
        </p:spPr>
        <p:txBody>
          <a:bodyPr lIns="90487" tIns="44450" rIns="90487" bIns="44450"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XD         Disable or enable instruction fetches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Base </a:t>
            </a:r>
            <a:r>
              <a:rPr kumimoji="0" lang="en-US" altLang="zh-CN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addr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40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most significant bits of base address of child page </a:t>
            </a:r>
            <a:b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table (forces page tables to be 4KB aligned)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          global page (don’t evict from TLB on task switch)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PS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Page size either 4K or 2M or 1G(may set to 1 only for            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Level 2 or level 3 PTEs)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Reference bit (set by MMU on reads and writes, cleared </a:t>
            </a:r>
            <a:b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by software) 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CD         Cache disabled(1) or enabled(0) for child page table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WT         Write-through or write-back cache policy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U/S        User or supervisor(kernel) mode access permission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R/W        Read-only or read-write access </a:t>
            </a:r>
            <a:r>
              <a:rPr kumimoji="0" lang="en-US" altLang="zh-CN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permissiom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          Child page table present in memory(1) or not(0)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39951" name="Text Box 15"/>
          <p:cNvSpPr txBox="1"/>
          <p:nvPr/>
        </p:nvSpPr>
        <p:spPr>
          <a:xfrm>
            <a:off x="1600200" y="1447800"/>
            <a:ext cx="381000" cy="284163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5</a:t>
            </a: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1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9952" name="Text Box 16"/>
          <p:cNvSpPr txBox="1"/>
          <p:nvPr/>
        </p:nvSpPr>
        <p:spPr>
          <a:xfrm>
            <a:off x="4117975" y="1447800"/>
            <a:ext cx="377825" cy="2809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12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9953" name="Text Box 17"/>
          <p:cNvSpPr txBox="1"/>
          <p:nvPr/>
        </p:nvSpPr>
        <p:spPr>
          <a:xfrm>
            <a:off x="4346575" y="1447800"/>
            <a:ext cx="377825" cy="2809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11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9954" name="Text Box 18"/>
          <p:cNvSpPr txBox="1"/>
          <p:nvPr/>
        </p:nvSpPr>
        <p:spPr>
          <a:xfrm>
            <a:off x="5029200" y="1447800"/>
            <a:ext cx="279400" cy="2809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9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9955" name="Text Box 19"/>
          <p:cNvSpPr txBox="1"/>
          <p:nvPr/>
        </p:nvSpPr>
        <p:spPr>
          <a:xfrm>
            <a:off x="5334000" y="1447800"/>
            <a:ext cx="279400" cy="2809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8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9956" name="Text Box 20"/>
          <p:cNvSpPr txBox="1"/>
          <p:nvPr/>
        </p:nvSpPr>
        <p:spPr>
          <a:xfrm>
            <a:off x="5715000" y="1447800"/>
            <a:ext cx="279400" cy="2809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7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9957" name="Text Box 21"/>
          <p:cNvSpPr txBox="1"/>
          <p:nvPr/>
        </p:nvSpPr>
        <p:spPr>
          <a:xfrm>
            <a:off x="6045200" y="1447800"/>
            <a:ext cx="279400" cy="2809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6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9958" name="Text Box 22"/>
          <p:cNvSpPr txBox="1"/>
          <p:nvPr/>
        </p:nvSpPr>
        <p:spPr>
          <a:xfrm>
            <a:off x="6464300" y="1447800"/>
            <a:ext cx="279400" cy="2809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5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9959" name="Text Box 23"/>
          <p:cNvSpPr txBox="1"/>
          <p:nvPr/>
        </p:nvSpPr>
        <p:spPr>
          <a:xfrm>
            <a:off x="6858000" y="1447800"/>
            <a:ext cx="279400" cy="2809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4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9960" name="Text Box 24"/>
          <p:cNvSpPr txBox="1"/>
          <p:nvPr/>
        </p:nvSpPr>
        <p:spPr>
          <a:xfrm>
            <a:off x="7239000" y="1447800"/>
            <a:ext cx="279400" cy="2809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3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9961" name="Text Box 25"/>
          <p:cNvSpPr txBox="1"/>
          <p:nvPr/>
        </p:nvSpPr>
        <p:spPr>
          <a:xfrm>
            <a:off x="7620000" y="1447800"/>
            <a:ext cx="279400" cy="2809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2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9962" name="Text Box 26"/>
          <p:cNvSpPr txBox="1"/>
          <p:nvPr/>
        </p:nvSpPr>
        <p:spPr>
          <a:xfrm>
            <a:off x="8001000" y="1447800"/>
            <a:ext cx="279400" cy="2809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1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9963" name="Text Box 27"/>
          <p:cNvSpPr txBox="1"/>
          <p:nvPr/>
        </p:nvSpPr>
        <p:spPr>
          <a:xfrm>
            <a:off x="8382000" y="1447800"/>
            <a:ext cx="279400" cy="2809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0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9964" name="Rectangle 28"/>
          <p:cNvSpPr/>
          <p:nvPr/>
        </p:nvSpPr>
        <p:spPr>
          <a:xfrm>
            <a:off x="457200" y="2133600"/>
            <a:ext cx="7848600" cy="381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Available for OS (page table location in secondary storage)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9965" name="Rectangle 29"/>
          <p:cNvSpPr/>
          <p:nvPr/>
        </p:nvSpPr>
        <p:spPr>
          <a:xfrm>
            <a:off x="8305800" y="2133600"/>
            <a:ext cx="381000" cy="381000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P=0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9966" name="Rectangle 33"/>
          <p:cNvSpPr>
            <a:spLocks noGrp="1"/>
          </p:cNvSpPr>
          <p:nvPr>
            <p:ph type="title"/>
          </p:nvPr>
        </p:nvSpPr>
        <p:spPr>
          <a:xfrm>
            <a:off x="457200" y="457200"/>
            <a:ext cx="8534400" cy="914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Level 1, Level 2 and Level 3 Page Table Entry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9967" name="Rectangle 4"/>
          <p:cNvSpPr/>
          <p:nvPr/>
        </p:nvSpPr>
        <p:spPr>
          <a:xfrm>
            <a:off x="801688" y="1676400"/>
            <a:ext cx="874712" cy="381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Unused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9968" name="Text Box 15"/>
          <p:cNvSpPr txBox="1"/>
          <p:nvPr/>
        </p:nvSpPr>
        <p:spPr>
          <a:xfrm>
            <a:off x="1371600" y="1447800"/>
            <a:ext cx="381000" cy="284163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52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9969" name="Rectangle 7"/>
          <p:cNvSpPr/>
          <p:nvPr/>
        </p:nvSpPr>
        <p:spPr>
          <a:xfrm>
            <a:off x="457200" y="1676400"/>
            <a:ext cx="381000" cy="381000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XD</a:t>
            </a:r>
            <a:endParaRPr lang="zh-CN" altLang="en-US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9970" name="Text Box 15"/>
          <p:cNvSpPr txBox="1"/>
          <p:nvPr/>
        </p:nvSpPr>
        <p:spPr>
          <a:xfrm>
            <a:off x="762000" y="1447800"/>
            <a:ext cx="381000" cy="284163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62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9971" name="Text Box 15"/>
          <p:cNvSpPr txBox="1"/>
          <p:nvPr/>
        </p:nvSpPr>
        <p:spPr>
          <a:xfrm>
            <a:off x="457200" y="1447800"/>
            <a:ext cx="381000" cy="284163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63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1665288" y="1676400"/>
            <a:ext cx="2757488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Page table physical base addr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88" name="Rectangle 4"/>
          <p:cNvSpPr/>
          <p:nvPr/>
        </p:nvSpPr>
        <p:spPr>
          <a:xfrm>
            <a:off x="4383088" y="1676400"/>
            <a:ext cx="874712" cy="381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Unused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1989" name="Rectangle 5"/>
          <p:cNvSpPr/>
          <p:nvPr/>
        </p:nvSpPr>
        <p:spPr>
          <a:xfrm>
            <a:off x="5257800" y="1676400"/>
            <a:ext cx="381000" cy="381000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G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1990" name="Rectangle 6"/>
          <p:cNvSpPr/>
          <p:nvPr/>
        </p:nvSpPr>
        <p:spPr>
          <a:xfrm>
            <a:off x="5638800" y="1676400"/>
            <a:ext cx="381000" cy="381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1991" name="Rectangle 7"/>
          <p:cNvSpPr/>
          <p:nvPr/>
        </p:nvSpPr>
        <p:spPr>
          <a:xfrm>
            <a:off x="6019800" y="1676400"/>
            <a:ext cx="381000" cy="381000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D</a:t>
            </a:r>
            <a:endParaRPr lang="zh-CN" altLang="en-US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1992" name="Rectangle 8"/>
          <p:cNvSpPr/>
          <p:nvPr/>
        </p:nvSpPr>
        <p:spPr>
          <a:xfrm>
            <a:off x="6400800" y="1676400"/>
            <a:ext cx="381000" cy="381000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A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1993" name="Rectangle 9"/>
          <p:cNvSpPr/>
          <p:nvPr/>
        </p:nvSpPr>
        <p:spPr>
          <a:xfrm>
            <a:off x="6781800" y="1676400"/>
            <a:ext cx="381000" cy="381000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CD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1994" name="Rectangle 10"/>
          <p:cNvSpPr/>
          <p:nvPr/>
        </p:nvSpPr>
        <p:spPr>
          <a:xfrm>
            <a:off x="7162800" y="1676400"/>
            <a:ext cx="381000" cy="381000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WT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1995" name="Rectangle 11"/>
          <p:cNvSpPr/>
          <p:nvPr/>
        </p:nvSpPr>
        <p:spPr>
          <a:xfrm>
            <a:off x="7543800" y="1676400"/>
            <a:ext cx="381000" cy="381000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U/S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1996" name="Rectangle 12"/>
          <p:cNvSpPr/>
          <p:nvPr/>
        </p:nvSpPr>
        <p:spPr>
          <a:xfrm>
            <a:off x="7924800" y="1676400"/>
            <a:ext cx="381000" cy="381000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R/W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1997" name="Rectangle 13"/>
          <p:cNvSpPr/>
          <p:nvPr/>
        </p:nvSpPr>
        <p:spPr>
          <a:xfrm>
            <a:off x="8305800" y="1676400"/>
            <a:ext cx="381000" cy="381000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P=1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457200" y="2667000"/>
            <a:ext cx="8229600" cy="3413125"/>
          </a:xfrm>
          <a:prstGeom prst="rect">
            <a:avLst/>
          </a:prstGeom>
          <a:noFill/>
          <a:ln>
            <a:noFill/>
          </a:ln>
        </p:spPr>
        <p:txBody>
          <a:bodyPr lIns="90487" tIns="44450" rIns="90487" bIns="44450"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XD         Disable or enable instruction fetches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Base </a:t>
            </a:r>
            <a:r>
              <a:rPr kumimoji="0" lang="en-US" altLang="zh-CN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addr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40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most significant bits of base address of child page </a:t>
            </a:r>
            <a:b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table (forces page tables to be 4KB aligned)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          global page (don’t evict from TLB on task switch)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Dirty bit (Set by MMU on writes, cleared by software)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Reference bit (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set by MMU on reads and writes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cleared </a:t>
            </a:r>
            <a:b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by software) 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CD         Cache disabled(1) or enabled(0) for child page table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WT         Write-through or write-back cache policy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U/S        User or supervisor(kernel) mode access permission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R/W        Read-only or read-write access </a:t>
            </a:r>
            <a:r>
              <a:rPr kumimoji="0" lang="en-US" altLang="zh-CN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permissiom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          Child page table present in memory(1) or not(0)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41999" name="Text Box 15"/>
          <p:cNvSpPr txBox="1"/>
          <p:nvPr/>
        </p:nvSpPr>
        <p:spPr>
          <a:xfrm>
            <a:off x="1600200" y="1447800"/>
            <a:ext cx="381000" cy="284163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5</a:t>
            </a: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1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2000" name="Text Box 16"/>
          <p:cNvSpPr txBox="1"/>
          <p:nvPr/>
        </p:nvSpPr>
        <p:spPr>
          <a:xfrm>
            <a:off x="4117975" y="1447800"/>
            <a:ext cx="377825" cy="2809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12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2001" name="Text Box 17"/>
          <p:cNvSpPr txBox="1"/>
          <p:nvPr/>
        </p:nvSpPr>
        <p:spPr>
          <a:xfrm>
            <a:off x="4346575" y="1447800"/>
            <a:ext cx="377825" cy="2809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11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2002" name="Text Box 18"/>
          <p:cNvSpPr txBox="1"/>
          <p:nvPr/>
        </p:nvSpPr>
        <p:spPr>
          <a:xfrm>
            <a:off x="5029200" y="1447800"/>
            <a:ext cx="279400" cy="2809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9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2003" name="Text Box 19"/>
          <p:cNvSpPr txBox="1"/>
          <p:nvPr/>
        </p:nvSpPr>
        <p:spPr>
          <a:xfrm>
            <a:off x="5334000" y="1447800"/>
            <a:ext cx="279400" cy="2809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8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2004" name="Text Box 20"/>
          <p:cNvSpPr txBox="1"/>
          <p:nvPr/>
        </p:nvSpPr>
        <p:spPr>
          <a:xfrm>
            <a:off x="5715000" y="1447800"/>
            <a:ext cx="279400" cy="2809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7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2005" name="Text Box 21"/>
          <p:cNvSpPr txBox="1"/>
          <p:nvPr/>
        </p:nvSpPr>
        <p:spPr>
          <a:xfrm>
            <a:off x="6045200" y="1447800"/>
            <a:ext cx="279400" cy="2809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6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2006" name="Text Box 22"/>
          <p:cNvSpPr txBox="1"/>
          <p:nvPr/>
        </p:nvSpPr>
        <p:spPr>
          <a:xfrm>
            <a:off x="6464300" y="1447800"/>
            <a:ext cx="279400" cy="2809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5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2007" name="Text Box 23"/>
          <p:cNvSpPr txBox="1"/>
          <p:nvPr/>
        </p:nvSpPr>
        <p:spPr>
          <a:xfrm>
            <a:off x="6858000" y="1447800"/>
            <a:ext cx="279400" cy="2809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4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2008" name="Text Box 24"/>
          <p:cNvSpPr txBox="1"/>
          <p:nvPr/>
        </p:nvSpPr>
        <p:spPr>
          <a:xfrm>
            <a:off x="7239000" y="1447800"/>
            <a:ext cx="279400" cy="2809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3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2009" name="Text Box 25"/>
          <p:cNvSpPr txBox="1"/>
          <p:nvPr/>
        </p:nvSpPr>
        <p:spPr>
          <a:xfrm>
            <a:off x="7620000" y="1447800"/>
            <a:ext cx="279400" cy="2809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2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2010" name="Text Box 26"/>
          <p:cNvSpPr txBox="1"/>
          <p:nvPr/>
        </p:nvSpPr>
        <p:spPr>
          <a:xfrm>
            <a:off x="8001000" y="1447800"/>
            <a:ext cx="279400" cy="2809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1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2011" name="Text Box 27"/>
          <p:cNvSpPr txBox="1"/>
          <p:nvPr/>
        </p:nvSpPr>
        <p:spPr>
          <a:xfrm>
            <a:off x="8382000" y="1447800"/>
            <a:ext cx="279400" cy="2809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0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2012" name="Rectangle 28"/>
          <p:cNvSpPr/>
          <p:nvPr/>
        </p:nvSpPr>
        <p:spPr>
          <a:xfrm>
            <a:off x="457200" y="2133600"/>
            <a:ext cx="7848600" cy="381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Available for OS (page table location in secondary storage)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2013" name="Rectangle 29"/>
          <p:cNvSpPr/>
          <p:nvPr/>
        </p:nvSpPr>
        <p:spPr>
          <a:xfrm>
            <a:off x="8305800" y="2133600"/>
            <a:ext cx="381000" cy="381000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P=0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2014" name="Rectangle 3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Level 4 Page Table Entry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2015" name="Rectangle 4"/>
          <p:cNvSpPr/>
          <p:nvPr/>
        </p:nvSpPr>
        <p:spPr>
          <a:xfrm>
            <a:off x="801688" y="1676400"/>
            <a:ext cx="874712" cy="381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Unused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2016" name="Text Box 15"/>
          <p:cNvSpPr txBox="1"/>
          <p:nvPr/>
        </p:nvSpPr>
        <p:spPr>
          <a:xfrm>
            <a:off x="1371600" y="1447800"/>
            <a:ext cx="381000" cy="284163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52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2017" name="Rectangle 7"/>
          <p:cNvSpPr/>
          <p:nvPr/>
        </p:nvSpPr>
        <p:spPr>
          <a:xfrm>
            <a:off x="457200" y="1676400"/>
            <a:ext cx="381000" cy="381000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XD</a:t>
            </a:r>
            <a:endParaRPr lang="zh-CN" altLang="en-US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2018" name="Text Box 15"/>
          <p:cNvSpPr txBox="1"/>
          <p:nvPr/>
        </p:nvSpPr>
        <p:spPr>
          <a:xfrm>
            <a:off x="762000" y="1447800"/>
            <a:ext cx="381000" cy="284163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62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2019" name="Text Box 15"/>
          <p:cNvSpPr txBox="1"/>
          <p:nvPr/>
        </p:nvSpPr>
        <p:spPr>
          <a:xfrm>
            <a:off x="457200" y="1447800"/>
            <a:ext cx="381000" cy="284163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63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1665288" y="1676400"/>
            <a:ext cx="2757488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Page table physical base addr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36" name="Rectangle 4"/>
          <p:cNvSpPr/>
          <p:nvPr/>
        </p:nvSpPr>
        <p:spPr>
          <a:xfrm>
            <a:off x="4383088" y="1676400"/>
            <a:ext cx="874712" cy="381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Unused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4037" name="Rectangle 5"/>
          <p:cNvSpPr/>
          <p:nvPr/>
        </p:nvSpPr>
        <p:spPr>
          <a:xfrm>
            <a:off x="5257800" y="1676400"/>
            <a:ext cx="381000" cy="381000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G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4038" name="Rectangle 6"/>
          <p:cNvSpPr/>
          <p:nvPr/>
        </p:nvSpPr>
        <p:spPr>
          <a:xfrm>
            <a:off x="5638800" y="1676400"/>
            <a:ext cx="381000" cy="381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4039" name="Rectangle 7"/>
          <p:cNvSpPr/>
          <p:nvPr/>
        </p:nvSpPr>
        <p:spPr>
          <a:xfrm>
            <a:off x="6019800" y="1676400"/>
            <a:ext cx="381000" cy="381000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D</a:t>
            </a:r>
            <a:endParaRPr lang="zh-CN" altLang="en-US" sz="1400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4040" name="Rectangle 8"/>
          <p:cNvSpPr/>
          <p:nvPr/>
        </p:nvSpPr>
        <p:spPr>
          <a:xfrm>
            <a:off x="6400800" y="1676400"/>
            <a:ext cx="381000" cy="381000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A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4041" name="Rectangle 9"/>
          <p:cNvSpPr/>
          <p:nvPr/>
        </p:nvSpPr>
        <p:spPr>
          <a:xfrm>
            <a:off x="6781800" y="1676400"/>
            <a:ext cx="381000" cy="381000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CD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4042" name="Rectangle 10"/>
          <p:cNvSpPr/>
          <p:nvPr/>
        </p:nvSpPr>
        <p:spPr>
          <a:xfrm>
            <a:off x="7162800" y="1676400"/>
            <a:ext cx="381000" cy="381000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WT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4043" name="Rectangle 11"/>
          <p:cNvSpPr/>
          <p:nvPr/>
        </p:nvSpPr>
        <p:spPr>
          <a:xfrm>
            <a:off x="7543800" y="1676400"/>
            <a:ext cx="381000" cy="381000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U/S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4044" name="Rectangle 12"/>
          <p:cNvSpPr/>
          <p:nvPr/>
        </p:nvSpPr>
        <p:spPr>
          <a:xfrm>
            <a:off x="7924800" y="1676400"/>
            <a:ext cx="381000" cy="381000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R/W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4045" name="Rectangle 13"/>
          <p:cNvSpPr/>
          <p:nvPr/>
        </p:nvSpPr>
        <p:spPr>
          <a:xfrm>
            <a:off x="8305800" y="1676400"/>
            <a:ext cx="381000" cy="381000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P=1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457200" y="2667000"/>
            <a:ext cx="8229600" cy="3709988"/>
          </a:xfrm>
          <a:prstGeom prst="rect">
            <a:avLst/>
          </a:prstGeom>
          <a:noFill/>
          <a:ln>
            <a:noFill/>
          </a:ln>
        </p:spPr>
        <p:txBody>
          <a:bodyPr lIns="90487" tIns="44450" rIns="90487" bIns="44450"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XD         Disable or enable instruction fetches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Base </a:t>
            </a:r>
            <a:r>
              <a:rPr kumimoji="0" lang="en-US" altLang="zh-CN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addr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40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most significant bits of base address of child page </a:t>
            </a:r>
            <a:b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table (forces page tables to be 4KB aligned)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          global page (don’t evict from TLB on task switch)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Dirty bit (used in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Level 2 or level 3 PTEs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 page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size 2M or 1G respectively)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Reference bit (set by MMU on reads and writes, cleared </a:t>
            </a:r>
            <a:b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by software) 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CD         Cache disabled(1) or enabled(0) for child page table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WT         Write-through or write-back cache policy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U/S        User or supervisor(kernel) mode access permission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R/W        Read-only or read-write access </a:t>
            </a:r>
            <a:r>
              <a:rPr kumimoji="0" lang="en-US" altLang="zh-CN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permissiom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          Child page table present in memory(1) or not(0)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44047" name="Text Box 15"/>
          <p:cNvSpPr txBox="1"/>
          <p:nvPr/>
        </p:nvSpPr>
        <p:spPr>
          <a:xfrm>
            <a:off x="1600200" y="1447800"/>
            <a:ext cx="381000" cy="284163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5</a:t>
            </a: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1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4048" name="Text Box 16"/>
          <p:cNvSpPr txBox="1"/>
          <p:nvPr/>
        </p:nvSpPr>
        <p:spPr>
          <a:xfrm>
            <a:off x="4117975" y="1447800"/>
            <a:ext cx="377825" cy="2809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12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4049" name="Text Box 17"/>
          <p:cNvSpPr txBox="1"/>
          <p:nvPr/>
        </p:nvSpPr>
        <p:spPr>
          <a:xfrm>
            <a:off x="4346575" y="1447800"/>
            <a:ext cx="377825" cy="2809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11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4050" name="Text Box 18"/>
          <p:cNvSpPr txBox="1"/>
          <p:nvPr/>
        </p:nvSpPr>
        <p:spPr>
          <a:xfrm>
            <a:off x="5029200" y="1447800"/>
            <a:ext cx="279400" cy="2809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9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4051" name="Text Box 19"/>
          <p:cNvSpPr txBox="1"/>
          <p:nvPr/>
        </p:nvSpPr>
        <p:spPr>
          <a:xfrm>
            <a:off x="5334000" y="1447800"/>
            <a:ext cx="279400" cy="2809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8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4052" name="Text Box 20"/>
          <p:cNvSpPr txBox="1"/>
          <p:nvPr/>
        </p:nvSpPr>
        <p:spPr>
          <a:xfrm>
            <a:off x="5715000" y="1447800"/>
            <a:ext cx="279400" cy="2809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7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4053" name="Text Box 21"/>
          <p:cNvSpPr txBox="1"/>
          <p:nvPr/>
        </p:nvSpPr>
        <p:spPr>
          <a:xfrm>
            <a:off x="6045200" y="1447800"/>
            <a:ext cx="279400" cy="2809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6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4054" name="Text Box 22"/>
          <p:cNvSpPr txBox="1"/>
          <p:nvPr/>
        </p:nvSpPr>
        <p:spPr>
          <a:xfrm>
            <a:off x="6464300" y="1447800"/>
            <a:ext cx="279400" cy="2809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5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4055" name="Text Box 23"/>
          <p:cNvSpPr txBox="1"/>
          <p:nvPr/>
        </p:nvSpPr>
        <p:spPr>
          <a:xfrm>
            <a:off x="6858000" y="1447800"/>
            <a:ext cx="279400" cy="2809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4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4056" name="Text Box 24"/>
          <p:cNvSpPr txBox="1"/>
          <p:nvPr/>
        </p:nvSpPr>
        <p:spPr>
          <a:xfrm>
            <a:off x="7239000" y="1447800"/>
            <a:ext cx="279400" cy="2809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3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4057" name="Text Box 25"/>
          <p:cNvSpPr txBox="1"/>
          <p:nvPr/>
        </p:nvSpPr>
        <p:spPr>
          <a:xfrm>
            <a:off x="7620000" y="1447800"/>
            <a:ext cx="279400" cy="2809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2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4058" name="Text Box 26"/>
          <p:cNvSpPr txBox="1"/>
          <p:nvPr/>
        </p:nvSpPr>
        <p:spPr>
          <a:xfrm>
            <a:off x="8001000" y="1447800"/>
            <a:ext cx="279400" cy="2809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1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4059" name="Text Box 27"/>
          <p:cNvSpPr txBox="1"/>
          <p:nvPr/>
        </p:nvSpPr>
        <p:spPr>
          <a:xfrm>
            <a:off x="8382000" y="1447800"/>
            <a:ext cx="279400" cy="2809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0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4060" name="Rectangle 28"/>
          <p:cNvSpPr/>
          <p:nvPr/>
        </p:nvSpPr>
        <p:spPr>
          <a:xfrm>
            <a:off x="457200" y="2133600"/>
            <a:ext cx="7848600" cy="381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Available for OS (page table location in secondary storage)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4061" name="Rectangle 29"/>
          <p:cNvSpPr/>
          <p:nvPr/>
        </p:nvSpPr>
        <p:spPr>
          <a:xfrm>
            <a:off x="8305800" y="2133600"/>
            <a:ext cx="381000" cy="381000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P=0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4062" name="Rectangle 33"/>
          <p:cNvSpPr>
            <a:spLocks noGrp="1"/>
          </p:cNvSpPr>
          <p:nvPr>
            <p:ph type="title"/>
          </p:nvPr>
        </p:nvSpPr>
        <p:spPr>
          <a:xfrm>
            <a:off x="457200" y="457200"/>
            <a:ext cx="8534400" cy="914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Level 2 and Level 3 Page Table Entry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4063" name="Rectangle 4"/>
          <p:cNvSpPr/>
          <p:nvPr/>
        </p:nvSpPr>
        <p:spPr>
          <a:xfrm>
            <a:off x="801688" y="1676400"/>
            <a:ext cx="874712" cy="381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Unused</a:t>
            </a:r>
            <a:endParaRPr lang="en-US" altLang="zh-CN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4064" name="Text Box 15"/>
          <p:cNvSpPr txBox="1"/>
          <p:nvPr/>
        </p:nvSpPr>
        <p:spPr>
          <a:xfrm>
            <a:off x="1371600" y="1447800"/>
            <a:ext cx="381000" cy="284163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52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4065" name="Rectangle 7"/>
          <p:cNvSpPr/>
          <p:nvPr/>
        </p:nvSpPr>
        <p:spPr>
          <a:xfrm>
            <a:off x="457200" y="1676400"/>
            <a:ext cx="381000" cy="381000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XD</a:t>
            </a:r>
            <a:endParaRPr lang="zh-CN" altLang="en-US" sz="1400" dirty="0">
              <a:solidFill>
                <a:schemeClr val="tx2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4066" name="Text Box 15"/>
          <p:cNvSpPr txBox="1"/>
          <p:nvPr/>
        </p:nvSpPr>
        <p:spPr>
          <a:xfrm>
            <a:off x="762000" y="1447800"/>
            <a:ext cx="381000" cy="284163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62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4067" name="Text Box 15"/>
          <p:cNvSpPr txBox="1"/>
          <p:nvPr/>
        </p:nvSpPr>
        <p:spPr>
          <a:xfrm>
            <a:off x="457200" y="1447800"/>
            <a:ext cx="381000" cy="284163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63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1"/>
          <p:cNvSpPr>
            <a:spLocks noGrp="1"/>
          </p:cNvSpPr>
          <p:nvPr>
            <p:ph type="title"/>
          </p:nvPr>
        </p:nvSpPr>
        <p:spPr>
          <a:xfrm>
            <a:off x="349250" y="533400"/>
            <a:ext cx="7956550" cy="573088"/>
          </a:xfrm>
        </p:spPr>
        <p:txBody>
          <a:bodyPr vert="horz" wrap="square" lIns="91440" tIns="45720" rIns="91440" bIns="45720" anchor="ctr" anchorCtr="0"/>
          <a:p>
            <a:pPr defTabSz="914400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 dirty="0">
                <a:ea typeface="宋体" panose="02010600030101010101" pitchFamily="2" charset="-122"/>
              </a:rPr>
              <a:t>The Optimal Replacement Policy</a:t>
            </a:r>
            <a:endParaRPr lang="en-GB" altLang="zh-CN" b="0" dirty="0">
              <a:ea typeface="宋体" panose="02010600030101010101" pitchFamily="2" charset="-122"/>
            </a:endParaRPr>
          </a:p>
        </p:txBody>
      </p:sp>
      <p:sp>
        <p:nvSpPr>
          <p:cNvPr id="8195" name="Rectangle 2"/>
          <p:cNvSpPr>
            <a:spLocks noGrp="1"/>
          </p:cNvSpPr>
          <p:nvPr>
            <p:ph idx="1"/>
          </p:nvPr>
        </p:nvSpPr>
        <p:spPr>
          <a:xfrm>
            <a:off x="457200" y="1371600"/>
            <a:ext cx="8077200" cy="49530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The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best possible</a:t>
            </a:r>
            <a:r>
              <a:rPr lang="en-US" altLang="zh-CN" dirty="0">
                <a:ea typeface="宋体" panose="02010600030101010101" pitchFamily="2" charset="-122"/>
              </a:rPr>
              <a:t> replacement policy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developed by Belady many years ago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replacing the page that will be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accessed furthest in the future (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通过未来情况来确定那个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page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被替换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hard to implement(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不容易实现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incredibly useful as a comparison point in simulation or other studies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Rectangle 6"/>
          <p:cNvSpPr/>
          <p:nvPr/>
        </p:nvSpPr>
        <p:spPr>
          <a:xfrm>
            <a:off x="228600" y="1143000"/>
            <a:ext cx="8534400" cy="4572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083" name="Slide Number Placeholder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117"/>
          <p:cNvSpPr>
            <a:spLocks noChangeArrowheads="1"/>
          </p:cNvSpPr>
          <p:nvPr/>
        </p:nvSpPr>
        <p:spPr bwMode="auto">
          <a:xfrm>
            <a:off x="3244850" y="2576513"/>
            <a:ext cx="3302000" cy="5334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117"/>
          <p:cNvSpPr>
            <a:spLocks noChangeArrowheads="1"/>
          </p:cNvSpPr>
          <p:nvPr/>
        </p:nvSpPr>
        <p:spPr bwMode="auto">
          <a:xfrm>
            <a:off x="3244850" y="319088"/>
            <a:ext cx="3302000" cy="885825"/>
          </a:xfrm>
          <a:prstGeom prst="rect">
            <a:avLst/>
          </a:prstGeom>
          <a:solidFill>
            <a:srgbClr val="FFCC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Process-specific data structures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(e.g. task and mm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structs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,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page tables, kernel stack)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117"/>
          <p:cNvSpPr>
            <a:spLocks noChangeArrowheads="1"/>
          </p:cNvSpPr>
          <p:nvPr/>
        </p:nvSpPr>
        <p:spPr bwMode="auto">
          <a:xfrm>
            <a:off x="3244850" y="1204913"/>
            <a:ext cx="3302000" cy="457200"/>
          </a:xfrm>
          <a:prstGeom prst="rect">
            <a:avLst/>
          </a:prstGeom>
          <a:solidFill>
            <a:srgbClr val="FFCC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Physical memory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117"/>
          <p:cNvSpPr>
            <a:spLocks noChangeArrowheads="1"/>
          </p:cNvSpPr>
          <p:nvPr/>
        </p:nvSpPr>
        <p:spPr bwMode="auto">
          <a:xfrm>
            <a:off x="3244850" y="1662113"/>
            <a:ext cx="3302000" cy="442913"/>
          </a:xfrm>
          <a:prstGeom prst="rect">
            <a:avLst/>
          </a:prstGeom>
          <a:solidFill>
            <a:srgbClr val="FFCC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Kernel code and data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117"/>
          <p:cNvSpPr>
            <a:spLocks noChangeArrowheads="1"/>
          </p:cNvSpPr>
          <p:nvPr/>
        </p:nvSpPr>
        <p:spPr bwMode="auto">
          <a:xfrm>
            <a:off x="3244850" y="2105025"/>
            <a:ext cx="3302000" cy="4714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User stack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17"/>
          <p:cNvSpPr>
            <a:spLocks noChangeArrowheads="1"/>
          </p:cNvSpPr>
          <p:nvPr/>
        </p:nvSpPr>
        <p:spPr bwMode="auto">
          <a:xfrm>
            <a:off x="3244850" y="3109913"/>
            <a:ext cx="3302000" cy="685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Memory mapped region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for shared libraries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7"/>
          <p:cNvSpPr>
            <a:spLocks noChangeArrowheads="1"/>
          </p:cNvSpPr>
          <p:nvPr/>
        </p:nvSpPr>
        <p:spPr bwMode="auto">
          <a:xfrm>
            <a:off x="3241675" y="3794125"/>
            <a:ext cx="3300413" cy="458788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Rectangle 117"/>
          <p:cNvSpPr>
            <a:spLocks noChangeArrowheads="1"/>
          </p:cNvSpPr>
          <p:nvPr/>
        </p:nvSpPr>
        <p:spPr bwMode="auto">
          <a:xfrm>
            <a:off x="3244850" y="4252913"/>
            <a:ext cx="3302000" cy="4714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Run-time heap (via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malloc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17"/>
          <p:cNvSpPr>
            <a:spLocks noChangeArrowheads="1"/>
          </p:cNvSpPr>
          <p:nvPr/>
        </p:nvSpPr>
        <p:spPr bwMode="auto">
          <a:xfrm>
            <a:off x="3244850" y="4724400"/>
            <a:ext cx="3302000" cy="4714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Uninitialized data (.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bss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17"/>
          <p:cNvSpPr>
            <a:spLocks noChangeArrowheads="1"/>
          </p:cNvSpPr>
          <p:nvPr/>
        </p:nvSpPr>
        <p:spPr bwMode="auto">
          <a:xfrm>
            <a:off x="3244850" y="5195888"/>
            <a:ext cx="33020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Initialized data (.data)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117"/>
          <p:cNvSpPr>
            <a:spLocks noChangeArrowheads="1"/>
          </p:cNvSpPr>
          <p:nvPr/>
        </p:nvSpPr>
        <p:spPr bwMode="auto">
          <a:xfrm>
            <a:off x="3244850" y="5653088"/>
            <a:ext cx="3302000" cy="4429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Program text (.text)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17"/>
          <p:cNvSpPr>
            <a:spLocks noChangeArrowheads="1"/>
          </p:cNvSpPr>
          <p:nvPr/>
        </p:nvSpPr>
        <p:spPr bwMode="auto">
          <a:xfrm>
            <a:off x="3241675" y="6096000"/>
            <a:ext cx="3300413" cy="381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096" name="Right Brace 17"/>
          <p:cNvSpPr/>
          <p:nvPr/>
        </p:nvSpPr>
        <p:spPr>
          <a:xfrm>
            <a:off x="6542088" y="319088"/>
            <a:ext cx="309562" cy="1785937"/>
          </a:xfrm>
          <a:prstGeom prst="rightBrace">
            <a:avLst>
              <a:gd name="adj1" fmla="val 31036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097" name="Rectangle 18"/>
          <p:cNvSpPr/>
          <p:nvPr/>
        </p:nvSpPr>
        <p:spPr>
          <a:xfrm>
            <a:off x="6792913" y="835025"/>
            <a:ext cx="928687" cy="9239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Kernel </a:t>
            </a:r>
            <a:br>
              <a:rPr lang="en-US" altLang="zh-CN" sz="1800" i="1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1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virtual </a:t>
            </a:r>
            <a:br>
              <a:rPr lang="en-US" altLang="zh-CN" sz="1800" i="1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1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memory</a:t>
            </a:r>
            <a:endParaRPr lang="en-US" altLang="zh-CN" sz="18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098" name="Right Brace 19"/>
          <p:cNvSpPr/>
          <p:nvPr/>
        </p:nvSpPr>
        <p:spPr>
          <a:xfrm>
            <a:off x="6546850" y="2105025"/>
            <a:ext cx="307975" cy="4371975"/>
          </a:xfrm>
          <a:prstGeom prst="rightBrace">
            <a:avLst>
              <a:gd name="adj1" fmla="val 31152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099" name="Rectangle 20"/>
          <p:cNvSpPr/>
          <p:nvPr/>
        </p:nvSpPr>
        <p:spPr>
          <a:xfrm>
            <a:off x="6792913" y="3910013"/>
            <a:ext cx="928687" cy="9239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Process</a:t>
            </a:r>
            <a:br>
              <a:rPr lang="en-US" altLang="zh-CN" sz="1800" i="1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1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virtual</a:t>
            </a:r>
            <a:br>
              <a:rPr lang="en-US" altLang="zh-CN" sz="1800" i="1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1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memory</a:t>
            </a:r>
            <a:endParaRPr lang="en-US" altLang="zh-CN" sz="18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100" name="Right Brace 21"/>
          <p:cNvSpPr/>
          <p:nvPr/>
        </p:nvSpPr>
        <p:spPr>
          <a:xfrm flipH="1">
            <a:off x="2982913" y="319088"/>
            <a:ext cx="263525" cy="885825"/>
          </a:xfrm>
          <a:prstGeom prst="rightBrace">
            <a:avLst>
              <a:gd name="adj1" fmla="val 31015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101" name="Rectangle 23"/>
          <p:cNvSpPr/>
          <p:nvPr/>
        </p:nvSpPr>
        <p:spPr>
          <a:xfrm>
            <a:off x="1608138" y="500063"/>
            <a:ext cx="1374775" cy="646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1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Different for</a:t>
            </a:r>
            <a:br>
              <a:rPr lang="en-US" altLang="zh-CN" sz="1800" i="1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1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each process</a:t>
            </a:r>
            <a:endParaRPr lang="en-US" altLang="zh-CN" sz="18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102" name="Right Brace 24"/>
          <p:cNvSpPr/>
          <p:nvPr/>
        </p:nvSpPr>
        <p:spPr>
          <a:xfrm flipH="1">
            <a:off x="2982913" y="1204913"/>
            <a:ext cx="258762" cy="900112"/>
          </a:xfrm>
          <a:prstGeom prst="rightBrace">
            <a:avLst>
              <a:gd name="adj1" fmla="val 31016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46103" name="Straight Connector 26"/>
          <p:cNvCxnSpPr>
            <a:stCxn id="46102" idx="2"/>
            <a:endCxn id="46098" idx="0"/>
          </p:cNvCxnSpPr>
          <p:nvPr/>
        </p:nvCxnSpPr>
        <p:spPr>
          <a:xfrm>
            <a:off x="3241675" y="2105025"/>
            <a:ext cx="330517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6104" name="Rectangle 27"/>
          <p:cNvSpPr/>
          <p:nvPr/>
        </p:nvSpPr>
        <p:spPr>
          <a:xfrm>
            <a:off x="1590675" y="1381125"/>
            <a:ext cx="1374775" cy="646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1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Identical for</a:t>
            </a:r>
            <a:br>
              <a:rPr lang="en-US" altLang="zh-CN" sz="1800" i="1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1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each process</a:t>
            </a:r>
            <a:endParaRPr lang="en-US" altLang="zh-CN" sz="18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105" name="Line 107"/>
          <p:cNvSpPr/>
          <p:nvPr/>
        </p:nvSpPr>
        <p:spPr>
          <a:xfrm>
            <a:off x="2965450" y="2576513"/>
            <a:ext cx="280988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6106" name="Rectangle 29"/>
          <p:cNvSpPr/>
          <p:nvPr/>
        </p:nvSpPr>
        <p:spPr>
          <a:xfrm>
            <a:off x="2332038" y="2422525"/>
            <a:ext cx="684212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%esp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107" name="Line 107"/>
          <p:cNvSpPr/>
          <p:nvPr/>
        </p:nvSpPr>
        <p:spPr>
          <a:xfrm flipV="1">
            <a:off x="2965450" y="4252913"/>
            <a:ext cx="280988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6108" name="Rectangle 31"/>
          <p:cNvSpPr/>
          <p:nvPr/>
        </p:nvSpPr>
        <p:spPr>
          <a:xfrm>
            <a:off x="2540000" y="4098925"/>
            <a:ext cx="492125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brk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109" name="Line 107"/>
          <p:cNvSpPr/>
          <p:nvPr/>
        </p:nvSpPr>
        <p:spPr>
          <a:xfrm flipV="1">
            <a:off x="2965450" y="6096000"/>
            <a:ext cx="276225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6110" name="Rectangle 33"/>
          <p:cNvSpPr/>
          <p:nvPr/>
        </p:nvSpPr>
        <p:spPr>
          <a:xfrm>
            <a:off x="1317625" y="5834063"/>
            <a:ext cx="1665288" cy="646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Verdana" panose="020B0604030504040204" pitchFamily="34" charset="0"/>
              </a:rPr>
              <a:t>x08048000 (32)</a:t>
            </a:r>
            <a:br>
              <a:rPr lang="en-US" altLang="zh-CN" sz="1800" b="1" dirty="0">
                <a:latin typeface="Times New Roman" panose="02020603050405020304" pitchFamily="18" charset="0"/>
                <a:cs typeface="Verdana" panose="020B0604030504040204" pitchFamily="34" charset="0"/>
              </a:rPr>
            </a:br>
            <a:r>
              <a:rPr lang="en-US" altLang="zh-CN" sz="1800" b="1" dirty="0">
                <a:latin typeface="Times New Roman" panose="02020603050405020304" pitchFamily="18" charset="0"/>
                <a:cs typeface="Verdana" panose="020B0604030504040204" pitchFamily="34" charset="0"/>
              </a:rPr>
              <a:t>x40000000 (64)</a:t>
            </a:r>
            <a:endParaRPr lang="en-US" altLang="zh-CN" sz="1800" b="1" dirty="0">
              <a:latin typeface="Times New Roman" panose="02020603050405020304" pitchFamily="18" charset="0"/>
              <a:ea typeface="Verdana" panose="020B0604030504040204" pitchFamily="34" charset="0"/>
            </a:endParaRPr>
          </a:p>
        </p:txBody>
      </p:sp>
      <p:sp>
        <p:nvSpPr>
          <p:cNvPr id="46111" name="Line 130"/>
          <p:cNvSpPr/>
          <p:nvPr/>
        </p:nvSpPr>
        <p:spPr>
          <a:xfrm flipV="1">
            <a:off x="4892675" y="4024313"/>
            <a:ext cx="3175" cy="2286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6112" name="Line 130"/>
          <p:cNvSpPr/>
          <p:nvPr/>
        </p:nvSpPr>
        <p:spPr>
          <a:xfrm flipV="1">
            <a:off x="4887913" y="2895600"/>
            <a:ext cx="4762" cy="214313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6113" name="Line 130"/>
          <p:cNvSpPr/>
          <p:nvPr/>
        </p:nvSpPr>
        <p:spPr>
          <a:xfrm>
            <a:off x="4895850" y="2576513"/>
            <a:ext cx="0" cy="2667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6114" name="Rectangle 45"/>
          <p:cNvSpPr>
            <a:spLocks noGrp="1"/>
          </p:cNvSpPr>
          <p:nvPr>
            <p:ph type="title"/>
          </p:nvPr>
        </p:nvSpPr>
        <p:spPr>
          <a:xfrm>
            <a:off x="260350" y="3308350"/>
            <a:ext cx="2406650" cy="1492250"/>
          </a:xfrm>
        </p:spPr>
        <p:txBody>
          <a:bodyPr vert="horz" wrap="square" lIns="91440" tIns="45720" rIns="91440" bIns="45720" anchor="ctr" anchorCtr="0"/>
          <a:p>
            <a:r>
              <a:rPr lang="en-US" altLang="zh-CN" b="0" dirty="0">
                <a:ea typeface="宋体" panose="02010600030101010101" pitchFamily="2" charset="-122"/>
              </a:rPr>
              <a:t>Linux Virtual Memory System</a:t>
            </a:r>
            <a:endParaRPr lang="zh-CN" altLang="en-US" b="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07" name="Rectangle 3"/>
          <p:cNvSpPr>
            <a:spLocks noGrp="1"/>
          </p:cNvSpPr>
          <p:nvPr>
            <p:ph idx="1"/>
          </p:nvPr>
        </p:nvSpPr>
        <p:spPr>
          <a:xfrm>
            <a:off x="3657600" y="1625600"/>
            <a:ext cx="5149850" cy="1879600"/>
          </a:xfrm>
        </p:spPr>
        <p:txBody>
          <a:bodyPr vert="horz" wrap="square" lIns="90487" tIns="44450" rIns="90487" bIns="44450" anchor="t" anchorCtr="0"/>
          <a:p>
            <a:pPr>
              <a:lnSpc>
                <a:spcPct val="13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It is physical address accessed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Each physical address has a virtual counter part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47108" name="Rectangle 4"/>
          <p:cNvSpPr/>
          <p:nvPr/>
        </p:nvSpPr>
        <p:spPr>
          <a:xfrm>
            <a:off x="1466850" y="1828800"/>
            <a:ext cx="1066800" cy="30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VPN</a:t>
            </a:r>
            <a:endParaRPr lang="en-US" altLang="zh-CN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7109" name="Line 5"/>
          <p:cNvSpPr/>
          <p:nvPr/>
        </p:nvSpPr>
        <p:spPr>
          <a:xfrm>
            <a:off x="1619250" y="2133600"/>
            <a:ext cx="0" cy="5334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7110" name="Rectangle 6"/>
          <p:cNvSpPr/>
          <p:nvPr/>
        </p:nvSpPr>
        <p:spPr>
          <a:xfrm>
            <a:off x="1466850" y="2667000"/>
            <a:ext cx="533400" cy="30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VPN1</a:t>
            </a:r>
            <a:endParaRPr lang="en-US" altLang="zh-CN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7111" name="Rectangle 7"/>
          <p:cNvSpPr/>
          <p:nvPr/>
        </p:nvSpPr>
        <p:spPr>
          <a:xfrm>
            <a:off x="2000250" y="2667000"/>
            <a:ext cx="533400" cy="30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VPN2</a:t>
            </a:r>
            <a:endParaRPr lang="en-US" altLang="zh-CN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2076450" y="3352800"/>
            <a:ext cx="8382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113" name="Rectangle 9"/>
          <p:cNvSpPr/>
          <p:nvPr/>
        </p:nvSpPr>
        <p:spPr>
          <a:xfrm>
            <a:off x="2076450" y="3733800"/>
            <a:ext cx="457200" cy="152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PDE</a:t>
            </a:r>
            <a:endParaRPr lang="en-US" altLang="zh-CN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3371850" y="5029200"/>
            <a:ext cx="8382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wrap="none" lIns="90487" tIns="44450" rIns="90487" bIns="4445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115" name="Line 11"/>
          <p:cNvSpPr/>
          <p:nvPr/>
        </p:nvSpPr>
        <p:spPr>
          <a:xfrm>
            <a:off x="1619250" y="2971800"/>
            <a:ext cx="0" cy="8382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7116" name="Line 12"/>
          <p:cNvSpPr/>
          <p:nvPr/>
        </p:nvSpPr>
        <p:spPr>
          <a:xfrm>
            <a:off x="1619250" y="3810000"/>
            <a:ext cx="4572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7117" name="Text Box 13"/>
          <p:cNvSpPr txBox="1"/>
          <p:nvPr/>
        </p:nvSpPr>
        <p:spPr>
          <a:xfrm>
            <a:off x="1143000" y="4138613"/>
            <a:ext cx="685800" cy="280987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PDBR</a:t>
            </a:r>
            <a:endParaRPr lang="en-US" altLang="zh-CN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7118" name="Line 14"/>
          <p:cNvSpPr/>
          <p:nvPr/>
        </p:nvSpPr>
        <p:spPr>
          <a:xfrm flipV="1">
            <a:off x="1771650" y="4262438"/>
            <a:ext cx="304800" cy="4762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7119" name="Line 15"/>
          <p:cNvSpPr/>
          <p:nvPr/>
        </p:nvSpPr>
        <p:spPr>
          <a:xfrm flipV="1">
            <a:off x="2914650" y="3810000"/>
            <a:ext cx="1524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7120" name="Line 16"/>
          <p:cNvSpPr/>
          <p:nvPr/>
        </p:nvSpPr>
        <p:spPr>
          <a:xfrm flipH="1">
            <a:off x="3048000" y="3810000"/>
            <a:ext cx="19050" cy="21336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7121" name="Oval 17"/>
          <p:cNvSpPr/>
          <p:nvPr/>
        </p:nvSpPr>
        <p:spPr>
          <a:xfrm>
            <a:off x="1593850" y="2933700"/>
            <a:ext cx="76200" cy="76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47122" name="Oval 18"/>
          <p:cNvSpPr/>
          <p:nvPr/>
        </p:nvSpPr>
        <p:spPr>
          <a:xfrm>
            <a:off x="1593850" y="2082800"/>
            <a:ext cx="76200" cy="76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47123" name="Text Box 19"/>
          <p:cNvSpPr txBox="1"/>
          <p:nvPr/>
        </p:nvSpPr>
        <p:spPr>
          <a:xfrm>
            <a:off x="1825625" y="1600200"/>
            <a:ext cx="377825" cy="2809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20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7124" name="Rectangle 20"/>
          <p:cNvSpPr/>
          <p:nvPr/>
        </p:nvSpPr>
        <p:spPr>
          <a:xfrm>
            <a:off x="2533650" y="1828800"/>
            <a:ext cx="533400" cy="30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VPO</a:t>
            </a:r>
            <a:endParaRPr lang="en-US" altLang="zh-CN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7125" name="Text Box 21"/>
          <p:cNvSpPr txBox="1"/>
          <p:nvPr/>
        </p:nvSpPr>
        <p:spPr>
          <a:xfrm>
            <a:off x="2613025" y="1600200"/>
            <a:ext cx="377825" cy="280988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12</a:t>
            </a:r>
            <a:endParaRPr lang="zh-CN" altLang="en-US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7126" name="Rectangle 22"/>
          <p:cNvSpPr/>
          <p:nvPr/>
        </p:nvSpPr>
        <p:spPr>
          <a:xfrm>
            <a:off x="2533650" y="3733800"/>
            <a:ext cx="381000" cy="1524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p=0</a:t>
            </a:r>
            <a:endParaRPr lang="en-US" altLang="zh-CN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7127" name="Rectangle 23"/>
          <p:cNvSpPr/>
          <p:nvPr/>
        </p:nvSpPr>
        <p:spPr>
          <a:xfrm>
            <a:off x="3371850" y="5410200"/>
            <a:ext cx="457200" cy="152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PTE</a:t>
            </a:r>
            <a:endParaRPr lang="en-US" altLang="zh-CN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7128" name="Text Box 24"/>
          <p:cNvSpPr txBox="1"/>
          <p:nvPr/>
        </p:nvSpPr>
        <p:spPr>
          <a:xfrm>
            <a:off x="1847850" y="4325938"/>
            <a:ext cx="1233488" cy="584200"/>
          </a:xfrm>
          <a:prstGeom prst="rect">
            <a:avLst/>
          </a:prstGeom>
          <a:noFill/>
          <a:ln w="9525">
            <a:noFill/>
          </a:ln>
        </p:spPr>
        <p:txBody>
          <a:bodyPr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Page directory</a:t>
            </a:r>
            <a:endParaRPr lang="en-US" altLang="zh-CN" sz="18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7129" name="Text Box 25"/>
          <p:cNvSpPr txBox="1"/>
          <p:nvPr/>
        </p:nvSpPr>
        <p:spPr>
          <a:xfrm>
            <a:off x="3186113" y="5969000"/>
            <a:ext cx="1233487" cy="584200"/>
          </a:xfrm>
          <a:prstGeom prst="rect">
            <a:avLst/>
          </a:prstGeom>
          <a:noFill/>
          <a:ln w="9525">
            <a:noFill/>
          </a:ln>
        </p:spPr>
        <p:txBody>
          <a:bodyPr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Page table</a:t>
            </a:r>
            <a:endParaRPr lang="en-US" altLang="zh-CN" sz="18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7130" name="Text Box 26"/>
          <p:cNvSpPr txBox="1"/>
          <p:nvPr/>
        </p:nvSpPr>
        <p:spPr>
          <a:xfrm>
            <a:off x="152400" y="3657600"/>
            <a:ext cx="876300" cy="417513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Mem</a:t>
            </a:r>
            <a:endParaRPr lang="en-US" altLang="zh-CN" sz="2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7131" name="Text Box 27"/>
          <p:cNvSpPr txBox="1"/>
          <p:nvPr/>
        </p:nvSpPr>
        <p:spPr>
          <a:xfrm>
            <a:off x="152400" y="5486400"/>
            <a:ext cx="825500" cy="417513"/>
          </a:xfrm>
          <a:prstGeom prst="rect">
            <a:avLst/>
          </a:prstGeom>
          <a:noFill/>
          <a:ln w="9525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Disk</a:t>
            </a:r>
            <a:endParaRPr lang="en-US" altLang="zh-CN" sz="2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7132" name="Rectangle 28"/>
          <p:cNvSpPr/>
          <p:nvPr/>
        </p:nvSpPr>
        <p:spPr>
          <a:xfrm>
            <a:off x="4673600" y="5029200"/>
            <a:ext cx="838200" cy="914400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47133" name="Text Box 29"/>
          <p:cNvSpPr txBox="1"/>
          <p:nvPr/>
        </p:nvSpPr>
        <p:spPr>
          <a:xfrm>
            <a:off x="4445000" y="5969000"/>
            <a:ext cx="1233488" cy="584200"/>
          </a:xfrm>
          <a:prstGeom prst="rect">
            <a:avLst/>
          </a:prstGeom>
          <a:noFill/>
          <a:ln w="9525">
            <a:noFill/>
          </a:ln>
        </p:spPr>
        <p:txBody>
          <a:bodyPr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Data page</a:t>
            </a:r>
            <a:endParaRPr lang="en-US" altLang="zh-CN" sz="18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7134" name="Rectangle 30"/>
          <p:cNvSpPr/>
          <p:nvPr/>
        </p:nvSpPr>
        <p:spPr>
          <a:xfrm>
            <a:off x="4673600" y="5410200"/>
            <a:ext cx="838200" cy="152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data</a:t>
            </a:r>
            <a:endParaRPr lang="en-US" altLang="zh-CN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7135" name="Line 31"/>
          <p:cNvSpPr/>
          <p:nvPr/>
        </p:nvSpPr>
        <p:spPr>
          <a:xfrm>
            <a:off x="304800" y="4953000"/>
            <a:ext cx="57150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47136" name="Rectangle 32"/>
          <p:cNvSpPr/>
          <p:nvPr/>
        </p:nvSpPr>
        <p:spPr>
          <a:xfrm>
            <a:off x="3829050" y="5410200"/>
            <a:ext cx="381000" cy="1524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7" tIns="44450" rIns="90487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14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p=0</a:t>
            </a:r>
            <a:endParaRPr lang="en-US" altLang="zh-CN" sz="14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7137" name="Line 33"/>
          <p:cNvSpPr/>
          <p:nvPr/>
        </p:nvSpPr>
        <p:spPr>
          <a:xfrm flipV="1">
            <a:off x="3048000" y="5938838"/>
            <a:ext cx="304800" cy="4762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7138" name="Rectangle 3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sz="2400" dirty="0">
                <a:ea typeface="宋体" panose="02010600030101010101" pitchFamily="2" charset="-122"/>
              </a:rPr>
              <a:t>How to Evict Page Table 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b="0" dirty="0">
                <a:ea typeface="宋体" panose="02010600030101010101" pitchFamily="2" charset="-122"/>
              </a:rPr>
              <a:t>Questions</a:t>
            </a:r>
            <a:endParaRPr lang="en-US" altLang="zh-CN" b="0" dirty="0">
              <a:ea typeface="宋体" panose="02010600030101010101" pitchFamily="2" charset="-122"/>
            </a:endParaRPr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001000" cy="4800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How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does the clock algorithm get the reference bit for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Physical Pages?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MMU only sets the access bit in VP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.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DMA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does not set the A bit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, how does </a:t>
            </a: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the </a:t>
            </a:r>
            <a:r>
              <a:rPr kumimoji="0" lang="en-US" altLang="zh-CN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clock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algorithm  handle these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Physical Pages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? 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7185" y="4572000"/>
            <a:ext cx="873442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采用一种数据结构，将此</a:t>
            </a:r>
            <a:r>
              <a:rPr lang="en-US" altLang="zh-CN"/>
              <a:t>PP</a:t>
            </a:r>
            <a:r>
              <a:rPr lang="zh-CN" altLang="en-US"/>
              <a:t>对应的所有的</a:t>
            </a:r>
            <a:r>
              <a:rPr lang="en-US" altLang="zh-CN"/>
              <a:t>VP</a:t>
            </a:r>
            <a:r>
              <a:rPr lang="zh-CN" altLang="en-US"/>
              <a:t>连接起来，并检查所有</a:t>
            </a:r>
            <a:r>
              <a:rPr lang="en-US" altLang="zh-CN"/>
              <a:t>VP</a:t>
            </a:r>
            <a:r>
              <a:rPr lang="zh-CN" altLang="en-US"/>
              <a:t>是否</a:t>
            </a:r>
            <a:endParaRPr lang="zh-CN" altLang="en-US"/>
          </a:p>
          <a:p>
            <a:r>
              <a:rPr lang="zh-CN" altLang="en-US"/>
              <a:t>有</a:t>
            </a:r>
            <a:r>
              <a:rPr lang="en-US" altLang="zh-CN"/>
              <a:t>A bit</a:t>
            </a:r>
            <a:r>
              <a:rPr lang="zh-CN" altLang="en-US"/>
              <a:t>被设置为</a:t>
            </a:r>
            <a:r>
              <a:rPr lang="en-US" altLang="zh-CN"/>
              <a:t>1</a:t>
            </a:r>
            <a:r>
              <a:rPr lang="zh-CN" altLang="en-US"/>
              <a:t>的，如果有，说明这个</a:t>
            </a:r>
            <a:r>
              <a:rPr lang="en-US" altLang="zh-CN"/>
              <a:t>PP</a:t>
            </a:r>
            <a:r>
              <a:rPr lang="zh-CN" altLang="en-US"/>
              <a:t>被访问了，并将</a:t>
            </a:r>
            <a:r>
              <a:rPr lang="en-US" altLang="zh-CN"/>
              <a:t>A</a:t>
            </a:r>
            <a:r>
              <a:rPr lang="zh-CN" altLang="en-US"/>
              <a:t>设为</a:t>
            </a:r>
            <a:r>
              <a:rPr lang="en-US" altLang="zh-CN"/>
              <a:t>0</a:t>
            </a:r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在</a:t>
            </a:r>
            <a:r>
              <a:rPr lang="en-US" altLang="zh-CN"/>
              <a:t>DMA</a:t>
            </a:r>
            <a:r>
              <a:rPr lang="zh-CN" altLang="en-US"/>
              <a:t>中，直接不考虑被</a:t>
            </a:r>
            <a:r>
              <a:rPr lang="en-US" altLang="zh-CN"/>
              <a:t>DMA</a:t>
            </a:r>
            <a:r>
              <a:rPr lang="zh-CN" altLang="en-US"/>
              <a:t>访问的</a:t>
            </a:r>
            <a:r>
              <a:rPr lang="en-US" altLang="zh-CN"/>
              <a:t>pages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4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5600" y="1995488"/>
            <a:ext cx="5545138" cy="41005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3" name="Rectangle 1"/>
          <p:cNvSpPr>
            <a:spLocks noGrp="1"/>
          </p:cNvSpPr>
          <p:nvPr>
            <p:ph type="title"/>
          </p:nvPr>
        </p:nvSpPr>
        <p:spPr>
          <a:xfrm>
            <a:off x="349250" y="533400"/>
            <a:ext cx="7956550" cy="573088"/>
          </a:xfrm>
        </p:spPr>
        <p:txBody>
          <a:bodyPr vert="horz" wrap="square" lIns="91440" tIns="45720" rIns="91440" bIns="45720" anchor="ctr" anchorCtr="0"/>
          <a:p>
            <a:pPr defTabSz="914400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 dirty="0">
                <a:ea typeface="宋体" panose="02010600030101010101" pitchFamily="2" charset="-122"/>
              </a:rPr>
              <a:t>Example</a:t>
            </a:r>
            <a:endParaRPr lang="en-GB" altLang="zh-CN" b="0" dirty="0">
              <a:ea typeface="宋体" panose="02010600030101010101" pitchFamily="2" charset="-122"/>
            </a:endParaRPr>
          </a:p>
        </p:txBody>
      </p:sp>
      <p:sp>
        <p:nvSpPr>
          <p:cNvPr id="56324" name="Rectangle 2"/>
          <p:cNvSpPr>
            <a:spLocks noGrp="1"/>
          </p:cNvSpPr>
          <p:nvPr>
            <p:ph idx="1"/>
          </p:nvPr>
        </p:nvSpPr>
        <p:spPr>
          <a:xfrm>
            <a:off x="457200" y="1371600"/>
            <a:ext cx="8077200" cy="49530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Trace:0, 1, 2, 0, 1, 3, 0, 3, 1, 2, 1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Hit rate = 6/11 = 54.5%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0015" y="2412365"/>
            <a:ext cx="273558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这里的预测未来是指：</a:t>
            </a:r>
            <a:endParaRPr lang="zh-CN" altLang="en-US"/>
          </a:p>
          <a:p>
            <a:r>
              <a:rPr lang="zh-CN" altLang="en-US"/>
              <a:t>每次要进行</a:t>
            </a:r>
            <a:r>
              <a:rPr lang="en-US" altLang="zh-CN"/>
              <a:t>replace</a:t>
            </a:r>
            <a:r>
              <a:rPr lang="zh-CN" altLang="en-US"/>
              <a:t>的</a:t>
            </a:r>
            <a:endParaRPr lang="zh-CN" altLang="en-US"/>
          </a:p>
          <a:p>
            <a:r>
              <a:rPr lang="zh-CN" altLang="en-US"/>
              <a:t>时候，要看在这之后的</a:t>
            </a:r>
            <a:endParaRPr lang="zh-CN" altLang="en-US"/>
          </a:p>
          <a:p>
            <a:r>
              <a:rPr lang="zh-CN" altLang="en-US"/>
              <a:t>操作中那一个是最晚被</a:t>
            </a:r>
            <a:endParaRPr lang="zh-CN" altLang="en-US"/>
          </a:p>
          <a:p>
            <a:r>
              <a:rPr lang="zh-CN" altLang="en-US"/>
              <a:t>访问的，就把那个替换</a:t>
            </a:r>
            <a:endParaRPr lang="zh-CN" altLang="en-US"/>
          </a:p>
          <a:p>
            <a:r>
              <a:rPr lang="zh-CN" altLang="en-US"/>
              <a:t>掉</a:t>
            </a:r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charRg st="38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2"/>
          <p:cNvSpPr>
            <a:spLocks noGrp="1"/>
          </p:cNvSpPr>
          <p:nvPr>
            <p:ph idx="1"/>
          </p:nvPr>
        </p:nvSpPr>
        <p:spPr>
          <a:xfrm>
            <a:off x="457200" y="1371600"/>
            <a:ext cx="8001000" cy="49530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Hate rate = 4/11 =36.4%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12291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0" y="1828800"/>
            <a:ext cx="6477000" cy="41195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2" name="Rectangle 1"/>
          <p:cNvSpPr>
            <a:spLocks noGrp="1"/>
          </p:cNvSpPr>
          <p:nvPr>
            <p:ph type="title"/>
          </p:nvPr>
        </p:nvSpPr>
        <p:spPr>
          <a:xfrm>
            <a:off x="349250" y="533400"/>
            <a:ext cx="7956550" cy="573088"/>
          </a:xfrm>
        </p:spPr>
        <p:txBody>
          <a:bodyPr vert="horz" wrap="square" lIns="91440" tIns="45720" rIns="91440" bIns="45720" anchor="ctr" anchorCtr="0"/>
          <a:p>
            <a:pPr defTabSz="914400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 dirty="0">
                <a:solidFill>
                  <a:srgbClr val="FF0000"/>
                </a:solidFill>
                <a:ea typeface="宋体" panose="02010600030101010101" pitchFamily="2" charset="-122"/>
              </a:rPr>
              <a:t>First-In, First-Out</a:t>
            </a:r>
            <a:r>
              <a:rPr lang="en-US" altLang="zh-CN" b="0" dirty="0">
                <a:ea typeface="宋体" panose="02010600030101010101" pitchFamily="2" charset="-122"/>
              </a:rPr>
              <a:t> Replacement Policy(FIFO)</a:t>
            </a:r>
            <a:endParaRPr lang="en-GB" altLang="zh-CN" b="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Belady’s Anomaly(</a:t>
            </a:r>
            <a:r>
              <a:rPr lang="zh-CN" altLang="en-US" dirty="0">
                <a:ea typeface="宋体" panose="02010600030101010101" pitchFamily="2" charset="-122"/>
              </a:rPr>
              <a:t>异常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72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The reference trace is 0,1,2,3,0,1,4,0,1,2,3,4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/>
            <a:endParaRPr lang="zh-CN" altLang="en-US" sz="1800" dirty="0"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838200" y="2362200"/>
          <a:ext cx="7580313" cy="2895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9440"/>
                <a:gridCol w="435460"/>
                <a:gridCol w="435460"/>
                <a:gridCol w="435460"/>
                <a:gridCol w="435460"/>
                <a:gridCol w="435460"/>
                <a:gridCol w="435460"/>
                <a:gridCol w="435460"/>
                <a:gridCol w="435460"/>
                <a:gridCol w="435460"/>
                <a:gridCol w="500416"/>
                <a:gridCol w="435460"/>
                <a:gridCol w="500416"/>
                <a:gridCol w="10354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Time 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reference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string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primary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device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contents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 rowSpan="2">
                  <a:txBody>
                    <a:bodyPr/>
                    <a:lstStyle/>
                    <a:p>
                      <a:pPr algn="ctr"/>
                      <a:endParaRPr lang="en-US" altLang="zh-CN" sz="105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pages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brought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remove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 vMerge="1"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bring in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cxnSp>
        <p:nvCxnSpPr>
          <p:cNvPr id="14431" name="直接连接符 5"/>
          <p:cNvCxnSpPr/>
          <p:nvPr/>
        </p:nvCxnSpPr>
        <p:spPr>
          <a:xfrm>
            <a:off x="790575" y="2362200"/>
            <a:ext cx="7639050" cy="0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4432" name="直接连接符 7"/>
          <p:cNvCxnSpPr/>
          <p:nvPr/>
        </p:nvCxnSpPr>
        <p:spPr>
          <a:xfrm>
            <a:off x="781050" y="3452813"/>
            <a:ext cx="7637463" cy="0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4433" name="直接连接符 8"/>
          <p:cNvCxnSpPr/>
          <p:nvPr/>
        </p:nvCxnSpPr>
        <p:spPr>
          <a:xfrm>
            <a:off x="781050" y="5257800"/>
            <a:ext cx="7637463" cy="0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Belady’s Anomaly(</a:t>
            </a:r>
            <a:r>
              <a:rPr lang="zh-CN" altLang="en-US" dirty="0">
                <a:ea typeface="宋体" panose="02010600030101010101" pitchFamily="2" charset="-122"/>
              </a:rPr>
              <a:t>异常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72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The reference trace is 0,1,2,3,0,1,4,0,1,2,3,4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/>
            <a:endParaRPr lang="zh-CN" altLang="en-US" sz="1800" dirty="0"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838200" y="2362200"/>
          <a:ext cx="7580313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9440"/>
                <a:gridCol w="435460"/>
                <a:gridCol w="435460"/>
                <a:gridCol w="435460"/>
                <a:gridCol w="435460"/>
                <a:gridCol w="435460"/>
                <a:gridCol w="435460"/>
                <a:gridCol w="435460"/>
                <a:gridCol w="435460"/>
                <a:gridCol w="435460"/>
                <a:gridCol w="500416"/>
                <a:gridCol w="435460"/>
                <a:gridCol w="500416"/>
                <a:gridCol w="10354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Time 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reference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string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primary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device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contents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 rowSpan="2">
                  <a:txBody>
                    <a:bodyPr/>
                    <a:lstStyle/>
                    <a:p>
                      <a:pPr algn="ctr"/>
                      <a:endParaRPr lang="en-US" altLang="zh-CN" sz="105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pages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brought</a:t>
                      </a:r>
                      <a:endParaRPr lang="en-US" altLang="zh-CN" sz="20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remove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 vMerge="1"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bring in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cxnSp>
        <p:nvCxnSpPr>
          <p:cNvPr id="15455" name="直接连接符 5"/>
          <p:cNvCxnSpPr/>
          <p:nvPr/>
        </p:nvCxnSpPr>
        <p:spPr>
          <a:xfrm>
            <a:off x="790575" y="2362200"/>
            <a:ext cx="7639050" cy="0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5456" name="直接连接符 7"/>
          <p:cNvCxnSpPr/>
          <p:nvPr/>
        </p:nvCxnSpPr>
        <p:spPr>
          <a:xfrm>
            <a:off x="781050" y="3452813"/>
            <a:ext cx="7637463" cy="0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5457" name="直接连接符 8"/>
          <p:cNvCxnSpPr/>
          <p:nvPr/>
        </p:nvCxnSpPr>
        <p:spPr>
          <a:xfrm>
            <a:off x="781050" y="5562600"/>
            <a:ext cx="7637463" cy="0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" name="文本框 2"/>
          <p:cNvSpPr txBox="1"/>
          <p:nvPr/>
        </p:nvSpPr>
        <p:spPr>
          <a:xfrm>
            <a:off x="453390" y="5767070"/>
            <a:ext cx="70351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这个</a:t>
            </a:r>
            <a:r>
              <a:rPr lang="en-US" altLang="zh-CN"/>
              <a:t>”</a:t>
            </a:r>
            <a:r>
              <a:rPr lang="zh-CN" altLang="en-US"/>
              <a:t>异常</a:t>
            </a:r>
            <a:r>
              <a:rPr lang="en-US" altLang="zh-CN"/>
              <a:t>”</a:t>
            </a:r>
            <a:r>
              <a:rPr lang="zh-CN" altLang="en-US"/>
              <a:t>说的是随着容量的扩大，</a:t>
            </a:r>
            <a:r>
              <a:rPr lang="en-US" altLang="zh-CN"/>
              <a:t>hit-rate</a:t>
            </a:r>
            <a:r>
              <a:rPr lang="zh-CN" altLang="en-US"/>
              <a:t>却会出现下降。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386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000" y="1600200"/>
            <a:ext cx="5867400" cy="4432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7" name="Rectangle 2"/>
          <p:cNvSpPr>
            <a:spLocks noGrp="1"/>
          </p:cNvSpPr>
          <p:nvPr>
            <p:ph idx="1"/>
          </p:nvPr>
        </p:nvSpPr>
        <p:spPr>
          <a:xfrm>
            <a:off x="457200" y="1371600"/>
            <a:ext cx="8001000" cy="49530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Hate rate = 5/11 =45.5%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6388" name="Rectangle 1"/>
          <p:cNvSpPr>
            <a:spLocks noGrp="1"/>
          </p:cNvSpPr>
          <p:nvPr>
            <p:ph type="title"/>
          </p:nvPr>
        </p:nvSpPr>
        <p:spPr>
          <a:xfrm>
            <a:off x="349250" y="533400"/>
            <a:ext cx="7956550" cy="573088"/>
          </a:xfrm>
        </p:spPr>
        <p:txBody>
          <a:bodyPr vert="horz" wrap="square" lIns="91440" tIns="45720" rIns="91440" bIns="45720" anchor="ctr" anchorCtr="0"/>
          <a:p>
            <a:pPr defTabSz="914400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 dirty="0">
                <a:solidFill>
                  <a:srgbClr val="FF0000"/>
                </a:solidFill>
                <a:ea typeface="宋体" panose="02010600030101010101" pitchFamily="2" charset="-122"/>
              </a:rPr>
              <a:t>Random Replacement</a:t>
            </a:r>
            <a:r>
              <a:rPr lang="en-US" altLang="zh-CN" b="0" dirty="0">
                <a:ea typeface="宋体" panose="02010600030101010101" pitchFamily="2" charset="-122"/>
              </a:rPr>
              <a:t> Policy</a:t>
            </a:r>
            <a:endParaRPr lang="en-GB" altLang="zh-CN" b="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843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1800" y="2819400"/>
            <a:ext cx="5856288" cy="3629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5" name="Rectangle 2"/>
          <p:cNvSpPr>
            <a:spLocks noGrp="1"/>
          </p:cNvSpPr>
          <p:nvPr>
            <p:ph idx="1"/>
          </p:nvPr>
        </p:nvSpPr>
        <p:spPr>
          <a:xfrm>
            <a:off x="457200" y="1371600"/>
            <a:ext cx="8153400" cy="49530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How many hits Random achieves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over 10,000 trials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each with a different random seed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over 40% of the time Random is as good as optimal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8436" name="Rectangle 1"/>
          <p:cNvSpPr>
            <a:spLocks noGrp="1"/>
          </p:cNvSpPr>
          <p:nvPr>
            <p:ph type="title"/>
          </p:nvPr>
        </p:nvSpPr>
        <p:spPr>
          <a:xfrm>
            <a:off x="349250" y="533400"/>
            <a:ext cx="7956550" cy="573088"/>
          </a:xfrm>
        </p:spPr>
        <p:txBody>
          <a:bodyPr vert="horz" wrap="square" lIns="91440" tIns="45720" rIns="91440" bIns="45720" anchor="ctr" anchorCtr="0"/>
          <a:p>
            <a:pPr defTabSz="914400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 dirty="0">
                <a:ea typeface="宋体" panose="02010600030101010101" pitchFamily="2" charset="-122"/>
              </a:rPr>
              <a:t>Random Replacement Policy</a:t>
            </a:r>
            <a:endParaRPr lang="en-GB" altLang="zh-CN" b="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MmI2Y2RmNTUyOTczOGJhOTliNTg4NWMyMmQ4YTkzNjMifQ=="/>
</p:tagLst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0</TotalTime>
  <Words>9553</Words>
  <Application>WPS 演示</Application>
  <PresentationFormat>全屏显示(4:3)</PresentationFormat>
  <Paragraphs>1165</Paragraphs>
  <Slides>32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3" baseType="lpstr">
      <vt:lpstr>Arial</vt:lpstr>
      <vt:lpstr>宋体</vt:lpstr>
      <vt:lpstr>Wingdings</vt:lpstr>
      <vt:lpstr>Comic Sans MS</vt:lpstr>
      <vt:lpstr>Times New Roman</vt:lpstr>
      <vt:lpstr>微软雅黑</vt:lpstr>
      <vt:lpstr>Arial Unicode MS</vt:lpstr>
      <vt:lpstr>Verdana</vt:lpstr>
      <vt:lpstr>Helvetica</vt:lpstr>
      <vt:lpstr>Courier New</vt:lpstr>
      <vt:lpstr>icfp99</vt:lpstr>
      <vt:lpstr>Replacement Policy</vt:lpstr>
      <vt:lpstr>Outline</vt:lpstr>
      <vt:lpstr>The Optimal Replacement Policy</vt:lpstr>
      <vt:lpstr>Example</vt:lpstr>
      <vt:lpstr>First-In, First-Out Replacement Policy(FIFO)</vt:lpstr>
      <vt:lpstr>Belady’s Anomaly(异常)</vt:lpstr>
      <vt:lpstr>Belady’s Anomaly(异常)</vt:lpstr>
      <vt:lpstr>Random Replacement Policy</vt:lpstr>
      <vt:lpstr>Random Replacement Policy</vt:lpstr>
      <vt:lpstr>LRU Replacement Policy</vt:lpstr>
      <vt:lpstr>LRU Replacement Policy</vt:lpstr>
      <vt:lpstr>Stack Algorithms</vt:lpstr>
      <vt:lpstr>Stack Algorithms for LRU</vt:lpstr>
      <vt:lpstr>Random Access Workload</vt:lpstr>
      <vt:lpstr>Random Access Workload</vt:lpstr>
      <vt:lpstr>Random Access Workload</vt:lpstr>
      <vt:lpstr>“80-20” Workload</vt:lpstr>
      <vt:lpstr>“80-20” Workload</vt:lpstr>
      <vt:lpstr>“80-20” Workload</vt:lpstr>
      <vt:lpstr>“Looping Sequential” Workload</vt:lpstr>
      <vt:lpstr>“Looping Sequential” Workload</vt:lpstr>
      <vt:lpstr>How to implement LRU?</vt:lpstr>
      <vt:lpstr>Clock Algorithm</vt:lpstr>
      <vt:lpstr>Clock Algorithm</vt:lpstr>
      <vt:lpstr>Page Selection Policies</vt:lpstr>
      <vt:lpstr>Control Thrashing</vt:lpstr>
      <vt:lpstr>Level 1, Level 2 and Level 3 Page Table Entry</vt:lpstr>
      <vt:lpstr>Level 4 Page Table Entry</vt:lpstr>
      <vt:lpstr>Level 2 and Level 3 Page Table Entry</vt:lpstr>
      <vt:lpstr>Linux Virtual Memory System</vt:lpstr>
      <vt:lpstr>How to Evict Page Table </vt:lpstr>
      <vt:lpstr>Questions</vt:lpstr>
    </vt:vector>
  </TitlesOfParts>
  <Company>Digital Integrity,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李昱翰</cp:lastModifiedBy>
  <cp:revision>506</cp:revision>
  <dcterms:created xsi:type="dcterms:W3CDTF">2000-01-15T07:54:00Z</dcterms:created>
  <dcterms:modified xsi:type="dcterms:W3CDTF">2022-06-04T14:31:13Z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F46EA4BE298B42D89A3DC7CFE8CC2FE3</vt:lpwstr>
  </property>
  <property fmtid="{D5CDD505-2E9C-101B-9397-08002B2CF9AE}" pid="3" name="KSOProductBuildVer">
    <vt:lpwstr>2052-11.1.0.11744</vt:lpwstr>
  </property>
</Properties>
</file>