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1238" r:id="rId3"/>
    <p:sldId id="1239" r:id="rId5"/>
    <p:sldId id="1240" r:id="rId6"/>
    <p:sldId id="1241" r:id="rId7"/>
    <p:sldId id="1242" r:id="rId8"/>
    <p:sldId id="1243" r:id="rId9"/>
    <p:sldId id="1291" r:id="rId10"/>
    <p:sldId id="1292" r:id="rId11"/>
    <p:sldId id="1244" r:id="rId12"/>
    <p:sldId id="1245" r:id="rId13"/>
    <p:sldId id="1293" r:id="rId14"/>
    <p:sldId id="1246" r:id="rId15"/>
    <p:sldId id="1247" r:id="rId16"/>
    <p:sldId id="1295" r:id="rId17"/>
    <p:sldId id="1248" r:id="rId18"/>
    <p:sldId id="1249" r:id="rId19"/>
    <p:sldId id="1294" r:id="rId20"/>
    <p:sldId id="1258" r:id="rId21"/>
    <p:sldId id="1252" r:id="rId22"/>
    <p:sldId id="1253" r:id="rId23"/>
    <p:sldId id="1254" r:id="rId24"/>
    <p:sldId id="1255" r:id="rId25"/>
    <p:sldId id="1256" r:id="rId26"/>
    <p:sldId id="1257" r:id="rId27"/>
    <p:sldId id="1221" r:id="rId28"/>
    <p:sldId id="1222" r:id="rId29"/>
    <p:sldId id="1296" r:id="rId30"/>
    <p:sldId id="1236" r:id="rId31"/>
    <p:sldId id="1298" r:id="rId32"/>
    <p:sldId id="1297" r:id="rId33"/>
    <p:sldId id="1223" r:id="rId34"/>
    <p:sldId id="1299" r:id="rId35"/>
    <p:sldId id="1225" r:id="rId36"/>
    <p:sldId id="1226" r:id="rId37"/>
    <p:sldId id="1228" r:id="rId38"/>
    <p:sldId id="1229" r:id="rId39"/>
    <p:sldId id="1230" r:id="rId40"/>
    <p:sldId id="1231" r:id="rId41"/>
    <p:sldId id="1235" r:id="rId42"/>
    <p:sldId id="1232" r:id="rId43"/>
    <p:sldId id="1233" r:id="rId44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CCFF"/>
    <a:srgbClr val="00CCFF"/>
    <a:srgbClr val="CCFFFF"/>
    <a:srgbClr val="B9F2FF"/>
    <a:srgbClr val="B9FFFF"/>
    <a:srgbClr val="BFBFBF"/>
    <a:srgbClr val="00FF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686"/>
    <p:restoredTop sz="81553"/>
  </p:normalViewPr>
  <p:slideViewPr>
    <p:cSldViewPr showGuides="1">
      <p:cViewPr varScale="1">
        <p:scale>
          <a:sx n="81" d="100"/>
          <a:sy n="81" d="100"/>
        </p:scale>
        <p:origin x="103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5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AAEA1A-5DE2-41E8-A08A-70C83AFE1FAA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C5E1D5-0231-4B44-BB17-C46793A51492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0E65FA-92BA-4B7E-86F1-FB1431CCA6E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时钟周期</a:t>
            </a:r>
            <a:r>
              <a:rPr lang="en-US" altLang="zh-CN" dirty="0"/>
              <a:t>70ps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时钟周期</a:t>
            </a:r>
            <a:r>
              <a:rPr lang="en-US" altLang="zh-CN" dirty="0"/>
              <a:t>70ps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这种</a:t>
            </a:r>
            <a:r>
              <a:rPr lang="en-US" altLang="zh-CN" dirty="0"/>
              <a:t>dependency</a:t>
            </a:r>
            <a:r>
              <a:rPr lang="zh-CN" altLang="en-US" dirty="0"/>
              <a:t>在</a:t>
            </a:r>
            <a:r>
              <a:rPr lang="en-US" altLang="zh-CN" dirty="0"/>
              <a:t>SEQ</a:t>
            </a:r>
            <a:r>
              <a:rPr lang="zh-CN" altLang="en-US" dirty="0"/>
              <a:t>和</a:t>
            </a:r>
            <a:r>
              <a:rPr lang="en-US" altLang="zh-CN" dirty="0"/>
              <a:t>SEQ+</a:t>
            </a:r>
            <a:r>
              <a:rPr lang="zh-CN" altLang="en-US" dirty="0"/>
              <a:t>中也是不存在的。道理和前面</a:t>
            </a:r>
            <a:r>
              <a:rPr lang="en-US" altLang="zh-CN" dirty="0"/>
              <a:t>data dependency</a:t>
            </a:r>
            <a:r>
              <a:rPr lang="zh-CN" altLang="en-US" dirty="0"/>
              <a:t>的道理相通。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>
          <a:xfrm>
            <a:off x="1171575" y="690563"/>
            <a:ext cx="4529138" cy="3397250"/>
          </a:xfrm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可能初看上去非常古怪。明明计算下条指令地址</a:t>
            </a:r>
            <a:r>
              <a:rPr lang="en-US" altLang="zh-CN" dirty="0"/>
              <a:t>PC</a:t>
            </a:r>
            <a:r>
              <a:rPr lang="zh-CN" altLang="en-US" dirty="0"/>
              <a:t>应该是在本指令快结束时才能进行的。为什么放到了指令的开始呢。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因为我们把计算下条指令地址变成了计算本条指令地址。也就是说算出来的</a:t>
            </a:r>
            <a:r>
              <a:rPr lang="en-US" altLang="zh-CN" dirty="0"/>
              <a:t>PC(</a:t>
            </a:r>
            <a:r>
              <a:rPr lang="zh-CN" altLang="en-US" dirty="0"/>
              <a:t>圆圈中的那个</a:t>
            </a:r>
            <a:r>
              <a:rPr lang="en-US" altLang="zh-CN" dirty="0"/>
              <a:t>)</a:t>
            </a:r>
            <a:r>
              <a:rPr lang="zh-CN" altLang="en-US" dirty="0"/>
              <a:t>不是下条指令的地址，而是本条指令的地址。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相当于对时序进行切分时向前移动了一点。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在这种情况下，虽然</a:t>
            </a:r>
            <a:r>
              <a:rPr lang="en-US" altLang="zh-CN" dirty="0"/>
              <a:t>lSA</a:t>
            </a:r>
            <a:r>
              <a:rPr lang="zh-CN" altLang="en-US" dirty="0"/>
              <a:t>说存在一个</a:t>
            </a:r>
            <a:r>
              <a:rPr lang="en-US" altLang="zh-CN" dirty="0"/>
              <a:t>PC</a:t>
            </a:r>
            <a:r>
              <a:rPr lang="zh-CN" altLang="en-US" dirty="0"/>
              <a:t>寄存器。但实际上并不存在这个寄存器。相反，存在其他几个寄存器</a:t>
            </a:r>
            <a:r>
              <a:rPr lang="en-US" altLang="zh-CN" dirty="0"/>
              <a:t>pIcode, pBch, pValM, pValC, pValP</a:t>
            </a:r>
            <a:r>
              <a:rPr lang="zh-CN" altLang="en-US" dirty="0"/>
              <a:t>。（但程序员不可见）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另外，这种变换也没有引起问题。例如相对跳转</a:t>
            </a:r>
            <a:r>
              <a:rPr lang="en-US" altLang="zh-CN" dirty="0"/>
              <a:t>(PC-relative</a:t>
            </a:r>
            <a:r>
              <a:rPr lang="zh-CN" altLang="en-US" dirty="0"/>
              <a:t>寻址</a:t>
            </a:r>
            <a:r>
              <a:rPr lang="en-US" altLang="zh-CN" dirty="0"/>
              <a:t>)(</a:t>
            </a:r>
            <a:r>
              <a:rPr lang="zh-CN" altLang="en-US" dirty="0"/>
              <a:t>虽然</a:t>
            </a:r>
            <a:r>
              <a:rPr lang="en-US" altLang="zh-CN" dirty="0"/>
              <a:t>Y86</a:t>
            </a:r>
            <a:r>
              <a:rPr lang="zh-CN" altLang="en-US" dirty="0"/>
              <a:t>不存在这种寻址方式</a:t>
            </a:r>
            <a:r>
              <a:rPr lang="en-US" altLang="zh-CN" dirty="0"/>
              <a:t>)</a:t>
            </a:r>
            <a:r>
              <a:rPr lang="zh-CN" altLang="en-US" dirty="0"/>
              <a:t>，这种寻址方式实际上是在</a:t>
            </a:r>
            <a:r>
              <a:rPr lang="en-US" altLang="zh-CN" dirty="0"/>
              <a:t>Execute</a:t>
            </a:r>
            <a:r>
              <a:rPr lang="zh-CN" altLang="en-US" dirty="0"/>
              <a:t>阶段将</a:t>
            </a:r>
            <a:r>
              <a:rPr lang="en-US" altLang="zh-CN" dirty="0"/>
              <a:t>valP</a:t>
            </a:r>
            <a:r>
              <a:rPr lang="zh-CN" altLang="en-US" dirty="0"/>
              <a:t>的值</a:t>
            </a:r>
            <a:r>
              <a:rPr lang="en-US" altLang="zh-CN" dirty="0"/>
              <a:t>+</a:t>
            </a:r>
            <a:r>
              <a:rPr lang="zh-CN" altLang="en-US" dirty="0"/>
              <a:t>偏移量。所以没有使用</a:t>
            </a:r>
            <a:r>
              <a:rPr lang="en-US" altLang="zh-CN" dirty="0"/>
              <a:t>PC</a:t>
            </a:r>
            <a:r>
              <a:rPr lang="zh-CN" altLang="en-US" dirty="0"/>
              <a:t>的值，即使用了在</a:t>
            </a:r>
            <a:r>
              <a:rPr lang="en-US" altLang="zh-CN" dirty="0"/>
              <a:t>Fetch</a:t>
            </a:r>
            <a:r>
              <a:rPr lang="zh-CN" altLang="en-US" dirty="0"/>
              <a:t>之前新的</a:t>
            </a:r>
            <a:r>
              <a:rPr lang="en-US" altLang="zh-CN" dirty="0"/>
              <a:t>PC</a:t>
            </a:r>
            <a:r>
              <a:rPr lang="zh-CN" altLang="en-US" dirty="0"/>
              <a:t>也已经有了，所以对于其后的各个阶段来说</a:t>
            </a:r>
            <a:r>
              <a:rPr lang="en-US" altLang="zh-CN" dirty="0"/>
              <a:t>PC</a:t>
            </a:r>
            <a:r>
              <a:rPr lang="zh-CN" altLang="en-US" dirty="0"/>
              <a:t>和</a:t>
            </a:r>
            <a:r>
              <a:rPr lang="en-US" altLang="zh-CN" dirty="0"/>
              <a:t>SEQ</a:t>
            </a:r>
            <a:r>
              <a:rPr lang="zh-CN" altLang="en-US" dirty="0"/>
              <a:t>中的是一样的。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这种变换的主要目的是要说明</a:t>
            </a:r>
            <a:r>
              <a:rPr lang="en-US" altLang="zh-CN" dirty="0"/>
              <a:t>ISA</a:t>
            </a:r>
            <a:r>
              <a:rPr lang="zh-CN" altLang="en-US" dirty="0"/>
              <a:t>和实现之间并不需要一一对应，只要语义一致就可以了。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这种变换也方便了我们下面要实现的</a:t>
            </a:r>
            <a:r>
              <a:rPr lang="en-US" altLang="zh-CN" dirty="0"/>
              <a:t>PIPE</a:t>
            </a:r>
            <a:r>
              <a:rPr lang="zh-CN" altLang="en-US" dirty="0"/>
              <a:t>。因为</a:t>
            </a:r>
            <a:r>
              <a:rPr lang="en-US" altLang="zh-CN" dirty="0"/>
              <a:t>PIPE</a:t>
            </a:r>
            <a:r>
              <a:rPr lang="zh-CN" altLang="en-US" dirty="0"/>
              <a:t>的地址预测是在</a:t>
            </a:r>
            <a:r>
              <a:rPr lang="en-US" altLang="zh-CN" dirty="0"/>
              <a:t>fetch</a:t>
            </a:r>
            <a:r>
              <a:rPr lang="zh-CN" altLang="en-US" dirty="0"/>
              <a:t>阶段就做的。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我们希望能够设计一个每条指令只用一个周期完成的</a:t>
            </a:r>
            <a:r>
              <a:rPr lang="en-US" altLang="zh-CN" dirty="0"/>
              <a:t>Pipleline CPU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marL="228600" lvl="0" indent="-228600" eaLnBrk="1" hangingPunct="1"/>
            <a:r>
              <a:rPr lang="zh-CN" altLang="en-US" dirty="0"/>
              <a:t>整个硬件框图。实际上大部分内容与</a:t>
            </a:r>
            <a:r>
              <a:rPr lang="en-US" altLang="zh-CN" dirty="0"/>
              <a:t>SEQ+</a:t>
            </a:r>
            <a:r>
              <a:rPr lang="zh-CN" altLang="en-US" dirty="0"/>
              <a:t>相比，是相当类似或者说相同的。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变化有：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信号的重新组织与命名。在原有输入信号前面加上流水线寄存器名称（大写）以区分各自用到的信号。因为例如</a:t>
            </a:r>
            <a:r>
              <a:rPr lang="en-US" altLang="zh-CN" dirty="0"/>
              <a:t>icode</a:t>
            </a:r>
            <a:r>
              <a:rPr lang="zh-CN" altLang="en-US" dirty="0"/>
              <a:t>就在</a:t>
            </a:r>
            <a:r>
              <a:rPr lang="en-US" altLang="zh-CN" dirty="0"/>
              <a:t>Decode</a:t>
            </a:r>
            <a:r>
              <a:rPr lang="zh-CN" altLang="en-US" dirty="0"/>
              <a:t>、</a:t>
            </a:r>
            <a:r>
              <a:rPr lang="en-US" altLang="zh-CN" dirty="0"/>
              <a:t>Execute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/>
              <a:t>Write back</a:t>
            </a:r>
            <a:r>
              <a:rPr lang="zh-CN" altLang="en-US" dirty="0"/>
              <a:t>阶段都存在，而且这些信号的内容还不同</a:t>
            </a:r>
            <a:r>
              <a:rPr lang="en-US" altLang="zh-CN" dirty="0"/>
              <a:t>(</a:t>
            </a:r>
            <a:r>
              <a:rPr lang="zh-CN" altLang="en-US" dirty="0"/>
              <a:t>因为属于不同的指令</a:t>
            </a:r>
            <a:r>
              <a:rPr lang="en-US" altLang="zh-CN" dirty="0"/>
              <a:t>)</a:t>
            </a:r>
            <a:r>
              <a:rPr lang="zh-CN" altLang="en-US" dirty="0"/>
              <a:t>，所以用流水线寄存器来加以区分。</a:t>
            </a:r>
            <a:r>
              <a:rPr lang="en-US" altLang="zh-CN" dirty="0"/>
              <a:t>D_icode, E_icode, M_icode, and W_icode.  </a:t>
            </a:r>
            <a:endParaRPr lang="en-US" altLang="zh-CN" dirty="0"/>
          </a:p>
          <a:p>
            <a:pPr marL="228600" lvl="0" indent="-228600" eaLnBrk="1" hangingPunct="1"/>
            <a:r>
              <a:rPr lang="zh-CN" altLang="en-US" dirty="0"/>
              <a:t>如果这些信号是某一阶段产生的，则以小写字母作前缀。例如</a:t>
            </a:r>
            <a:r>
              <a:rPr lang="en-US" altLang="zh-CN" dirty="0"/>
              <a:t>valE</a:t>
            </a:r>
            <a:r>
              <a:rPr lang="zh-CN" altLang="en-US" dirty="0"/>
              <a:t>是由</a:t>
            </a:r>
            <a:r>
              <a:rPr lang="en-US" altLang="zh-CN" dirty="0"/>
              <a:t>Execute</a:t>
            </a:r>
            <a:r>
              <a:rPr lang="zh-CN" altLang="en-US" dirty="0"/>
              <a:t>阶段产生的，所以在</a:t>
            </a:r>
            <a:r>
              <a:rPr lang="en-US" altLang="zh-CN" dirty="0"/>
              <a:t>Execute</a:t>
            </a:r>
            <a:r>
              <a:rPr lang="zh-CN" altLang="en-US" dirty="0"/>
              <a:t>阶段，他的名字叫</a:t>
            </a:r>
            <a:r>
              <a:rPr lang="en-US" altLang="zh-CN" dirty="0"/>
              <a:t>e_valE.</a:t>
            </a:r>
            <a:endParaRPr lang="en-US" altLang="zh-CN" dirty="0"/>
          </a:p>
          <a:p>
            <a:pPr marL="228600" lvl="0" indent="-228600" eaLnBrk="1" hangingPunct="1"/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Fetch</a:t>
            </a:r>
            <a:r>
              <a:rPr lang="zh-CN" altLang="en-US" dirty="0"/>
              <a:t>阶段增加了</a:t>
            </a:r>
            <a:r>
              <a:rPr lang="en-US" altLang="zh-CN" dirty="0"/>
              <a:t>Predict PC</a:t>
            </a:r>
            <a:r>
              <a:rPr lang="zh-CN" altLang="en-US" dirty="0"/>
              <a:t>部件来预测下一条指令的地址。</a:t>
            </a:r>
            <a:endParaRPr lang="zh-CN" altLang="en-US" dirty="0"/>
          </a:p>
          <a:p>
            <a:pPr marL="228600" lvl="0" indent="-228600" eaLnBrk="1" hangingPunct="1"/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/>
              <a:t>valP</a:t>
            </a:r>
            <a:r>
              <a:rPr lang="zh-CN" altLang="en-US" dirty="0"/>
              <a:t>和</a:t>
            </a:r>
            <a:r>
              <a:rPr lang="en-US" altLang="zh-CN" dirty="0"/>
              <a:t>valA</a:t>
            </a:r>
            <a:r>
              <a:rPr lang="zh-CN" altLang="en-US" dirty="0"/>
              <a:t>在</a:t>
            </a:r>
            <a:r>
              <a:rPr lang="en-US" altLang="zh-CN" dirty="0"/>
              <a:t>Decode</a:t>
            </a:r>
            <a:r>
              <a:rPr lang="zh-CN" altLang="en-US" dirty="0"/>
              <a:t>阶段合并为一个信号，所以多了一个</a:t>
            </a:r>
            <a:r>
              <a:rPr lang="en-US" altLang="zh-CN" dirty="0"/>
              <a:t>Select A</a:t>
            </a:r>
            <a:r>
              <a:rPr lang="zh-CN" altLang="en-US" dirty="0"/>
              <a:t>部件。书上</a:t>
            </a:r>
            <a:r>
              <a:rPr lang="en-US" altLang="zh-CN" dirty="0"/>
              <a:t>P321</a:t>
            </a:r>
            <a:r>
              <a:rPr lang="zh-CN" altLang="en-US" dirty="0"/>
              <a:t>。主要用处是减少控制信号和寄存器的数目。因为只有</a:t>
            </a:r>
            <a:r>
              <a:rPr lang="en-US" altLang="zh-CN" dirty="0"/>
              <a:t>call</a:t>
            </a:r>
            <a:r>
              <a:rPr lang="zh-CN" altLang="en-US" dirty="0"/>
              <a:t>指令会在</a:t>
            </a:r>
            <a:r>
              <a:rPr lang="en-US" altLang="zh-CN" dirty="0"/>
              <a:t>memory</a:t>
            </a:r>
            <a:r>
              <a:rPr lang="zh-CN" altLang="en-US" dirty="0"/>
              <a:t>阶段用到</a:t>
            </a:r>
            <a:r>
              <a:rPr lang="en-US" altLang="zh-CN" dirty="0"/>
              <a:t>valP</a:t>
            </a:r>
            <a:r>
              <a:rPr lang="zh-CN" altLang="en-US" dirty="0"/>
              <a:t>，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只有</a:t>
            </a:r>
            <a:r>
              <a:rPr lang="en-US" altLang="zh-CN" dirty="0"/>
              <a:t>jump</a:t>
            </a:r>
            <a:r>
              <a:rPr lang="zh-CN" altLang="en-US" dirty="0"/>
              <a:t>指令会在</a:t>
            </a:r>
            <a:r>
              <a:rPr lang="en-US" altLang="zh-CN" dirty="0"/>
              <a:t>execute</a:t>
            </a:r>
            <a:r>
              <a:rPr lang="zh-CN" altLang="en-US" dirty="0"/>
              <a:t>阶段用到</a:t>
            </a:r>
            <a:r>
              <a:rPr lang="en-US" altLang="zh-CN" dirty="0"/>
              <a:t>valP</a:t>
            </a:r>
            <a:r>
              <a:rPr lang="zh-CN" altLang="en-US" dirty="0"/>
              <a:t>。这两种指令都不需要用到寄存器</a:t>
            </a:r>
            <a:r>
              <a:rPr lang="en-US" altLang="zh-CN" dirty="0"/>
              <a:t>A</a:t>
            </a:r>
            <a:r>
              <a:rPr lang="zh-CN" altLang="en-US" dirty="0"/>
              <a:t>。所以我们可以将这两个控制信号合并。这样，</a:t>
            </a:r>
            <a:r>
              <a:rPr lang="en-US" altLang="zh-CN" dirty="0"/>
              <a:t>SEQ</a:t>
            </a:r>
            <a:r>
              <a:rPr lang="zh-CN" altLang="en-US" dirty="0"/>
              <a:t>中的</a:t>
            </a:r>
            <a:r>
              <a:rPr lang="en-US" altLang="zh-CN" dirty="0"/>
              <a:t>data</a:t>
            </a:r>
            <a:r>
              <a:rPr lang="zh-CN" altLang="en-US" dirty="0"/>
              <a:t>部件就不需要了。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因为在</a:t>
            </a:r>
            <a:r>
              <a:rPr lang="en-US" altLang="zh-CN" dirty="0"/>
              <a:t>Fetch</a:t>
            </a:r>
            <a:r>
              <a:rPr lang="zh-CN" altLang="en-US" dirty="0"/>
              <a:t>阶段本身就有</a:t>
            </a:r>
            <a:r>
              <a:rPr lang="en-US" altLang="zh-CN" dirty="0"/>
              <a:t>Predict PC</a:t>
            </a:r>
            <a:r>
              <a:rPr lang="zh-CN" altLang="en-US" dirty="0"/>
              <a:t>部件。这样</a:t>
            </a:r>
            <a:r>
              <a:rPr lang="en-US" altLang="zh-CN" dirty="0"/>
              <a:t>valP</a:t>
            </a:r>
            <a:r>
              <a:rPr lang="zh-CN" altLang="en-US" dirty="0"/>
              <a:t>在其他场合也不需要传播到</a:t>
            </a:r>
            <a:r>
              <a:rPr lang="en-US" altLang="zh-CN" dirty="0"/>
              <a:t>Fetch</a:t>
            </a:r>
            <a:r>
              <a:rPr lang="zh-CN" altLang="en-US" dirty="0"/>
              <a:t>阶段之外的场合去。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marL="228600" lvl="0" indent="-228600"/>
            <a:endParaRPr lang="zh-CN" altLang="en-US" dirty="0"/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marL="228600" lvl="0" indent="-228600" eaLnBrk="1" hangingPunct="1"/>
            <a:r>
              <a:rPr lang="zh-CN" altLang="en-US" dirty="0"/>
              <a:t>整个硬件框图。实际上大部分内容与</a:t>
            </a:r>
            <a:r>
              <a:rPr lang="en-US" altLang="zh-CN" dirty="0"/>
              <a:t>SEQ+</a:t>
            </a:r>
            <a:r>
              <a:rPr lang="zh-CN" altLang="en-US" dirty="0"/>
              <a:t>相比，是相当类似或者说相同的。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变化有：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信号的重新组织与命名。在原有输入信号前面加上流水线寄存器名称（大写）以区分各自用到的信号。因为例如</a:t>
            </a:r>
            <a:r>
              <a:rPr lang="en-US" altLang="zh-CN" dirty="0"/>
              <a:t>icode</a:t>
            </a:r>
            <a:r>
              <a:rPr lang="zh-CN" altLang="en-US" dirty="0"/>
              <a:t>就在</a:t>
            </a:r>
            <a:r>
              <a:rPr lang="en-US" altLang="zh-CN" dirty="0"/>
              <a:t>Decode</a:t>
            </a:r>
            <a:r>
              <a:rPr lang="zh-CN" altLang="en-US" dirty="0"/>
              <a:t>、</a:t>
            </a:r>
            <a:r>
              <a:rPr lang="en-US" altLang="zh-CN" dirty="0"/>
              <a:t>Execute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/>
              <a:t>Write back</a:t>
            </a:r>
            <a:r>
              <a:rPr lang="zh-CN" altLang="en-US" dirty="0"/>
              <a:t>阶段都存在，而且这些信号的内容还不同</a:t>
            </a:r>
            <a:r>
              <a:rPr lang="en-US" altLang="zh-CN" dirty="0"/>
              <a:t>(</a:t>
            </a:r>
            <a:r>
              <a:rPr lang="zh-CN" altLang="en-US" dirty="0"/>
              <a:t>因为属于不同的指令</a:t>
            </a:r>
            <a:r>
              <a:rPr lang="en-US" altLang="zh-CN" dirty="0"/>
              <a:t>)</a:t>
            </a:r>
            <a:r>
              <a:rPr lang="zh-CN" altLang="en-US" dirty="0"/>
              <a:t>，所以用流水线寄存器来加以区分。</a:t>
            </a:r>
            <a:r>
              <a:rPr lang="en-US" altLang="zh-CN" dirty="0"/>
              <a:t>D_icode, E_icode, M_icode, and W_icode.  </a:t>
            </a:r>
            <a:endParaRPr lang="en-US" altLang="zh-CN" dirty="0"/>
          </a:p>
          <a:p>
            <a:pPr marL="228600" lvl="0" indent="-228600" eaLnBrk="1" hangingPunct="1"/>
            <a:r>
              <a:rPr lang="zh-CN" altLang="en-US" dirty="0"/>
              <a:t>如果这些信号是某一阶段产生的，则以小写字母作前缀。例如</a:t>
            </a:r>
            <a:r>
              <a:rPr lang="en-US" altLang="zh-CN" dirty="0"/>
              <a:t>valE</a:t>
            </a:r>
            <a:r>
              <a:rPr lang="zh-CN" altLang="en-US" dirty="0"/>
              <a:t>是由</a:t>
            </a:r>
            <a:r>
              <a:rPr lang="en-US" altLang="zh-CN" dirty="0"/>
              <a:t>Execute</a:t>
            </a:r>
            <a:r>
              <a:rPr lang="zh-CN" altLang="en-US" dirty="0"/>
              <a:t>阶段产生的，所以在</a:t>
            </a:r>
            <a:r>
              <a:rPr lang="en-US" altLang="zh-CN" dirty="0"/>
              <a:t>Execute</a:t>
            </a:r>
            <a:r>
              <a:rPr lang="zh-CN" altLang="en-US" dirty="0"/>
              <a:t>阶段，他的名字叫</a:t>
            </a:r>
            <a:r>
              <a:rPr lang="en-US" altLang="zh-CN" dirty="0"/>
              <a:t>e_valE.</a:t>
            </a:r>
            <a:endParaRPr lang="en-US" altLang="zh-CN" dirty="0"/>
          </a:p>
          <a:p>
            <a:pPr marL="228600" lvl="0" indent="-228600" eaLnBrk="1" hangingPunct="1"/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Fetch</a:t>
            </a:r>
            <a:r>
              <a:rPr lang="zh-CN" altLang="en-US" dirty="0"/>
              <a:t>阶段增加了</a:t>
            </a:r>
            <a:r>
              <a:rPr lang="en-US" altLang="zh-CN" dirty="0"/>
              <a:t>Predict PC</a:t>
            </a:r>
            <a:r>
              <a:rPr lang="zh-CN" altLang="en-US" dirty="0"/>
              <a:t>部件来预测下一条指令的地址。</a:t>
            </a:r>
            <a:endParaRPr lang="zh-CN" altLang="en-US" dirty="0"/>
          </a:p>
          <a:p>
            <a:pPr marL="228600" lvl="0" indent="-228600" eaLnBrk="1" hangingPunct="1"/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/>
              <a:t>valP</a:t>
            </a:r>
            <a:r>
              <a:rPr lang="zh-CN" altLang="en-US" dirty="0"/>
              <a:t>和</a:t>
            </a:r>
            <a:r>
              <a:rPr lang="en-US" altLang="zh-CN" dirty="0"/>
              <a:t>valA</a:t>
            </a:r>
            <a:r>
              <a:rPr lang="zh-CN" altLang="en-US" dirty="0"/>
              <a:t>在</a:t>
            </a:r>
            <a:r>
              <a:rPr lang="en-US" altLang="zh-CN" dirty="0"/>
              <a:t>Decode</a:t>
            </a:r>
            <a:r>
              <a:rPr lang="zh-CN" altLang="en-US" dirty="0"/>
              <a:t>阶段合并为一个信号，所以多了一个</a:t>
            </a:r>
            <a:r>
              <a:rPr lang="en-US" altLang="zh-CN" dirty="0"/>
              <a:t>Select A</a:t>
            </a:r>
            <a:r>
              <a:rPr lang="zh-CN" altLang="en-US" dirty="0"/>
              <a:t>部件。书上</a:t>
            </a:r>
            <a:r>
              <a:rPr lang="en-US" altLang="zh-CN" dirty="0"/>
              <a:t>P321</a:t>
            </a:r>
            <a:r>
              <a:rPr lang="zh-CN" altLang="en-US" dirty="0"/>
              <a:t>。主要用处是减少控制信号和寄存器的数目。因为只有</a:t>
            </a:r>
            <a:r>
              <a:rPr lang="en-US" altLang="zh-CN" dirty="0"/>
              <a:t>call</a:t>
            </a:r>
            <a:r>
              <a:rPr lang="zh-CN" altLang="en-US" dirty="0"/>
              <a:t>指令会在</a:t>
            </a:r>
            <a:r>
              <a:rPr lang="en-US" altLang="zh-CN" dirty="0"/>
              <a:t>memory</a:t>
            </a:r>
            <a:r>
              <a:rPr lang="zh-CN" altLang="en-US" dirty="0"/>
              <a:t>阶段用到</a:t>
            </a:r>
            <a:r>
              <a:rPr lang="en-US" altLang="zh-CN" dirty="0"/>
              <a:t>valP</a:t>
            </a:r>
            <a:r>
              <a:rPr lang="zh-CN" altLang="en-US" dirty="0"/>
              <a:t>，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只有</a:t>
            </a:r>
            <a:r>
              <a:rPr lang="en-US" altLang="zh-CN" dirty="0"/>
              <a:t>jump</a:t>
            </a:r>
            <a:r>
              <a:rPr lang="zh-CN" altLang="en-US" dirty="0"/>
              <a:t>指令会在</a:t>
            </a:r>
            <a:r>
              <a:rPr lang="en-US" altLang="zh-CN" dirty="0"/>
              <a:t>execute</a:t>
            </a:r>
            <a:r>
              <a:rPr lang="zh-CN" altLang="en-US" dirty="0"/>
              <a:t>阶段用到</a:t>
            </a:r>
            <a:r>
              <a:rPr lang="en-US" altLang="zh-CN" dirty="0"/>
              <a:t>valP</a:t>
            </a:r>
            <a:r>
              <a:rPr lang="zh-CN" altLang="en-US" dirty="0"/>
              <a:t>。这两种指令都不需要用到寄存器</a:t>
            </a:r>
            <a:r>
              <a:rPr lang="en-US" altLang="zh-CN" dirty="0"/>
              <a:t>A</a:t>
            </a:r>
            <a:r>
              <a:rPr lang="zh-CN" altLang="en-US" dirty="0"/>
              <a:t>。所以我们可以将这两个控制信号合并。这样，</a:t>
            </a:r>
            <a:r>
              <a:rPr lang="en-US" altLang="zh-CN" dirty="0"/>
              <a:t>SEQ</a:t>
            </a:r>
            <a:r>
              <a:rPr lang="zh-CN" altLang="en-US" dirty="0"/>
              <a:t>中的</a:t>
            </a:r>
            <a:r>
              <a:rPr lang="en-US" altLang="zh-CN" dirty="0"/>
              <a:t>data</a:t>
            </a:r>
            <a:r>
              <a:rPr lang="zh-CN" altLang="en-US" dirty="0"/>
              <a:t>部件就不需要了。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因为在</a:t>
            </a:r>
            <a:r>
              <a:rPr lang="en-US" altLang="zh-CN" dirty="0"/>
              <a:t>Fetch</a:t>
            </a:r>
            <a:r>
              <a:rPr lang="zh-CN" altLang="en-US" dirty="0"/>
              <a:t>阶段本身就有</a:t>
            </a:r>
            <a:r>
              <a:rPr lang="en-US" altLang="zh-CN" dirty="0"/>
              <a:t>Predict PC</a:t>
            </a:r>
            <a:r>
              <a:rPr lang="zh-CN" altLang="en-US" dirty="0"/>
              <a:t>部件。这样</a:t>
            </a:r>
            <a:r>
              <a:rPr lang="en-US" altLang="zh-CN" dirty="0"/>
              <a:t>valP</a:t>
            </a:r>
            <a:r>
              <a:rPr lang="zh-CN" altLang="en-US" dirty="0"/>
              <a:t>在其他场合也不需要传播到</a:t>
            </a:r>
            <a:r>
              <a:rPr lang="en-US" altLang="zh-CN" dirty="0"/>
              <a:t>Fetch</a:t>
            </a:r>
            <a:r>
              <a:rPr lang="zh-CN" altLang="en-US" dirty="0"/>
              <a:t>阶段之外的场合去。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marL="228600" lvl="0" indent="-228600" eaLnBrk="1" hangingPunct="1"/>
            <a:r>
              <a:rPr lang="zh-CN" altLang="en-US" dirty="0"/>
              <a:t>整个硬件框图。实际上大部分内容与</a:t>
            </a:r>
            <a:r>
              <a:rPr lang="en-US" altLang="zh-CN" dirty="0"/>
              <a:t>SEQ+</a:t>
            </a:r>
            <a:r>
              <a:rPr lang="zh-CN" altLang="en-US" dirty="0"/>
              <a:t>相比，是相当类似或者说相同的。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变化有：</a:t>
            </a:r>
            <a:endParaRPr lang="en-US" altLang="zh-CN" dirty="0"/>
          </a:p>
          <a:p>
            <a:pPr marL="228600" lvl="0" indent="-228600" eaLnBrk="1" hangingPunct="1"/>
            <a:r>
              <a:rPr lang="zh-CN" altLang="en-US" dirty="0"/>
              <a:t>信号的重新组织与命名。在原有输入信号前面加上流水线寄存器名称（大写）以区分各自用到的信号。因为例如</a:t>
            </a:r>
            <a:r>
              <a:rPr lang="en-US" altLang="zh-CN" dirty="0"/>
              <a:t>icode</a:t>
            </a:r>
            <a:r>
              <a:rPr lang="zh-CN" altLang="en-US" dirty="0"/>
              <a:t>就在</a:t>
            </a:r>
            <a:r>
              <a:rPr lang="en-US" altLang="zh-CN" dirty="0"/>
              <a:t>Decode</a:t>
            </a:r>
            <a:r>
              <a:rPr lang="zh-CN" altLang="en-US" dirty="0"/>
              <a:t>、</a:t>
            </a:r>
            <a:r>
              <a:rPr lang="en-US" altLang="zh-CN" dirty="0"/>
              <a:t>Execute</a:t>
            </a:r>
            <a:r>
              <a:rPr lang="zh-CN" altLang="en-US" dirty="0"/>
              <a:t>、</a:t>
            </a:r>
            <a:r>
              <a:rPr lang="en-US" altLang="zh-CN" dirty="0"/>
              <a:t>Memory</a:t>
            </a:r>
            <a:r>
              <a:rPr lang="zh-CN" altLang="en-US" dirty="0"/>
              <a:t>和</a:t>
            </a:r>
            <a:r>
              <a:rPr lang="en-US" altLang="zh-CN" dirty="0"/>
              <a:t>Write back</a:t>
            </a:r>
            <a:r>
              <a:rPr lang="zh-CN" altLang="en-US" dirty="0"/>
              <a:t>阶段都存在，而且这些信号的内容还不同</a:t>
            </a:r>
            <a:r>
              <a:rPr lang="en-US" altLang="zh-CN" dirty="0"/>
              <a:t>(</a:t>
            </a:r>
            <a:r>
              <a:rPr lang="zh-CN" altLang="en-US" dirty="0"/>
              <a:t>因为属于不同的指令</a:t>
            </a:r>
            <a:r>
              <a:rPr lang="en-US" altLang="zh-CN" dirty="0"/>
              <a:t>)</a:t>
            </a:r>
            <a:r>
              <a:rPr lang="zh-CN" altLang="en-US" dirty="0"/>
              <a:t>，所以用流水线寄存器来加以区分。</a:t>
            </a:r>
            <a:r>
              <a:rPr lang="en-US" altLang="zh-CN" dirty="0"/>
              <a:t>D_icode, E_icode, M_icode, and W_icode.  </a:t>
            </a:r>
            <a:endParaRPr lang="en-US" altLang="zh-CN" dirty="0"/>
          </a:p>
          <a:p>
            <a:pPr marL="228600" lvl="0" indent="-228600" eaLnBrk="1" hangingPunct="1"/>
            <a:r>
              <a:rPr lang="zh-CN" altLang="en-US" dirty="0"/>
              <a:t>如果这些信号是某一阶段产生的，则以小写字母作前缀。例如</a:t>
            </a:r>
            <a:r>
              <a:rPr lang="en-US" altLang="zh-CN" dirty="0"/>
              <a:t>valE</a:t>
            </a:r>
            <a:r>
              <a:rPr lang="zh-CN" altLang="en-US" dirty="0"/>
              <a:t>是由</a:t>
            </a:r>
            <a:r>
              <a:rPr lang="en-US" altLang="zh-CN" dirty="0"/>
              <a:t>Execute</a:t>
            </a:r>
            <a:r>
              <a:rPr lang="zh-CN" altLang="en-US" dirty="0"/>
              <a:t>阶段产生的，所以在</a:t>
            </a:r>
            <a:r>
              <a:rPr lang="en-US" altLang="zh-CN" dirty="0"/>
              <a:t>Execute</a:t>
            </a:r>
            <a:r>
              <a:rPr lang="zh-CN" altLang="en-US" dirty="0"/>
              <a:t>阶段，他的名字叫</a:t>
            </a:r>
            <a:r>
              <a:rPr lang="en-US" altLang="zh-CN" dirty="0"/>
              <a:t>e_valE.</a:t>
            </a:r>
            <a:endParaRPr lang="en-US" altLang="zh-CN" dirty="0"/>
          </a:p>
          <a:p>
            <a:pPr marL="228600" lvl="0" indent="-228600" eaLnBrk="1" hangingPunct="1"/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Fetch</a:t>
            </a:r>
            <a:r>
              <a:rPr lang="zh-CN" altLang="en-US" dirty="0"/>
              <a:t>阶段增加了</a:t>
            </a:r>
            <a:r>
              <a:rPr lang="en-US" altLang="zh-CN" dirty="0"/>
              <a:t>Predict PC</a:t>
            </a:r>
            <a:r>
              <a:rPr lang="zh-CN" altLang="en-US" dirty="0"/>
              <a:t>部件来预测下一条指令的地址。</a:t>
            </a:r>
            <a:endParaRPr lang="zh-CN" altLang="en-US" dirty="0"/>
          </a:p>
          <a:p>
            <a:pPr marL="228600" lvl="0" indent="-228600" eaLnBrk="1" hangingPunct="1"/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/>
              <a:t>valP</a:t>
            </a:r>
            <a:r>
              <a:rPr lang="zh-CN" altLang="en-US" dirty="0"/>
              <a:t>和</a:t>
            </a:r>
            <a:r>
              <a:rPr lang="en-US" altLang="zh-CN" dirty="0"/>
              <a:t>valA</a:t>
            </a:r>
            <a:r>
              <a:rPr lang="zh-CN" altLang="en-US" dirty="0"/>
              <a:t>在</a:t>
            </a:r>
            <a:r>
              <a:rPr lang="en-US" altLang="zh-CN" dirty="0"/>
              <a:t>Decode</a:t>
            </a:r>
            <a:r>
              <a:rPr lang="zh-CN" altLang="en-US" dirty="0"/>
              <a:t>阶段合并为一个信号，所以多了一个</a:t>
            </a:r>
            <a:r>
              <a:rPr lang="en-US" altLang="zh-CN" dirty="0"/>
              <a:t>Select A</a:t>
            </a:r>
            <a:r>
              <a:rPr lang="zh-CN" altLang="en-US" dirty="0"/>
              <a:t>部件。书上</a:t>
            </a:r>
            <a:r>
              <a:rPr lang="en-US" altLang="zh-CN" dirty="0"/>
              <a:t>P321</a:t>
            </a:r>
            <a:r>
              <a:rPr lang="zh-CN" altLang="en-US" dirty="0"/>
              <a:t>。主要用处是减少控制信号和寄存器的数目。因为只有</a:t>
            </a:r>
            <a:r>
              <a:rPr lang="en-US" altLang="zh-CN" dirty="0"/>
              <a:t>call</a:t>
            </a:r>
            <a:r>
              <a:rPr lang="zh-CN" altLang="en-US" dirty="0"/>
              <a:t>指令会在</a:t>
            </a:r>
            <a:r>
              <a:rPr lang="en-US" altLang="zh-CN" dirty="0"/>
              <a:t>memory</a:t>
            </a:r>
            <a:r>
              <a:rPr lang="zh-CN" altLang="en-US" dirty="0"/>
              <a:t>阶段用到</a:t>
            </a:r>
            <a:r>
              <a:rPr lang="en-US" altLang="zh-CN" dirty="0"/>
              <a:t>valP</a:t>
            </a:r>
            <a:r>
              <a:rPr lang="zh-CN" altLang="en-US" dirty="0"/>
              <a:t>，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只有</a:t>
            </a:r>
            <a:r>
              <a:rPr lang="en-US" altLang="zh-CN" dirty="0"/>
              <a:t>jump</a:t>
            </a:r>
            <a:r>
              <a:rPr lang="zh-CN" altLang="en-US" dirty="0"/>
              <a:t>指令会在</a:t>
            </a:r>
            <a:r>
              <a:rPr lang="en-US" altLang="zh-CN" dirty="0"/>
              <a:t>execute</a:t>
            </a:r>
            <a:r>
              <a:rPr lang="zh-CN" altLang="en-US" dirty="0"/>
              <a:t>阶段用到</a:t>
            </a:r>
            <a:r>
              <a:rPr lang="en-US" altLang="zh-CN" dirty="0"/>
              <a:t>valP</a:t>
            </a:r>
            <a:r>
              <a:rPr lang="zh-CN" altLang="en-US" dirty="0"/>
              <a:t>。这两种指令都不需要用到寄存器</a:t>
            </a:r>
            <a:r>
              <a:rPr lang="en-US" altLang="zh-CN" dirty="0"/>
              <a:t>A</a:t>
            </a:r>
            <a:r>
              <a:rPr lang="zh-CN" altLang="en-US" dirty="0"/>
              <a:t>。所以我们可以将这两个控制信号合并。这样，</a:t>
            </a:r>
            <a:r>
              <a:rPr lang="en-US" altLang="zh-CN" dirty="0"/>
              <a:t>SEQ</a:t>
            </a:r>
            <a:r>
              <a:rPr lang="zh-CN" altLang="en-US" dirty="0"/>
              <a:t>中的</a:t>
            </a:r>
            <a:r>
              <a:rPr lang="en-US" altLang="zh-CN" dirty="0"/>
              <a:t>data</a:t>
            </a:r>
            <a:r>
              <a:rPr lang="zh-CN" altLang="en-US" dirty="0"/>
              <a:t>部件就不需要了。</a:t>
            </a:r>
            <a:endParaRPr lang="zh-CN" altLang="en-US" dirty="0"/>
          </a:p>
          <a:p>
            <a:pPr marL="228600" lvl="0" indent="-228600" eaLnBrk="1" hangingPunct="1"/>
            <a:r>
              <a:rPr lang="zh-CN" altLang="en-US" dirty="0"/>
              <a:t>因为在</a:t>
            </a:r>
            <a:r>
              <a:rPr lang="en-US" altLang="zh-CN" dirty="0"/>
              <a:t>Fetch</a:t>
            </a:r>
            <a:r>
              <a:rPr lang="zh-CN" altLang="en-US" dirty="0"/>
              <a:t>阶段本身就有</a:t>
            </a:r>
            <a:r>
              <a:rPr lang="en-US" altLang="zh-CN" dirty="0"/>
              <a:t>Predict PC</a:t>
            </a:r>
            <a:r>
              <a:rPr lang="zh-CN" altLang="en-US" dirty="0"/>
              <a:t>部件。这样</a:t>
            </a:r>
            <a:r>
              <a:rPr lang="en-US" altLang="zh-CN" dirty="0"/>
              <a:t>valP</a:t>
            </a:r>
            <a:r>
              <a:rPr lang="zh-CN" altLang="en-US" dirty="0"/>
              <a:t>在其他场合也不需要传播到</a:t>
            </a:r>
            <a:r>
              <a:rPr lang="en-US" altLang="zh-CN" dirty="0"/>
              <a:t>Fetch</a:t>
            </a:r>
            <a:r>
              <a:rPr lang="zh-CN" altLang="en-US" dirty="0"/>
              <a:t>阶段之外的场合去。</a:t>
            </a:r>
            <a:endParaRPr lang="en-US" altLang="zh-CN" dirty="0"/>
          </a:p>
          <a:p>
            <a:pPr marL="228600" lvl="0" indent="-228600"/>
            <a:endParaRPr lang="zh-CN" altLang="en-US" dirty="0"/>
          </a:p>
        </p:txBody>
      </p:sp>
      <p:sp>
        <p:nvSpPr>
          <p:cNvPr id="675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Clock Cycle</a:t>
            </a:r>
            <a:r>
              <a:rPr lang="zh-CN" altLang="en-US" dirty="0"/>
              <a:t>是</a:t>
            </a:r>
            <a:r>
              <a:rPr lang="en-US" altLang="zh-CN" dirty="0"/>
              <a:t>320ps</a:t>
            </a:r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Clock Cycle</a:t>
            </a:r>
            <a:r>
              <a:rPr lang="zh-CN" altLang="en-US" dirty="0"/>
              <a:t>是</a:t>
            </a:r>
            <a:r>
              <a:rPr lang="en-US" altLang="zh-CN" dirty="0"/>
              <a:t>120ps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之所以要增加阶段寄存器是因为</a:t>
            </a:r>
            <a:r>
              <a:rPr lang="en-US" altLang="zh-CN" dirty="0"/>
              <a:t>B</a:t>
            </a:r>
            <a:r>
              <a:rPr lang="zh-CN" altLang="en-US" dirty="0"/>
              <a:t>要用</a:t>
            </a:r>
            <a:r>
              <a:rPr lang="en-US" altLang="zh-CN" dirty="0"/>
              <a:t>A</a:t>
            </a:r>
            <a:r>
              <a:rPr lang="zh-CN" altLang="en-US" dirty="0"/>
              <a:t>的结果，原来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执行的是同一条指令，所以内容都是属于同一条指令的。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现在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在一个</a:t>
            </a:r>
            <a:r>
              <a:rPr lang="en-US" altLang="zh-CN" dirty="0"/>
              <a:t>clock cycle</a:t>
            </a:r>
            <a:r>
              <a:rPr lang="zh-CN" altLang="en-US" dirty="0"/>
              <a:t>里执行的是两条指令的内容，而</a:t>
            </a:r>
            <a:r>
              <a:rPr lang="en-US" altLang="zh-CN" dirty="0"/>
              <a:t>B</a:t>
            </a:r>
            <a:r>
              <a:rPr lang="zh-CN" altLang="en-US" dirty="0"/>
              <a:t>所需要的</a:t>
            </a:r>
            <a:r>
              <a:rPr lang="en-US" altLang="zh-CN" dirty="0"/>
              <a:t>A</a:t>
            </a:r>
            <a:r>
              <a:rPr lang="zh-CN" altLang="en-US" dirty="0"/>
              <a:t>的内容是上个周期中</a:t>
            </a:r>
            <a:r>
              <a:rPr lang="en-US" altLang="zh-CN" dirty="0"/>
              <a:t>A</a:t>
            </a:r>
            <a:r>
              <a:rPr lang="zh-CN" altLang="en-US" dirty="0"/>
              <a:t>产生的。所以必须保留下来给</a:t>
            </a:r>
            <a:r>
              <a:rPr lang="en-US" altLang="zh-CN" dirty="0"/>
              <a:t>B</a:t>
            </a:r>
            <a:r>
              <a:rPr lang="zh-CN" altLang="en-US" dirty="0"/>
              <a:t>用。所以要增加阶段间的寄存器。用以存放中间结果。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这就是时空图。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OP</a:t>
            </a:r>
            <a:r>
              <a:rPr lang="zh-CN" altLang="en-US" dirty="0"/>
              <a:t>表示一条指令。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原来</a:t>
            </a:r>
            <a:r>
              <a:rPr lang="en-US" altLang="zh-CN" dirty="0"/>
              <a:t>Unpipelined</a:t>
            </a:r>
            <a:r>
              <a:rPr lang="zh-CN" altLang="en-US" dirty="0"/>
              <a:t>时候一条指令执行完了，才能执行另外一条指令。现在几条指令可以</a:t>
            </a:r>
            <a:r>
              <a:rPr lang="en-US" altLang="zh-CN" dirty="0"/>
              <a:t>overlap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Clock cycle</a:t>
            </a:r>
            <a:r>
              <a:rPr lang="zh-CN" altLang="en-US" dirty="0"/>
              <a:t>是</a:t>
            </a:r>
            <a:r>
              <a:rPr lang="en-US" altLang="zh-CN" dirty="0"/>
              <a:t>170ps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B13B69-380B-406C-A3F3-690FA99EC1A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133A37-8995-4980-860E-D0310DC4873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2B968D-A985-4197-8436-83F593AF4F6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84A5A-5573-4E7A-AFBB-1D5B75902DC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2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Principles of Pipeline(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流水线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Limitations: Nonuniform Delays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76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Throughput limited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by slowest stage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Other stages sit idle for much of the time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Challenging to partition system into balanced stages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Practice Problem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457200" y="3200400"/>
            <a:ext cx="8305800" cy="32004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Creating pipelined versions of this design by inserting pipeline registers between pairs of these blocks.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1. By inserting a single, two, three register(s). Where should the register be inserted to maximize throughput? What would be the throughput and latency?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2. What is the minimum number of stages that would yield a design with the maximum achievable throughput?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2560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47800"/>
            <a:ext cx="6196013" cy="175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Limitations: Register Overhead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7652" name="Group 4"/>
          <p:cNvGrpSpPr/>
          <p:nvPr/>
        </p:nvGrpSpPr>
        <p:grpSpPr>
          <a:xfrm>
            <a:off x="0" y="1447800"/>
            <a:ext cx="9113838" cy="3394075"/>
            <a:chOff x="228" y="739"/>
            <a:chExt cx="5341" cy="1549"/>
          </a:xfrm>
        </p:grpSpPr>
        <p:sp>
          <p:nvSpPr>
            <p:cNvPr id="27653" name="Rectangle 5"/>
            <p:cNvSpPr/>
            <p:nvPr/>
          </p:nvSpPr>
          <p:spPr>
            <a:xfrm>
              <a:off x="2976" y="1969"/>
              <a:ext cx="2016" cy="31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Delay = 420 ps, 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Throughput = 14.29 GOPS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7654" name="Group 6"/>
            <p:cNvGrpSpPr/>
            <p:nvPr/>
          </p:nvGrpSpPr>
          <p:grpSpPr>
            <a:xfrm>
              <a:off x="228" y="739"/>
              <a:ext cx="5341" cy="1409"/>
              <a:chOff x="228" y="2563"/>
              <a:chExt cx="5341" cy="1409"/>
            </a:xfrm>
          </p:grpSpPr>
          <p:sp>
            <p:nvSpPr>
              <p:cNvPr id="27655" name="Line 7"/>
              <p:cNvSpPr/>
              <p:nvPr/>
            </p:nvSpPr>
            <p:spPr>
              <a:xfrm>
                <a:off x="1052" y="3137"/>
                <a:ext cx="260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56" name="Line 8"/>
              <p:cNvSpPr/>
              <p:nvPr/>
            </p:nvSpPr>
            <p:spPr>
              <a:xfrm>
                <a:off x="228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57" name="Line 9"/>
              <p:cNvSpPr/>
              <p:nvPr/>
            </p:nvSpPr>
            <p:spPr>
              <a:xfrm>
                <a:off x="707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58" name="Line 10"/>
              <p:cNvSpPr/>
              <p:nvPr/>
            </p:nvSpPr>
            <p:spPr>
              <a:xfrm>
                <a:off x="1916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59" name="Line 11"/>
              <p:cNvSpPr/>
              <p:nvPr/>
            </p:nvSpPr>
            <p:spPr>
              <a:xfrm>
                <a:off x="1571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0" name="Line 12"/>
              <p:cNvSpPr/>
              <p:nvPr/>
            </p:nvSpPr>
            <p:spPr>
              <a:xfrm>
                <a:off x="2780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1" name="Line 13"/>
              <p:cNvSpPr/>
              <p:nvPr/>
            </p:nvSpPr>
            <p:spPr>
              <a:xfrm>
                <a:off x="2435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2" name="Line 14"/>
              <p:cNvSpPr/>
              <p:nvPr/>
            </p:nvSpPr>
            <p:spPr>
              <a:xfrm>
                <a:off x="3644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3" name="Line 15"/>
              <p:cNvSpPr/>
              <p:nvPr/>
            </p:nvSpPr>
            <p:spPr>
              <a:xfrm>
                <a:off x="3299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4" name="Line 16"/>
              <p:cNvSpPr/>
              <p:nvPr/>
            </p:nvSpPr>
            <p:spPr>
              <a:xfrm>
                <a:off x="4508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5" name="Line 17"/>
              <p:cNvSpPr/>
              <p:nvPr/>
            </p:nvSpPr>
            <p:spPr>
              <a:xfrm>
                <a:off x="4163" y="3137"/>
                <a:ext cx="259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6" name="Line 18"/>
              <p:cNvSpPr/>
              <p:nvPr/>
            </p:nvSpPr>
            <p:spPr>
              <a:xfrm>
                <a:off x="5026" y="3137"/>
                <a:ext cx="260" cy="0"/>
              </a:xfrm>
              <a:prstGeom prst="line">
                <a:avLst/>
              </a:prstGeom>
              <a:ln w="508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7667" name="Rectangle 19"/>
              <p:cNvSpPr/>
              <p:nvPr/>
            </p:nvSpPr>
            <p:spPr>
              <a:xfrm>
                <a:off x="801" y="3792"/>
                <a:ext cx="479" cy="18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615" tIns="44513" rIns="90615" bIns="4451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Clock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8" name="Rectangle 20"/>
              <p:cNvSpPr/>
              <p:nvPr/>
            </p:nvSpPr>
            <p:spPr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9" name="Line 21"/>
              <p:cNvSpPr/>
              <p:nvPr/>
            </p:nvSpPr>
            <p:spPr>
              <a:xfrm>
                <a:off x="1052" y="3526"/>
                <a:ext cx="0" cy="21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70" name="Rectangle 22"/>
              <p:cNvSpPr/>
              <p:nvPr/>
            </p:nvSpPr>
            <p:spPr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Comb.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logic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1" name="Rectangle 23"/>
              <p:cNvSpPr/>
              <p:nvPr/>
            </p:nvSpPr>
            <p:spPr>
              <a:xfrm>
                <a:off x="357" y="2563"/>
                <a:ext cx="461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50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2" name="Rectangle 24"/>
              <p:cNvSpPr/>
              <p:nvPr/>
            </p:nvSpPr>
            <p:spPr>
              <a:xfrm>
                <a:off x="789" y="2563"/>
                <a:ext cx="460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3" name="Rectangle 25"/>
              <p:cNvSpPr/>
              <p:nvPr/>
            </p:nvSpPr>
            <p:spPr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4" name="Line 26"/>
              <p:cNvSpPr/>
              <p:nvPr/>
            </p:nvSpPr>
            <p:spPr>
              <a:xfrm>
                <a:off x="1916" y="3526"/>
                <a:ext cx="0" cy="1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75" name="Rectangle 27"/>
              <p:cNvSpPr/>
              <p:nvPr/>
            </p:nvSpPr>
            <p:spPr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Comb.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logic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Rectangle 28"/>
              <p:cNvSpPr/>
              <p:nvPr/>
            </p:nvSpPr>
            <p:spPr>
              <a:xfrm>
                <a:off x="1223" y="2563"/>
                <a:ext cx="461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50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Rectangle 29"/>
              <p:cNvSpPr/>
              <p:nvPr/>
            </p:nvSpPr>
            <p:spPr>
              <a:xfrm>
                <a:off x="1653" y="2563"/>
                <a:ext cx="461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Rectangle 30"/>
              <p:cNvSpPr/>
              <p:nvPr/>
            </p:nvSpPr>
            <p:spPr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Line 31"/>
              <p:cNvSpPr/>
              <p:nvPr/>
            </p:nvSpPr>
            <p:spPr>
              <a:xfrm>
                <a:off x="2780" y="3526"/>
                <a:ext cx="0" cy="1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0" name="Rectangle 32"/>
              <p:cNvSpPr/>
              <p:nvPr/>
            </p:nvSpPr>
            <p:spPr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Comb.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logic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1" name="Rectangle 33"/>
              <p:cNvSpPr/>
              <p:nvPr/>
            </p:nvSpPr>
            <p:spPr>
              <a:xfrm>
                <a:off x="2085" y="2563"/>
                <a:ext cx="460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50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Rectangle 34"/>
              <p:cNvSpPr/>
              <p:nvPr/>
            </p:nvSpPr>
            <p:spPr>
              <a:xfrm>
                <a:off x="2516" y="2563"/>
                <a:ext cx="460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3" name="Rectangle 35"/>
              <p:cNvSpPr/>
              <p:nvPr/>
            </p:nvSpPr>
            <p:spPr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4" name="Line 36"/>
              <p:cNvSpPr/>
              <p:nvPr/>
            </p:nvSpPr>
            <p:spPr>
              <a:xfrm>
                <a:off x="3644" y="3526"/>
                <a:ext cx="0" cy="1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85" name="Rectangle 37"/>
              <p:cNvSpPr/>
              <p:nvPr/>
            </p:nvSpPr>
            <p:spPr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Comb.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logic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6" name="Rectangle 38"/>
              <p:cNvSpPr/>
              <p:nvPr/>
            </p:nvSpPr>
            <p:spPr>
              <a:xfrm>
                <a:off x="2948" y="2563"/>
                <a:ext cx="461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50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7" name="Rectangle 39"/>
              <p:cNvSpPr/>
              <p:nvPr/>
            </p:nvSpPr>
            <p:spPr>
              <a:xfrm>
                <a:off x="3381" y="2563"/>
                <a:ext cx="460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8" name="Rectangle 40"/>
              <p:cNvSpPr/>
              <p:nvPr/>
            </p:nvSpPr>
            <p:spPr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9" name="Line 41"/>
              <p:cNvSpPr/>
              <p:nvPr/>
            </p:nvSpPr>
            <p:spPr>
              <a:xfrm>
                <a:off x="4508" y="3526"/>
                <a:ext cx="0" cy="1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90" name="Rectangle 42"/>
              <p:cNvSpPr/>
              <p:nvPr/>
            </p:nvSpPr>
            <p:spPr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Comb.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logic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1" name="Rectangle 43"/>
              <p:cNvSpPr/>
              <p:nvPr/>
            </p:nvSpPr>
            <p:spPr>
              <a:xfrm>
                <a:off x="3813" y="2563"/>
                <a:ext cx="460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50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2" name="Rectangle 44"/>
              <p:cNvSpPr/>
              <p:nvPr/>
            </p:nvSpPr>
            <p:spPr>
              <a:xfrm>
                <a:off x="4244" y="2563"/>
                <a:ext cx="461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3" name="Rectangle 45"/>
              <p:cNvSpPr/>
              <p:nvPr/>
            </p:nvSpPr>
            <p:spPr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4" name="Line 46"/>
              <p:cNvSpPr/>
              <p:nvPr/>
            </p:nvSpPr>
            <p:spPr>
              <a:xfrm>
                <a:off x="5372" y="3526"/>
                <a:ext cx="0" cy="1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95" name="Rectangle 47"/>
              <p:cNvSpPr/>
              <p:nvPr/>
            </p:nvSpPr>
            <p:spPr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82666" tIns="41333" rIns="82666" bIns="41333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Comb.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logic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6" name="Rectangle 48"/>
              <p:cNvSpPr/>
              <p:nvPr/>
            </p:nvSpPr>
            <p:spPr>
              <a:xfrm>
                <a:off x="4677" y="2563"/>
                <a:ext cx="460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50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7" name="Rectangle 49"/>
              <p:cNvSpPr/>
              <p:nvPr/>
            </p:nvSpPr>
            <p:spPr>
              <a:xfrm>
                <a:off x="5109" y="2563"/>
                <a:ext cx="460" cy="1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82666" tIns="41333" rIns="82666" bIns="4133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741680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20 ps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8" name="Line 50"/>
              <p:cNvSpPr/>
              <p:nvPr/>
            </p:nvSpPr>
            <p:spPr>
              <a:xfrm>
                <a:off x="1052" y="3699"/>
                <a:ext cx="4331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Limitations: Register Overhead(</a:t>
            </a:r>
            <a:r>
              <a:rPr lang="zh-CN" altLang="en-US" dirty="0">
                <a:ea typeface="宋体" panose="02010600030101010101" pitchFamily="2" charset="-122"/>
              </a:rPr>
              <a:t>开销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343400"/>
          </a:xfrm>
        </p:spPr>
        <p:txBody>
          <a:bodyPr vert="horz" wrap="square" lIns="91440" tIns="45720" rIns="91440" bIns="45720" anchor="t" anchorCtr="0"/>
          <a:p>
            <a:pPr marL="386080" indent="-386080" defTabSz="913130">
              <a:tabLst>
                <a:tab pos="3484880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As try to deepen pipeline,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overhead of loading registers</a:t>
            </a:r>
            <a:r>
              <a:rPr lang="en-US" altLang="zh-CN" dirty="0">
                <a:ea typeface="宋体" panose="02010600030101010101" pitchFamily="2" charset="-122"/>
              </a:rPr>
              <a:t> becomes more significant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 defTabSz="913130">
              <a:tabLst>
                <a:tab pos="3484880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Percentage of clock cycle spent loading register: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5745" defTabSz="913130">
              <a:tabLst>
                <a:tab pos="3484880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1-stage pipeline: 	6.25%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5745" defTabSz="913130">
              <a:tabLst>
                <a:tab pos="3484880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3-stage pipeline: 	16.67%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5745" defTabSz="913130">
              <a:tabLst>
                <a:tab pos="3484880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6-stage pipeline: 	28.57%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 defTabSz="913130">
              <a:tabLst>
                <a:tab pos="3484880" algn="dec"/>
              </a:tabLst>
            </a:pPr>
            <a:r>
              <a:rPr lang="en-US" altLang="zh-CN" dirty="0">
                <a:ea typeface="宋体" panose="02010600030101010101" pitchFamily="2" charset="-122"/>
              </a:rPr>
              <a:t>High speeds of modern processor designs obtained through very deep pipelining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By far, we have considered only systems in which the objects passing through the pipeline—whether cars, people, or instructions—are completely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independent</a:t>
            </a:r>
            <a:r>
              <a:rPr lang="en-US" altLang="zh-CN" sz="2400" dirty="0">
                <a:ea typeface="宋体" panose="02010600030101010101" pitchFamily="2" charset="-122"/>
              </a:rPr>
              <a:t> of one another.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For a system that executes machine programs such as x86-64 or Y86-64, however, there are potential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dependencies</a:t>
            </a:r>
            <a:r>
              <a:rPr lang="en-US" altLang="zh-CN" sz="2400" dirty="0">
                <a:ea typeface="宋体" panose="02010600030101010101" pitchFamily="2" charset="-122"/>
              </a:rPr>
              <a:t> between successive instructions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31749" name="Group 19"/>
          <p:cNvGrpSpPr/>
          <p:nvPr/>
        </p:nvGrpSpPr>
        <p:grpSpPr>
          <a:xfrm>
            <a:off x="1146175" y="4559300"/>
            <a:ext cx="4187825" cy="1079500"/>
            <a:chOff x="1682" y="952"/>
            <a:chExt cx="2638" cy="779"/>
          </a:xfrm>
        </p:grpSpPr>
        <p:sp>
          <p:nvSpPr>
            <p:cNvPr id="31750" name="Rectangle 4"/>
            <p:cNvSpPr/>
            <p:nvPr/>
          </p:nvSpPr>
          <p:spPr>
            <a:xfrm>
              <a:off x="1682" y="962"/>
              <a:ext cx="2019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  irmovq $50, %rax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Rectangle 5"/>
            <p:cNvSpPr/>
            <p:nvPr/>
          </p:nvSpPr>
          <p:spPr>
            <a:xfrm>
              <a:off x="1682" y="1250"/>
              <a:ext cx="2019" cy="19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  addq %rax ,  %rbx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Rectangle 6"/>
            <p:cNvSpPr/>
            <p:nvPr/>
          </p:nvSpPr>
          <p:spPr>
            <a:xfrm>
              <a:off x="1682" y="1539"/>
              <a:ext cx="2019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  mrmovq 100(%rbx),%rdx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Oval 12"/>
            <p:cNvSpPr/>
            <p:nvPr/>
          </p:nvSpPr>
          <p:spPr>
            <a:xfrm>
              <a:off x="3792" y="1248"/>
              <a:ext cx="528" cy="19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1754" name="Line 14"/>
            <p:cNvSpPr/>
            <p:nvPr/>
          </p:nvSpPr>
          <p:spPr>
            <a:xfrm flipH="1">
              <a:off x="3840" y="1440"/>
              <a:ext cx="288" cy="9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5" name="Oval 15"/>
            <p:cNvSpPr/>
            <p:nvPr/>
          </p:nvSpPr>
          <p:spPr>
            <a:xfrm>
              <a:off x="3664" y="952"/>
              <a:ext cx="528" cy="19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1756" name="Oval 16"/>
            <p:cNvSpPr/>
            <p:nvPr/>
          </p:nvSpPr>
          <p:spPr>
            <a:xfrm>
              <a:off x="3568" y="1528"/>
              <a:ext cx="528" cy="19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1757" name="Oval 17"/>
            <p:cNvSpPr/>
            <p:nvPr/>
          </p:nvSpPr>
          <p:spPr>
            <a:xfrm>
              <a:off x="2856" y="1240"/>
              <a:ext cx="528" cy="19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1758" name="Line 18"/>
            <p:cNvSpPr/>
            <p:nvPr/>
          </p:nvSpPr>
          <p:spPr>
            <a:xfrm flipH="1">
              <a:off x="3264" y="1152"/>
              <a:ext cx="576" cy="9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152400" y="5446713"/>
            <a:ext cx="8763000" cy="1030287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operation depends 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result from preceding one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3797" name="Group 4"/>
          <p:cNvGrpSpPr/>
          <p:nvPr/>
        </p:nvGrpSpPr>
        <p:grpSpPr>
          <a:xfrm>
            <a:off x="1831975" y="1550988"/>
            <a:ext cx="4316413" cy="2640012"/>
            <a:chOff x="1152" y="720"/>
            <a:chExt cx="2716" cy="1660"/>
          </a:xfrm>
        </p:grpSpPr>
        <p:sp>
          <p:nvSpPr>
            <p:cNvPr id="33809" name="Line 5"/>
            <p:cNvSpPr/>
            <p:nvPr/>
          </p:nvSpPr>
          <p:spPr>
            <a:xfrm>
              <a:off x="1200" y="1445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0" name="Rectangle 6"/>
            <p:cNvSpPr/>
            <p:nvPr/>
          </p:nvSpPr>
          <p:spPr>
            <a:xfrm>
              <a:off x="3274" y="2094"/>
              <a:ext cx="59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Rectangle 7"/>
            <p:cNvSpPr/>
            <p:nvPr/>
          </p:nvSpPr>
          <p:spPr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Combinational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Rectangle 8"/>
            <p:cNvSpPr/>
            <p:nvPr/>
          </p:nvSpPr>
          <p:spPr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Line 9"/>
            <p:cNvSpPr/>
            <p:nvPr/>
          </p:nvSpPr>
          <p:spPr>
            <a:xfrm>
              <a:off x="3212" y="1436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4" name="Line 10"/>
            <p:cNvSpPr/>
            <p:nvPr/>
          </p:nvSpPr>
          <p:spPr>
            <a:xfrm>
              <a:off x="3596" y="1868"/>
              <a:ext cx="0" cy="2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5" name="Freeform 11"/>
            <p:cNvSpPr/>
            <p:nvPr/>
          </p:nvSpPr>
          <p:spPr>
            <a:xfrm>
              <a:off x="1152" y="720"/>
              <a:ext cx="2688" cy="480"/>
            </a:xfrm>
            <a:custGeom>
              <a:avLst/>
              <a:gdLst>
                <a:gd name="txL" fmla="*/ 0 w 2688"/>
                <a:gd name="txT" fmla="*/ 0 h 480"/>
                <a:gd name="txR" fmla="*/ 2688 w 2688"/>
                <a:gd name="txB" fmla="*/ 480 h 480"/>
              </a:gdLst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txL" t="txT" r="txR" b="tx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3798" name="Group 12"/>
          <p:cNvGrpSpPr/>
          <p:nvPr/>
        </p:nvGrpSpPr>
        <p:grpSpPr>
          <a:xfrm>
            <a:off x="763588" y="4076700"/>
            <a:ext cx="6408737" cy="1376363"/>
            <a:chOff x="912" y="2483"/>
            <a:chExt cx="4032" cy="865"/>
          </a:xfrm>
        </p:grpSpPr>
        <p:sp>
          <p:nvSpPr>
            <p:cNvPr id="33799" name="Line 13"/>
            <p:cNvSpPr/>
            <p:nvPr/>
          </p:nvSpPr>
          <p:spPr>
            <a:xfrm>
              <a:off x="1440" y="3264"/>
              <a:ext cx="350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0" name="Rectangle 14"/>
            <p:cNvSpPr/>
            <p:nvPr/>
          </p:nvSpPr>
          <p:spPr>
            <a:xfrm>
              <a:off x="1911" y="3063"/>
              <a:ext cx="5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Rectangle 15"/>
            <p:cNvSpPr/>
            <p:nvPr/>
          </p:nvSpPr>
          <p:spPr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OP1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Rectangle 16"/>
            <p:cNvSpPr/>
            <p:nvPr/>
          </p:nvSpPr>
          <p:spPr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OP2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Rectangle 17"/>
            <p:cNvSpPr/>
            <p:nvPr/>
          </p:nvSpPr>
          <p:spPr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OP3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Rectangle 18"/>
            <p:cNvSpPr/>
            <p:nvPr/>
          </p:nvSpPr>
          <p:spPr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Freeform 19"/>
            <p:cNvSpPr/>
            <p:nvPr/>
          </p:nvSpPr>
          <p:spPr>
            <a:xfrm>
              <a:off x="2493" y="2574"/>
              <a:ext cx="264" cy="210"/>
            </a:xfrm>
            <a:custGeom>
              <a:avLst/>
              <a:gdLst>
                <a:gd name="txL" fmla="*/ 0 w 264"/>
                <a:gd name="txT" fmla="*/ 0 h 600"/>
                <a:gd name="txR" fmla="*/ 264 w 264"/>
                <a:gd name="txB" fmla="*/ 600 h 600"/>
              </a:gdLst>
              <a:ahLst/>
              <a:cxnLst>
                <a:cxn ang="0">
                  <a:pos x="144" y="0"/>
                </a:cxn>
                <a:cxn ang="0">
                  <a:pos x="198" y="0"/>
                </a:cxn>
                <a:cxn ang="0">
                  <a:pos x="264" y="0"/>
                </a:cxn>
                <a:cxn ang="0">
                  <a:pos x="171" y="0"/>
                </a:cxn>
                <a:cxn ang="0">
                  <a:pos x="129" y="0"/>
                </a:cxn>
                <a:cxn ang="0">
                  <a:pos x="78" y="0"/>
                </a:cxn>
                <a:cxn ang="0">
                  <a:pos x="15" y="0"/>
                </a:cxn>
                <a:cxn ang="0">
                  <a:pos x="3" y="0"/>
                </a:cxn>
                <a:cxn ang="0">
                  <a:pos x="33" y="0"/>
                </a:cxn>
                <a:cxn ang="0">
                  <a:pos x="135" y="0"/>
                </a:cxn>
                <a:cxn ang="0">
                  <a:pos x="144" y="0"/>
                </a:cxn>
              </a:cxnLst>
              <a:rect l="txL" t="txT" r="txR" b="tx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6" name="Rectangle 20"/>
            <p:cNvSpPr/>
            <p:nvPr/>
          </p:nvSpPr>
          <p:spPr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Rectangle 21"/>
            <p:cNvSpPr/>
            <p:nvPr/>
          </p:nvSpPr>
          <p:spPr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endParaRPr lang="zh-CN" altLang="en-US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Freeform 22"/>
            <p:cNvSpPr/>
            <p:nvPr/>
          </p:nvSpPr>
          <p:spPr>
            <a:xfrm>
              <a:off x="3648" y="2784"/>
              <a:ext cx="264" cy="210"/>
            </a:xfrm>
            <a:custGeom>
              <a:avLst/>
              <a:gdLst>
                <a:gd name="txL" fmla="*/ 0 w 264"/>
                <a:gd name="txT" fmla="*/ 0 h 600"/>
                <a:gd name="txR" fmla="*/ 264 w 264"/>
                <a:gd name="txB" fmla="*/ 600 h 600"/>
              </a:gdLst>
              <a:ahLst/>
              <a:cxnLst>
                <a:cxn ang="0">
                  <a:pos x="144" y="0"/>
                </a:cxn>
                <a:cxn ang="0">
                  <a:pos x="198" y="0"/>
                </a:cxn>
                <a:cxn ang="0">
                  <a:pos x="264" y="0"/>
                </a:cxn>
                <a:cxn ang="0">
                  <a:pos x="171" y="0"/>
                </a:cxn>
                <a:cxn ang="0">
                  <a:pos x="129" y="0"/>
                </a:cxn>
                <a:cxn ang="0">
                  <a:pos x="78" y="0"/>
                </a:cxn>
                <a:cxn ang="0">
                  <a:pos x="15" y="0"/>
                </a:cxn>
                <a:cxn ang="0">
                  <a:pos x="3" y="0"/>
                </a:cxn>
                <a:cxn ang="0">
                  <a:pos x="33" y="0"/>
                </a:cxn>
                <a:cxn ang="0">
                  <a:pos x="135" y="0"/>
                </a:cxn>
                <a:cxn ang="0">
                  <a:pos x="144" y="0"/>
                </a:cxn>
              </a:cxnLst>
              <a:rect l="txL" t="txT" r="txR" b="tx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63550" y="4572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Hazards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5844" name="Group 4"/>
          <p:cNvGrpSpPr/>
          <p:nvPr/>
        </p:nvGrpSpPr>
        <p:grpSpPr>
          <a:xfrm>
            <a:off x="1144588" y="1524000"/>
            <a:ext cx="6638925" cy="2668588"/>
            <a:chOff x="288" y="2712"/>
            <a:chExt cx="4176" cy="1678"/>
          </a:xfrm>
        </p:grpSpPr>
        <p:sp>
          <p:nvSpPr>
            <p:cNvPr id="35871" name="Rectangle 5"/>
            <p:cNvSpPr/>
            <p:nvPr/>
          </p:nvSpPr>
          <p:spPr>
            <a:xfrm>
              <a:off x="1444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2" name="Line 6"/>
            <p:cNvSpPr/>
            <p:nvPr/>
          </p:nvSpPr>
          <p:spPr>
            <a:xfrm>
              <a:off x="288" y="3446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3" name="Line 7"/>
            <p:cNvSpPr/>
            <p:nvPr/>
          </p:nvSpPr>
          <p:spPr>
            <a:xfrm>
              <a:off x="1152" y="3446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4" name="Line 8"/>
            <p:cNvSpPr/>
            <p:nvPr/>
          </p:nvSpPr>
          <p:spPr>
            <a:xfrm>
              <a:off x="1536" y="3878"/>
              <a:ext cx="0" cy="13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5" name="Rectangle 9"/>
            <p:cNvSpPr/>
            <p:nvPr/>
          </p:nvSpPr>
          <p:spPr>
            <a:xfrm>
              <a:off x="3806" y="4104"/>
              <a:ext cx="59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6" name="Rectangle 10"/>
            <p:cNvSpPr/>
            <p:nvPr/>
          </p:nvSpPr>
          <p:spPr>
            <a:xfrm>
              <a:off x="580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7" name="Rectangle 11"/>
            <p:cNvSpPr/>
            <p:nvPr/>
          </p:nvSpPr>
          <p:spPr>
            <a:xfrm>
              <a:off x="2740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8" name="Line 12"/>
            <p:cNvSpPr/>
            <p:nvPr/>
          </p:nvSpPr>
          <p:spPr>
            <a:xfrm>
              <a:off x="1584" y="3446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9" name="Line 13"/>
            <p:cNvSpPr/>
            <p:nvPr/>
          </p:nvSpPr>
          <p:spPr>
            <a:xfrm>
              <a:off x="2448" y="3446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80" name="Line 14"/>
            <p:cNvSpPr/>
            <p:nvPr/>
          </p:nvSpPr>
          <p:spPr>
            <a:xfrm>
              <a:off x="2832" y="3878"/>
              <a:ext cx="0" cy="13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1" name="Rectangle 15"/>
            <p:cNvSpPr/>
            <p:nvPr/>
          </p:nvSpPr>
          <p:spPr>
            <a:xfrm>
              <a:off x="1876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82" name="Rectangle 16"/>
            <p:cNvSpPr/>
            <p:nvPr/>
          </p:nvSpPr>
          <p:spPr>
            <a:xfrm>
              <a:off x="4036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83" name="Line 17"/>
            <p:cNvSpPr/>
            <p:nvPr/>
          </p:nvSpPr>
          <p:spPr>
            <a:xfrm>
              <a:off x="2880" y="3446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84" name="Line 18"/>
            <p:cNvSpPr/>
            <p:nvPr/>
          </p:nvSpPr>
          <p:spPr>
            <a:xfrm>
              <a:off x="3744" y="3446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85" name="Line 19"/>
            <p:cNvSpPr/>
            <p:nvPr/>
          </p:nvSpPr>
          <p:spPr>
            <a:xfrm>
              <a:off x="4128" y="3878"/>
              <a:ext cx="0" cy="2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6" name="Rectangle 20"/>
            <p:cNvSpPr/>
            <p:nvPr/>
          </p:nvSpPr>
          <p:spPr>
            <a:xfrm>
              <a:off x="3172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87" name="Line 21"/>
            <p:cNvSpPr/>
            <p:nvPr/>
          </p:nvSpPr>
          <p:spPr>
            <a:xfrm>
              <a:off x="1536" y="4008"/>
              <a:ext cx="25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8" name="Freeform 22"/>
            <p:cNvSpPr/>
            <p:nvPr/>
          </p:nvSpPr>
          <p:spPr>
            <a:xfrm>
              <a:off x="336" y="2712"/>
              <a:ext cx="4128" cy="480"/>
            </a:xfrm>
            <a:custGeom>
              <a:avLst/>
              <a:gdLst>
                <a:gd name="txL" fmla="*/ 0 w 4128"/>
                <a:gd name="txT" fmla="*/ 0 h 480"/>
                <a:gd name="txR" fmla="*/ 4128 w 4128"/>
                <a:gd name="txB" fmla="*/ 480 h 480"/>
              </a:gdLst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txL" t="txT" r="txR" b="tx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5845" name="Group 23"/>
          <p:cNvGrpSpPr/>
          <p:nvPr/>
        </p:nvGrpSpPr>
        <p:grpSpPr>
          <a:xfrm>
            <a:off x="1908175" y="3810000"/>
            <a:ext cx="4578350" cy="1682750"/>
            <a:chOff x="144" y="3332"/>
            <a:chExt cx="2880" cy="1058"/>
          </a:xfrm>
        </p:grpSpPr>
        <p:sp>
          <p:nvSpPr>
            <p:cNvPr id="35848" name="Line 24"/>
            <p:cNvSpPr/>
            <p:nvPr/>
          </p:nvSpPr>
          <p:spPr>
            <a:xfrm>
              <a:off x="720" y="4296"/>
              <a:ext cx="230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49" name="Rectangle 25"/>
            <p:cNvSpPr/>
            <p:nvPr/>
          </p:nvSpPr>
          <p:spPr>
            <a:xfrm>
              <a:off x="1143" y="4104"/>
              <a:ext cx="54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0" name="Rectangle 26"/>
            <p:cNvSpPr/>
            <p:nvPr/>
          </p:nvSpPr>
          <p:spPr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OP1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1" name="Rectangle 27"/>
            <p:cNvSpPr/>
            <p:nvPr/>
          </p:nvSpPr>
          <p:spPr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OP2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Rectangle 28"/>
            <p:cNvSpPr/>
            <p:nvPr/>
          </p:nvSpPr>
          <p:spPr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OP3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5853" name="Group 29"/>
            <p:cNvGrpSpPr/>
            <p:nvPr/>
          </p:nvGrpSpPr>
          <p:grpSpPr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35868" name="Rectangle 30"/>
              <p:cNvSpPr/>
              <p:nvPr/>
            </p:nvSpPr>
            <p:spPr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9" name="Rectangle 31"/>
              <p:cNvSpPr/>
              <p:nvPr/>
            </p:nvSpPr>
            <p:spPr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0" name="Rectangle 32"/>
              <p:cNvSpPr/>
              <p:nvPr/>
            </p:nvSpPr>
            <p:spPr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854" name="Group 33"/>
            <p:cNvGrpSpPr/>
            <p:nvPr/>
          </p:nvGrpSpPr>
          <p:grpSpPr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35865" name="Rectangle 34"/>
              <p:cNvSpPr/>
              <p:nvPr/>
            </p:nvSpPr>
            <p:spPr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6" name="Rectangle 35"/>
              <p:cNvSpPr/>
              <p:nvPr/>
            </p:nvSpPr>
            <p:spPr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7" name="Rectangle 36"/>
              <p:cNvSpPr/>
              <p:nvPr/>
            </p:nvSpPr>
            <p:spPr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855" name="Group 37"/>
            <p:cNvGrpSpPr/>
            <p:nvPr/>
          </p:nvGrpSpPr>
          <p:grpSpPr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35862" name="Rectangle 38"/>
              <p:cNvSpPr/>
              <p:nvPr/>
            </p:nvSpPr>
            <p:spPr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Rectangle 39"/>
              <p:cNvSpPr/>
              <p:nvPr/>
            </p:nvSpPr>
            <p:spPr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Rectangle 40"/>
              <p:cNvSpPr/>
              <p:nvPr/>
            </p:nvSpPr>
            <p:spPr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56" name="Rectangle 41"/>
            <p:cNvSpPr/>
            <p:nvPr/>
          </p:nvSpPr>
          <p:spPr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OP4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5857" name="Group 42"/>
            <p:cNvGrpSpPr/>
            <p:nvPr/>
          </p:nvGrpSpPr>
          <p:grpSpPr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35859" name="Rectangle 43"/>
              <p:cNvSpPr/>
              <p:nvPr/>
            </p:nvSpPr>
            <p:spPr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Rectangle 44"/>
              <p:cNvSpPr/>
              <p:nvPr/>
            </p:nvSpPr>
            <p:spPr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1" name="Rectangle 45"/>
              <p:cNvSpPr/>
              <p:nvPr/>
            </p:nvSpPr>
            <p:spPr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58" name="Freeform 46"/>
            <p:cNvSpPr/>
            <p:nvPr/>
          </p:nvSpPr>
          <p:spPr>
            <a:xfrm>
              <a:off x="1725" y="3423"/>
              <a:ext cx="264" cy="600"/>
            </a:xfrm>
            <a:custGeom>
              <a:avLst/>
              <a:gdLst>
                <a:gd name="txL" fmla="*/ 0 w 264"/>
                <a:gd name="txT" fmla="*/ 0 h 600"/>
                <a:gd name="txR" fmla="*/ 264 w 264"/>
                <a:gd name="txB" fmla="*/ 600 h 600"/>
              </a:gdLst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txL" t="txT" r="txR" b="tx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846" name="矩形 2"/>
          <p:cNvSpPr/>
          <p:nvPr/>
        </p:nvSpPr>
        <p:spPr>
          <a:xfrm>
            <a:off x="685800" y="5634038"/>
            <a:ext cx="75438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 attempting to speed up the system via pipelining, we have changed the system behavior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cxnSp>
        <p:nvCxnSpPr>
          <p:cNvPr id="35847" name="曲线连接符 4"/>
          <p:cNvCxnSpPr>
            <a:stCxn id="35870" idx="3"/>
            <a:endCxn id="35865" idx="1"/>
          </p:cNvCxnSpPr>
          <p:nvPr/>
        </p:nvCxnSpPr>
        <p:spPr>
          <a:xfrm flipH="1">
            <a:off x="3433763" y="3968750"/>
            <a:ext cx="1220787" cy="306388"/>
          </a:xfrm>
          <a:prstGeom prst="curvedConnector5">
            <a:avLst>
              <a:gd name="adj1" fmla="val -18722"/>
              <a:gd name="adj2" fmla="val 31676"/>
              <a:gd name="adj3" fmla="val 118722"/>
            </a:avLst>
          </a:prstGeom>
          <a:ln w="28575" cap="flat" cmpd="sng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6664960" y="4084320"/>
            <a:ext cx="25692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piping</a:t>
            </a:r>
            <a:r>
              <a:rPr lang="zh-CN" altLang="en-US">
                <a:ea typeface="宋体" panose="02010600030101010101" pitchFamily="2" charset="-122"/>
              </a:rPr>
              <a:t>模式，若直接利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用上一条指令的结果作为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新指令的起始值会造成混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乱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4740" y="829945"/>
            <a:ext cx="2990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注意此处的成环的结构！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Control Dependence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724400"/>
          </a:xfrm>
        </p:spPr>
        <p:txBody>
          <a:bodyPr vert="horz" wrap="square" lIns="91440" tIns="45720" rIns="91440" bIns="45720" anchor="t" anchorCtr="0"/>
          <a:p>
            <a:pPr lvl="1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loop: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subq %rdx, %rbx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jne targ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irmovq $10, %rdx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jmp loop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targ: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halt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sz="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dirty="0">
                <a:ea typeface="宋体" panose="02010600030101010101" pitchFamily="2" charset="-122"/>
              </a:rPr>
              <a:t> instruction create a control dependency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Which instruction will be executed?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Pipeline Implemetation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SEQ+ Implementations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Naïve PIPE Implementation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Pipeline Feedback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 4.5.1 ~ 4.5.4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General Principles of Pipelining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Goal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Difficulties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 4.4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SEQ Hardware vs. SEQ+ Hardware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SEQ Hardware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Stages occur in sequence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One operation in process at a time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SEQ+ Hardware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Still sequential implementation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Reorder PC stage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put at beginning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083" name="Picture 318" descr="Z:\3.Teaching\sjtu\ICS\site-ics\slides\SEQ+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28600"/>
            <a:ext cx="8763000" cy="647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SEQ+ Hardware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4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PC Stage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Task is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select PC for current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Based on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results computed by previous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Processor State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PC is no longer stored in register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can determine PC based on other stored information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PC Computation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386080" indent="-386080">
              <a:buNone/>
            </a:pPr>
            <a:r>
              <a:rPr lang="en-US" altLang="zh-CN" dirty="0">
                <a:ea typeface="宋体" panose="02010600030101010101" pitchFamily="2" charset="-122"/>
              </a:rPr>
              <a:t>int pc= [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>
              <a:buNone/>
            </a:pPr>
            <a:r>
              <a:rPr lang="en-US" altLang="zh-CN" dirty="0">
                <a:ea typeface="宋体" panose="02010600030101010101" pitchFamily="2" charset="-122"/>
              </a:rPr>
              <a:t>	picode == ICALL : pValC;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>
              <a:buNone/>
            </a:pPr>
            <a:r>
              <a:rPr lang="en-US" altLang="zh-CN" dirty="0">
                <a:ea typeface="宋体" panose="02010600030101010101" pitchFamily="2" charset="-122"/>
              </a:rPr>
              <a:t>	picode == IJXX &amp;&amp; pCnd : pValC;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>
              <a:buNone/>
            </a:pPr>
            <a:r>
              <a:rPr lang="en-US" altLang="zh-CN" dirty="0">
                <a:ea typeface="宋体" panose="02010600030101010101" pitchFamily="2" charset="-122"/>
              </a:rPr>
              <a:t>	picode == IRET : pValM;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>
              <a:buNone/>
            </a:pPr>
            <a:r>
              <a:rPr lang="en-US" altLang="zh-CN" dirty="0">
                <a:ea typeface="宋体" panose="02010600030101010101" pitchFamily="2" charset="-122"/>
              </a:rPr>
              <a:t>	1 : pValP;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>
              <a:buNone/>
            </a:pPr>
            <a:r>
              <a:rPr lang="en-US" altLang="zh-CN" dirty="0">
                <a:ea typeface="宋体" panose="02010600030101010101" pitchFamily="2" charset="-122"/>
              </a:rPr>
              <a:t>];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2227" name="Picture 318" descr="Z:\3.Teaching\sjtu\ICS\site-ics\slides\SEQ+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52400"/>
            <a:ext cx="8863330" cy="655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椭圆 1"/>
          <p:cNvSpPr/>
          <p:nvPr/>
        </p:nvSpPr>
        <p:spPr>
          <a:xfrm>
            <a:off x="76200" y="4572000"/>
            <a:ext cx="914400" cy="1905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Pipeline Stages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533400" y="1481138"/>
            <a:ext cx="7924800" cy="4843462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Fetch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current PC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Read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Compute incremented PC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Decode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Read program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Execute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Operate ALU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Read or write data memory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Back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Update register file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4345" y="1675765"/>
            <a:ext cx="34397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pipe</a:t>
            </a:r>
            <a:r>
              <a:rPr lang="zh-CN" altLang="en-US" sz="2000">
                <a:ea typeface="宋体" panose="02010600030101010101" pitchFamily="2" charset="-122"/>
              </a:rPr>
              <a:t>模式下将</a:t>
            </a:r>
            <a:r>
              <a:rPr lang="en-US" altLang="zh-CN" sz="2000">
                <a:ea typeface="宋体" panose="02010600030101010101" pitchFamily="2" charset="-122"/>
              </a:rPr>
              <a:t>PC</a:t>
            </a:r>
            <a:r>
              <a:rPr lang="zh-CN" altLang="en-US" sz="2000">
                <a:ea typeface="宋体" panose="02010600030101010101" pitchFamily="2" charset="-122"/>
              </a:rPr>
              <a:t>与</a:t>
            </a:r>
            <a:r>
              <a:rPr lang="en-US" altLang="zh-CN" sz="2000">
                <a:ea typeface="宋体" panose="02010600030101010101" pitchFamily="2" charset="-122"/>
              </a:rPr>
              <a:t>Fetch</a:t>
            </a:r>
            <a:r>
              <a:rPr lang="zh-CN" altLang="en-US" sz="2000">
                <a:ea typeface="宋体" panose="02010600030101010101" pitchFamily="2" charset="-122"/>
              </a:rPr>
              <a:t>合并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PIPE- Hardware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Pipeline registers hold intermediate values from instruction execution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685800" y="6292850"/>
            <a:ext cx="7620000" cy="315913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1200" y="4910138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1200" y="3630613"/>
            <a:ext cx="7620000" cy="315912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11200" y="2078038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6438" y="747713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75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6" name="矩形 2"/>
          <p:cNvSpPr/>
          <p:nvPr/>
        </p:nvSpPr>
        <p:spPr>
          <a:xfrm>
            <a:off x="7204075" y="3683000"/>
            <a:ext cx="990600" cy="21113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pic>
        <p:nvPicPr>
          <p:cNvPr id="58377" name="Picture 2" descr="Z:\3.Teaching\sjtu\ICS\site-ics\slides\PIPE-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"/>
            <a:ext cx="8305800" cy="655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707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Generate Signals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pic>
        <p:nvPicPr>
          <p:cNvPr id="604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3970655"/>
            <a:ext cx="8827770" cy="2610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76200"/>
            <a:ext cx="5022850" cy="367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2" name="矩形 6"/>
          <p:cNvSpPr/>
          <p:nvPr/>
        </p:nvSpPr>
        <p:spPr>
          <a:xfrm>
            <a:off x="7373938" y="3970338"/>
            <a:ext cx="1143000" cy="387350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0" y="1676400"/>
            <a:ext cx="3826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大写字母</a:t>
            </a:r>
            <a:r>
              <a:rPr lang="en-US" altLang="zh-CN"/>
              <a:t>+_</a:t>
            </a:r>
            <a:r>
              <a:rPr lang="zh-CN" altLang="en-US">
                <a:ea typeface="宋体" panose="02010600030101010101" pitchFamily="2" charset="-122"/>
              </a:rPr>
              <a:t>表示之前</a:t>
            </a:r>
            <a:r>
              <a:rPr lang="en-US" altLang="zh-CN">
                <a:ea typeface="宋体" panose="02010600030101010101" pitchFamily="2" charset="-122"/>
              </a:rPr>
              <a:t>stage</a:t>
            </a:r>
            <a:r>
              <a:rPr lang="zh-CN" altLang="en-US">
                <a:ea typeface="宋体" panose="02010600030101010101" pitchFamily="2" charset="-122"/>
              </a:rPr>
              <a:t>产生的信息，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小写字母</a:t>
            </a:r>
            <a:r>
              <a:rPr lang="en-US" altLang="zh-CN">
                <a:ea typeface="宋体" panose="02010600030101010101" pitchFamily="2" charset="-122"/>
              </a:rPr>
              <a:t>+_</a:t>
            </a:r>
            <a:r>
              <a:rPr lang="zh-CN" altLang="en-US">
                <a:ea typeface="宋体" panose="02010600030101010101" pitchFamily="2" charset="-122"/>
              </a:rPr>
              <a:t>表示当前</a:t>
            </a:r>
            <a:r>
              <a:rPr lang="en-US" altLang="zh-CN">
                <a:ea typeface="宋体" panose="02010600030101010101" pitchFamily="2" charset="-122"/>
              </a:rPr>
              <a:t>stage</a:t>
            </a:r>
            <a:r>
              <a:rPr lang="zh-CN" altLang="en-US">
                <a:ea typeface="宋体" panose="02010600030101010101" pitchFamily="2" charset="-122"/>
              </a:rPr>
              <a:t>产生的信息。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707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Generate Signals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468" name="Rectangle 708"/>
          <p:cNvSpPr/>
          <p:nvPr/>
        </p:nvSpPr>
        <p:spPr>
          <a:xfrm>
            <a:off x="838200" y="1371600"/>
            <a:ext cx="7315200" cy="5257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#code from SEQ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int srcA = [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{IRRMOVL, IRMMOVL,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		  IOPL, IPUSHL} : rA;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icode in {IPOPL, IRET} : RRSP;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1: RNONE; #Don’t need register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#code from PIPE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d_srcA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= [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D_icode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 {IRRMOVL, IRMMOVL,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		    IOPL, IPUSHL} :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D_rA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D_icode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 {IPOPL, IRET} : RRSP;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1: RNONE; #Don’t need register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Real-World Pipelines: Car Washes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24771" name="Rectangle 3"/>
          <p:cNvSpPr>
            <a:spLocks noGrp="1"/>
          </p:cNvSpPr>
          <p:nvPr>
            <p:ph type="body"/>
          </p:nvPr>
        </p:nvSpPr>
        <p:spPr>
          <a:xfrm>
            <a:off x="3352800" y="3836988"/>
            <a:ext cx="5715000" cy="2816225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Idea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Divide process into independent stages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Move objects through stages in sequence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 any given times, multiple objects being processed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9788" y="1471613"/>
            <a:ext cx="2517775" cy="2324100"/>
            <a:chOff x="576" y="1045"/>
            <a:chExt cx="1584" cy="1461"/>
          </a:xfrm>
        </p:grpSpPr>
        <p:pic>
          <p:nvPicPr>
            <p:cNvPr id="9229" name="Picture 5" descr="stor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6" y="1296"/>
              <a:ext cx="1584" cy="12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0" name="Text Box 6"/>
            <p:cNvSpPr txBox="1"/>
            <p:nvPr/>
          </p:nvSpPr>
          <p:spPr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85" tIns="45785" rIns="45785" bIns="4578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Sequential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5189538" y="1508125"/>
            <a:ext cx="1624012" cy="2454275"/>
            <a:chOff x="3504" y="960"/>
            <a:chExt cx="1022" cy="1543"/>
          </a:xfrm>
        </p:grpSpPr>
        <p:pic>
          <p:nvPicPr>
            <p:cNvPr id="9227" name="Picture 8" descr="car-wash[1]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" y="1200"/>
              <a:ext cx="1022" cy="13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8" name="Text Box 9"/>
            <p:cNvSpPr txBox="1"/>
            <p:nvPr/>
          </p:nvSpPr>
          <p:spPr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85" tIns="45785" rIns="45785" bIns="4578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Parallel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763588" y="3990975"/>
            <a:ext cx="2746375" cy="2105025"/>
            <a:chOff x="720" y="2688"/>
            <a:chExt cx="1728" cy="1323"/>
          </a:xfrm>
        </p:grpSpPr>
        <p:pic>
          <p:nvPicPr>
            <p:cNvPr id="9225" name="Picture 11" descr="CarWash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" y="2928"/>
              <a:ext cx="1728" cy="108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6" name="Text Box 12"/>
            <p:cNvSpPr txBox="1"/>
            <p:nvPr/>
          </p:nvSpPr>
          <p:spPr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5785" tIns="45785" rIns="45785" bIns="4578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Pipelined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8" y="1430338"/>
            <a:ext cx="3757612" cy="250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charRg st="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charRg st="4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1">
                                            <p:txEl>
                                              <p:charRg st="8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PIPE- Hardware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Forward (Upward) Paths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Values passed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from one stage to next(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向之后的阶段传递消息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Cannot jump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past</a:t>
            </a:r>
            <a:r>
              <a:rPr lang="en-US" altLang="zh-CN" dirty="0">
                <a:ea typeface="宋体" panose="02010600030101010101" pitchFamily="2" charset="-122"/>
              </a:rPr>
              <a:t> stages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e.g., valC passes through decode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6563" name="Picture 2" descr="Z:\3.Teaching\sjtu\ICS\site-ics\slides\PIPE-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"/>
            <a:ext cx="8305800" cy="655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/>
          <p:cNvSpPr/>
          <p:nvPr/>
        </p:nvSpPr>
        <p:spPr>
          <a:xfrm>
            <a:off x="6172200" y="533400"/>
            <a:ext cx="1143000" cy="350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3581400"/>
            <a:ext cx="1143000" cy="91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3581400" y="3657600"/>
            <a:ext cx="914400" cy="16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67" name="矩形 2"/>
          <p:cNvSpPr/>
          <p:nvPr/>
        </p:nvSpPr>
        <p:spPr>
          <a:xfrm>
            <a:off x="7204075" y="3683000"/>
            <a:ext cx="990600" cy="21113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Feedback Paths (Hazards)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PC Updates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Determine the value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next PC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Next Instruction for most cases </a:t>
            </a:r>
            <a:r>
              <a:rPr lang="en-US" altLang="zh-CN" sz="2400" dirty="0">
                <a:ea typeface="宋体" panose="02010600030101010101" pitchFamily="2" charset="-122"/>
              </a:rPr>
              <a:t>(valP)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Call destination </a:t>
            </a:r>
            <a:r>
              <a:rPr lang="en-US" altLang="zh-CN" sz="2400" dirty="0">
                <a:ea typeface="宋体" panose="02010600030101010101" pitchFamily="2" charset="-122"/>
              </a:rPr>
              <a:t>(valC)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Branch information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Jump taken/ Fall-through (not-taken)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Return point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Read from memory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Register updates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To register file write ports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09800" y="3886200"/>
            <a:ext cx="1524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0659" name="Picture 2" descr="Z:\3.Teaching\sjtu\ICS\site-ics\slides\PIPE-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"/>
            <a:ext cx="8305800" cy="6553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oup 647"/>
          <p:cNvGrpSpPr/>
          <p:nvPr/>
        </p:nvGrpSpPr>
        <p:grpSpPr>
          <a:xfrm>
            <a:off x="533400" y="1981200"/>
            <a:ext cx="2590800" cy="4114800"/>
            <a:chOff x="128" y="1056"/>
            <a:chExt cx="1400" cy="2592"/>
          </a:xfrm>
        </p:grpSpPr>
        <p:sp>
          <p:nvSpPr>
            <p:cNvPr id="70668" name="Line 648"/>
            <p:cNvSpPr/>
            <p:nvPr/>
          </p:nvSpPr>
          <p:spPr>
            <a:xfrm flipH="1">
              <a:off x="144" y="1056"/>
              <a:ext cx="1344" cy="0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9" name="Line 649"/>
            <p:cNvSpPr/>
            <p:nvPr/>
          </p:nvSpPr>
          <p:spPr>
            <a:xfrm flipV="1">
              <a:off x="1488" y="1056"/>
              <a:ext cx="0" cy="96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0" name="Line 650"/>
            <p:cNvSpPr/>
            <p:nvPr/>
          </p:nvSpPr>
          <p:spPr>
            <a:xfrm>
              <a:off x="128" y="1056"/>
              <a:ext cx="0" cy="2592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1" name="Line 651"/>
            <p:cNvSpPr/>
            <p:nvPr/>
          </p:nvSpPr>
          <p:spPr>
            <a:xfrm>
              <a:off x="136" y="3648"/>
              <a:ext cx="1392" cy="0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" name="Freeform 652"/>
          <p:cNvSpPr/>
          <p:nvPr/>
        </p:nvSpPr>
        <p:spPr>
          <a:xfrm>
            <a:off x="3505200" y="5562600"/>
            <a:ext cx="3276600" cy="1143000"/>
          </a:xfrm>
          <a:custGeom>
            <a:avLst/>
            <a:gdLst>
              <a:gd name="txL" fmla="*/ 0 w 1248"/>
              <a:gd name="txT" fmla="*/ 0 h 768"/>
              <a:gd name="txR" fmla="*/ 1248 w 1248"/>
              <a:gd name="txB" fmla="*/ 768 h 768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1248" h="768">
                <a:moveTo>
                  <a:pt x="1248" y="0"/>
                </a:moveTo>
                <a:lnTo>
                  <a:pt x="1248" y="768"/>
                </a:lnTo>
                <a:lnTo>
                  <a:pt x="0" y="768"/>
                </a:lnTo>
                <a:lnTo>
                  <a:pt x="0" y="672"/>
                </a:ln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1" name="Freeform 653"/>
          <p:cNvSpPr/>
          <p:nvPr/>
        </p:nvSpPr>
        <p:spPr>
          <a:xfrm>
            <a:off x="4114800" y="685800"/>
            <a:ext cx="4495800" cy="5400675"/>
          </a:xfrm>
          <a:custGeom>
            <a:avLst/>
            <a:gdLst>
              <a:gd name="txL" fmla="*/ 0 w 1584"/>
              <a:gd name="txT" fmla="*/ 0 h 3408"/>
              <a:gd name="txR" fmla="*/ 1584 w 1584"/>
              <a:gd name="txB" fmla="*/ 3408 h 3408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584" h="3408">
                <a:moveTo>
                  <a:pt x="432" y="48"/>
                </a:moveTo>
                <a:lnTo>
                  <a:pt x="432" y="0"/>
                </a:lnTo>
                <a:lnTo>
                  <a:pt x="1584" y="0"/>
                </a:lnTo>
                <a:lnTo>
                  <a:pt x="1584" y="3408"/>
                </a:lnTo>
                <a:lnTo>
                  <a:pt x="0" y="3408"/>
                </a:ln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2" name="Freeform 654"/>
          <p:cNvSpPr/>
          <p:nvPr/>
        </p:nvSpPr>
        <p:spPr>
          <a:xfrm>
            <a:off x="4267200" y="609600"/>
            <a:ext cx="4495800" cy="4068763"/>
          </a:xfrm>
          <a:custGeom>
            <a:avLst/>
            <a:gdLst>
              <a:gd name="txL" fmla="*/ 0 w 1392"/>
              <a:gd name="txT" fmla="*/ 0 h 2496"/>
              <a:gd name="txR" fmla="*/ 1392 w 1392"/>
              <a:gd name="txB" fmla="*/ 2496 h 2496"/>
            </a:gdLst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392" h="2496">
                <a:moveTo>
                  <a:pt x="0" y="96"/>
                </a:moveTo>
                <a:lnTo>
                  <a:pt x="0" y="0"/>
                </a:lnTo>
                <a:lnTo>
                  <a:pt x="1392" y="0"/>
                </a:lnTo>
                <a:lnTo>
                  <a:pt x="1392" y="2496"/>
                </a:lnTo>
                <a:lnTo>
                  <a:pt x="480" y="2496"/>
                </a:lnTo>
              </a:path>
            </a:pathLst>
          </a:custGeom>
          <a:noFill/>
          <a:ln w="5715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9" name="Freeform 654"/>
          <p:cNvSpPr/>
          <p:nvPr/>
        </p:nvSpPr>
        <p:spPr>
          <a:xfrm>
            <a:off x="4953000" y="655638"/>
            <a:ext cx="3657600" cy="3840162"/>
          </a:xfrm>
          <a:custGeom>
            <a:avLst/>
            <a:gdLst>
              <a:gd name="txL" fmla="*/ 0 w 1392"/>
              <a:gd name="txT" fmla="*/ 0 h 2496"/>
              <a:gd name="txR" fmla="*/ 1392 w 1392"/>
              <a:gd name="txB" fmla="*/ 2496 h 2496"/>
            </a:gdLst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392" h="2496">
                <a:moveTo>
                  <a:pt x="0" y="96"/>
                </a:moveTo>
                <a:lnTo>
                  <a:pt x="0" y="0"/>
                </a:lnTo>
                <a:lnTo>
                  <a:pt x="1392" y="0"/>
                </a:lnTo>
                <a:lnTo>
                  <a:pt x="1392" y="2496"/>
                </a:lnTo>
                <a:lnTo>
                  <a:pt x="480" y="2496"/>
                </a:lnTo>
              </a:path>
            </a:pathLst>
          </a:custGeom>
          <a:noFill/>
          <a:ln w="5715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3" name="Rectangle 5"/>
          <p:cNvSpPr/>
          <p:nvPr/>
        </p:nvSpPr>
        <p:spPr>
          <a:xfrm>
            <a:off x="2895600" y="5791200"/>
            <a:ext cx="1295400" cy="53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037013" y="1966913"/>
            <a:ext cx="4376737" cy="4037012"/>
          </a:xfrm>
          <a:custGeom>
            <a:avLst/>
            <a:gdLst/>
            <a:ahLst/>
            <a:cxnLst>
              <a:cxn ang="0">
                <a:pos x="1281190" y="129471"/>
              </a:cxn>
              <a:cxn ang="0">
                <a:pos x="1281190" y="203452"/>
              </a:cxn>
              <a:cxn ang="0">
                <a:pos x="1290408" y="0"/>
              </a:cxn>
              <a:cxn ang="0">
                <a:pos x="4368951" y="18494"/>
              </a:cxn>
              <a:cxn ang="0">
                <a:pos x="4350517" y="4041341"/>
              </a:cxn>
              <a:cxn ang="0">
                <a:pos x="0" y="4032093"/>
              </a:cxn>
            </a:cxnLst>
            <a:pathLst>
              <a:path w="4378036" h="4036291">
                <a:moveTo>
                  <a:pt x="1283854" y="129310"/>
                </a:moveTo>
                <a:lnTo>
                  <a:pt x="1283854" y="203200"/>
                </a:lnTo>
                <a:lnTo>
                  <a:pt x="1293091" y="0"/>
                </a:lnTo>
                <a:lnTo>
                  <a:pt x="4378036" y="18473"/>
                </a:lnTo>
                <a:cubicBezTo>
                  <a:pt x="4371879" y="1357746"/>
                  <a:pt x="4365721" y="2697018"/>
                  <a:pt x="4359564" y="4036291"/>
                </a:cubicBezTo>
                <a:lnTo>
                  <a:pt x="0" y="4027055"/>
                </a:ln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0667" name="矩形 14"/>
          <p:cNvSpPr/>
          <p:nvPr/>
        </p:nvSpPr>
        <p:spPr>
          <a:xfrm>
            <a:off x="7204075" y="3683000"/>
            <a:ext cx="990600" cy="21113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038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Start fetch of new instruction after current one has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completed fetch stage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 enough time to reliably determine next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Guess which instruction will follow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Recover</a:t>
            </a:r>
            <a:r>
              <a:rPr lang="en-US" altLang="zh-CN" dirty="0">
                <a:ea typeface="宋体" panose="02010600030101010101" pitchFamily="2" charset="-122"/>
              </a:rPr>
              <a:t> if prediction was incorrect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8" name="Rectangle 48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Predicting the PC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Our Prediction Strategy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Instructions that Don’t Transfer Control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Predict next PC to be valP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Always reliable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Call and Unconditional Jumps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Predict next PC to be valC (destination)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Always reliable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Our Prediction Strategy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Conditional Jumps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Predict next PC to be valC (destination)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Only correct if branch is taken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Typically right 60% of 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Recovery: M_Cnd and M_valA (valP: next PC)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Return Instruction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Don’t try to predict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8850" name="Picture 2" descr="Z:\3.Teaching\sjtu\ICS\site-ics\slides\pred-P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070225"/>
            <a:ext cx="7767638" cy="3330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Rectangle 707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Select PC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8853" name="Rectangle 708"/>
          <p:cNvSpPr/>
          <p:nvPr/>
        </p:nvSpPr>
        <p:spPr>
          <a:xfrm>
            <a:off x="838200" y="1676400"/>
            <a:ext cx="7315200" cy="1752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Int F_predPC = [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f_icode in {IJXX, ICALL} : f_valC;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1: f_valP;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8854" name="Rectangle 5"/>
          <p:cNvSpPr/>
          <p:nvPr/>
        </p:nvSpPr>
        <p:spPr>
          <a:xfrm>
            <a:off x="2971800" y="5791200"/>
            <a:ext cx="990600" cy="38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cxnSp>
        <p:nvCxnSpPr>
          <p:cNvPr id="78855" name="直接箭头连接符 2"/>
          <p:cNvCxnSpPr/>
          <p:nvPr/>
        </p:nvCxnSpPr>
        <p:spPr>
          <a:xfrm>
            <a:off x="2133600" y="4221163"/>
            <a:ext cx="396240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82232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Recovering from PC Misprediction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9212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Mispredicted Jump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Will see branch flag once instruction reaches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Memory stage(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因为此时已经得到了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CC)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get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fall-through PC from valA (valP)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Return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Will get return PC when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reaches write-back stage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404813" y="760413"/>
            <a:ext cx="8129587" cy="534987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Recovering the PC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2948" name="Picture 2" descr="Z:\3.Teaching\sjtu\ICS\site-ics\slides\pred-P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8" y="1438275"/>
            <a:ext cx="8926512" cy="412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/>
          <p:nvPr/>
        </p:nvSpPr>
        <p:spPr>
          <a:xfrm>
            <a:off x="7391400" y="3886200"/>
            <a:ext cx="762000" cy="38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3571875"/>
            <a:ext cx="9144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M_valP</a:t>
            </a:r>
            <a:endParaRPr lang="zh-CN" altLang="en-US" sz="1600" b="1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Computational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457200" y="3810000"/>
            <a:ext cx="8305800" cy="2417763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Computation requires total of 300 picoseconds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Additional 20 picoseconds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save result in register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must have clock cycle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least</a:t>
            </a:r>
            <a:r>
              <a:rPr lang="en-US" altLang="zh-CN" dirty="0">
                <a:ea typeface="宋体" panose="02010600030101010101" pitchFamily="2" charset="-122"/>
              </a:rPr>
              <a:t> 320 ps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269" name="Group 4"/>
          <p:cNvGrpSpPr/>
          <p:nvPr/>
        </p:nvGrpSpPr>
        <p:grpSpPr>
          <a:xfrm>
            <a:off x="457200" y="1363663"/>
            <a:ext cx="8193088" cy="2646362"/>
            <a:chOff x="1639" y="994"/>
            <a:chExt cx="4296" cy="1449"/>
          </a:xfrm>
        </p:grpSpPr>
        <p:sp>
          <p:nvSpPr>
            <p:cNvPr id="11270" name="Rectangle 5"/>
            <p:cNvSpPr/>
            <p:nvPr/>
          </p:nvSpPr>
          <p:spPr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Combinational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Rectangle 6"/>
            <p:cNvSpPr/>
            <p:nvPr/>
          </p:nvSpPr>
          <p:spPr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Rectangle 7"/>
            <p:cNvSpPr/>
            <p:nvPr/>
          </p:nvSpPr>
          <p:spPr>
            <a:xfrm>
              <a:off x="2468" y="994"/>
              <a:ext cx="575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300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Rectangle 8"/>
            <p:cNvSpPr/>
            <p:nvPr/>
          </p:nvSpPr>
          <p:spPr>
            <a:xfrm>
              <a:off x="3617" y="994"/>
              <a:ext cx="486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Line 9"/>
            <p:cNvSpPr/>
            <p:nvPr/>
          </p:nvSpPr>
          <p:spPr>
            <a:xfrm>
              <a:off x="1639" y="1584"/>
              <a:ext cx="288" cy="0"/>
            </a:xfrm>
            <a:prstGeom prst="line">
              <a:avLst/>
            </a:prstGeom>
            <a:ln w="508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5" name="Line 10"/>
            <p:cNvSpPr/>
            <p:nvPr/>
          </p:nvSpPr>
          <p:spPr>
            <a:xfrm>
              <a:off x="3511" y="1584"/>
              <a:ext cx="288" cy="0"/>
            </a:xfrm>
            <a:prstGeom prst="line">
              <a:avLst/>
            </a:prstGeom>
            <a:ln w="508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6" name="Line 11"/>
            <p:cNvSpPr/>
            <p:nvPr/>
          </p:nvSpPr>
          <p:spPr>
            <a:xfrm>
              <a:off x="3895" y="2016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7" name="Rectangle 12"/>
            <p:cNvSpPr/>
            <p:nvPr/>
          </p:nvSpPr>
          <p:spPr>
            <a:xfrm>
              <a:off x="3634" y="2195"/>
              <a:ext cx="496" cy="24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Rectangle 13"/>
            <p:cNvSpPr/>
            <p:nvPr/>
          </p:nvSpPr>
          <p:spPr>
            <a:xfrm>
              <a:off x="4024" y="1426"/>
              <a:ext cx="1911" cy="44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Delay = 320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Throughput = 3.12 GOPS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Select PC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int f_PC = [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#mispredicted branch. Fetch at incremented PC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M_icode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== IJXX &amp;&amp; !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M_Cnd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M_valA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#completion of RET instruciton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W_icode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== IRET :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W_valM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#default: Use predicted value of PC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1: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F_predPC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Pipeline Demonstration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4" name="Rectangle 5"/>
          <p:cNvSpPr/>
          <p:nvPr/>
        </p:nvSpPr>
        <p:spPr>
          <a:xfrm>
            <a:off x="4043363" y="1447800"/>
            <a:ext cx="458787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Rectangle 6"/>
          <p:cNvSpPr/>
          <p:nvPr/>
        </p:nvSpPr>
        <p:spPr>
          <a:xfrm>
            <a:off x="4502150" y="144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Rectangle 7"/>
          <p:cNvSpPr/>
          <p:nvPr/>
        </p:nvSpPr>
        <p:spPr>
          <a:xfrm>
            <a:off x="4959350" y="1447800"/>
            <a:ext cx="458788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7" name="Rectangle 8"/>
          <p:cNvSpPr/>
          <p:nvPr/>
        </p:nvSpPr>
        <p:spPr>
          <a:xfrm>
            <a:off x="5418138" y="144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8" name="Rectangle 9"/>
          <p:cNvSpPr/>
          <p:nvPr/>
        </p:nvSpPr>
        <p:spPr>
          <a:xfrm>
            <a:off x="5875338" y="144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9" name="Rectangle 10"/>
          <p:cNvSpPr/>
          <p:nvPr/>
        </p:nvSpPr>
        <p:spPr>
          <a:xfrm>
            <a:off x="6332538" y="1447800"/>
            <a:ext cx="458787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0" name="Rectangle 11"/>
          <p:cNvSpPr/>
          <p:nvPr/>
        </p:nvSpPr>
        <p:spPr>
          <a:xfrm>
            <a:off x="6791325" y="144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1" name="Rectangle 12"/>
          <p:cNvSpPr/>
          <p:nvPr/>
        </p:nvSpPr>
        <p:spPr>
          <a:xfrm>
            <a:off x="7248525" y="1447800"/>
            <a:ext cx="458788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2" name="Rectangle 13"/>
          <p:cNvSpPr/>
          <p:nvPr/>
        </p:nvSpPr>
        <p:spPr>
          <a:xfrm>
            <a:off x="7707313" y="144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en-US" altLang="zh-CN" sz="2400" dirty="0">
              <a:solidFill>
                <a:schemeClr val="accent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3" name="Rectangle 14"/>
          <p:cNvSpPr/>
          <p:nvPr/>
        </p:nvSpPr>
        <p:spPr>
          <a:xfrm>
            <a:off x="4043363" y="1828800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4" name="Rectangle 15"/>
          <p:cNvSpPr/>
          <p:nvPr/>
        </p:nvSpPr>
        <p:spPr>
          <a:xfrm>
            <a:off x="4502150" y="1828800"/>
            <a:ext cx="457200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5" name="Rectangle 16"/>
          <p:cNvSpPr/>
          <p:nvPr/>
        </p:nvSpPr>
        <p:spPr>
          <a:xfrm>
            <a:off x="4959350" y="18288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6" name="Rectangle 17"/>
          <p:cNvSpPr/>
          <p:nvPr/>
        </p:nvSpPr>
        <p:spPr>
          <a:xfrm>
            <a:off x="5418138" y="1828800"/>
            <a:ext cx="457200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7" name="Rectangle 18"/>
          <p:cNvSpPr/>
          <p:nvPr/>
        </p:nvSpPr>
        <p:spPr>
          <a:xfrm>
            <a:off x="6332538" y="2135188"/>
            <a:ext cx="458787" cy="304800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8" name="Rectangle 20"/>
          <p:cNvSpPr/>
          <p:nvPr/>
        </p:nvSpPr>
        <p:spPr>
          <a:xfrm>
            <a:off x="4502150" y="2135188"/>
            <a:ext cx="457200" cy="304800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9" name="Rectangle 21"/>
          <p:cNvSpPr/>
          <p:nvPr/>
        </p:nvSpPr>
        <p:spPr>
          <a:xfrm>
            <a:off x="4959350" y="2135188"/>
            <a:ext cx="458788" cy="304800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60" name="Rectangle 22"/>
          <p:cNvSpPr/>
          <p:nvPr/>
        </p:nvSpPr>
        <p:spPr>
          <a:xfrm>
            <a:off x="5418138" y="2135188"/>
            <a:ext cx="457200" cy="304800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61" name="Rectangle 23"/>
          <p:cNvSpPr/>
          <p:nvPr/>
        </p:nvSpPr>
        <p:spPr>
          <a:xfrm>
            <a:off x="5875338" y="2135188"/>
            <a:ext cx="457200" cy="304800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62" name="Rectangle 24"/>
          <p:cNvSpPr/>
          <p:nvPr/>
        </p:nvSpPr>
        <p:spPr>
          <a:xfrm>
            <a:off x="5875338" y="1828800"/>
            <a:ext cx="457200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67" tIns="45785" rIns="91567" bIns="4578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7063" name="Group 26"/>
          <p:cNvGrpSpPr/>
          <p:nvPr/>
        </p:nvGrpSpPr>
        <p:grpSpPr>
          <a:xfrm>
            <a:off x="4959350" y="2439988"/>
            <a:ext cx="2289175" cy="306387"/>
            <a:chOff x="2784" y="1872"/>
            <a:chExt cx="1440" cy="192"/>
          </a:xfrm>
        </p:grpSpPr>
        <p:sp>
          <p:nvSpPr>
            <p:cNvPr id="87100" name="Rectangle 27"/>
            <p:cNvSpPr/>
            <p:nvPr/>
          </p:nvSpPr>
          <p:spPr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101" name="Rectangle 28"/>
            <p:cNvSpPr/>
            <p:nvPr/>
          </p:nvSpPr>
          <p:spPr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102" name="Rectangle 29"/>
            <p:cNvSpPr/>
            <p:nvPr/>
          </p:nvSpPr>
          <p:spPr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103" name="Rectangle 30"/>
            <p:cNvSpPr/>
            <p:nvPr/>
          </p:nvSpPr>
          <p:spPr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104" name="Rectangle 31"/>
            <p:cNvSpPr/>
            <p:nvPr/>
          </p:nvSpPr>
          <p:spPr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064" name="Group 33"/>
          <p:cNvGrpSpPr/>
          <p:nvPr/>
        </p:nvGrpSpPr>
        <p:grpSpPr>
          <a:xfrm>
            <a:off x="5418138" y="2746375"/>
            <a:ext cx="2289175" cy="304800"/>
            <a:chOff x="3072" y="2064"/>
            <a:chExt cx="1440" cy="192"/>
          </a:xfrm>
        </p:grpSpPr>
        <p:sp>
          <p:nvSpPr>
            <p:cNvPr id="87095" name="Rectangle 34"/>
            <p:cNvSpPr/>
            <p:nvPr/>
          </p:nvSpPr>
          <p:spPr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6" name="Rectangle 35"/>
            <p:cNvSpPr/>
            <p:nvPr/>
          </p:nvSpPr>
          <p:spPr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7" name="Rectangle 36"/>
            <p:cNvSpPr/>
            <p:nvPr/>
          </p:nvSpPr>
          <p:spPr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8" name="Rectangle 37"/>
            <p:cNvSpPr/>
            <p:nvPr/>
          </p:nvSpPr>
          <p:spPr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9" name="Rectangle 38"/>
            <p:cNvSpPr/>
            <p:nvPr/>
          </p:nvSpPr>
          <p:spPr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065" name="Group 40"/>
          <p:cNvGrpSpPr/>
          <p:nvPr/>
        </p:nvGrpSpPr>
        <p:grpSpPr>
          <a:xfrm>
            <a:off x="5875338" y="3051175"/>
            <a:ext cx="2289175" cy="304800"/>
            <a:chOff x="3360" y="2256"/>
            <a:chExt cx="1440" cy="192"/>
          </a:xfrm>
        </p:grpSpPr>
        <p:sp>
          <p:nvSpPr>
            <p:cNvPr id="87090" name="Rectangle 41"/>
            <p:cNvSpPr/>
            <p:nvPr/>
          </p:nvSpPr>
          <p:spPr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1" name="Rectangle 42"/>
            <p:cNvSpPr/>
            <p:nvPr/>
          </p:nvSpPr>
          <p:spPr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2" name="Rectangle 43"/>
            <p:cNvSpPr/>
            <p:nvPr/>
          </p:nvSpPr>
          <p:spPr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3" name="Rectangle 44"/>
            <p:cNvSpPr/>
            <p:nvPr/>
          </p:nvSpPr>
          <p:spPr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94" name="Rectangle 45"/>
            <p:cNvSpPr/>
            <p:nvPr/>
          </p:nvSpPr>
          <p:spPr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66" name="Line 46"/>
          <p:cNvSpPr/>
          <p:nvPr/>
        </p:nvSpPr>
        <p:spPr>
          <a:xfrm flipH="1">
            <a:off x="5646738" y="3355975"/>
            <a:ext cx="228600" cy="498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67" name="Line 47"/>
          <p:cNvSpPr/>
          <p:nvPr/>
        </p:nvSpPr>
        <p:spPr>
          <a:xfrm>
            <a:off x="6332538" y="3355975"/>
            <a:ext cx="230187" cy="498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68" name="Rectangle 48"/>
          <p:cNvSpPr/>
          <p:nvPr/>
        </p:nvSpPr>
        <p:spPr>
          <a:xfrm>
            <a:off x="5334000" y="3486150"/>
            <a:ext cx="1600200" cy="400050"/>
          </a:xfrm>
          <a:prstGeom prst="rect">
            <a:avLst/>
          </a:prstGeom>
          <a:noFill/>
          <a:ln w="9525">
            <a:noFill/>
          </a:ln>
        </p:spPr>
        <p:txBody>
          <a:bodyPr lIns="91567" tIns="45785" rIns="91567" bIns="4578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Helvetica" pitchFamily="34" charset="0"/>
                <a:ea typeface="宋体" panose="02010600030101010101" pitchFamily="2" charset="-122"/>
              </a:rPr>
              <a:t>Cycle 5</a:t>
            </a:r>
            <a:endParaRPr lang="en-US" altLang="zh-CN" sz="20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7069" name="Group 49"/>
          <p:cNvGrpSpPr/>
          <p:nvPr/>
        </p:nvGrpSpPr>
        <p:grpSpPr>
          <a:xfrm>
            <a:off x="5646738" y="3854450"/>
            <a:ext cx="915987" cy="571500"/>
            <a:chOff x="3408" y="1632"/>
            <a:chExt cx="576" cy="384"/>
          </a:xfrm>
        </p:grpSpPr>
        <p:sp>
          <p:nvSpPr>
            <p:cNvPr id="87088" name="Rectangle 50"/>
            <p:cNvSpPr/>
            <p:nvPr/>
          </p:nvSpPr>
          <p:spPr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89" name="Rectangle 51"/>
            <p:cNvSpPr/>
            <p:nvPr/>
          </p:nvSpPr>
          <p:spPr>
            <a:xfrm>
              <a:off x="3456" y="1820"/>
              <a:ext cx="480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I1</a:t>
              </a:r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070" name="Group 52"/>
          <p:cNvGrpSpPr/>
          <p:nvPr/>
        </p:nvGrpSpPr>
        <p:grpSpPr>
          <a:xfrm>
            <a:off x="5646738" y="4425950"/>
            <a:ext cx="915987" cy="569913"/>
            <a:chOff x="3408" y="1632"/>
            <a:chExt cx="576" cy="384"/>
          </a:xfrm>
        </p:grpSpPr>
        <p:sp>
          <p:nvSpPr>
            <p:cNvPr id="87086" name="Rectangle 53"/>
            <p:cNvSpPr/>
            <p:nvPr/>
          </p:nvSpPr>
          <p:spPr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87" name="Rectangle 54"/>
            <p:cNvSpPr/>
            <p:nvPr/>
          </p:nvSpPr>
          <p:spPr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I2</a:t>
              </a:r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071" name="Group 55"/>
          <p:cNvGrpSpPr/>
          <p:nvPr/>
        </p:nvGrpSpPr>
        <p:grpSpPr>
          <a:xfrm>
            <a:off x="5646738" y="4995863"/>
            <a:ext cx="915987" cy="568325"/>
            <a:chOff x="3408" y="1632"/>
            <a:chExt cx="576" cy="384"/>
          </a:xfrm>
        </p:grpSpPr>
        <p:sp>
          <p:nvSpPr>
            <p:cNvPr id="87084" name="Rectangle 56"/>
            <p:cNvSpPr/>
            <p:nvPr/>
          </p:nvSpPr>
          <p:spPr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85" name="Rectangle 57"/>
            <p:cNvSpPr/>
            <p:nvPr/>
          </p:nvSpPr>
          <p:spPr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I3</a:t>
              </a:r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072" name="Group 58"/>
          <p:cNvGrpSpPr/>
          <p:nvPr/>
        </p:nvGrpSpPr>
        <p:grpSpPr>
          <a:xfrm>
            <a:off x="5646738" y="5564188"/>
            <a:ext cx="915987" cy="571500"/>
            <a:chOff x="3408" y="1632"/>
            <a:chExt cx="576" cy="384"/>
          </a:xfrm>
        </p:grpSpPr>
        <p:sp>
          <p:nvSpPr>
            <p:cNvPr id="87082" name="Rectangle 59"/>
            <p:cNvSpPr/>
            <p:nvPr/>
          </p:nvSpPr>
          <p:spPr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83" name="Rectangle 60"/>
            <p:cNvSpPr/>
            <p:nvPr/>
          </p:nvSpPr>
          <p:spPr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I4</a:t>
              </a:r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073" name="Group 61"/>
          <p:cNvGrpSpPr/>
          <p:nvPr/>
        </p:nvGrpSpPr>
        <p:grpSpPr>
          <a:xfrm>
            <a:off x="5646738" y="6135688"/>
            <a:ext cx="915987" cy="569912"/>
            <a:chOff x="3408" y="1632"/>
            <a:chExt cx="576" cy="384"/>
          </a:xfrm>
        </p:grpSpPr>
        <p:sp>
          <p:nvSpPr>
            <p:cNvPr id="87080" name="Rectangle 62"/>
            <p:cNvSpPr/>
            <p:nvPr/>
          </p:nvSpPr>
          <p:spPr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81" name="Rectangle 63"/>
            <p:cNvSpPr/>
            <p:nvPr/>
          </p:nvSpPr>
          <p:spPr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I5</a:t>
              </a:r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74" name="Rectangle 67"/>
          <p:cNvSpPr/>
          <p:nvPr/>
        </p:nvSpPr>
        <p:spPr>
          <a:xfrm>
            <a:off x="304800" y="1752600"/>
            <a:ext cx="3886200" cy="2895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ts val="2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 $1,%rax	#I1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ts val="2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 $2,%rcx	#I2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ts val="2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 $3,%rdx	#I3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ts val="2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irmovq $4,%rbx 	#I4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ts val="2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halt			#I5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87075" name="直接箭头连接符 60"/>
          <p:cNvCxnSpPr/>
          <p:nvPr/>
        </p:nvCxnSpPr>
        <p:spPr>
          <a:xfrm>
            <a:off x="3733800" y="1905000"/>
            <a:ext cx="3048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7076" name="直接箭头连接符 62"/>
          <p:cNvCxnSpPr>
            <a:endCxn id="87058" idx="1"/>
          </p:cNvCxnSpPr>
          <p:nvPr/>
        </p:nvCxnSpPr>
        <p:spPr>
          <a:xfrm>
            <a:off x="3733800" y="2286000"/>
            <a:ext cx="76835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7077" name="直接箭头连接符 64"/>
          <p:cNvCxnSpPr/>
          <p:nvPr/>
        </p:nvCxnSpPr>
        <p:spPr>
          <a:xfrm>
            <a:off x="3733800" y="2589213"/>
            <a:ext cx="12192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7078" name="直接箭头连接符 66"/>
          <p:cNvCxnSpPr/>
          <p:nvPr/>
        </p:nvCxnSpPr>
        <p:spPr>
          <a:xfrm>
            <a:off x="3733800" y="2895600"/>
            <a:ext cx="16002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7079" name="直接箭头连接符 68"/>
          <p:cNvCxnSpPr/>
          <p:nvPr/>
        </p:nvCxnSpPr>
        <p:spPr>
          <a:xfrm>
            <a:off x="3733800" y="3200400"/>
            <a:ext cx="20574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3-Way Pipelined Version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52400" y="3602038"/>
            <a:ext cx="8991600" cy="3027362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System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Divide combinational logic into 3 blocks of 100 ps each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begin new operation as soon as previous one passes through stage A.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Begin new operation every 120 ps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Overall latency increases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360 ps from start to finish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3317" name="Group 4"/>
          <p:cNvGrpSpPr/>
          <p:nvPr/>
        </p:nvGrpSpPr>
        <p:grpSpPr>
          <a:xfrm>
            <a:off x="228600" y="1371600"/>
            <a:ext cx="8732838" cy="2514600"/>
            <a:chOff x="257" y="720"/>
            <a:chExt cx="5269" cy="1581"/>
          </a:xfrm>
        </p:grpSpPr>
        <p:sp>
          <p:nvSpPr>
            <p:cNvPr id="13318" name="Rectangle 5"/>
            <p:cNvSpPr/>
            <p:nvPr/>
          </p:nvSpPr>
          <p:spPr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Line 6"/>
            <p:cNvSpPr/>
            <p:nvPr/>
          </p:nvSpPr>
          <p:spPr>
            <a:xfrm>
              <a:off x="257" y="1358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0" name="Line 7"/>
            <p:cNvSpPr/>
            <p:nvPr/>
          </p:nvSpPr>
          <p:spPr>
            <a:xfrm>
              <a:off x="1121" y="1358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1" name="Line 8"/>
            <p:cNvSpPr/>
            <p:nvPr/>
          </p:nvSpPr>
          <p:spPr>
            <a:xfrm>
              <a:off x="1505" y="1790"/>
              <a:ext cx="0" cy="13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2" name="Rectangle 9"/>
            <p:cNvSpPr/>
            <p:nvPr/>
          </p:nvSpPr>
          <p:spPr>
            <a:xfrm>
              <a:off x="3788" y="2016"/>
              <a:ext cx="569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Rectangle 10"/>
            <p:cNvSpPr/>
            <p:nvPr/>
          </p:nvSpPr>
          <p:spPr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Rectangle 11"/>
            <p:cNvSpPr/>
            <p:nvPr/>
          </p:nvSpPr>
          <p:spPr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5" name="Line 12"/>
            <p:cNvSpPr/>
            <p:nvPr/>
          </p:nvSpPr>
          <p:spPr>
            <a:xfrm>
              <a:off x="1553" y="1358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6" name="Line 13"/>
            <p:cNvSpPr/>
            <p:nvPr/>
          </p:nvSpPr>
          <p:spPr>
            <a:xfrm>
              <a:off x="2417" y="1358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7" name="Line 14"/>
            <p:cNvSpPr/>
            <p:nvPr/>
          </p:nvSpPr>
          <p:spPr>
            <a:xfrm>
              <a:off x="2801" y="1790"/>
              <a:ext cx="0" cy="13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8" name="Rectangle 15"/>
            <p:cNvSpPr/>
            <p:nvPr/>
          </p:nvSpPr>
          <p:spPr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9" name="Rectangle 16"/>
            <p:cNvSpPr/>
            <p:nvPr/>
          </p:nvSpPr>
          <p:spPr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0" name="Line 17"/>
            <p:cNvSpPr/>
            <p:nvPr/>
          </p:nvSpPr>
          <p:spPr>
            <a:xfrm>
              <a:off x="2849" y="1358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1" name="Line 18"/>
            <p:cNvSpPr/>
            <p:nvPr/>
          </p:nvSpPr>
          <p:spPr>
            <a:xfrm>
              <a:off x="3713" y="1358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2" name="Line 19"/>
            <p:cNvSpPr/>
            <p:nvPr/>
          </p:nvSpPr>
          <p:spPr>
            <a:xfrm>
              <a:off x="4097" y="1790"/>
              <a:ext cx="0" cy="2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3" name="Rectangle 20"/>
            <p:cNvSpPr/>
            <p:nvPr/>
          </p:nvSpPr>
          <p:spPr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Rectangle 21"/>
            <p:cNvSpPr/>
            <p:nvPr/>
          </p:nvSpPr>
          <p:spPr>
            <a:xfrm>
              <a:off x="514" y="720"/>
              <a:ext cx="66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100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Rectangle 22"/>
            <p:cNvSpPr/>
            <p:nvPr/>
          </p:nvSpPr>
          <p:spPr>
            <a:xfrm>
              <a:off x="1190" y="720"/>
              <a:ext cx="559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Rectangle 23"/>
            <p:cNvSpPr/>
            <p:nvPr/>
          </p:nvSpPr>
          <p:spPr>
            <a:xfrm>
              <a:off x="1810" y="720"/>
              <a:ext cx="661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100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Rectangle 24"/>
            <p:cNvSpPr/>
            <p:nvPr/>
          </p:nvSpPr>
          <p:spPr>
            <a:xfrm>
              <a:off x="2486" y="720"/>
              <a:ext cx="559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Rectangle 25"/>
            <p:cNvSpPr/>
            <p:nvPr/>
          </p:nvSpPr>
          <p:spPr>
            <a:xfrm>
              <a:off x="3107" y="720"/>
              <a:ext cx="661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100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Rectangle 26"/>
            <p:cNvSpPr/>
            <p:nvPr/>
          </p:nvSpPr>
          <p:spPr>
            <a:xfrm>
              <a:off x="3783" y="720"/>
              <a:ext cx="559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Line 27"/>
            <p:cNvSpPr/>
            <p:nvPr/>
          </p:nvSpPr>
          <p:spPr>
            <a:xfrm>
              <a:off x="1505" y="1920"/>
              <a:ext cx="25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1" name="Rectangle 28"/>
            <p:cNvSpPr/>
            <p:nvPr/>
          </p:nvSpPr>
          <p:spPr>
            <a:xfrm>
              <a:off x="4184" y="1200"/>
              <a:ext cx="1342" cy="74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Delay = 360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Throughput = 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8.33 GOPS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Pipeline Diagrams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Unpipelined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Cannot start new operation until previous one completes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3-Way Pipelined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Up to 3 operations in process simultaneously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5365" name="Group 4"/>
          <p:cNvGrpSpPr/>
          <p:nvPr/>
        </p:nvGrpSpPr>
        <p:grpSpPr>
          <a:xfrm>
            <a:off x="611188" y="1984375"/>
            <a:ext cx="7248525" cy="1195388"/>
            <a:chOff x="624" y="2396"/>
            <a:chExt cx="4560" cy="751"/>
          </a:xfrm>
        </p:grpSpPr>
        <p:sp>
          <p:nvSpPr>
            <p:cNvPr id="15386" name="Line 5"/>
            <p:cNvSpPr/>
            <p:nvPr/>
          </p:nvSpPr>
          <p:spPr>
            <a:xfrm>
              <a:off x="1104" y="3068"/>
              <a:ext cx="40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7" name="Rectangle 6"/>
            <p:cNvSpPr/>
            <p:nvPr/>
          </p:nvSpPr>
          <p:spPr>
            <a:xfrm>
              <a:off x="1527" y="2862"/>
              <a:ext cx="5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Rectangle 7"/>
            <p:cNvSpPr/>
            <p:nvPr/>
          </p:nvSpPr>
          <p:spPr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89" name="Rectangle 8"/>
            <p:cNvSpPr/>
            <p:nvPr/>
          </p:nvSpPr>
          <p:spPr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OP1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Rectangle 9"/>
            <p:cNvSpPr/>
            <p:nvPr/>
          </p:nvSpPr>
          <p:spPr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OP2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Rectangle 10"/>
            <p:cNvSpPr/>
            <p:nvPr/>
          </p:nvSpPr>
          <p:spPr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92" name="Rectangle 11"/>
            <p:cNvSpPr/>
            <p:nvPr/>
          </p:nvSpPr>
          <p:spPr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93" name="Rectangle 12"/>
            <p:cNvSpPr/>
            <p:nvPr/>
          </p:nvSpPr>
          <p:spPr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OP3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66" name="Group 13"/>
          <p:cNvGrpSpPr/>
          <p:nvPr/>
        </p:nvGrpSpPr>
        <p:grpSpPr>
          <a:xfrm>
            <a:off x="611188" y="4398963"/>
            <a:ext cx="3890962" cy="1370012"/>
            <a:chOff x="336" y="2766"/>
            <a:chExt cx="2448" cy="861"/>
          </a:xfrm>
        </p:grpSpPr>
        <p:grpSp>
          <p:nvGrpSpPr>
            <p:cNvPr id="15368" name="Group 14"/>
            <p:cNvGrpSpPr/>
            <p:nvPr/>
          </p:nvGrpSpPr>
          <p:grpSpPr>
            <a:xfrm>
              <a:off x="864" y="2766"/>
              <a:ext cx="1920" cy="861"/>
              <a:chOff x="768" y="2400"/>
              <a:chExt cx="1920" cy="861"/>
            </a:xfrm>
          </p:grpSpPr>
          <p:sp>
            <p:nvSpPr>
              <p:cNvPr id="15372" name="Line 15"/>
              <p:cNvSpPr/>
              <p:nvPr/>
            </p:nvSpPr>
            <p:spPr>
              <a:xfrm>
                <a:off x="768" y="3168"/>
                <a:ext cx="192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73" name="Rectangle 16"/>
              <p:cNvSpPr/>
              <p:nvPr/>
            </p:nvSpPr>
            <p:spPr>
              <a:xfrm>
                <a:off x="1191" y="2976"/>
                <a:ext cx="540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615" tIns="44513" rIns="90615" bIns="44513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Time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374" name="Group 17"/>
              <p:cNvGrpSpPr/>
              <p:nvPr/>
            </p:nvGrpSpPr>
            <p:grpSpPr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15383" name="Rectangle 18"/>
                <p:cNvSpPr/>
                <p:nvPr/>
              </p:nvSpPr>
              <p:spPr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4" name="Rectangle 19"/>
                <p:cNvSpPr/>
                <p:nvPr/>
              </p:nvSpPr>
              <p:spPr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5" name="Rectangle 20"/>
                <p:cNvSpPr/>
                <p:nvPr/>
              </p:nvSpPr>
              <p:spPr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C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375" name="Group 21"/>
              <p:cNvGrpSpPr/>
              <p:nvPr/>
            </p:nvGrpSpPr>
            <p:grpSpPr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15380" name="Rectangle 22"/>
                <p:cNvSpPr/>
                <p:nvPr/>
              </p:nvSpPr>
              <p:spPr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1" name="Rectangle 23"/>
                <p:cNvSpPr/>
                <p:nvPr/>
              </p:nvSpPr>
              <p:spPr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2" name="Rectangle 24"/>
                <p:cNvSpPr/>
                <p:nvPr/>
              </p:nvSpPr>
              <p:spPr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C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376" name="Group 25"/>
              <p:cNvGrpSpPr/>
              <p:nvPr/>
            </p:nvGrpSpPr>
            <p:grpSpPr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15377" name="Rectangle 26"/>
                <p:cNvSpPr/>
                <p:nvPr/>
              </p:nvSpPr>
              <p:spPr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8" name="Rectangle 27"/>
                <p:cNvSpPr/>
                <p:nvPr/>
              </p:nvSpPr>
              <p:spPr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9" name="Rectangle 28"/>
                <p:cNvSpPr/>
                <p:nvPr/>
              </p:nvSpPr>
              <p:spPr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1567" tIns="45785" rIns="91567" bIns="45785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latin typeface="Helvetica" pitchFamily="34" charset="0"/>
                      <a:ea typeface="宋体" panose="02010600030101010101" pitchFamily="2" charset="-122"/>
                    </a:rPr>
                    <a:t>C</a:t>
                  </a:r>
                  <a:endParaRPr lang="en-US" altLang="zh-CN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5369" name="Rectangle 29"/>
            <p:cNvSpPr/>
            <p:nvPr/>
          </p:nvSpPr>
          <p:spPr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OP1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Rectangle 30"/>
            <p:cNvSpPr/>
            <p:nvPr/>
          </p:nvSpPr>
          <p:spPr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OP2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Rectangle 31"/>
            <p:cNvSpPr/>
            <p:nvPr/>
          </p:nvSpPr>
          <p:spPr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OP3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7" name="Line 32"/>
          <p:cNvSpPr/>
          <p:nvPr/>
        </p:nvSpPr>
        <p:spPr>
          <a:xfrm>
            <a:off x="2900363" y="4198938"/>
            <a:ext cx="0" cy="1296987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sm" len="sm"/>
          </a:ln>
        </p:spPr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11" name="组合 6"/>
          <p:cNvGrpSpPr/>
          <p:nvPr/>
        </p:nvGrpSpPr>
        <p:grpSpPr>
          <a:xfrm>
            <a:off x="333375" y="249238"/>
            <a:ext cx="3890963" cy="1897062"/>
            <a:chOff x="611188" y="4198938"/>
            <a:chExt cx="3890962" cy="1896841"/>
          </a:xfrm>
        </p:grpSpPr>
        <p:grpSp>
          <p:nvGrpSpPr>
            <p:cNvPr id="17467" name="Group 13"/>
            <p:cNvGrpSpPr/>
            <p:nvPr/>
          </p:nvGrpSpPr>
          <p:grpSpPr>
            <a:xfrm>
              <a:off x="611188" y="4398964"/>
              <a:ext cx="3890962" cy="1420930"/>
              <a:chOff x="336" y="2766"/>
              <a:chExt cx="2448" cy="893"/>
            </a:xfrm>
          </p:grpSpPr>
          <p:grpSp>
            <p:nvGrpSpPr>
              <p:cNvPr id="17475" name="Group 14"/>
              <p:cNvGrpSpPr/>
              <p:nvPr/>
            </p:nvGrpSpPr>
            <p:grpSpPr>
              <a:xfrm>
                <a:off x="462" y="2766"/>
                <a:ext cx="2322" cy="893"/>
                <a:chOff x="366" y="2400"/>
                <a:chExt cx="2322" cy="893"/>
              </a:xfrm>
            </p:grpSpPr>
            <p:sp>
              <p:nvSpPr>
                <p:cNvPr id="17479" name="Line 15"/>
                <p:cNvSpPr/>
                <p:nvPr/>
              </p:nvSpPr>
              <p:spPr>
                <a:xfrm>
                  <a:off x="768" y="3168"/>
                  <a:ext cx="192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7480" name="Rectangle 16"/>
                <p:cNvSpPr/>
                <p:nvPr/>
              </p:nvSpPr>
              <p:spPr>
                <a:xfrm>
                  <a:off x="366" y="3043"/>
                  <a:ext cx="44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Time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7481" name="Group 17"/>
                <p:cNvGrpSpPr/>
                <p:nvPr/>
              </p:nvGrpSpPr>
              <p:grpSpPr>
                <a:xfrm>
                  <a:off x="768" y="2400"/>
                  <a:ext cx="1152" cy="192"/>
                  <a:chOff x="768" y="2400"/>
                  <a:chExt cx="1152" cy="192"/>
                </a:xfrm>
              </p:grpSpPr>
              <p:sp>
                <p:nvSpPr>
                  <p:cNvPr id="17490" name="Rectangle 18"/>
                  <p:cNvSpPr/>
                  <p:nvPr/>
                </p:nvSpPr>
                <p:spPr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91" name="Rectangle 19"/>
                  <p:cNvSpPr/>
                  <p:nvPr/>
                </p:nvSpPr>
                <p:spPr>
                  <a:xfrm>
                    <a:off x="1152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92" name="Rectangle 20"/>
                  <p:cNvSpPr/>
                  <p:nvPr/>
                </p:nvSpPr>
                <p:spPr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C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482" name="Group 21"/>
                <p:cNvGrpSpPr/>
                <p:nvPr/>
              </p:nvGrpSpPr>
              <p:grpSpPr>
                <a:xfrm>
                  <a:off x="1152" y="2591"/>
                  <a:ext cx="1152" cy="193"/>
                  <a:chOff x="768" y="2399"/>
                  <a:chExt cx="1152" cy="193"/>
                </a:xfrm>
              </p:grpSpPr>
              <p:sp>
                <p:nvSpPr>
                  <p:cNvPr id="17487" name="Rectangle 22"/>
                  <p:cNvSpPr/>
                  <p:nvPr/>
                </p:nvSpPr>
                <p:spPr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88" name="Rectangle 23"/>
                  <p:cNvSpPr/>
                  <p:nvPr/>
                </p:nvSpPr>
                <p:spPr>
                  <a:xfrm>
                    <a:off x="1156" y="2399"/>
                    <a:ext cx="384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89" name="Rectangle 24"/>
                  <p:cNvSpPr/>
                  <p:nvPr/>
                </p:nvSpPr>
                <p:spPr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C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7483" name="Group 25"/>
                <p:cNvGrpSpPr/>
                <p:nvPr/>
              </p:nvGrpSpPr>
              <p:grpSpPr>
                <a:xfrm>
                  <a:off x="1536" y="2784"/>
                  <a:ext cx="1152" cy="192"/>
                  <a:chOff x="768" y="2400"/>
                  <a:chExt cx="1152" cy="192"/>
                </a:xfrm>
              </p:grpSpPr>
              <p:sp>
                <p:nvSpPr>
                  <p:cNvPr id="17484" name="Rectangle 26"/>
                  <p:cNvSpPr/>
                  <p:nvPr/>
                </p:nvSpPr>
                <p:spPr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85" name="Rectangle 27"/>
                  <p:cNvSpPr/>
                  <p:nvPr/>
                </p:nvSpPr>
                <p:spPr>
                  <a:xfrm>
                    <a:off x="1152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486" name="Rectangle 28"/>
                  <p:cNvSpPr/>
                  <p:nvPr/>
                </p:nvSpPr>
                <p:spPr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C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369" name="Rectangle 29"/>
              <p:cNvSpPr>
                <a:spLocks noChangeArrowheads="1"/>
              </p:cNvSpPr>
              <p:nvPr/>
            </p:nvSpPr>
            <p:spPr bwMode="auto">
              <a:xfrm>
                <a:off x="336" y="2784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6305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630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630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630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630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r" defTabSz="91630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I1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5370" name="Rectangle 30"/>
              <p:cNvSpPr>
                <a:spLocks noChangeArrowheads="1"/>
              </p:cNvSpPr>
              <p:nvPr/>
            </p:nvSpPr>
            <p:spPr bwMode="auto">
              <a:xfrm>
                <a:off x="336" y="2975"/>
                <a:ext cx="528" cy="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6305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630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630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630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630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r" defTabSz="91630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I2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5371" name="Rectangle 31"/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6305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630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630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630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630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r" defTabSz="91630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I3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17468" name="Line 32"/>
            <p:cNvSpPr/>
            <p:nvPr/>
          </p:nvSpPr>
          <p:spPr>
            <a:xfrm>
              <a:off x="2667236" y="4198938"/>
              <a:ext cx="0" cy="1296987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sm" len="sm"/>
            </a:ln>
          </p:spPr>
        </p:sp>
        <p:cxnSp>
          <p:nvCxnSpPr>
            <p:cNvPr id="17469" name="直接连接符 2"/>
            <p:cNvCxnSpPr/>
            <p:nvPr/>
          </p:nvCxnSpPr>
          <p:spPr>
            <a:xfrm>
              <a:off x="2669811" y="5466917"/>
              <a:ext cx="0" cy="2952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470" name="文本框 4"/>
            <p:cNvSpPr txBox="1"/>
            <p:nvPr/>
          </p:nvSpPr>
          <p:spPr>
            <a:xfrm>
              <a:off x="2381175" y="5751845"/>
              <a:ext cx="55976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240</a:t>
              </a: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71" name="文本框 37"/>
            <p:cNvSpPr txBox="1"/>
            <p:nvPr/>
          </p:nvSpPr>
          <p:spPr>
            <a:xfrm>
              <a:off x="1755588" y="5757225"/>
              <a:ext cx="55976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120</a:t>
              </a: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cxnSp>
          <p:nvCxnSpPr>
            <p:cNvPr id="17472" name="直接连接符 38"/>
            <p:cNvCxnSpPr/>
            <p:nvPr/>
          </p:nvCxnSpPr>
          <p:spPr>
            <a:xfrm>
              <a:off x="2060762" y="5495925"/>
              <a:ext cx="0" cy="2952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7473" name="直接连接符 39"/>
            <p:cNvCxnSpPr/>
            <p:nvPr/>
          </p:nvCxnSpPr>
          <p:spPr>
            <a:xfrm>
              <a:off x="3276600" y="5486400"/>
              <a:ext cx="0" cy="2952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474" name="文本框 40"/>
            <p:cNvSpPr txBox="1"/>
            <p:nvPr/>
          </p:nvSpPr>
          <p:spPr>
            <a:xfrm>
              <a:off x="3006762" y="5757225"/>
              <a:ext cx="55976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360</a:t>
              </a: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7412" name="Freeform 28"/>
          <p:cNvSpPr/>
          <p:nvPr/>
        </p:nvSpPr>
        <p:spPr>
          <a:xfrm>
            <a:off x="2184400" y="93663"/>
            <a:ext cx="942975" cy="306387"/>
          </a:xfrm>
          <a:custGeom>
            <a:avLst/>
            <a:gdLst>
              <a:gd name="txL" fmla="*/ 0 w 720"/>
              <a:gd name="txT" fmla="*/ 0 h 144"/>
              <a:gd name="txR" fmla="*/ 720 w 720"/>
              <a:gd name="txB" fmla="*/ 144 h 144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720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384" y="0"/>
                </a:lnTo>
                <a:lnTo>
                  <a:pt x="384" y="144"/>
                </a:lnTo>
                <a:lnTo>
                  <a:pt x="576" y="144"/>
                </a:lnTo>
                <a:lnTo>
                  <a:pt x="624" y="144"/>
                </a:lnTo>
                <a:lnTo>
                  <a:pt x="624" y="0"/>
                </a:lnTo>
                <a:lnTo>
                  <a:pt x="720" y="0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17413" name="组合 10"/>
          <p:cNvGrpSpPr/>
          <p:nvPr/>
        </p:nvGrpSpPr>
        <p:grpSpPr>
          <a:xfrm>
            <a:off x="117475" y="2057400"/>
            <a:ext cx="7000875" cy="2325688"/>
            <a:chOff x="117174" y="2057400"/>
            <a:chExt cx="7001118" cy="2326100"/>
          </a:xfrm>
        </p:grpSpPr>
        <p:grpSp>
          <p:nvGrpSpPr>
            <p:cNvPr id="17441" name="组合 8"/>
            <p:cNvGrpSpPr/>
            <p:nvPr/>
          </p:nvGrpSpPr>
          <p:grpSpPr>
            <a:xfrm>
              <a:off x="397332" y="2362200"/>
              <a:ext cx="6720960" cy="2021300"/>
              <a:chOff x="397332" y="3590022"/>
              <a:chExt cx="6720960" cy="2565496"/>
            </a:xfrm>
          </p:grpSpPr>
          <p:grpSp>
            <p:nvGrpSpPr>
              <p:cNvPr id="17443" name="Group 4"/>
              <p:cNvGrpSpPr/>
              <p:nvPr/>
            </p:nvGrpSpPr>
            <p:grpSpPr>
              <a:xfrm>
                <a:off x="866581" y="3590022"/>
                <a:ext cx="6251711" cy="2565496"/>
                <a:chOff x="549" y="720"/>
                <a:chExt cx="3772" cy="1613"/>
              </a:xfrm>
            </p:grpSpPr>
            <p:sp>
              <p:nvSpPr>
                <p:cNvPr id="17450" name="Rectangle 5"/>
                <p:cNvSpPr/>
                <p:nvPr/>
              </p:nvSpPr>
              <p:spPr>
                <a:xfrm>
                  <a:off x="1413" y="978"/>
                  <a:ext cx="136" cy="808"/>
                </a:xfrm>
                <a:prstGeom prst="rect">
                  <a:avLst/>
                </a:prstGeom>
                <a:solidFill>
                  <a:schemeClr val="bg2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1" name="Line 8"/>
                <p:cNvSpPr/>
                <p:nvPr/>
              </p:nvSpPr>
              <p:spPr>
                <a:xfrm>
                  <a:off x="1505" y="1790"/>
                  <a:ext cx="0" cy="13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452" name="Rectangle 9"/>
                <p:cNvSpPr/>
                <p:nvPr/>
              </p:nvSpPr>
              <p:spPr>
                <a:xfrm>
                  <a:off x="3823" y="2016"/>
                  <a:ext cx="498" cy="31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Clock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3" name="Rectangle 10"/>
                <p:cNvSpPr/>
                <p:nvPr/>
              </p:nvSpPr>
              <p:spPr>
                <a:xfrm>
                  <a:off x="549" y="978"/>
                  <a:ext cx="568" cy="808"/>
                </a:xfrm>
                <a:prstGeom prst="rect">
                  <a:avLst/>
                </a:prstGeom>
                <a:solidFill>
                  <a:srgbClr val="CCFFFF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4" name="Rectangle 11"/>
                <p:cNvSpPr/>
                <p:nvPr/>
              </p:nvSpPr>
              <p:spPr>
                <a:xfrm>
                  <a:off x="2709" y="978"/>
                  <a:ext cx="136" cy="8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5" name="Line 14"/>
                <p:cNvSpPr/>
                <p:nvPr/>
              </p:nvSpPr>
              <p:spPr>
                <a:xfrm>
                  <a:off x="2801" y="1790"/>
                  <a:ext cx="0" cy="13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456" name="Rectangle 15"/>
                <p:cNvSpPr/>
                <p:nvPr/>
              </p:nvSpPr>
              <p:spPr>
                <a:xfrm>
                  <a:off x="1845" y="978"/>
                  <a:ext cx="568" cy="808"/>
                </a:xfrm>
                <a:prstGeom prst="rect">
                  <a:avLst/>
                </a:prstGeom>
                <a:solidFill>
                  <a:schemeClr val="bg2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B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7" name="Rectangle 16"/>
                <p:cNvSpPr/>
                <p:nvPr/>
              </p:nvSpPr>
              <p:spPr>
                <a:xfrm>
                  <a:off x="4005" y="978"/>
                  <a:ext cx="136" cy="8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8" name="Line 19"/>
                <p:cNvSpPr/>
                <p:nvPr/>
              </p:nvSpPr>
              <p:spPr>
                <a:xfrm>
                  <a:off x="4097" y="1790"/>
                  <a:ext cx="0" cy="27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459" name="Rectangle 20"/>
                <p:cNvSpPr/>
                <p:nvPr/>
              </p:nvSpPr>
              <p:spPr>
                <a:xfrm>
                  <a:off x="3141" y="978"/>
                  <a:ext cx="568" cy="8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0" name="Rectangle 21"/>
                <p:cNvSpPr/>
                <p:nvPr/>
              </p:nvSpPr>
              <p:spPr>
                <a:xfrm>
                  <a:off x="558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1" name="Rectangle 22"/>
                <p:cNvSpPr/>
                <p:nvPr/>
              </p:nvSpPr>
              <p:spPr>
                <a:xfrm>
                  <a:off x="1225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2" name="Rectangle 23"/>
                <p:cNvSpPr/>
                <p:nvPr/>
              </p:nvSpPr>
              <p:spPr>
                <a:xfrm>
                  <a:off x="1853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3" name="Rectangle 24"/>
                <p:cNvSpPr/>
                <p:nvPr/>
              </p:nvSpPr>
              <p:spPr>
                <a:xfrm>
                  <a:off x="2521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4" name="Rectangle 25"/>
                <p:cNvSpPr/>
                <p:nvPr/>
              </p:nvSpPr>
              <p:spPr>
                <a:xfrm>
                  <a:off x="3150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5" name="Rectangle 26"/>
                <p:cNvSpPr/>
                <p:nvPr/>
              </p:nvSpPr>
              <p:spPr>
                <a:xfrm>
                  <a:off x="3818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6" name="Line 27"/>
                <p:cNvSpPr/>
                <p:nvPr/>
              </p:nvSpPr>
              <p:spPr>
                <a:xfrm>
                  <a:off x="1505" y="1920"/>
                  <a:ext cx="2592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7444" name="右箭头 79"/>
              <p:cNvSpPr/>
              <p:nvPr/>
            </p:nvSpPr>
            <p:spPr>
              <a:xfrm>
                <a:off x="1834079" y="4483611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45" name="右箭头 80"/>
              <p:cNvSpPr/>
              <p:nvPr/>
            </p:nvSpPr>
            <p:spPr>
              <a:xfrm>
                <a:off x="2540917" y="4477557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46" name="右箭头 81"/>
              <p:cNvSpPr/>
              <p:nvPr/>
            </p:nvSpPr>
            <p:spPr>
              <a:xfrm>
                <a:off x="397332" y="4484374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47" name="右箭头 82"/>
              <p:cNvSpPr/>
              <p:nvPr/>
            </p:nvSpPr>
            <p:spPr>
              <a:xfrm>
                <a:off x="3973739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48" name="右箭头 83"/>
              <p:cNvSpPr/>
              <p:nvPr/>
            </p:nvSpPr>
            <p:spPr>
              <a:xfrm>
                <a:off x="4694940" y="4479966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49" name="右箭头 84"/>
              <p:cNvSpPr/>
              <p:nvPr/>
            </p:nvSpPr>
            <p:spPr>
              <a:xfrm>
                <a:off x="6126933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42" name="Rectangle 16"/>
            <p:cNvSpPr/>
            <p:nvPr/>
          </p:nvSpPr>
          <p:spPr>
            <a:xfrm>
              <a:off x="117174" y="2057400"/>
              <a:ext cx="1243162" cy="3976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Time=239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4" name="组合 89"/>
          <p:cNvGrpSpPr/>
          <p:nvPr/>
        </p:nvGrpSpPr>
        <p:grpSpPr>
          <a:xfrm>
            <a:off x="122238" y="4151313"/>
            <a:ext cx="7002462" cy="2325687"/>
            <a:chOff x="117174" y="2057400"/>
            <a:chExt cx="7001118" cy="2326100"/>
          </a:xfrm>
        </p:grpSpPr>
        <p:grpSp>
          <p:nvGrpSpPr>
            <p:cNvPr id="17415" name="组合 90"/>
            <p:cNvGrpSpPr/>
            <p:nvPr/>
          </p:nvGrpSpPr>
          <p:grpSpPr>
            <a:xfrm>
              <a:off x="397332" y="2362200"/>
              <a:ext cx="6720960" cy="2021300"/>
              <a:chOff x="397332" y="3590022"/>
              <a:chExt cx="6720960" cy="2565496"/>
            </a:xfrm>
          </p:grpSpPr>
          <p:grpSp>
            <p:nvGrpSpPr>
              <p:cNvPr id="17417" name="Group 4"/>
              <p:cNvGrpSpPr/>
              <p:nvPr/>
            </p:nvGrpSpPr>
            <p:grpSpPr>
              <a:xfrm>
                <a:off x="866581" y="3590022"/>
                <a:ext cx="6251711" cy="2565496"/>
                <a:chOff x="549" y="720"/>
                <a:chExt cx="3772" cy="1613"/>
              </a:xfrm>
            </p:grpSpPr>
            <p:sp>
              <p:nvSpPr>
                <p:cNvPr id="17424" name="Rectangle 5"/>
                <p:cNvSpPr/>
                <p:nvPr/>
              </p:nvSpPr>
              <p:spPr>
                <a:xfrm>
                  <a:off x="1413" y="978"/>
                  <a:ext cx="136" cy="808"/>
                </a:xfrm>
                <a:prstGeom prst="rect">
                  <a:avLst/>
                </a:prstGeom>
                <a:solidFill>
                  <a:srgbClr val="CCFFFF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5" name="Line 8"/>
                <p:cNvSpPr/>
                <p:nvPr/>
              </p:nvSpPr>
              <p:spPr>
                <a:xfrm>
                  <a:off x="1505" y="1790"/>
                  <a:ext cx="0" cy="13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426" name="Rectangle 9"/>
                <p:cNvSpPr/>
                <p:nvPr/>
              </p:nvSpPr>
              <p:spPr>
                <a:xfrm>
                  <a:off x="3823" y="2016"/>
                  <a:ext cx="498" cy="31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Clock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7" name="Rectangle 10"/>
                <p:cNvSpPr/>
                <p:nvPr/>
              </p:nvSpPr>
              <p:spPr>
                <a:xfrm>
                  <a:off x="549" y="978"/>
                  <a:ext cx="568" cy="8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8" name="Rectangle 11"/>
                <p:cNvSpPr/>
                <p:nvPr/>
              </p:nvSpPr>
              <p:spPr>
                <a:xfrm>
                  <a:off x="2709" y="978"/>
                  <a:ext cx="136" cy="808"/>
                </a:xfrm>
                <a:prstGeom prst="rect">
                  <a:avLst/>
                </a:prstGeom>
                <a:solidFill>
                  <a:schemeClr val="bg2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29" name="Line 14"/>
                <p:cNvSpPr/>
                <p:nvPr/>
              </p:nvSpPr>
              <p:spPr>
                <a:xfrm>
                  <a:off x="2801" y="1790"/>
                  <a:ext cx="0" cy="13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430" name="Rectangle 15"/>
                <p:cNvSpPr/>
                <p:nvPr/>
              </p:nvSpPr>
              <p:spPr>
                <a:xfrm>
                  <a:off x="1845" y="978"/>
                  <a:ext cx="568" cy="8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B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1" name="Rectangle 16"/>
                <p:cNvSpPr/>
                <p:nvPr/>
              </p:nvSpPr>
              <p:spPr>
                <a:xfrm>
                  <a:off x="4005" y="978"/>
                  <a:ext cx="136" cy="8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2" name="Line 19"/>
                <p:cNvSpPr/>
                <p:nvPr/>
              </p:nvSpPr>
              <p:spPr>
                <a:xfrm>
                  <a:off x="4097" y="1790"/>
                  <a:ext cx="0" cy="27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433" name="Rectangle 20"/>
                <p:cNvSpPr/>
                <p:nvPr/>
              </p:nvSpPr>
              <p:spPr>
                <a:xfrm>
                  <a:off x="3141" y="978"/>
                  <a:ext cx="568" cy="8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4" name="Rectangle 21"/>
                <p:cNvSpPr/>
                <p:nvPr/>
              </p:nvSpPr>
              <p:spPr>
                <a:xfrm>
                  <a:off x="558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5" name="Rectangle 22"/>
                <p:cNvSpPr/>
                <p:nvPr/>
              </p:nvSpPr>
              <p:spPr>
                <a:xfrm>
                  <a:off x="1225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6" name="Rectangle 23"/>
                <p:cNvSpPr/>
                <p:nvPr/>
              </p:nvSpPr>
              <p:spPr>
                <a:xfrm>
                  <a:off x="1853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7" name="Rectangle 24"/>
                <p:cNvSpPr/>
                <p:nvPr/>
              </p:nvSpPr>
              <p:spPr>
                <a:xfrm>
                  <a:off x="2521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8" name="Rectangle 25"/>
                <p:cNvSpPr/>
                <p:nvPr/>
              </p:nvSpPr>
              <p:spPr>
                <a:xfrm>
                  <a:off x="3150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39" name="Rectangle 26"/>
                <p:cNvSpPr/>
                <p:nvPr/>
              </p:nvSpPr>
              <p:spPr>
                <a:xfrm>
                  <a:off x="3818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40" name="Line 27"/>
                <p:cNvSpPr/>
                <p:nvPr/>
              </p:nvSpPr>
              <p:spPr>
                <a:xfrm>
                  <a:off x="1505" y="1920"/>
                  <a:ext cx="2592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7418" name="右箭头 93"/>
              <p:cNvSpPr/>
              <p:nvPr/>
            </p:nvSpPr>
            <p:spPr>
              <a:xfrm>
                <a:off x="1834079" y="4483611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19" name="右箭头 94"/>
              <p:cNvSpPr/>
              <p:nvPr/>
            </p:nvSpPr>
            <p:spPr>
              <a:xfrm>
                <a:off x="2540917" y="4477557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20" name="右箭头 95"/>
              <p:cNvSpPr/>
              <p:nvPr/>
            </p:nvSpPr>
            <p:spPr>
              <a:xfrm>
                <a:off x="397332" y="4484374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FBFB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21" name="右箭头 96"/>
              <p:cNvSpPr/>
              <p:nvPr/>
            </p:nvSpPr>
            <p:spPr>
              <a:xfrm>
                <a:off x="3973739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22" name="右箭头 97"/>
              <p:cNvSpPr/>
              <p:nvPr/>
            </p:nvSpPr>
            <p:spPr>
              <a:xfrm>
                <a:off x="4694940" y="4479966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7423" name="右箭头 98"/>
              <p:cNvSpPr/>
              <p:nvPr/>
            </p:nvSpPr>
            <p:spPr>
              <a:xfrm>
                <a:off x="6126933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16" name="Rectangle 16"/>
            <p:cNvSpPr/>
            <p:nvPr/>
          </p:nvSpPr>
          <p:spPr>
            <a:xfrm>
              <a:off x="117174" y="2057400"/>
              <a:ext cx="1243162" cy="3976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Time=241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286000"/>
            <a:ext cx="6953250" cy="2227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60" name="组合 6"/>
          <p:cNvGrpSpPr/>
          <p:nvPr/>
        </p:nvGrpSpPr>
        <p:grpSpPr>
          <a:xfrm>
            <a:off x="333375" y="249238"/>
            <a:ext cx="3890963" cy="1897062"/>
            <a:chOff x="611188" y="4198938"/>
            <a:chExt cx="3890962" cy="1896841"/>
          </a:xfrm>
        </p:grpSpPr>
        <p:grpSp>
          <p:nvGrpSpPr>
            <p:cNvPr id="19490" name="Group 13"/>
            <p:cNvGrpSpPr/>
            <p:nvPr/>
          </p:nvGrpSpPr>
          <p:grpSpPr>
            <a:xfrm>
              <a:off x="611188" y="4398964"/>
              <a:ext cx="3890962" cy="1420930"/>
              <a:chOff x="336" y="2766"/>
              <a:chExt cx="2448" cy="893"/>
            </a:xfrm>
          </p:grpSpPr>
          <p:grpSp>
            <p:nvGrpSpPr>
              <p:cNvPr id="19498" name="Group 14"/>
              <p:cNvGrpSpPr/>
              <p:nvPr/>
            </p:nvGrpSpPr>
            <p:grpSpPr>
              <a:xfrm>
                <a:off x="462" y="2766"/>
                <a:ext cx="2322" cy="893"/>
                <a:chOff x="366" y="2400"/>
                <a:chExt cx="2322" cy="893"/>
              </a:xfrm>
            </p:grpSpPr>
            <p:sp>
              <p:nvSpPr>
                <p:cNvPr id="19502" name="Line 15"/>
                <p:cNvSpPr/>
                <p:nvPr/>
              </p:nvSpPr>
              <p:spPr>
                <a:xfrm>
                  <a:off x="768" y="3168"/>
                  <a:ext cx="192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9503" name="Rectangle 16"/>
                <p:cNvSpPr/>
                <p:nvPr/>
              </p:nvSpPr>
              <p:spPr>
                <a:xfrm>
                  <a:off x="366" y="3043"/>
                  <a:ext cx="44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Time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9504" name="Group 17"/>
                <p:cNvGrpSpPr/>
                <p:nvPr/>
              </p:nvGrpSpPr>
              <p:grpSpPr>
                <a:xfrm>
                  <a:off x="768" y="2400"/>
                  <a:ext cx="1152" cy="192"/>
                  <a:chOff x="768" y="2400"/>
                  <a:chExt cx="1152" cy="192"/>
                </a:xfrm>
              </p:grpSpPr>
              <p:sp>
                <p:nvSpPr>
                  <p:cNvPr id="19513" name="Rectangle 18"/>
                  <p:cNvSpPr/>
                  <p:nvPr/>
                </p:nvSpPr>
                <p:spPr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4" name="Rectangle 19"/>
                  <p:cNvSpPr/>
                  <p:nvPr/>
                </p:nvSpPr>
                <p:spPr>
                  <a:xfrm>
                    <a:off x="1152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5" name="Rectangle 20"/>
                  <p:cNvSpPr/>
                  <p:nvPr/>
                </p:nvSpPr>
                <p:spPr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C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9505" name="Group 21"/>
                <p:cNvGrpSpPr/>
                <p:nvPr/>
              </p:nvGrpSpPr>
              <p:grpSpPr>
                <a:xfrm>
                  <a:off x="1152" y="2591"/>
                  <a:ext cx="1152" cy="193"/>
                  <a:chOff x="768" y="2399"/>
                  <a:chExt cx="1152" cy="193"/>
                </a:xfrm>
              </p:grpSpPr>
              <p:sp>
                <p:nvSpPr>
                  <p:cNvPr id="19510" name="Rectangle 22"/>
                  <p:cNvSpPr/>
                  <p:nvPr/>
                </p:nvSpPr>
                <p:spPr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B9F2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1" name="Rectangle 23"/>
                  <p:cNvSpPr/>
                  <p:nvPr/>
                </p:nvSpPr>
                <p:spPr>
                  <a:xfrm>
                    <a:off x="1156" y="2399"/>
                    <a:ext cx="384" cy="192"/>
                  </a:xfrm>
                  <a:prstGeom prst="rect">
                    <a:avLst/>
                  </a:prstGeom>
                  <a:solidFill>
                    <a:srgbClr val="B9F2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2" name="Rectangle 24"/>
                  <p:cNvSpPr/>
                  <p:nvPr/>
                </p:nvSpPr>
                <p:spPr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B9F2FF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C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9506" name="Group 25"/>
                <p:cNvGrpSpPr/>
                <p:nvPr/>
              </p:nvGrpSpPr>
              <p:grpSpPr>
                <a:xfrm>
                  <a:off x="1536" y="2784"/>
                  <a:ext cx="1152" cy="192"/>
                  <a:chOff x="768" y="2400"/>
                  <a:chExt cx="1152" cy="192"/>
                </a:xfrm>
              </p:grpSpPr>
              <p:sp>
                <p:nvSpPr>
                  <p:cNvPr id="19507" name="Rectangle 26"/>
                  <p:cNvSpPr/>
                  <p:nvPr/>
                </p:nvSpPr>
                <p:spPr>
                  <a:xfrm>
                    <a:off x="768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08" name="Rectangle 27"/>
                  <p:cNvSpPr/>
                  <p:nvPr/>
                </p:nvSpPr>
                <p:spPr>
                  <a:xfrm>
                    <a:off x="1152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09" name="Rectangle 28"/>
                  <p:cNvSpPr/>
                  <p:nvPr/>
                </p:nvSpPr>
                <p:spPr>
                  <a:xfrm>
                    <a:off x="1536" y="2400"/>
                    <a:ext cx="384" cy="192"/>
                  </a:xfrm>
                  <a:prstGeom prst="rect">
                    <a:avLst/>
                  </a:prstGeom>
                  <a:solidFill>
                    <a:srgbClr val="BFBFBF">
                      <a:alpha val="39999"/>
                    </a:srgb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91567" tIns="45785" rIns="91567" bIns="45785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 defTabSz="916305" eaLnBrk="1" hangingPunct="1">
                      <a:spcBef>
                        <a:spcPct val="0"/>
                      </a:spcBef>
                      <a:buNone/>
                    </a:pPr>
                    <a:r>
                      <a:rPr lang="en-US" altLang="zh-CN" sz="2400" dirty="0">
                        <a:latin typeface="Helvetica" pitchFamily="34" charset="0"/>
                        <a:ea typeface="宋体" panose="02010600030101010101" pitchFamily="2" charset="-122"/>
                      </a:rPr>
                      <a:t>C</a:t>
                    </a:r>
                    <a:endParaRPr lang="en-US" altLang="zh-CN" sz="2400" dirty="0">
                      <a:latin typeface="Helvetica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5369" name="Rectangle 29"/>
              <p:cNvSpPr>
                <a:spLocks noChangeArrowheads="1"/>
              </p:cNvSpPr>
              <p:nvPr/>
            </p:nvSpPr>
            <p:spPr bwMode="auto">
              <a:xfrm>
                <a:off x="336" y="2784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6305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630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630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630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630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r" defTabSz="91630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I1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5370" name="Rectangle 30"/>
              <p:cNvSpPr>
                <a:spLocks noChangeArrowheads="1"/>
              </p:cNvSpPr>
              <p:nvPr/>
            </p:nvSpPr>
            <p:spPr bwMode="auto">
              <a:xfrm>
                <a:off x="336" y="2975"/>
                <a:ext cx="528" cy="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6305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630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630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630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630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r" defTabSz="91630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I2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5371" name="Rectangle 31"/>
              <p:cNvSpPr>
                <a:spLocks noChangeArrowheads="1"/>
              </p:cNvSpPr>
              <p:nvPr/>
            </p:nvSpPr>
            <p:spPr bwMode="auto">
              <a:xfrm>
                <a:off x="336" y="3168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567" tIns="45785" rIns="91567" bIns="45785" anchor="ctr"/>
              <a:lstStyle>
                <a:lvl1pPr defTabSz="916305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1630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1630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1630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1630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1630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r" defTabSz="91630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I3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19491" name="Line 32"/>
            <p:cNvSpPr/>
            <p:nvPr/>
          </p:nvSpPr>
          <p:spPr>
            <a:xfrm>
              <a:off x="3097340" y="4198938"/>
              <a:ext cx="0" cy="1296987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sm" len="sm"/>
            </a:ln>
          </p:spPr>
        </p:sp>
        <p:cxnSp>
          <p:nvCxnSpPr>
            <p:cNvPr id="19492" name="直接连接符 2"/>
            <p:cNvCxnSpPr/>
            <p:nvPr/>
          </p:nvCxnSpPr>
          <p:spPr>
            <a:xfrm>
              <a:off x="2669811" y="5466917"/>
              <a:ext cx="0" cy="2952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9493" name="文本框 4"/>
            <p:cNvSpPr txBox="1"/>
            <p:nvPr/>
          </p:nvSpPr>
          <p:spPr>
            <a:xfrm>
              <a:off x="2381175" y="5751845"/>
              <a:ext cx="55976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240</a:t>
              </a: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9494" name="文本框 37"/>
            <p:cNvSpPr txBox="1"/>
            <p:nvPr/>
          </p:nvSpPr>
          <p:spPr>
            <a:xfrm>
              <a:off x="1755588" y="5757225"/>
              <a:ext cx="55976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120</a:t>
              </a: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cxnSp>
          <p:nvCxnSpPr>
            <p:cNvPr id="19495" name="直接连接符 38"/>
            <p:cNvCxnSpPr/>
            <p:nvPr/>
          </p:nvCxnSpPr>
          <p:spPr>
            <a:xfrm>
              <a:off x="2060762" y="5495925"/>
              <a:ext cx="0" cy="2952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496" name="直接连接符 39"/>
            <p:cNvCxnSpPr/>
            <p:nvPr/>
          </p:nvCxnSpPr>
          <p:spPr>
            <a:xfrm>
              <a:off x="3276600" y="5486400"/>
              <a:ext cx="0" cy="2952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9497" name="文本框 40"/>
            <p:cNvSpPr txBox="1"/>
            <p:nvPr/>
          </p:nvSpPr>
          <p:spPr>
            <a:xfrm>
              <a:off x="3006762" y="5757225"/>
              <a:ext cx="55976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360</a:t>
              </a: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9461" name="Freeform 28"/>
          <p:cNvSpPr/>
          <p:nvPr/>
        </p:nvSpPr>
        <p:spPr>
          <a:xfrm>
            <a:off x="2184400" y="93663"/>
            <a:ext cx="942975" cy="306387"/>
          </a:xfrm>
          <a:custGeom>
            <a:avLst/>
            <a:gdLst>
              <a:gd name="txL" fmla="*/ 0 w 720"/>
              <a:gd name="txT" fmla="*/ 0 h 144"/>
              <a:gd name="txR" fmla="*/ 720 w 720"/>
              <a:gd name="txB" fmla="*/ 144 h 144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720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384" y="0"/>
                </a:lnTo>
                <a:lnTo>
                  <a:pt x="384" y="144"/>
                </a:lnTo>
                <a:lnTo>
                  <a:pt x="576" y="144"/>
                </a:lnTo>
                <a:lnTo>
                  <a:pt x="624" y="144"/>
                </a:lnTo>
                <a:lnTo>
                  <a:pt x="624" y="0"/>
                </a:lnTo>
                <a:lnTo>
                  <a:pt x="720" y="0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9462" name="Rectangle 16"/>
          <p:cNvSpPr/>
          <p:nvPr/>
        </p:nvSpPr>
        <p:spPr>
          <a:xfrm>
            <a:off x="117475" y="2057400"/>
            <a:ext cx="1243013" cy="398463"/>
          </a:xfrm>
          <a:prstGeom prst="rect">
            <a:avLst/>
          </a:prstGeom>
          <a:noFill/>
          <a:ln w="12700">
            <a:noFill/>
          </a:ln>
        </p:spPr>
        <p:txBody>
          <a:bodyPr wrap="none" lIns="90615" tIns="44513" rIns="90615" bIns="44513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Time=300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63" name="组合 89"/>
          <p:cNvGrpSpPr/>
          <p:nvPr/>
        </p:nvGrpSpPr>
        <p:grpSpPr>
          <a:xfrm>
            <a:off x="122238" y="4151313"/>
            <a:ext cx="7002462" cy="2325687"/>
            <a:chOff x="117174" y="2057400"/>
            <a:chExt cx="7001118" cy="2326100"/>
          </a:xfrm>
        </p:grpSpPr>
        <p:grpSp>
          <p:nvGrpSpPr>
            <p:cNvPr id="19464" name="组合 90"/>
            <p:cNvGrpSpPr/>
            <p:nvPr/>
          </p:nvGrpSpPr>
          <p:grpSpPr>
            <a:xfrm>
              <a:off x="397332" y="2362200"/>
              <a:ext cx="6720960" cy="2021300"/>
              <a:chOff x="397332" y="3590022"/>
              <a:chExt cx="6720960" cy="2565496"/>
            </a:xfrm>
          </p:grpSpPr>
          <p:grpSp>
            <p:nvGrpSpPr>
              <p:cNvPr id="19466" name="Group 4"/>
              <p:cNvGrpSpPr/>
              <p:nvPr/>
            </p:nvGrpSpPr>
            <p:grpSpPr>
              <a:xfrm>
                <a:off x="866581" y="3590022"/>
                <a:ext cx="6251711" cy="2565496"/>
                <a:chOff x="549" y="720"/>
                <a:chExt cx="3772" cy="1613"/>
              </a:xfrm>
            </p:grpSpPr>
            <p:sp>
              <p:nvSpPr>
                <p:cNvPr id="19473" name="Rectangle 5"/>
                <p:cNvSpPr/>
                <p:nvPr/>
              </p:nvSpPr>
              <p:spPr>
                <a:xfrm>
                  <a:off x="1413" y="978"/>
                  <a:ext cx="136" cy="808"/>
                </a:xfrm>
                <a:prstGeom prst="rect">
                  <a:avLst/>
                </a:prstGeom>
                <a:solidFill>
                  <a:srgbClr val="B9F2FF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4" name="Line 8"/>
                <p:cNvSpPr/>
                <p:nvPr/>
              </p:nvSpPr>
              <p:spPr>
                <a:xfrm>
                  <a:off x="1505" y="1790"/>
                  <a:ext cx="0" cy="13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75" name="Rectangle 9"/>
                <p:cNvSpPr/>
                <p:nvPr/>
              </p:nvSpPr>
              <p:spPr>
                <a:xfrm>
                  <a:off x="3823" y="2016"/>
                  <a:ext cx="498" cy="31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Clock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6" name="Rectangle 10"/>
                <p:cNvSpPr/>
                <p:nvPr/>
              </p:nvSpPr>
              <p:spPr>
                <a:xfrm>
                  <a:off x="549" y="978"/>
                  <a:ext cx="568" cy="808"/>
                </a:xfrm>
                <a:prstGeom prst="rect">
                  <a:avLst/>
                </a:prstGeom>
                <a:solidFill>
                  <a:srgbClr val="BFBFBF">
                    <a:alpha val="39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7" name="Rectangle 11"/>
                <p:cNvSpPr/>
                <p:nvPr/>
              </p:nvSpPr>
              <p:spPr>
                <a:xfrm>
                  <a:off x="2709" y="978"/>
                  <a:ext cx="136" cy="808"/>
                </a:xfrm>
                <a:prstGeom prst="rect">
                  <a:avLst/>
                </a:prstGeom>
                <a:solidFill>
                  <a:schemeClr val="bg2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8" name="Line 14"/>
                <p:cNvSpPr/>
                <p:nvPr/>
              </p:nvSpPr>
              <p:spPr>
                <a:xfrm>
                  <a:off x="2801" y="1790"/>
                  <a:ext cx="0" cy="13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79" name="Rectangle 15"/>
                <p:cNvSpPr/>
                <p:nvPr/>
              </p:nvSpPr>
              <p:spPr>
                <a:xfrm>
                  <a:off x="1845" y="978"/>
                  <a:ext cx="568" cy="808"/>
                </a:xfrm>
                <a:prstGeom prst="rect">
                  <a:avLst/>
                </a:prstGeom>
                <a:solidFill>
                  <a:srgbClr val="B9F2FF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B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0" name="Rectangle 16"/>
                <p:cNvSpPr/>
                <p:nvPr/>
              </p:nvSpPr>
              <p:spPr>
                <a:xfrm>
                  <a:off x="4005" y="978"/>
                  <a:ext cx="136" cy="808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R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1" name="Line 19"/>
                <p:cNvSpPr/>
                <p:nvPr/>
              </p:nvSpPr>
              <p:spPr>
                <a:xfrm>
                  <a:off x="4097" y="1790"/>
                  <a:ext cx="0" cy="27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9482" name="Rectangle 20"/>
                <p:cNvSpPr/>
                <p:nvPr/>
              </p:nvSpPr>
              <p:spPr>
                <a:xfrm>
                  <a:off x="3141" y="978"/>
                  <a:ext cx="568" cy="808"/>
                </a:xfrm>
                <a:prstGeom prst="rect">
                  <a:avLst/>
                </a:prstGeom>
                <a:solidFill>
                  <a:schemeClr val="bg2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615" tIns="44513" rIns="90615" bIns="44513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Comb.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logic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C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3" name="Rectangle 21"/>
                <p:cNvSpPr/>
                <p:nvPr/>
              </p:nvSpPr>
              <p:spPr>
                <a:xfrm>
                  <a:off x="558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4" name="Rectangle 22"/>
                <p:cNvSpPr/>
                <p:nvPr/>
              </p:nvSpPr>
              <p:spPr>
                <a:xfrm>
                  <a:off x="1225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5" name="Rectangle 23"/>
                <p:cNvSpPr/>
                <p:nvPr/>
              </p:nvSpPr>
              <p:spPr>
                <a:xfrm>
                  <a:off x="1853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6" name="Rectangle 24"/>
                <p:cNvSpPr/>
                <p:nvPr/>
              </p:nvSpPr>
              <p:spPr>
                <a:xfrm>
                  <a:off x="2521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7" name="Rectangle 25"/>
                <p:cNvSpPr/>
                <p:nvPr/>
              </p:nvSpPr>
              <p:spPr>
                <a:xfrm>
                  <a:off x="3150" y="720"/>
                  <a:ext cx="575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100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8" name="Rectangle 26"/>
                <p:cNvSpPr/>
                <p:nvPr/>
              </p:nvSpPr>
              <p:spPr>
                <a:xfrm>
                  <a:off x="3818" y="720"/>
                  <a:ext cx="489" cy="25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615" tIns="44513" rIns="90615" bIns="44513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916305">
                    <a:spcBef>
                      <a:spcPct val="0"/>
                    </a:spcBef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 ps</a:t>
                  </a:r>
                  <a:endPara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9" name="Line 27"/>
                <p:cNvSpPr/>
                <p:nvPr/>
              </p:nvSpPr>
              <p:spPr>
                <a:xfrm>
                  <a:off x="1505" y="1920"/>
                  <a:ext cx="2592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467" name="右箭头 93"/>
              <p:cNvSpPr/>
              <p:nvPr/>
            </p:nvSpPr>
            <p:spPr>
              <a:xfrm>
                <a:off x="1834079" y="4483611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FBFBF">
                  <a:alpha val="39999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9468" name="右箭头 94"/>
              <p:cNvSpPr/>
              <p:nvPr/>
            </p:nvSpPr>
            <p:spPr>
              <a:xfrm>
                <a:off x="2540917" y="4477557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9F2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9469" name="右箭头 95"/>
              <p:cNvSpPr/>
              <p:nvPr/>
            </p:nvSpPr>
            <p:spPr>
              <a:xfrm>
                <a:off x="397332" y="4484374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FBFBF">
                  <a:alpha val="39999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9470" name="右箭头 96"/>
              <p:cNvSpPr/>
              <p:nvPr/>
            </p:nvSpPr>
            <p:spPr>
              <a:xfrm>
                <a:off x="3973739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rgbClr val="B9F2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9471" name="右箭头 97"/>
              <p:cNvSpPr/>
              <p:nvPr/>
            </p:nvSpPr>
            <p:spPr>
              <a:xfrm>
                <a:off x="4694940" y="4479966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9472" name="右箭头 98"/>
              <p:cNvSpPr/>
              <p:nvPr/>
            </p:nvSpPr>
            <p:spPr>
              <a:xfrm>
                <a:off x="6126933" y="4476130"/>
                <a:ext cx="444650" cy="240789"/>
              </a:xfrm>
              <a:prstGeom prst="rightArrow">
                <a:avLst>
                  <a:gd name="adj1" fmla="val 50000"/>
                  <a:gd name="adj2" fmla="val 49996"/>
                </a:avLst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65" name="Rectangle 16"/>
            <p:cNvSpPr/>
            <p:nvPr/>
          </p:nvSpPr>
          <p:spPr>
            <a:xfrm>
              <a:off x="117174" y="2057400"/>
              <a:ext cx="1243162" cy="3976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Time=359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Limitations: Nonuniform Delays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>
          <a:xfrm>
            <a:off x="407988" y="1414463"/>
            <a:ext cx="8489950" cy="2516187"/>
            <a:chOff x="257" y="720"/>
            <a:chExt cx="5340" cy="1582"/>
          </a:xfrm>
        </p:grpSpPr>
        <p:sp>
          <p:nvSpPr>
            <p:cNvPr id="21533" name="Rectangle 5"/>
            <p:cNvSpPr/>
            <p:nvPr/>
          </p:nvSpPr>
          <p:spPr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4" name="Line 6"/>
            <p:cNvSpPr/>
            <p:nvPr/>
          </p:nvSpPr>
          <p:spPr>
            <a:xfrm>
              <a:off x="257" y="1358"/>
              <a:ext cx="288" cy="0"/>
            </a:xfrm>
            <a:prstGeom prst="line">
              <a:avLst/>
            </a:prstGeom>
            <a:ln w="508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5" name="Line 7"/>
            <p:cNvSpPr/>
            <p:nvPr/>
          </p:nvSpPr>
          <p:spPr>
            <a:xfrm>
              <a:off x="833" y="1358"/>
              <a:ext cx="288" cy="0"/>
            </a:xfrm>
            <a:prstGeom prst="line">
              <a:avLst/>
            </a:prstGeom>
            <a:ln w="508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6" name="Line 8"/>
            <p:cNvSpPr/>
            <p:nvPr/>
          </p:nvSpPr>
          <p:spPr>
            <a:xfrm>
              <a:off x="1217" y="1790"/>
              <a:ext cx="0" cy="13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Rectangle 9"/>
            <p:cNvSpPr/>
            <p:nvPr/>
          </p:nvSpPr>
          <p:spPr>
            <a:xfrm>
              <a:off x="3775" y="2016"/>
              <a:ext cx="59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8" name="Rectangle 10"/>
            <p:cNvSpPr/>
            <p:nvPr/>
          </p:nvSpPr>
          <p:spPr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9" name="Line 11"/>
            <p:cNvSpPr/>
            <p:nvPr/>
          </p:nvSpPr>
          <p:spPr>
            <a:xfrm>
              <a:off x="1265" y="1358"/>
              <a:ext cx="288" cy="0"/>
            </a:xfrm>
            <a:prstGeom prst="line">
              <a:avLst/>
            </a:prstGeom>
            <a:ln w="508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40" name="Line 12"/>
            <p:cNvSpPr/>
            <p:nvPr/>
          </p:nvSpPr>
          <p:spPr>
            <a:xfrm>
              <a:off x="2417" y="1358"/>
              <a:ext cx="288" cy="0"/>
            </a:xfrm>
            <a:prstGeom prst="line">
              <a:avLst/>
            </a:prstGeom>
            <a:ln w="508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41" name="Line 13"/>
            <p:cNvSpPr/>
            <p:nvPr/>
          </p:nvSpPr>
          <p:spPr>
            <a:xfrm>
              <a:off x="2801" y="1790"/>
              <a:ext cx="0" cy="13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2" name="Rectangle 14"/>
            <p:cNvSpPr/>
            <p:nvPr/>
          </p:nvSpPr>
          <p:spPr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3" name="Rectangle 15"/>
            <p:cNvSpPr/>
            <p:nvPr/>
          </p:nvSpPr>
          <p:spPr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4" name="Line 16"/>
            <p:cNvSpPr/>
            <p:nvPr/>
          </p:nvSpPr>
          <p:spPr>
            <a:xfrm>
              <a:off x="2849" y="1358"/>
              <a:ext cx="288" cy="0"/>
            </a:xfrm>
            <a:prstGeom prst="line">
              <a:avLst/>
            </a:prstGeom>
            <a:ln w="508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45" name="Line 17"/>
            <p:cNvSpPr/>
            <p:nvPr/>
          </p:nvSpPr>
          <p:spPr>
            <a:xfrm>
              <a:off x="3713" y="1358"/>
              <a:ext cx="288" cy="0"/>
            </a:xfrm>
            <a:prstGeom prst="line">
              <a:avLst/>
            </a:prstGeom>
            <a:ln w="508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46" name="Line 18"/>
            <p:cNvSpPr/>
            <p:nvPr/>
          </p:nvSpPr>
          <p:spPr>
            <a:xfrm>
              <a:off x="4097" y="1790"/>
              <a:ext cx="0" cy="2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7" name="Rectangle 19"/>
            <p:cNvSpPr/>
            <p:nvPr/>
          </p:nvSpPr>
          <p:spPr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8" name="Rectangle 20"/>
            <p:cNvSpPr/>
            <p:nvPr/>
          </p:nvSpPr>
          <p:spPr>
            <a:xfrm>
              <a:off x="449" y="720"/>
              <a:ext cx="480" cy="51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50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9" name="Rectangle 21"/>
            <p:cNvSpPr/>
            <p:nvPr/>
          </p:nvSpPr>
          <p:spPr>
            <a:xfrm>
              <a:off x="890" y="720"/>
              <a:ext cx="58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0" name="Rectangle 22"/>
            <p:cNvSpPr/>
            <p:nvPr/>
          </p:nvSpPr>
          <p:spPr>
            <a:xfrm>
              <a:off x="1601" y="720"/>
              <a:ext cx="735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150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1" name="Rectangle 23"/>
            <p:cNvSpPr/>
            <p:nvPr/>
          </p:nvSpPr>
          <p:spPr>
            <a:xfrm>
              <a:off x="2474" y="720"/>
              <a:ext cx="58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2" name="Rectangle 24"/>
            <p:cNvSpPr/>
            <p:nvPr/>
          </p:nvSpPr>
          <p:spPr>
            <a:xfrm>
              <a:off x="3092" y="720"/>
              <a:ext cx="69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100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3" name="Rectangle 25"/>
            <p:cNvSpPr/>
            <p:nvPr/>
          </p:nvSpPr>
          <p:spPr>
            <a:xfrm>
              <a:off x="3770" y="720"/>
              <a:ext cx="58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4" name="Line 26"/>
            <p:cNvSpPr/>
            <p:nvPr/>
          </p:nvSpPr>
          <p:spPr>
            <a:xfrm>
              <a:off x="1217" y="1920"/>
              <a:ext cx="28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5" name="Rectangle 27"/>
            <p:cNvSpPr/>
            <p:nvPr/>
          </p:nvSpPr>
          <p:spPr>
            <a:xfrm>
              <a:off x="4184" y="1200"/>
              <a:ext cx="1413" cy="75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Delay = 510 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Throughput 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= 5.88 GOPS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6" name="Rectangle 28"/>
            <p:cNvSpPr/>
            <p:nvPr/>
          </p:nvSpPr>
          <p:spPr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615" tIns="44513" rIns="90615" bIns="44513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Comb.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logic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algn="ctr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09" name="Group 29"/>
          <p:cNvGrpSpPr/>
          <p:nvPr/>
        </p:nvGrpSpPr>
        <p:grpSpPr>
          <a:xfrm>
            <a:off x="1677988" y="4114800"/>
            <a:ext cx="5800725" cy="1376363"/>
            <a:chOff x="192" y="2396"/>
            <a:chExt cx="3648" cy="866"/>
          </a:xfrm>
        </p:grpSpPr>
        <p:sp>
          <p:nvSpPr>
            <p:cNvPr id="21510" name="Line 30"/>
            <p:cNvSpPr/>
            <p:nvPr/>
          </p:nvSpPr>
          <p:spPr>
            <a:xfrm flipV="1">
              <a:off x="672" y="3168"/>
              <a:ext cx="31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11" name="Rectangle 31"/>
            <p:cNvSpPr/>
            <p:nvPr/>
          </p:nvSpPr>
          <p:spPr>
            <a:xfrm>
              <a:off x="1095" y="2976"/>
              <a:ext cx="54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615" tIns="44513" rIns="90615" bIns="44513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Time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Rectangle 32"/>
            <p:cNvSpPr/>
            <p:nvPr/>
          </p:nvSpPr>
          <p:spPr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OP1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Rectangle 33"/>
            <p:cNvSpPr/>
            <p:nvPr/>
          </p:nvSpPr>
          <p:spPr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OP2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4" name="Rectangle 34"/>
            <p:cNvSpPr/>
            <p:nvPr/>
          </p:nvSpPr>
          <p:spPr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OP3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1515" name="Group 35"/>
            <p:cNvGrpSpPr/>
            <p:nvPr/>
          </p:nvGrpSpPr>
          <p:grpSpPr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21528" name="Rectangle 36"/>
              <p:cNvSpPr/>
              <p:nvPr/>
            </p:nvSpPr>
            <p:spPr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Rectangle 37"/>
              <p:cNvSpPr/>
              <p:nvPr/>
            </p:nvSpPr>
            <p:spPr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0" name="Rectangle 38"/>
              <p:cNvSpPr/>
              <p:nvPr/>
            </p:nvSpPr>
            <p:spPr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1" name="Rectangle 39"/>
              <p:cNvSpPr/>
              <p:nvPr/>
            </p:nvSpPr>
            <p:spPr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2" name="Rectangle 40"/>
              <p:cNvSpPr/>
              <p:nvPr/>
            </p:nvSpPr>
            <p:spPr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6" name="Group 41"/>
            <p:cNvGrpSpPr/>
            <p:nvPr/>
          </p:nvGrpSpPr>
          <p:grpSpPr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21523" name="Rectangle 42"/>
              <p:cNvSpPr/>
              <p:nvPr/>
            </p:nvSpPr>
            <p:spPr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4" name="Rectangle 43"/>
              <p:cNvSpPr/>
              <p:nvPr/>
            </p:nvSpPr>
            <p:spPr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5" name="Rectangle 44"/>
              <p:cNvSpPr/>
              <p:nvPr/>
            </p:nvSpPr>
            <p:spPr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6" name="Rectangle 45"/>
              <p:cNvSpPr/>
              <p:nvPr/>
            </p:nvSpPr>
            <p:spPr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Rectangle 46"/>
              <p:cNvSpPr/>
              <p:nvPr/>
            </p:nvSpPr>
            <p:spPr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7" name="Group 47"/>
            <p:cNvGrpSpPr/>
            <p:nvPr/>
          </p:nvGrpSpPr>
          <p:grpSpPr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21518" name="Rectangle 48"/>
              <p:cNvSpPr/>
              <p:nvPr/>
            </p:nvSpPr>
            <p:spPr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Rectangle 49"/>
              <p:cNvSpPr/>
              <p:nvPr/>
            </p:nvSpPr>
            <p:spPr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Rectangle 50"/>
              <p:cNvSpPr/>
              <p:nvPr/>
            </p:nvSpPr>
            <p:spPr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Rectangle 51"/>
              <p:cNvSpPr/>
              <p:nvPr/>
            </p:nvSpPr>
            <p:spPr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2" name="Rectangle 52"/>
              <p:cNvSpPr/>
              <p:nvPr/>
            </p:nvSpPr>
            <p:spPr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65810" y="5617210"/>
            <a:ext cx="7420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对于不均匀分布的情况，每个部分的</a:t>
            </a:r>
            <a:r>
              <a:rPr lang="en-US" altLang="zh-CN" sz="2000"/>
              <a:t>clock</a:t>
            </a:r>
            <a:r>
              <a:rPr lang="zh-CN" altLang="en-US" sz="2000">
                <a:ea typeface="宋体" panose="02010600030101010101" pitchFamily="2" charset="-122"/>
              </a:rPr>
              <a:t>时间长度应该去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最大值</a:t>
            </a:r>
            <a:endParaRPr lang="zh-CN" altLang="en-US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6611</Words>
  <Application>WPS 演示</Application>
  <PresentationFormat>全屏显示(4:3)</PresentationFormat>
  <Paragraphs>955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Comic Sans MS</vt:lpstr>
      <vt:lpstr>Times New Roman</vt:lpstr>
      <vt:lpstr>Helvetica</vt:lpstr>
      <vt:lpstr>微软雅黑</vt:lpstr>
      <vt:lpstr>Arial Unicode MS</vt:lpstr>
      <vt:lpstr>Courier New</vt:lpstr>
      <vt:lpstr>icfp99</vt:lpstr>
      <vt:lpstr>Principles of Pipeline(流水线)</vt:lpstr>
      <vt:lpstr>Outline</vt:lpstr>
      <vt:lpstr>Real-World Pipelines: Car Washes</vt:lpstr>
      <vt:lpstr>Computational Example</vt:lpstr>
      <vt:lpstr>3-Way Pipelined Version</vt:lpstr>
      <vt:lpstr>Pipeline Diagrams</vt:lpstr>
      <vt:lpstr>PowerPoint 演示文稿</vt:lpstr>
      <vt:lpstr>PowerPoint 演示文稿</vt:lpstr>
      <vt:lpstr>Limitations: Nonuniform Delays</vt:lpstr>
      <vt:lpstr>Limitations: Nonuniform Delays</vt:lpstr>
      <vt:lpstr>Practice Problem</vt:lpstr>
      <vt:lpstr>Limitations: Register Overhead</vt:lpstr>
      <vt:lpstr>Limitations: Register Overhead(开销)</vt:lpstr>
      <vt:lpstr>Data Dependency</vt:lpstr>
      <vt:lpstr>Data Dependencies</vt:lpstr>
      <vt:lpstr>Data Hazards</vt:lpstr>
      <vt:lpstr>Control Dependence</vt:lpstr>
      <vt:lpstr>Pipeline Implemetation</vt:lpstr>
      <vt:lpstr>Outline</vt:lpstr>
      <vt:lpstr>SEQ Hardware vs. SEQ+ Hardware</vt:lpstr>
      <vt:lpstr>PowerPoint 演示文稿</vt:lpstr>
      <vt:lpstr>SEQ+ Hardware</vt:lpstr>
      <vt:lpstr>PC Computation</vt:lpstr>
      <vt:lpstr>PowerPoint 演示文稿</vt:lpstr>
      <vt:lpstr>Pipeline Stages</vt:lpstr>
      <vt:lpstr>PIPE- Hardware</vt:lpstr>
      <vt:lpstr>PowerPoint 演示文稿</vt:lpstr>
      <vt:lpstr>PowerPoint 演示文稿</vt:lpstr>
      <vt:lpstr>PowerPoint 演示文稿</vt:lpstr>
      <vt:lpstr>PIPE- Hardware</vt:lpstr>
      <vt:lpstr>PowerPoint 演示文稿</vt:lpstr>
      <vt:lpstr>Feedback Paths (Hazards)</vt:lpstr>
      <vt:lpstr>PowerPoint 演示文稿</vt:lpstr>
      <vt:lpstr>Predicting the PC</vt:lpstr>
      <vt:lpstr>Our Prediction Strategy</vt:lpstr>
      <vt:lpstr>Our Prediction Strategy</vt:lpstr>
      <vt:lpstr>PowerPoint 演示文稿</vt:lpstr>
      <vt:lpstr>Recovering from PC Misprediction</vt:lpstr>
      <vt:lpstr>Recovering the PC</vt:lpstr>
      <vt:lpstr>Select PC</vt:lpstr>
      <vt:lpstr>Pipeline Demonstration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503</cp:revision>
  <dcterms:created xsi:type="dcterms:W3CDTF">2000-01-15T07:54:00Z</dcterms:created>
  <dcterms:modified xsi:type="dcterms:W3CDTF">2022-04-28T09:45:09Z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1436370769C44F098C16AD0BFE021AD2</vt:lpwstr>
  </property>
  <property fmtid="{D5CDD505-2E9C-101B-9397-08002B2CF9AE}" pid="3" name="KSOProductBuildVer">
    <vt:lpwstr>2052-11.1.0.11636</vt:lpwstr>
  </property>
</Properties>
</file>