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47"/>
  </p:handoutMasterIdLst>
  <p:sldIdLst>
    <p:sldId id="1254" r:id="rId4"/>
    <p:sldId id="1255" r:id="rId6"/>
    <p:sldId id="1259" r:id="rId7"/>
    <p:sldId id="1260" r:id="rId8"/>
    <p:sldId id="1261" r:id="rId9"/>
    <p:sldId id="1218" r:id="rId10"/>
    <p:sldId id="1219" r:id="rId11"/>
    <p:sldId id="1220" r:id="rId12"/>
    <p:sldId id="1221" r:id="rId13"/>
    <p:sldId id="1222" r:id="rId14"/>
    <p:sldId id="1223" r:id="rId15"/>
    <p:sldId id="1257" r:id="rId16"/>
    <p:sldId id="1225" r:id="rId17"/>
    <p:sldId id="1226" r:id="rId18"/>
    <p:sldId id="1258" r:id="rId19"/>
    <p:sldId id="1227" r:id="rId20"/>
    <p:sldId id="1228" r:id="rId21"/>
    <p:sldId id="1229" r:id="rId22"/>
    <p:sldId id="1230" r:id="rId23"/>
    <p:sldId id="1231" r:id="rId24"/>
    <p:sldId id="1232" r:id="rId25"/>
    <p:sldId id="1233" r:id="rId26"/>
    <p:sldId id="1234" r:id="rId27"/>
    <p:sldId id="1235" r:id="rId28"/>
    <p:sldId id="1236" r:id="rId29"/>
    <p:sldId id="1237" r:id="rId30"/>
    <p:sldId id="1238" r:id="rId31"/>
    <p:sldId id="1239" r:id="rId32"/>
    <p:sldId id="1240" r:id="rId33"/>
    <p:sldId id="1241" r:id="rId34"/>
    <p:sldId id="1242" r:id="rId35"/>
    <p:sldId id="1243" r:id="rId36"/>
    <p:sldId id="1244" r:id="rId37"/>
    <p:sldId id="1245" r:id="rId38"/>
    <p:sldId id="1246" r:id="rId39"/>
    <p:sldId id="1247" r:id="rId40"/>
    <p:sldId id="1248" r:id="rId41"/>
    <p:sldId id="1249" r:id="rId42"/>
    <p:sldId id="1250" r:id="rId43"/>
    <p:sldId id="1251" r:id="rId44"/>
    <p:sldId id="1252" r:id="rId45"/>
    <p:sldId id="1256" r:id="rId46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00FFFF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528"/>
    <p:restoredTop sz="95907"/>
  </p:normalViewPr>
  <p:slideViewPr>
    <p:cSldViewPr showGuides="1">
      <p:cViewPr varScale="1">
        <p:scale>
          <a:sx n="100" d="100"/>
          <a:sy n="100" d="100"/>
        </p:scale>
        <p:origin x="75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tags" Target="tags/tag2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88830B-4919-4D12-BE1A-4D326A8C4B05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F8B28B-F19F-4E5C-9B32-8156AE830530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4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BF2D65-C873-4094-B23E-8ADD9AF07F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用在</a:t>
            </a:r>
            <a:r>
              <a:rPr lang="en-US" altLang="zh-CN" dirty="0"/>
              <a:t>HCL</a:t>
            </a:r>
            <a:r>
              <a:rPr lang="zh-CN" altLang="en-US" dirty="0"/>
              <a:t>中表示指令、寄存器、操作符类型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用在</a:t>
            </a:r>
            <a:r>
              <a:rPr lang="en-US" altLang="zh-CN" dirty="0"/>
              <a:t>HCL</a:t>
            </a:r>
            <a:r>
              <a:rPr lang="zh-CN" altLang="en-US" dirty="0"/>
              <a:t>中表示指令、寄存器、操作符类型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因为</a:t>
            </a:r>
            <a:r>
              <a:rPr lang="en-US" altLang="zh-CN" dirty="0"/>
              <a:t>Decode</a:t>
            </a:r>
            <a:r>
              <a:rPr lang="zh-CN" altLang="en-US" dirty="0"/>
              <a:t>阶段和</a:t>
            </a:r>
            <a:r>
              <a:rPr lang="en-US" altLang="zh-CN" dirty="0"/>
              <a:t>Write Back</a:t>
            </a:r>
            <a:r>
              <a:rPr lang="zh-CN" altLang="en-US" dirty="0"/>
              <a:t>阶段都主要是在操作</a:t>
            </a:r>
            <a:r>
              <a:rPr lang="en-US" altLang="zh-CN" dirty="0"/>
              <a:t>register file</a:t>
            </a:r>
            <a:r>
              <a:rPr lang="zh-CN" altLang="en-US" dirty="0"/>
              <a:t>，所以我们把他们合在一起讲。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写口</a:t>
            </a:r>
            <a:r>
              <a:rPr lang="en-US" altLang="zh-CN" dirty="0"/>
              <a:t>E</a:t>
            </a:r>
            <a:r>
              <a:rPr lang="zh-CN" altLang="en-US" dirty="0"/>
              <a:t>是用来写</a:t>
            </a:r>
            <a:r>
              <a:rPr lang="en-US" altLang="zh-CN" dirty="0"/>
              <a:t>Execute</a:t>
            </a:r>
            <a:r>
              <a:rPr lang="zh-CN" altLang="en-US" dirty="0"/>
              <a:t>阶段来的结果的，写口</a:t>
            </a:r>
            <a:r>
              <a:rPr lang="en-US" altLang="zh-CN" dirty="0"/>
              <a:t>M</a:t>
            </a:r>
            <a:r>
              <a:rPr lang="zh-CN" altLang="en-US" dirty="0"/>
              <a:t>是用来写</a:t>
            </a:r>
            <a:r>
              <a:rPr lang="en-US" altLang="zh-CN" dirty="0"/>
              <a:t>Memory</a:t>
            </a:r>
            <a:r>
              <a:rPr lang="zh-CN" altLang="en-US" dirty="0"/>
              <a:t>阶段来的结果的。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这里主要是要处理</a:t>
            </a:r>
            <a:r>
              <a:rPr lang="en-US" altLang="zh-CN" dirty="0"/>
              <a:t>4</a:t>
            </a:r>
            <a:r>
              <a:rPr lang="zh-CN" altLang="en-US" dirty="0"/>
              <a:t>个读写信号的地址。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当</a:t>
            </a:r>
            <a:r>
              <a:rPr lang="en-US" altLang="zh-CN" dirty="0"/>
              <a:t>dstE</a:t>
            </a:r>
            <a:r>
              <a:rPr lang="zh-CN" altLang="en-US" dirty="0"/>
              <a:t>和</a:t>
            </a:r>
            <a:r>
              <a:rPr lang="en-US" altLang="zh-CN" dirty="0"/>
              <a:t>dstM</a:t>
            </a:r>
            <a:r>
              <a:rPr lang="zh-CN" altLang="en-US" dirty="0"/>
              <a:t>相同时（这发生在</a:t>
            </a:r>
            <a:r>
              <a:rPr lang="en-US" altLang="zh-CN" dirty="0"/>
              <a:t>popl %esp</a:t>
            </a:r>
            <a:r>
              <a:rPr lang="zh-CN" altLang="en-US" dirty="0"/>
              <a:t>时），根据语义，应该是使用</a:t>
            </a:r>
            <a:r>
              <a:rPr lang="en-US" altLang="zh-CN" dirty="0"/>
              <a:t>valM</a:t>
            </a:r>
            <a:r>
              <a:rPr lang="zh-CN" altLang="en-US" dirty="0"/>
              <a:t>的值。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具体的表见</a:t>
            </a:r>
            <a:r>
              <a:rPr lang="en-US" altLang="zh-CN" dirty="0"/>
              <a:t>P283-284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具体的表见</a:t>
            </a:r>
            <a:r>
              <a:rPr lang="en-US" altLang="zh-CN" dirty="0"/>
              <a:t>P283-284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Set CC</a:t>
            </a:r>
            <a:r>
              <a:rPr lang="zh-CN" altLang="en-US" dirty="0"/>
              <a:t>信号表示</a:t>
            </a:r>
            <a:r>
              <a:rPr lang="en-US" altLang="zh-CN" dirty="0"/>
              <a:t>CC</a:t>
            </a:r>
            <a:r>
              <a:rPr lang="zh-CN" altLang="en-US" dirty="0"/>
              <a:t>寄存器是否需要被更新。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Mem read</a:t>
            </a:r>
            <a:r>
              <a:rPr lang="zh-CN" altLang="en-US" dirty="0"/>
              <a:t>信号和</a:t>
            </a:r>
            <a:r>
              <a:rPr lang="en-US" altLang="zh-CN" dirty="0"/>
              <a:t>Mem write</a:t>
            </a:r>
            <a:r>
              <a:rPr lang="zh-CN" altLang="en-US" dirty="0"/>
              <a:t>信号不会同时为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这个图中有些控制信号没有标出来。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似乎</a:t>
            </a:r>
            <a:r>
              <a:rPr lang="en-US" altLang="zh-CN" dirty="0"/>
              <a:t>PC</a:t>
            </a:r>
            <a:r>
              <a:rPr lang="zh-CN" altLang="en-US" dirty="0"/>
              <a:t>也应该是蓝色的。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事实上，不管需要几个字节，读入都是</a:t>
            </a:r>
            <a:r>
              <a:rPr lang="en-US" altLang="zh-CN" dirty="0"/>
              <a:t>6</a:t>
            </a:r>
            <a:r>
              <a:rPr lang="zh-CN" altLang="en-US" dirty="0"/>
              <a:t>个字节。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Split</a:t>
            </a:r>
            <a:r>
              <a:rPr lang="zh-CN" altLang="en-US" dirty="0"/>
              <a:t>实际上是非常简单的。因为读出的一个字节就是</a:t>
            </a:r>
            <a:r>
              <a:rPr lang="en-US" altLang="zh-CN" dirty="0"/>
              <a:t>8</a:t>
            </a:r>
            <a:r>
              <a:rPr lang="zh-CN" altLang="en-US" dirty="0"/>
              <a:t>根信号线，只要将他们分为两股就可以了。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一个问题：</a:t>
            </a:r>
            <a:r>
              <a:rPr lang="en-US" altLang="zh-CN" dirty="0"/>
              <a:t>Align</a:t>
            </a:r>
            <a:r>
              <a:rPr lang="zh-CN" altLang="en-US" dirty="0"/>
              <a:t>没有使用</a:t>
            </a:r>
            <a:r>
              <a:rPr lang="en-US" altLang="zh-CN" dirty="0"/>
              <a:t>Need valC</a:t>
            </a:r>
            <a:r>
              <a:rPr lang="zh-CN" altLang="en-US" dirty="0"/>
              <a:t>信号，因为如果这条指令没有带常数，那么</a:t>
            </a:r>
            <a:r>
              <a:rPr lang="en-US" altLang="zh-CN" dirty="0"/>
              <a:t>valC</a:t>
            </a:r>
            <a:r>
              <a:rPr lang="zh-CN" altLang="en-US" dirty="0"/>
              <a:t>不管产生什么内容都无所谓。但</a:t>
            </a:r>
            <a:r>
              <a:rPr lang="en-US" altLang="zh-CN" dirty="0"/>
              <a:t>valC</a:t>
            </a:r>
            <a:r>
              <a:rPr lang="zh-CN" altLang="en-US" dirty="0"/>
              <a:t>到底是</a:t>
            </a:r>
            <a:r>
              <a:rPr lang="en-US" altLang="zh-CN" dirty="0"/>
              <a:t>1-4</a:t>
            </a:r>
            <a:r>
              <a:rPr lang="zh-CN" altLang="en-US" dirty="0"/>
              <a:t>字节还是</a:t>
            </a:r>
            <a:r>
              <a:rPr lang="en-US" altLang="zh-CN" dirty="0"/>
              <a:t>2-5</a:t>
            </a:r>
            <a:r>
              <a:rPr lang="zh-CN" altLang="en-US" dirty="0"/>
              <a:t>字节却要根据</a:t>
            </a:r>
            <a:r>
              <a:rPr lang="en-US" altLang="zh-CN" dirty="0"/>
              <a:t>Need regids</a:t>
            </a:r>
            <a:r>
              <a:rPr lang="zh-CN" altLang="en-US" dirty="0"/>
              <a:t>信号来确定。所以</a:t>
            </a:r>
            <a:r>
              <a:rPr lang="en-US" altLang="zh-CN" dirty="0"/>
              <a:t>Need regids</a:t>
            </a:r>
            <a:r>
              <a:rPr lang="zh-CN" altLang="en-US" dirty="0"/>
              <a:t>必须要，而</a:t>
            </a:r>
            <a:r>
              <a:rPr lang="en-US" altLang="zh-CN" dirty="0"/>
              <a:t>Need valC</a:t>
            </a:r>
            <a:r>
              <a:rPr lang="zh-CN" altLang="en-US" dirty="0"/>
              <a:t>可以不需要。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这也是一种常用的硬件设计方法：如果我们说一个信号在某种情况下用不到，那么它就可以是任意值。这样通过对它赋予某种赋值可以将他与其他信号合并或者其他简化。这里就是一个例子，</a:t>
            </a:r>
            <a:r>
              <a:rPr lang="en-US" altLang="zh-CN" dirty="0"/>
              <a:t>valC</a:t>
            </a:r>
            <a:r>
              <a:rPr lang="zh-CN" altLang="en-US" dirty="0"/>
              <a:t>并不是如果不需要的话，就为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AFF08F-03CB-45DC-9DBF-CAB0D224B8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CCB3F4-304C-4354-8094-C454E783155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283D1D-730F-4440-9145-250BA4C64D29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B88371-6E0F-4B54-9F65-1628033BEAC0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7207-B687-4B6F-AE01-3C4C9081450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A7E39-120D-4E2A-B283-A0343ADF80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05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E5C-23C1-4787-B5F3-C155F3E11E9A}" type="datetime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defRPr sz="105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05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0203F7-943E-436E-B919-8A0EE36DFB81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Comic Sans MS" panose="030F0702030302020204" pitchFamily="66" charset="0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Comic Sans MS" panose="030F0702030302020204" pitchFamily="66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Comic Sans MS" panose="030F0702030302020204" pitchFamily="66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Comic Sans MS" panose="030F0702030302020204" pitchFamily="66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SEQ CPU Implementation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Fetch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457200" y="3733800"/>
            <a:ext cx="8305800" cy="2357438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Control Blocks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Instr. Valid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Is this instruction valid?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Need regids: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Does this instruction have a register bytes?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Need valC: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Does this instruction have a constant word?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icode|ifun: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Set to “nop” if imem_error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605" name="矩形 180"/>
          <p:cNvSpPr/>
          <p:nvPr/>
        </p:nvSpPr>
        <p:spPr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pic>
        <p:nvPicPr>
          <p:cNvPr id="2560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2913" y="457200"/>
            <a:ext cx="4281487" cy="3656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7" name="矩形 6"/>
          <p:cNvSpPr/>
          <p:nvPr/>
        </p:nvSpPr>
        <p:spPr>
          <a:xfrm>
            <a:off x="5773738" y="3733800"/>
            <a:ext cx="585787" cy="304800"/>
          </a:xfrm>
          <a:prstGeom prst="rect">
            <a:avLst/>
          </a:prstGeom>
          <a:solidFill>
            <a:srgbClr val="CCEC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5995670"/>
            <a:ext cx="22275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注意异常情况的处理！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Some Macros(</a:t>
            </a:r>
            <a:r>
              <a:rPr lang="zh-CN" altLang="en-US" dirty="0">
                <a:ea typeface="宋体" panose="02010600030101010101" pitchFamily="2" charset="-122"/>
              </a:rPr>
              <a:t>使用这些宏来表示不同形式指令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1762307" name="Group 3"/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7620000" cy="5029200"/>
        </p:xfrm>
        <a:graphic>
          <a:graphicData uri="http://schemas.openxmlformats.org/drawingml/2006/table">
            <a:tbl>
              <a:tblPr/>
              <a:tblGrid>
                <a:gridCol w="1795463"/>
                <a:gridCol w="946150"/>
                <a:gridCol w="4878387"/>
              </a:tblGrid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Meaning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IHALT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halt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instruction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INOP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nop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instruction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IRRMOVQ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rrmovq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instruction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IIRMOVQ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irmovq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instruction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IRMMOVQ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rmmovq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instruction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IMRMOVQ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mrmovq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instruction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IOPQ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Code for integer op instructions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IJXX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Code for jump instructions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…………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……………………………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IPOPQ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popq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instruction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Some Macros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6" name="Group 2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4400" y="1524000"/>
          <a:ext cx="7467600" cy="4479925"/>
        </p:xfrm>
        <a:graphic>
          <a:graphicData uri="http://schemas.openxmlformats.org/drawingml/2006/table">
            <a:tbl>
              <a:tblPr/>
              <a:tblGrid>
                <a:gridCol w="1484313"/>
                <a:gridCol w="936625"/>
                <a:gridCol w="5046662"/>
              </a:tblGrid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Meaning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571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RRSP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Register ID for %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4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FNONE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Default Function Code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RNONE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Indicates no register file access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ALUADD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Function for addition operation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SAOK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Status code for normal operations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SADR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Status code for address exception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3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SINS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Status code for illegal instruction Exception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SHLT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Status code for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halt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4"/>
          <p:cNvSpPr/>
          <p:nvPr/>
        </p:nvSpPr>
        <p:spPr>
          <a:xfrm>
            <a:off x="381000" y="990600"/>
            <a:ext cx="8229600" cy="1066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grpSp>
        <p:nvGrpSpPr>
          <p:cNvPr id="31748" name="Group 5"/>
          <p:cNvGrpSpPr/>
          <p:nvPr/>
        </p:nvGrpSpPr>
        <p:grpSpPr>
          <a:xfrm>
            <a:off x="904875" y="228600"/>
            <a:ext cx="7942263" cy="6019800"/>
            <a:chOff x="570" y="144"/>
            <a:chExt cx="5003" cy="3792"/>
          </a:xfrm>
        </p:grpSpPr>
        <p:sp>
          <p:nvSpPr>
            <p:cNvPr id="31750" name="Line 6"/>
            <p:cNvSpPr/>
            <p:nvPr/>
          </p:nvSpPr>
          <p:spPr>
            <a:xfrm>
              <a:off x="570" y="864"/>
              <a:ext cx="534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1751" name="Line 7"/>
            <p:cNvSpPr/>
            <p:nvPr/>
          </p:nvSpPr>
          <p:spPr>
            <a:xfrm>
              <a:off x="570" y="1114"/>
              <a:ext cx="534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1752" name="Line 8"/>
            <p:cNvSpPr/>
            <p:nvPr/>
          </p:nvSpPr>
          <p:spPr>
            <a:xfrm>
              <a:off x="570" y="1427"/>
              <a:ext cx="534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1753" name="Line 9"/>
            <p:cNvSpPr/>
            <p:nvPr/>
          </p:nvSpPr>
          <p:spPr>
            <a:xfrm>
              <a:off x="570" y="1678"/>
              <a:ext cx="534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1754" name="Line 10"/>
            <p:cNvSpPr/>
            <p:nvPr/>
          </p:nvSpPr>
          <p:spPr>
            <a:xfrm>
              <a:off x="570" y="1991"/>
              <a:ext cx="534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1755" name="Line 11"/>
            <p:cNvSpPr/>
            <p:nvPr/>
          </p:nvSpPr>
          <p:spPr>
            <a:xfrm>
              <a:off x="570" y="3118"/>
              <a:ext cx="534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1756" name="Line 12"/>
            <p:cNvSpPr/>
            <p:nvPr/>
          </p:nvSpPr>
          <p:spPr>
            <a:xfrm>
              <a:off x="570" y="3368"/>
              <a:ext cx="534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1757" name="Freeform 13"/>
            <p:cNvSpPr/>
            <p:nvPr/>
          </p:nvSpPr>
          <p:spPr>
            <a:xfrm flipH="1">
              <a:off x="570" y="864"/>
              <a:ext cx="534" cy="3072"/>
            </a:xfrm>
            <a:custGeom>
              <a:avLst/>
              <a:gdLst>
                <a:gd name="txL" fmla="*/ 0 w 564"/>
                <a:gd name="txT" fmla="*/ 0 h 2208"/>
                <a:gd name="txR" fmla="*/ 564 w 564"/>
                <a:gd name="txB" fmla="*/ 2208 h 2208"/>
              </a:gdLst>
              <a:ahLst/>
              <a:cxnLst>
                <a:cxn ang="0">
                  <a:pos x="0" y="8501862"/>
                </a:cxn>
                <a:cxn ang="0">
                  <a:pos x="108" y="8133938"/>
                </a:cxn>
                <a:cxn ang="0">
                  <a:pos x="143" y="7763823"/>
                </a:cxn>
                <a:cxn ang="0">
                  <a:pos x="143" y="7392513"/>
                </a:cxn>
                <a:cxn ang="0">
                  <a:pos x="143" y="0"/>
                </a:cxn>
              </a:cxnLst>
              <a:rect l="txL" t="txT" r="txR" b="txB"/>
              <a:pathLst>
                <a:path w="564" h="2208">
                  <a:moveTo>
                    <a:pt x="0" y="2208"/>
                  </a:moveTo>
                  <a:lnTo>
                    <a:pt x="420" y="2112"/>
                  </a:lnTo>
                  <a:lnTo>
                    <a:pt x="564" y="2016"/>
                  </a:lnTo>
                  <a:lnTo>
                    <a:pt x="564" y="1920"/>
                  </a:lnTo>
                  <a:lnTo>
                    <a:pt x="564" y="0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1758" name="Group 14"/>
            <p:cNvGrpSpPr>
              <a:grpSpLocks noChangeAspect="1"/>
            </p:cNvGrpSpPr>
            <p:nvPr/>
          </p:nvGrpSpPr>
          <p:grpSpPr>
            <a:xfrm>
              <a:off x="1008" y="144"/>
              <a:ext cx="4565" cy="3343"/>
              <a:chOff x="2932" y="144"/>
              <a:chExt cx="2641" cy="2552"/>
            </a:xfrm>
          </p:grpSpPr>
          <p:sp>
            <p:nvSpPr>
              <p:cNvPr id="31759" name="AutoShape 15"/>
              <p:cNvSpPr>
                <a:spLocks noChangeAspect="1" noTextEdit="1"/>
              </p:cNvSpPr>
              <p:nvPr/>
            </p:nvSpPr>
            <p:spPr>
              <a:xfrm>
                <a:off x="2932" y="144"/>
                <a:ext cx="2641" cy="25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760" name="Group 16"/>
              <p:cNvGrpSpPr/>
              <p:nvPr/>
            </p:nvGrpSpPr>
            <p:grpSpPr>
              <a:xfrm>
                <a:off x="2932" y="2312"/>
                <a:ext cx="1477" cy="163"/>
                <a:chOff x="2932" y="2312"/>
                <a:chExt cx="1477" cy="163"/>
              </a:xfrm>
            </p:grpSpPr>
            <p:sp>
              <p:nvSpPr>
                <p:cNvPr id="32350" name="Rectangle 17"/>
                <p:cNvSpPr/>
                <p:nvPr/>
              </p:nvSpPr>
              <p:spPr>
                <a:xfrm>
                  <a:off x="2932" y="2312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51" name="Rectangle 18"/>
                <p:cNvSpPr/>
                <p:nvPr/>
              </p:nvSpPr>
              <p:spPr>
                <a:xfrm>
                  <a:off x="2976" y="2343"/>
                  <a:ext cx="33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pushl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52" name="Rectangle 19"/>
                <p:cNvSpPr/>
                <p:nvPr/>
              </p:nvSpPr>
              <p:spPr>
                <a:xfrm>
                  <a:off x="3277" y="2334"/>
                  <a:ext cx="9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353" name="Group 20"/>
                <p:cNvGrpSpPr/>
                <p:nvPr/>
              </p:nvGrpSpPr>
              <p:grpSpPr>
                <a:xfrm>
                  <a:off x="3832" y="2312"/>
                  <a:ext cx="289" cy="161"/>
                  <a:chOff x="3832" y="2312"/>
                  <a:chExt cx="289" cy="161"/>
                </a:xfrm>
              </p:grpSpPr>
              <p:sp>
                <p:nvSpPr>
                  <p:cNvPr id="32360" name="Rectangle 21"/>
                  <p:cNvSpPr/>
                  <p:nvPr/>
                </p:nvSpPr>
                <p:spPr>
                  <a:xfrm>
                    <a:off x="3832" y="2312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61" name="Rectangle 22"/>
                  <p:cNvSpPr/>
                  <p:nvPr/>
                </p:nvSpPr>
                <p:spPr>
                  <a:xfrm>
                    <a:off x="3879" y="2341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62" name="Rectangle 23"/>
                  <p:cNvSpPr/>
                  <p:nvPr/>
                </p:nvSpPr>
                <p:spPr>
                  <a:xfrm>
                    <a:off x="3976" y="2312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63" name="Rectangle 24"/>
                  <p:cNvSpPr/>
                  <p:nvPr/>
                </p:nvSpPr>
                <p:spPr>
                  <a:xfrm>
                    <a:off x="4023" y="2341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64" name="Rectangle 25"/>
                  <p:cNvSpPr/>
                  <p:nvPr/>
                </p:nvSpPr>
                <p:spPr>
                  <a:xfrm>
                    <a:off x="3832" y="2312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2354" name="Group 26"/>
                <p:cNvGrpSpPr/>
                <p:nvPr/>
              </p:nvGrpSpPr>
              <p:grpSpPr>
                <a:xfrm>
                  <a:off x="4120" y="2312"/>
                  <a:ext cx="289" cy="161"/>
                  <a:chOff x="4120" y="2312"/>
                  <a:chExt cx="289" cy="161"/>
                </a:xfrm>
              </p:grpSpPr>
              <p:sp>
                <p:nvSpPr>
                  <p:cNvPr id="32355" name="Rectangle 27"/>
                  <p:cNvSpPr/>
                  <p:nvPr/>
                </p:nvSpPr>
                <p:spPr>
                  <a:xfrm>
                    <a:off x="4120" y="2312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56" name="Rectangle 28"/>
                  <p:cNvSpPr/>
                  <p:nvPr/>
                </p:nvSpPr>
                <p:spPr>
                  <a:xfrm>
                    <a:off x="4150" y="2339"/>
                    <a:ext cx="93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57" name="Rectangle 29"/>
                  <p:cNvSpPr/>
                  <p:nvPr/>
                </p:nvSpPr>
                <p:spPr>
                  <a:xfrm>
                    <a:off x="4264" y="2312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58" name="Rectangle 30"/>
                  <p:cNvSpPr/>
                  <p:nvPr/>
                </p:nvSpPr>
                <p:spPr>
                  <a:xfrm>
                    <a:off x="4311" y="2341"/>
                    <a:ext cx="55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59" name="Rectangle 31"/>
                  <p:cNvSpPr/>
                  <p:nvPr/>
                </p:nvSpPr>
                <p:spPr>
                  <a:xfrm>
                    <a:off x="4120" y="2312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1761" name="Group 32"/>
              <p:cNvGrpSpPr/>
              <p:nvPr/>
            </p:nvGrpSpPr>
            <p:grpSpPr>
              <a:xfrm>
                <a:off x="2932" y="1664"/>
                <a:ext cx="2341" cy="162"/>
                <a:chOff x="2932" y="1664"/>
                <a:chExt cx="2341" cy="162"/>
              </a:xfrm>
            </p:grpSpPr>
            <p:sp>
              <p:nvSpPr>
                <p:cNvPr id="32339" name="Rectangle 33"/>
                <p:cNvSpPr/>
                <p:nvPr/>
              </p:nvSpPr>
              <p:spPr>
                <a:xfrm>
                  <a:off x="2932" y="1664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40" name="Rectangle 34"/>
                <p:cNvSpPr/>
                <p:nvPr/>
              </p:nvSpPr>
              <p:spPr>
                <a:xfrm>
                  <a:off x="2976" y="1694"/>
                  <a:ext cx="22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jXX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41" name="Rectangle 35"/>
                <p:cNvSpPr/>
                <p:nvPr/>
              </p:nvSpPr>
              <p:spPr>
                <a:xfrm>
                  <a:off x="3177" y="1685"/>
                  <a:ext cx="190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342" name="Group 36"/>
                <p:cNvGrpSpPr/>
                <p:nvPr/>
              </p:nvGrpSpPr>
              <p:grpSpPr>
                <a:xfrm>
                  <a:off x="3832" y="1664"/>
                  <a:ext cx="289" cy="161"/>
                  <a:chOff x="3832" y="1664"/>
                  <a:chExt cx="289" cy="161"/>
                </a:xfrm>
              </p:grpSpPr>
              <p:sp>
                <p:nvSpPr>
                  <p:cNvPr id="32345" name="Rectangle 37"/>
                  <p:cNvSpPr/>
                  <p:nvPr/>
                </p:nvSpPr>
                <p:spPr>
                  <a:xfrm>
                    <a:off x="3832" y="1664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46" name="Rectangle 38"/>
                  <p:cNvSpPr/>
                  <p:nvPr/>
                </p:nvSpPr>
                <p:spPr>
                  <a:xfrm>
                    <a:off x="3879" y="1693"/>
                    <a:ext cx="55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47" name="Rectangle 39"/>
                  <p:cNvSpPr/>
                  <p:nvPr/>
                </p:nvSpPr>
                <p:spPr>
                  <a:xfrm>
                    <a:off x="3976" y="1664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48" name="Rectangle 40"/>
                  <p:cNvSpPr/>
                  <p:nvPr/>
                </p:nvSpPr>
                <p:spPr>
                  <a:xfrm>
                    <a:off x="4014" y="1691"/>
                    <a:ext cx="77" cy="1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fn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49" name="Rectangle 41"/>
                  <p:cNvSpPr/>
                  <p:nvPr/>
                </p:nvSpPr>
                <p:spPr>
                  <a:xfrm>
                    <a:off x="3832" y="1664"/>
                    <a:ext cx="289" cy="144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2343" name="Rectangle 42"/>
                <p:cNvSpPr/>
                <p:nvPr/>
              </p:nvSpPr>
              <p:spPr>
                <a:xfrm>
                  <a:off x="4120" y="1664"/>
                  <a:ext cx="1153" cy="144"/>
                </a:xfrm>
                <a:prstGeom prst="rect">
                  <a:avLst/>
                </a:prstGeom>
                <a:solidFill>
                  <a:srgbClr val="CCECFF"/>
                </a:solidFill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44" name="Rectangle 43"/>
                <p:cNvSpPr/>
                <p:nvPr/>
              </p:nvSpPr>
              <p:spPr>
                <a:xfrm>
                  <a:off x="4610" y="1691"/>
                  <a:ext cx="190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62" name="Group 44"/>
              <p:cNvGrpSpPr/>
              <p:nvPr/>
            </p:nvGrpSpPr>
            <p:grpSpPr>
              <a:xfrm>
                <a:off x="2932" y="2528"/>
                <a:ext cx="1477" cy="163"/>
                <a:chOff x="2932" y="2528"/>
                <a:chExt cx="1477" cy="163"/>
              </a:xfrm>
            </p:grpSpPr>
            <p:sp>
              <p:nvSpPr>
                <p:cNvPr id="32324" name="Rectangle 45"/>
                <p:cNvSpPr/>
                <p:nvPr/>
              </p:nvSpPr>
              <p:spPr>
                <a:xfrm>
                  <a:off x="2932" y="2528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25" name="Rectangle 46"/>
                <p:cNvSpPr/>
                <p:nvPr/>
              </p:nvSpPr>
              <p:spPr>
                <a:xfrm>
                  <a:off x="2976" y="2559"/>
                  <a:ext cx="278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popl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26" name="Rectangle 47"/>
                <p:cNvSpPr/>
                <p:nvPr/>
              </p:nvSpPr>
              <p:spPr>
                <a:xfrm>
                  <a:off x="3227" y="2550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327" name="Group 48"/>
                <p:cNvGrpSpPr/>
                <p:nvPr/>
              </p:nvGrpSpPr>
              <p:grpSpPr>
                <a:xfrm>
                  <a:off x="3832" y="2528"/>
                  <a:ext cx="289" cy="161"/>
                  <a:chOff x="3832" y="2528"/>
                  <a:chExt cx="289" cy="161"/>
                </a:xfrm>
              </p:grpSpPr>
              <p:sp>
                <p:nvSpPr>
                  <p:cNvPr id="32334" name="Rectangle 49"/>
                  <p:cNvSpPr/>
                  <p:nvPr/>
                </p:nvSpPr>
                <p:spPr>
                  <a:xfrm>
                    <a:off x="3832" y="2528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35" name="Rectangle 50"/>
                  <p:cNvSpPr/>
                  <p:nvPr/>
                </p:nvSpPr>
                <p:spPr>
                  <a:xfrm>
                    <a:off x="3879" y="2557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36" name="Rectangle 51"/>
                  <p:cNvSpPr/>
                  <p:nvPr/>
                </p:nvSpPr>
                <p:spPr>
                  <a:xfrm>
                    <a:off x="3976" y="2528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37" name="Rectangle 52"/>
                  <p:cNvSpPr/>
                  <p:nvPr/>
                </p:nvSpPr>
                <p:spPr>
                  <a:xfrm>
                    <a:off x="4023" y="2557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38" name="Rectangle 53"/>
                  <p:cNvSpPr/>
                  <p:nvPr/>
                </p:nvSpPr>
                <p:spPr>
                  <a:xfrm>
                    <a:off x="3832" y="2528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2328" name="Group 54"/>
                <p:cNvGrpSpPr/>
                <p:nvPr/>
              </p:nvGrpSpPr>
              <p:grpSpPr>
                <a:xfrm>
                  <a:off x="4120" y="2528"/>
                  <a:ext cx="289" cy="161"/>
                  <a:chOff x="4120" y="2528"/>
                  <a:chExt cx="289" cy="161"/>
                </a:xfrm>
              </p:grpSpPr>
              <p:sp>
                <p:nvSpPr>
                  <p:cNvPr id="32329" name="Rectangle 55"/>
                  <p:cNvSpPr/>
                  <p:nvPr/>
                </p:nvSpPr>
                <p:spPr>
                  <a:xfrm>
                    <a:off x="4120" y="2528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30" name="Rectangle 56"/>
                  <p:cNvSpPr/>
                  <p:nvPr/>
                </p:nvSpPr>
                <p:spPr>
                  <a:xfrm>
                    <a:off x="4150" y="2555"/>
                    <a:ext cx="93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31" name="Rectangle 57"/>
                  <p:cNvSpPr/>
                  <p:nvPr/>
                </p:nvSpPr>
                <p:spPr>
                  <a:xfrm>
                    <a:off x="4264" y="2528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32" name="Rectangle 58"/>
                  <p:cNvSpPr/>
                  <p:nvPr/>
                </p:nvSpPr>
                <p:spPr>
                  <a:xfrm>
                    <a:off x="4311" y="2557"/>
                    <a:ext cx="55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33" name="Rectangle 59"/>
                  <p:cNvSpPr/>
                  <p:nvPr/>
                </p:nvSpPr>
                <p:spPr>
                  <a:xfrm>
                    <a:off x="4120" y="2528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1763" name="Group 60"/>
              <p:cNvGrpSpPr/>
              <p:nvPr/>
            </p:nvGrpSpPr>
            <p:grpSpPr>
              <a:xfrm>
                <a:off x="2932" y="1880"/>
                <a:ext cx="2341" cy="163"/>
                <a:chOff x="2932" y="1880"/>
                <a:chExt cx="2341" cy="163"/>
              </a:xfrm>
            </p:grpSpPr>
            <p:sp>
              <p:nvSpPr>
                <p:cNvPr id="32313" name="Rectangle 61"/>
                <p:cNvSpPr/>
                <p:nvPr/>
              </p:nvSpPr>
              <p:spPr>
                <a:xfrm>
                  <a:off x="2932" y="1880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14" name="Rectangle 62"/>
                <p:cNvSpPr/>
                <p:nvPr/>
              </p:nvSpPr>
              <p:spPr>
                <a:xfrm>
                  <a:off x="2976" y="1911"/>
                  <a:ext cx="278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call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15" name="Rectangle 63"/>
                <p:cNvSpPr/>
                <p:nvPr/>
              </p:nvSpPr>
              <p:spPr>
                <a:xfrm>
                  <a:off x="3227" y="1902"/>
                  <a:ext cx="190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316" name="Group 64"/>
                <p:cNvGrpSpPr/>
                <p:nvPr/>
              </p:nvGrpSpPr>
              <p:grpSpPr>
                <a:xfrm>
                  <a:off x="3832" y="1880"/>
                  <a:ext cx="289" cy="161"/>
                  <a:chOff x="3832" y="1880"/>
                  <a:chExt cx="289" cy="161"/>
                </a:xfrm>
              </p:grpSpPr>
              <p:sp>
                <p:nvSpPr>
                  <p:cNvPr id="32319" name="Rectangle 65"/>
                  <p:cNvSpPr/>
                  <p:nvPr/>
                </p:nvSpPr>
                <p:spPr>
                  <a:xfrm>
                    <a:off x="3832" y="1880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20" name="Rectangle 66"/>
                  <p:cNvSpPr/>
                  <p:nvPr/>
                </p:nvSpPr>
                <p:spPr>
                  <a:xfrm>
                    <a:off x="3879" y="1909"/>
                    <a:ext cx="55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21" name="Rectangle 67"/>
                  <p:cNvSpPr/>
                  <p:nvPr/>
                </p:nvSpPr>
                <p:spPr>
                  <a:xfrm>
                    <a:off x="3976" y="1880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22" name="Rectangle 68"/>
                  <p:cNvSpPr/>
                  <p:nvPr/>
                </p:nvSpPr>
                <p:spPr>
                  <a:xfrm>
                    <a:off x="4023" y="1909"/>
                    <a:ext cx="55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23" name="Rectangle 69"/>
                  <p:cNvSpPr/>
                  <p:nvPr/>
                </p:nvSpPr>
                <p:spPr>
                  <a:xfrm>
                    <a:off x="3832" y="1880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2317" name="Rectangle 70"/>
                <p:cNvSpPr/>
                <p:nvPr/>
              </p:nvSpPr>
              <p:spPr>
                <a:xfrm>
                  <a:off x="4120" y="1880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18" name="Rectangle 71"/>
                <p:cNvSpPr/>
                <p:nvPr/>
              </p:nvSpPr>
              <p:spPr>
                <a:xfrm>
                  <a:off x="4610" y="1907"/>
                  <a:ext cx="190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64" name="Group 72"/>
              <p:cNvGrpSpPr/>
              <p:nvPr/>
            </p:nvGrpSpPr>
            <p:grpSpPr>
              <a:xfrm>
                <a:off x="2932" y="583"/>
                <a:ext cx="1477" cy="164"/>
                <a:chOff x="2932" y="583"/>
                <a:chExt cx="1477" cy="164"/>
              </a:xfrm>
            </p:grpSpPr>
            <p:sp>
              <p:nvSpPr>
                <p:cNvPr id="32296" name="Rectangle 73"/>
                <p:cNvSpPr/>
                <p:nvPr/>
              </p:nvSpPr>
              <p:spPr>
                <a:xfrm>
                  <a:off x="2932" y="583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97" name="Rectangle 74"/>
                <p:cNvSpPr/>
                <p:nvPr/>
              </p:nvSpPr>
              <p:spPr>
                <a:xfrm>
                  <a:off x="2976" y="614"/>
                  <a:ext cx="333" cy="1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rrmovl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98" name="Rectangle 75"/>
                <p:cNvSpPr/>
                <p:nvPr/>
              </p:nvSpPr>
              <p:spPr>
                <a:xfrm>
                  <a:off x="3327" y="605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99" name="Rectangle 76"/>
                <p:cNvSpPr/>
                <p:nvPr/>
              </p:nvSpPr>
              <p:spPr>
                <a:xfrm>
                  <a:off x="3411" y="614"/>
                  <a:ext cx="111" cy="1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300" name="Rectangle 77"/>
                <p:cNvSpPr/>
                <p:nvPr/>
              </p:nvSpPr>
              <p:spPr>
                <a:xfrm>
                  <a:off x="3512" y="605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301" name="Group 78"/>
                <p:cNvGrpSpPr/>
                <p:nvPr/>
              </p:nvGrpSpPr>
              <p:grpSpPr>
                <a:xfrm>
                  <a:off x="3832" y="583"/>
                  <a:ext cx="289" cy="161"/>
                  <a:chOff x="3832" y="583"/>
                  <a:chExt cx="289" cy="161"/>
                </a:xfrm>
              </p:grpSpPr>
              <p:sp>
                <p:nvSpPr>
                  <p:cNvPr id="32308" name="Rectangle 79"/>
                  <p:cNvSpPr/>
                  <p:nvPr/>
                </p:nvSpPr>
                <p:spPr>
                  <a:xfrm>
                    <a:off x="3832" y="583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09" name="Rectangle 80"/>
                  <p:cNvSpPr/>
                  <p:nvPr/>
                </p:nvSpPr>
                <p:spPr>
                  <a:xfrm>
                    <a:off x="3879" y="612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10" name="Rectangle 81"/>
                  <p:cNvSpPr/>
                  <p:nvPr/>
                </p:nvSpPr>
                <p:spPr>
                  <a:xfrm>
                    <a:off x="3976" y="583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11" name="Rectangle 82"/>
                  <p:cNvSpPr/>
                  <p:nvPr/>
                </p:nvSpPr>
                <p:spPr>
                  <a:xfrm>
                    <a:off x="4023" y="612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12" name="Rectangle 83"/>
                  <p:cNvSpPr/>
                  <p:nvPr/>
                </p:nvSpPr>
                <p:spPr>
                  <a:xfrm>
                    <a:off x="3832" y="583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2302" name="Group 84"/>
                <p:cNvGrpSpPr/>
                <p:nvPr/>
              </p:nvGrpSpPr>
              <p:grpSpPr>
                <a:xfrm>
                  <a:off x="4120" y="583"/>
                  <a:ext cx="289" cy="159"/>
                  <a:chOff x="4120" y="583"/>
                  <a:chExt cx="289" cy="159"/>
                </a:xfrm>
              </p:grpSpPr>
              <p:sp>
                <p:nvSpPr>
                  <p:cNvPr id="32303" name="Rectangle 85"/>
                  <p:cNvSpPr/>
                  <p:nvPr/>
                </p:nvSpPr>
                <p:spPr>
                  <a:xfrm>
                    <a:off x="4120" y="583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04" name="Rectangle 86"/>
                  <p:cNvSpPr/>
                  <p:nvPr/>
                </p:nvSpPr>
                <p:spPr>
                  <a:xfrm>
                    <a:off x="4150" y="610"/>
                    <a:ext cx="93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05" name="Rectangle 87"/>
                  <p:cNvSpPr/>
                  <p:nvPr/>
                </p:nvSpPr>
                <p:spPr>
                  <a:xfrm>
                    <a:off x="4264" y="583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06" name="Rectangle 88"/>
                  <p:cNvSpPr/>
                  <p:nvPr/>
                </p:nvSpPr>
                <p:spPr>
                  <a:xfrm>
                    <a:off x="4294" y="610"/>
                    <a:ext cx="92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307" name="Rectangle 89"/>
                  <p:cNvSpPr/>
                  <p:nvPr/>
                </p:nvSpPr>
                <p:spPr>
                  <a:xfrm>
                    <a:off x="4120" y="583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1765" name="Group 90"/>
              <p:cNvGrpSpPr/>
              <p:nvPr/>
            </p:nvGrpSpPr>
            <p:grpSpPr>
              <a:xfrm>
                <a:off x="2932" y="799"/>
                <a:ext cx="2629" cy="163"/>
                <a:chOff x="2932" y="799"/>
                <a:chExt cx="2629" cy="163"/>
              </a:xfrm>
            </p:grpSpPr>
            <p:sp>
              <p:nvSpPr>
                <p:cNvPr id="32277" name="Rectangle 91"/>
                <p:cNvSpPr/>
                <p:nvPr/>
              </p:nvSpPr>
              <p:spPr>
                <a:xfrm>
                  <a:off x="2932" y="799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78" name="Rectangle 92"/>
                <p:cNvSpPr/>
                <p:nvPr/>
              </p:nvSpPr>
              <p:spPr>
                <a:xfrm>
                  <a:off x="2976" y="830"/>
                  <a:ext cx="33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irmovl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79" name="Rectangle 93"/>
                <p:cNvSpPr/>
                <p:nvPr/>
              </p:nvSpPr>
              <p:spPr>
                <a:xfrm>
                  <a:off x="3327" y="821"/>
                  <a:ext cx="6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V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80" name="Rectangle 94"/>
                <p:cNvSpPr/>
                <p:nvPr/>
              </p:nvSpPr>
              <p:spPr>
                <a:xfrm>
                  <a:off x="3384" y="830"/>
                  <a:ext cx="111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81" name="Rectangle 95"/>
                <p:cNvSpPr/>
                <p:nvPr/>
              </p:nvSpPr>
              <p:spPr>
                <a:xfrm>
                  <a:off x="3484" y="821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282" name="Group 96"/>
                <p:cNvGrpSpPr/>
                <p:nvPr/>
              </p:nvGrpSpPr>
              <p:grpSpPr>
                <a:xfrm>
                  <a:off x="3832" y="799"/>
                  <a:ext cx="289" cy="161"/>
                  <a:chOff x="3832" y="799"/>
                  <a:chExt cx="289" cy="161"/>
                </a:xfrm>
              </p:grpSpPr>
              <p:sp>
                <p:nvSpPr>
                  <p:cNvPr id="32291" name="Rectangle 97"/>
                  <p:cNvSpPr/>
                  <p:nvPr/>
                </p:nvSpPr>
                <p:spPr>
                  <a:xfrm>
                    <a:off x="3832" y="799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92" name="Rectangle 98"/>
                  <p:cNvSpPr/>
                  <p:nvPr/>
                </p:nvSpPr>
                <p:spPr>
                  <a:xfrm>
                    <a:off x="3879" y="828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93" name="Rectangle 99"/>
                  <p:cNvSpPr/>
                  <p:nvPr/>
                </p:nvSpPr>
                <p:spPr>
                  <a:xfrm>
                    <a:off x="3976" y="799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94" name="Rectangle 100"/>
                  <p:cNvSpPr/>
                  <p:nvPr/>
                </p:nvSpPr>
                <p:spPr>
                  <a:xfrm>
                    <a:off x="4023" y="828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95" name="Rectangle 101"/>
                  <p:cNvSpPr/>
                  <p:nvPr/>
                </p:nvSpPr>
                <p:spPr>
                  <a:xfrm>
                    <a:off x="3832" y="799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2283" name="Group 102"/>
                <p:cNvGrpSpPr/>
                <p:nvPr/>
              </p:nvGrpSpPr>
              <p:grpSpPr>
                <a:xfrm>
                  <a:off x="4120" y="799"/>
                  <a:ext cx="289" cy="161"/>
                  <a:chOff x="4120" y="799"/>
                  <a:chExt cx="289" cy="161"/>
                </a:xfrm>
              </p:grpSpPr>
              <p:sp>
                <p:nvSpPr>
                  <p:cNvPr id="32286" name="Rectangle 103"/>
                  <p:cNvSpPr/>
                  <p:nvPr/>
                </p:nvSpPr>
                <p:spPr>
                  <a:xfrm>
                    <a:off x="4120" y="799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87" name="Rectangle 104"/>
                  <p:cNvSpPr/>
                  <p:nvPr/>
                </p:nvSpPr>
                <p:spPr>
                  <a:xfrm>
                    <a:off x="4167" y="828"/>
                    <a:ext cx="55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88" name="Rectangle 105"/>
                  <p:cNvSpPr/>
                  <p:nvPr/>
                </p:nvSpPr>
                <p:spPr>
                  <a:xfrm>
                    <a:off x="4264" y="799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89" name="Rectangle 106"/>
                  <p:cNvSpPr/>
                  <p:nvPr/>
                </p:nvSpPr>
                <p:spPr>
                  <a:xfrm>
                    <a:off x="4294" y="826"/>
                    <a:ext cx="92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90" name="Rectangle 107"/>
                  <p:cNvSpPr/>
                  <p:nvPr/>
                </p:nvSpPr>
                <p:spPr>
                  <a:xfrm>
                    <a:off x="4120" y="799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2284" name="Rectangle 108"/>
                <p:cNvSpPr/>
                <p:nvPr/>
              </p:nvSpPr>
              <p:spPr>
                <a:xfrm>
                  <a:off x="4408" y="799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85" name="Rectangle 109"/>
                <p:cNvSpPr/>
                <p:nvPr/>
              </p:nvSpPr>
              <p:spPr>
                <a:xfrm>
                  <a:off x="4956" y="826"/>
                  <a:ext cx="6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V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66" name="Group 110"/>
              <p:cNvGrpSpPr/>
              <p:nvPr/>
            </p:nvGrpSpPr>
            <p:grpSpPr>
              <a:xfrm>
                <a:off x="2932" y="1015"/>
                <a:ext cx="2629" cy="164"/>
                <a:chOff x="2932" y="1015"/>
                <a:chExt cx="2629" cy="164"/>
              </a:xfrm>
            </p:grpSpPr>
            <p:sp>
              <p:nvSpPr>
                <p:cNvPr id="32255" name="Rectangle 111"/>
                <p:cNvSpPr/>
                <p:nvPr/>
              </p:nvSpPr>
              <p:spPr>
                <a:xfrm>
                  <a:off x="2932" y="1015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56" name="Rectangle 112"/>
                <p:cNvSpPr/>
                <p:nvPr/>
              </p:nvSpPr>
              <p:spPr>
                <a:xfrm>
                  <a:off x="2976" y="1046"/>
                  <a:ext cx="333" cy="1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rmmovl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57" name="Rectangle 113"/>
                <p:cNvSpPr/>
                <p:nvPr/>
              </p:nvSpPr>
              <p:spPr>
                <a:xfrm>
                  <a:off x="3327" y="1037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58" name="Rectangle 114"/>
                <p:cNvSpPr/>
                <p:nvPr/>
              </p:nvSpPr>
              <p:spPr>
                <a:xfrm>
                  <a:off x="3411" y="1046"/>
                  <a:ext cx="111" cy="1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59" name="Rectangle 115"/>
                <p:cNvSpPr/>
                <p:nvPr/>
              </p:nvSpPr>
              <p:spPr>
                <a:xfrm>
                  <a:off x="3512" y="1037"/>
                  <a:ext cx="67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60" name="Rectangle 116"/>
                <p:cNvSpPr/>
                <p:nvPr/>
              </p:nvSpPr>
              <p:spPr>
                <a:xfrm>
                  <a:off x="3573" y="1046"/>
                  <a:ext cx="56" cy="1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(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61" name="Rectangle 117"/>
                <p:cNvSpPr/>
                <p:nvPr/>
              </p:nvSpPr>
              <p:spPr>
                <a:xfrm>
                  <a:off x="3623" y="1037"/>
                  <a:ext cx="9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62" name="Rectangle 118"/>
                <p:cNvSpPr/>
                <p:nvPr/>
              </p:nvSpPr>
              <p:spPr>
                <a:xfrm>
                  <a:off x="3707" y="1046"/>
                  <a:ext cx="56" cy="1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)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263" name="Group 119"/>
                <p:cNvGrpSpPr/>
                <p:nvPr/>
              </p:nvGrpSpPr>
              <p:grpSpPr>
                <a:xfrm>
                  <a:off x="3832" y="1015"/>
                  <a:ext cx="289" cy="162"/>
                  <a:chOff x="3832" y="1015"/>
                  <a:chExt cx="289" cy="162"/>
                </a:xfrm>
              </p:grpSpPr>
              <p:sp>
                <p:nvSpPr>
                  <p:cNvPr id="32272" name="Rectangle 120"/>
                  <p:cNvSpPr/>
                  <p:nvPr/>
                </p:nvSpPr>
                <p:spPr>
                  <a:xfrm>
                    <a:off x="3832" y="1015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73" name="Rectangle 121"/>
                  <p:cNvSpPr/>
                  <p:nvPr/>
                </p:nvSpPr>
                <p:spPr>
                  <a:xfrm>
                    <a:off x="3879" y="1045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74" name="Rectangle 122"/>
                  <p:cNvSpPr/>
                  <p:nvPr/>
                </p:nvSpPr>
                <p:spPr>
                  <a:xfrm>
                    <a:off x="3976" y="1015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75" name="Rectangle 123"/>
                  <p:cNvSpPr/>
                  <p:nvPr/>
                </p:nvSpPr>
                <p:spPr>
                  <a:xfrm>
                    <a:off x="4023" y="1045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76" name="Rectangle 124"/>
                  <p:cNvSpPr/>
                  <p:nvPr/>
                </p:nvSpPr>
                <p:spPr>
                  <a:xfrm>
                    <a:off x="3832" y="1015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2264" name="Group 125"/>
                <p:cNvGrpSpPr/>
                <p:nvPr/>
              </p:nvGrpSpPr>
              <p:grpSpPr>
                <a:xfrm>
                  <a:off x="4120" y="1015"/>
                  <a:ext cx="289" cy="159"/>
                  <a:chOff x="4120" y="1015"/>
                  <a:chExt cx="289" cy="159"/>
                </a:xfrm>
              </p:grpSpPr>
              <p:sp>
                <p:nvSpPr>
                  <p:cNvPr id="32267" name="Rectangle 126"/>
                  <p:cNvSpPr/>
                  <p:nvPr/>
                </p:nvSpPr>
                <p:spPr>
                  <a:xfrm>
                    <a:off x="4120" y="1015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68" name="Rectangle 127"/>
                  <p:cNvSpPr/>
                  <p:nvPr/>
                </p:nvSpPr>
                <p:spPr>
                  <a:xfrm>
                    <a:off x="4150" y="1042"/>
                    <a:ext cx="93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69" name="Rectangle 128"/>
                  <p:cNvSpPr/>
                  <p:nvPr/>
                </p:nvSpPr>
                <p:spPr>
                  <a:xfrm>
                    <a:off x="4264" y="1015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70" name="Rectangle 129"/>
                  <p:cNvSpPr/>
                  <p:nvPr/>
                </p:nvSpPr>
                <p:spPr>
                  <a:xfrm>
                    <a:off x="4294" y="1042"/>
                    <a:ext cx="92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71" name="Rectangle 130"/>
                  <p:cNvSpPr/>
                  <p:nvPr/>
                </p:nvSpPr>
                <p:spPr>
                  <a:xfrm>
                    <a:off x="4120" y="1015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2265" name="Rectangle 131"/>
                <p:cNvSpPr/>
                <p:nvPr/>
              </p:nvSpPr>
              <p:spPr>
                <a:xfrm>
                  <a:off x="4408" y="1015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66" name="Rectangle 132"/>
                <p:cNvSpPr/>
                <p:nvPr/>
              </p:nvSpPr>
              <p:spPr>
                <a:xfrm>
                  <a:off x="4953" y="1042"/>
                  <a:ext cx="67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67" name="Group 133"/>
              <p:cNvGrpSpPr/>
              <p:nvPr/>
            </p:nvGrpSpPr>
            <p:grpSpPr>
              <a:xfrm>
                <a:off x="2932" y="1231"/>
                <a:ext cx="2629" cy="163"/>
                <a:chOff x="2932" y="1231"/>
                <a:chExt cx="2629" cy="163"/>
              </a:xfrm>
            </p:grpSpPr>
            <p:sp>
              <p:nvSpPr>
                <p:cNvPr id="32234" name="Rectangle 134"/>
                <p:cNvSpPr/>
                <p:nvPr/>
              </p:nvSpPr>
              <p:spPr>
                <a:xfrm>
                  <a:off x="2932" y="1231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35" name="Rectangle 135"/>
                <p:cNvSpPr/>
                <p:nvPr/>
              </p:nvSpPr>
              <p:spPr>
                <a:xfrm>
                  <a:off x="2976" y="1262"/>
                  <a:ext cx="389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mrmovl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36" name="Rectangle 136"/>
                <p:cNvSpPr/>
                <p:nvPr/>
              </p:nvSpPr>
              <p:spPr>
                <a:xfrm>
                  <a:off x="3327" y="1253"/>
                  <a:ext cx="67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37" name="Rectangle 137"/>
                <p:cNvSpPr/>
                <p:nvPr/>
              </p:nvSpPr>
              <p:spPr>
                <a:xfrm>
                  <a:off x="3388" y="1262"/>
                  <a:ext cx="55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(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38" name="Rectangle 138"/>
                <p:cNvSpPr/>
                <p:nvPr/>
              </p:nvSpPr>
              <p:spPr>
                <a:xfrm>
                  <a:off x="3438" y="1253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39" name="Rectangle 139"/>
                <p:cNvSpPr/>
                <p:nvPr/>
              </p:nvSpPr>
              <p:spPr>
                <a:xfrm>
                  <a:off x="3522" y="1262"/>
                  <a:ext cx="167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),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40" name="Rectangle 140"/>
                <p:cNvSpPr/>
                <p:nvPr/>
              </p:nvSpPr>
              <p:spPr>
                <a:xfrm>
                  <a:off x="3673" y="1253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241" name="Group 141"/>
                <p:cNvGrpSpPr/>
                <p:nvPr/>
              </p:nvGrpSpPr>
              <p:grpSpPr>
                <a:xfrm>
                  <a:off x="3832" y="1231"/>
                  <a:ext cx="289" cy="162"/>
                  <a:chOff x="3832" y="1231"/>
                  <a:chExt cx="289" cy="162"/>
                </a:xfrm>
              </p:grpSpPr>
              <p:sp>
                <p:nvSpPr>
                  <p:cNvPr id="32250" name="Rectangle 142"/>
                  <p:cNvSpPr/>
                  <p:nvPr/>
                </p:nvSpPr>
                <p:spPr>
                  <a:xfrm>
                    <a:off x="3832" y="123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51" name="Rectangle 143"/>
                  <p:cNvSpPr/>
                  <p:nvPr/>
                </p:nvSpPr>
                <p:spPr>
                  <a:xfrm>
                    <a:off x="3879" y="1261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52" name="Rectangle 144"/>
                  <p:cNvSpPr/>
                  <p:nvPr/>
                </p:nvSpPr>
                <p:spPr>
                  <a:xfrm>
                    <a:off x="3976" y="123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53" name="Rectangle 145"/>
                  <p:cNvSpPr/>
                  <p:nvPr/>
                </p:nvSpPr>
                <p:spPr>
                  <a:xfrm>
                    <a:off x="4023" y="1261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54" name="Rectangle 146"/>
                  <p:cNvSpPr/>
                  <p:nvPr/>
                </p:nvSpPr>
                <p:spPr>
                  <a:xfrm>
                    <a:off x="3832" y="1231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2242" name="Group 147"/>
                <p:cNvGrpSpPr/>
                <p:nvPr/>
              </p:nvGrpSpPr>
              <p:grpSpPr>
                <a:xfrm>
                  <a:off x="4120" y="1231"/>
                  <a:ext cx="289" cy="159"/>
                  <a:chOff x="4120" y="1231"/>
                  <a:chExt cx="289" cy="159"/>
                </a:xfrm>
              </p:grpSpPr>
              <p:sp>
                <p:nvSpPr>
                  <p:cNvPr id="32245" name="Rectangle 148"/>
                  <p:cNvSpPr/>
                  <p:nvPr/>
                </p:nvSpPr>
                <p:spPr>
                  <a:xfrm>
                    <a:off x="4120" y="1231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46" name="Rectangle 149"/>
                  <p:cNvSpPr/>
                  <p:nvPr/>
                </p:nvSpPr>
                <p:spPr>
                  <a:xfrm>
                    <a:off x="4150" y="1258"/>
                    <a:ext cx="93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47" name="Rectangle 150"/>
                  <p:cNvSpPr/>
                  <p:nvPr/>
                </p:nvSpPr>
                <p:spPr>
                  <a:xfrm>
                    <a:off x="4264" y="1231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48" name="Rectangle 151"/>
                  <p:cNvSpPr/>
                  <p:nvPr/>
                </p:nvSpPr>
                <p:spPr>
                  <a:xfrm>
                    <a:off x="4294" y="1258"/>
                    <a:ext cx="92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49" name="Rectangle 152"/>
                  <p:cNvSpPr/>
                  <p:nvPr/>
                </p:nvSpPr>
                <p:spPr>
                  <a:xfrm>
                    <a:off x="4120" y="1231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2243" name="Rectangle 153"/>
                <p:cNvSpPr/>
                <p:nvPr/>
              </p:nvSpPr>
              <p:spPr>
                <a:xfrm>
                  <a:off x="4408" y="1231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44" name="Rectangle 154"/>
                <p:cNvSpPr/>
                <p:nvPr/>
              </p:nvSpPr>
              <p:spPr>
                <a:xfrm>
                  <a:off x="4953" y="1258"/>
                  <a:ext cx="67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68" name="Group 155"/>
              <p:cNvGrpSpPr/>
              <p:nvPr/>
            </p:nvGrpSpPr>
            <p:grpSpPr>
              <a:xfrm>
                <a:off x="2932" y="1448"/>
                <a:ext cx="1477" cy="162"/>
                <a:chOff x="2932" y="1448"/>
                <a:chExt cx="1477" cy="162"/>
              </a:xfrm>
            </p:grpSpPr>
            <p:sp>
              <p:nvSpPr>
                <p:cNvPr id="32217" name="Rectangle 156"/>
                <p:cNvSpPr/>
                <p:nvPr/>
              </p:nvSpPr>
              <p:spPr>
                <a:xfrm>
                  <a:off x="2932" y="1448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18" name="Rectangle 157"/>
                <p:cNvSpPr/>
                <p:nvPr/>
              </p:nvSpPr>
              <p:spPr>
                <a:xfrm>
                  <a:off x="2976" y="1478"/>
                  <a:ext cx="167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OPl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19" name="Rectangle 158"/>
                <p:cNvSpPr/>
                <p:nvPr/>
              </p:nvSpPr>
              <p:spPr>
                <a:xfrm>
                  <a:off x="3177" y="1469"/>
                  <a:ext cx="9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20" name="Rectangle 159"/>
                <p:cNvSpPr/>
                <p:nvPr/>
              </p:nvSpPr>
              <p:spPr>
                <a:xfrm>
                  <a:off x="3261" y="1478"/>
                  <a:ext cx="111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21" name="Rectangle 160"/>
                <p:cNvSpPr/>
                <p:nvPr/>
              </p:nvSpPr>
              <p:spPr>
                <a:xfrm>
                  <a:off x="3361" y="1469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222" name="Group 161"/>
                <p:cNvGrpSpPr/>
                <p:nvPr/>
              </p:nvGrpSpPr>
              <p:grpSpPr>
                <a:xfrm>
                  <a:off x="3832" y="1448"/>
                  <a:ext cx="289" cy="161"/>
                  <a:chOff x="3832" y="1448"/>
                  <a:chExt cx="289" cy="161"/>
                </a:xfrm>
              </p:grpSpPr>
              <p:sp>
                <p:nvSpPr>
                  <p:cNvPr id="32229" name="Rectangle 162"/>
                  <p:cNvSpPr/>
                  <p:nvPr/>
                </p:nvSpPr>
                <p:spPr>
                  <a:xfrm>
                    <a:off x="3832" y="1448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30" name="Rectangle 163"/>
                  <p:cNvSpPr/>
                  <p:nvPr/>
                </p:nvSpPr>
                <p:spPr>
                  <a:xfrm>
                    <a:off x="3879" y="1477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31" name="Rectangle 164"/>
                  <p:cNvSpPr/>
                  <p:nvPr/>
                </p:nvSpPr>
                <p:spPr>
                  <a:xfrm>
                    <a:off x="3976" y="1448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32" name="Rectangle 165"/>
                  <p:cNvSpPr/>
                  <p:nvPr/>
                </p:nvSpPr>
                <p:spPr>
                  <a:xfrm>
                    <a:off x="4014" y="1475"/>
                    <a:ext cx="77" cy="1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fn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33" name="Rectangle 166"/>
                  <p:cNvSpPr/>
                  <p:nvPr/>
                </p:nvSpPr>
                <p:spPr>
                  <a:xfrm>
                    <a:off x="3832" y="1448"/>
                    <a:ext cx="289" cy="144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2223" name="Group 167"/>
                <p:cNvGrpSpPr/>
                <p:nvPr/>
              </p:nvGrpSpPr>
              <p:grpSpPr>
                <a:xfrm>
                  <a:off x="4120" y="1448"/>
                  <a:ext cx="289" cy="159"/>
                  <a:chOff x="4120" y="1448"/>
                  <a:chExt cx="289" cy="159"/>
                </a:xfrm>
              </p:grpSpPr>
              <p:sp>
                <p:nvSpPr>
                  <p:cNvPr id="32224" name="Rectangle 168"/>
                  <p:cNvSpPr/>
                  <p:nvPr/>
                </p:nvSpPr>
                <p:spPr>
                  <a:xfrm>
                    <a:off x="4120" y="1448"/>
                    <a:ext cx="145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25" name="Rectangle 169"/>
                  <p:cNvSpPr/>
                  <p:nvPr/>
                </p:nvSpPr>
                <p:spPr>
                  <a:xfrm>
                    <a:off x="4150" y="1475"/>
                    <a:ext cx="93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26" name="Rectangle 170"/>
                  <p:cNvSpPr/>
                  <p:nvPr/>
                </p:nvSpPr>
                <p:spPr>
                  <a:xfrm>
                    <a:off x="4264" y="1448"/>
                    <a:ext cx="145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27" name="Rectangle 171"/>
                  <p:cNvSpPr/>
                  <p:nvPr/>
                </p:nvSpPr>
                <p:spPr>
                  <a:xfrm>
                    <a:off x="4294" y="1475"/>
                    <a:ext cx="92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28" name="Rectangle 172"/>
                  <p:cNvSpPr/>
                  <p:nvPr/>
                </p:nvSpPr>
                <p:spPr>
                  <a:xfrm>
                    <a:off x="4120" y="1448"/>
                    <a:ext cx="289" cy="144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1769" name="Group 173"/>
              <p:cNvGrpSpPr/>
              <p:nvPr/>
            </p:nvGrpSpPr>
            <p:grpSpPr>
              <a:xfrm>
                <a:off x="2932" y="2096"/>
                <a:ext cx="1189" cy="161"/>
                <a:chOff x="2932" y="2096"/>
                <a:chExt cx="1189" cy="161"/>
              </a:xfrm>
            </p:grpSpPr>
            <p:sp>
              <p:nvSpPr>
                <p:cNvPr id="32209" name="Rectangle 174"/>
                <p:cNvSpPr/>
                <p:nvPr/>
              </p:nvSpPr>
              <p:spPr>
                <a:xfrm>
                  <a:off x="2932" y="2096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10" name="Rectangle 175"/>
                <p:cNvSpPr/>
                <p:nvPr/>
              </p:nvSpPr>
              <p:spPr>
                <a:xfrm>
                  <a:off x="2976" y="2125"/>
                  <a:ext cx="167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ret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211" name="Group 176"/>
                <p:cNvGrpSpPr/>
                <p:nvPr/>
              </p:nvGrpSpPr>
              <p:grpSpPr>
                <a:xfrm>
                  <a:off x="3832" y="2096"/>
                  <a:ext cx="289" cy="161"/>
                  <a:chOff x="3832" y="2096"/>
                  <a:chExt cx="289" cy="161"/>
                </a:xfrm>
              </p:grpSpPr>
              <p:sp>
                <p:nvSpPr>
                  <p:cNvPr id="32212" name="Rectangle 177"/>
                  <p:cNvSpPr/>
                  <p:nvPr/>
                </p:nvSpPr>
                <p:spPr>
                  <a:xfrm>
                    <a:off x="3832" y="2096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13" name="Rectangle 178"/>
                  <p:cNvSpPr/>
                  <p:nvPr/>
                </p:nvSpPr>
                <p:spPr>
                  <a:xfrm>
                    <a:off x="3879" y="2125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9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14" name="Rectangle 179"/>
                  <p:cNvSpPr/>
                  <p:nvPr/>
                </p:nvSpPr>
                <p:spPr>
                  <a:xfrm>
                    <a:off x="3976" y="2096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15" name="Rectangle 180"/>
                  <p:cNvSpPr/>
                  <p:nvPr/>
                </p:nvSpPr>
                <p:spPr>
                  <a:xfrm>
                    <a:off x="4023" y="2125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16" name="Rectangle 181"/>
                  <p:cNvSpPr/>
                  <p:nvPr/>
                </p:nvSpPr>
                <p:spPr>
                  <a:xfrm>
                    <a:off x="3832" y="2096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1770" name="Group 182"/>
              <p:cNvGrpSpPr/>
              <p:nvPr/>
            </p:nvGrpSpPr>
            <p:grpSpPr>
              <a:xfrm>
                <a:off x="2932" y="151"/>
                <a:ext cx="1189" cy="161"/>
                <a:chOff x="2932" y="151"/>
                <a:chExt cx="1189" cy="161"/>
              </a:xfrm>
            </p:grpSpPr>
            <p:sp>
              <p:nvSpPr>
                <p:cNvPr id="32201" name="Rectangle 183"/>
                <p:cNvSpPr/>
                <p:nvPr/>
              </p:nvSpPr>
              <p:spPr>
                <a:xfrm>
                  <a:off x="2932" y="151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202" name="Rectangle 184"/>
                <p:cNvSpPr/>
                <p:nvPr/>
              </p:nvSpPr>
              <p:spPr>
                <a:xfrm>
                  <a:off x="2976" y="180"/>
                  <a:ext cx="167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nop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203" name="Group 185"/>
                <p:cNvGrpSpPr/>
                <p:nvPr/>
              </p:nvGrpSpPr>
              <p:grpSpPr>
                <a:xfrm>
                  <a:off x="3832" y="151"/>
                  <a:ext cx="289" cy="161"/>
                  <a:chOff x="3832" y="151"/>
                  <a:chExt cx="289" cy="161"/>
                </a:xfrm>
              </p:grpSpPr>
              <p:sp>
                <p:nvSpPr>
                  <p:cNvPr id="32204" name="Rectangle 186"/>
                  <p:cNvSpPr/>
                  <p:nvPr/>
                </p:nvSpPr>
                <p:spPr>
                  <a:xfrm>
                    <a:off x="3832" y="15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05" name="Rectangle 187"/>
                  <p:cNvSpPr/>
                  <p:nvPr/>
                </p:nvSpPr>
                <p:spPr>
                  <a:xfrm>
                    <a:off x="3879" y="180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06" name="Rectangle 188"/>
                  <p:cNvSpPr/>
                  <p:nvPr/>
                </p:nvSpPr>
                <p:spPr>
                  <a:xfrm>
                    <a:off x="3976" y="15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07" name="Rectangle 189"/>
                  <p:cNvSpPr/>
                  <p:nvPr/>
                </p:nvSpPr>
                <p:spPr>
                  <a:xfrm>
                    <a:off x="4023" y="180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08" name="Rectangle 190"/>
                  <p:cNvSpPr/>
                  <p:nvPr/>
                </p:nvSpPr>
                <p:spPr>
                  <a:xfrm>
                    <a:off x="3832" y="151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1771" name="Group 191"/>
              <p:cNvGrpSpPr/>
              <p:nvPr/>
            </p:nvGrpSpPr>
            <p:grpSpPr>
              <a:xfrm>
                <a:off x="2932" y="367"/>
                <a:ext cx="1189" cy="161"/>
                <a:chOff x="2932" y="367"/>
                <a:chExt cx="1189" cy="161"/>
              </a:xfrm>
            </p:grpSpPr>
            <p:sp>
              <p:nvSpPr>
                <p:cNvPr id="32193" name="Rectangle 192"/>
                <p:cNvSpPr/>
                <p:nvPr/>
              </p:nvSpPr>
              <p:spPr>
                <a:xfrm>
                  <a:off x="2932" y="367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94" name="Rectangle 193"/>
                <p:cNvSpPr/>
                <p:nvPr/>
              </p:nvSpPr>
              <p:spPr>
                <a:xfrm>
                  <a:off x="2976" y="396"/>
                  <a:ext cx="22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halt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2195" name="Group 194"/>
                <p:cNvGrpSpPr/>
                <p:nvPr/>
              </p:nvGrpSpPr>
              <p:grpSpPr>
                <a:xfrm>
                  <a:off x="3832" y="367"/>
                  <a:ext cx="289" cy="161"/>
                  <a:chOff x="3832" y="367"/>
                  <a:chExt cx="289" cy="161"/>
                </a:xfrm>
              </p:grpSpPr>
              <p:sp>
                <p:nvSpPr>
                  <p:cNvPr id="32196" name="Rectangle 195"/>
                  <p:cNvSpPr/>
                  <p:nvPr/>
                </p:nvSpPr>
                <p:spPr>
                  <a:xfrm>
                    <a:off x="3832" y="367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197" name="Rectangle 196"/>
                  <p:cNvSpPr/>
                  <p:nvPr/>
                </p:nvSpPr>
                <p:spPr>
                  <a:xfrm>
                    <a:off x="3879" y="396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198" name="Rectangle 197"/>
                  <p:cNvSpPr/>
                  <p:nvPr/>
                </p:nvSpPr>
                <p:spPr>
                  <a:xfrm>
                    <a:off x="3976" y="367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199" name="Rectangle 198"/>
                  <p:cNvSpPr/>
                  <p:nvPr/>
                </p:nvSpPr>
                <p:spPr>
                  <a:xfrm>
                    <a:off x="4023" y="396"/>
                    <a:ext cx="56" cy="1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342900" lvl="0" indent="-342900">
                      <a:lnSpc>
                        <a:spcPct val="90000"/>
                      </a:lnSpc>
                      <a:buNone/>
                    </a:pPr>
                    <a:r>
                      <a:rPr lang="en-US" altLang="zh-CN" sz="2000" dirty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200" name="Rectangle 199"/>
                  <p:cNvSpPr/>
                  <p:nvPr/>
                </p:nvSpPr>
                <p:spPr>
                  <a:xfrm>
                    <a:off x="3832" y="367"/>
                    <a:ext cx="289" cy="145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rgbClr val="000066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lnSpc>
                        <a:spcPct val="90000"/>
                      </a:lnSpc>
                      <a:buNone/>
                    </a:pPr>
                    <a:endParaRPr lang="zh-CN" altLang="en-US" sz="1600" b="1" dirty="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31772" name="Rectangle 200"/>
              <p:cNvSpPr/>
              <p:nvPr/>
            </p:nvSpPr>
            <p:spPr>
              <a:xfrm>
                <a:off x="2932" y="2312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73" name="Rectangle 201"/>
              <p:cNvSpPr/>
              <p:nvPr/>
            </p:nvSpPr>
            <p:spPr>
              <a:xfrm>
                <a:off x="2976" y="2343"/>
                <a:ext cx="33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pushl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74" name="Rectangle 202"/>
              <p:cNvSpPr/>
              <p:nvPr/>
            </p:nvSpPr>
            <p:spPr>
              <a:xfrm>
                <a:off x="3277" y="2334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1775" name="Group 203"/>
              <p:cNvGrpSpPr/>
              <p:nvPr/>
            </p:nvGrpSpPr>
            <p:grpSpPr>
              <a:xfrm>
                <a:off x="3832" y="2312"/>
                <a:ext cx="289" cy="161"/>
                <a:chOff x="3832" y="2312"/>
                <a:chExt cx="289" cy="161"/>
              </a:xfrm>
            </p:grpSpPr>
            <p:sp>
              <p:nvSpPr>
                <p:cNvPr id="32188" name="Rectangle 204"/>
                <p:cNvSpPr/>
                <p:nvPr/>
              </p:nvSpPr>
              <p:spPr>
                <a:xfrm>
                  <a:off x="3832" y="2312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89" name="Rectangle 205"/>
                <p:cNvSpPr/>
                <p:nvPr/>
              </p:nvSpPr>
              <p:spPr>
                <a:xfrm>
                  <a:off x="3879" y="2341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90" name="Rectangle 206"/>
                <p:cNvSpPr/>
                <p:nvPr/>
              </p:nvSpPr>
              <p:spPr>
                <a:xfrm>
                  <a:off x="3976" y="2312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91" name="Rectangle 207"/>
                <p:cNvSpPr/>
                <p:nvPr/>
              </p:nvSpPr>
              <p:spPr>
                <a:xfrm>
                  <a:off x="4023" y="2341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92" name="Rectangle 208"/>
                <p:cNvSpPr/>
                <p:nvPr/>
              </p:nvSpPr>
              <p:spPr>
                <a:xfrm>
                  <a:off x="3832" y="2312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76" name="Group 209"/>
              <p:cNvGrpSpPr/>
              <p:nvPr/>
            </p:nvGrpSpPr>
            <p:grpSpPr>
              <a:xfrm>
                <a:off x="4120" y="2312"/>
                <a:ext cx="289" cy="161"/>
                <a:chOff x="4120" y="2312"/>
                <a:chExt cx="289" cy="161"/>
              </a:xfrm>
            </p:grpSpPr>
            <p:sp>
              <p:nvSpPr>
                <p:cNvPr id="32183" name="Rectangle 210"/>
                <p:cNvSpPr/>
                <p:nvPr/>
              </p:nvSpPr>
              <p:spPr>
                <a:xfrm>
                  <a:off x="4120" y="2312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84" name="Rectangle 211"/>
                <p:cNvSpPr/>
                <p:nvPr/>
              </p:nvSpPr>
              <p:spPr>
                <a:xfrm>
                  <a:off x="4150" y="2339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85" name="Rectangle 212"/>
                <p:cNvSpPr/>
                <p:nvPr/>
              </p:nvSpPr>
              <p:spPr>
                <a:xfrm>
                  <a:off x="4264" y="2312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86" name="Rectangle 213"/>
                <p:cNvSpPr/>
                <p:nvPr/>
              </p:nvSpPr>
              <p:spPr>
                <a:xfrm>
                  <a:off x="4311" y="2341"/>
                  <a:ext cx="55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87" name="Rectangle 214"/>
                <p:cNvSpPr/>
                <p:nvPr/>
              </p:nvSpPr>
              <p:spPr>
                <a:xfrm>
                  <a:off x="4120" y="2312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777" name="Rectangle 215"/>
              <p:cNvSpPr/>
              <p:nvPr/>
            </p:nvSpPr>
            <p:spPr>
              <a:xfrm>
                <a:off x="2932" y="2312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78" name="Rectangle 216"/>
              <p:cNvSpPr/>
              <p:nvPr/>
            </p:nvSpPr>
            <p:spPr>
              <a:xfrm>
                <a:off x="2976" y="2343"/>
                <a:ext cx="336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pushq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79" name="Rectangle 217"/>
              <p:cNvSpPr/>
              <p:nvPr/>
            </p:nvSpPr>
            <p:spPr>
              <a:xfrm>
                <a:off x="3277" y="2334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0" name="Rectangle 218"/>
              <p:cNvSpPr/>
              <p:nvPr/>
            </p:nvSpPr>
            <p:spPr>
              <a:xfrm>
                <a:off x="3832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1" name="Rectangle 219"/>
              <p:cNvSpPr/>
              <p:nvPr/>
            </p:nvSpPr>
            <p:spPr>
              <a:xfrm>
                <a:off x="3879" y="2341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2" name="Rectangle 220"/>
              <p:cNvSpPr/>
              <p:nvPr/>
            </p:nvSpPr>
            <p:spPr>
              <a:xfrm>
                <a:off x="3976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3" name="Rectangle 221"/>
              <p:cNvSpPr/>
              <p:nvPr/>
            </p:nvSpPr>
            <p:spPr>
              <a:xfrm>
                <a:off x="4023" y="2341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4" name="Rectangle 222"/>
              <p:cNvSpPr/>
              <p:nvPr/>
            </p:nvSpPr>
            <p:spPr>
              <a:xfrm>
                <a:off x="3832" y="2312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5" name="Rectangle 223"/>
              <p:cNvSpPr/>
              <p:nvPr/>
            </p:nvSpPr>
            <p:spPr>
              <a:xfrm>
                <a:off x="3832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6" name="Rectangle 224"/>
              <p:cNvSpPr/>
              <p:nvPr/>
            </p:nvSpPr>
            <p:spPr>
              <a:xfrm>
                <a:off x="3879" y="2341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7" name="Rectangle 225"/>
              <p:cNvSpPr/>
              <p:nvPr/>
            </p:nvSpPr>
            <p:spPr>
              <a:xfrm>
                <a:off x="3976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8" name="Rectangle 226"/>
              <p:cNvSpPr/>
              <p:nvPr/>
            </p:nvSpPr>
            <p:spPr>
              <a:xfrm>
                <a:off x="4023" y="2341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89" name="Rectangle 227"/>
              <p:cNvSpPr/>
              <p:nvPr/>
            </p:nvSpPr>
            <p:spPr>
              <a:xfrm>
                <a:off x="3832" y="2312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0" name="Rectangle 228"/>
              <p:cNvSpPr/>
              <p:nvPr/>
            </p:nvSpPr>
            <p:spPr>
              <a:xfrm>
                <a:off x="4120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1" name="Rectangle 229"/>
              <p:cNvSpPr/>
              <p:nvPr/>
            </p:nvSpPr>
            <p:spPr>
              <a:xfrm>
                <a:off x="4150" y="2339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2" name="Rectangle 230"/>
              <p:cNvSpPr/>
              <p:nvPr/>
            </p:nvSpPr>
            <p:spPr>
              <a:xfrm>
                <a:off x="4264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3" name="Rectangle 231"/>
              <p:cNvSpPr/>
              <p:nvPr/>
            </p:nvSpPr>
            <p:spPr>
              <a:xfrm>
                <a:off x="4311" y="2341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4" name="Rectangle 232"/>
              <p:cNvSpPr/>
              <p:nvPr/>
            </p:nvSpPr>
            <p:spPr>
              <a:xfrm>
                <a:off x="4120" y="2312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5" name="Rectangle 233"/>
              <p:cNvSpPr/>
              <p:nvPr/>
            </p:nvSpPr>
            <p:spPr>
              <a:xfrm>
                <a:off x="4120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6" name="Rectangle 234"/>
              <p:cNvSpPr/>
              <p:nvPr/>
            </p:nvSpPr>
            <p:spPr>
              <a:xfrm>
                <a:off x="4150" y="2339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7" name="Rectangle 235"/>
              <p:cNvSpPr/>
              <p:nvPr/>
            </p:nvSpPr>
            <p:spPr>
              <a:xfrm>
                <a:off x="4264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8" name="Rectangle 236"/>
              <p:cNvSpPr/>
              <p:nvPr/>
            </p:nvSpPr>
            <p:spPr>
              <a:xfrm>
                <a:off x="4311" y="2341"/>
                <a:ext cx="56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F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799" name="Rectangle 237"/>
              <p:cNvSpPr/>
              <p:nvPr/>
            </p:nvSpPr>
            <p:spPr>
              <a:xfrm>
                <a:off x="4120" y="2312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00" name="Rectangle 238"/>
              <p:cNvSpPr/>
              <p:nvPr/>
            </p:nvSpPr>
            <p:spPr>
              <a:xfrm>
                <a:off x="2932" y="1664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01" name="Rectangle 239"/>
              <p:cNvSpPr/>
              <p:nvPr/>
            </p:nvSpPr>
            <p:spPr>
              <a:xfrm>
                <a:off x="2976" y="1694"/>
                <a:ext cx="22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jXX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02" name="Rectangle 240"/>
              <p:cNvSpPr/>
              <p:nvPr/>
            </p:nvSpPr>
            <p:spPr>
              <a:xfrm>
                <a:off x="3177" y="1685"/>
                <a:ext cx="190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1803" name="Group 241"/>
              <p:cNvGrpSpPr/>
              <p:nvPr/>
            </p:nvGrpSpPr>
            <p:grpSpPr>
              <a:xfrm>
                <a:off x="3832" y="1664"/>
                <a:ext cx="289" cy="161"/>
                <a:chOff x="3832" y="1664"/>
                <a:chExt cx="289" cy="161"/>
              </a:xfrm>
            </p:grpSpPr>
            <p:sp>
              <p:nvSpPr>
                <p:cNvPr id="32178" name="Rectangle 242"/>
                <p:cNvSpPr/>
                <p:nvPr/>
              </p:nvSpPr>
              <p:spPr>
                <a:xfrm>
                  <a:off x="3832" y="1664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79" name="Rectangle 243"/>
                <p:cNvSpPr/>
                <p:nvPr/>
              </p:nvSpPr>
              <p:spPr>
                <a:xfrm>
                  <a:off x="3879" y="1693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7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80" name="Rectangle 244"/>
                <p:cNvSpPr/>
                <p:nvPr/>
              </p:nvSpPr>
              <p:spPr>
                <a:xfrm>
                  <a:off x="3976" y="1664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81" name="Rectangle 245"/>
                <p:cNvSpPr/>
                <p:nvPr/>
              </p:nvSpPr>
              <p:spPr>
                <a:xfrm>
                  <a:off x="4014" y="1691"/>
                  <a:ext cx="77" cy="1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fn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82" name="Rectangle 246"/>
                <p:cNvSpPr/>
                <p:nvPr/>
              </p:nvSpPr>
              <p:spPr>
                <a:xfrm>
                  <a:off x="3832" y="1664"/>
                  <a:ext cx="289" cy="144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804" name="Rectangle 247"/>
              <p:cNvSpPr/>
              <p:nvPr/>
            </p:nvSpPr>
            <p:spPr>
              <a:xfrm>
                <a:off x="4120" y="1664"/>
                <a:ext cx="1153" cy="144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05" name="Rectangle 248"/>
              <p:cNvSpPr/>
              <p:nvPr/>
            </p:nvSpPr>
            <p:spPr>
              <a:xfrm>
                <a:off x="4610" y="1691"/>
                <a:ext cx="190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06" name="Rectangle 249"/>
              <p:cNvSpPr/>
              <p:nvPr/>
            </p:nvSpPr>
            <p:spPr>
              <a:xfrm>
                <a:off x="2932" y="1664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07" name="Rectangle 250"/>
              <p:cNvSpPr/>
              <p:nvPr/>
            </p:nvSpPr>
            <p:spPr>
              <a:xfrm>
                <a:off x="2976" y="1694"/>
                <a:ext cx="22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jXX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08" name="Rectangle 251"/>
              <p:cNvSpPr/>
              <p:nvPr/>
            </p:nvSpPr>
            <p:spPr>
              <a:xfrm>
                <a:off x="3177" y="1685"/>
                <a:ext cx="190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09" name="Rectangle 252"/>
              <p:cNvSpPr/>
              <p:nvPr/>
            </p:nvSpPr>
            <p:spPr>
              <a:xfrm>
                <a:off x="3832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0" name="Rectangle 253"/>
              <p:cNvSpPr/>
              <p:nvPr/>
            </p:nvSpPr>
            <p:spPr>
              <a:xfrm>
                <a:off x="3879" y="1693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1" name="Rectangle 254"/>
              <p:cNvSpPr/>
              <p:nvPr/>
            </p:nvSpPr>
            <p:spPr>
              <a:xfrm>
                <a:off x="3976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2" name="Rectangle 255"/>
              <p:cNvSpPr/>
              <p:nvPr/>
            </p:nvSpPr>
            <p:spPr>
              <a:xfrm>
                <a:off x="4014" y="1691"/>
                <a:ext cx="7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3" name="Rectangle 256"/>
              <p:cNvSpPr/>
              <p:nvPr/>
            </p:nvSpPr>
            <p:spPr>
              <a:xfrm>
                <a:off x="3832" y="1664"/>
                <a:ext cx="289" cy="144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4" name="Rectangle 257"/>
              <p:cNvSpPr/>
              <p:nvPr/>
            </p:nvSpPr>
            <p:spPr>
              <a:xfrm>
                <a:off x="3832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5" name="Rectangle 258"/>
              <p:cNvSpPr/>
              <p:nvPr/>
            </p:nvSpPr>
            <p:spPr>
              <a:xfrm>
                <a:off x="3879" y="1693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6" name="Rectangle 259"/>
              <p:cNvSpPr/>
              <p:nvPr/>
            </p:nvSpPr>
            <p:spPr>
              <a:xfrm>
                <a:off x="3976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7" name="Rectangle 260"/>
              <p:cNvSpPr/>
              <p:nvPr/>
            </p:nvSpPr>
            <p:spPr>
              <a:xfrm>
                <a:off x="4014" y="1691"/>
                <a:ext cx="7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8" name="Rectangle 261"/>
              <p:cNvSpPr/>
              <p:nvPr/>
            </p:nvSpPr>
            <p:spPr>
              <a:xfrm>
                <a:off x="3832" y="1664"/>
                <a:ext cx="289" cy="144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19" name="Rectangle 262"/>
              <p:cNvSpPr/>
              <p:nvPr/>
            </p:nvSpPr>
            <p:spPr>
              <a:xfrm>
                <a:off x="4120" y="1664"/>
                <a:ext cx="1153" cy="144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20" name="Rectangle 263"/>
              <p:cNvSpPr/>
              <p:nvPr/>
            </p:nvSpPr>
            <p:spPr>
              <a:xfrm>
                <a:off x="4610" y="1691"/>
                <a:ext cx="190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21" name="Rectangle 264"/>
              <p:cNvSpPr/>
              <p:nvPr/>
            </p:nvSpPr>
            <p:spPr>
              <a:xfrm>
                <a:off x="2932" y="252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22" name="Rectangle 265"/>
              <p:cNvSpPr/>
              <p:nvPr/>
            </p:nvSpPr>
            <p:spPr>
              <a:xfrm>
                <a:off x="2976" y="2559"/>
                <a:ext cx="278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popl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23" name="Rectangle 266"/>
              <p:cNvSpPr/>
              <p:nvPr/>
            </p:nvSpPr>
            <p:spPr>
              <a:xfrm>
                <a:off x="3227" y="2550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1824" name="Group 267"/>
              <p:cNvGrpSpPr/>
              <p:nvPr/>
            </p:nvGrpSpPr>
            <p:grpSpPr>
              <a:xfrm>
                <a:off x="3832" y="2528"/>
                <a:ext cx="289" cy="161"/>
                <a:chOff x="3832" y="2528"/>
                <a:chExt cx="289" cy="161"/>
              </a:xfrm>
            </p:grpSpPr>
            <p:sp>
              <p:nvSpPr>
                <p:cNvPr id="32173" name="Rectangle 268"/>
                <p:cNvSpPr/>
                <p:nvPr/>
              </p:nvSpPr>
              <p:spPr>
                <a:xfrm>
                  <a:off x="3832" y="2528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74" name="Rectangle 269"/>
                <p:cNvSpPr/>
                <p:nvPr/>
              </p:nvSpPr>
              <p:spPr>
                <a:xfrm>
                  <a:off x="3879" y="2557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75" name="Rectangle 270"/>
                <p:cNvSpPr/>
                <p:nvPr/>
              </p:nvSpPr>
              <p:spPr>
                <a:xfrm>
                  <a:off x="3976" y="2528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76" name="Rectangle 271"/>
                <p:cNvSpPr/>
                <p:nvPr/>
              </p:nvSpPr>
              <p:spPr>
                <a:xfrm>
                  <a:off x="4023" y="2557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77" name="Rectangle 272"/>
                <p:cNvSpPr/>
                <p:nvPr/>
              </p:nvSpPr>
              <p:spPr>
                <a:xfrm>
                  <a:off x="3832" y="2528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825" name="Group 273"/>
              <p:cNvGrpSpPr/>
              <p:nvPr/>
            </p:nvGrpSpPr>
            <p:grpSpPr>
              <a:xfrm>
                <a:off x="4120" y="2528"/>
                <a:ext cx="289" cy="161"/>
                <a:chOff x="4120" y="2528"/>
                <a:chExt cx="289" cy="161"/>
              </a:xfrm>
            </p:grpSpPr>
            <p:sp>
              <p:nvSpPr>
                <p:cNvPr id="32168" name="Rectangle 274"/>
                <p:cNvSpPr/>
                <p:nvPr/>
              </p:nvSpPr>
              <p:spPr>
                <a:xfrm>
                  <a:off x="4120" y="2528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69" name="Rectangle 275"/>
                <p:cNvSpPr/>
                <p:nvPr/>
              </p:nvSpPr>
              <p:spPr>
                <a:xfrm>
                  <a:off x="4150" y="2555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70" name="Rectangle 276"/>
                <p:cNvSpPr/>
                <p:nvPr/>
              </p:nvSpPr>
              <p:spPr>
                <a:xfrm>
                  <a:off x="4264" y="2528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71" name="Rectangle 277"/>
                <p:cNvSpPr/>
                <p:nvPr/>
              </p:nvSpPr>
              <p:spPr>
                <a:xfrm>
                  <a:off x="4311" y="2557"/>
                  <a:ext cx="55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72" name="Rectangle 278"/>
                <p:cNvSpPr/>
                <p:nvPr/>
              </p:nvSpPr>
              <p:spPr>
                <a:xfrm>
                  <a:off x="4120" y="2528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826" name="Rectangle 279"/>
              <p:cNvSpPr/>
              <p:nvPr/>
            </p:nvSpPr>
            <p:spPr>
              <a:xfrm>
                <a:off x="2932" y="252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27" name="Rectangle 280"/>
              <p:cNvSpPr/>
              <p:nvPr/>
            </p:nvSpPr>
            <p:spPr>
              <a:xfrm>
                <a:off x="2976" y="2559"/>
                <a:ext cx="280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popq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28" name="Rectangle 281"/>
              <p:cNvSpPr/>
              <p:nvPr/>
            </p:nvSpPr>
            <p:spPr>
              <a:xfrm>
                <a:off x="3227" y="2550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29" name="Rectangle 282"/>
              <p:cNvSpPr/>
              <p:nvPr/>
            </p:nvSpPr>
            <p:spPr>
              <a:xfrm>
                <a:off x="3832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0" name="Rectangle 283"/>
              <p:cNvSpPr/>
              <p:nvPr/>
            </p:nvSpPr>
            <p:spPr>
              <a:xfrm>
                <a:off x="3879" y="2557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1" name="Rectangle 284"/>
              <p:cNvSpPr/>
              <p:nvPr/>
            </p:nvSpPr>
            <p:spPr>
              <a:xfrm>
                <a:off x="3976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2" name="Rectangle 285"/>
              <p:cNvSpPr/>
              <p:nvPr/>
            </p:nvSpPr>
            <p:spPr>
              <a:xfrm>
                <a:off x="4023" y="2557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3" name="Rectangle 286"/>
              <p:cNvSpPr/>
              <p:nvPr/>
            </p:nvSpPr>
            <p:spPr>
              <a:xfrm>
                <a:off x="3832" y="2528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4" name="Rectangle 287"/>
              <p:cNvSpPr/>
              <p:nvPr/>
            </p:nvSpPr>
            <p:spPr>
              <a:xfrm>
                <a:off x="3832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5" name="Rectangle 288"/>
              <p:cNvSpPr/>
              <p:nvPr/>
            </p:nvSpPr>
            <p:spPr>
              <a:xfrm>
                <a:off x="3879" y="2557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6" name="Rectangle 289"/>
              <p:cNvSpPr/>
              <p:nvPr/>
            </p:nvSpPr>
            <p:spPr>
              <a:xfrm>
                <a:off x="3976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7" name="Rectangle 290"/>
              <p:cNvSpPr/>
              <p:nvPr/>
            </p:nvSpPr>
            <p:spPr>
              <a:xfrm>
                <a:off x="4023" y="2557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8" name="Rectangle 291"/>
              <p:cNvSpPr/>
              <p:nvPr/>
            </p:nvSpPr>
            <p:spPr>
              <a:xfrm>
                <a:off x="3832" y="2528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39" name="Rectangle 292"/>
              <p:cNvSpPr/>
              <p:nvPr/>
            </p:nvSpPr>
            <p:spPr>
              <a:xfrm>
                <a:off x="4120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0" name="Rectangle 293"/>
              <p:cNvSpPr/>
              <p:nvPr/>
            </p:nvSpPr>
            <p:spPr>
              <a:xfrm>
                <a:off x="4150" y="2555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1" name="Rectangle 294"/>
              <p:cNvSpPr/>
              <p:nvPr/>
            </p:nvSpPr>
            <p:spPr>
              <a:xfrm>
                <a:off x="4264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2" name="Rectangle 295"/>
              <p:cNvSpPr/>
              <p:nvPr/>
            </p:nvSpPr>
            <p:spPr>
              <a:xfrm>
                <a:off x="4311" y="2557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3" name="Rectangle 296"/>
              <p:cNvSpPr/>
              <p:nvPr/>
            </p:nvSpPr>
            <p:spPr>
              <a:xfrm>
                <a:off x="4120" y="2528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4" name="Rectangle 297"/>
              <p:cNvSpPr/>
              <p:nvPr/>
            </p:nvSpPr>
            <p:spPr>
              <a:xfrm>
                <a:off x="4120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5" name="Rectangle 298"/>
              <p:cNvSpPr/>
              <p:nvPr/>
            </p:nvSpPr>
            <p:spPr>
              <a:xfrm>
                <a:off x="4150" y="2555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6" name="Rectangle 299"/>
              <p:cNvSpPr/>
              <p:nvPr/>
            </p:nvSpPr>
            <p:spPr>
              <a:xfrm>
                <a:off x="4264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7" name="Rectangle 300"/>
              <p:cNvSpPr/>
              <p:nvPr/>
            </p:nvSpPr>
            <p:spPr>
              <a:xfrm>
                <a:off x="4311" y="2557"/>
                <a:ext cx="56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F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8" name="Rectangle 301"/>
              <p:cNvSpPr/>
              <p:nvPr/>
            </p:nvSpPr>
            <p:spPr>
              <a:xfrm>
                <a:off x="4120" y="2528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49" name="Rectangle 302"/>
              <p:cNvSpPr/>
              <p:nvPr/>
            </p:nvSpPr>
            <p:spPr>
              <a:xfrm>
                <a:off x="2932" y="1880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50" name="Rectangle 303"/>
              <p:cNvSpPr/>
              <p:nvPr/>
            </p:nvSpPr>
            <p:spPr>
              <a:xfrm>
                <a:off x="2976" y="1911"/>
                <a:ext cx="278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call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51" name="Rectangle 304"/>
              <p:cNvSpPr/>
              <p:nvPr/>
            </p:nvSpPr>
            <p:spPr>
              <a:xfrm>
                <a:off x="3227" y="1902"/>
                <a:ext cx="190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1852" name="Group 305"/>
              <p:cNvGrpSpPr/>
              <p:nvPr/>
            </p:nvGrpSpPr>
            <p:grpSpPr>
              <a:xfrm>
                <a:off x="3832" y="1880"/>
                <a:ext cx="289" cy="161"/>
                <a:chOff x="3832" y="1880"/>
                <a:chExt cx="289" cy="161"/>
              </a:xfrm>
            </p:grpSpPr>
            <p:sp>
              <p:nvSpPr>
                <p:cNvPr id="32163" name="Rectangle 306"/>
                <p:cNvSpPr/>
                <p:nvPr/>
              </p:nvSpPr>
              <p:spPr>
                <a:xfrm>
                  <a:off x="3832" y="1880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64" name="Rectangle 307"/>
                <p:cNvSpPr/>
                <p:nvPr/>
              </p:nvSpPr>
              <p:spPr>
                <a:xfrm>
                  <a:off x="3879" y="1909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65" name="Rectangle 308"/>
                <p:cNvSpPr/>
                <p:nvPr/>
              </p:nvSpPr>
              <p:spPr>
                <a:xfrm>
                  <a:off x="3976" y="1880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66" name="Rectangle 309"/>
                <p:cNvSpPr/>
                <p:nvPr/>
              </p:nvSpPr>
              <p:spPr>
                <a:xfrm>
                  <a:off x="4023" y="1909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67" name="Rectangle 310"/>
                <p:cNvSpPr/>
                <p:nvPr/>
              </p:nvSpPr>
              <p:spPr>
                <a:xfrm>
                  <a:off x="3832" y="1880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853" name="Rectangle 311"/>
              <p:cNvSpPr/>
              <p:nvPr/>
            </p:nvSpPr>
            <p:spPr>
              <a:xfrm>
                <a:off x="4120" y="1880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54" name="Rectangle 312"/>
              <p:cNvSpPr/>
              <p:nvPr/>
            </p:nvSpPr>
            <p:spPr>
              <a:xfrm>
                <a:off x="4610" y="1907"/>
                <a:ext cx="190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55" name="Rectangle 313"/>
              <p:cNvSpPr/>
              <p:nvPr/>
            </p:nvSpPr>
            <p:spPr>
              <a:xfrm>
                <a:off x="2932" y="1880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56" name="Rectangle 314"/>
              <p:cNvSpPr/>
              <p:nvPr/>
            </p:nvSpPr>
            <p:spPr>
              <a:xfrm>
                <a:off x="2976" y="1911"/>
                <a:ext cx="278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call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57" name="Rectangle 315"/>
              <p:cNvSpPr/>
              <p:nvPr/>
            </p:nvSpPr>
            <p:spPr>
              <a:xfrm>
                <a:off x="3227" y="1902"/>
                <a:ext cx="190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58" name="Rectangle 316"/>
              <p:cNvSpPr/>
              <p:nvPr/>
            </p:nvSpPr>
            <p:spPr>
              <a:xfrm>
                <a:off x="3832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59" name="Rectangle 317"/>
              <p:cNvSpPr/>
              <p:nvPr/>
            </p:nvSpPr>
            <p:spPr>
              <a:xfrm>
                <a:off x="3879" y="1909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0" name="Rectangle 318"/>
              <p:cNvSpPr/>
              <p:nvPr/>
            </p:nvSpPr>
            <p:spPr>
              <a:xfrm>
                <a:off x="3976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1" name="Rectangle 319"/>
              <p:cNvSpPr/>
              <p:nvPr/>
            </p:nvSpPr>
            <p:spPr>
              <a:xfrm>
                <a:off x="4023" y="1909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2" name="Rectangle 320"/>
              <p:cNvSpPr/>
              <p:nvPr/>
            </p:nvSpPr>
            <p:spPr>
              <a:xfrm>
                <a:off x="3832" y="1880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3" name="Rectangle 321"/>
              <p:cNvSpPr/>
              <p:nvPr/>
            </p:nvSpPr>
            <p:spPr>
              <a:xfrm>
                <a:off x="3832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4" name="Rectangle 322"/>
              <p:cNvSpPr/>
              <p:nvPr/>
            </p:nvSpPr>
            <p:spPr>
              <a:xfrm>
                <a:off x="3879" y="1909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5" name="Rectangle 323"/>
              <p:cNvSpPr/>
              <p:nvPr/>
            </p:nvSpPr>
            <p:spPr>
              <a:xfrm>
                <a:off x="3976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6" name="Rectangle 324"/>
              <p:cNvSpPr/>
              <p:nvPr/>
            </p:nvSpPr>
            <p:spPr>
              <a:xfrm>
                <a:off x="4023" y="1909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7" name="Rectangle 325"/>
              <p:cNvSpPr/>
              <p:nvPr/>
            </p:nvSpPr>
            <p:spPr>
              <a:xfrm>
                <a:off x="3832" y="1880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8" name="Rectangle 326"/>
              <p:cNvSpPr/>
              <p:nvPr/>
            </p:nvSpPr>
            <p:spPr>
              <a:xfrm>
                <a:off x="4120" y="1880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69" name="Rectangle 327"/>
              <p:cNvSpPr/>
              <p:nvPr/>
            </p:nvSpPr>
            <p:spPr>
              <a:xfrm>
                <a:off x="4610" y="1907"/>
                <a:ext cx="190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70" name="Rectangle 328"/>
              <p:cNvSpPr/>
              <p:nvPr/>
            </p:nvSpPr>
            <p:spPr>
              <a:xfrm>
                <a:off x="2932" y="583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71" name="Rectangle 329"/>
              <p:cNvSpPr/>
              <p:nvPr/>
            </p:nvSpPr>
            <p:spPr>
              <a:xfrm>
                <a:off x="2976" y="614"/>
                <a:ext cx="33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rrmovl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72" name="Rectangle 330"/>
              <p:cNvSpPr/>
              <p:nvPr/>
            </p:nvSpPr>
            <p:spPr>
              <a:xfrm>
                <a:off x="3327" y="605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73" name="Rectangle 331"/>
              <p:cNvSpPr/>
              <p:nvPr/>
            </p:nvSpPr>
            <p:spPr>
              <a:xfrm>
                <a:off x="3411" y="614"/>
                <a:ext cx="111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74" name="Rectangle 332"/>
              <p:cNvSpPr/>
              <p:nvPr/>
            </p:nvSpPr>
            <p:spPr>
              <a:xfrm>
                <a:off x="3512" y="605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1875" name="Group 333"/>
              <p:cNvGrpSpPr/>
              <p:nvPr/>
            </p:nvGrpSpPr>
            <p:grpSpPr>
              <a:xfrm>
                <a:off x="3832" y="583"/>
                <a:ext cx="289" cy="161"/>
                <a:chOff x="3832" y="583"/>
                <a:chExt cx="289" cy="161"/>
              </a:xfrm>
            </p:grpSpPr>
            <p:sp>
              <p:nvSpPr>
                <p:cNvPr id="32158" name="Rectangle 334"/>
                <p:cNvSpPr/>
                <p:nvPr/>
              </p:nvSpPr>
              <p:spPr>
                <a:xfrm>
                  <a:off x="3832" y="583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59" name="Rectangle 335"/>
                <p:cNvSpPr/>
                <p:nvPr/>
              </p:nvSpPr>
              <p:spPr>
                <a:xfrm>
                  <a:off x="3879" y="612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60" name="Rectangle 336"/>
                <p:cNvSpPr/>
                <p:nvPr/>
              </p:nvSpPr>
              <p:spPr>
                <a:xfrm>
                  <a:off x="3976" y="583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61" name="Rectangle 337"/>
                <p:cNvSpPr/>
                <p:nvPr/>
              </p:nvSpPr>
              <p:spPr>
                <a:xfrm>
                  <a:off x="4023" y="612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62" name="Rectangle 338"/>
                <p:cNvSpPr/>
                <p:nvPr/>
              </p:nvSpPr>
              <p:spPr>
                <a:xfrm>
                  <a:off x="3832" y="583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876" name="Group 339"/>
              <p:cNvGrpSpPr/>
              <p:nvPr/>
            </p:nvGrpSpPr>
            <p:grpSpPr>
              <a:xfrm>
                <a:off x="4120" y="583"/>
                <a:ext cx="289" cy="159"/>
                <a:chOff x="4120" y="583"/>
                <a:chExt cx="289" cy="159"/>
              </a:xfrm>
            </p:grpSpPr>
            <p:sp>
              <p:nvSpPr>
                <p:cNvPr id="32153" name="Rectangle 340"/>
                <p:cNvSpPr/>
                <p:nvPr/>
              </p:nvSpPr>
              <p:spPr>
                <a:xfrm>
                  <a:off x="4120" y="583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54" name="Rectangle 341"/>
                <p:cNvSpPr/>
                <p:nvPr/>
              </p:nvSpPr>
              <p:spPr>
                <a:xfrm>
                  <a:off x="4150" y="610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55" name="Rectangle 342"/>
                <p:cNvSpPr/>
                <p:nvPr/>
              </p:nvSpPr>
              <p:spPr>
                <a:xfrm>
                  <a:off x="4264" y="583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56" name="Rectangle 343"/>
                <p:cNvSpPr/>
                <p:nvPr/>
              </p:nvSpPr>
              <p:spPr>
                <a:xfrm>
                  <a:off x="4294" y="610"/>
                  <a:ext cx="9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57" name="Rectangle 344"/>
                <p:cNvSpPr/>
                <p:nvPr/>
              </p:nvSpPr>
              <p:spPr>
                <a:xfrm>
                  <a:off x="4120" y="583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877" name="Rectangle 345"/>
              <p:cNvSpPr/>
              <p:nvPr/>
            </p:nvSpPr>
            <p:spPr>
              <a:xfrm>
                <a:off x="2932" y="583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78" name="Rectangle 346"/>
              <p:cNvSpPr/>
              <p:nvPr/>
            </p:nvSpPr>
            <p:spPr>
              <a:xfrm>
                <a:off x="2976" y="614"/>
                <a:ext cx="336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rrmovq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79" name="Rectangle 347"/>
              <p:cNvSpPr/>
              <p:nvPr/>
            </p:nvSpPr>
            <p:spPr>
              <a:xfrm>
                <a:off x="3327" y="605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0" name="Rectangle 348"/>
              <p:cNvSpPr/>
              <p:nvPr/>
            </p:nvSpPr>
            <p:spPr>
              <a:xfrm>
                <a:off x="3411" y="614"/>
                <a:ext cx="111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1" name="Rectangle 349"/>
              <p:cNvSpPr/>
              <p:nvPr/>
            </p:nvSpPr>
            <p:spPr>
              <a:xfrm>
                <a:off x="3512" y="605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2" name="Rectangle 350"/>
              <p:cNvSpPr/>
              <p:nvPr/>
            </p:nvSpPr>
            <p:spPr>
              <a:xfrm>
                <a:off x="3832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3" name="Rectangle 351"/>
              <p:cNvSpPr/>
              <p:nvPr/>
            </p:nvSpPr>
            <p:spPr>
              <a:xfrm>
                <a:off x="3879" y="612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4" name="Rectangle 352"/>
              <p:cNvSpPr/>
              <p:nvPr/>
            </p:nvSpPr>
            <p:spPr>
              <a:xfrm>
                <a:off x="3976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5" name="Rectangle 353"/>
              <p:cNvSpPr/>
              <p:nvPr/>
            </p:nvSpPr>
            <p:spPr>
              <a:xfrm>
                <a:off x="4023" y="612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6" name="Rectangle 354"/>
              <p:cNvSpPr/>
              <p:nvPr/>
            </p:nvSpPr>
            <p:spPr>
              <a:xfrm>
                <a:off x="3832" y="583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7" name="Rectangle 355"/>
              <p:cNvSpPr/>
              <p:nvPr/>
            </p:nvSpPr>
            <p:spPr>
              <a:xfrm>
                <a:off x="3832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8" name="Rectangle 356"/>
              <p:cNvSpPr/>
              <p:nvPr/>
            </p:nvSpPr>
            <p:spPr>
              <a:xfrm>
                <a:off x="3879" y="612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89" name="Rectangle 357"/>
              <p:cNvSpPr/>
              <p:nvPr/>
            </p:nvSpPr>
            <p:spPr>
              <a:xfrm>
                <a:off x="3976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0" name="Rectangle 358"/>
              <p:cNvSpPr/>
              <p:nvPr/>
            </p:nvSpPr>
            <p:spPr>
              <a:xfrm>
                <a:off x="4023" y="612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1" name="Rectangle 359"/>
              <p:cNvSpPr/>
              <p:nvPr/>
            </p:nvSpPr>
            <p:spPr>
              <a:xfrm>
                <a:off x="3832" y="583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2" name="Rectangle 360"/>
              <p:cNvSpPr/>
              <p:nvPr/>
            </p:nvSpPr>
            <p:spPr>
              <a:xfrm>
                <a:off x="4120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3" name="Rectangle 361"/>
              <p:cNvSpPr/>
              <p:nvPr/>
            </p:nvSpPr>
            <p:spPr>
              <a:xfrm>
                <a:off x="4150" y="610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4" name="Rectangle 362"/>
              <p:cNvSpPr/>
              <p:nvPr/>
            </p:nvSpPr>
            <p:spPr>
              <a:xfrm>
                <a:off x="4264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5" name="Rectangle 363"/>
              <p:cNvSpPr/>
              <p:nvPr/>
            </p:nvSpPr>
            <p:spPr>
              <a:xfrm>
                <a:off x="4294" y="610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6" name="Rectangle 364"/>
              <p:cNvSpPr/>
              <p:nvPr/>
            </p:nvSpPr>
            <p:spPr>
              <a:xfrm>
                <a:off x="4120" y="583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7" name="Rectangle 365"/>
              <p:cNvSpPr/>
              <p:nvPr/>
            </p:nvSpPr>
            <p:spPr>
              <a:xfrm>
                <a:off x="4120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8" name="Rectangle 366"/>
              <p:cNvSpPr/>
              <p:nvPr/>
            </p:nvSpPr>
            <p:spPr>
              <a:xfrm>
                <a:off x="4150" y="610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899" name="Rectangle 367"/>
              <p:cNvSpPr/>
              <p:nvPr/>
            </p:nvSpPr>
            <p:spPr>
              <a:xfrm>
                <a:off x="4264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00" name="Rectangle 368"/>
              <p:cNvSpPr/>
              <p:nvPr/>
            </p:nvSpPr>
            <p:spPr>
              <a:xfrm>
                <a:off x="4294" y="610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01" name="Rectangle 369"/>
              <p:cNvSpPr/>
              <p:nvPr/>
            </p:nvSpPr>
            <p:spPr>
              <a:xfrm>
                <a:off x="4120" y="583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02" name="Rectangle 370"/>
              <p:cNvSpPr/>
              <p:nvPr/>
            </p:nvSpPr>
            <p:spPr>
              <a:xfrm>
                <a:off x="2932" y="799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03" name="Rectangle 371"/>
              <p:cNvSpPr/>
              <p:nvPr/>
            </p:nvSpPr>
            <p:spPr>
              <a:xfrm>
                <a:off x="2976" y="830"/>
                <a:ext cx="33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irmovl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04" name="Rectangle 372"/>
              <p:cNvSpPr/>
              <p:nvPr/>
            </p:nvSpPr>
            <p:spPr>
              <a:xfrm>
                <a:off x="3327" y="821"/>
                <a:ext cx="6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05" name="Rectangle 373"/>
              <p:cNvSpPr/>
              <p:nvPr/>
            </p:nvSpPr>
            <p:spPr>
              <a:xfrm>
                <a:off x="3384" y="830"/>
                <a:ext cx="111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06" name="Rectangle 374"/>
              <p:cNvSpPr/>
              <p:nvPr/>
            </p:nvSpPr>
            <p:spPr>
              <a:xfrm>
                <a:off x="3484" y="821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1907" name="Group 375"/>
              <p:cNvGrpSpPr/>
              <p:nvPr/>
            </p:nvGrpSpPr>
            <p:grpSpPr>
              <a:xfrm>
                <a:off x="3832" y="799"/>
                <a:ext cx="289" cy="161"/>
                <a:chOff x="3832" y="799"/>
                <a:chExt cx="289" cy="161"/>
              </a:xfrm>
            </p:grpSpPr>
            <p:sp>
              <p:nvSpPr>
                <p:cNvPr id="32148" name="Rectangle 376"/>
                <p:cNvSpPr/>
                <p:nvPr/>
              </p:nvSpPr>
              <p:spPr>
                <a:xfrm>
                  <a:off x="3832" y="799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49" name="Rectangle 377"/>
                <p:cNvSpPr/>
                <p:nvPr/>
              </p:nvSpPr>
              <p:spPr>
                <a:xfrm>
                  <a:off x="3879" y="828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50" name="Rectangle 378"/>
                <p:cNvSpPr/>
                <p:nvPr/>
              </p:nvSpPr>
              <p:spPr>
                <a:xfrm>
                  <a:off x="3976" y="799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51" name="Rectangle 379"/>
                <p:cNvSpPr/>
                <p:nvPr/>
              </p:nvSpPr>
              <p:spPr>
                <a:xfrm>
                  <a:off x="4023" y="828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52" name="Rectangle 380"/>
                <p:cNvSpPr/>
                <p:nvPr/>
              </p:nvSpPr>
              <p:spPr>
                <a:xfrm>
                  <a:off x="3832" y="799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908" name="Group 381"/>
              <p:cNvGrpSpPr/>
              <p:nvPr/>
            </p:nvGrpSpPr>
            <p:grpSpPr>
              <a:xfrm>
                <a:off x="4120" y="799"/>
                <a:ext cx="289" cy="161"/>
                <a:chOff x="4120" y="799"/>
                <a:chExt cx="289" cy="161"/>
              </a:xfrm>
            </p:grpSpPr>
            <p:sp>
              <p:nvSpPr>
                <p:cNvPr id="32143" name="Rectangle 382"/>
                <p:cNvSpPr/>
                <p:nvPr/>
              </p:nvSpPr>
              <p:spPr>
                <a:xfrm>
                  <a:off x="4120" y="799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44" name="Rectangle 383"/>
                <p:cNvSpPr/>
                <p:nvPr/>
              </p:nvSpPr>
              <p:spPr>
                <a:xfrm>
                  <a:off x="4167" y="828"/>
                  <a:ext cx="55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45" name="Rectangle 384"/>
                <p:cNvSpPr/>
                <p:nvPr/>
              </p:nvSpPr>
              <p:spPr>
                <a:xfrm>
                  <a:off x="4264" y="799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46" name="Rectangle 385"/>
                <p:cNvSpPr/>
                <p:nvPr/>
              </p:nvSpPr>
              <p:spPr>
                <a:xfrm>
                  <a:off x="4294" y="826"/>
                  <a:ext cx="9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47" name="Rectangle 386"/>
                <p:cNvSpPr/>
                <p:nvPr/>
              </p:nvSpPr>
              <p:spPr>
                <a:xfrm>
                  <a:off x="4120" y="799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909" name="Rectangle 387"/>
              <p:cNvSpPr/>
              <p:nvPr/>
            </p:nvSpPr>
            <p:spPr>
              <a:xfrm>
                <a:off x="4408" y="799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0" name="Rectangle 388"/>
              <p:cNvSpPr/>
              <p:nvPr/>
            </p:nvSpPr>
            <p:spPr>
              <a:xfrm>
                <a:off x="4956" y="826"/>
                <a:ext cx="6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1" name="Rectangle 389"/>
              <p:cNvSpPr/>
              <p:nvPr/>
            </p:nvSpPr>
            <p:spPr>
              <a:xfrm>
                <a:off x="2932" y="799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2" name="Rectangle 390"/>
              <p:cNvSpPr/>
              <p:nvPr/>
            </p:nvSpPr>
            <p:spPr>
              <a:xfrm>
                <a:off x="2976" y="830"/>
                <a:ext cx="336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irmovq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3" name="Rectangle 391"/>
              <p:cNvSpPr/>
              <p:nvPr/>
            </p:nvSpPr>
            <p:spPr>
              <a:xfrm>
                <a:off x="3327" y="821"/>
                <a:ext cx="6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4" name="Rectangle 392"/>
              <p:cNvSpPr/>
              <p:nvPr/>
            </p:nvSpPr>
            <p:spPr>
              <a:xfrm>
                <a:off x="3384" y="830"/>
                <a:ext cx="111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5" name="Rectangle 393"/>
              <p:cNvSpPr/>
              <p:nvPr/>
            </p:nvSpPr>
            <p:spPr>
              <a:xfrm>
                <a:off x="3484" y="821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6" name="Rectangle 394"/>
              <p:cNvSpPr/>
              <p:nvPr/>
            </p:nvSpPr>
            <p:spPr>
              <a:xfrm>
                <a:off x="3832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7" name="Rectangle 395"/>
              <p:cNvSpPr/>
              <p:nvPr/>
            </p:nvSpPr>
            <p:spPr>
              <a:xfrm>
                <a:off x="3879" y="828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8" name="Rectangle 396"/>
              <p:cNvSpPr/>
              <p:nvPr/>
            </p:nvSpPr>
            <p:spPr>
              <a:xfrm>
                <a:off x="3976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19" name="Rectangle 397"/>
              <p:cNvSpPr/>
              <p:nvPr/>
            </p:nvSpPr>
            <p:spPr>
              <a:xfrm>
                <a:off x="4023" y="828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0" name="Rectangle 398"/>
              <p:cNvSpPr/>
              <p:nvPr/>
            </p:nvSpPr>
            <p:spPr>
              <a:xfrm>
                <a:off x="3832" y="799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1" name="Rectangle 399"/>
              <p:cNvSpPr/>
              <p:nvPr/>
            </p:nvSpPr>
            <p:spPr>
              <a:xfrm>
                <a:off x="3832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2" name="Rectangle 400"/>
              <p:cNvSpPr/>
              <p:nvPr/>
            </p:nvSpPr>
            <p:spPr>
              <a:xfrm>
                <a:off x="3879" y="828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3" name="Rectangle 401"/>
              <p:cNvSpPr/>
              <p:nvPr/>
            </p:nvSpPr>
            <p:spPr>
              <a:xfrm>
                <a:off x="3976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4" name="Rectangle 402"/>
              <p:cNvSpPr/>
              <p:nvPr/>
            </p:nvSpPr>
            <p:spPr>
              <a:xfrm>
                <a:off x="4023" y="828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5" name="Rectangle 403"/>
              <p:cNvSpPr/>
              <p:nvPr/>
            </p:nvSpPr>
            <p:spPr>
              <a:xfrm>
                <a:off x="3832" y="799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6" name="Rectangle 404"/>
              <p:cNvSpPr/>
              <p:nvPr/>
            </p:nvSpPr>
            <p:spPr>
              <a:xfrm>
                <a:off x="4120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7" name="Rectangle 405"/>
              <p:cNvSpPr/>
              <p:nvPr/>
            </p:nvSpPr>
            <p:spPr>
              <a:xfrm>
                <a:off x="4167" y="828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8" name="Rectangle 406"/>
              <p:cNvSpPr/>
              <p:nvPr/>
            </p:nvSpPr>
            <p:spPr>
              <a:xfrm>
                <a:off x="4264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29" name="Rectangle 407"/>
              <p:cNvSpPr/>
              <p:nvPr/>
            </p:nvSpPr>
            <p:spPr>
              <a:xfrm>
                <a:off x="4294" y="826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0" name="Rectangle 408"/>
              <p:cNvSpPr/>
              <p:nvPr/>
            </p:nvSpPr>
            <p:spPr>
              <a:xfrm>
                <a:off x="4120" y="799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1" name="Rectangle 409"/>
              <p:cNvSpPr/>
              <p:nvPr/>
            </p:nvSpPr>
            <p:spPr>
              <a:xfrm>
                <a:off x="4120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2" name="Rectangle 410"/>
              <p:cNvSpPr/>
              <p:nvPr/>
            </p:nvSpPr>
            <p:spPr>
              <a:xfrm>
                <a:off x="4167" y="828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3" name="Rectangle 411"/>
              <p:cNvSpPr/>
              <p:nvPr/>
            </p:nvSpPr>
            <p:spPr>
              <a:xfrm>
                <a:off x="4264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4" name="Rectangle 412"/>
              <p:cNvSpPr/>
              <p:nvPr/>
            </p:nvSpPr>
            <p:spPr>
              <a:xfrm>
                <a:off x="4294" y="826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5" name="Rectangle 413"/>
              <p:cNvSpPr/>
              <p:nvPr/>
            </p:nvSpPr>
            <p:spPr>
              <a:xfrm>
                <a:off x="4120" y="799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6" name="Rectangle 414"/>
              <p:cNvSpPr/>
              <p:nvPr/>
            </p:nvSpPr>
            <p:spPr>
              <a:xfrm>
                <a:off x="4408" y="799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7" name="Rectangle 415"/>
              <p:cNvSpPr/>
              <p:nvPr/>
            </p:nvSpPr>
            <p:spPr>
              <a:xfrm>
                <a:off x="4956" y="826"/>
                <a:ext cx="6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8" name="Rectangle 416"/>
              <p:cNvSpPr/>
              <p:nvPr/>
            </p:nvSpPr>
            <p:spPr>
              <a:xfrm>
                <a:off x="2932" y="1015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39" name="Rectangle 417"/>
              <p:cNvSpPr/>
              <p:nvPr/>
            </p:nvSpPr>
            <p:spPr>
              <a:xfrm>
                <a:off x="2976" y="1046"/>
                <a:ext cx="33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rmmovl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40" name="Rectangle 418"/>
              <p:cNvSpPr/>
              <p:nvPr/>
            </p:nvSpPr>
            <p:spPr>
              <a:xfrm>
                <a:off x="3327" y="1037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41" name="Rectangle 419"/>
              <p:cNvSpPr/>
              <p:nvPr/>
            </p:nvSpPr>
            <p:spPr>
              <a:xfrm>
                <a:off x="3411" y="1046"/>
                <a:ext cx="111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42" name="Rectangle 420"/>
              <p:cNvSpPr/>
              <p:nvPr/>
            </p:nvSpPr>
            <p:spPr>
              <a:xfrm>
                <a:off x="3512" y="1037"/>
                <a:ext cx="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43" name="Rectangle 421"/>
              <p:cNvSpPr/>
              <p:nvPr/>
            </p:nvSpPr>
            <p:spPr>
              <a:xfrm>
                <a:off x="3573" y="1046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44" name="Rectangle 422"/>
              <p:cNvSpPr/>
              <p:nvPr/>
            </p:nvSpPr>
            <p:spPr>
              <a:xfrm>
                <a:off x="3623" y="1037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45" name="Rectangle 423"/>
              <p:cNvSpPr/>
              <p:nvPr/>
            </p:nvSpPr>
            <p:spPr>
              <a:xfrm>
                <a:off x="3707" y="1046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1946" name="Group 424"/>
              <p:cNvGrpSpPr/>
              <p:nvPr/>
            </p:nvGrpSpPr>
            <p:grpSpPr>
              <a:xfrm>
                <a:off x="3832" y="1015"/>
                <a:ext cx="289" cy="162"/>
                <a:chOff x="3832" y="1015"/>
                <a:chExt cx="289" cy="162"/>
              </a:xfrm>
            </p:grpSpPr>
            <p:sp>
              <p:nvSpPr>
                <p:cNvPr id="32138" name="Rectangle 425"/>
                <p:cNvSpPr/>
                <p:nvPr/>
              </p:nvSpPr>
              <p:spPr>
                <a:xfrm>
                  <a:off x="3832" y="1015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39" name="Rectangle 426"/>
                <p:cNvSpPr/>
                <p:nvPr/>
              </p:nvSpPr>
              <p:spPr>
                <a:xfrm>
                  <a:off x="3879" y="1045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40" name="Rectangle 427"/>
                <p:cNvSpPr/>
                <p:nvPr/>
              </p:nvSpPr>
              <p:spPr>
                <a:xfrm>
                  <a:off x="3976" y="1015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41" name="Rectangle 428"/>
                <p:cNvSpPr/>
                <p:nvPr/>
              </p:nvSpPr>
              <p:spPr>
                <a:xfrm>
                  <a:off x="4023" y="1045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42" name="Rectangle 429"/>
                <p:cNvSpPr/>
                <p:nvPr/>
              </p:nvSpPr>
              <p:spPr>
                <a:xfrm>
                  <a:off x="3832" y="1015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947" name="Group 430"/>
              <p:cNvGrpSpPr/>
              <p:nvPr/>
            </p:nvGrpSpPr>
            <p:grpSpPr>
              <a:xfrm>
                <a:off x="4120" y="1015"/>
                <a:ext cx="289" cy="159"/>
                <a:chOff x="4120" y="1015"/>
                <a:chExt cx="289" cy="159"/>
              </a:xfrm>
            </p:grpSpPr>
            <p:sp>
              <p:nvSpPr>
                <p:cNvPr id="32133" name="Rectangle 431"/>
                <p:cNvSpPr/>
                <p:nvPr/>
              </p:nvSpPr>
              <p:spPr>
                <a:xfrm>
                  <a:off x="4120" y="1015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34" name="Rectangle 432"/>
                <p:cNvSpPr/>
                <p:nvPr/>
              </p:nvSpPr>
              <p:spPr>
                <a:xfrm>
                  <a:off x="4150" y="1042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35" name="Rectangle 433"/>
                <p:cNvSpPr/>
                <p:nvPr/>
              </p:nvSpPr>
              <p:spPr>
                <a:xfrm>
                  <a:off x="4264" y="1015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36" name="Rectangle 434"/>
                <p:cNvSpPr/>
                <p:nvPr/>
              </p:nvSpPr>
              <p:spPr>
                <a:xfrm>
                  <a:off x="4294" y="1042"/>
                  <a:ext cx="9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37" name="Rectangle 435"/>
                <p:cNvSpPr/>
                <p:nvPr/>
              </p:nvSpPr>
              <p:spPr>
                <a:xfrm>
                  <a:off x="4120" y="1015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948" name="Rectangle 436"/>
              <p:cNvSpPr/>
              <p:nvPr/>
            </p:nvSpPr>
            <p:spPr>
              <a:xfrm>
                <a:off x="4408" y="1015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49" name="Rectangle 437"/>
              <p:cNvSpPr/>
              <p:nvPr/>
            </p:nvSpPr>
            <p:spPr>
              <a:xfrm>
                <a:off x="4953" y="1042"/>
                <a:ext cx="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0" name="Rectangle 438"/>
              <p:cNvSpPr/>
              <p:nvPr/>
            </p:nvSpPr>
            <p:spPr>
              <a:xfrm>
                <a:off x="2932" y="1015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1" name="Rectangle 439"/>
              <p:cNvSpPr/>
              <p:nvPr/>
            </p:nvSpPr>
            <p:spPr>
              <a:xfrm>
                <a:off x="2976" y="1046"/>
                <a:ext cx="336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rmmovq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2" name="Rectangle 440"/>
              <p:cNvSpPr/>
              <p:nvPr/>
            </p:nvSpPr>
            <p:spPr>
              <a:xfrm>
                <a:off x="3327" y="1037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3" name="Rectangle 441"/>
              <p:cNvSpPr/>
              <p:nvPr/>
            </p:nvSpPr>
            <p:spPr>
              <a:xfrm>
                <a:off x="3411" y="1046"/>
                <a:ext cx="111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4" name="Rectangle 442"/>
              <p:cNvSpPr/>
              <p:nvPr/>
            </p:nvSpPr>
            <p:spPr>
              <a:xfrm>
                <a:off x="3512" y="1037"/>
                <a:ext cx="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5" name="Rectangle 443"/>
              <p:cNvSpPr/>
              <p:nvPr/>
            </p:nvSpPr>
            <p:spPr>
              <a:xfrm>
                <a:off x="3573" y="1046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6" name="Rectangle 444"/>
              <p:cNvSpPr/>
              <p:nvPr/>
            </p:nvSpPr>
            <p:spPr>
              <a:xfrm>
                <a:off x="3623" y="1037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7" name="Rectangle 445"/>
              <p:cNvSpPr/>
              <p:nvPr/>
            </p:nvSpPr>
            <p:spPr>
              <a:xfrm>
                <a:off x="3707" y="1046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8" name="Rectangle 446"/>
              <p:cNvSpPr/>
              <p:nvPr/>
            </p:nvSpPr>
            <p:spPr>
              <a:xfrm>
                <a:off x="3832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59" name="Rectangle 447"/>
              <p:cNvSpPr/>
              <p:nvPr/>
            </p:nvSpPr>
            <p:spPr>
              <a:xfrm>
                <a:off x="3879" y="1045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0" name="Rectangle 448"/>
              <p:cNvSpPr/>
              <p:nvPr/>
            </p:nvSpPr>
            <p:spPr>
              <a:xfrm>
                <a:off x="3976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1" name="Rectangle 449"/>
              <p:cNvSpPr/>
              <p:nvPr/>
            </p:nvSpPr>
            <p:spPr>
              <a:xfrm>
                <a:off x="4023" y="1045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2" name="Rectangle 450"/>
              <p:cNvSpPr/>
              <p:nvPr/>
            </p:nvSpPr>
            <p:spPr>
              <a:xfrm>
                <a:off x="3832" y="1015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3" name="Rectangle 451"/>
              <p:cNvSpPr/>
              <p:nvPr/>
            </p:nvSpPr>
            <p:spPr>
              <a:xfrm>
                <a:off x="3832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4" name="Rectangle 452"/>
              <p:cNvSpPr/>
              <p:nvPr/>
            </p:nvSpPr>
            <p:spPr>
              <a:xfrm>
                <a:off x="3879" y="1045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5" name="Rectangle 453"/>
              <p:cNvSpPr/>
              <p:nvPr/>
            </p:nvSpPr>
            <p:spPr>
              <a:xfrm>
                <a:off x="3976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6" name="Rectangle 454"/>
              <p:cNvSpPr/>
              <p:nvPr/>
            </p:nvSpPr>
            <p:spPr>
              <a:xfrm>
                <a:off x="4023" y="1045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7" name="Rectangle 455"/>
              <p:cNvSpPr/>
              <p:nvPr/>
            </p:nvSpPr>
            <p:spPr>
              <a:xfrm>
                <a:off x="3832" y="1015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8" name="Rectangle 456"/>
              <p:cNvSpPr/>
              <p:nvPr/>
            </p:nvSpPr>
            <p:spPr>
              <a:xfrm>
                <a:off x="4120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69" name="Rectangle 457"/>
              <p:cNvSpPr/>
              <p:nvPr/>
            </p:nvSpPr>
            <p:spPr>
              <a:xfrm>
                <a:off x="4150" y="1042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0" name="Rectangle 458"/>
              <p:cNvSpPr/>
              <p:nvPr/>
            </p:nvSpPr>
            <p:spPr>
              <a:xfrm>
                <a:off x="4264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1" name="Rectangle 459"/>
              <p:cNvSpPr/>
              <p:nvPr/>
            </p:nvSpPr>
            <p:spPr>
              <a:xfrm>
                <a:off x="4294" y="1042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2" name="Rectangle 460"/>
              <p:cNvSpPr/>
              <p:nvPr/>
            </p:nvSpPr>
            <p:spPr>
              <a:xfrm>
                <a:off x="4120" y="1015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3" name="Rectangle 461"/>
              <p:cNvSpPr/>
              <p:nvPr/>
            </p:nvSpPr>
            <p:spPr>
              <a:xfrm>
                <a:off x="4120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4" name="Rectangle 462"/>
              <p:cNvSpPr/>
              <p:nvPr/>
            </p:nvSpPr>
            <p:spPr>
              <a:xfrm>
                <a:off x="4150" y="1042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5" name="Rectangle 463"/>
              <p:cNvSpPr/>
              <p:nvPr/>
            </p:nvSpPr>
            <p:spPr>
              <a:xfrm>
                <a:off x="4264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6" name="Rectangle 464"/>
              <p:cNvSpPr/>
              <p:nvPr/>
            </p:nvSpPr>
            <p:spPr>
              <a:xfrm>
                <a:off x="4294" y="1042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7" name="Rectangle 465"/>
              <p:cNvSpPr/>
              <p:nvPr/>
            </p:nvSpPr>
            <p:spPr>
              <a:xfrm>
                <a:off x="4120" y="1015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8" name="Rectangle 466"/>
              <p:cNvSpPr/>
              <p:nvPr/>
            </p:nvSpPr>
            <p:spPr>
              <a:xfrm>
                <a:off x="4408" y="1015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79" name="Rectangle 467"/>
              <p:cNvSpPr/>
              <p:nvPr/>
            </p:nvSpPr>
            <p:spPr>
              <a:xfrm>
                <a:off x="4953" y="1042"/>
                <a:ext cx="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80" name="Rectangle 468"/>
              <p:cNvSpPr/>
              <p:nvPr/>
            </p:nvSpPr>
            <p:spPr>
              <a:xfrm>
                <a:off x="2932" y="123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81" name="Rectangle 469"/>
              <p:cNvSpPr/>
              <p:nvPr/>
            </p:nvSpPr>
            <p:spPr>
              <a:xfrm>
                <a:off x="2976" y="1262"/>
                <a:ext cx="389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mrmovl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82" name="Rectangle 470"/>
              <p:cNvSpPr/>
              <p:nvPr/>
            </p:nvSpPr>
            <p:spPr>
              <a:xfrm>
                <a:off x="3327" y="1253"/>
                <a:ext cx="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83" name="Rectangle 471"/>
              <p:cNvSpPr/>
              <p:nvPr/>
            </p:nvSpPr>
            <p:spPr>
              <a:xfrm>
                <a:off x="3388" y="1262"/>
                <a:ext cx="55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84" name="Rectangle 472"/>
              <p:cNvSpPr/>
              <p:nvPr/>
            </p:nvSpPr>
            <p:spPr>
              <a:xfrm>
                <a:off x="3438" y="1253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85" name="Rectangle 473"/>
              <p:cNvSpPr/>
              <p:nvPr/>
            </p:nvSpPr>
            <p:spPr>
              <a:xfrm>
                <a:off x="3522" y="1262"/>
                <a:ext cx="1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86" name="Rectangle 474"/>
              <p:cNvSpPr/>
              <p:nvPr/>
            </p:nvSpPr>
            <p:spPr>
              <a:xfrm>
                <a:off x="3673" y="1253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1987" name="Group 475"/>
              <p:cNvGrpSpPr/>
              <p:nvPr/>
            </p:nvGrpSpPr>
            <p:grpSpPr>
              <a:xfrm>
                <a:off x="3832" y="1231"/>
                <a:ext cx="289" cy="162"/>
                <a:chOff x="3832" y="1231"/>
                <a:chExt cx="289" cy="162"/>
              </a:xfrm>
            </p:grpSpPr>
            <p:sp>
              <p:nvSpPr>
                <p:cNvPr id="32128" name="Rectangle 476"/>
                <p:cNvSpPr/>
                <p:nvPr/>
              </p:nvSpPr>
              <p:spPr>
                <a:xfrm>
                  <a:off x="3832" y="123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29" name="Rectangle 477"/>
                <p:cNvSpPr/>
                <p:nvPr/>
              </p:nvSpPr>
              <p:spPr>
                <a:xfrm>
                  <a:off x="3879" y="1261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5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30" name="Rectangle 478"/>
                <p:cNvSpPr/>
                <p:nvPr/>
              </p:nvSpPr>
              <p:spPr>
                <a:xfrm>
                  <a:off x="3976" y="123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31" name="Rectangle 479"/>
                <p:cNvSpPr/>
                <p:nvPr/>
              </p:nvSpPr>
              <p:spPr>
                <a:xfrm>
                  <a:off x="4023" y="1261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32" name="Rectangle 480"/>
                <p:cNvSpPr/>
                <p:nvPr/>
              </p:nvSpPr>
              <p:spPr>
                <a:xfrm>
                  <a:off x="3832" y="1231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988" name="Group 481"/>
              <p:cNvGrpSpPr/>
              <p:nvPr/>
            </p:nvGrpSpPr>
            <p:grpSpPr>
              <a:xfrm>
                <a:off x="4120" y="1231"/>
                <a:ext cx="289" cy="159"/>
                <a:chOff x="4120" y="1231"/>
                <a:chExt cx="289" cy="159"/>
              </a:xfrm>
            </p:grpSpPr>
            <p:sp>
              <p:nvSpPr>
                <p:cNvPr id="32123" name="Rectangle 482"/>
                <p:cNvSpPr/>
                <p:nvPr/>
              </p:nvSpPr>
              <p:spPr>
                <a:xfrm>
                  <a:off x="4120" y="1231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24" name="Rectangle 483"/>
                <p:cNvSpPr/>
                <p:nvPr/>
              </p:nvSpPr>
              <p:spPr>
                <a:xfrm>
                  <a:off x="4150" y="1258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25" name="Rectangle 484"/>
                <p:cNvSpPr/>
                <p:nvPr/>
              </p:nvSpPr>
              <p:spPr>
                <a:xfrm>
                  <a:off x="4264" y="1231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26" name="Rectangle 485"/>
                <p:cNvSpPr/>
                <p:nvPr/>
              </p:nvSpPr>
              <p:spPr>
                <a:xfrm>
                  <a:off x="4294" y="1258"/>
                  <a:ext cx="9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27" name="Rectangle 486"/>
                <p:cNvSpPr/>
                <p:nvPr/>
              </p:nvSpPr>
              <p:spPr>
                <a:xfrm>
                  <a:off x="4120" y="1231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989" name="Rectangle 487"/>
              <p:cNvSpPr/>
              <p:nvPr/>
            </p:nvSpPr>
            <p:spPr>
              <a:xfrm>
                <a:off x="4408" y="1231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0" name="Rectangle 488"/>
              <p:cNvSpPr/>
              <p:nvPr/>
            </p:nvSpPr>
            <p:spPr>
              <a:xfrm>
                <a:off x="4953" y="1258"/>
                <a:ext cx="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1" name="Rectangle 489"/>
              <p:cNvSpPr/>
              <p:nvPr/>
            </p:nvSpPr>
            <p:spPr>
              <a:xfrm>
                <a:off x="2932" y="123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2" name="Rectangle 490"/>
              <p:cNvSpPr/>
              <p:nvPr/>
            </p:nvSpPr>
            <p:spPr>
              <a:xfrm>
                <a:off x="2976" y="1262"/>
                <a:ext cx="393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mrmovq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3" name="Rectangle 491"/>
              <p:cNvSpPr/>
              <p:nvPr/>
            </p:nvSpPr>
            <p:spPr>
              <a:xfrm>
                <a:off x="3327" y="1253"/>
                <a:ext cx="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4" name="Rectangle 492"/>
              <p:cNvSpPr/>
              <p:nvPr/>
            </p:nvSpPr>
            <p:spPr>
              <a:xfrm>
                <a:off x="3388" y="1262"/>
                <a:ext cx="55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5" name="Rectangle 493"/>
              <p:cNvSpPr/>
              <p:nvPr/>
            </p:nvSpPr>
            <p:spPr>
              <a:xfrm>
                <a:off x="3438" y="1253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6" name="Rectangle 494"/>
              <p:cNvSpPr/>
              <p:nvPr/>
            </p:nvSpPr>
            <p:spPr>
              <a:xfrm>
                <a:off x="3522" y="1262"/>
                <a:ext cx="1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7" name="Rectangle 495"/>
              <p:cNvSpPr/>
              <p:nvPr/>
            </p:nvSpPr>
            <p:spPr>
              <a:xfrm>
                <a:off x="3673" y="1253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8" name="Rectangle 496"/>
              <p:cNvSpPr/>
              <p:nvPr/>
            </p:nvSpPr>
            <p:spPr>
              <a:xfrm>
                <a:off x="3832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999" name="Rectangle 497"/>
              <p:cNvSpPr/>
              <p:nvPr/>
            </p:nvSpPr>
            <p:spPr>
              <a:xfrm>
                <a:off x="3879" y="1261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0" name="Rectangle 498"/>
              <p:cNvSpPr/>
              <p:nvPr/>
            </p:nvSpPr>
            <p:spPr>
              <a:xfrm>
                <a:off x="3976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1" name="Rectangle 499"/>
              <p:cNvSpPr/>
              <p:nvPr/>
            </p:nvSpPr>
            <p:spPr>
              <a:xfrm>
                <a:off x="4023" y="1261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2" name="Rectangle 500"/>
              <p:cNvSpPr/>
              <p:nvPr/>
            </p:nvSpPr>
            <p:spPr>
              <a:xfrm>
                <a:off x="3832" y="1231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3" name="Rectangle 501"/>
              <p:cNvSpPr/>
              <p:nvPr/>
            </p:nvSpPr>
            <p:spPr>
              <a:xfrm>
                <a:off x="3832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4" name="Rectangle 502"/>
              <p:cNvSpPr/>
              <p:nvPr/>
            </p:nvSpPr>
            <p:spPr>
              <a:xfrm>
                <a:off x="3879" y="1261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5" name="Rectangle 503"/>
              <p:cNvSpPr/>
              <p:nvPr/>
            </p:nvSpPr>
            <p:spPr>
              <a:xfrm>
                <a:off x="3976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6" name="Rectangle 504"/>
              <p:cNvSpPr/>
              <p:nvPr/>
            </p:nvSpPr>
            <p:spPr>
              <a:xfrm>
                <a:off x="4023" y="1261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7" name="Rectangle 505"/>
              <p:cNvSpPr/>
              <p:nvPr/>
            </p:nvSpPr>
            <p:spPr>
              <a:xfrm>
                <a:off x="3832" y="1231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8" name="Rectangle 506"/>
              <p:cNvSpPr/>
              <p:nvPr/>
            </p:nvSpPr>
            <p:spPr>
              <a:xfrm>
                <a:off x="4120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09" name="Rectangle 507"/>
              <p:cNvSpPr/>
              <p:nvPr/>
            </p:nvSpPr>
            <p:spPr>
              <a:xfrm>
                <a:off x="4150" y="1258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0" name="Rectangle 508"/>
              <p:cNvSpPr/>
              <p:nvPr/>
            </p:nvSpPr>
            <p:spPr>
              <a:xfrm>
                <a:off x="4264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1" name="Rectangle 509"/>
              <p:cNvSpPr/>
              <p:nvPr/>
            </p:nvSpPr>
            <p:spPr>
              <a:xfrm>
                <a:off x="4294" y="1258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2" name="Rectangle 510"/>
              <p:cNvSpPr/>
              <p:nvPr/>
            </p:nvSpPr>
            <p:spPr>
              <a:xfrm>
                <a:off x="4120" y="1231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3" name="Rectangle 511"/>
              <p:cNvSpPr/>
              <p:nvPr/>
            </p:nvSpPr>
            <p:spPr>
              <a:xfrm>
                <a:off x="4120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4" name="Rectangle 512"/>
              <p:cNvSpPr/>
              <p:nvPr/>
            </p:nvSpPr>
            <p:spPr>
              <a:xfrm>
                <a:off x="4150" y="1258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5" name="Rectangle 513"/>
              <p:cNvSpPr/>
              <p:nvPr/>
            </p:nvSpPr>
            <p:spPr>
              <a:xfrm>
                <a:off x="4264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6" name="Rectangle 514"/>
              <p:cNvSpPr/>
              <p:nvPr/>
            </p:nvSpPr>
            <p:spPr>
              <a:xfrm>
                <a:off x="4294" y="1258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7" name="Rectangle 515"/>
              <p:cNvSpPr/>
              <p:nvPr/>
            </p:nvSpPr>
            <p:spPr>
              <a:xfrm>
                <a:off x="4120" y="1231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8" name="Rectangle 516"/>
              <p:cNvSpPr/>
              <p:nvPr/>
            </p:nvSpPr>
            <p:spPr>
              <a:xfrm>
                <a:off x="4408" y="1231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19" name="Rectangle 517"/>
              <p:cNvSpPr/>
              <p:nvPr/>
            </p:nvSpPr>
            <p:spPr>
              <a:xfrm>
                <a:off x="4953" y="1258"/>
                <a:ext cx="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20" name="Rectangle 518"/>
              <p:cNvSpPr/>
              <p:nvPr/>
            </p:nvSpPr>
            <p:spPr>
              <a:xfrm>
                <a:off x="2932" y="144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21" name="Rectangle 519"/>
              <p:cNvSpPr/>
              <p:nvPr/>
            </p:nvSpPr>
            <p:spPr>
              <a:xfrm>
                <a:off x="2976" y="1478"/>
                <a:ext cx="1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OPl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22" name="Rectangle 520"/>
              <p:cNvSpPr/>
              <p:nvPr/>
            </p:nvSpPr>
            <p:spPr>
              <a:xfrm>
                <a:off x="3177" y="1469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23" name="Rectangle 521"/>
              <p:cNvSpPr/>
              <p:nvPr/>
            </p:nvSpPr>
            <p:spPr>
              <a:xfrm>
                <a:off x="3261" y="1478"/>
                <a:ext cx="111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24" name="Rectangle 522"/>
              <p:cNvSpPr/>
              <p:nvPr/>
            </p:nvSpPr>
            <p:spPr>
              <a:xfrm>
                <a:off x="3361" y="1469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2025" name="Group 523"/>
              <p:cNvGrpSpPr/>
              <p:nvPr/>
            </p:nvGrpSpPr>
            <p:grpSpPr>
              <a:xfrm>
                <a:off x="3832" y="1448"/>
                <a:ext cx="289" cy="161"/>
                <a:chOff x="3832" y="1448"/>
                <a:chExt cx="289" cy="161"/>
              </a:xfrm>
            </p:grpSpPr>
            <p:sp>
              <p:nvSpPr>
                <p:cNvPr id="32118" name="Rectangle 524"/>
                <p:cNvSpPr/>
                <p:nvPr/>
              </p:nvSpPr>
              <p:spPr>
                <a:xfrm>
                  <a:off x="3832" y="1448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19" name="Rectangle 525"/>
                <p:cNvSpPr/>
                <p:nvPr/>
              </p:nvSpPr>
              <p:spPr>
                <a:xfrm>
                  <a:off x="3879" y="1477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6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20" name="Rectangle 526"/>
                <p:cNvSpPr/>
                <p:nvPr/>
              </p:nvSpPr>
              <p:spPr>
                <a:xfrm>
                  <a:off x="3976" y="1448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21" name="Rectangle 527"/>
                <p:cNvSpPr/>
                <p:nvPr/>
              </p:nvSpPr>
              <p:spPr>
                <a:xfrm>
                  <a:off x="4014" y="1475"/>
                  <a:ext cx="77" cy="1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fn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22" name="Rectangle 528"/>
                <p:cNvSpPr/>
                <p:nvPr/>
              </p:nvSpPr>
              <p:spPr>
                <a:xfrm>
                  <a:off x="3832" y="1448"/>
                  <a:ext cx="289" cy="144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026" name="Group 529"/>
              <p:cNvGrpSpPr/>
              <p:nvPr/>
            </p:nvGrpSpPr>
            <p:grpSpPr>
              <a:xfrm>
                <a:off x="4120" y="1448"/>
                <a:ext cx="289" cy="159"/>
                <a:chOff x="4120" y="1448"/>
                <a:chExt cx="289" cy="159"/>
              </a:xfrm>
            </p:grpSpPr>
            <p:sp>
              <p:nvSpPr>
                <p:cNvPr id="32113" name="Rectangle 530"/>
                <p:cNvSpPr/>
                <p:nvPr/>
              </p:nvSpPr>
              <p:spPr>
                <a:xfrm>
                  <a:off x="4120" y="1448"/>
                  <a:ext cx="145" cy="144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14" name="Rectangle 531"/>
                <p:cNvSpPr/>
                <p:nvPr/>
              </p:nvSpPr>
              <p:spPr>
                <a:xfrm>
                  <a:off x="4150" y="1475"/>
                  <a:ext cx="93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15" name="Rectangle 532"/>
                <p:cNvSpPr/>
                <p:nvPr/>
              </p:nvSpPr>
              <p:spPr>
                <a:xfrm>
                  <a:off x="4264" y="1448"/>
                  <a:ext cx="145" cy="144"/>
                </a:xfrm>
                <a:prstGeom prst="rect">
                  <a:avLst/>
                </a:prstGeom>
                <a:solidFill>
                  <a:srgbClr val="FFCCFF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16" name="Rectangle 533"/>
                <p:cNvSpPr/>
                <p:nvPr/>
              </p:nvSpPr>
              <p:spPr>
                <a:xfrm>
                  <a:off x="4294" y="1475"/>
                  <a:ext cx="92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17" name="Rectangle 534"/>
                <p:cNvSpPr/>
                <p:nvPr/>
              </p:nvSpPr>
              <p:spPr>
                <a:xfrm>
                  <a:off x="4120" y="1448"/>
                  <a:ext cx="289" cy="144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027" name="Rectangle 535"/>
              <p:cNvSpPr/>
              <p:nvPr/>
            </p:nvSpPr>
            <p:spPr>
              <a:xfrm>
                <a:off x="2932" y="144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28" name="Rectangle 536"/>
              <p:cNvSpPr/>
              <p:nvPr/>
            </p:nvSpPr>
            <p:spPr>
              <a:xfrm>
                <a:off x="2976" y="1478"/>
                <a:ext cx="168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OPq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29" name="Rectangle 537"/>
              <p:cNvSpPr/>
              <p:nvPr/>
            </p:nvSpPr>
            <p:spPr>
              <a:xfrm>
                <a:off x="3177" y="1469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0" name="Rectangle 538"/>
              <p:cNvSpPr/>
              <p:nvPr/>
            </p:nvSpPr>
            <p:spPr>
              <a:xfrm>
                <a:off x="3261" y="1478"/>
                <a:ext cx="111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1" name="Rectangle 539"/>
              <p:cNvSpPr/>
              <p:nvPr/>
            </p:nvSpPr>
            <p:spPr>
              <a:xfrm>
                <a:off x="3361" y="1469"/>
                <a:ext cx="93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2" name="Rectangle 540"/>
              <p:cNvSpPr/>
              <p:nvPr/>
            </p:nvSpPr>
            <p:spPr>
              <a:xfrm>
                <a:off x="3832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3" name="Rectangle 541"/>
              <p:cNvSpPr/>
              <p:nvPr/>
            </p:nvSpPr>
            <p:spPr>
              <a:xfrm>
                <a:off x="3879" y="1477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4" name="Rectangle 542"/>
              <p:cNvSpPr/>
              <p:nvPr/>
            </p:nvSpPr>
            <p:spPr>
              <a:xfrm>
                <a:off x="3976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5" name="Rectangle 543"/>
              <p:cNvSpPr/>
              <p:nvPr/>
            </p:nvSpPr>
            <p:spPr>
              <a:xfrm>
                <a:off x="4014" y="1475"/>
                <a:ext cx="7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6" name="Rectangle 544"/>
              <p:cNvSpPr/>
              <p:nvPr/>
            </p:nvSpPr>
            <p:spPr>
              <a:xfrm>
                <a:off x="3832" y="1448"/>
                <a:ext cx="289" cy="144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7" name="Rectangle 545"/>
              <p:cNvSpPr/>
              <p:nvPr/>
            </p:nvSpPr>
            <p:spPr>
              <a:xfrm>
                <a:off x="3832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8" name="Rectangle 546"/>
              <p:cNvSpPr/>
              <p:nvPr/>
            </p:nvSpPr>
            <p:spPr>
              <a:xfrm>
                <a:off x="3879" y="1477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39" name="Rectangle 547"/>
              <p:cNvSpPr/>
              <p:nvPr/>
            </p:nvSpPr>
            <p:spPr>
              <a:xfrm>
                <a:off x="3976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0" name="Rectangle 548"/>
              <p:cNvSpPr/>
              <p:nvPr/>
            </p:nvSpPr>
            <p:spPr>
              <a:xfrm>
                <a:off x="4014" y="1475"/>
                <a:ext cx="7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1" name="Rectangle 549"/>
              <p:cNvSpPr/>
              <p:nvPr/>
            </p:nvSpPr>
            <p:spPr>
              <a:xfrm>
                <a:off x="3832" y="1448"/>
                <a:ext cx="289" cy="144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2" name="Rectangle 550"/>
              <p:cNvSpPr/>
              <p:nvPr/>
            </p:nvSpPr>
            <p:spPr>
              <a:xfrm>
                <a:off x="4120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3" name="Rectangle 551"/>
              <p:cNvSpPr/>
              <p:nvPr/>
            </p:nvSpPr>
            <p:spPr>
              <a:xfrm>
                <a:off x="4150" y="1475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4" name="Rectangle 552"/>
              <p:cNvSpPr/>
              <p:nvPr/>
            </p:nvSpPr>
            <p:spPr>
              <a:xfrm>
                <a:off x="4264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5" name="Rectangle 553"/>
              <p:cNvSpPr/>
              <p:nvPr/>
            </p:nvSpPr>
            <p:spPr>
              <a:xfrm>
                <a:off x="4294" y="1475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6" name="Rectangle 554"/>
              <p:cNvSpPr/>
              <p:nvPr/>
            </p:nvSpPr>
            <p:spPr>
              <a:xfrm>
                <a:off x="4120" y="1448"/>
                <a:ext cx="289" cy="144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7" name="Rectangle 555"/>
              <p:cNvSpPr/>
              <p:nvPr/>
            </p:nvSpPr>
            <p:spPr>
              <a:xfrm>
                <a:off x="4120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8" name="Rectangle 556"/>
              <p:cNvSpPr/>
              <p:nvPr/>
            </p:nvSpPr>
            <p:spPr>
              <a:xfrm>
                <a:off x="4150" y="1475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49" name="Rectangle 557"/>
              <p:cNvSpPr/>
              <p:nvPr/>
            </p:nvSpPr>
            <p:spPr>
              <a:xfrm>
                <a:off x="4264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50" name="Rectangle 558"/>
              <p:cNvSpPr/>
              <p:nvPr/>
            </p:nvSpPr>
            <p:spPr>
              <a:xfrm>
                <a:off x="4294" y="1475"/>
                <a:ext cx="9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Helvetica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51" name="Rectangle 559"/>
              <p:cNvSpPr/>
              <p:nvPr/>
            </p:nvSpPr>
            <p:spPr>
              <a:xfrm>
                <a:off x="4120" y="1448"/>
                <a:ext cx="289" cy="144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52" name="Rectangle 560"/>
              <p:cNvSpPr/>
              <p:nvPr/>
            </p:nvSpPr>
            <p:spPr>
              <a:xfrm>
                <a:off x="2932" y="2096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53" name="Rectangle 561"/>
              <p:cNvSpPr/>
              <p:nvPr/>
            </p:nvSpPr>
            <p:spPr>
              <a:xfrm>
                <a:off x="2976" y="2125"/>
                <a:ext cx="1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ret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2054" name="Group 562"/>
              <p:cNvGrpSpPr/>
              <p:nvPr/>
            </p:nvGrpSpPr>
            <p:grpSpPr>
              <a:xfrm>
                <a:off x="3832" y="2096"/>
                <a:ext cx="289" cy="161"/>
                <a:chOff x="3832" y="2096"/>
                <a:chExt cx="289" cy="161"/>
              </a:xfrm>
            </p:grpSpPr>
            <p:sp>
              <p:nvSpPr>
                <p:cNvPr id="32108" name="Rectangle 563"/>
                <p:cNvSpPr/>
                <p:nvPr/>
              </p:nvSpPr>
              <p:spPr>
                <a:xfrm>
                  <a:off x="3832" y="2096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09" name="Rectangle 564"/>
                <p:cNvSpPr/>
                <p:nvPr/>
              </p:nvSpPr>
              <p:spPr>
                <a:xfrm>
                  <a:off x="3879" y="2125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9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10" name="Rectangle 565"/>
                <p:cNvSpPr/>
                <p:nvPr/>
              </p:nvSpPr>
              <p:spPr>
                <a:xfrm>
                  <a:off x="3976" y="2096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11" name="Rectangle 566"/>
                <p:cNvSpPr/>
                <p:nvPr/>
              </p:nvSpPr>
              <p:spPr>
                <a:xfrm>
                  <a:off x="4023" y="2125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12" name="Rectangle 567"/>
                <p:cNvSpPr/>
                <p:nvPr/>
              </p:nvSpPr>
              <p:spPr>
                <a:xfrm>
                  <a:off x="3832" y="2096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055" name="Rectangle 568"/>
              <p:cNvSpPr/>
              <p:nvPr/>
            </p:nvSpPr>
            <p:spPr>
              <a:xfrm>
                <a:off x="2932" y="2096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56" name="Rectangle 569"/>
              <p:cNvSpPr/>
              <p:nvPr/>
            </p:nvSpPr>
            <p:spPr>
              <a:xfrm>
                <a:off x="2976" y="2125"/>
                <a:ext cx="1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ret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57" name="Rectangle 570"/>
              <p:cNvSpPr/>
              <p:nvPr/>
            </p:nvSpPr>
            <p:spPr>
              <a:xfrm>
                <a:off x="3832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58" name="Rectangle 571"/>
              <p:cNvSpPr/>
              <p:nvPr/>
            </p:nvSpPr>
            <p:spPr>
              <a:xfrm>
                <a:off x="3879" y="2125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9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59" name="Rectangle 572"/>
              <p:cNvSpPr/>
              <p:nvPr/>
            </p:nvSpPr>
            <p:spPr>
              <a:xfrm>
                <a:off x="3976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60" name="Rectangle 573"/>
              <p:cNvSpPr/>
              <p:nvPr/>
            </p:nvSpPr>
            <p:spPr>
              <a:xfrm>
                <a:off x="4023" y="2125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61" name="Rectangle 574"/>
              <p:cNvSpPr/>
              <p:nvPr/>
            </p:nvSpPr>
            <p:spPr>
              <a:xfrm>
                <a:off x="3832" y="2096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62" name="Rectangle 575"/>
              <p:cNvSpPr/>
              <p:nvPr/>
            </p:nvSpPr>
            <p:spPr>
              <a:xfrm>
                <a:off x="3832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63" name="Rectangle 576"/>
              <p:cNvSpPr/>
              <p:nvPr/>
            </p:nvSpPr>
            <p:spPr>
              <a:xfrm>
                <a:off x="3879" y="2125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9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64" name="Rectangle 577"/>
              <p:cNvSpPr/>
              <p:nvPr/>
            </p:nvSpPr>
            <p:spPr>
              <a:xfrm>
                <a:off x="3976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65" name="Rectangle 578"/>
              <p:cNvSpPr/>
              <p:nvPr/>
            </p:nvSpPr>
            <p:spPr>
              <a:xfrm>
                <a:off x="4023" y="2125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66" name="Rectangle 579"/>
              <p:cNvSpPr/>
              <p:nvPr/>
            </p:nvSpPr>
            <p:spPr>
              <a:xfrm>
                <a:off x="3832" y="2096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67" name="Rectangle 580"/>
              <p:cNvSpPr/>
              <p:nvPr/>
            </p:nvSpPr>
            <p:spPr>
              <a:xfrm>
                <a:off x="2932" y="15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68" name="Rectangle 581"/>
              <p:cNvSpPr/>
              <p:nvPr/>
            </p:nvSpPr>
            <p:spPr>
              <a:xfrm>
                <a:off x="2976" y="180"/>
                <a:ext cx="167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nop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2069" name="Group 582"/>
              <p:cNvGrpSpPr/>
              <p:nvPr/>
            </p:nvGrpSpPr>
            <p:grpSpPr>
              <a:xfrm>
                <a:off x="3832" y="151"/>
                <a:ext cx="289" cy="161"/>
                <a:chOff x="3832" y="151"/>
                <a:chExt cx="289" cy="161"/>
              </a:xfrm>
            </p:grpSpPr>
            <p:sp>
              <p:nvSpPr>
                <p:cNvPr id="32103" name="Rectangle 583"/>
                <p:cNvSpPr/>
                <p:nvPr/>
              </p:nvSpPr>
              <p:spPr>
                <a:xfrm>
                  <a:off x="3832" y="15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04" name="Rectangle 584"/>
                <p:cNvSpPr/>
                <p:nvPr/>
              </p:nvSpPr>
              <p:spPr>
                <a:xfrm>
                  <a:off x="3879" y="180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05" name="Rectangle 585"/>
                <p:cNvSpPr/>
                <p:nvPr/>
              </p:nvSpPr>
              <p:spPr>
                <a:xfrm>
                  <a:off x="3976" y="15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06" name="Rectangle 586"/>
                <p:cNvSpPr/>
                <p:nvPr/>
              </p:nvSpPr>
              <p:spPr>
                <a:xfrm>
                  <a:off x="4023" y="180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07" name="Rectangle 587"/>
                <p:cNvSpPr/>
                <p:nvPr/>
              </p:nvSpPr>
              <p:spPr>
                <a:xfrm>
                  <a:off x="3832" y="151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070" name="Rectangle 588"/>
              <p:cNvSpPr/>
              <p:nvPr/>
            </p:nvSpPr>
            <p:spPr>
              <a:xfrm>
                <a:off x="2932" y="15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71" name="Rectangle 589"/>
              <p:cNvSpPr/>
              <p:nvPr/>
            </p:nvSpPr>
            <p:spPr>
              <a:xfrm>
                <a:off x="2976" y="180"/>
                <a:ext cx="224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halt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72" name="Rectangle 590"/>
              <p:cNvSpPr/>
              <p:nvPr/>
            </p:nvSpPr>
            <p:spPr>
              <a:xfrm>
                <a:off x="3832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73" name="Rectangle 591"/>
              <p:cNvSpPr/>
              <p:nvPr/>
            </p:nvSpPr>
            <p:spPr>
              <a:xfrm>
                <a:off x="3879" y="180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74" name="Rectangle 592"/>
              <p:cNvSpPr/>
              <p:nvPr/>
            </p:nvSpPr>
            <p:spPr>
              <a:xfrm>
                <a:off x="3976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75" name="Rectangle 593"/>
              <p:cNvSpPr/>
              <p:nvPr/>
            </p:nvSpPr>
            <p:spPr>
              <a:xfrm>
                <a:off x="4023" y="180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76" name="Rectangle 594"/>
              <p:cNvSpPr/>
              <p:nvPr/>
            </p:nvSpPr>
            <p:spPr>
              <a:xfrm>
                <a:off x="3832" y="151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77" name="Rectangle 595"/>
              <p:cNvSpPr/>
              <p:nvPr/>
            </p:nvSpPr>
            <p:spPr>
              <a:xfrm>
                <a:off x="3832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78" name="Rectangle 596"/>
              <p:cNvSpPr/>
              <p:nvPr/>
            </p:nvSpPr>
            <p:spPr>
              <a:xfrm>
                <a:off x="3879" y="180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79" name="Rectangle 597"/>
              <p:cNvSpPr/>
              <p:nvPr/>
            </p:nvSpPr>
            <p:spPr>
              <a:xfrm>
                <a:off x="3976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80" name="Rectangle 598"/>
              <p:cNvSpPr/>
              <p:nvPr/>
            </p:nvSpPr>
            <p:spPr>
              <a:xfrm>
                <a:off x="4023" y="180"/>
                <a:ext cx="56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81" name="Rectangle 599"/>
              <p:cNvSpPr/>
              <p:nvPr/>
            </p:nvSpPr>
            <p:spPr>
              <a:xfrm>
                <a:off x="3832" y="151"/>
                <a:ext cx="289" cy="145"/>
              </a:xfrm>
              <a:prstGeom prst="rect">
                <a:avLst/>
              </a:prstGeom>
              <a:noFill/>
              <a:ln w="22225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82" name="Rectangle 600"/>
              <p:cNvSpPr/>
              <p:nvPr/>
            </p:nvSpPr>
            <p:spPr>
              <a:xfrm>
                <a:off x="2932" y="367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83" name="Rectangle 601"/>
              <p:cNvSpPr/>
              <p:nvPr/>
            </p:nvSpPr>
            <p:spPr>
              <a:xfrm>
                <a:off x="2976" y="396"/>
                <a:ext cx="222" cy="1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halt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2084" name="Group 602"/>
              <p:cNvGrpSpPr/>
              <p:nvPr/>
            </p:nvGrpSpPr>
            <p:grpSpPr>
              <a:xfrm>
                <a:off x="3832" y="367"/>
                <a:ext cx="289" cy="161"/>
                <a:chOff x="3832" y="367"/>
                <a:chExt cx="289" cy="161"/>
              </a:xfrm>
            </p:grpSpPr>
            <p:sp>
              <p:nvSpPr>
                <p:cNvPr id="32098" name="Rectangle 603"/>
                <p:cNvSpPr/>
                <p:nvPr/>
              </p:nvSpPr>
              <p:spPr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99" name="Rectangle 604"/>
                <p:cNvSpPr/>
                <p:nvPr/>
              </p:nvSpPr>
              <p:spPr>
                <a:xfrm>
                  <a:off x="3879" y="396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00" name="Rectangle 605"/>
                <p:cNvSpPr/>
                <p:nvPr/>
              </p:nvSpPr>
              <p:spPr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01" name="Rectangle 606"/>
                <p:cNvSpPr/>
                <p:nvPr/>
              </p:nvSpPr>
              <p:spPr>
                <a:xfrm>
                  <a:off x="4023" y="396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102" name="Rectangle 607"/>
                <p:cNvSpPr/>
                <p:nvPr/>
              </p:nvSpPr>
              <p:spPr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085" name="Rectangle 608"/>
              <p:cNvSpPr/>
              <p:nvPr/>
            </p:nvSpPr>
            <p:spPr>
              <a:xfrm>
                <a:off x="2932" y="367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086" name="Rectangle 609"/>
              <p:cNvSpPr/>
              <p:nvPr/>
            </p:nvSpPr>
            <p:spPr>
              <a:xfrm>
                <a:off x="2976" y="396"/>
                <a:ext cx="168" cy="1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nop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2087" name="Group 610"/>
              <p:cNvGrpSpPr/>
              <p:nvPr/>
            </p:nvGrpSpPr>
            <p:grpSpPr>
              <a:xfrm>
                <a:off x="3832" y="367"/>
                <a:ext cx="289" cy="161"/>
                <a:chOff x="3832" y="367"/>
                <a:chExt cx="289" cy="161"/>
              </a:xfrm>
            </p:grpSpPr>
            <p:sp>
              <p:nvSpPr>
                <p:cNvPr id="32088" name="Rectangle 611"/>
                <p:cNvSpPr/>
                <p:nvPr/>
              </p:nvSpPr>
              <p:spPr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89" name="Rectangle 612"/>
                <p:cNvSpPr/>
                <p:nvPr/>
              </p:nvSpPr>
              <p:spPr>
                <a:xfrm>
                  <a:off x="3879" y="396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90" name="Rectangle 613"/>
                <p:cNvSpPr/>
                <p:nvPr/>
              </p:nvSpPr>
              <p:spPr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91" name="Rectangle 614"/>
                <p:cNvSpPr/>
                <p:nvPr/>
              </p:nvSpPr>
              <p:spPr>
                <a:xfrm>
                  <a:off x="4023" y="396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92" name="Rectangle 615"/>
                <p:cNvSpPr/>
                <p:nvPr/>
              </p:nvSpPr>
              <p:spPr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93" name="Rectangle 616"/>
                <p:cNvSpPr/>
                <p:nvPr/>
              </p:nvSpPr>
              <p:spPr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94" name="Rectangle 617"/>
                <p:cNvSpPr/>
                <p:nvPr/>
              </p:nvSpPr>
              <p:spPr>
                <a:xfrm>
                  <a:off x="3879" y="396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95" name="Rectangle 618"/>
                <p:cNvSpPr/>
                <p:nvPr/>
              </p:nvSpPr>
              <p:spPr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96" name="Rectangle 619"/>
                <p:cNvSpPr/>
                <p:nvPr/>
              </p:nvSpPr>
              <p:spPr>
                <a:xfrm>
                  <a:off x="4023" y="396"/>
                  <a:ext cx="56" cy="1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342900" lvl="0" indent="-342900">
                    <a:lnSpc>
                      <a:spcPct val="90000"/>
                    </a:lnSpc>
                    <a:buNone/>
                  </a:pPr>
                  <a:r>
                    <a:rPr lang="en-US" altLang="zh-CN" sz="2000" dirty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097" name="Rectangle 620"/>
                <p:cNvSpPr/>
                <p:nvPr/>
              </p:nvSpPr>
              <p:spPr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buNone/>
                  </a:pPr>
                  <a:endParaRPr lang="zh-CN" altLang="en-US" sz="1600" b="1" dirty="0"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1749" name="Rectangle 621"/>
          <p:cNvSpPr/>
          <p:nvPr/>
        </p:nvSpPr>
        <p:spPr>
          <a:xfrm>
            <a:off x="1905000" y="5965825"/>
            <a:ext cx="2239963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need_regids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Fetch Control Logic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3962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need_regids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icode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 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 IRRMOVQ, IIRMOVQ, IRMMOVQ, IMRMOVQ, IOPQ, IPUSHQ, IPOPQ };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instr_valid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icode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 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 IHALT, INOP, IRRMOVQ, IIRMOVQ, IRMMOVQ, IMRMOVQ, IOPQ, IJXX, ICALL, IRET, IPUSHQ, IPOPQ };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Fetch Control Logic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152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Courier New" panose="02070309020205020404" pitchFamily="49" charset="0"/>
              </a:rPr>
              <a:t>Practice Problem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need_valC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icode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8534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icode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[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imem_error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INOP;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1: icode0;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079500" marR="0" lvl="0" indent="-1079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3875" y="3612515"/>
            <a:ext cx="36588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若出错则认为该指令为空，什么都不做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Decode(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dirty="0">
                <a:ea typeface="宋体" panose="02010600030101010101" pitchFamily="2" charset="-122"/>
              </a:rPr>
              <a:t>) &amp; Write-Back(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</a:t>
            </a:r>
            <a:r>
              <a:rPr lang="en-US" altLang="zh-CN" dirty="0">
                <a:ea typeface="宋体" panose="02010600030101010101" pitchFamily="2" charset="-122"/>
              </a:rPr>
              <a:t>)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789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1458913"/>
            <a:ext cx="6127750" cy="5049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57200" y="3733800"/>
            <a:ext cx="8305800" cy="2357438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Predefined Blocks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Registers File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Read ports A, B &amp; Write ports E, 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Addresses are register IDs or F (no access)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矩形 180"/>
          <p:cNvSpPr/>
          <p:nvPr/>
        </p:nvSpPr>
        <p:spPr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9941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Decode &amp;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Write Back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994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088" y="381000"/>
            <a:ext cx="4824412" cy="397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152400"/>
            <a:ext cx="4824413" cy="3975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457200" y="3733800"/>
            <a:ext cx="8305800" cy="2590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Control Logic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srcA: read port address for valA {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rA, %rsp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srcB: read port address for valB {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rB, %rsp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dstE: write port address for valE {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rB, %rsp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dstM: write port address for valM {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rA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9" name="矩形 180"/>
          <p:cNvSpPr/>
          <p:nvPr/>
        </p:nvSpPr>
        <p:spPr>
          <a:xfrm>
            <a:off x="457200" y="1219200"/>
            <a:ext cx="39624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41990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3505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Decode &amp;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Write Back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1200" y="1752600"/>
            <a:ext cx="2590800" cy="1274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Cnd</a:t>
            </a: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400" b="0" kern="0" cap="none" spc="0" normalizeH="0" baseline="0" noProof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How to set </a:t>
            </a:r>
            <a:r>
              <a:rPr kumimoji="0" lang="en-US" altLang="zh-CN" sz="2400" b="0" kern="0" cap="none" spc="0" normalizeH="0" baseline="0" noProof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dstE</a:t>
            </a:r>
            <a:r>
              <a:rPr kumimoji="0" lang="en-US" altLang="zh-CN" sz="2400" b="0" kern="0" cap="none" spc="0" normalizeH="0" baseline="0" noProof="0" dirty="0">
                <a:solidFill>
                  <a:srgbClr val="00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400" b="0" kern="0" cap="none" spc="0" normalizeH="0" baseline="0" noProof="0" dirty="0" err="1">
                <a:solidFill>
                  <a:srgbClr val="00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cmovXX</a:t>
            </a:r>
            <a:r>
              <a:rPr kumimoji="0" lang="en-US" altLang="zh-CN" sz="2400" b="0" kern="0" cap="none" spc="0" normalizeH="0" baseline="0" noProof="0" dirty="0">
                <a:solidFill>
                  <a:srgbClr val="000000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) </a:t>
            </a:r>
            <a:endParaRPr kumimoji="0" lang="en-US" altLang="zh-CN" sz="2400" b="0" kern="0" cap="none" spc="0" normalizeH="0" baseline="0" noProof="0" dirty="0">
              <a:solidFill>
                <a:srgbClr val="000000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Source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Text Box 4"/>
          <p:cNvSpPr txBox="1"/>
          <p:nvPr/>
        </p:nvSpPr>
        <p:spPr>
          <a:xfrm>
            <a:off x="2106613" y="1597025"/>
            <a:ext cx="3463925" cy="363538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opq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rA, rB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Text Box 5"/>
          <p:cNvSpPr txBox="1"/>
          <p:nvPr/>
        </p:nvSpPr>
        <p:spPr>
          <a:xfrm>
            <a:off x="2106613" y="1960563"/>
            <a:ext cx="3463925" cy="36195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valA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R[rA]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38" name="Text Box 6"/>
          <p:cNvSpPr txBox="1"/>
          <p:nvPr/>
        </p:nvSpPr>
        <p:spPr>
          <a:xfrm>
            <a:off x="2106613" y="1960563"/>
            <a:ext cx="3463925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Text Box 7"/>
          <p:cNvSpPr txBox="1"/>
          <p:nvPr/>
        </p:nvSpPr>
        <p:spPr>
          <a:xfrm>
            <a:off x="609600" y="1960563"/>
            <a:ext cx="1497013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Decode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Text Box 8"/>
          <p:cNvSpPr txBox="1"/>
          <p:nvPr/>
        </p:nvSpPr>
        <p:spPr>
          <a:xfrm>
            <a:off x="5757863" y="1960563"/>
            <a:ext cx="2776537" cy="36195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Read operand 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1" name="Text Box 9"/>
          <p:cNvSpPr txBox="1"/>
          <p:nvPr/>
        </p:nvSpPr>
        <p:spPr>
          <a:xfrm>
            <a:off x="2106613" y="2322513"/>
            <a:ext cx="3463925" cy="363537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rmmovq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rA, D(rB)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Text Box 10"/>
          <p:cNvSpPr txBox="1"/>
          <p:nvPr/>
        </p:nvSpPr>
        <p:spPr>
          <a:xfrm>
            <a:off x="2106613" y="2686050"/>
            <a:ext cx="3463925" cy="36195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valA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R[rA]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3" name="Text Box 11"/>
          <p:cNvSpPr txBox="1"/>
          <p:nvPr/>
        </p:nvSpPr>
        <p:spPr>
          <a:xfrm>
            <a:off x="2106613" y="2686050"/>
            <a:ext cx="3463925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4" name="Text Box 12"/>
          <p:cNvSpPr txBox="1"/>
          <p:nvPr/>
        </p:nvSpPr>
        <p:spPr>
          <a:xfrm>
            <a:off x="609600" y="2686050"/>
            <a:ext cx="1497013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Decode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5" name="Text Box 13"/>
          <p:cNvSpPr txBox="1"/>
          <p:nvPr/>
        </p:nvSpPr>
        <p:spPr>
          <a:xfrm>
            <a:off x="5757863" y="2686050"/>
            <a:ext cx="2776537" cy="36195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Read operand 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6" name="Text Box 14"/>
          <p:cNvSpPr txBox="1"/>
          <p:nvPr/>
        </p:nvSpPr>
        <p:spPr>
          <a:xfrm>
            <a:off x="2106613" y="3044825"/>
            <a:ext cx="3463925" cy="363538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popq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7" name="Text Box 15"/>
          <p:cNvSpPr txBox="1"/>
          <p:nvPr/>
        </p:nvSpPr>
        <p:spPr>
          <a:xfrm>
            <a:off x="2106613" y="3408363"/>
            <a:ext cx="3463925" cy="36195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valA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R[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%rsp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8" name="Text Box 16"/>
          <p:cNvSpPr txBox="1"/>
          <p:nvPr/>
        </p:nvSpPr>
        <p:spPr>
          <a:xfrm>
            <a:off x="2106613" y="3408363"/>
            <a:ext cx="3463925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9" name="Text Box 17"/>
          <p:cNvSpPr txBox="1"/>
          <p:nvPr/>
        </p:nvSpPr>
        <p:spPr>
          <a:xfrm>
            <a:off x="609600" y="3408363"/>
            <a:ext cx="1497013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Decode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0" name="Text Box 18"/>
          <p:cNvSpPr txBox="1"/>
          <p:nvPr/>
        </p:nvSpPr>
        <p:spPr>
          <a:xfrm>
            <a:off x="5757863" y="3408363"/>
            <a:ext cx="2776537" cy="36195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Read stack pointer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1" name="Text Box 19"/>
          <p:cNvSpPr txBox="1"/>
          <p:nvPr/>
        </p:nvSpPr>
        <p:spPr>
          <a:xfrm>
            <a:off x="2106613" y="3770313"/>
            <a:ext cx="3463925" cy="363537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jXX Dest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2" name="Text Box 20"/>
          <p:cNvSpPr txBox="1"/>
          <p:nvPr/>
        </p:nvSpPr>
        <p:spPr>
          <a:xfrm>
            <a:off x="2106613" y="4133850"/>
            <a:ext cx="3463925" cy="36195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3" name="Text Box 21"/>
          <p:cNvSpPr txBox="1"/>
          <p:nvPr/>
        </p:nvSpPr>
        <p:spPr>
          <a:xfrm>
            <a:off x="2106613" y="4133850"/>
            <a:ext cx="3463925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4" name="Text Box 22"/>
          <p:cNvSpPr txBox="1"/>
          <p:nvPr/>
        </p:nvSpPr>
        <p:spPr>
          <a:xfrm>
            <a:off x="609600" y="4133850"/>
            <a:ext cx="1497013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Decode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5" name="Text Box 23"/>
          <p:cNvSpPr txBox="1"/>
          <p:nvPr/>
        </p:nvSpPr>
        <p:spPr>
          <a:xfrm>
            <a:off x="5757863" y="4133850"/>
            <a:ext cx="2776537" cy="36195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No operand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6" name="Text Box 24"/>
          <p:cNvSpPr txBox="1"/>
          <p:nvPr/>
        </p:nvSpPr>
        <p:spPr>
          <a:xfrm>
            <a:off x="2106613" y="4492625"/>
            <a:ext cx="3463925" cy="363538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call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Dest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7" name="Text Box 25"/>
          <p:cNvSpPr txBox="1"/>
          <p:nvPr/>
        </p:nvSpPr>
        <p:spPr>
          <a:xfrm>
            <a:off x="2106613" y="5581650"/>
            <a:ext cx="3463925" cy="36195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valA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R[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%rsp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8" name="Text Box 26"/>
          <p:cNvSpPr txBox="1"/>
          <p:nvPr/>
        </p:nvSpPr>
        <p:spPr>
          <a:xfrm>
            <a:off x="2106613" y="5581650"/>
            <a:ext cx="3463925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9" name="Text Box 27"/>
          <p:cNvSpPr txBox="1"/>
          <p:nvPr/>
        </p:nvSpPr>
        <p:spPr>
          <a:xfrm>
            <a:off x="609600" y="5581650"/>
            <a:ext cx="1497013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Decode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0" name="Text Box 28"/>
          <p:cNvSpPr txBox="1"/>
          <p:nvPr/>
        </p:nvSpPr>
        <p:spPr>
          <a:xfrm>
            <a:off x="5757863" y="5581650"/>
            <a:ext cx="2776537" cy="36195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Read stack pointer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1" name="Text Box 29"/>
          <p:cNvSpPr txBox="1"/>
          <p:nvPr/>
        </p:nvSpPr>
        <p:spPr>
          <a:xfrm>
            <a:off x="2106613" y="5218113"/>
            <a:ext cx="3463925" cy="363537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4062" name="Text Box 30"/>
          <p:cNvSpPr txBox="1"/>
          <p:nvPr/>
        </p:nvSpPr>
        <p:spPr>
          <a:xfrm>
            <a:off x="2106613" y="4856163"/>
            <a:ext cx="3463925" cy="36195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63" name="Text Box 31"/>
          <p:cNvSpPr txBox="1"/>
          <p:nvPr/>
        </p:nvSpPr>
        <p:spPr>
          <a:xfrm>
            <a:off x="2106613" y="4856163"/>
            <a:ext cx="3463925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4" name="Text Box 32"/>
          <p:cNvSpPr txBox="1"/>
          <p:nvPr/>
        </p:nvSpPr>
        <p:spPr>
          <a:xfrm>
            <a:off x="609600" y="4856163"/>
            <a:ext cx="1497013" cy="36195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Decode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5" name="Text Box 33"/>
          <p:cNvSpPr txBox="1"/>
          <p:nvPr/>
        </p:nvSpPr>
        <p:spPr>
          <a:xfrm>
            <a:off x="5757863" y="4856163"/>
            <a:ext cx="2776537" cy="36195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No operand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SEQ Stage Implementation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 4.3.4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Source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Text Box 34"/>
          <p:cNvSpPr txBox="1"/>
          <p:nvPr/>
        </p:nvSpPr>
        <p:spPr>
          <a:xfrm>
            <a:off x="457200" y="1600200"/>
            <a:ext cx="8012113" cy="26543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srcA = [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IRRMOVQ, IRMMOVQ, 		           IOPL, IPUSHQ }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IPOPQ, IRET }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RRSP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1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RNONE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 #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Don't need register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 Destination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Text Box 4"/>
          <p:cNvSpPr txBox="1"/>
          <p:nvPr/>
        </p:nvSpPr>
        <p:spPr>
          <a:xfrm>
            <a:off x="2127250" y="4000500"/>
            <a:ext cx="3860800" cy="342900"/>
          </a:xfrm>
          <a:prstGeom prst="rect">
            <a:avLst/>
          </a:prstGeom>
          <a:solidFill>
            <a:srgbClr val="CC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3" name="Text Box 5"/>
          <p:cNvSpPr txBox="1"/>
          <p:nvPr/>
        </p:nvSpPr>
        <p:spPr>
          <a:xfrm>
            <a:off x="6197600" y="4000500"/>
            <a:ext cx="2946400" cy="3429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None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2127250" y="3314700"/>
            <a:ext cx="3860800" cy="342900"/>
          </a:xfrm>
          <a:prstGeom prst="rect">
            <a:avLst/>
          </a:prstGeom>
          <a:solidFill>
            <a:srgbClr val="CC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%rsp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]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valE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5" name="Text Box 7"/>
          <p:cNvSpPr txBox="1"/>
          <p:nvPr/>
        </p:nvSpPr>
        <p:spPr>
          <a:xfrm>
            <a:off x="6197600" y="3314700"/>
            <a:ext cx="2946400" cy="3429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Update stack pointer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36" name="Text Box 8"/>
          <p:cNvSpPr txBox="1"/>
          <p:nvPr/>
        </p:nvSpPr>
        <p:spPr>
          <a:xfrm>
            <a:off x="2127250" y="2628900"/>
            <a:ext cx="3860800" cy="342900"/>
          </a:xfrm>
          <a:prstGeom prst="rect">
            <a:avLst/>
          </a:prstGeom>
          <a:solidFill>
            <a:srgbClr val="CC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7" name="Text Box 9"/>
          <p:cNvSpPr txBox="1"/>
          <p:nvPr/>
        </p:nvSpPr>
        <p:spPr>
          <a:xfrm>
            <a:off x="6197600" y="2628900"/>
            <a:ext cx="2946400" cy="3429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None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38" name="Text Box 10"/>
          <p:cNvSpPr txBox="1"/>
          <p:nvPr/>
        </p:nvSpPr>
        <p:spPr>
          <a:xfrm>
            <a:off x="2127250" y="1944688"/>
            <a:ext cx="3860800" cy="342900"/>
          </a:xfrm>
          <a:prstGeom prst="rect">
            <a:avLst/>
          </a:prstGeom>
          <a:solidFill>
            <a:srgbClr val="CC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R[rB]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valE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9" name="Text Box 11"/>
          <p:cNvSpPr txBox="1"/>
          <p:nvPr/>
        </p:nvSpPr>
        <p:spPr>
          <a:xfrm>
            <a:off x="2127250" y="1603375"/>
            <a:ext cx="3860800" cy="341313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opq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rA, rB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40" name="Text Box 12"/>
          <p:cNvSpPr txBox="1"/>
          <p:nvPr/>
        </p:nvSpPr>
        <p:spPr>
          <a:xfrm>
            <a:off x="457200" y="1944688"/>
            <a:ext cx="167005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Write-back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41" name="Text Box 13"/>
          <p:cNvSpPr txBox="1"/>
          <p:nvPr/>
        </p:nvSpPr>
        <p:spPr>
          <a:xfrm>
            <a:off x="2127250" y="2287588"/>
            <a:ext cx="3860800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rmmovq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rA, D(rB)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42" name="Text Box 14"/>
          <p:cNvSpPr txBox="1"/>
          <p:nvPr/>
        </p:nvSpPr>
        <p:spPr>
          <a:xfrm>
            <a:off x="2127250" y="2628900"/>
            <a:ext cx="386080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43" name="Text Box 15"/>
          <p:cNvSpPr txBox="1"/>
          <p:nvPr/>
        </p:nvSpPr>
        <p:spPr>
          <a:xfrm>
            <a:off x="2127250" y="2973388"/>
            <a:ext cx="3860800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popq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44" name="Text Box 16"/>
          <p:cNvSpPr txBox="1"/>
          <p:nvPr/>
        </p:nvSpPr>
        <p:spPr>
          <a:xfrm>
            <a:off x="2127250" y="3314700"/>
            <a:ext cx="386080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45" name="Text Box 17"/>
          <p:cNvSpPr txBox="1"/>
          <p:nvPr/>
        </p:nvSpPr>
        <p:spPr>
          <a:xfrm>
            <a:off x="2127250" y="3659188"/>
            <a:ext cx="3860800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jXX Dest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46" name="Text Box 18"/>
          <p:cNvSpPr txBox="1"/>
          <p:nvPr/>
        </p:nvSpPr>
        <p:spPr>
          <a:xfrm>
            <a:off x="2127250" y="4000500"/>
            <a:ext cx="386080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47" name="Text Box 19"/>
          <p:cNvSpPr txBox="1"/>
          <p:nvPr/>
        </p:nvSpPr>
        <p:spPr>
          <a:xfrm>
            <a:off x="2127250" y="4344988"/>
            <a:ext cx="3860800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call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Dest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48" name="Text Box 20"/>
          <p:cNvSpPr txBox="1"/>
          <p:nvPr/>
        </p:nvSpPr>
        <p:spPr>
          <a:xfrm>
            <a:off x="2127250" y="5030788"/>
            <a:ext cx="3860800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8149" name="Text Box 21"/>
          <p:cNvSpPr txBox="1"/>
          <p:nvPr/>
        </p:nvSpPr>
        <p:spPr>
          <a:xfrm>
            <a:off x="457200" y="2628900"/>
            <a:ext cx="167005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Write-back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50" name="Text Box 22"/>
          <p:cNvSpPr txBox="1"/>
          <p:nvPr/>
        </p:nvSpPr>
        <p:spPr>
          <a:xfrm>
            <a:off x="457200" y="3314700"/>
            <a:ext cx="167005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Write-back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51" name="Text Box 23"/>
          <p:cNvSpPr txBox="1"/>
          <p:nvPr/>
        </p:nvSpPr>
        <p:spPr>
          <a:xfrm>
            <a:off x="457200" y="4000500"/>
            <a:ext cx="167005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Write-back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52" name="Text Box 24"/>
          <p:cNvSpPr txBox="1"/>
          <p:nvPr/>
        </p:nvSpPr>
        <p:spPr>
          <a:xfrm>
            <a:off x="457200" y="4686300"/>
            <a:ext cx="167005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Write-back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53" name="Text Box 25"/>
          <p:cNvSpPr txBox="1"/>
          <p:nvPr/>
        </p:nvSpPr>
        <p:spPr>
          <a:xfrm>
            <a:off x="457200" y="5372100"/>
            <a:ext cx="167005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Write-back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54" name="Text Box 26"/>
          <p:cNvSpPr txBox="1"/>
          <p:nvPr/>
        </p:nvSpPr>
        <p:spPr>
          <a:xfrm>
            <a:off x="6197600" y="1944688"/>
            <a:ext cx="2946400" cy="3429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Write back result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55" name="Text Box 27"/>
          <p:cNvSpPr txBox="1"/>
          <p:nvPr/>
        </p:nvSpPr>
        <p:spPr>
          <a:xfrm>
            <a:off x="2127250" y="1944688"/>
            <a:ext cx="386080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56" name="Text Box 28"/>
          <p:cNvSpPr txBox="1"/>
          <p:nvPr/>
        </p:nvSpPr>
        <p:spPr>
          <a:xfrm>
            <a:off x="2127250" y="4686300"/>
            <a:ext cx="3860800" cy="342900"/>
          </a:xfrm>
          <a:prstGeom prst="rect">
            <a:avLst/>
          </a:prstGeom>
          <a:solidFill>
            <a:srgbClr val="CC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%rsp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]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valE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57" name="Text Box 29"/>
          <p:cNvSpPr txBox="1"/>
          <p:nvPr/>
        </p:nvSpPr>
        <p:spPr>
          <a:xfrm>
            <a:off x="2127250" y="4686300"/>
            <a:ext cx="386080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58" name="Text Box 30"/>
          <p:cNvSpPr txBox="1"/>
          <p:nvPr/>
        </p:nvSpPr>
        <p:spPr>
          <a:xfrm>
            <a:off x="6197600" y="4686300"/>
            <a:ext cx="2946400" cy="3429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Update stack pointer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59" name="Text Box 31"/>
          <p:cNvSpPr txBox="1"/>
          <p:nvPr/>
        </p:nvSpPr>
        <p:spPr>
          <a:xfrm>
            <a:off x="2127250" y="5372100"/>
            <a:ext cx="3860800" cy="342900"/>
          </a:xfrm>
          <a:prstGeom prst="rect">
            <a:avLst/>
          </a:prstGeom>
          <a:solidFill>
            <a:srgbClr val="CC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%rsp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]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valE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60" name="Text Box 32"/>
          <p:cNvSpPr txBox="1"/>
          <p:nvPr/>
        </p:nvSpPr>
        <p:spPr>
          <a:xfrm>
            <a:off x="2127250" y="5372100"/>
            <a:ext cx="3860800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61" name="Text Box 33"/>
          <p:cNvSpPr txBox="1"/>
          <p:nvPr/>
        </p:nvSpPr>
        <p:spPr>
          <a:xfrm>
            <a:off x="6197600" y="5372100"/>
            <a:ext cx="2946400" cy="3429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Update stack pointer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 Destination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Text Box 34"/>
          <p:cNvSpPr txBox="1"/>
          <p:nvPr/>
        </p:nvSpPr>
        <p:spPr>
          <a:xfrm>
            <a:off x="457200" y="1524000"/>
            <a:ext cx="8458200" cy="3540125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dstE = [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IRRMOVQ, IIRMOVQ, 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          IOPQ}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rB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IPUSHQ, IPOPQ, ICALL, 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          IRET }: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RRSP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1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RNONE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  # Don't need register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// How to consider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cmovXX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? 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8738" y="5065713"/>
            <a:ext cx="6413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icode==IRRMOVQ&amp;&amp;ifun&amp;&amp;Cnd: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Execute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222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725613"/>
            <a:ext cx="6172200" cy="448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457200" y="3733800"/>
            <a:ext cx="8305800" cy="2357438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Predefined Blocks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ALU: implements 4 required functions and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generate condition code values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CC: register with 3 condition code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cond: computes condition flag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矩形 180"/>
          <p:cNvSpPr/>
          <p:nvPr/>
        </p:nvSpPr>
        <p:spPr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42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Execute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427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575" y="457200"/>
            <a:ext cx="4505325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57200" y="3733800"/>
            <a:ext cx="8305800" cy="2357438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Control Logical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Set CC: Should condition code register be loaded?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ALU A: Input A to ALU {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valA, valC, +8, -8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ALU B: Input B to ALU {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valB, 0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ALU fun: What function should ALU compute?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4" name="矩形 180"/>
          <p:cNvSpPr/>
          <p:nvPr/>
        </p:nvSpPr>
        <p:spPr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Execute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632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575" y="457200"/>
            <a:ext cx="4505325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503238" y="438150"/>
            <a:ext cx="8031162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ALU A Input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8372" name="Group 1"/>
          <p:cNvGrpSpPr/>
          <p:nvPr/>
        </p:nvGrpSpPr>
        <p:grpSpPr>
          <a:xfrm>
            <a:off x="215900" y="1524000"/>
            <a:ext cx="8928100" cy="3667125"/>
            <a:chOff x="215900" y="1516063"/>
            <a:chExt cx="8928612" cy="3666632"/>
          </a:xfrm>
        </p:grpSpPr>
        <p:sp>
          <p:nvSpPr>
            <p:cNvPr id="58373" name="Text Box 5"/>
            <p:cNvSpPr txBox="1"/>
            <p:nvPr/>
          </p:nvSpPr>
          <p:spPr>
            <a:xfrm>
              <a:off x="1808370" y="4267747"/>
              <a:ext cx="3682586" cy="305347"/>
            </a:xfrm>
            <a:prstGeom prst="rect">
              <a:avLst/>
            </a:prstGeom>
            <a:solidFill>
              <a:srgbClr val="99FFCC"/>
            </a:solidFill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valE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 valB + </a:t>
              </a:r>
              <a:r>
                <a:rPr lang="en-US" altLang="zh-CN" sz="2000" b="1" dirty="0">
                  <a:solidFill>
                    <a:srgbClr val="FF3300"/>
                  </a:solidFill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–8</a:t>
              </a:r>
              <a:endPara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74" name="Text Box 6"/>
            <p:cNvSpPr txBox="1"/>
            <p:nvPr/>
          </p:nvSpPr>
          <p:spPr>
            <a:xfrm>
              <a:off x="5690014" y="4267747"/>
              <a:ext cx="3454498" cy="30534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Decrement stack pointer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5" name="Text Box 7"/>
            <p:cNvSpPr txBox="1"/>
            <p:nvPr/>
          </p:nvSpPr>
          <p:spPr>
            <a:xfrm>
              <a:off x="1808370" y="3658148"/>
              <a:ext cx="3682586" cy="305347"/>
            </a:xfrm>
            <a:prstGeom prst="rect">
              <a:avLst/>
            </a:prstGeom>
            <a:solidFill>
              <a:srgbClr val="99FFCC"/>
            </a:solidFill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76" name="Text Box 8"/>
            <p:cNvSpPr txBox="1"/>
            <p:nvPr/>
          </p:nvSpPr>
          <p:spPr>
            <a:xfrm>
              <a:off x="5690014" y="3658148"/>
              <a:ext cx="3454498" cy="30534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No operation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Text Box 9"/>
            <p:cNvSpPr txBox="1"/>
            <p:nvPr/>
          </p:nvSpPr>
          <p:spPr>
            <a:xfrm>
              <a:off x="1808370" y="3048547"/>
              <a:ext cx="3682586" cy="305347"/>
            </a:xfrm>
            <a:prstGeom prst="rect">
              <a:avLst/>
            </a:prstGeom>
            <a:solidFill>
              <a:srgbClr val="99FFCC"/>
            </a:solidFill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valE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 valB + </a:t>
              </a:r>
              <a:r>
                <a:rPr lang="en-US" altLang="zh-CN" sz="2000" b="1" dirty="0">
                  <a:solidFill>
                    <a:srgbClr val="FF3300"/>
                  </a:solidFill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8</a:t>
              </a:r>
              <a:endPara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78" name="Text Box 10"/>
            <p:cNvSpPr txBox="1"/>
            <p:nvPr/>
          </p:nvSpPr>
          <p:spPr>
            <a:xfrm>
              <a:off x="5690014" y="3048547"/>
              <a:ext cx="3454498" cy="30534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Increment stack pointer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9" name="Text Box 11"/>
            <p:cNvSpPr txBox="1"/>
            <p:nvPr/>
          </p:nvSpPr>
          <p:spPr>
            <a:xfrm>
              <a:off x="1808370" y="2438948"/>
              <a:ext cx="3682586" cy="305347"/>
            </a:xfrm>
            <a:prstGeom prst="rect">
              <a:avLst/>
            </a:prstGeom>
            <a:solidFill>
              <a:srgbClr val="99FFCC"/>
            </a:solidFill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valE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 valB + </a:t>
              </a:r>
              <a:r>
                <a:rPr lang="en-US" altLang="zh-CN" sz="2000" b="1" dirty="0">
                  <a:solidFill>
                    <a:srgbClr val="FF3300"/>
                  </a:solidFill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valC</a:t>
              </a:r>
              <a:endPara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0" name="Text Box 12"/>
            <p:cNvSpPr txBox="1"/>
            <p:nvPr/>
          </p:nvSpPr>
          <p:spPr>
            <a:xfrm>
              <a:off x="5690014" y="2438948"/>
              <a:ext cx="3454498" cy="30534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Compute effective address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1" name="Text Box 13"/>
            <p:cNvSpPr txBox="1"/>
            <p:nvPr/>
          </p:nvSpPr>
          <p:spPr>
            <a:xfrm>
              <a:off x="1808370" y="1821410"/>
              <a:ext cx="3682586" cy="305347"/>
            </a:xfrm>
            <a:prstGeom prst="rect">
              <a:avLst/>
            </a:prstGeom>
            <a:solidFill>
              <a:srgbClr val="99FFCC"/>
            </a:solidFill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valE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 valB OP </a:t>
              </a:r>
              <a:r>
                <a:rPr lang="en-US" altLang="zh-CN" sz="2000" b="1" dirty="0">
                  <a:solidFill>
                    <a:srgbClr val="FF3300"/>
                  </a:solidFill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valA</a:t>
              </a:r>
              <a:endPara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82" name="Text Box 14"/>
            <p:cNvSpPr txBox="1"/>
            <p:nvPr/>
          </p:nvSpPr>
          <p:spPr>
            <a:xfrm>
              <a:off x="5690014" y="1821410"/>
              <a:ext cx="3454498" cy="30534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Perform ALU operation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3" name="Text Box 15"/>
            <p:cNvSpPr txBox="1"/>
            <p:nvPr/>
          </p:nvSpPr>
          <p:spPr>
            <a:xfrm>
              <a:off x="1808370" y="1516063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opq rA, rB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4" name="Text Box 16"/>
            <p:cNvSpPr txBox="1"/>
            <p:nvPr/>
          </p:nvSpPr>
          <p:spPr>
            <a:xfrm>
              <a:off x="215900" y="1821410"/>
              <a:ext cx="1592470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Execute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5" name="Text Box 17"/>
            <p:cNvSpPr txBox="1"/>
            <p:nvPr/>
          </p:nvSpPr>
          <p:spPr>
            <a:xfrm>
              <a:off x="1808370" y="2133600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rmmovq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rA, D(rB)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6" name="Text Box 18"/>
            <p:cNvSpPr txBox="1"/>
            <p:nvPr/>
          </p:nvSpPr>
          <p:spPr>
            <a:xfrm>
              <a:off x="1808370" y="2438948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7" name="Text Box 19"/>
            <p:cNvSpPr txBox="1"/>
            <p:nvPr/>
          </p:nvSpPr>
          <p:spPr>
            <a:xfrm>
              <a:off x="1808370" y="2743200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popq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rA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8" name="Text Box 20"/>
            <p:cNvSpPr txBox="1"/>
            <p:nvPr/>
          </p:nvSpPr>
          <p:spPr>
            <a:xfrm>
              <a:off x="1808370" y="3048547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9" name="Text Box 21"/>
            <p:cNvSpPr txBox="1"/>
            <p:nvPr/>
          </p:nvSpPr>
          <p:spPr>
            <a:xfrm>
              <a:off x="1808370" y="3352800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jXX Dest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0" name="Text Box 22"/>
            <p:cNvSpPr txBox="1"/>
            <p:nvPr/>
          </p:nvSpPr>
          <p:spPr>
            <a:xfrm>
              <a:off x="1808370" y="3658148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Text Box 23"/>
            <p:cNvSpPr txBox="1"/>
            <p:nvPr/>
          </p:nvSpPr>
          <p:spPr>
            <a:xfrm>
              <a:off x="1808370" y="3962400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call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Dest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2" name="Text Box 24"/>
            <p:cNvSpPr txBox="1"/>
            <p:nvPr/>
          </p:nvSpPr>
          <p:spPr>
            <a:xfrm>
              <a:off x="1808370" y="4572000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ret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393" name="Text Box 25"/>
            <p:cNvSpPr txBox="1"/>
            <p:nvPr/>
          </p:nvSpPr>
          <p:spPr>
            <a:xfrm>
              <a:off x="1808370" y="1821410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4" name="Text Box 26"/>
            <p:cNvSpPr txBox="1"/>
            <p:nvPr/>
          </p:nvSpPr>
          <p:spPr>
            <a:xfrm>
              <a:off x="1808370" y="4267747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5" name="Text Box 27"/>
            <p:cNvSpPr txBox="1"/>
            <p:nvPr/>
          </p:nvSpPr>
          <p:spPr>
            <a:xfrm>
              <a:off x="215900" y="2438948"/>
              <a:ext cx="1592470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Execute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6" name="Text Box 28"/>
            <p:cNvSpPr txBox="1"/>
            <p:nvPr/>
          </p:nvSpPr>
          <p:spPr>
            <a:xfrm>
              <a:off x="215900" y="3048547"/>
              <a:ext cx="1592470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Execute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7" name="Text Box 29"/>
            <p:cNvSpPr txBox="1"/>
            <p:nvPr/>
          </p:nvSpPr>
          <p:spPr>
            <a:xfrm>
              <a:off x="215900" y="3658148"/>
              <a:ext cx="1592470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Execute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8" name="Text Box 30"/>
            <p:cNvSpPr txBox="1"/>
            <p:nvPr/>
          </p:nvSpPr>
          <p:spPr>
            <a:xfrm>
              <a:off x="215900" y="4267747"/>
              <a:ext cx="1592470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Execute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9" name="Text Box 31"/>
            <p:cNvSpPr txBox="1"/>
            <p:nvPr/>
          </p:nvSpPr>
          <p:spPr>
            <a:xfrm>
              <a:off x="215900" y="4877348"/>
              <a:ext cx="1592470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Execute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00" name="Text Box 32"/>
            <p:cNvSpPr txBox="1"/>
            <p:nvPr/>
          </p:nvSpPr>
          <p:spPr>
            <a:xfrm>
              <a:off x="1808370" y="4877348"/>
              <a:ext cx="3682586" cy="305347"/>
            </a:xfrm>
            <a:prstGeom prst="rect">
              <a:avLst/>
            </a:prstGeom>
            <a:solidFill>
              <a:srgbClr val="99FFCC"/>
            </a:solidFill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valE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 valB + </a:t>
              </a:r>
              <a:r>
                <a:rPr lang="en-US" altLang="zh-CN" sz="2000" b="1" dirty="0">
                  <a:solidFill>
                    <a:srgbClr val="FF3300"/>
                  </a:solidFill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8</a:t>
              </a:r>
              <a:endPara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401" name="Text Box 33"/>
            <p:cNvSpPr txBox="1"/>
            <p:nvPr/>
          </p:nvSpPr>
          <p:spPr>
            <a:xfrm>
              <a:off x="5690014" y="4877348"/>
              <a:ext cx="3454498" cy="30534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Increment stack pointer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02" name="Text Box 34"/>
            <p:cNvSpPr txBox="1"/>
            <p:nvPr/>
          </p:nvSpPr>
          <p:spPr>
            <a:xfrm>
              <a:off x="1808370" y="4877348"/>
              <a:ext cx="3682586" cy="305347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503238" y="438150"/>
            <a:ext cx="8031162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ALU A Input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0" name="Text Box 3"/>
          <p:cNvSpPr txBox="1"/>
          <p:nvPr/>
        </p:nvSpPr>
        <p:spPr>
          <a:xfrm>
            <a:off x="4883150" y="5726113"/>
            <a:ext cx="2824163" cy="3048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0421" name="Text Box 35"/>
          <p:cNvSpPr txBox="1"/>
          <p:nvPr/>
        </p:nvSpPr>
        <p:spPr>
          <a:xfrm>
            <a:off x="228600" y="1549400"/>
            <a:ext cx="8763000" cy="3508375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aluA = [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IRRMOVQ, IOPQ }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valA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IIRMOVQ, IRMMOVQ,IMRMOVQ} 							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valC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ICALL, IPUSHQ }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-8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IRET, IPOPQ } 	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# Other instructions don't need ALU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ALU 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8" name="Text Box 5"/>
          <p:cNvSpPr txBox="1"/>
          <p:nvPr/>
        </p:nvSpPr>
        <p:spPr>
          <a:xfrm>
            <a:off x="1779588" y="4773613"/>
            <a:ext cx="3584575" cy="341312"/>
          </a:xfrm>
          <a:prstGeom prst="rect">
            <a:avLst/>
          </a:prstGeom>
          <a:solidFill>
            <a:srgbClr val="99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valE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valB </a:t>
            </a:r>
            <a:r>
              <a: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 (-8)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69" name="Text Box 6"/>
          <p:cNvSpPr txBox="1"/>
          <p:nvPr/>
        </p:nvSpPr>
        <p:spPr>
          <a:xfrm>
            <a:off x="5557838" y="4773613"/>
            <a:ext cx="3586162" cy="341312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Decrement stack pointer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Text Box 7"/>
          <p:cNvSpPr txBox="1"/>
          <p:nvPr/>
        </p:nvSpPr>
        <p:spPr>
          <a:xfrm>
            <a:off x="1779588" y="4087813"/>
            <a:ext cx="3584575" cy="341312"/>
          </a:xfrm>
          <a:prstGeom prst="rect">
            <a:avLst/>
          </a:prstGeom>
          <a:solidFill>
            <a:srgbClr val="99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71" name="Text Box 8"/>
          <p:cNvSpPr txBox="1"/>
          <p:nvPr/>
        </p:nvSpPr>
        <p:spPr>
          <a:xfrm>
            <a:off x="5557838" y="4087813"/>
            <a:ext cx="3586162" cy="341312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No operation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72" name="Text Box 9"/>
          <p:cNvSpPr txBox="1"/>
          <p:nvPr/>
        </p:nvSpPr>
        <p:spPr>
          <a:xfrm>
            <a:off x="1779588" y="3402013"/>
            <a:ext cx="3584575" cy="341312"/>
          </a:xfrm>
          <a:prstGeom prst="rect">
            <a:avLst/>
          </a:prstGeom>
          <a:solidFill>
            <a:srgbClr val="99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valE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valB </a:t>
            </a:r>
            <a:r>
              <a: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 (-8)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73" name="Text Box 10"/>
          <p:cNvSpPr txBox="1"/>
          <p:nvPr/>
        </p:nvSpPr>
        <p:spPr>
          <a:xfrm>
            <a:off x="5557838" y="3402013"/>
            <a:ext cx="3586162" cy="341312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Increment stack pointer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74" name="Text Box 11"/>
          <p:cNvSpPr txBox="1"/>
          <p:nvPr/>
        </p:nvSpPr>
        <p:spPr>
          <a:xfrm>
            <a:off x="1779588" y="2716213"/>
            <a:ext cx="3584575" cy="341312"/>
          </a:xfrm>
          <a:prstGeom prst="rect">
            <a:avLst/>
          </a:prstGeom>
          <a:solidFill>
            <a:srgbClr val="99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valE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valB </a:t>
            </a:r>
            <a:r>
              <a: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valC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75" name="Text Box 12"/>
          <p:cNvSpPr txBox="1"/>
          <p:nvPr/>
        </p:nvSpPr>
        <p:spPr>
          <a:xfrm>
            <a:off x="5557838" y="2716213"/>
            <a:ext cx="3586162" cy="341312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Compute effective address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76" name="Text Box 13"/>
          <p:cNvSpPr txBox="1"/>
          <p:nvPr/>
        </p:nvSpPr>
        <p:spPr>
          <a:xfrm>
            <a:off x="1779588" y="2022475"/>
            <a:ext cx="3584575" cy="341313"/>
          </a:xfrm>
          <a:prstGeom prst="rect">
            <a:avLst/>
          </a:prstGeom>
          <a:solidFill>
            <a:srgbClr val="99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valE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valB </a:t>
            </a:r>
            <a:r>
              <a: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valA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77" name="Text Box 14"/>
          <p:cNvSpPr txBox="1"/>
          <p:nvPr/>
        </p:nvSpPr>
        <p:spPr>
          <a:xfrm>
            <a:off x="5557838" y="2022475"/>
            <a:ext cx="3586162" cy="341313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Perform ALU operation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78" name="Text Box 15"/>
          <p:cNvSpPr txBox="1"/>
          <p:nvPr/>
        </p:nvSpPr>
        <p:spPr>
          <a:xfrm>
            <a:off x="1779588" y="1679575"/>
            <a:ext cx="3584575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opq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rA, rB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79" name="Text Box 16"/>
          <p:cNvSpPr txBox="1"/>
          <p:nvPr/>
        </p:nvSpPr>
        <p:spPr>
          <a:xfrm>
            <a:off x="228600" y="2022475"/>
            <a:ext cx="1550988" cy="341313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Execute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80" name="Text Box 17"/>
          <p:cNvSpPr txBox="1"/>
          <p:nvPr/>
        </p:nvSpPr>
        <p:spPr>
          <a:xfrm>
            <a:off x="1779588" y="2373313"/>
            <a:ext cx="3584575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rmmovq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rA, D(rB)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81" name="Text Box 18"/>
          <p:cNvSpPr txBox="1"/>
          <p:nvPr/>
        </p:nvSpPr>
        <p:spPr>
          <a:xfrm>
            <a:off x="1779588" y="2716213"/>
            <a:ext cx="3584575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82" name="Text Box 19"/>
          <p:cNvSpPr txBox="1"/>
          <p:nvPr/>
        </p:nvSpPr>
        <p:spPr>
          <a:xfrm>
            <a:off x="1779588" y="3059113"/>
            <a:ext cx="3584575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popq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83" name="Text Box 20"/>
          <p:cNvSpPr txBox="1"/>
          <p:nvPr/>
        </p:nvSpPr>
        <p:spPr>
          <a:xfrm>
            <a:off x="1779588" y="3402013"/>
            <a:ext cx="3584575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84" name="Text Box 21"/>
          <p:cNvSpPr txBox="1"/>
          <p:nvPr/>
        </p:nvSpPr>
        <p:spPr>
          <a:xfrm>
            <a:off x="1779588" y="3744913"/>
            <a:ext cx="3584575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jXX Dest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85" name="Text Box 22"/>
          <p:cNvSpPr txBox="1"/>
          <p:nvPr/>
        </p:nvSpPr>
        <p:spPr>
          <a:xfrm>
            <a:off x="1779588" y="4087813"/>
            <a:ext cx="3584575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86" name="Text Box 23"/>
          <p:cNvSpPr txBox="1"/>
          <p:nvPr/>
        </p:nvSpPr>
        <p:spPr>
          <a:xfrm>
            <a:off x="1779588" y="4430713"/>
            <a:ext cx="3584575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call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Dest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87" name="Text Box 24"/>
          <p:cNvSpPr txBox="1"/>
          <p:nvPr/>
        </p:nvSpPr>
        <p:spPr>
          <a:xfrm>
            <a:off x="1779588" y="5106988"/>
            <a:ext cx="3584575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488" name="Text Box 25"/>
          <p:cNvSpPr txBox="1"/>
          <p:nvPr/>
        </p:nvSpPr>
        <p:spPr>
          <a:xfrm>
            <a:off x="1779588" y="2022475"/>
            <a:ext cx="3584575" cy="341313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89" name="Text Box 26"/>
          <p:cNvSpPr txBox="1"/>
          <p:nvPr/>
        </p:nvSpPr>
        <p:spPr>
          <a:xfrm>
            <a:off x="1779588" y="4773613"/>
            <a:ext cx="3584575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90" name="Text Box 27"/>
          <p:cNvSpPr txBox="1"/>
          <p:nvPr/>
        </p:nvSpPr>
        <p:spPr>
          <a:xfrm>
            <a:off x="228600" y="2716213"/>
            <a:ext cx="1550988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Execute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91" name="Text Box 28"/>
          <p:cNvSpPr txBox="1"/>
          <p:nvPr/>
        </p:nvSpPr>
        <p:spPr>
          <a:xfrm>
            <a:off x="228600" y="3402013"/>
            <a:ext cx="1550988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Execute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92" name="Text Box 29"/>
          <p:cNvSpPr txBox="1"/>
          <p:nvPr/>
        </p:nvSpPr>
        <p:spPr>
          <a:xfrm>
            <a:off x="228600" y="4087813"/>
            <a:ext cx="1550988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Execute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93" name="Text Box 30"/>
          <p:cNvSpPr txBox="1"/>
          <p:nvPr/>
        </p:nvSpPr>
        <p:spPr>
          <a:xfrm>
            <a:off x="228600" y="4773613"/>
            <a:ext cx="1550988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Execute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94" name="Text Box 31"/>
          <p:cNvSpPr txBox="1"/>
          <p:nvPr/>
        </p:nvSpPr>
        <p:spPr>
          <a:xfrm>
            <a:off x="228600" y="5448300"/>
            <a:ext cx="1550988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Execute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95" name="Text Box 32"/>
          <p:cNvSpPr txBox="1"/>
          <p:nvPr/>
        </p:nvSpPr>
        <p:spPr>
          <a:xfrm>
            <a:off x="1779588" y="5448300"/>
            <a:ext cx="3584575" cy="342900"/>
          </a:xfrm>
          <a:prstGeom prst="rect">
            <a:avLst/>
          </a:prstGeom>
          <a:solidFill>
            <a:srgbClr val="99FFCC"/>
          </a:solidFill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valE 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valB </a:t>
            </a:r>
            <a:r>
              <a:rPr lang="en-US" altLang="zh-CN" sz="2000" b="1" dirty="0">
                <a:solidFill>
                  <a:srgbClr val="FF33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+ 8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96" name="Text Box 33"/>
          <p:cNvSpPr txBox="1"/>
          <p:nvPr/>
        </p:nvSpPr>
        <p:spPr>
          <a:xfrm>
            <a:off x="5557838" y="5448300"/>
            <a:ext cx="3586162" cy="3429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Increment stack pointer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2497" name="Text Box 34"/>
          <p:cNvSpPr txBox="1"/>
          <p:nvPr/>
        </p:nvSpPr>
        <p:spPr>
          <a:xfrm>
            <a:off x="1779588" y="5448300"/>
            <a:ext cx="3584575" cy="342900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ALU Operation / Condition Set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6" name="Text Box 3"/>
          <p:cNvSpPr txBox="1"/>
          <p:nvPr/>
        </p:nvSpPr>
        <p:spPr>
          <a:xfrm>
            <a:off x="4883150" y="5726113"/>
            <a:ext cx="2824163" cy="3048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Text Box 35"/>
          <p:cNvSpPr txBox="1"/>
          <p:nvPr/>
        </p:nvSpPr>
        <p:spPr>
          <a:xfrm>
            <a:off x="457200" y="1520825"/>
            <a:ext cx="8153400" cy="3108325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alufun = [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==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IOPQ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: ifun;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1 : ALUADD;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Bool set_cc = icode in { IOPQ };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6055" y="2677160"/>
            <a:ext cx="39630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ea typeface="宋体" panose="02010600030101010101" pitchFamily="2" charset="-122"/>
              </a:rPr>
              <a:t>除去</a:t>
            </a:r>
            <a:r>
              <a:rPr lang="en-US" altLang="zh-CN" sz="2000">
                <a:ea typeface="宋体" panose="02010600030101010101" pitchFamily="2" charset="-122"/>
              </a:rPr>
              <a:t>opq</a:t>
            </a:r>
            <a:r>
              <a:rPr lang="zh-CN" altLang="en-US" sz="2000">
                <a:ea typeface="宋体" panose="02010600030101010101" pitchFamily="2" charset="-122"/>
              </a:rPr>
              <a:t>之外的指令都默认为加法</a:t>
            </a:r>
            <a:r>
              <a:rPr lang="en-US" altLang="zh-CN" sz="2000">
                <a:ea typeface="宋体" panose="02010600030101010101" pitchFamily="2" charset="-122"/>
              </a:rPr>
              <a:t>!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57530" indent="-214630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03247-FD02-4190-AA27-5AC066D531C5}" type="slidenum"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Determinate</a:t>
            </a:r>
            <a:r>
              <a:rPr lang="en-US" altLang="zh-CN" dirty="0">
                <a:ea typeface="宋体" panose="02010600030101010101" pitchFamily="2" charset="-122"/>
              </a:rPr>
              <a:t>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sz="half" idx="1"/>
          </p:nvPr>
        </p:nvSpPr>
        <p:spPr>
          <a:xfrm>
            <a:off x="1371600" y="2057400"/>
            <a:ext cx="3257550" cy="3600450"/>
          </a:xfrm>
        </p:spPr>
        <p:txBody>
          <a:bodyPr vert="horz" wrap="square" lIns="91440" tIns="45720" rIns="91440" bIns="45720" anchor="t" anchorCtr="0"/>
          <a:p>
            <a:pPr marL="0" indent="0" defTabSz="684530">
              <a:buClrTx/>
              <a:buSzTx/>
              <a:buFontTx/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Fetch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Program Count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icode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Instr. Code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ifun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Instr. Function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rA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Instr. Register A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rB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Instr. Register B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valC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Instr. Constant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valP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Incremented PC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 defTabSz="684530">
              <a:buClrTx/>
              <a:buSzTx/>
              <a:buFontTx/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Decode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valA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Register value A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valB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Register value B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253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29150" y="2057400"/>
            <a:ext cx="3371850" cy="3314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45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14425" algn="l"/>
              </a:tabLst>
              <a:defRPr/>
            </a:pPr>
            <a:r>
              <a:rPr kumimoji="0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Execute</a:t>
            </a:r>
            <a:endParaRPr kumimoji="0" lang="en-US" altLang="zh-CN" sz="2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71475" marR="0" lvl="1" indent="0" algn="l" defTabSz="6845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144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valE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ALU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esult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71475" marR="0" lvl="1" indent="0" algn="l" defTabSz="6845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144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CC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Condition Code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71475" marR="0" lvl="1" indent="0" algn="l" defTabSz="6845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144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Cnd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Condition Flag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6845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14425" algn="l"/>
              </a:tabLst>
              <a:defRPr/>
            </a:pPr>
            <a:r>
              <a:rPr kumimoji="0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Memory	</a:t>
            </a:r>
            <a:endParaRPr kumimoji="0" lang="en-US" altLang="zh-CN" sz="2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71475" marR="0" lvl="1" indent="0" algn="l" defTabSz="6845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144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valM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Value from Memory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6845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14425" algn="l"/>
              </a:tabLst>
              <a:defRPr/>
            </a:pPr>
            <a:r>
              <a:rPr kumimoji="0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Write 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back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57530" marR="0" lvl="1" indent="-186055" algn="l" defTabSz="6845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144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valE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ALU result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57530" marR="0" lvl="1" indent="-186055" algn="l" defTabSz="6845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144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valM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Value from Memory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11270" name="Straight Connector 2"/>
          <p:cNvCxnSpPr/>
          <p:nvPr/>
        </p:nvCxnSpPr>
        <p:spPr>
          <a:xfrm>
            <a:off x="4514850" y="2000250"/>
            <a:ext cx="0" cy="37147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656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524000"/>
            <a:ext cx="4724400" cy="482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529965" y="1781175"/>
            <a:ext cx="298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status</a:t>
            </a:r>
            <a:r>
              <a:rPr lang="zh-CN" altLang="en-US" sz="2000">
                <a:ea typeface="宋体" panose="02010600030101010101" pitchFamily="2" charset="-122"/>
              </a:rPr>
              <a:t>状态只在此处设置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3150" y="2362200"/>
            <a:ext cx="29908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>
                <a:ea typeface="宋体" panose="02010600030101010101" pitchFamily="2" charset="-122"/>
              </a:rPr>
              <a:t>和</a:t>
            </a:r>
            <a:r>
              <a:rPr lang="en-US" altLang="zh-CN" sz="2000">
                <a:ea typeface="宋体" panose="02010600030101010101" pitchFamily="2" charset="-122"/>
              </a:rPr>
              <a:t>write</a:t>
            </a:r>
            <a:r>
              <a:rPr lang="zh-CN" altLang="en-US" sz="2000">
                <a:ea typeface="宋体" panose="02010600030101010101" pitchFamily="2" charset="-122"/>
              </a:rPr>
              <a:t>操作每次只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能进行一个，即两者不能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同时取到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457200" y="3733800"/>
            <a:ext cx="8305800" cy="2357438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Predefined Blocks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Memory: Reads or writes memory word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12" name="矩形 180"/>
          <p:cNvSpPr/>
          <p:nvPr/>
        </p:nvSpPr>
        <p:spPr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86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861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025" y="198438"/>
            <a:ext cx="3927475" cy="4014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667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Control Logical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Mem. read: should word be read?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Mem. write: should word be written?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Mem. addr.: Select address {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valA, valE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Mem. data.: Select data {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valA, valP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Stat: Compute the status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60" name="矩形 180"/>
          <p:cNvSpPr/>
          <p:nvPr/>
        </p:nvSpPr>
        <p:spPr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06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7066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025" y="76200"/>
            <a:ext cx="3927475" cy="4014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Address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8" name="Text Box 4"/>
          <p:cNvSpPr txBox="1"/>
          <p:nvPr/>
        </p:nvSpPr>
        <p:spPr>
          <a:xfrm>
            <a:off x="1817688" y="1679575"/>
            <a:ext cx="3530600" cy="417513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Helvetica" pitchFamily="34" charset="0"/>
                <a:ea typeface="宋体" panose="02010600030101010101" pitchFamily="2" charset="-122"/>
              </a:rPr>
              <a:t>opq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rA, rB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2709" name="Text Box 5"/>
          <p:cNvSpPr txBox="1"/>
          <p:nvPr/>
        </p:nvSpPr>
        <p:spPr>
          <a:xfrm>
            <a:off x="292100" y="2097088"/>
            <a:ext cx="1525588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Memory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2710" name="Text Box 6"/>
          <p:cNvSpPr txBox="1"/>
          <p:nvPr/>
        </p:nvSpPr>
        <p:spPr>
          <a:xfrm>
            <a:off x="1817688" y="2441575"/>
            <a:ext cx="3530600" cy="341313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rmmovq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rA, D(rB)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2711" name="Text Box 7"/>
          <p:cNvSpPr txBox="1"/>
          <p:nvPr/>
        </p:nvSpPr>
        <p:spPr>
          <a:xfrm>
            <a:off x="1817688" y="3127375"/>
            <a:ext cx="3530600" cy="341313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popq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rA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2712" name="Text Box 8"/>
          <p:cNvSpPr txBox="1"/>
          <p:nvPr/>
        </p:nvSpPr>
        <p:spPr>
          <a:xfrm>
            <a:off x="1817688" y="3813175"/>
            <a:ext cx="3530600" cy="341313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jXX Dest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2713" name="Text Box 9"/>
          <p:cNvSpPr txBox="1"/>
          <p:nvPr/>
        </p:nvSpPr>
        <p:spPr>
          <a:xfrm>
            <a:off x="1817688" y="4498975"/>
            <a:ext cx="3530600" cy="341313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call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Dest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2714" name="Text Box 10"/>
          <p:cNvSpPr txBox="1"/>
          <p:nvPr/>
        </p:nvSpPr>
        <p:spPr>
          <a:xfrm>
            <a:off x="1817688" y="5184775"/>
            <a:ext cx="3530600" cy="341313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15" name="Text Box 11"/>
          <p:cNvSpPr txBox="1"/>
          <p:nvPr/>
        </p:nvSpPr>
        <p:spPr>
          <a:xfrm>
            <a:off x="1817688" y="2097088"/>
            <a:ext cx="3530600" cy="341312"/>
          </a:xfrm>
          <a:prstGeom prst="rect">
            <a:avLst/>
          </a:prstGeom>
          <a:solidFill>
            <a:srgbClr val="CC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  </a:t>
            </a: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2716" name="Text Box 12"/>
          <p:cNvSpPr txBox="1"/>
          <p:nvPr/>
        </p:nvSpPr>
        <p:spPr>
          <a:xfrm>
            <a:off x="5538788" y="2097088"/>
            <a:ext cx="3529012" cy="341312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No operation 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72717" name="Group 13"/>
          <p:cNvGrpSpPr/>
          <p:nvPr/>
        </p:nvGrpSpPr>
        <p:grpSpPr>
          <a:xfrm>
            <a:off x="292100" y="2782888"/>
            <a:ext cx="8775700" cy="341312"/>
            <a:chOff x="576" y="2352"/>
            <a:chExt cx="4416" cy="192"/>
          </a:xfrm>
        </p:grpSpPr>
        <p:sp>
          <p:nvSpPr>
            <p:cNvPr id="72733" name="Text Box 14"/>
            <p:cNvSpPr txBox="1"/>
            <p:nvPr/>
          </p:nvSpPr>
          <p:spPr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2000" b="1" baseline="-25000" dirty="0">
                  <a:latin typeface="Helvetica" pitchFamily="34" charset="0"/>
                  <a:ea typeface="宋体" panose="02010600030101010101" pitchFamily="2" charset="-122"/>
                </a:rPr>
                <a:t>8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[</a:t>
              </a:r>
              <a:r>
                <a:rPr lang="en-US" altLang="zh-CN" sz="2000" b="1" dirty="0">
                  <a:solidFill>
                    <a:srgbClr val="FF3300"/>
                  </a:solidFill>
                  <a:latin typeface="Helvetica" pitchFamily="34" charset="0"/>
                  <a:ea typeface="宋体" panose="02010600030101010101" pitchFamily="2" charset="-122"/>
                </a:rPr>
                <a:t>valE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]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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valA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34" name="Text Box 15"/>
            <p:cNvSpPr txBox="1"/>
            <p:nvPr/>
          </p:nvSpPr>
          <p:spPr>
            <a:xfrm>
              <a:off x="576" y="2352"/>
              <a:ext cx="768" cy="192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35" name="Text Box 16"/>
            <p:cNvSpPr txBox="1"/>
            <p:nvPr/>
          </p:nvSpPr>
          <p:spPr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Write value to memory 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718" name="Group 17"/>
          <p:cNvGrpSpPr/>
          <p:nvPr/>
        </p:nvGrpSpPr>
        <p:grpSpPr>
          <a:xfrm>
            <a:off x="292100" y="3468688"/>
            <a:ext cx="8775700" cy="341312"/>
            <a:chOff x="576" y="2352"/>
            <a:chExt cx="4416" cy="192"/>
          </a:xfrm>
        </p:grpSpPr>
        <p:sp>
          <p:nvSpPr>
            <p:cNvPr id="72730" name="Text Box 18"/>
            <p:cNvSpPr txBox="1"/>
            <p:nvPr/>
          </p:nvSpPr>
          <p:spPr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valM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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M</a:t>
              </a:r>
              <a:r>
                <a:rPr lang="en-US" altLang="zh-CN" sz="2000" b="1" baseline="-25000" dirty="0">
                  <a:latin typeface="Helvetica" pitchFamily="34" charset="0"/>
                  <a:ea typeface="宋体" panose="02010600030101010101" pitchFamily="2" charset="-122"/>
                </a:rPr>
                <a:t>8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[</a:t>
              </a:r>
              <a:r>
                <a:rPr lang="en-US" altLang="zh-CN" sz="2000" b="1" dirty="0">
                  <a:solidFill>
                    <a:srgbClr val="FF3300"/>
                  </a:solidFill>
                  <a:latin typeface="Helvetica" pitchFamily="34" charset="0"/>
                  <a:ea typeface="宋体" panose="02010600030101010101" pitchFamily="2" charset="-122"/>
                </a:rPr>
                <a:t>valA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]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31" name="Text Box 19"/>
            <p:cNvSpPr txBox="1"/>
            <p:nvPr/>
          </p:nvSpPr>
          <p:spPr>
            <a:xfrm>
              <a:off x="576" y="2352"/>
              <a:ext cx="768" cy="192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32" name="Text Box 20"/>
            <p:cNvSpPr txBox="1"/>
            <p:nvPr/>
          </p:nvSpPr>
          <p:spPr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 from stack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719" name="Group 21"/>
          <p:cNvGrpSpPr/>
          <p:nvPr/>
        </p:nvGrpSpPr>
        <p:grpSpPr>
          <a:xfrm>
            <a:off x="292100" y="4840288"/>
            <a:ext cx="8775700" cy="341312"/>
            <a:chOff x="576" y="2352"/>
            <a:chExt cx="4416" cy="192"/>
          </a:xfrm>
        </p:grpSpPr>
        <p:sp>
          <p:nvSpPr>
            <p:cNvPr id="72727" name="Text Box 22"/>
            <p:cNvSpPr txBox="1"/>
            <p:nvPr/>
          </p:nvSpPr>
          <p:spPr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2000" b="1" baseline="-25000" dirty="0">
                  <a:latin typeface="Helvetica" pitchFamily="34" charset="0"/>
                  <a:ea typeface="宋体" panose="02010600030101010101" pitchFamily="2" charset="-122"/>
                </a:rPr>
                <a:t>8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[</a:t>
              </a:r>
              <a:r>
                <a:rPr lang="en-US" altLang="zh-CN" sz="2000" b="1" dirty="0">
                  <a:solidFill>
                    <a:srgbClr val="FF3300"/>
                  </a:solidFill>
                  <a:latin typeface="Helvetica" pitchFamily="34" charset="0"/>
                  <a:ea typeface="宋体" panose="02010600030101010101" pitchFamily="2" charset="-122"/>
                </a:rPr>
                <a:t>valE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]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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valP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8" name="Text Box 23"/>
            <p:cNvSpPr txBox="1"/>
            <p:nvPr/>
          </p:nvSpPr>
          <p:spPr>
            <a:xfrm>
              <a:off x="576" y="2352"/>
              <a:ext cx="768" cy="192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9" name="Text Box 24"/>
            <p:cNvSpPr txBox="1"/>
            <p:nvPr/>
          </p:nvSpPr>
          <p:spPr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Write return value on stack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720" name="Group 25"/>
          <p:cNvGrpSpPr/>
          <p:nvPr/>
        </p:nvGrpSpPr>
        <p:grpSpPr>
          <a:xfrm>
            <a:off x="292100" y="5526088"/>
            <a:ext cx="8775700" cy="341312"/>
            <a:chOff x="576" y="2352"/>
            <a:chExt cx="4416" cy="192"/>
          </a:xfrm>
        </p:grpSpPr>
        <p:sp>
          <p:nvSpPr>
            <p:cNvPr id="72724" name="Text Box 26"/>
            <p:cNvSpPr txBox="1"/>
            <p:nvPr/>
          </p:nvSpPr>
          <p:spPr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valM 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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M</a:t>
              </a:r>
              <a:r>
                <a:rPr lang="en-US" altLang="zh-CN" sz="2000" b="1" baseline="-25000" dirty="0">
                  <a:latin typeface="Helvetica" pitchFamily="34" charset="0"/>
                  <a:ea typeface="宋体" panose="02010600030101010101" pitchFamily="2" charset="-122"/>
                </a:rPr>
                <a:t>8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[</a:t>
              </a:r>
              <a:r>
                <a:rPr lang="en-US" altLang="zh-CN" sz="2000" b="1" dirty="0">
                  <a:solidFill>
                    <a:srgbClr val="FF3300"/>
                  </a:solidFill>
                  <a:latin typeface="Helvetica" pitchFamily="34" charset="0"/>
                  <a:ea typeface="宋体" panose="02010600030101010101" pitchFamily="2" charset="-122"/>
                </a:rPr>
                <a:t>valA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] 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Text Box 27"/>
            <p:cNvSpPr txBox="1"/>
            <p:nvPr/>
          </p:nvSpPr>
          <p:spPr>
            <a:xfrm>
              <a:off x="576" y="2352"/>
              <a:ext cx="768" cy="192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6" name="Text Box 28"/>
            <p:cNvSpPr txBox="1"/>
            <p:nvPr/>
          </p:nvSpPr>
          <p:spPr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 return address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21" name="Text Box 29"/>
          <p:cNvSpPr txBox="1"/>
          <p:nvPr/>
        </p:nvSpPr>
        <p:spPr>
          <a:xfrm>
            <a:off x="292100" y="4154488"/>
            <a:ext cx="1525588" cy="341312"/>
          </a:xfrm>
          <a:prstGeom prst="rect">
            <a:avLst/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Memory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2722" name="Text Box 30"/>
          <p:cNvSpPr txBox="1"/>
          <p:nvPr/>
        </p:nvSpPr>
        <p:spPr>
          <a:xfrm>
            <a:off x="1817688" y="4154488"/>
            <a:ext cx="3530600" cy="341312"/>
          </a:xfrm>
          <a:prstGeom prst="rect">
            <a:avLst/>
          </a:prstGeom>
          <a:solidFill>
            <a:srgbClr val="CC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  </a:t>
            </a: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2723" name="Text Box 31"/>
          <p:cNvSpPr txBox="1"/>
          <p:nvPr/>
        </p:nvSpPr>
        <p:spPr>
          <a:xfrm>
            <a:off x="5538788" y="4154488"/>
            <a:ext cx="3529012" cy="341312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No operation 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Address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4756" name="Text Box 32"/>
          <p:cNvSpPr txBox="1"/>
          <p:nvPr/>
        </p:nvSpPr>
        <p:spPr>
          <a:xfrm>
            <a:off x="457200" y="1524000"/>
            <a:ext cx="8077200" cy="2654300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mem_addr = [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IRMMOVQ, IPUSHQ, 				ICALL, IMRMOVQ }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valE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 IPOPL, IRET } :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valA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#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Other instructions don't need address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Read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6804" name="Group 1"/>
          <p:cNvGrpSpPr/>
          <p:nvPr/>
        </p:nvGrpSpPr>
        <p:grpSpPr>
          <a:xfrm>
            <a:off x="457200" y="1608138"/>
            <a:ext cx="8339138" cy="4564062"/>
            <a:chOff x="217488" y="1451960"/>
            <a:chExt cx="8339895" cy="4563680"/>
          </a:xfrm>
        </p:grpSpPr>
        <p:sp>
          <p:nvSpPr>
            <p:cNvPr id="76805" name="Text Box 4"/>
            <p:cNvSpPr txBox="1"/>
            <p:nvPr/>
          </p:nvSpPr>
          <p:spPr>
            <a:xfrm>
              <a:off x="1677160" y="1451960"/>
              <a:ext cx="3375491" cy="378920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opq rA, rB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06" name="Text Box 5"/>
            <p:cNvSpPr txBox="1"/>
            <p:nvPr/>
          </p:nvSpPr>
          <p:spPr>
            <a:xfrm>
              <a:off x="217488" y="1830880"/>
              <a:ext cx="1459672" cy="378920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07" name="Text Box 6"/>
            <p:cNvSpPr txBox="1"/>
            <p:nvPr/>
          </p:nvSpPr>
          <p:spPr>
            <a:xfrm>
              <a:off x="1677160" y="2209800"/>
              <a:ext cx="3375491" cy="378920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rmmovq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rA, D(rB)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08" name="Text Box 7"/>
            <p:cNvSpPr txBox="1"/>
            <p:nvPr/>
          </p:nvSpPr>
          <p:spPr>
            <a:xfrm>
              <a:off x="1677160" y="2971800"/>
              <a:ext cx="3375491" cy="378920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popq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rA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09" name="Text Box 8"/>
            <p:cNvSpPr txBox="1"/>
            <p:nvPr/>
          </p:nvSpPr>
          <p:spPr>
            <a:xfrm>
              <a:off x="1677160" y="3733800"/>
              <a:ext cx="3375491" cy="378920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jXX Dest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10" name="Text Box 9"/>
            <p:cNvSpPr txBox="1"/>
            <p:nvPr/>
          </p:nvSpPr>
          <p:spPr>
            <a:xfrm>
              <a:off x="1677160" y="4495800"/>
              <a:ext cx="3375491" cy="378920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call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Dest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11" name="Text Box 10"/>
            <p:cNvSpPr txBox="1"/>
            <p:nvPr/>
          </p:nvSpPr>
          <p:spPr>
            <a:xfrm>
              <a:off x="1677160" y="5257800"/>
              <a:ext cx="3375491" cy="378920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ret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6812" name="Text Box 11"/>
            <p:cNvSpPr txBox="1"/>
            <p:nvPr/>
          </p:nvSpPr>
          <p:spPr>
            <a:xfrm>
              <a:off x="1677160" y="1830880"/>
              <a:ext cx="3375491" cy="378920"/>
            </a:xfrm>
            <a:prstGeom prst="rect">
              <a:avLst/>
            </a:prstGeom>
            <a:solidFill>
              <a:srgbClr val="CC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  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13" name="Text Box 12"/>
            <p:cNvSpPr txBox="1"/>
            <p:nvPr/>
          </p:nvSpPr>
          <p:spPr>
            <a:xfrm>
              <a:off x="5181600" y="1830880"/>
              <a:ext cx="3375491" cy="378920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No operation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6814" name="Group 13"/>
            <p:cNvGrpSpPr/>
            <p:nvPr/>
          </p:nvGrpSpPr>
          <p:grpSpPr>
            <a:xfrm>
              <a:off x="217488" y="2588720"/>
              <a:ext cx="8339895" cy="378920"/>
              <a:chOff x="576" y="2352"/>
              <a:chExt cx="4388" cy="192"/>
            </a:xfrm>
          </p:grpSpPr>
          <p:sp>
            <p:nvSpPr>
              <p:cNvPr id="76830" name="Text Box 14"/>
              <p:cNvSpPr txBox="1"/>
              <p:nvPr/>
            </p:nvSpPr>
            <p:spPr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latin typeface="Helvetica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2000" b="1" baseline="-25000" dirty="0"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[valE] 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 valA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31" name="Text Box 15"/>
              <p:cNvSpPr txBox="1"/>
              <p:nvPr/>
            </p:nvSpPr>
            <p:spPr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Memory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32" name="Text Box 16"/>
              <p:cNvSpPr txBox="1"/>
              <p:nvPr/>
            </p:nvSpPr>
            <p:spPr>
              <a:xfrm>
                <a:off x="3188" y="2352"/>
                <a:ext cx="1776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Write value to memory  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6815" name="Group 17"/>
            <p:cNvGrpSpPr/>
            <p:nvPr/>
          </p:nvGrpSpPr>
          <p:grpSpPr>
            <a:xfrm>
              <a:off x="217488" y="3350720"/>
              <a:ext cx="8339895" cy="378920"/>
              <a:chOff x="576" y="2352"/>
              <a:chExt cx="4388" cy="192"/>
            </a:xfrm>
          </p:grpSpPr>
          <p:sp>
            <p:nvSpPr>
              <p:cNvPr id="76827" name="Text Box 18"/>
              <p:cNvSpPr txBox="1"/>
              <p:nvPr/>
            </p:nvSpPr>
            <p:spPr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valM </a:t>
                </a:r>
                <a:r>
                  <a:rPr lang="en-US" altLang="zh-CN" sz="2000" b="1" dirty="0">
                    <a:solidFill>
                      <a:srgbClr val="FF3300"/>
                    </a:solidFill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</a:t>
                </a:r>
                <a:r>
                  <a:rPr lang="en-US" altLang="zh-CN" sz="2000" b="1" dirty="0">
                    <a:solidFill>
                      <a:srgbClr val="FF3300"/>
                    </a:solidFill>
                    <a:latin typeface="Helvetica" pitchFamily="34" charset="0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1" baseline="-25000" dirty="0">
                    <a:solidFill>
                      <a:srgbClr val="FF3300"/>
                    </a:solidFill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[valA]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8" name="Text Box 19"/>
              <p:cNvSpPr txBox="1"/>
              <p:nvPr/>
            </p:nvSpPr>
            <p:spPr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Memory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9" name="Text Box 20"/>
              <p:cNvSpPr txBox="1"/>
              <p:nvPr/>
            </p:nvSpPr>
            <p:spPr>
              <a:xfrm>
                <a:off x="3188" y="2352"/>
                <a:ext cx="1776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Read from stack 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6816" name="Group 21"/>
            <p:cNvGrpSpPr/>
            <p:nvPr/>
          </p:nvGrpSpPr>
          <p:grpSpPr>
            <a:xfrm>
              <a:off x="217488" y="4874720"/>
              <a:ext cx="8339895" cy="378920"/>
              <a:chOff x="576" y="2352"/>
              <a:chExt cx="4388" cy="192"/>
            </a:xfrm>
          </p:grpSpPr>
          <p:sp>
            <p:nvSpPr>
              <p:cNvPr id="76824" name="Text Box 22"/>
              <p:cNvSpPr txBox="1"/>
              <p:nvPr/>
            </p:nvSpPr>
            <p:spPr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2000" b="1" baseline="-25000" dirty="0"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[valE] 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 valP 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5" name="Text Box 23"/>
              <p:cNvSpPr txBox="1"/>
              <p:nvPr/>
            </p:nvSpPr>
            <p:spPr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Memory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6" name="Text Box 24"/>
              <p:cNvSpPr txBox="1"/>
              <p:nvPr/>
            </p:nvSpPr>
            <p:spPr>
              <a:xfrm>
                <a:off x="3188" y="2352"/>
                <a:ext cx="1776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Write return value on stack 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6817" name="Group 25"/>
            <p:cNvGrpSpPr/>
            <p:nvPr/>
          </p:nvGrpSpPr>
          <p:grpSpPr>
            <a:xfrm>
              <a:off x="217488" y="5636720"/>
              <a:ext cx="8339895" cy="378920"/>
              <a:chOff x="576" y="2352"/>
              <a:chExt cx="4388" cy="192"/>
            </a:xfrm>
          </p:grpSpPr>
          <p:sp>
            <p:nvSpPr>
              <p:cNvPr id="76821" name="Text Box 26"/>
              <p:cNvSpPr txBox="1"/>
              <p:nvPr/>
            </p:nvSpPr>
            <p:spPr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valM </a:t>
                </a:r>
                <a:r>
                  <a:rPr lang="en-US" altLang="zh-CN" sz="2000" b="1" dirty="0">
                    <a:solidFill>
                      <a:srgbClr val="FF3300"/>
                    </a:solidFill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</a:t>
                </a:r>
                <a:r>
                  <a:rPr lang="en-US" altLang="zh-CN" sz="2000" b="1" dirty="0">
                    <a:solidFill>
                      <a:srgbClr val="FF3300"/>
                    </a:solidFill>
                    <a:latin typeface="Helvetica" pitchFamily="34" charset="0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1" baseline="-25000" dirty="0">
                    <a:solidFill>
                      <a:srgbClr val="FF3300"/>
                    </a:solidFill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[valA]  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2" name="Text Box 27"/>
              <p:cNvSpPr txBox="1"/>
              <p:nvPr/>
            </p:nvSpPr>
            <p:spPr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Memory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3" name="Text Box 28"/>
              <p:cNvSpPr txBox="1"/>
              <p:nvPr/>
            </p:nvSpPr>
            <p:spPr>
              <a:xfrm>
                <a:off x="3188" y="2352"/>
                <a:ext cx="1776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Read return address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6818" name="Text Box 29"/>
            <p:cNvSpPr txBox="1"/>
            <p:nvPr/>
          </p:nvSpPr>
          <p:spPr>
            <a:xfrm>
              <a:off x="217488" y="4112720"/>
              <a:ext cx="1459672" cy="378920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19" name="Text Box 30"/>
            <p:cNvSpPr txBox="1"/>
            <p:nvPr/>
          </p:nvSpPr>
          <p:spPr>
            <a:xfrm>
              <a:off x="1677160" y="4112720"/>
              <a:ext cx="3375491" cy="378920"/>
            </a:xfrm>
            <a:prstGeom prst="rect">
              <a:avLst/>
            </a:prstGeom>
            <a:solidFill>
              <a:srgbClr val="CC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Helvetica" pitchFamily="34" charset="0"/>
                  <a:ea typeface="宋体" panose="02010600030101010101" pitchFamily="2" charset="-122"/>
                </a:rPr>
                <a:t>  </a:t>
              </a: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0" name="Text Box 31"/>
            <p:cNvSpPr txBox="1"/>
            <p:nvPr/>
          </p:nvSpPr>
          <p:spPr>
            <a:xfrm>
              <a:off x="5181600" y="4112720"/>
              <a:ext cx="3375491" cy="378920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No operation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Read/Write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2" name="Text Box 32"/>
          <p:cNvSpPr txBox="1"/>
          <p:nvPr/>
        </p:nvSpPr>
        <p:spPr>
          <a:xfrm>
            <a:off x="457200" y="1524000"/>
            <a:ext cx="8012113" cy="2227263"/>
          </a:xfrm>
          <a:prstGeom prst="rect">
            <a:avLst/>
          </a:prstGeom>
          <a:noFill/>
          <a:ln w="19050">
            <a:noFill/>
          </a:ln>
        </p:spPr>
        <p:txBody>
          <a:bodyPr lIns="45769" tIns="45769" rIns="45769" bIns="4576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bool mem_read = icode in { IMRMOVQ, IPOPQ, IRET };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bool mem_write = icode in { IRMMOVQ, IPUSHQ, ICALL };</a:t>
            </a: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PC Update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5338763" cy="990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New PC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Select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next value</a:t>
            </a:r>
            <a:r>
              <a:rPr lang="en-US" altLang="zh-CN" dirty="0">
                <a:ea typeface="宋体" panose="02010600030101010101" pitchFamily="2" charset="-122"/>
              </a:rPr>
              <a:t> of PC(SEQ)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090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2636838"/>
            <a:ext cx="5164138" cy="3535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PC Update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2948" name="Group 1"/>
          <p:cNvGrpSpPr/>
          <p:nvPr/>
        </p:nvGrpSpPr>
        <p:grpSpPr>
          <a:xfrm>
            <a:off x="230188" y="1763713"/>
            <a:ext cx="8761412" cy="4103687"/>
            <a:chOff x="152400" y="1371600"/>
            <a:chExt cx="8761010" cy="4102976"/>
          </a:xfrm>
        </p:grpSpPr>
        <p:sp>
          <p:nvSpPr>
            <p:cNvPr id="82949" name="Text Box 4"/>
            <p:cNvSpPr txBox="1"/>
            <p:nvPr/>
          </p:nvSpPr>
          <p:spPr>
            <a:xfrm>
              <a:off x="1771374" y="1371600"/>
              <a:ext cx="3743877" cy="336988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opq rA, rB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0" name="Text Box 5"/>
            <p:cNvSpPr txBox="1"/>
            <p:nvPr/>
          </p:nvSpPr>
          <p:spPr>
            <a:xfrm>
              <a:off x="1771374" y="2057400"/>
              <a:ext cx="3743877" cy="336988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rmmovq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rA, D(rB)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1" name="Text Box 6"/>
            <p:cNvSpPr txBox="1"/>
            <p:nvPr/>
          </p:nvSpPr>
          <p:spPr>
            <a:xfrm>
              <a:off x="1771374" y="2743200"/>
              <a:ext cx="3743877" cy="336988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popq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rA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2" name="Text Box 7"/>
            <p:cNvSpPr txBox="1"/>
            <p:nvPr/>
          </p:nvSpPr>
          <p:spPr>
            <a:xfrm>
              <a:off x="1771374" y="3429000"/>
              <a:ext cx="3743877" cy="336988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jXX Dest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3" name="Text Box 8"/>
            <p:cNvSpPr txBox="1"/>
            <p:nvPr/>
          </p:nvSpPr>
          <p:spPr>
            <a:xfrm>
              <a:off x="1771374" y="4114800"/>
              <a:ext cx="3743877" cy="336988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call</a:t>
              </a: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 Dest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4" name="Text Box 9"/>
            <p:cNvSpPr txBox="1"/>
            <p:nvPr/>
          </p:nvSpPr>
          <p:spPr>
            <a:xfrm>
              <a:off x="1771374" y="4800600"/>
              <a:ext cx="3743877" cy="336988"/>
            </a:xfrm>
            <a:prstGeom prst="rect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69" tIns="45769" rIns="45769" bIns="45769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ret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grpSp>
          <p:nvGrpSpPr>
            <p:cNvPr id="82955" name="Group 10"/>
            <p:cNvGrpSpPr/>
            <p:nvPr/>
          </p:nvGrpSpPr>
          <p:grpSpPr>
            <a:xfrm>
              <a:off x="152400" y="1708588"/>
              <a:ext cx="8303566" cy="336988"/>
              <a:chOff x="576" y="2928"/>
              <a:chExt cx="3939" cy="192"/>
            </a:xfrm>
          </p:grpSpPr>
          <p:sp>
            <p:nvSpPr>
              <p:cNvPr id="82976" name="Text Box 11"/>
              <p:cNvSpPr txBox="1"/>
              <p:nvPr/>
            </p:nvSpPr>
            <p:spPr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 valP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977" name="Text Box 12"/>
              <p:cNvSpPr txBox="1"/>
              <p:nvPr/>
            </p:nvSpPr>
            <p:spPr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update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78" name="Text Box 13"/>
              <p:cNvSpPr txBox="1"/>
              <p:nvPr/>
            </p:nvSpPr>
            <p:spPr>
              <a:xfrm>
                <a:off x="3179" y="2928"/>
                <a:ext cx="1336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Update PC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956" name="Group 14"/>
            <p:cNvGrpSpPr/>
            <p:nvPr/>
          </p:nvGrpSpPr>
          <p:grpSpPr>
            <a:xfrm>
              <a:off x="152400" y="2394388"/>
              <a:ext cx="7846121" cy="336988"/>
              <a:chOff x="576" y="2928"/>
              <a:chExt cx="3722" cy="192"/>
            </a:xfrm>
          </p:grpSpPr>
          <p:sp>
            <p:nvSpPr>
              <p:cNvPr id="82973" name="Text Box 15"/>
              <p:cNvSpPr txBox="1"/>
              <p:nvPr/>
            </p:nvSpPr>
            <p:spPr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 valP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974" name="Text Box 16"/>
              <p:cNvSpPr txBox="1"/>
              <p:nvPr/>
            </p:nvSpPr>
            <p:spPr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update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75" name="Text Box 17"/>
              <p:cNvSpPr txBox="1"/>
              <p:nvPr/>
            </p:nvSpPr>
            <p:spPr>
              <a:xfrm>
                <a:off x="3179" y="2928"/>
                <a:ext cx="1119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Update PC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957" name="Group 18"/>
            <p:cNvGrpSpPr/>
            <p:nvPr/>
          </p:nvGrpSpPr>
          <p:grpSpPr>
            <a:xfrm>
              <a:off x="152400" y="3080188"/>
              <a:ext cx="8000008" cy="336988"/>
              <a:chOff x="576" y="2928"/>
              <a:chExt cx="3795" cy="192"/>
            </a:xfrm>
          </p:grpSpPr>
          <p:sp>
            <p:nvSpPr>
              <p:cNvPr id="82970" name="Text Box 19"/>
              <p:cNvSpPr txBox="1"/>
              <p:nvPr/>
            </p:nvSpPr>
            <p:spPr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 valP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971" name="Text Box 20"/>
              <p:cNvSpPr txBox="1"/>
              <p:nvPr/>
            </p:nvSpPr>
            <p:spPr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update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72" name="Text Box 21"/>
              <p:cNvSpPr txBox="1"/>
              <p:nvPr/>
            </p:nvSpPr>
            <p:spPr>
              <a:xfrm>
                <a:off x="3179" y="2928"/>
                <a:ext cx="1192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Update PC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958" name="Group 22"/>
            <p:cNvGrpSpPr/>
            <p:nvPr/>
          </p:nvGrpSpPr>
          <p:grpSpPr>
            <a:xfrm>
              <a:off x="152400" y="3765988"/>
              <a:ext cx="8303566" cy="336988"/>
              <a:chOff x="576" y="2928"/>
              <a:chExt cx="3939" cy="192"/>
            </a:xfrm>
          </p:grpSpPr>
          <p:sp>
            <p:nvSpPr>
              <p:cNvPr id="82967" name="Text Box 23"/>
              <p:cNvSpPr txBox="1"/>
              <p:nvPr/>
            </p:nvSpPr>
            <p:spPr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 Cnd ? valC : valP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968" name="Text Box 24"/>
              <p:cNvSpPr txBox="1"/>
              <p:nvPr/>
            </p:nvSpPr>
            <p:spPr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update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69" name="Text Box 25"/>
              <p:cNvSpPr txBox="1"/>
              <p:nvPr/>
            </p:nvSpPr>
            <p:spPr>
              <a:xfrm>
                <a:off x="3179" y="2928"/>
                <a:ext cx="1336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Update PC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959" name="Group 26"/>
            <p:cNvGrpSpPr/>
            <p:nvPr/>
          </p:nvGrpSpPr>
          <p:grpSpPr>
            <a:xfrm>
              <a:off x="152400" y="4451788"/>
              <a:ext cx="8533342" cy="336988"/>
              <a:chOff x="576" y="2928"/>
              <a:chExt cx="4048" cy="192"/>
            </a:xfrm>
          </p:grpSpPr>
          <p:sp>
            <p:nvSpPr>
              <p:cNvPr id="82964" name="Text Box 27"/>
              <p:cNvSpPr txBox="1"/>
              <p:nvPr/>
            </p:nvSpPr>
            <p:spPr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 valC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965" name="Text Box 28"/>
              <p:cNvSpPr txBox="1"/>
              <p:nvPr/>
            </p:nvSpPr>
            <p:spPr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update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66" name="Text Box 29"/>
              <p:cNvSpPr txBox="1"/>
              <p:nvPr/>
            </p:nvSpPr>
            <p:spPr>
              <a:xfrm>
                <a:off x="3179" y="2928"/>
                <a:ext cx="1445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Set PC to destination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960" name="Group 30"/>
            <p:cNvGrpSpPr/>
            <p:nvPr/>
          </p:nvGrpSpPr>
          <p:grpSpPr>
            <a:xfrm>
              <a:off x="152400" y="5137588"/>
              <a:ext cx="8761010" cy="336988"/>
              <a:chOff x="576" y="2928"/>
              <a:chExt cx="4156" cy="192"/>
            </a:xfrm>
          </p:grpSpPr>
          <p:sp>
            <p:nvSpPr>
              <p:cNvPr id="82961" name="Text Box 31"/>
              <p:cNvSpPr txBox="1"/>
              <p:nvPr/>
            </p:nvSpPr>
            <p:spPr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 valM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962" name="Text Box 32"/>
              <p:cNvSpPr txBox="1"/>
              <p:nvPr/>
            </p:nvSpPr>
            <p:spPr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5769" tIns="45769" rIns="45769" bIns="45769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PC update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63" name="Text Box 33"/>
              <p:cNvSpPr txBox="1"/>
              <p:nvPr/>
            </p:nvSpPr>
            <p:spPr>
              <a:xfrm>
                <a:off x="3179" y="2928"/>
                <a:ext cx="1553" cy="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5769" tIns="45769" rIns="45769" bIns="45769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Helvetica" pitchFamily="34" charset="0"/>
                    <a:ea typeface="宋体" panose="02010600030101010101" pitchFamily="2" charset="-122"/>
                  </a:rPr>
                  <a:t>Set PC to return address</a:t>
                </a:r>
                <a:endParaRPr lang="en-US" altLang="zh-CN" sz="20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PC Update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new_pc = [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== ICALL : valC;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== IJXX &amp;&amp; Cnd : valC;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== IRET : valM;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1 : valP;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57530" indent="-214630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EC0D80-5D8A-4355-A0C4-FFF059D09660}" type="slidenum"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Indeterminate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sz="half" idx="1"/>
          </p:nvPr>
        </p:nvSpPr>
        <p:spPr>
          <a:xfrm>
            <a:off x="1371600" y="2057400"/>
            <a:ext cx="3257550" cy="3600450"/>
          </a:xfrm>
        </p:spPr>
        <p:txBody>
          <a:bodyPr vert="horz" wrap="square" lIns="91440" tIns="45720" rIns="91440" bIns="45720" anchor="t" anchorCtr="0"/>
          <a:p>
            <a:pPr marL="0" indent="0" defTabSz="684530">
              <a:buClrTx/>
              <a:buSzTx/>
              <a:buFontTx/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Decode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srcA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location of valA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rA, %rsp</a:t>
            </a:r>
            <a:endParaRPr lang="en-US" altLang="zh-CN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srcB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location of valB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rB, %rsp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 defTabSz="684530">
              <a:buClrTx/>
              <a:buSzTx/>
              <a:buFontTx/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Execute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aluA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input A of ALU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valA, valC, +8, -8</a:t>
            </a:r>
            <a:endParaRPr lang="en-US" altLang="zh-CN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aluB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input B of ALU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valB, 0</a:t>
            </a:r>
            <a:endParaRPr lang="en-US" altLang="zh-CN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endParaRPr lang="en-US" altLang="zh-CN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317" name="Rectangle 4"/>
          <p:cNvSpPr>
            <a:spLocks noGrp="1"/>
          </p:cNvSpPr>
          <p:nvPr>
            <p:ph sz="half" idx="2"/>
          </p:nvPr>
        </p:nvSpPr>
        <p:spPr>
          <a:xfrm>
            <a:off x="4629150" y="1143000"/>
            <a:ext cx="3371850" cy="45720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 defTabSz="684530">
              <a:buClrTx/>
              <a:buSzTx/>
              <a:buFontTx/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Memory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addr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address of memory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valA, valE</a:t>
            </a:r>
            <a:endParaRPr lang="en-US" altLang="zh-CN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data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data of Memory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valA, valP</a:t>
            </a:r>
            <a:endParaRPr lang="en-US" altLang="zh-CN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0" indent="0" defTabSz="684530">
              <a:buClrTx/>
              <a:buSzTx/>
              <a:buFontTx/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Write back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dstE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dest. of ALU result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rB, %rsp</a:t>
            </a:r>
            <a:endParaRPr lang="en-US" altLang="zh-CN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dstM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dest of Memory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rA</a:t>
            </a:r>
            <a:endParaRPr lang="en-US" altLang="zh-CN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0" indent="0" defTabSz="684530">
              <a:buClrTx/>
              <a:buSzTx/>
              <a:buFontTx/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PC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newPC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	next of PC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lvl="1" indent="-186055" defTabSz="684530">
              <a:buNone/>
              <a:tabLst>
                <a:tab pos="1114425" algn="l"/>
              </a:tabLst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valP, valC, valM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13318" name="Straight Connector 2"/>
          <p:cNvCxnSpPr>
            <a:stCxn id="13315" idx="0"/>
          </p:cNvCxnSpPr>
          <p:nvPr/>
        </p:nvCxnSpPr>
        <p:spPr>
          <a:xfrm>
            <a:off x="4514850" y="1200150"/>
            <a:ext cx="0" cy="45148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6000750" y="4208463"/>
            <a:ext cx="10207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, Cnd F</a:t>
            </a:r>
            <a:endParaRPr lang="zh-CN" altLang="en-US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7043" name="Picture 2" descr="Z:\3.Teaching\sjtu\ICS\site-ics\slides\Ful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28600"/>
            <a:ext cx="8001000" cy="6513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SEQ Summary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Implementation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Express every instruction 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series of simple steps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Follow same general flow for each instruction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Assemble registers, memories, predesigned combinational blocks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Connect with control logic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Limitations of SEQ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Too slow</a:t>
            </a:r>
            <a:r>
              <a:rPr lang="en-US" altLang="zh-CN" dirty="0">
                <a:ea typeface="宋体" panose="02010600030101010101" pitchFamily="2" charset="-122"/>
              </a:rPr>
              <a:t> to be practical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Too many tasks needed to finish in one clock cycle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instruction memory, register file, ALU, and data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Signals need long time to propagate through all of the stages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clock must run slowly enough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Does not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make good use of hardware units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Every unit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active for part of the total clock cycle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5029200" y="5543550"/>
            <a:ext cx="1428750" cy="3429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57530" indent="-214630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362C92-7434-4C9E-9397-863F41CE38D4}" type="slidenum"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Freeform 3"/>
          <p:cNvSpPr/>
          <p:nvPr/>
        </p:nvSpPr>
        <p:spPr>
          <a:xfrm>
            <a:off x="2325688" y="5187950"/>
            <a:ext cx="392112" cy="127000"/>
          </a:xfrm>
          <a:custGeom>
            <a:avLst/>
            <a:gdLst>
              <a:gd name="txL" fmla="*/ 0 w 321"/>
              <a:gd name="txT" fmla="*/ 0 h 214"/>
              <a:gd name="txR" fmla="*/ 321 w 321"/>
              <a:gd name="txB" fmla="*/ 214 h 2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4" name="Freeform 4"/>
          <p:cNvSpPr/>
          <p:nvPr/>
        </p:nvSpPr>
        <p:spPr>
          <a:xfrm>
            <a:off x="3703638" y="5187950"/>
            <a:ext cx="395287" cy="127000"/>
          </a:xfrm>
          <a:custGeom>
            <a:avLst/>
            <a:gdLst>
              <a:gd name="txL" fmla="*/ 0 w 321"/>
              <a:gd name="txT" fmla="*/ 0 h 214"/>
              <a:gd name="txR" fmla="*/ 321 w 321"/>
              <a:gd name="txB" fmla="*/ 214 h 2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5" name="Rectangle 5"/>
          <p:cNvSpPr/>
          <p:nvPr/>
        </p:nvSpPr>
        <p:spPr>
          <a:xfrm>
            <a:off x="2387600" y="1085850"/>
            <a:ext cx="266700" cy="3797300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6" name="Rectangle 6"/>
          <p:cNvSpPr/>
          <p:nvPr/>
        </p:nvSpPr>
        <p:spPr>
          <a:xfrm>
            <a:off x="2111375" y="4948238"/>
            <a:ext cx="887413" cy="207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Instruction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Rectangle 7"/>
          <p:cNvSpPr/>
          <p:nvPr/>
        </p:nvSpPr>
        <p:spPr>
          <a:xfrm>
            <a:off x="1619250" y="4903788"/>
            <a:ext cx="1781175" cy="296862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8" name="Rectangle 8"/>
          <p:cNvSpPr/>
          <p:nvPr/>
        </p:nvSpPr>
        <p:spPr>
          <a:xfrm>
            <a:off x="1600200" y="4800600"/>
            <a:ext cx="1828800" cy="400050"/>
          </a:xfrm>
          <a:prstGeom prst="rect">
            <a:avLst/>
          </a:prstGeom>
          <a:solidFill>
            <a:srgbClr val="CCFFFF"/>
          </a:solidFill>
          <a:ln w="476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9" name="Rectangle 9"/>
          <p:cNvSpPr/>
          <p:nvPr/>
        </p:nvSpPr>
        <p:spPr>
          <a:xfrm>
            <a:off x="1704975" y="4879975"/>
            <a:ext cx="1636713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Instruction memory</a:t>
            </a:r>
            <a:endParaRPr lang="en-US" altLang="zh-CN" sz="1500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5370" name="Group 10"/>
          <p:cNvGrpSpPr/>
          <p:nvPr/>
        </p:nvGrpSpPr>
        <p:grpSpPr>
          <a:xfrm>
            <a:off x="3486150" y="4914900"/>
            <a:ext cx="1350963" cy="285750"/>
            <a:chOff x="2928" y="3360"/>
            <a:chExt cx="1135" cy="240"/>
          </a:xfrm>
        </p:grpSpPr>
        <p:sp>
          <p:nvSpPr>
            <p:cNvPr id="15498" name="Rectangle 11"/>
            <p:cNvSpPr/>
            <p:nvPr/>
          </p:nvSpPr>
          <p:spPr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57175" indent="-2571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1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57530" indent="-21463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8572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500">
                  <a:solidFill>
                    <a:schemeClr val="tx1"/>
                  </a:solidFill>
                  <a:latin typeface="+mn-lt"/>
                </a:defRPr>
              </a:lvl3pPr>
              <a:lvl4pPr marL="12001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15430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685800">
                <a:lnSpc>
                  <a:spcPct val="90000"/>
                </a:lnSpc>
                <a:buNone/>
              </a:pPr>
              <a:endParaRPr lang="zh-CN" altLang="en-US" sz="1200" b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99" name="Rectangle 12"/>
            <p:cNvSpPr/>
            <p:nvPr/>
          </p:nvSpPr>
          <p:spPr>
            <a:xfrm>
              <a:off x="3009" y="3408"/>
              <a:ext cx="980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57175" indent="-2571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1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57530" indent="-21463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8572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500">
                  <a:solidFill>
                    <a:schemeClr val="tx1"/>
                  </a:solidFill>
                  <a:latin typeface="+mn-lt"/>
                </a:defRPr>
              </a:lvl3pPr>
              <a:lvl4pPr marL="12001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15430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6858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PC increment</a:t>
              </a:r>
              <a:endParaRPr lang="en-US" altLang="zh-CN" sz="15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71" name="Rectangle 13"/>
          <p:cNvSpPr/>
          <p:nvPr/>
        </p:nvSpPr>
        <p:spPr>
          <a:xfrm>
            <a:off x="3327400" y="3032125"/>
            <a:ext cx="279400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CC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72" name="Rectangle 14"/>
          <p:cNvSpPr/>
          <p:nvPr/>
        </p:nvSpPr>
        <p:spPr>
          <a:xfrm>
            <a:off x="3197225" y="2989263"/>
            <a:ext cx="466725" cy="16510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73" name="Rectangle 15"/>
          <p:cNvSpPr/>
          <p:nvPr/>
        </p:nvSpPr>
        <p:spPr>
          <a:xfrm>
            <a:off x="3171825" y="2941638"/>
            <a:ext cx="485775" cy="268287"/>
          </a:xfrm>
          <a:prstGeom prst="rect">
            <a:avLst/>
          </a:prstGeom>
          <a:solidFill>
            <a:srgbClr val="CCFFFF"/>
          </a:solidFill>
          <a:ln w="476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74" name="Rectangle 16"/>
          <p:cNvSpPr/>
          <p:nvPr/>
        </p:nvSpPr>
        <p:spPr>
          <a:xfrm>
            <a:off x="3265488" y="2941638"/>
            <a:ext cx="279400" cy="207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CC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5375" name="Group 17"/>
          <p:cNvGrpSpPr/>
          <p:nvPr/>
        </p:nvGrpSpPr>
        <p:grpSpPr>
          <a:xfrm>
            <a:off x="3771900" y="2971800"/>
            <a:ext cx="1141413" cy="254000"/>
            <a:chOff x="0" y="1440"/>
            <a:chExt cx="958" cy="213"/>
          </a:xfrm>
        </p:grpSpPr>
        <p:grpSp>
          <p:nvGrpSpPr>
            <p:cNvPr id="15494" name="Group 18"/>
            <p:cNvGrpSpPr/>
            <p:nvPr/>
          </p:nvGrpSpPr>
          <p:grpSpPr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15496" name="Freeform 19"/>
              <p:cNvSpPr/>
              <p:nvPr/>
            </p:nvSpPr>
            <p:spPr>
              <a:xfrm>
                <a:off x="4407" y="1817"/>
                <a:ext cx="455" cy="160"/>
              </a:xfrm>
              <a:custGeom>
                <a:avLst/>
                <a:gdLst>
                  <a:gd name="txL" fmla="*/ 0 w 910"/>
                  <a:gd name="txT" fmla="*/ 0 h 321"/>
                  <a:gd name="txR" fmla="*/ 910 w 910"/>
                  <a:gd name="txB" fmla="*/ 321 h 321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97" name="Freeform 20"/>
              <p:cNvSpPr/>
              <p:nvPr/>
            </p:nvSpPr>
            <p:spPr>
              <a:xfrm>
                <a:off x="4398" y="1808"/>
                <a:ext cx="455" cy="160"/>
              </a:xfrm>
              <a:custGeom>
                <a:avLst/>
                <a:gdLst>
                  <a:gd name="txL" fmla="*/ 0 w 909"/>
                  <a:gd name="txT" fmla="*/ 0 h 321"/>
                  <a:gd name="txR" fmla="*/ 909 w 909"/>
                  <a:gd name="txB" fmla="*/ 321 h 321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>
                  <a:alpha val="100000"/>
                </a:srgbClr>
              </a:solidFill>
              <a:ln w="476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5495" name="Rectangle 21"/>
            <p:cNvSpPr/>
            <p:nvPr/>
          </p:nvSpPr>
          <p:spPr>
            <a:xfrm>
              <a:off x="310" y="1458"/>
              <a:ext cx="315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57175" indent="-2571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1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57530" indent="-21463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8572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500">
                  <a:solidFill>
                    <a:schemeClr val="tx1"/>
                  </a:solidFill>
                  <a:latin typeface="+mn-lt"/>
                </a:defRPr>
              </a:lvl3pPr>
              <a:lvl4pPr marL="12001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15430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6858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15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6" name="Group 22"/>
          <p:cNvGrpSpPr/>
          <p:nvPr/>
        </p:nvGrpSpPr>
        <p:grpSpPr>
          <a:xfrm>
            <a:off x="3143250" y="1943100"/>
            <a:ext cx="1620838" cy="265113"/>
            <a:chOff x="415" y="1392"/>
            <a:chExt cx="1361" cy="272"/>
          </a:xfrm>
        </p:grpSpPr>
        <p:sp>
          <p:nvSpPr>
            <p:cNvPr id="15492" name="Rectangle 23"/>
            <p:cNvSpPr/>
            <p:nvPr/>
          </p:nvSpPr>
          <p:spPr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57175" indent="-2571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1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57530" indent="-21463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8572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500">
                  <a:solidFill>
                    <a:schemeClr val="tx1"/>
                  </a:solidFill>
                  <a:latin typeface="+mn-lt"/>
                </a:defRPr>
              </a:lvl3pPr>
              <a:lvl4pPr marL="12001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15430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685800">
                <a:lnSpc>
                  <a:spcPct val="90000"/>
                </a:lnSpc>
                <a:buNone/>
              </a:pPr>
              <a:endParaRPr lang="zh-CN" altLang="en-US" sz="1200" b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93" name="Rectangle 24"/>
            <p:cNvSpPr/>
            <p:nvPr/>
          </p:nvSpPr>
          <p:spPr>
            <a:xfrm>
              <a:off x="576" y="1440"/>
              <a:ext cx="1115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257175" indent="-2571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1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57530" indent="-21463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8572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500">
                  <a:solidFill>
                    <a:schemeClr val="tx1"/>
                  </a:solidFill>
                  <a:latin typeface="+mn-lt"/>
                </a:defRPr>
              </a:lvl3pPr>
              <a:lvl4pPr marL="12001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15430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6858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Data memory</a:t>
              </a:r>
              <a:endParaRPr lang="en-US" altLang="zh-CN" sz="15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7" name="Group 25"/>
          <p:cNvGrpSpPr/>
          <p:nvPr/>
        </p:nvGrpSpPr>
        <p:grpSpPr>
          <a:xfrm>
            <a:off x="3638550" y="3024188"/>
            <a:ext cx="306388" cy="41275"/>
            <a:chOff x="4372" y="1817"/>
            <a:chExt cx="124" cy="35"/>
          </a:xfrm>
        </p:grpSpPr>
        <p:sp>
          <p:nvSpPr>
            <p:cNvPr id="15490" name="Line 26"/>
            <p:cNvSpPr/>
            <p:nvPr/>
          </p:nvSpPr>
          <p:spPr>
            <a:xfrm flipH="1">
              <a:off x="4405" y="1834"/>
              <a:ext cx="91" cy="1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91" name="Freeform 27"/>
            <p:cNvSpPr/>
            <p:nvPr/>
          </p:nvSpPr>
          <p:spPr>
            <a:xfrm>
              <a:off x="4372" y="1817"/>
              <a:ext cx="35" cy="35"/>
            </a:xfrm>
            <a:custGeom>
              <a:avLst/>
              <a:gdLst>
                <a:gd name="txL" fmla="*/ 0 w 70"/>
                <a:gd name="txT" fmla="*/ 0 h 70"/>
                <a:gd name="txR" fmla="*/ 70 w 70"/>
                <a:gd name="txB" fmla="*/ 70 h 70"/>
              </a:gdLst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</a:cxnLst>
              <a:rect l="txL" t="txT" r="txR" b="tx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378" name="Rectangle 28"/>
          <p:cNvSpPr/>
          <p:nvPr/>
        </p:nvSpPr>
        <p:spPr>
          <a:xfrm>
            <a:off x="681038" y="4991100"/>
            <a:ext cx="627062" cy="141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79" name="Rectangle 29"/>
          <p:cNvSpPr/>
          <p:nvPr/>
        </p:nvSpPr>
        <p:spPr>
          <a:xfrm>
            <a:off x="563563" y="5037138"/>
            <a:ext cx="512762" cy="207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Fetch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80" name="Rectangle 30"/>
          <p:cNvSpPr/>
          <p:nvPr/>
        </p:nvSpPr>
        <p:spPr>
          <a:xfrm>
            <a:off x="681038" y="4130675"/>
            <a:ext cx="792162" cy="139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81" name="Rectangle 31"/>
          <p:cNvSpPr/>
          <p:nvPr/>
        </p:nvSpPr>
        <p:spPr>
          <a:xfrm>
            <a:off x="563563" y="4121150"/>
            <a:ext cx="695325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Decode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82" name="Rectangle 32"/>
          <p:cNvSpPr/>
          <p:nvPr/>
        </p:nvSpPr>
        <p:spPr>
          <a:xfrm>
            <a:off x="681038" y="3044825"/>
            <a:ext cx="831850" cy="142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83" name="Rectangle 33"/>
          <p:cNvSpPr/>
          <p:nvPr/>
        </p:nvSpPr>
        <p:spPr>
          <a:xfrm>
            <a:off x="563563" y="3089275"/>
            <a:ext cx="738187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Execute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84" name="Rectangle 34"/>
          <p:cNvSpPr/>
          <p:nvPr/>
        </p:nvSpPr>
        <p:spPr>
          <a:xfrm>
            <a:off x="681038" y="2025650"/>
            <a:ext cx="831850" cy="139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85" name="Rectangle 35"/>
          <p:cNvSpPr/>
          <p:nvPr/>
        </p:nvSpPr>
        <p:spPr>
          <a:xfrm>
            <a:off x="563563" y="2060575"/>
            <a:ext cx="738187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Memory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86" name="Rectangle 36"/>
          <p:cNvSpPr/>
          <p:nvPr/>
        </p:nvSpPr>
        <p:spPr>
          <a:xfrm>
            <a:off x="681038" y="1417638"/>
            <a:ext cx="1046162" cy="142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87" name="Rectangle 37"/>
          <p:cNvSpPr/>
          <p:nvPr/>
        </p:nvSpPr>
        <p:spPr>
          <a:xfrm>
            <a:off x="563563" y="1430338"/>
            <a:ext cx="968375" cy="207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Write back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88" name="Rectangle 38"/>
          <p:cNvSpPr/>
          <p:nvPr/>
        </p:nvSpPr>
        <p:spPr>
          <a:xfrm>
            <a:off x="1403350" y="4545013"/>
            <a:ext cx="922338" cy="306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9" name="Rectangle 39"/>
          <p:cNvSpPr/>
          <p:nvPr/>
        </p:nvSpPr>
        <p:spPr>
          <a:xfrm>
            <a:off x="857250" y="4400550"/>
            <a:ext cx="1428750" cy="415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icode:ifun, rA:rB</a:t>
            </a:r>
            <a:endParaRPr lang="en-US" altLang="zh-CN" sz="1500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                valC</a:t>
            </a:r>
            <a:endParaRPr lang="en-US" altLang="zh-CN" sz="1500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90" name="Rectangle 40"/>
          <p:cNvSpPr/>
          <p:nvPr/>
        </p:nvSpPr>
        <p:spPr>
          <a:xfrm>
            <a:off x="4165600" y="4232275"/>
            <a:ext cx="719138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Register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91" name="Rectangle 41"/>
          <p:cNvSpPr/>
          <p:nvPr/>
        </p:nvSpPr>
        <p:spPr>
          <a:xfrm>
            <a:off x="4049713" y="4170363"/>
            <a:ext cx="863600" cy="29210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92" name="Rectangle 42"/>
          <p:cNvSpPr/>
          <p:nvPr/>
        </p:nvSpPr>
        <p:spPr>
          <a:xfrm>
            <a:off x="4491038" y="4156075"/>
            <a:ext cx="266700" cy="10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93" name="Rectangle 43"/>
          <p:cNvSpPr/>
          <p:nvPr/>
        </p:nvSpPr>
        <p:spPr>
          <a:xfrm>
            <a:off x="4770438" y="4217988"/>
            <a:ext cx="160337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94" name="Rectangle 44"/>
          <p:cNvSpPr/>
          <p:nvPr/>
        </p:nvSpPr>
        <p:spPr>
          <a:xfrm>
            <a:off x="4689475" y="4352925"/>
            <a:ext cx="265113" cy="103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95" name="Rectangle 45"/>
          <p:cNvSpPr/>
          <p:nvPr/>
        </p:nvSpPr>
        <p:spPr>
          <a:xfrm>
            <a:off x="4000500" y="4170363"/>
            <a:ext cx="1257300" cy="458787"/>
          </a:xfrm>
          <a:prstGeom prst="rect">
            <a:avLst/>
          </a:prstGeom>
          <a:solidFill>
            <a:srgbClr val="CCFFFF"/>
          </a:solidFill>
          <a:ln w="476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5396" name="Group 47"/>
          <p:cNvGrpSpPr/>
          <p:nvPr/>
        </p:nvGrpSpPr>
        <p:grpSpPr>
          <a:xfrm>
            <a:off x="2651125" y="3028950"/>
            <a:ext cx="536575" cy="31750"/>
            <a:chOff x="3970" y="1821"/>
            <a:chExt cx="218" cy="27"/>
          </a:xfrm>
        </p:grpSpPr>
        <p:sp>
          <p:nvSpPr>
            <p:cNvPr id="15474" name="Freeform 48"/>
            <p:cNvSpPr/>
            <p:nvPr/>
          </p:nvSpPr>
          <p:spPr>
            <a:xfrm>
              <a:off x="4181" y="1831"/>
              <a:ext cx="7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5" name="Freeform 49"/>
            <p:cNvSpPr/>
            <p:nvPr/>
          </p:nvSpPr>
          <p:spPr>
            <a:xfrm>
              <a:off x="4168" y="1831"/>
              <a:ext cx="6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6" name="Freeform 50"/>
            <p:cNvSpPr/>
            <p:nvPr/>
          </p:nvSpPr>
          <p:spPr>
            <a:xfrm>
              <a:off x="4154" y="1831"/>
              <a:ext cx="7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7" name="Freeform 51"/>
            <p:cNvSpPr/>
            <p:nvPr/>
          </p:nvSpPr>
          <p:spPr>
            <a:xfrm>
              <a:off x="4141" y="1831"/>
              <a:ext cx="7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8" name="Freeform 52"/>
            <p:cNvSpPr/>
            <p:nvPr/>
          </p:nvSpPr>
          <p:spPr>
            <a:xfrm>
              <a:off x="4128" y="1831"/>
              <a:ext cx="6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txL" t="txT" r="txR" b="tx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9" name="Freeform 53"/>
            <p:cNvSpPr/>
            <p:nvPr/>
          </p:nvSpPr>
          <p:spPr>
            <a:xfrm>
              <a:off x="4114" y="1831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0" name="Freeform 54"/>
            <p:cNvSpPr/>
            <p:nvPr/>
          </p:nvSpPr>
          <p:spPr>
            <a:xfrm>
              <a:off x="4101" y="1831"/>
              <a:ext cx="6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txL" t="txT" r="txR" b="tx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1" name="Freeform 55"/>
            <p:cNvSpPr/>
            <p:nvPr/>
          </p:nvSpPr>
          <p:spPr>
            <a:xfrm>
              <a:off x="4087" y="1831"/>
              <a:ext cx="7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2" name="Freeform 56"/>
            <p:cNvSpPr/>
            <p:nvPr/>
          </p:nvSpPr>
          <p:spPr>
            <a:xfrm>
              <a:off x="4074" y="1831"/>
              <a:ext cx="7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3" name="Freeform 57"/>
            <p:cNvSpPr/>
            <p:nvPr/>
          </p:nvSpPr>
          <p:spPr>
            <a:xfrm>
              <a:off x="4061" y="1831"/>
              <a:ext cx="6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4" name="Freeform 58"/>
            <p:cNvSpPr/>
            <p:nvPr/>
          </p:nvSpPr>
          <p:spPr>
            <a:xfrm>
              <a:off x="4047" y="1831"/>
              <a:ext cx="7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5" name="Freeform 59"/>
            <p:cNvSpPr/>
            <p:nvPr/>
          </p:nvSpPr>
          <p:spPr>
            <a:xfrm>
              <a:off x="4034" y="1831"/>
              <a:ext cx="7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6" name="Freeform 60"/>
            <p:cNvSpPr/>
            <p:nvPr/>
          </p:nvSpPr>
          <p:spPr>
            <a:xfrm>
              <a:off x="4021" y="1831"/>
              <a:ext cx="6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txL" t="txT" r="txR" b="tx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7" name="Freeform 61"/>
            <p:cNvSpPr/>
            <p:nvPr/>
          </p:nvSpPr>
          <p:spPr>
            <a:xfrm>
              <a:off x="4007" y="1831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8" name="Freeform 62"/>
            <p:cNvSpPr/>
            <p:nvPr/>
          </p:nvSpPr>
          <p:spPr>
            <a:xfrm>
              <a:off x="3994" y="1831"/>
              <a:ext cx="6" cy="7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txL" t="txT" r="txR" b="tx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9" name="Freeform 63"/>
            <p:cNvSpPr/>
            <p:nvPr/>
          </p:nvSpPr>
          <p:spPr>
            <a:xfrm>
              <a:off x="3970" y="1821"/>
              <a:ext cx="28" cy="27"/>
            </a:xfrm>
            <a:custGeom>
              <a:avLst/>
              <a:gdLst>
                <a:gd name="txL" fmla="*/ 0 w 55"/>
                <a:gd name="txT" fmla="*/ 0 h 55"/>
                <a:gd name="txR" fmla="*/ 55 w 55"/>
                <a:gd name="txB" fmla="*/ 55 h 55"/>
              </a:gdLst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txL" t="txT" r="txR" b="tx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397" name="Rectangle 64"/>
          <p:cNvSpPr/>
          <p:nvPr/>
        </p:nvSpPr>
        <p:spPr>
          <a:xfrm>
            <a:off x="3835400" y="4672013"/>
            <a:ext cx="133350" cy="223837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98" name="Rectangle 65"/>
          <p:cNvSpPr/>
          <p:nvPr/>
        </p:nvSpPr>
        <p:spPr>
          <a:xfrm>
            <a:off x="2784475" y="4672013"/>
            <a:ext cx="1184275" cy="65087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99" name="Freeform 66"/>
          <p:cNvSpPr/>
          <p:nvPr/>
        </p:nvSpPr>
        <p:spPr>
          <a:xfrm>
            <a:off x="2651125" y="4608513"/>
            <a:ext cx="261938" cy="190500"/>
          </a:xfrm>
          <a:custGeom>
            <a:avLst/>
            <a:gdLst>
              <a:gd name="txL" fmla="*/ 0 w 214"/>
              <a:gd name="txT" fmla="*/ 0 h 320"/>
              <a:gd name="txR" fmla="*/ 214 w 214"/>
              <a:gd name="txB" fmla="*/ 320 h 32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00" name="Rectangle 67"/>
          <p:cNvSpPr/>
          <p:nvPr/>
        </p:nvSpPr>
        <p:spPr>
          <a:xfrm>
            <a:off x="2913063" y="4545013"/>
            <a:ext cx="990600" cy="1285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7" name="Rectangle 68"/>
          <p:cNvSpPr/>
          <p:nvPr/>
        </p:nvSpPr>
        <p:spPr>
          <a:xfrm>
            <a:off x="4000500" y="4686300"/>
            <a:ext cx="374650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valP</a:t>
            </a:r>
            <a:endParaRPr lang="en-US" altLang="zh-CN" sz="15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02" name="Rectangle 69"/>
          <p:cNvSpPr/>
          <p:nvPr/>
        </p:nvSpPr>
        <p:spPr>
          <a:xfrm>
            <a:off x="2651125" y="4289425"/>
            <a:ext cx="1184275" cy="63500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03" name="Freeform 70"/>
          <p:cNvSpPr/>
          <p:nvPr/>
        </p:nvSpPr>
        <p:spPr>
          <a:xfrm>
            <a:off x="3768725" y="4225925"/>
            <a:ext cx="231775" cy="174625"/>
          </a:xfrm>
          <a:custGeom>
            <a:avLst/>
            <a:gdLst>
              <a:gd name="txL" fmla="*/ 0 w 214"/>
              <a:gd name="txT" fmla="*/ 0 h 321"/>
              <a:gd name="txR" fmla="*/ 214 w 214"/>
              <a:gd name="txB" fmla="*/ 321 h 32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0" y="2147483646"/>
              </a:cxn>
            </a:cxnLst>
            <a:rect l="txL" t="txT" r="txR" b="tx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04" name="Rectangle 71"/>
          <p:cNvSpPr/>
          <p:nvPr/>
        </p:nvSpPr>
        <p:spPr>
          <a:xfrm>
            <a:off x="2717800" y="4065588"/>
            <a:ext cx="920750" cy="2174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1" name="Rectangle 72"/>
          <p:cNvSpPr/>
          <p:nvPr/>
        </p:nvSpPr>
        <p:spPr>
          <a:xfrm>
            <a:off x="2786063" y="4079875"/>
            <a:ext cx="876300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7878DE"/>
                </a:solidFill>
                <a:latin typeface="Helvetica" pitchFamily="34" charset="0"/>
                <a:ea typeface="宋体" panose="02010600030101010101" pitchFamily="2" charset="-122"/>
              </a:rPr>
              <a:t>srcA, srcB</a:t>
            </a:r>
            <a:endParaRPr lang="en-US" altLang="zh-CN" sz="1500" b="1" dirty="0">
              <a:solidFill>
                <a:srgbClr val="7878DE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12" name="Rectangle 73"/>
          <p:cNvSpPr/>
          <p:nvPr/>
        </p:nvSpPr>
        <p:spPr>
          <a:xfrm>
            <a:off x="2795588" y="4348163"/>
            <a:ext cx="854075" cy="207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7878DE"/>
                </a:solidFill>
                <a:latin typeface="Helvetica" pitchFamily="34" charset="0"/>
                <a:ea typeface="宋体" panose="02010600030101010101" pitchFamily="2" charset="-122"/>
              </a:rPr>
              <a:t>dstE,dstM</a:t>
            </a:r>
            <a:endParaRPr lang="en-US" altLang="zh-CN" sz="1500" b="1" dirty="0">
              <a:solidFill>
                <a:srgbClr val="7878DE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07" name="Rectangle 74"/>
          <p:cNvSpPr/>
          <p:nvPr/>
        </p:nvSpPr>
        <p:spPr>
          <a:xfrm>
            <a:off x="4360863" y="3906838"/>
            <a:ext cx="133350" cy="255587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08" name="Rectangle 75"/>
          <p:cNvSpPr/>
          <p:nvPr/>
        </p:nvSpPr>
        <p:spPr>
          <a:xfrm>
            <a:off x="2913063" y="3906838"/>
            <a:ext cx="1581150" cy="63500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09" name="Freeform 76"/>
          <p:cNvSpPr/>
          <p:nvPr/>
        </p:nvSpPr>
        <p:spPr>
          <a:xfrm>
            <a:off x="2651125" y="3843338"/>
            <a:ext cx="261938" cy="190500"/>
          </a:xfrm>
          <a:custGeom>
            <a:avLst/>
            <a:gdLst>
              <a:gd name="txL" fmla="*/ 0 w 214"/>
              <a:gd name="txT" fmla="*/ 0 h 321"/>
              <a:gd name="txR" fmla="*/ 214 w 214"/>
              <a:gd name="txB" fmla="*/ 321 h 321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10" name="Rectangle 77"/>
          <p:cNvSpPr/>
          <p:nvPr/>
        </p:nvSpPr>
        <p:spPr>
          <a:xfrm>
            <a:off x="3440113" y="3746500"/>
            <a:ext cx="987425" cy="128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7" name="Rectangle 78"/>
          <p:cNvSpPr/>
          <p:nvPr/>
        </p:nvSpPr>
        <p:spPr>
          <a:xfrm>
            <a:off x="3654425" y="3698875"/>
            <a:ext cx="855663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valA, valB</a:t>
            </a:r>
            <a:endParaRPr lang="en-US" altLang="zh-CN" sz="15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12" name="Rectangle 79"/>
          <p:cNvSpPr/>
          <p:nvPr/>
        </p:nvSpPr>
        <p:spPr>
          <a:xfrm>
            <a:off x="2651125" y="3486150"/>
            <a:ext cx="1806575" cy="55563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13" name="Rectangle 80"/>
          <p:cNvSpPr/>
          <p:nvPr/>
        </p:nvSpPr>
        <p:spPr>
          <a:xfrm>
            <a:off x="4343400" y="3314700"/>
            <a:ext cx="114300" cy="171450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14" name="Freeform 81"/>
          <p:cNvSpPr/>
          <p:nvPr/>
        </p:nvSpPr>
        <p:spPr>
          <a:xfrm>
            <a:off x="4211638" y="3187700"/>
            <a:ext cx="395287" cy="127000"/>
          </a:xfrm>
          <a:custGeom>
            <a:avLst/>
            <a:gdLst>
              <a:gd name="txL" fmla="*/ 0 w 321"/>
              <a:gd name="txT" fmla="*/ 0 h 214"/>
              <a:gd name="txR" fmla="*/ 321 w 321"/>
              <a:gd name="txB" fmla="*/ 214 h 2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15" name="Rectangle 82"/>
          <p:cNvSpPr/>
          <p:nvPr/>
        </p:nvSpPr>
        <p:spPr>
          <a:xfrm>
            <a:off x="2717800" y="3236913"/>
            <a:ext cx="987425" cy="1285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2" name="Rectangle 83"/>
          <p:cNvSpPr/>
          <p:nvPr/>
        </p:nvSpPr>
        <p:spPr>
          <a:xfrm>
            <a:off x="3367088" y="3279775"/>
            <a:ext cx="825500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7878DE"/>
                </a:solidFill>
                <a:latin typeface="Helvetica" pitchFamily="34" charset="0"/>
                <a:ea typeface="宋体" panose="02010600030101010101" pitchFamily="2" charset="-122"/>
              </a:rPr>
              <a:t>aluA,aluB</a:t>
            </a:r>
            <a:endParaRPr lang="en-US" altLang="zh-CN" sz="1500" b="1" dirty="0">
              <a:solidFill>
                <a:srgbClr val="7878DE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17" name="Rectangle 84"/>
          <p:cNvSpPr/>
          <p:nvPr/>
        </p:nvSpPr>
        <p:spPr>
          <a:xfrm>
            <a:off x="2717800" y="3076575"/>
            <a:ext cx="987425" cy="130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4" name="Rectangle 85"/>
          <p:cNvSpPr/>
          <p:nvPr/>
        </p:nvSpPr>
        <p:spPr>
          <a:xfrm>
            <a:off x="2763838" y="2936875"/>
            <a:ext cx="354012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Cnd</a:t>
            </a:r>
            <a:endParaRPr lang="en-US" altLang="zh-CN" sz="15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19" name="Rectangle 86"/>
          <p:cNvSpPr/>
          <p:nvPr/>
        </p:nvSpPr>
        <p:spPr>
          <a:xfrm>
            <a:off x="4324350" y="2743200"/>
            <a:ext cx="133350" cy="223838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20" name="Rectangle 87"/>
          <p:cNvSpPr/>
          <p:nvPr/>
        </p:nvSpPr>
        <p:spPr>
          <a:xfrm>
            <a:off x="2914650" y="2743200"/>
            <a:ext cx="1543050" cy="57150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21" name="Freeform 88"/>
          <p:cNvSpPr/>
          <p:nvPr/>
        </p:nvSpPr>
        <p:spPr>
          <a:xfrm>
            <a:off x="2651125" y="2686050"/>
            <a:ext cx="261938" cy="190500"/>
          </a:xfrm>
          <a:custGeom>
            <a:avLst/>
            <a:gdLst>
              <a:gd name="txL" fmla="*/ 0 w 214"/>
              <a:gd name="txT" fmla="*/ 0 h 321"/>
              <a:gd name="txR" fmla="*/ 214 w 214"/>
              <a:gd name="txB" fmla="*/ 321 h 321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22" name="Rectangle 89"/>
          <p:cNvSpPr/>
          <p:nvPr/>
        </p:nvSpPr>
        <p:spPr>
          <a:xfrm>
            <a:off x="3243263" y="2632075"/>
            <a:ext cx="989012" cy="12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9" name="Rectangle 90"/>
          <p:cNvSpPr/>
          <p:nvPr/>
        </p:nvSpPr>
        <p:spPr>
          <a:xfrm>
            <a:off x="4114800" y="2514600"/>
            <a:ext cx="374650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valE</a:t>
            </a:r>
            <a:endParaRPr lang="en-US" altLang="zh-CN" sz="15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24" name="Rectangle 91"/>
          <p:cNvSpPr/>
          <p:nvPr/>
        </p:nvSpPr>
        <p:spPr>
          <a:xfrm>
            <a:off x="5486400" y="4289425"/>
            <a:ext cx="388938" cy="111125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25" name="Freeform 92"/>
          <p:cNvSpPr/>
          <p:nvPr/>
        </p:nvSpPr>
        <p:spPr>
          <a:xfrm>
            <a:off x="5257800" y="4171950"/>
            <a:ext cx="228600" cy="288925"/>
          </a:xfrm>
          <a:custGeom>
            <a:avLst/>
            <a:gdLst>
              <a:gd name="txL" fmla="*/ 0 w 213"/>
              <a:gd name="txT" fmla="*/ 0 h 321"/>
              <a:gd name="txR" fmla="*/ 213 w 213"/>
              <a:gd name="txB" fmla="*/ 321 h 321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26" name="Rectangle 93"/>
          <p:cNvSpPr/>
          <p:nvPr/>
        </p:nvSpPr>
        <p:spPr>
          <a:xfrm>
            <a:off x="5610225" y="1428750"/>
            <a:ext cx="265113" cy="2924175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27" name="Rectangle 94"/>
          <p:cNvSpPr/>
          <p:nvPr/>
        </p:nvSpPr>
        <p:spPr>
          <a:xfrm>
            <a:off x="2389188" y="1314450"/>
            <a:ext cx="3486150" cy="128588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28" name="Rectangle 95"/>
          <p:cNvSpPr/>
          <p:nvPr/>
        </p:nvSpPr>
        <p:spPr>
          <a:xfrm>
            <a:off x="2522538" y="5821363"/>
            <a:ext cx="3811587" cy="63500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29" name="Rectangle 96"/>
          <p:cNvSpPr/>
          <p:nvPr/>
        </p:nvSpPr>
        <p:spPr>
          <a:xfrm>
            <a:off x="2455863" y="5757863"/>
            <a:ext cx="131762" cy="127000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30" name="Freeform 97"/>
          <p:cNvSpPr/>
          <p:nvPr/>
        </p:nvSpPr>
        <p:spPr>
          <a:xfrm>
            <a:off x="2325688" y="5695950"/>
            <a:ext cx="392112" cy="61913"/>
          </a:xfrm>
          <a:custGeom>
            <a:avLst/>
            <a:gdLst>
              <a:gd name="txL" fmla="*/ 0 w 321"/>
              <a:gd name="txT" fmla="*/ 0 h 214"/>
              <a:gd name="txR" fmla="*/ 321 w 321"/>
              <a:gd name="txB" fmla="*/ 214 h 2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31" name="Rectangle 98"/>
          <p:cNvSpPr/>
          <p:nvPr/>
        </p:nvSpPr>
        <p:spPr>
          <a:xfrm>
            <a:off x="2651125" y="2438400"/>
            <a:ext cx="1252538" cy="65088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32" name="Rectangle 99"/>
          <p:cNvSpPr/>
          <p:nvPr/>
        </p:nvSpPr>
        <p:spPr>
          <a:xfrm>
            <a:off x="3768725" y="2343150"/>
            <a:ext cx="134938" cy="130175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33" name="Freeform 100"/>
          <p:cNvSpPr/>
          <p:nvPr/>
        </p:nvSpPr>
        <p:spPr>
          <a:xfrm>
            <a:off x="3638550" y="2216150"/>
            <a:ext cx="393700" cy="127000"/>
          </a:xfrm>
          <a:custGeom>
            <a:avLst/>
            <a:gdLst>
              <a:gd name="txL" fmla="*/ 0 w 321"/>
              <a:gd name="txT" fmla="*/ 0 h 214"/>
              <a:gd name="txR" fmla="*/ 321 w 321"/>
              <a:gd name="txB" fmla="*/ 214 h 2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0" name="Rectangle 101"/>
          <p:cNvSpPr/>
          <p:nvPr/>
        </p:nvSpPr>
        <p:spPr>
          <a:xfrm>
            <a:off x="2647950" y="2222500"/>
            <a:ext cx="1123950" cy="1206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257175" lvl="0" indent="-257175" defTabSz="685800">
              <a:lnSpc>
                <a:spcPct val="90000"/>
              </a:lnSpc>
              <a:buNone/>
            </a:pPr>
            <a:r>
              <a:rPr lang="en-US" altLang="zh-CN" sz="1500" dirty="0">
                <a:solidFill>
                  <a:srgbClr val="7878DE"/>
                </a:solidFill>
                <a:latin typeface="Helvetica" pitchFamily="34" charset="0"/>
                <a:ea typeface="宋体" panose="02010600030101010101" pitchFamily="2" charset="-122"/>
              </a:rPr>
              <a:t>addrs,data</a:t>
            </a:r>
            <a:endParaRPr lang="en-US" altLang="zh-CN" sz="1500" dirty="0">
              <a:solidFill>
                <a:srgbClr val="7878DE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35" name="Rectangle 102"/>
          <p:cNvSpPr/>
          <p:nvPr/>
        </p:nvSpPr>
        <p:spPr>
          <a:xfrm>
            <a:off x="3768725" y="1704975"/>
            <a:ext cx="134938" cy="225425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36" name="Rectangle 103"/>
          <p:cNvSpPr/>
          <p:nvPr/>
        </p:nvSpPr>
        <p:spPr>
          <a:xfrm>
            <a:off x="2913063" y="1704975"/>
            <a:ext cx="990600" cy="65088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37" name="Freeform 104"/>
          <p:cNvSpPr/>
          <p:nvPr/>
        </p:nvSpPr>
        <p:spPr>
          <a:xfrm>
            <a:off x="2651125" y="1641475"/>
            <a:ext cx="261938" cy="192088"/>
          </a:xfrm>
          <a:custGeom>
            <a:avLst/>
            <a:gdLst>
              <a:gd name="txL" fmla="*/ 0 w 214"/>
              <a:gd name="txT" fmla="*/ 0 h 321"/>
              <a:gd name="txR" fmla="*/ 214 w 214"/>
              <a:gd name="txB" fmla="*/ 321 h 321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4" name="Rectangle 105"/>
          <p:cNvSpPr/>
          <p:nvPr/>
        </p:nvSpPr>
        <p:spPr>
          <a:xfrm>
            <a:off x="3073400" y="1485900"/>
            <a:ext cx="984250" cy="128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257175" lvl="0" indent="-257175" defTabSz="685800">
              <a:lnSpc>
                <a:spcPct val="90000"/>
              </a:lnSpc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valM</a:t>
            </a:r>
            <a:endParaRPr lang="en-US" altLang="zh-CN" sz="1500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39" name="Rectangle 106"/>
          <p:cNvSpPr/>
          <p:nvPr/>
        </p:nvSpPr>
        <p:spPr>
          <a:xfrm>
            <a:off x="6202363" y="1098550"/>
            <a:ext cx="131762" cy="4786313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40" name="Freeform 107"/>
          <p:cNvSpPr/>
          <p:nvPr/>
        </p:nvSpPr>
        <p:spPr>
          <a:xfrm>
            <a:off x="2125663" y="2055813"/>
            <a:ext cx="525462" cy="128587"/>
          </a:xfrm>
          <a:custGeom>
            <a:avLst/>
            <a:gdLst>
              <a:gd name="txL" fmla="*/ 0 w 428"/>
              <a:gd name="txT" fmla="*/ 0 h 214"/>
              <a:gd name="txR" fmla="*/ 428 w 428"/>
              <a:gd name="txB" fmla="*/ 214 h 2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41" name="Freeform 108"/>
          <p:cNvSpPr/>
          <p:nvPr/>
        </p:nvSpPr>
        <p:spPr>
          <a:xfrm>
            <a:off x="2389188" y="2055813"/>
            <a:ext cx="523875" cy="128587"/>
          </a:xfrm>
          <a:custGeom>
            <a:avLst/>
            <a:gdLst>
              <a:gd name="txL" fmla="*/ 0 w 428"/>
              <a:gd name="txT" fmla="*/ 0 h 214"/>
              <a:gd name="txR" fmla="*/ 428 w 428"/>
              <a:gd name="txB" fmla="*/ 214 h 2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42" name="Freeform 109"/>
          <p:cNvSpPr/>
          <p:nvPr/>
        </p:nvSpPr>
        <p:spPr>
          <a:xfrm>
            <a:off x="2125663" y="2055813"/>
            <a:ext cx="525462" cy="128587"/>
          </a:xfrm>
          <a:custGeom>
            <a:avLst/>
            <a:gdLst>
              <a:gd name="txL" fmla="*/ 0 w 428"/>
              <a:gd name="txT" fmla="*/ 0 h 214"/>
              <a:gd name="txR" fmla="*/ 428 w 428"/>
              <a:gd name="txB" fmla="*/ 214 h 2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43" name="Freeform 110"/>
          <p:cNvSpPr/>
          <p:nvPr/>
        </p:nvSpPr>
        <p:spPr>
          <a:xfrm>
            <a:off x="2389188" y="2055813"/>
            <a:ext cx="523875" cy="128587"/>
          </a:xfrm>
          <a:custGeom>
            <a:avLst/>
            <a:gdLst>
              <a:gd name="txL" fmla="*/ 0 w 428"/>
              <a:gd name="txT" fmla="*/ 0 h 214"/>
              <a:gd name="txR" fmla="*/ 428 w 428"/>
              <a:gd name="txB" fmla="*/ 214 h 214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44" name="Freeform 111"/>
          <p:cNvSpPr/>
          <p:nvPr/>
        </p:nvSpPr>
        <p:spPr>
          <a:xfrm>
            <a:off x="5346700" y="2662238"/>
            <a:ext cx="527050" cy="127000"/>
          </a:xfrm>
          <a:custGeom>
            <a:avLst/>
            <a:gdLst>
              <a:gd name="txL" fmla="*/ 0 w 428"/>
              <a:gd name="txT" fmla="*/ 0 h 214"/>
              <a:gd name="txR" fmla="*/ 428 w 428"/>
              <a:gd name="txB" fmla="*/ 214 h 21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rect l="txL" t="txT" r="txR" b="tx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45" name="Freeform 112"/>
          <p:cNvSpPr/>
          <p:nvPr/>
        </p:nvSpPr>
        <p:spPr>
          <a:xfrm>
            <a:off x="5610225" y="2662238"/>
            <a:ext cx="525463" cy="127000"/>
          </a:xfrm>
          <a:custGeom>
            <a:avLst/>
            <a:gdLst>
              <a:gd name="txL" fmla="*/ 0 w 428"/>
              <a:gd name="txT" fmla="*/ 0 h 214"/>
              <a:gd name="txR" fmla="*/ 428 w 428"/>
              <a:gd name="txB" fmla="*/ 214 h 21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rect l="txL" t="txT" r="txR" b="tx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46" name="Freeform 113"/>
          <p:cNvSpPr/>
          <p:nvPr/>
        </p:nvSpPr>
        <p:spPr>
          <a:xfrm>
            <a:off x="5346700" y="2662238"/>
            <a:ext cx="527050" cy="127000"/>
          </a:xfrm>
          <a:custGeom>
            <a:avLst/>
            <a:gdLst>
              <a:gd name="txL" fmla="*/ 0 w 428"/>
              <a:gd name="txT" fmla="*/ 0 h 214"/>
              <a:gd name="txR" fmla="*/ 428 w 428"/>
              <a:gd name="txB" fmla="*/ 214 h 21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rect l="txL" t="txT" r="txR" b="tx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47" name="Freeform 114"/>
          <p:cNvSpPr/>
          <p:nvPr/>
        </p:nvSpPr>
        <p:spPr>
          <a:xfrm>
            <a:off x="5610225" y="2662238"/>
            <a:ext cx="525463" cy="127000"/>
          </a:xfrm>
          <a:custGeom>
            <a:avLst/>
            <a:gdLst>
              <a:gd name="txL" fmla="*/ 0 w 428"/>
              <a:gd name="txT" fmla="*/ 0 h 214"/>
              <a:gd name="txR" fmla="*/ 428 w 428"/>
              <a:gd name="txB" fmla="*/ 214 h 21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rect l="txL" t="txT" r="txR" b="tx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48" name="Rectangle 115"/>
          <p:cNvSpPr/>
          <p:nvPr/>
        </p:nvSpPr>
        <p:spPr>
          <a:xfrm>
            <a:off x="2455863" y="5278438"/>
            <a:ext cx="131762" cy="192087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49" name="Rectangle 116"/>
          <p:cNvSpPr/>
          <p:nvPr/>
        </p:nvSpPr>
        <p:spPr>
          <a:xfrm>
            <a:off x="2587625" y="5422900"/>
            <a:ext cx="1381125" cy="63500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50" name="Rectangle 117"/>
          <p:cNvSpPr/>
          <p:nvPr/>
        </p:nvSpPr>
        <p:spPr>
          <a:xfrm>
            <a:off x="3829050" y="5314950"/>
            <a:ext cx="139700" cy="123825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51" name="Rectangle 118"/>
          <p:cNvSpPr/>
          <p:nvPr/>
        </p:nvSpPr>
        <p:spPr>
          <a:xfrm>
            <a:off x="681038" y="1035050"/>
            <a:ext cx="403225" cy="141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52" name="Rectangle 119"/>
          <p:cNvSpPr/>
          <p:nvPr/>
        </p:nvSpPr>
        <p:spPr>
          <a:xfrm>
            <a:off x="563563" y="1092200"/>
            <a:ext cx="266700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PC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53" name="Rectangle 120"/>
          <p:cNvSpPr/>
          <p:nvPr/>
        </p:nvSpPr>
        <p:spPr>
          <a:xfrm>
            <a:off x="2651125" y="1290638"/>
            <a:ext cx="2303463" cy="1285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0" name="Rectangle 121"/>
          <p:cNvSpPr/>
          <p:nvPr/>
        </p:nvSpPr>
        <p:spPr>
          <a:xfrm>
            <a:off x="5402263" y="4514850"/>
            <a:ext cx="427037" cy="4159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valE,</a:t>
            </a:r>
            <a:endParaRPr lang="en-US" altLang="zh-CN" sz="1500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valM</a:t>
            </a:r>
            <a:endParaRPr lang="en-US" altLang="zh-CN" sz="15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55" name="Rectangle 123"/>
          <p:cNvSpPr/>
          <p:nvPr/>
        </p:nvSpPr>
        <p:spPr>
          <a:xfrm>
            <a:off x="2389188" y="1098550"/>
            <a:ext cx="3944937" cy="65088"/>
          </a:xfrm>
          <a:prstGeom prst="rect">
            <a:avLst/>
          </a:pr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56" name="Freeform 124"/>
          <p:cNvSpPr/>
          <p:nvPr/>
        </p:nvSpPr>
        <p:spPr>
          <a:xfrm>
            <a:off x="6002338" y="3556000"/>
            <a:ext cx="396875" cy="127000"/>
          </a:xfrm>
          <a:custGeom>
            <a:avLst/>
            <a:gdLst>
              <a:gd name="txL" fmla="*/ 0 w 321"/>
              <a:gd name="txT" fmla="*/ 0 h 214"/>
              <a:gd name="txR" fmla="*/ 321 w 321"/>
              <a:gd name="txB" fmla="*/ 214 h 214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57" name="Freeform 125"/>
          <p:cNvSpPr/>
          <p:nvPr/>
        </p:nvSpPr>
        <p:spPr>
          <a:xfrm>
            <a:off x="6135688" y="3556000"/>
            <a:ext cx="393700" cy="127000"/>
          </a:xfrm>
          <a:custGeom>
            <a:avLst/>
            <a:gdLst>
              <a:gd name="txL" fmla="*/ 0 w 321"/>
              <a:gd name="txT" fmla="*/ 0 h 214"/>
              <a:gd name="txR" fmla="*/ 321 w 321"/>
              <a:gd name="txB" fmla="*/ 214 h 214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587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58" name="Rectangle 126"/>
          <p:cNvSpPr/>
          <p:nvPr/>
        </p:nvSpPr>
        <p:spPr>
          <a:xfrm>
            <a:off x="2651125" y="971550"/>
            <a:ext cx="2303463" cy="128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5" name="Rectangle 127"/>
          <p:cNvSpPr/>
          <p:nvPr/>
        </p:nvSpPr>
        <p:spPr>
          <a:xfrm>
            <a:off x="5424488" y="5600700"/>
            <a:ext cx="622300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7878DE"/>
                </a:solidFill>
                <a:latin typeface="Helvetica" pitchFamily="34" charset="0"/>
                <a:ea typeface="宋体" panose="02010600030101010101" pitchFamily="2" charset="-122"/>
              </a:rPr>
              <a:t>newPC</a:t>
            </a:r>
            <a:endParaRPr lang="en-US" altLang="zh-CN" sz="1500" b="1" dirty="0">
              <a:solidFill>
                <a:srgbClr val="7878DE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" name="Freeform 128"/>
          <p:cNvSpPr/>
          <p:nvPr/>
        </p:nvSpPr>
        <p:spPr>
          <a:xfrm>
            <a:off x="2386013" y="1130300"/>
            <a:ext cx="3879850" cy="4706938"/>
          </a:xfrm>
          <a:custGeom>
            <a:avLst/>
            <a:gdLst>
              <a:gd name="txL" fmla="*/ 0 w 1514"/>
              <a:gd name="txT" fmla="*/ 0 h 3718"/>
              <a:gd name="txR" fmla="*/ 1514 w 1514"/>
              <a:gd name="txB" fmla="*/ 3718 h 371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267" name="Freeform 129"/>
          <p:cNvSpPr/>
          <p:nvPr/>
        </p:nvSpPr>
        <p:spPr>
          <a:xfrm>
            <a:off x="2386013" y="1384300"/>
            <a:ext cx="3486150" cy="3482975"/>
          </a:xfrm>
          <a:custGeom>
            <a:avLst/>
            <a:gdLst>
              <a:gd name="txL" fmla="*/ 0 w 1514"/>
              <a:gd name="txT" fmla="*/ 0 h 3342"/>
              <a:gd name="txR" fmla="*/ 1514 w 1514"/>
              <a:gd name="txB" fmla="*/ 3342 h 334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268" name="Freeform 130"/>
          <p:cNvSpPr/>
          <p:nvPr/>
        </p:nvSpPr>
        <p:spPr>
          <a:xfrm>
            <a:off x="2536825" y="2628900"/>
            <a:ext cx="96838" cy="2551113"/>
          </a:xfrm>
          <a:custGeom>
            <a:avLst/>
            <a:gdLst>
              <a:gd name="txL" fmla="*/ 0 w 36"/>
              <a:gd name="txT" fmla="*/ 0 h 3036"/>
              <a:gd name="txR" fmla="*/ 36 w 36"/>
              <a:gd name="txB" fmla="*/ 3036 h 3036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269" name="Freeform 131"/>
          <p:cNvSpPr/>
          <p:nvPr/>
        </p:nvSpPr>
        <p:spPr>
          <a:xfrm>
            <a:off x="2457450" y="4456113"/>
            <a:ext cx="46038" cy="723900"/>
          </a:xfrm>
          <a:custGeom>
            <a:avLst/>
            <a:gdLst>
              <a:gd name="txL" fmla="*/ 0 w 12"/>
              <a:gd name="txT" fmla="*/ 0 h 816"/>
              <a:gd name="txR" fmla="*/ 12 w 12"/>
              <a:gd name="txB" fmla="*/ 816 h 816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15464" name="Rectangle 132"/>
          <p:cNvSpPr/>
          <p:nvPr/>
        </p:nvSpPr>
        <p:spPr>
          <a:xfrm>
            <a:off x="2192338" y="5470525"/>
            <a:ext cx="658812" cy="231775"/>
          </a:xfrm>
          <a:prstGeom prst="rect">
            <a:avLst/>
          </a:prstGeom>
          <a:solidFill>
            <a:srgbClr val="CCFFFF"/>
          </a:solidFill>
          <a:ln w="4826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65" name="Rectangle 133"/>
          <p:cNvSpPr/>
          <p:nvPr/>
        </p:nvSpPr>
        <p:spPr>
          <a:xfrm>
            <a:off x="2398713" y="5486400"/>
            <a:ext cx="268287" cy="207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PC</a:t>
            </a:r>
            <a:endParaRPr lang="en-US" altLang="zh-CN" sz="15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466" name="Text Box 134"/>
          <p:cNvSpPr txBox="1"/>
          <p:nvPr/>
        </p:nvSpPr>
        <p:spPr>
          <a:xfrm>
            <a:off x="617538" y="3263900"/>
            <a:ext cx="184150" cy="2587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257175" lvl="0" indent="-257175" defTabSz="685800">
              <a:lnSpc>
                <a:spcPct val="90000"/>
              </a:lnSpc>
              <a:buNone/>
            </a:pPr>
            <a:endParaRPr lang="zh-CN" altLang="en-US" sz="1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187" name="Rectangle 135"/>
          <p:cNvSpPr>
            <a:spLocks noChangeArrowheads="1"/>
          </p:cNvSpPr>
          <p:nvPr/>
        </p:nvSpPr>
        <p:spPr bwMode="auto">
          <a:xfrm>
            <a:off x="4010025" y="4171950"/>
            <a:ext cx="10826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630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63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630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630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630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6870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A   B</a:t>
            </a: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6870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Register File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88" name="Rectangle 136"/>
          <p:cNvSpPr>
            <a:spLocks noChangeArrowheads="1"/>
          </p:cNvSpPr>
          <p:nvPr/>
        </p:nvSpPr>
        <p:spPr bwMode="auto">
          <a:xfrm>
            <a:off x="5092700" y="4229100"/>
            <a:ext cx="1444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630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63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630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630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630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6870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E</a:t>
            </a:r>
            <a:endParaRPr kumimoji="0" lang="en-US" altLang="zh-CN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6870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M</a:t>
            </a:r>
            <a:endParaRPr kumimoji="0" lang="en-US" altLang="zh-CN" sz="135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5" name="Freeform 137"/>
          <p:cNvSpPr/>
          <p:nvPr/>
        </p:nvSpPr>
        <p:spPr>
          <a:xfrm>
            <a:off x="2514600" y="3802063"/>
            <a:ext cx="92075" cy="1349375"/>
          </a:xfrm>
          <a:custGeom>
            <a:avLst/>
            <a:gdLst>
              <a:gd name="txL" fmla="*/ 0 w 36"/>
              <a:gd name="txT" fmla="*/ 0 h 3036"/>
              <a:gd name="txR" fmla="*/ 36 w 36"/>
              <a:gd name="txB" fmla="*/ 3036 h 3036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" name="Freeform 140"/>
          <p:cNvSpPr/>
          <p:nvPr/>
        </p:nvSpPr>
        <p:spPr>
          <a:xfrm>
            <a:off x="2514600" y="1638300"/>
            <a:ext cx="66675" cy="3494088"/>
          </a:xfrm>
          <a:custGeom>
            <a:avLst/>
            <a:gdLst>
              <a:gd name="txL" fmla="*/ 0 w 36"/>
              <a:gd name="txT" fmla="*/ 0 h 3036"/>
              <a:gd name="txR" fmla="*/ 36 w 36"/>
              <a:gd name="txB" fmla="*/ 3036 h 3036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277" name="Rectangle 68"/>
          <p:cNvSpPr/>
          <p:nvPr/>
        </p:nvSpPr>
        <p:spPr>
          <a:xfrm>
            <a:off x="4114800" y="5246688"/>
            <a:ext cx="268288" cy="207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PC</a:t>
            </a:r>
            <a:endParaRPr lang="en-US" altLang="zh-CN" sz="15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78" name="Rectangle 68"/>
          <p:cNvSpPr/>
          <p:nvPr/>
        </p:nvSpPr>
        <p:spPr>
          <a:xfrm>
            <a:off x="2017713" y="5232400"/>
            <a:ext cx="268287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PC</a:t>
            </a:r>
            <a:endParaRPr lang="en-US" altLang="zh-CN" sz="15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79" name="Rectangle 85"/>
          <p:cNvSpPr/>
          <p:nvPr/>
        </p:nvSpPr>
        <p:spPr>
          <a:xfrm>
            <a:off x="3740150" y="2822575"/>
            <a:ext cx="279400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6858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CC</a:t>
            </a:r>
            <a:endParaRPr lang="en-US" altLang="zh-CN" sz="1500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07" grpId="0"/>
      <p:bldP spid="211" grpId="0"/>
      <p:bldP spid="212" grpId="0"/>
      <p:bldP spid="217" grpId="0"/>
      <p:bldP spid="222" grpId="0"/>
      <p:bldP spid="224" grpId="0"/>
      <p:bldP spid="229" grpId="0"/>
      <p:bldP spid="240" grpId="0"/>
      <p:bldP spid="244" grpId="0"/>
      <p:bldP spid="260" grpId="0"/>
      <p:bldP spid="265" grpId="0"/>
      <p:bldP spid="277" grpId="0"/>
      <p:bldP spid="278" grpId="0"/>
      <p:bldP spid="2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Freeform 145"/>
          <p:cNvSpPr/>
          <p:nvPr/>
        </p:nvSpPr>
        <p:spPr>
          <a:xfrm>
            <a:off x="3098800" y="1768475"/>
            <a:ext cx="203200" cy="69850"/>
          </a:xfrm>
          <a:custGeom>
            <a:avLst/>
            <a:gdLst>
              <a:gd name="txL" fmla="*/ 0 w 141"/>
              <a:gd name="txT" fmla="*/ 0 h 85"/>
              <a:gd name="txR" fmla="*/ 141 w 141"/>
              <a:gd name="txB" fmla="*/ 85 h 8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0" y="2147483646"/>
              </a:cxn>
            </a:cxnLst>
            <a:rect l="txL" t="txT" r="txR" b="txB"/>
            <a:pathLst>
              <a:path w="141" h="85">
                <a:moveTo>
                  <a:pt x="0" y="85"/>
                </a:moveTo>
                <a:lnTo>
                  <a:pt x="141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Freeform 146"/>
          <p:cNvSpPr/>
          <p:nvPr/>
        </p:nvSpPr>
        <p:spPr>
          <a:xfrm>
            <a:off x="3098800" y="1900238"/>
            <a:ext cx="203200" cy="73025"/>
          </a:xfrm>
          <a:custGeom>
            <a:avLst/>
            <a:gdLst>
              <a:gd name="txL" fmla="*/ 0 w 141"/>
              <a:gd name="txT" fmla="*/ 0 h 85"/>
              <a:gd name="txR" fmla="*/ 141 w 141"/>
              <a:gd name="txB" fmla="*/ 85 h 8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0" y="2147483646"/>
              </a:cxn>
            </a:cxnLst>
            <a:rect l="txL" t="txT" r="txR" b="txB"/>
            <a:pathLst>
              <a:path w="141" h="85">
                <a:moveTo>
                  <a:pt x="0" y="85"/>
                </a:moveTo>
                <a:lnTo>
                  <a:pt x="141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Freeform 147"/>
          <p:cNvSpPr/>
          <p:nvPr/>
        </p:nvSpPr>
        <p:spPr>
          <a:xfrm>
            <a:off x="3098800" y="1768475"/>
            <a:ext cx="203200" cy="69850"/>
          </a:xfrm>
          <a:custGeom>
            <a:avLst/>
            <a:gdLst>
              <a:gd name="txL" fmla="*/ 0 w 141"/>
              <a:gd name="txT" fmla="*/ 0 h 85"/>
              <a:gd name="txR" fmla="*/ 141 w 141"/>
              <a:gd name="txB" fmla="*/ 85 h 8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0" y="2147483646"/>
              </a:cxn>
            </a:cxnLst>
            <a:rect l="txL" t="txT" r="txR" b="txB"/>
            <a:pathLst>
              <a:path w="141" h="85">
                <a:moveTo>
                  <a:pt x="0" y="85"/>
                </a:moveTo>
                <a:lnTo>
                  <a:pt x="141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3" name="Freeform 148"/>
          <p:cNvSpPr/>
          <p:nvPr/>
        </p:nvSpPr>
        <p:spPr>
          <a:xfrm>
            <a:off x="3098800" y="1900238"/>
            <a:ext cx="203200" cy="73025"/>
          </a:xfrm>
          <a:custGeom>
            <a:avLst/>
            <a:gdLst>
              <a:gd name="txL" fmla="*/ 0 w 141"/>
              <a:gd name="txT" fmla="*/ 0 h 85"/>
              <a:gd name="txR" fmla="*/ 141 w 141"/>
              <a:gd name="txB" fmla="*/ 85 h 8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0" y="2147483646"/>
              </a:cxn>
            </a:cxnLst>
            <a:rect l="txL" t="txT" r="txR" b="txB"/>
            <a:pathLst>
              <a:path w="141" h="85">
                <a:moveTo>
                  <a:pt x="0" y="85"/>
                </a:moveTo>
                <a:lnTo>
                  <a:pt x="141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7414" name="Group 185"/>
          <p:cNvGrpSpPr/>
          <p:nvPr/>
        </p:nvGrpSpPr>
        <p:grpSpPr>
          <a:xfrm>
            <a:off x="2514600" y="1792288"/>
            <a:ext cx="538163" cy="144462"/>
            <a:chOff x="1440" y="528"/>
            <a:chExt cx="339" cy="91"/>
          </a:xfrm>
        </p:grpSpPr>
        <p:sp>
          <p:nvSpPr>
            <p:cNvPr id="17709" name="Rectangle 186"/>
            <p:cNvSpPr/>
            <p:nvPr/>
          </p:nvSpPr>
          <p:spPr>
            <a:xfrm>
              <a:off x="1759" y="528"/>
              <a:ext cx="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0" name="Rectangle 187"/>
            <p:cNvSpPr/>
            <p:nvPr/>
          </p:nvSpPr>
          <p:spPr>
            <a:xfrm>
              <a:off x="1719" y="528"/>
              <a:ext cx="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1" name="Rectangle 188"/>
            <p:cNvSpPr/>
            <p:nvPr/>
          </p:nvSpPr>
          <p:spPr>
            <a:xfrm>
              <a:off x="1680" y="528"/>
              <a:ext cx="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2" name="Rectangle 189"/>
            <p:cNvSpPr/>
            <p:nvPr/>
          </p:nvSpPr>
          <p:spPr>
            <a:xfrm>
              <a:off x="1640" y="528"/>
              <a:ext cx="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3" name="Rectangle 190"/>
            <p:cNvSpPr/>
            <p:nvPr/>
          </p:nvSpPr>
          <p:spPr>
            <a:xfrm>
              <a:off x="1599" y="528"/>
              <a:ext cx="2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4" name="Rectangle 191"/>
            <p:cNvSpPr/>
            <p:nvPr/>
          </p:nvSpPr>
          <p:spPr>
            <a:xfrm>
              <a:off x="1560" y="528"/>
              <a:ext cx="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5" name="Rectangle 192"/>
            <p:cNvSpPr/>
            <p:nvPr/>
          </p:nvSpPr>
          <p:spPr>
            <a:xfrm>
              <a:off x="1519" y="528"/>
              <a:ext cx="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6" name="Rectangle 193"/>
            <p:cNvSpPr/>
            <p:nvPr/>
          </p:nvSpPr>
          <p:spPr>
            <a:xfrm>
              <a:off x="1479" y="528"/>
              <a:ext cx="2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7" name="Rectangle 194"/>
            <p:cNvSpPr/>
            <p:nvPr/>
          </p:nvSpPr>
          <p:spPr>
            <a:xfrm>
              <a:off x="1440" y="528"/>
              <a:ext cx="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8" name="Rectangle 195"/>
            <p:cNvSpPr/>
            <p:nvPr/>
          </p:nvSpPr>
          <p:spPr>
            <a:xfrm>
              <a:off x="1759" y="611"/>
              <a:ext cx="20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19" name="Rectangle 196"/>
            <p:cNvSpPr/>
            <p:nvPr/>
          </p:nvSpPr>
          <p:spPr>
            <a:xfrm>
              <a:off x="1719" y="611"/>
              <a:ext cx="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0" name="Rectangle 197"/>
            <p:cNvSpPr/>
            <p:nvPr/>
          </p:nvSpPr>
          <p:spPr>
            <a:xfrm>
              <a:off x="1680" y="611"/>
              <a:ext cx="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1" name="Rectangle 198"/>
            <p:cNvSpPr/>
            <p:nvPr/>
          </p:nvSpPr>
          <p:spPr>
            <a:xfrm>
              <a:off x="1640" y="611"/>
              <a:ext cx="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2" name="Rectangle 199"/>
            <p:cNvSpPr/>
            <p:nvPr/>
          </p:nvSpPr>
          <p:spPr>
            <a:xfrm>
              <a:off x="1599" y="611"/>
              <a:ext cx="21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3" name="Rectangle 200"/>
            <p:cNvSpPr/>
            <p:nvPr/>
          </p:nvSpPr>
          <p:spPr>
            <a:xfrm>
              <a:off x="1560" y="611"/>
              <a:ext cx="20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4" name="Rectangle 201"/>
            <p:cNvSpPr/>
            <p:nvPr/>
          </p:nvSpPr>
          <p:spPr>
            <a:xfrm>
              <a:off x="1519" y="611"/>
              <a:ext cx="20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5" name="Rectangle 202"/>
            <p:cNvSpPr/>
            <p:nvPr/>
          </p:nvSpPr>
          <p:spPr>
            <a:xfrm>
              <a:off x="1479" y="611"/>
              <a:ext cx="21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6" name="Rectangle 203"/>
            <p:cNvSpPr/>
            <p:nvPr/>
          </p:nvSpPr>
          <p:spPr>
            <a:xfrm>
              <a:off x="1440" y="611"/>
              <a:ext cx="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7" name="Rectangle 204"/>
            <p:cNvSpPr/>
            <p:nvPr/>
          </p:nvSpPr>
          <p:spPr>
            <a:xfrm>
              <a:off x="1759" y="528"/>
              <a:ext cx="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8" name="Rectangle 205"/>
            <p:cNvSpPr/>
            <p:nvPr/>
          </p:nvSpPr>
          <p:spPr>
            <a:xfrm>
              <a:off x="1719" y="528"/>
              <a:ext cx="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29" name="Rectangle 206"/>
            <p:cNvSpPr/>
            <p:nvPr/>
          </p:nvSpPr>
          <p:spPr>
            <a:xfrm>
              <a:off x="1680" y="528"/>
              <a:ext cx="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0" name="Rectangle 207"/>
            <p:cNvSpPr/>
            <p:nvPr/>
          </p:nvSpPr>
          <p:spPr>
            <a:xfrm>
              <a:off x="1640" y="528"/>
              <a:ext cx="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1" name="Rectangle 208"/>
            <p:cNvSpPr/>
            <p:nvPr/>
          </p:nvSpPr>
          <p:spPr>
            <a:xfrm>
              <a:off x="1599" y="528"/>
              <a:ext cx="2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2" name="Rectangle 209"/>
            <p:cNvSpPr/>
            <p:nvPr/>
          </p:nvSpPr>
          <p:spPr>
            <a:xfrm>
              <a:off x="1560" y="528"/>
              <a:ext cx="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3" name="Rectangle 210"/>
            <p:cNvSpPr/>
            <p:nvPr/>
          </p:nvSpPr>
          <p:spPr>
            <a:xfrm>
              <a:off x="1519" y="528"/>
              <a:ext cx="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4" name="Rectangle 211"/>
            <p:cNvSpPr/>
            <p:nvPr/>
          </p:nvSpPr>
          <p:spPr>
            <a:xfrm>
              <a:off x="1479" y="528"/>
              <a:ext cx="2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5" name="Rectangle 212"/>
            <p:cNvSpPr/>
            <p:nvPr/>
          </p:nvSpPr>
          <p:spPr>
            <a:xfrm>
              <a:off x="1440" y="528"/>
              <a:ext cx="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6" name="Rectangle 213"/>
            <p:cNvSpPr/>
            <p:nvPr/>
          </p:nvSpPr>
          <p:spPr>
            <a:xfrm>
              <a:off x="1759" y="611"/>
              <a:ext cx="20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7" name="Rectangle 214"/>
            <p:cNvSpPr/>
            <p:nvPr/>
          </p:nvSpPr>
          <p:spPr>
            <a:xfrm>
              <a:off x="1719" y="611"/>
              <a:ext cx="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8" name="Rectangle 215"/>
            <p:cNvSpPr/>
            <p:nvPr/>
          </p:nvSpPr>
          <p:spPr>
            <a:xfrm>
              <a:off x="1680" y="611"/>
              <a:ext cx="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39" name="Rectangle 216"/>
            <p:cNvSpPr/>
            <p:nvPr/>
          </p:nvSpPr>
          <p:spPr>
            <a:xfrm>
              <a:off x="1640" y="611"/>
              <a:ext cx="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40" name="Rectangle 217"/>
            <p:cNvSpPr/>
            <p:nvPr/>
          </p:nvSpPr>
          <p:spPr>
            <a:xfrm>
              <a:off x="1599" y="611"/>
              <a:ext cx="21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41" name="Rectangle 218"/>
            <p:cNvSpPr/>
            <p:nvPr/>
          </p:nvSpPr>
          <p:spPr>
            <a:xfrm>
              <a:off x="1560" y="611"/>
              <a:ext cx="20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42" name="Rectangle 219"/>
            <p:cNvSpPr/>
            <p:nvPr/>
          </p:nvSpPr>
          <p:spPr>
            <a:xfrm>
              <a:off x="1519" y="611"/>
              <a:ext cx="20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43" name="Rectangle 220"/>
            <p:cNvSpPr/>
            <p:nvPr/>
          </p:nvSpPr>
          <p:spPr>
            <a:xfrm>
              <a:off x="1479" y="611"/>
              <a:ext cx="21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44" name="Rectangle 221"/>
            <p:cNvSpPr/>
            <p:nvPr/>
          </p:nvSpPr>
          <p:spPr>
            <a:xfrm>
              <a:off x="1440" y="611"/>
              <a:ext cx="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7415" name="灯片编号占位符 3"/>
          <p:cNvSpPr txBox="1">
            <a:spLocks noGrp="1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Rectangle 4"/>
          <p:cNvSpPr/>
          <p:nvPr/>
        </p:nvSpPr>
        <p:spPr>
          <a:xfrm>
            <a:off x="304800" y="1143000"/>
            <a:ext cx="83820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17" name="Rectangle 6"/>
          <p:cNvSpPr/>
          <p:nvPr/>
        </p:nvSpPr>
        <p:spPr>
          <a:xfrm>
            <a:off x="309563" y="5780088"/>
            <a:ext cx="3413125" cy="35242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18" name="Rectangle 7"/>
          <p:cNvSpPr/>
          <p:nvPr/>
        </p:nvSpPr>
        <p:spPr>
          <a:xfrm>
            <a:off x="260350" y="5780088"/>
            <a:ext cx="3398838" cy="346075"/>
          </a:xfrm>
          <a:prstGeom prst="rect">
            <a:avLst/>
          </a:prstGeom>
          <a:solidFill>
            <a:srgbClr val="CCFFFF"/>
          </a:solidFill>
          <a:ln w="79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19" name="Rectangle 8"/>
          <p:cNvSpPr/>
          <p:nvPr/>
        </p:nvSpPr>
        <p:spPr>
          <a:xfrm>
            <a:off x="919163" y="5845175"/>
            <a:ext cx="2155825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Instruction Memory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20" name="Line 9"/>
          <p:cNvSpPr/>
          <p:nvPr/>
        </p:nvSpPr>
        <p:spPr>
          <a:xfrm flipV="1">
            <a:off x="1209675" y="5584825"/>
            <a:ext cx="0" cy="180975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1" name="Freeform 10"/>
          <p:cNvSpPr/>
          <p:nvPr/>
        </p:nvSpPr>
        <p:spPr>
          <a:xfrm>
            <a:off x="1150938" y="5551488"/>
            <a:ext cx="115887" cy="38100"/>
          </a:xfrm>
          <a:custGeom>
            <a:avLst/>
            <a:gdLst>
              <a:gd name="txL" fmla="*/ 0 w 78"/>
              <a:gd name="txT" fmla="*/ 0 h 49"/>
              <a:gd name="txR" fmla="*/ 78 w 78"/>
              <a:gd name="txB" fmla="*/ 49 h 49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78" h="49">
                <a:moveTo>
                  <a:pt x="78" y="49"/>
                </a:moveTo>
                <a:lnTo>
                  <a:pt x="38" y="0"/>
                </a:lnTo>
                <a:lnTo>
                  <a:pt x="0" y="49"/>
                </a:lnTo>
                <a:lnTo>
                  <a:pt x="78" y="4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22" name="Line 11"/>
          <p:cNvSpPr/>
          <p:nvPr/>
        </p:nvSpPr>
        <p:spPr>
          <a:xfrm flipV="1">
            <a:off x="1963738" y="5584825"/>
            <a:ext cx="0" cy="180975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3" name="Freeform 12"/>
          <p:cNvSpPr/>
          <p:nvPr/>
        </p:nvSpPr>
        <p:spPr>
          <a:xfrm>
            <a:off x="1906588" y="5551488"/>
            <a:ext cx="114300" cy="38100"/>
          </a:xfrm>
          <a:custGeom>
            <a:avLst/>
            <a:gdLst>
              <a:gd name="txL" fmla="*/ 0 w 79"/>
              <a:gd name="txT" fmla="*/ 0 h 49"/>
              <a:gd name="txR" fmla="*/ 79 w 79"/>
              <a:gd name="txB" fmla="*/ 49 h 49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79" h="49">
                <a:moveTo>
                  <a:pt x="79" y="49"/>
                </a:moveTo>
                <a:lnTo>
                  <a:pt x="38" y="0"/>
                </a:lnTo>
                <a:lnTo>
                  <a:pt x="0" y="49"/>
                </a:lnTo>
                <a:lnTo>
                  <a:pt x="79" y="4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24" name="Line 13"/>
          <p:cNvSpPr/>
          <p:nvPr/>
        </p:nvSpPr>
        <p:spPr>
          <a:xfrm flipV="1">
            <a:off x="2719388" y="5584825"/>
            <a:ext cx="0" cy="180975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5" name="Freeform 14"/>
          <p:cNvSpPr/>
          <p:nvPr/>
        </p:nvSpPr>
        <p:spPr>
          <a:xfrm>
            <a:off x="2665413" y="5551488"/>
            <a:ext cx="111125" cy="38100"/>
          </a:xfrm>
          <a:custGeom>
            <a:avLst/>
            <a:gdLst>
              <a:gd name="txL" fmla="*/ 0 w 79"/>
              <a:gd name="txT" fmla="*/ 0 h 49"/>
              <a:gd name="txR" fmla="*/ 79 w 79"/>
              <a:gd name="txB" fmla="*/ 49 h 49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79" h="49">
                <a:moveTo>
                  <a:pt x="79" y="49"/>
                </a:moveTo>
                <a:lnTo>
                  <a:pt x="38" y="0"/>
                </a:lnTo>
                <a:lnTo>
                  <a:pt x="0" y="49"/>
                </a:lnTo>
                <a:lnTo>
                  <a:pt x="79" y="4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26" name="Line 15"/>
          <p:cNvSpPr/>
          <p:nvPr/>
        </p:nvSpPr>
        <p:spPr>
          <a:xfrm flipV="1">
            <a:off x="381000" y="5605463"/>
            <a:ext cx="0" cy="180975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7" name="Freeform 16"/>
          <p:cNvSpPr/>
          <p:nvPr/>
        </p:nvSpPr>
        <p:spPr>
          <a:xfrm>
            <a:off x="323850" y="5565775"/>
            <a:ext cx="114300" cy="38100"/>
          </a:xfrm>
          <a:custGeom>
            <a:avLst/>
            <a:gdLst>
              <a:gd name="txL" fmla="*/ 0 w 78"/>
              <a:gd name="txT" fmla="*/ 0 h 49"/>
              <a:gd name="txR" fmla="*/ 78 w 78"/>
              <a:gd name="txB" fmla="*/ 49 h 49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78" h="49">
                <a:moveTo>
                  <a:pt x="78" y="49"/>
                </a:moveTo>
                <a:lnTo>
                  <a:pt x="38" y="0"/>
                </a:lnTo>
                <a:lnTo>
                  <a:pt x="0" y="49"/>
                </a:lnTo>
                <a:lnTo>
                  <a:pt x="78" y="4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28" name="Oval 17"/>
          <p:cNvSpPr/>
          <p:nvPr/>
        </p:nvSpPr>
        <p:spPr>
          <a:xfrm>
            <a:off x="2339975" y="5334000"/>
            <a:ext cx="757238" cy="217488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29" name="Rectangle 18"/>
          <p:cNvSpPr/>
          <p:nvPr/>
        </p:nvSpPr>
        <p:spPr>
          <a:xfrm>
            <a:off x="2593975" y="5334000"/>
            <a:ext cx="254000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rB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30" name="Oval 19"/>
          <p:cNvSpPr/>
          <p:nvPr/>
        </p:nvSpPr>
        <p:spPr>
          <a:xfrm>
            <a:off x="76200" y="5334000"/>
            <a:ext cx="757238" cy="217488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31" name="Rectangle 20"/>
          <p:cNvSpPr/>
          <p:nvPr/>
        </p:nvSpPr>
        <p:spPr>
          <a:xfrm>
            <a:off x="153988" y="5334000"/>
            <a:ext cx="608012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icode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32" name="Oval 21"/>
          <p:cNvSpPr/>
          <p:nvPr/>
        </p:nvSpPr>
        <p:spPr>
          <a:xfrm>
            <a:off x="830263" y="5334000"/>
            <a:ext cx="757237" cy="217488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33" name="Rectangle 22"/>
          <p:cNvSpPr/>
          <p:nvPr/>
        </p:nvSpPr>
        <p:spPr>
          <a:xfrm>
            <a:off x="1003300" y="5334000"/>
            <a:ext cx="409575" cy="274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ifun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34" name="Oval 23"/>
          <p:cNvSpPr/>
          <p:nvPr/>
        </p:nvSpPr>
        <p:spPr>
          <a:xfrm>
            <a:off x="1584325" y="5334000"/>
            <a:ext cx="758825" cy="217488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35" name="Rectangle 24"/>
          <p:cNvSpPr/>
          <p:nvPr/>
        </p:nvSpPr>
        <p:spPr>
          <a:xfrm>
            <a:off x="1836738" y="5334000"/>
            <a:ext cx="254000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rA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7436" name="Group 25"/>
          <p:cNvGrpSpPr/>
          <p:nvPr/>
        </p:nvGrpSpPr>
        <p:grpSpPr>
          <a:xfrm>
            <a:off x="1143000" y="6354763"/>
            <a:ext cx="1263650" cy="274637"/>
            <a:chOff x="4080" y="3744"/>
            <a:chExt cx="796" cy="173"/>
          </a:xfrm>
        </p:grpSpPr>
        <p:sp>
          <p:nvSpPr>
            <p:cNvPr id="17707" name="Rectangle 26"/>
            <p:cNvSpPr/>
            <p:nvPr/>
          </p:nvSpPr>
          <p:spPr>
            <a:xfrm>
              <a:off x="4080" y="3751"/>
              <a:ext cx="796" cy="137"/>
            </a:xfrm>
            <a:prstGeom prst="rect">
              <a:avLst/>
            </a:prstGeom>
            <a:solidFill>
              <a:srgbClr val="CCFFFF"/>
            </a:solidFill>
            <a:ln w="79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08" name="Rectangle 27"/>
            <p:cNvSpPr/>
            <p:nvPr/>
          </p:nvSpPr>
          <p:spPr>
            <a:xfrm>
              <a:off x="4368" y="3744"/>
              <a:ext cx="22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PC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37" name="Oval 28"/>
          <p:cNvSpPr/>
          <p:nvPr/>
        </p:nvSpPr>
        <p:spPr>
          <a:xfrm>
            <a:off x="3095625" y="5334000"/>
            <a:ext cx="757238" cy="217488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grpSp>
        <p:nvGrpSpPr>
          <p:cNvPr id="17438" name="Group 29"/>
          <p:cNvGrpSpPr/>
          <p:nvPr/>
        </p:nvGrpSpPr>
        <p:grpSpPr>
          <a:xfrm>
            <a:off x="3806825" y="5791200"/>
            <a:ext cx="1679575" cy="352425"/>
            <a:chOff x="4032" y="3120"/>
            <a:chExt cx="1058" cy="222"/>
          </a:xfrm>
        </p:grpSpPr>
        <p:sp>
          <p:nvSpPr>
            <p:cNvPr id="17704" name="Rectangle 30"/>
            <p:cNvSpPr/>
            <p:nvPr/>
          </p:nvSpPr>
          <p:spPr>
            <a:xfrm>
              <a:off x="4032" y="3120"/>
              <a:ext cx="1058" cy="22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05" name="Rectangle 31"/>
            <p:cNvSpPr/>
            <p:nvPr/>
          </p:nvSpPr>
          <p:spPr>
            <a:xfrm>
              <a:off x="4032" y="3120"/>
              <a:ext cx="1031" cy="218"/>
            </a:xfrm>
            <a:prstGeom prst="rect">
              <a:avLst/>
            </a:prstGeom>
            <a:solidFill>
              <a:srgbClr val="CCFFFF"/>
            </a:solidFill>
            <a:ln w="79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06" name="Rectangle 32"/>
            <p:cNvSpPr/>
            <p:nvPr/>
          </p:nvSpPr>
          <p:spPr>
            <a:xfrm>
              <a:off x="4071" y="3139"/>
              <a:ext cx="96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PC increment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39" name="Group 33"/>
          <p:cNvGrpSpPr/>
          <p:nvPr/>
        </p:nvGrpSpPr>
        <p:grpSpPr>
          <a:xfrm>
            <a:off x="1752600" y="6096000"/>
            <a:ext cx="2971800" cy="304800"/>
            <a:chOff x="1056" y="2352"/>
            <a:chExt cx="1872" cy="144"/>
          </a:xfrm>
        </p:grpSpPr>
        <p:sp>
          <p:nvSpPr>
            <p:cNvPr id="17696" name="Freeform 34"/>
            <p:cNvSpPr/>
            <p:nvPr/>
          </p:nvSpPr>
          <p:spPr>
            <a:xfrm>
              <a:off x="1104" y="2392"/>
              <a:ext cx="1780" cy="56"/>
            </a:xfrm>
            <a:custGeom>
              <a:avLst/>
              <a:gdLst>
                <a:gd name="txL" fmla="*/ 0 w 1952"/>
                <a:gd name="txT" fmla="*/ 0 h 47"/>
                <a:gd name="txR" fmla="*/ 1952 w 1952"/>
                <a:gd name="txB" fmla="*/ 47 h 47"/>
              </a:gdLst>
              <a:ahLst/>
              <a:cxnLst>
                <a:cxn ang="0">
                  <a:pos x="0" y="1393"/>
                </a:cxn>
                <a:cxn ang="0">
                  <a:pos x="0" y="3165"/>
                </a:cxn>
                <a:cxn ang="0">
                  <a:pos x="212" y="3165"/>
                </a:cxn>
                <a:cxn ang="0">
                  <a:pos x="212" y="3165"/>
                </a:cxn>
                <a:cxn ang="0">
                  <a:pos x="212" y="3106"/>
                </a:cxn>
                <a:cxn ang="0">
                  <a:pos x="212" y="2808"/>
                </a:cxn>
                <a:cxn ang="0">
                  <a:pos x="212" y="2607"/>
                </a:cxn>
                <a:cxn ang="0">
                  <a:pos x="214" y="2297"/>
                </a:cxn>
                <a:cxn ang="0">
                  <a:pos x="214" y="0"/>
                </a:cxn>
                <a:cxn ang="0">
                  <a:pos x="209" y="0"/>
                </a:cxn>
                <a:cxn ang="0">
                  <a:pos x="209" y="2297"/>
                </a:cxn>
                <a:cxn ang="0">
                  <a:pos x="212" y="1393"/>
                </a:cxn>
                <a:cxn ang="0">
                  <a:pos x="211" y="1460"/>
                </a:cxn>
                <a:cxn ang="0">
                  <a:pos x="210" y="1719"/>
                </a:cxn>
                <a:cxn ang="0">
                  <a:pos x="209" y="1836"/>
                </a:cxn>
                <a:cxn ang="0">
                  <a:pos x="209" y="2297"/>
                </a:cxn>
                <a:cxn ang="0">
                  <a:pos x="212" y="2297"/>
                </a:cxn>
                <a:cxn ang="0">
                  <a:pos x="212" y="1393"/>
                </a:cxn>
                <a:cxn ang="0">
                  <a:pos x="0" y="1393"/>
                </a:cxn>
              </a:cxnLst>
              <a:rect l="txL" t="txT" r="txR" b="txB"/>
              <a:pathLst>
                <a:path w="1952" h="47">
                  <a:moveTo>
                    <a:pt x="0" y="20"/>
                  </a:moveTo>
                  <a:lnTo>
                    <a:pt x="0" y="47"/>
                  </a:lnTo>
                  <a:lnTo>
                    <a:pt x="1930" y="47"/>
                  </a:lnTo>
                  <a:lnTo>
                    <a:pt x="1939" y="46"/>
                  </a:lnTo>
                  <a:lnTo>
                    <a:pt x="1944" y="42"/>
                  </a:lnTo>
                  <a:lnTo>
                    <a:pt x="1950" y="39"/>
                  </a:lnTo>
                  <a:lnTo>
                    <a:pt x="1952" y="34"/>
                  </a:lnTo>
                  <a:lnTo>
                    <a:pt x="1952" y="0"/>
                  </a:lnTo>
                  <a:lnTo>
                    <a:pt x="1908" y="0"/>
                  </a:lnTo>
                  <a:lnTo>
                    <a:pt x="1908" y="34"/>
                  </a:lnTo>
                  <a:lnTo>
                    <a:pt x="1930" y="20"/>
                  </a:lnTo>
                  <a:lnTo>
                    <a:pt x="1920" y="22"/>
                  </a:lnTo>
                  <a:lnTo>
                    <a:pt x="1915" y="25"/>
                  </a:lnTo>
                  <a:lnTo>
                    <a:pt x="1910" y="28"/>
                  </a:lnTo>
                  <a:lnTo>
                    <a:pt x="1908" y="34"/>
                  </a:lnTo>
                  <a:lnTo>
                    <a:pt x="1930" y="34"/>
                  </a:lnTo>
                  <a:lnTo>
                    <a:pt x="193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97" name="Rectangle 35"/>
            <p:cNvSpPr/>
            <p:nvPr/>
          </p:nvSpPr>
          <p:spPr>
            <a:xfrm>
              <a:off x="1093" y="2394"/>
              <a:ext cx="43" cy="5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98" name="Freeform 36"/>
            <p:cNvSpPr/>
            <p:nvPr/>
          </p:nvSpPr>
          <p:spPr>
            <a:xfrm>
              <a:off x="1056" y="2352"/>
              <a:ext cx="119" cy="44"/>
            </a:xfrm>
            <a:custGeom>
              <a:avLst/>
              <a:gdLst>
                <a:gd name="txL" fmla="*/ 0 w 122"/>
                <a:gd name="txT" fmla="*/ 0 h 75"/>
                <a:gd name="txR" fmla="*/ 122 w 122"/>
                <a:gd name="txB" fmla="*/ 75 h 75"/>
              </a:gdLst>
              <a:ahLst/>
              <a:cxnLst>
                <a:cxn ang="0">
                  <a:pos x="67" y="1"/>
                </a:cxn>
                <a:cxn ang="0">
                  <a:pos x="36" y="0"/>
                </a:cxn>
                <a:cxn ang="0">
                  <a:pos x="0" y="1"/>
                </a:cxn>
                <a:cxn ang="0">
                  <a:pos x="67" y="1"/>
                </a:cxn>
              </a:cxnLst>
              <a:rect l="txL" t="txT" r="txR" b="txB"/>
              <a:pathLst>
                <a:path w="122" h="75">
                  <a:moveTo>
                    <a:pt x="122" y="75"/>
                  </a:moveTo>
                  <a:lnTo>
                    <a:pt x="60" y="0"/>
                  </a:lnTo>
                  <a:lnTo>
                    <a:pt x="0" y="75"/>
                  </a:lnTo>
                  <a:lnTo>
                    <a:pt x="122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7699" name="Group 37"/>
            <p:cNvGrpSpPr/>
            <p:nvPr/>
          </p:nvGrpSpPr>
          <p:grpSpPr>
            <a:xfrm>
              <a:off x="2809" y="2352"/>
              <a:ext cx="119" cy="94"/>
              <a:chOff x="1279" y="2016"/>
              <a:chExt cx="110" cy="83"/>
            </a:xfrm>
          </p:grpSpPr>
          <p:sp>
            <p:nvSpPr>
              <p:cNvPr id="17702" name="Rectangle 38"/>
              <p:cNvSpPr/>
              <p:nvPr/>
            </p:nvSpPr>
            <p:spPr>
              <a:xfrm>
                <a:off x="1313" y="2053"/>
                <a:ext cx="40" cy="4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703" name="Freeform 39"/>
              <p:cNvSpPr/>
              <p:nvPr/>
            </p:nvSpPr>
            <p:spPr>
              <a:xfrm>
                <a:off x="1279" y="2016"/>
                <a:ext cx="110" cy="39"/>
              </a:xfrm>
              <a:custGeom>
                <a:avLst/>
                <a:gdLst>
                  <a:gd name="txL" fmla="*/ 0 w 122"/>
                  <a:gd name="txT" fmla="*/ 0 h 75"/>
                  <a:gd name="txR" fmla="*/ 122 w 122"/>
                  <a:gd name="txB" fmla="*/ 75 h 75"/>
                </a:gdLst>
                <a:ahLst/>
                <a:cxnLst>
                  <a:cxn ang="0">
                    <a:pos x="11" y="1"/>
                  </a:cxn>
                  <a:cxn ang="0">
                    <a:pos x="5" y="0"/>
                  </a:cxn>
                  <a:cxn ang="0">
                    <a:pos x="0" y="1"/>
                  </a:cxn>
                  <a:cxn ang="0">
                    <a:pos x="11" y="1"/>
                  </a:cxn>
                </a:cxnLst>
                <a:rect l="txL" t="txT" r="txR" b="txB"/>
                <a:pathLst>
                  <a:path w="122" h="75">
                    <a:moveTo>
                      <a:pt x="122" y="75"/>
                    </a:moveTo>
                    <a:lnTo>
                      <a:pt x="60" y="0"/>
                    </a:lnTo>
                    <a:lnTo>
                      <a:pt x="0" y="75"/>
                    </a:lnTo>
                    <a:lnTo>
                      <a:pt x="122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7700" name="Rectangle 40"/>
            <p:cNvSpPr/>
            <p:nvPr/>
          </p:nvSpPr>
          <p:spPr>
            <a:xfrm>
              <a:off x="1093" y="2444"/>
              <a:ext cx="43" cy="5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701" name="Freeform 41"/>
            <p:cNvSpPr/>
            <p:nvPr/>
          </p:nvSpPr>
          <p:spPr>
            <a:xfrm>
              <a:off x="1056" y="2352"/>
              <a:ext cx="119" cy="44"/>
            </a:xfrm>
            <a:custGeom>
              <a:avLst/>
              <a:gdLst>
                <a:gd name="txL" fmla="*/ 0 w 122"/>
                <a:gd name="txT" fmla="*/ 0 h 75"/>
                <a:gd name="txR" fmla="*/ 122 w 122"/>
                <a:gd name="txB" fmla="*/ 75 h 75"/>
              </a:gdLst>
              <a:ahLst/>
              <a:cxnLst>
                <a:cxn ang="0">
                  <a:pos x="67" y="1"/>
                </a:cxn>
                <a:cxn ang="0">
                  <a:pos x="36" y="0"/>
                </a:cxn>
                <a:cxn ang="0">
                  <a:pos x="0" y="1"/>
                </a:cxn>
                <a:cxn ang="0">
                  <a:pos x="67" y="1"/>
                </a:cxn>
              </a:cxnLst>
              <a:rect l="txL" t="txT" r="txR" b="txB"/>
              <a:pathLst>
                <a:path w="122" h="75">
                  <a:moveTo>
                    <a:pt x="122" y="75"/>
                  </a:moveTo>
                  <a:lnTo>
                    <a:pt x="60" y="0"/>
                  </a:lnTo>
                  <a:lnTo>
                    <a:pt x="0" y="75"/>
                  </a:lnTo>
                  <a:lnTo>
                    <a:pt x="122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440" name="Rectangle 42"/>
          <p:cNvSpPr/>
          <p:nvPr/>
        </p:nvSpPr>
        <p:spPr>
          <a:xfrm>
            <a:off x="5056188" y="2459038"/>
            <a:ext cx="61912" cy="167322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grpSp>
        <p:nvGrpSpPr>
          <p:cNvPr id="17441" name="Group 43"/>
          <p:cNvGrpSpPr/>
          <p:nvPr/>
        </p:nvGrpSpPr>
        <p:grpSpPr>
          <a:xfrm>
            <a:off x="4953000" y="2362200"/>
            <a:ext cx="246063" cy="134938"/>
            <a:chOff x="3685" y="1296"/>
            <a:chExt cx="155" cy="85"/>
          </a:xfrm>
        </p:grpSpPr>
        <p:sp>
          <p:nvSpPr>
            <p:cNvPr id="17692" name="Oval 44"/>
            <p:cNvSpPr/>
            <p:nvPr/>
          </p:nvSpPr>
          <p:spPr>
            <a:xfrm>
              <a:off x="3724" y="1338"/>
              <a:ext cx="80" cy="29"/>
            </a:xfrm>
            <a:prstGeom prst="ellipse">
              <a:avLst/>
            </a:prstGeom>
            <a:solidFill>
              <a:srgbClr val="000000"/>
            </a:solidFill>
            <a:ln w="79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93" name="Rectangle 45"/>
            <p:cNvSpPr/>
            <p:nvPr/>
          </p:nvSpPr>
          <p:spPr>
            <a:xfrm>
              <a:off x="3685" y="1324"/>
              <a:ext cx="155" cy="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94" name="Oval 46"/>
            <p:cNvSpPr/>
            <p:nvPr/>
          </p:nvSpPr>
          <p:spPr>
            <a:xfrm>
              <a:off x="3724" y="1338"/>
              <a:ext cx="80" cy="29"/>
            </a:xfrm>
            <a:prstGeom prst="ellipse">
              <a:avLst/>
            </a:prstGeom>
            <a:solidFill>
              <a:srgbClr val="000000"/>
            </a:solidFill>
            <a:ln w="79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95" name="Freeform 47"/>
            <p:cNvSpPr/>
            <p:nvPr/>
          </p:nvSpPr>
          <p:spPr>
            <a:xfrm>
              <a:off x="3711" y="1296"/>
              <a:ext cx="107" cy="39"/>
            </a:xfrm>
            <a:custGeom>
              <a:avLst/>
              <a:gdLst>
                <a:gd name="txL" fmla="*/ 0 w 123"/>
                <a:gd name="txT" fmla="*/ 0 h 75"/>
                <a:gd name="txR" fmla="*/ 123 w 123"/>
                <a:gd name="txB" fmla="*/ 75 h 75"/>
              </a:gdLst>
              <a:ahLst/>
              <a:cxnLst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4" y="1"/>
                </a:cxn>
              </a:cxnLst>
              <a:rect l="txL" t="txT" r="txR" b="txB"/>
              <a:pathLst>
                <a:path w="123" h="75">
                  <a:moveTo>
                    <a:pt x="123" y="75"/>
                  </a:moveTo>
                  <a:lnTo>
                    <a:pt x="60" y="0"/>
                  </a:lnTo>
                  <a:lnTo>
                    <a:pt x="0" y="75"/>
                  </a:lnTo>
                  <a:lnTo>
                    <a:pt x="123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442" name="Rectangle 48"/>
          <p:cNvSpPr/>
          <p:nvPr/>
        </p:nvSpPr>
        <p:spPr>
          <a:xfrm>
            <a:off x="4565650" y="2422525"/>
            <a:ext cx="58738" cy="298767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43" name="Freeform 49"/>
          <p:cNvSpPr/>
          <p:nvPr/>
        </p:nvSpPr>
        <p:spPr>
          <a:xfrm>
            <a:off x="4508500" y="2374900"/>
            <a:ext cx="168275" cy="61913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44" name="Oval 50"/>
          <p:cNvSpPr/>
          <p:nvPr/>
        </p:nvSpPr>
        <p:spPr>
          <a:xfrm>
            <a:off x="4533900" y="2460625"/>
            <a:ext cx="127000" cy="44450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45" name="Rectangle 51"/>
          <p:cNvSpPr/>
          <p:nvPr/>
        </p:nvSpPr>
        <p:spPr>
          <a:xfrm>
            <a:off x="4473575" y="2438400"/>
            <a:ext cx="249238" cy="88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46" name="Oval 52"/>
          <p:cNvSpPr/>
          <p:nvPr/>
        </p:nvSpPr>
        <p:spPr>
          <a:xfrm>
            <a:off x="4533900" y="2460625"/>
            <a:ext cx="127000" cy="44450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47" name="Freeform 53"/>
          <p:cNvSpPr/>
          <p:nvPr/>
        </p:nvSpPr>
        <p:spPr>
          <a:xfrm>
            <a:off x="4495800" y="1219200"/>
            <a:ext cx="4038600" cy="3676650"/>
          </a:xfrm>
          <a:custGeom>
            <a:avLst/>
            <a:gdLst>
              <a:gd name="txL" fmla="*/ 0 w 3617"/>
              <a:gd name="txT" fmla="*/ 0 h 4365"/>
              <a:gd name="txR" fmla="*/ 3617 w 3617"/>
              <a:gd name="txB" fmla="*/ 4365 h 4365"/>
            </a:gdLst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rect l="txL" t="txT" r="txR" b="txB"/>
            <a:pathLst>
              <a:path w="3617" h="4365">
                <a:moveTo>
                  <a:pt x="0" y="0"/>
                </a:moveTo>
                <a:lnTo>
                  <a:pt x="0" y="26"/>
                </a:lnTo>
                <a:lnTo>
                  <a:pt x="3595" y="26"/>
                </a:lnTo>
                <a:lnTo>
                  <a:pt x="3595" y="13"/>
                </a:lnTo>
                <a:lnTo>
                  <a:pt x="3573" y="13"/>
                </a:lnTo>
                <a:lnTo>
                  <a:pt x="3575" y="19"/>
                </a:lnTo>
                <a:lnTo>
                  <a:pt x="3581" y="22"/>
                </a:lnTo>
                <a:lnTo>
                  <a:pt x="3586" y="25"/>
                </a:lnTo>
                <a:lnTo>
                  <a:pt x="3573" y="13"/>
                </a:lnTo>
                <a:lnTo>
                  <a:pt x="3573" y="4352"/>
                </a:lnTo>
                <a:lnTo>
                  <a:pt x="3595" y="4352"/>
                </a:lnTo>
                <a:lnTo>
                  <a:pt x="3595" y="4338"/>
                </a:lnTo>
                <a:lnTo>
                  <a:pt x="3586" y="4339"/>
                </a:lnTo>
                <a:lnTo>
                  <a:pt x="3581" y="4343"/>
                </a:lnTo>
                <a:lnTo>
                  <a:pt x="3575" y="4346"/>
                </a:lnTo>
                <a:lnTo>
                  <a:pt x="3595" y="4338"/>
                </a:lnTo>
                <a:lnTo>
                  <a:pt x="1434" y="4338"/>
                </a:lnTo>
                <a:lnTo>
                  <a:pt x="1434" y="4365"/>
                </a:lnTo>
                <a:lnTo>
                  <a:pt x="3595" y="4365"/>
                </a:lnTo>
                <a:lnTo>
                  <a:pt x="3605" y="4364"/>
                </a:lnTo>
                <a:lnTo>
                  <a:pt x="3610" y="4360"/>
                </a:lnTo>
                <a:lnTo>
                  <a:pt x="3616" y="4357"/>
                </a:lnTo>
                <a:lnTo>
                  <a:pt x="3617" y="4352"/>
                </a:lnTo>
                <a:lnTo>
                  <a:pt x="3617" y="13"/>
                </a:lnTo>
                <a:lnTo>
                  <a:pt x="3616" y="8"/>
                </a:lnTo>
                <a:lnTo>
                  <a:pt x="3610" y="4"/>
                </a:lnTo>
                <a:lnTo>
                  <a:pt x="3605" y="1"/>
                </a:lnTo>
                <a:lnTo>
                  <a:pt x="3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48" name="Freeform 54"/>
          <p:cNvSpPr/>
          <p:nvPr/>
        </p:nvSpPr>
        <p:spPr>
          <a:xfrm>
            <a:off x="2895600" y="2554288"/>
            <a:ext cx="5410200" cy="2627312"/>
          </a:xfrm>
          <a:custGeom>
            <a:avLst/>
            <a:gdLst>
              <a:gd name="txL" fmla="*/ 0 w 4516"/>
              <a:gd name="txT" fmla="*/ 0 h 3042"/>
              <a:gd name="txR" fmla="*/ 4516 w 4516"/>
              <a:gd name="txB" fmla="*/ 3042 h 304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4516" h="3042">
                <a:moveTo>
                  <a:pt x="0" y="66"/>
                </a:moveTo>
                <a:lnTo>
                  <a:pt x="44" y="66"/>
                </a:lnTo>
                <a:lnTo>
                  <a:pt x="44" y="13"/>
                </a:lnTo>
                <a:lnTo>
                  <a:pt x="22" y="13"/>
                </a:lnTo>
                <a:lnTo>
                  <a:pt x="22" y="27"/>
                </a:lnTo>
                <a:lnTo>
                  <a:pt x="31" y="25"/>
                </a:lnTo>
                <a:lnTo>
                  <a:pt x="36" y="22"/>
                </a:lnTo>
                <a:lnTo>
                  <a:pt x="42" y="19"/>
                </a:lnTo>
                <a:lnTo>
                  <a:pt x="22" y="27"/>
                </a:lnTo>
                <a:lnTo>
                  <a:pt x="4494" y="27"/>
                </a:lnTo>
                <a:lnTo>
                  <a:pt x="4494" y="13"/>
                </a:lnTo>
                <a:lnTo>
                  <a:pt x="4472" y="13"/>
                </a:lnTo>
                <a:lnTo>
                  <a:pt x="4474" y="19"/>
                </a:lnTo>
                <a:lnTo>
                  <a:pt x="4479" y="22"/>
                </a:lnTo>
                <a:lnTo>
                  <a:pt x="4485" y="25"/>
                </a:lnTo>
                <a:lnTo>
                  <a:pt x="4472" y="13"/>
                </a:lnTo>
                <a:lnTo>
                  <a:pt x="4472" y="3029"/>
                </a:lnTo>
                <a:lnTo>
                  <a:pt x="4494" y="3029"/>
                </a:lnTo>
                <a:lnTo>
                  <a:pt x="4494" y="3016"/>
                </a:lnTo>
                <a:lnTo>
                  <a:pt x="4485" y="3017"/>
                </a:lnTo>
                <a:lnTo>
                  <a:pt x="4479" y="3020"/>
                </a:lnTo>
                <a:lnTo>
                  <a:pt x="4474" y="3024"/>
                </a:lnTo>
                <a:lnTo>
                  <a:pt x="4494" y="3016"/>
                </a:lnTo>
                <a:lnTo>
                  <a:pt x="2508" y="3016"/>
                </a:lnTo>
                <a:lnTo>
                  <a:pt x="2508" y="3042"/>
                </a:lnTo>
                <a:lnTo>
                  <a:pt x="4494" y="3042"/>
                </a:lnTo>
                <a:lnTo>
                  <a:pt x="4503" y="3041"/>
                </a:lnTo>
                <a:lnTo>
                  <a:pt x="4509" y="3038"/>
                </a:lnTo>
                <a:lnTo>
                  <a:pt x="4514" y="3035"/>
                </a:lnTo>
                <a:lnTo>
                  <a:pt x="4516" y="3029"/>
                </a:lnTo>
                <a:lnTo>
                  <a:pt x="4516" y="13"/>
                </a:lnTo>
                <a:lnTo>
                  <a:pt x="4514" y="8"/>
                </a:lnTo>
                <a:lnTo>
                  <a:pt x="4509" y="5"/>
                </a:lnTo>
                <a:lnTo>
                  <a:pt x="4503" y="1"/>
                </a:lnTo>
                <a:lnTo>
                  <a:pt x="4494" y="0"/>
                </a:lnTo>
                <a:lnTo>
                  <a:pt x="22" y="0"/>
                </a:lnTo>
                <a:lnTo>
                  <a:pt x="12" y="1"/>
                </a:lnTo>
                <a:lnTo>
                  <a:pt x="7" y="5"/>
                </a:lnTo>
                <a:lnTo>
                  <a:pt x="1" y="8"/>
                </a:lnTo>
                <a:lnTo>
                  <a:pt x="0" y="13"/>
                </a:lnTo>
                <a:lnTo>
                  <a:pt x="0" y="6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49" name="Rectangle 55"/>
          <p:cNvSpPr/>
          <p:nvPr/>
        </p:nvSpPr>
        <p:spPr>
          <a:xfrm>
            <a:off x="3222625" y="5334000"/>
            <a:ext cx="511175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valC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7450" name="Group 56"/>
          <p:cNvGrpSpPr/>
          <p:nvPr/>
        </p:nvGrpSpPr>
        <p:grpSpPr>
          <a:xfrm>
            <a:off x="4206875" y="5359400"/>
            <a:ext cx="755650" cy="431800"/>
            <a:chOff x="2650" y="3360"/>
            <a:chExt cx="476" cy="272"/>
          </a:xfrm>
        </p:grpSpPr>
        <p:sp>
          <p:nvSpPr>
            <p:cNvPr id="17688" name="Rectangle 57"/>
            <p:cNvSpPr/>
            <p:nvPr/>
          </p:nvSpPr>
          <p:spPr>
            <a:xfrm>
              <a:off x="2866" y="3533"/>
              <a:ext cx="39" cy="99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89" name="Freeform 58"/>
            <p:cNvSpPr/>
            <p:nvPr/>
          </p:nvSpPr>
          <p:spPr>
            <a:xfrm>
              <a:off x="2833" y="3497"/>
              <a:ext cx="109" cy="37"/>
            </a:xfrm>
            <a:custGeom>
              <a:avLst/>
              <a:gdLst>
                <a:gd name="txL" fmla="*/ 0 w 123"/>
                <a:gd name="txT" fmla="*/ 0 h 75"/>
                <a:gd name="txR" fmla="*/ 123 w 123"/>
                <a:gd name="txB" fmla="*/ 75 h 75"/>
              </a:gdLst>
              <a:ahLst/>
              <a:cxnLst>
                <a:cxn ang="0">
                  <a:pos x="7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7" y="0"/>
                </a:cxn>
              </a:cxnLst>
              <a:rect l="txL" t="txT" r="txR" b="txB"/>
              <a:pathLst>
                <a:path w="123" h="75">
                  <a:moveTo>
                    <a:pt x="123" y="75"/>
                  </a:moveTo>
                  <a:lnTo>
                    <a:pt x="61" y="0"/>
                  </a:lnTo>
                  <a:lnTo>
                    <a:pt x="0" y="75"/>
                  </a:lnTo>
                  <a:lnTo>
                    <a:pt x="123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90" name="Oval 59"/>
            <p:cNvSpPr/>
            <p:nvPr/>
          </p:nvSpPr>
          <p:spPr>
            <a:xfrm>
              <a:off x="2650" y="3360"/>
              <a:ext cx="476" cy="137"/>
            </a:xfrm>
            <a:prstGeom prst="ellipse">
              <a:avLst/>
            </a:prstGeom>
            <a:solidFill>
              <a:srgbClr val="FFFFFF"/>
            </a:solidFill>
            <a:ln w="79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91" name="Rectangle 60"/>
            <p:cNvSpPr/>
            <p:nvPr/>
          </p:nvSpPr>
          <p:spPr>
            <a:xfrm>
              <a:off x="2734" y="3360"/>
              <a:ext cx="31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valP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51" name="Rectangle 61"/>
          <p:cNvSpPr/>
          <p:nvPr/>
        </p:nvSpPr>
        <p:spPr>
          <a:xfrm>
            <a:off x="3441700" y="5608638"/>
            <a:ext cx="63500" cy="157162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52" name="Freeform 62"/>
          <p:cNvSpPr/>
          <p:nvPr/>
        </p:nvSpPr>
        <p:spPr>
          <a:xfrm>
            <a:off x="3386138" y="5551488"/>
            <a:ext cx="176212" cy="58737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53" name="Line 63"/>
          <p:cNvSpPr/>
          <p:nvPr/>
        </p:nvSpPr>
        <p:spPr>
          <a:xfrm flipV="1">
            <a:off x="6553200" y="4389438"/>
            <a:ext cx="0" cy="185737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54" name="Freeform 64"/>
          <p:cNvSpPr/>
          <p:nvPr/>
        </p:nvSpPr>
        <p:spPr>
          <a:xfrm>
            <a:off x="6499225" y="4352925"/>
            <a:ext cx="109538" cy="39688"/>
          </a:xfrm>
          <a:custGeom>
            <a:avLst/>
            <a:gdLst>
              <a:gd name="txL" fmla="*/ 0 w 79"/>
              <a:gd name="txT" fmla="*/ 0 h 48"/>
              <a:gd name="txR" fmla="*/ 79 w 79"/>
              <a:gd name="txB" fmla="*/ 48 h 48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79" h="48">
                <a:moveTo>
                  <a:pt x="79" y="48"/>
                </a:moveTo>
                <a:lnTo>
                  <a:pt x="39" y="0"/>
                </a:lnTo>
                <a:lnTo>
                  <a:pt x="0" y="48"/>
                </a:lnTo>
                <a:lnTo>
                  <a:pt x="79" y="4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55" name="Line 65"/>
          <p:cNvSpPr/>
          <p:nvPr/>
        </p:nvSpPr>
        <p:spPr>
          <a:xfrm flipV="1">
            <a:off x="7285038" y="4389438"/>
            <a:ext cx="0" cy="231775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56" name="Freeform 66"/>
          <p:cNvSpPr/>
          <p:nvPr/>
        </p:nvSpPr>
        <p:spPr>
          <a:xfrm>
            <a:off x="7232650" y="4352925"/>
            <a:ext cx="109538" cy="41275"/>
          </a:xfrm>
          <a:custGeom>
            <a:avLst/>
            <a:gdLst>
              <a:gd name="txL" fmla="*/ 0 w 78"/>
              <a:gd name="txT" fmla="*/ 0 h 48"/>
              <a:gd name="txR" fmla="*/ 78 w 78"/>
              <a:gd name="txB" fmla="*/ 48 h 48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78" h="48">
                <a:moveTo>
                  <a:pt x="78" y="48"/>
                </a:moveTo>
                <a:lnTo>
                  <a:pt x="38" y="0"/>
                </a:lnTo>
                <a:lnTo>
                  <a:pt x="0" y="48"/>
                </a:lnTo>
                <a:lnTo>
                  <a:pt x="78" y="4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57" name="Freeform 67"/>
          <p:cNvSpPr/>
          <p:nvPr/>
        </p:nvSpPr>
        <p:spPr>
          <a:xfrm>
            <a:off x="6184900" y="4486275"/>
            <a:ext cx="733425" cy="177800"/>
          </a:xfrm>
          <a:custGeom>
            <a:avLst/>
            <a:gdLst>
              <a:gd name="txL" fmla="*/ 0 w 526"/>
              <a:gd name="txT" fmla="*/ 0 h 212"/>
              <a:gd name="txR" fmla="*/ 526 w 526"/>
              <a:gd name="txB" fmla="*/ 212 h 212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526" h="212">
                <a:moveTo>
                  <a:pt x="58" y="0"/>
                </a:moveTo>
                <a:lnTo>
                  <a:pt x="45" y="1"/>
                </a:lnTo>
                <a:lnTo>
                  <a:pt x="34" y="4"/>
                </a:lnTo>
                <a:lnTo>
                  <a:pt x="25" y="6"/>
                </a:lnTo>
                <a:lnTo>
                  <a:pt x="16" y="10"/>
                </a:lnTo>
                <a:lnTo>
                  <a:pt x="9" y="16"/>
                </a:lnTo>
                <a:lnTo>
                  <a:pt x="5" y="21"/>
                </a:lnTo>
                <a:lnTo>
                  <a:pt x="1" y="28"/>
                </a:lnTo>
                <a:lnTo>
                  <a:pt x="0" y="36"/>
                </a:lnTo>
                <a:lnTo>
                  <a:pt x="0" y="177"/>
                </a:lnTo>
                <a:lnTo>
                  <a:pt x="1" y="184"/>
                </a:lnTo>
                <a:lnTo>
                  <a:pt x="5" y="191"/>
                </a:lnTo>
                <a:lnTo>
                  <a:pt x="9" y="197"/>
                </a:lnTo>
                <a:lnTo>
                  <a:pt x="16" y="202"/>
                </a:lnTo>
                <a:lnTo>
                  <a:pt x="25" y="206"/>
                </a:lnTo>
                <a:lnTo>
                  <a:pt x="34" y="210"/>
                </a:lnTo>
                <a:lnTo>
                  <a:pt x="45" y="211"/>
                </a:lnTo>
                <a:lnTo>
                  <a:pt x="58" y="212"/>
                </a:lnTo>
                <a:lnTo>
                  <a:pt x="467" y="212"/>
                </a:lnTo>
                <a:lnTo>
                  <a:pt x="480" y="211"/>
                </a:lnTo>
                <a:lnTo>
                  <a:pt x="491" y="210"/>
                </a:lnTo>
                <a:lnTo>
                  <a:pt x="500" y="206"/>
                </a:lnTo>
                <a:lnTo>
                  <a:pt x="509" y="202"/>
                </a:lnTo>
                <a:lnTo>
                  <a:pt x="517" y="197"/>
                </a:lnTo>
                <a:lnTo>
                  <a:pt x="522" y="191"/>
                </a:lnTo>
                <a:lnTo>
                  <a:pt x="524" y="184"/>
                </a:lnTo>
                <a:lnTo>
                  <a:pt x="526" y="177"/>
                </a:lnTo>
                <a:lnTo>
                  <a:pt x="526" y="36"/>
                </a:lnTo>
                <a:lnTo>
                  <a:pt x="524" y="28"/>
                </a:lnTo>
                <a:lnTo>
                  <a:pt x="522" y="21"/>
                </a:lnTo>
                <a:lnTo>
                  <a:pt x="517" y="16"/>
                </a:lnTo>
                <a:lnTo>
                  <a:pt x="509" y="10"/>
                </a:lnTo>
                <a:lnTo>
                  <a:pt x="500" y="6"/>
                </a:lnTo>
                <a:lnTo>
                  <a:pt x="491" y="4"/>
                </a:lnTo>
                <a:lnTo>
                  <a:pt x="480" y="1"/>
                </a:lnTo>
                <a:lnTo>
                  <a:pt x="467" y="0"/>
                </a:lnTo>
                <a:lnTo>
                  <a:pt x="58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58" name="Rectangle 68"/>
          <p:cNvSpPr/>
          <p:nvPr/>
        </p:nvSpPr>
        <p:spPr>
          <a:xfrm>
            <a:off x="6308725" y="4456113"/>
            <a:ext cx="508000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dstE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59" name="Freeform 69"/>
          <p:cNvSpPr/>
          <p:nvPr/>
        </p:nvSpPr>
        <p:spPr>
          <a:xfrm>
            <a:off x="6918325" y="4486275"/>
            <a:ext cx="731838" cy="177800"/>
          </a:xfrm>
          <a:custGeom>
            <a:avLst/>
            <a:gdLst>
              <a:gd name="txL" fmla="*/ 0 w 526"/>
              <a:gd name="txT" fmla="*/ 0 h 212"/>
              <a:gd name="txR" fmla="*/ 526 w 526"/>
              <a:gd name="txB" fmla="*/ 212 h 212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526" h="212">
                <a:moveTo>
                  <a:pt x="58" y="0"/>
                </a:moveTo>
                <a:lnTo>
                  <a:pt x="45" y="1"/>
                </a:lnTo>
                <a:lnTo>
                  <a:pt x="35" y="4"/>
                </a:lnTo>
                <a:lnTo>
                  <a:pt x="25" y="6"/>
                </a:lnTo>
                <a:lnTo>
                  <a:pt x="16" y="10"/>
                </a:lnTo>
                <a:lnTo>
                  <a:pt x="9" y="16"/>
                </a:lnTo>
                <a:lnTo>
                  <a:pt x="5" y="21"/>
                </a:lnTo>
                <a:lnTo>
                  <a:pt x="2" y="28"/>
                </a:lnTo>
                <a:lnTo>
                  <a:pt x="0" y="36"/>
                </a:lnTo>
                <a:lnTo>
                  <a:pt x="0" y="177"/>
                </a:lnTo>
                <a:lnTo>
                  <a:pt x="2" y="184"/>
                </a:lnTo>
                <a:lnTo>
                  <a:pt x="5" y="191"/>
                </a:lnTo>
                <a:lnTo>
                  <a:pt x="9" y="197"/>
                </a:lnTo>
                <a:lnTo>
                  <a:pt x="16" y="202"/>
                </a:lnTo>
                <a:lnTo>
                  <a:pt x="25" y="206"/>
                </a:lnTo>
                <a:lnTo>
                  <a:pt x="35" y="210"/>
                </a:lnTo>
                <a:lnTo>
                  <a:pt x="45" y="211"/>
                </a:lnTo>
                <a:lnTo>
                  <a:pt x="58" y="212"/>
                </a:lnTo>
                <a:lnTo>
                  <a:pt x="468" y="212"/>
                </a:lnTo>
                <a:lnTo>
                  <a:pt x="480" y="211"/>
                </a:lnTo>
                <a:lnTo>
                  <a:pt x="491" y="210"/>
                </a:lnTo>
                <a:lnTo>
                  <a:pt x="500" y="206"/>
                </a:lnTo>
                <a:lnTo>
                  <a:pt x="510" y="202"/>
                </a:lnTo>
                <a:lnTo>
                  <a:pt x="517" y="197"/>
                </a:lnTo>
                <a:lnTo>
                  <a:pt x="522" y="191"/>
                </a:lnTo>
                <a:lnTo>
                  <a:pt x="524" y="184"/>
                </a:lnTo>
                <a:lnTo>
                  <a:pt x="526" y="177"/>
                </a:lnTo>
                <a:lnTo>
                  <a:pt x="526" y="36"/>
                </a:lnTo>
                <a:lnTo>
                  <a:pt x="524" y="28"/>
                </a:lnTo>
                <a:lnTo>
                  <a:pt x="522" y="21"/>
                </a:lnTo>
                <a:lnTo>
                  <a:pt x="517" y="16"/>
                </a:lnTo>
                <a:lnTo>
                  <a:pt x="510" y="10"/>
                </a:lnTo>
                <a:lnTo>
                  <a:pt x="500" y="6"/>
                </a:lnTo>
                <a:lnTo>
                  <a:pt x="491" y="4"/>
                </a:lnTo>
                <a:lnTo>
                  <a:pt x="480" y="1"/>
                </a:lnTo>
                <a:lnTo>
                  <a:pt x="468" y="0"/>
                </a:lnTo>
                <a:lnTo>
                  <a:pt x="58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60" name="Rectangle 70"/>
          <p:cNvSpPr/>
          <p:nvPr/>
        </p:nvSpPr>
        <p:spPr>
          <a:xfrm>
            <a:off x="7023100" y="4456113"/>
            <a:ext cx="549275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dstM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61" name="Rectangle 71"/>
          <p:cNvSpPr/>
          <p:nvPr/>
        </p:nvSpPr>
        <p:spPr>
          <a:xfrm>
            <a:off x="5786438" y="4413250"/>
            <a:ext cx="63500" cy="38417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62" name="Freeform 72"/>
          <p:cNvSpPr/>
          <p:nvPr/>
        </p:nvSpPr>
        <p:spPr>
          <a:xfrm>
            <a:off x="5734050" y="4352925"/>
            <a:ext cx="171450" cy="61913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63" name="Oval 73"/>
          <p:cNvSpPr/>
          <p:nvPr/>
        </p:nvSpPr>
        <p:spPr>
          <a:xfrm>
            <a:off x="5024438" y="3932238"/>
            <a:ext cx="127000" cy="44450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64" name="Rectangle 74"/>
          <p:cNvSpPr/>
          <p:nvPr/>
        </p:nvSpPr>
        <p:spPr>
          <a:xfrm>
            <a:off x="4962525" y="3908425"/>
            <a:ext cx="246063" cy="90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65" name="Oval 75"/>
          <p:cNvSpPr/>
          <p:nvPr/>
        </p:nvSpPr>
        <p:spPr>
          <a:xfrm>
            <a:off x="5024438" y="3932238"/>
            <a:ext cx="127000" cy="44450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66" name="Rectangle 76"/>
          <p:cNvSpPr/>
          <p:nvPr/>
        </p:nvSpPr>
        <p:spPr>
          <a:xfrm>
            <a:off x="4962525" y="3908425"/>
            <a:ext cx="246063" cy="90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67" name="Rectangle 77"/>
          <p:cNvSpPr/>
          <p:nvPr/>
        </p:nvSpPr>
        <p:spPr>
          <a:xfrm>
            <a:off x="7056438" y="5153025"/>
            <a:ext cx="1946275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68" name="Rectangle 79"/>
          <p:cNvSpPr/>
          <p:nvPr/>
        </p:nvSpPr>
        <p:spPr>
          <a:xfrm>
            <a:off x="5872163" y="4887913"/>
            <a:ext cx="488950" cy="142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69" name="Rectangle 80"/>
          <p:cNvSpPr/>
          <p:nvPr/>
        </p:nvSpPr>
        <p:spPr>
          <a:xfrm>
            <a:off x="5872163" y="5110163"/>
            <a:ext cx="488950" cy="1444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70" name="Rectangle 81"/>
          <p:cNvSpPr/>
          <p:nvPr/>
        </p:nvSpPr>
        <p:spPr>
          <a:xfrm>
            <a:off x="4724400" y="4800600"/>
            <a:ext cx="1606550" cy="45720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71" name="Rectangle 82"/>
          <p:cNvSpPr/>
          <p:nvPr/>
        </p:nvSpPr>
        <p:spPr>
          <a:xfrm>
            <a:off x="4724400" y="4800600"/>
            <a:ext cx="1593850" cy="496888"/>
          </a:xfrm>
          <a:prstGeom prst="rect">
            <a:avLst/>
          </a:prstGeom>
          <a:solidFill>
            <a:srgbClr val="CCFFFF"/>
          </a:solidFill>
          <a:ln w="79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72" name="Rectangle 83"/>
          <p:cNvSpPr/>
          <p:nvPr/>
        </p:nvSpPr>
        <p:spPr>
          <a:xfrm>
            <a:off x="4724400" y="5029200"/>
            <a:ext cx="1423988" cy="274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Register file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73" name="Rectangle 84"/>
          <p:cNvSpPr/>
          <p:nvPr/>
        </p:nvSpPr>
        <p:spPr>
          <a:xfrm>
            <a:off x="5011738" y="4800600"/>
            <a:ext cx="169862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74" name="Rectangle 85"/>
          <p:cNvSpPr/>
          <p:nvPr/>
        </p:nvSpPr>
        <p:spPr>
          <a:xfrm>
            <a:off x="5773738" y="4800600"/>
            <a:ext cx="169862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75" name="Rectangle 86"/>
          <p:cNvSpPr/>
          <p:nvPr/>
        </p:nvSpPr>
        <p:spPr>
          <a:xfrm>
            <a:off x="5872163" y="4887913"/>
            <a:ext cx="488950" cy="142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76" name="Rectangle 87"/>
          <p:cNvSpPr/>
          <p:nvPr/>
        </p:nvSpPr>
        <p:spPr>
          <a:xfrm>
            <a:off x="6096000" y="4800600"/>
            <a:ext cx="211138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77" name="Rectangle 88"/>
          <p:cNvSpPr/>
          <p:nvPr/>
        </p:nvSpPr>
        <p:spPr>
          <a:xfrm>
            <a:off x="5872163" y="5110163"/>
            <a:ext cx="488950" cy="1444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78" name="Rectangle 89"/>
          <p:cNvSpPr/>
          <p:nvPr/>
        </p:nvSpPr>
        <p:spPr>
          <a:xfrm>
            <a:off x="6096000" y="5029200"/>
            <a:ext cx="169863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79" name="Oval 90"/>
          <p:cNvSpPr/>
          <p:nvPr/>
        </p:nvSpPr>
        <p:spPr>
          <a:xfrm>
            <a:off x="6184900" y="4132263"/>
            <a:ext cx="736600" cy="220662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80" name="Rectangle 91"/>
          <p:cNvSpPr/>
          <p:nvPr/>
        </p:nvSpPr>
        <p:spPr>
          <a:xfrm>
            <a:off x="6308725" y="4105275"/>
            <a:ext cx="508000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dstE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81" name="Oval 92"/>
          <p:cNvSpPr/>
          <p:nvPr/>
        </p:nvSpPr>
        <p:spPr>
          <a:xfrm>
            <a:off x="6918325" y="4132263"/>
            <a:ext cx="735013" cy="220662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82" name="Rectangle 93"/>
          <p:cNvSpPr/>
          <p:nvPr/>
        </p:nvSpPr>
        <p:spPr>
          <a:xfrm>
            <a:off x="7023100" y="4105275"/>
            <a:ext cx="549275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dstM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83" name="Oval 94"/>
          <p:cNvSpPr/>
          <p:nvPr/>
        </p:nvSpPr>
        <p:spPr>
          <a:xfrm>
            <a:off x="5453063" y="4132263"/>
            <a:ext cx="733425" cy="220662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84" name="Rectangle 95"/>
          <p:cNvSpPr/>
          <p:nvPr/>
        </p:nvSpPr>
        <p:spPr>
          <a:xfrm>
            <a:off x="5586413" y="4105275"/>
            <a:ext cx="496887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valB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85" name="Rectangle 96"/>
          <p:cNvSpPr/>
          <p:nvPr/>
        </p:nvSpPr>
        <p:spPr>
          <a:xfrm>
            <a:off x="5056188" y="4413250"/>
            <a:ext cx="61912" cy="38417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86" name="Freeform 97"/>
          <p:cNvSpPr/>
          <p:nvPr/>
        </p:nvSpPr>
        <p:spPr>
          <a:xfrm>
            <a:off x="5003800" y="4352925"/>
            <a:ext cx="169863" cy="61913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0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87" name="Oval 98"/>
          <p:cNvSpPr/>
          <p:nvPr/>
        </p:nvSpPr>
        <p:spPr>
          <a:xfrm>
            <a:off x="4716463" y="4132263"/>
            <a:ext cx="739775" cy="220662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88" name="Rectangle 99"/>
          <p:cNvSpPr/>
          <p:nvPr/>
        </p:nvSpPr>
        <p:spPr>
          <a:xfrm>
            <a:off x="4852988" y="4105275"/>
            <a:ext cx="496887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valA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89" name="Freeform 100"/>
          <p:cNvSpPr/>
          <p:nvPr/>
        </p:nvSpPr>
        <p:spPr>
          <a:xfrm>
            <a:off x="6308725" y="5141913"/>
            <a:ext cx="171450" cy="61912"/>
          </a:xfrm>
          <a:custGeom>
            <a:avLst/>
            <a:gdLst>
              <a:gd name="txL" fmla="*/ 0 w 125"/>
              <a:gd name="txT" fmla="*/ 0 h 74"/>
              <a:gd name="txR" fmla="*/ 125 w 125"/>
              <a:gd name="txB" fmla="*/ 74 h 74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125" h="74">
                <a:moveTo>
                  <a:pt x="125" y="0"/>
                </a:moveTo>
                <a:lnTo>
                  <a:pt x="0" y="36"/>
                </a:lnTo>
                <a:lnTo>
                  <a:pt x="125" y="74"/>
                </a:lnTo>
                <a:lnTo>
                  <a:pt x="125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90" name="Freeform 101"/>
          <p:cNvSpPr/>
          <p:nvPr/>
        </p:nvSpPr>
        <p:spPr>
          <a:xfrm>
            <a:off x="6308725" y="4856163"/>
            <a:ext cx="171450" cy="61912"/>
          </a:xfrm>
          <a:custGeom>
            <a:avLst/>
            <a:gdLst>
              <a:gd name="txL" fmla="*/ 0 w 125"/>
              <a:gd name="txT" fmla="*/ 0 h 74"/>
              <a:gd name="txR" fmla="*/ 125 w 125"/>
              <a:gd name="txB" fmla="*/ 74 h 74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125" h="74">
                <a:moveTo>
                  <a:pt x="125" y="0"/>
                </a:moveTo>
                <a:lnTo>
                  <a:pt x="0" y="37"/>
                </a:lnTo>
                <a:lnTo>
                  <a:pt x="125" y="74"/>
                </a:lnTo>
                <a:lnTo>
                  <a:pt x="125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91" name="Line 102"/>
          <p:cNvSpPr/>
          <p:nvPr/>
        </p:nvSpPr>
        <p:spPr>
          <a:xfrm flipH="1">
            <a:off x="1425575" y="3121025"/>
            <a:ext cx="695325" cy="3175"/>
          </a:xfrm>
          <a:prstGeom prst="line">
            <a:avLst/>
          </a:prstGeom>
          <a:ln w="7938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92" name="Rectangle 104"/>
          <p:cNvSpPr/>
          <p:nvPr/>
        </p:nvSpPr>
        <p:spPr>
          <a:xfrm>
            <a:off x="4535488" y="2097088"/>
            <a:ext cx="76200" cy="7620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93" name="Freeform 105"/>
          <p:cNvSpPr/>
          <p:nvPr/>
        </p:nvSpPr>
        <p:spPr>
          <a:xfrm>
            <a:off x="4486275" y="2070100"/>
            <a:ext cx="174625" cy="61913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7494" name="Group 1"/>
          <p:cNvGrpSpPr/>
          <p:nvPr/>
        </p:nvGrpSpPr>
        <p:grpSpPr>
          <a:xfrm>
            <a:off x="687388" y="3011488"/>
            <a:ext cx="738187" cy="276225"/>
            <a:chOff x="761999" y="3011488"/>
            <a:chExt cx="738189" cy="276999"/>
          </a:xfrm>
        </p:grpSpPr>
        <p:sp>
          <p:nvSpPr>
            <p:cNvPr id="17686" name="Rectangle 108"/>
            <p:cNvSpPr/>
            <p:nvPr/>
          </p:nvSpPr>
          <p:spPr>
            <a:xfrm>
              <a:off x="761999" y="3011488"/>
              <a:ext cx="738189" cy="257175"/>
            </a:xfrm>
            <a:prstGeom prst="rect">
              <a:avLst/>
            </a:prstGeom>
            <a:solidFill>
              <a:srgbClr val="CCFFFF"/>
            </a:solidFill>
            <a:ln w="79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87" name="Rectangle 109"/>
            <p:cNvSpPr/>
            <p:nvPr/>
          </p:nvSpPr>
          <p:spPr>
            <a:xfrm>
              <a:off x="762000" y="3011488"/>
              <a:ext cx="738187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CC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95" name="Group 110"/>
          <p:cNvGrpSpPr/>
          <p:nvPr/>
        </p:nvGrpSpPr>
        <p:grpSpPr>
          <a:xfrm>
            <a:off x="1828800" y="2965450"/>
            <a:ext cx="2238375" cy="274638"/>
            <a:chOff x="624" y="432"/>
            <a:chExt cx="1410" cy="173"/>
          </a:xfrm>
        </p:grpSpPr>
        <p:sp>
          <p:nvSpPr>
            <p:cNvPr id="17683" name="Freeform 111"/>
            <p:cNvSpPr/>
            <p:nvPr/>
          </p:nvSpPr>
          <p:spPr>
            <a:xfrm>
              <a:off x="672" y="432"/>
              <a:ext cx="1362" cy="167"/>
            </a:xfrm>
            <a:custGeom>
              <a:avLst/>
              <a:gdLst>
                <a:gd name="txL" fmla="*/ 0 w 1491"/>
                <a:gd name="txT" fmla="*/ 0 h 318"/>
                <a:gd name="txR" fmla="*/ 1491 w 1491"/>
                <a:gd name="txB" fmla="*/ 318 h 318"/>
              </a:gdLst>
              <a:ahLst/>
              <a:cxnLst>
                <a:cxn ang="0">
                  <a:pos x="0" y="1"/>
                </a:cxn>
                <a:cxn ang="0">
                  <a:pos x="42" y="0"/>
                </a:cxn>
                <a:cxn ang="0">
                  <a:pos x="127" y="0"/>
                </a:cxn>
                <a:cxn ang="0">
                  <a:pos x="170" y="1"/>
                </a:cxn>
                <a:cxn ang="0">
                  <a:pos x="0" y="1"/>
                </a:cxn>
              </a:cxnLst>
              <a:rect l="txL" t="txT" r="txR" b="txB"/>
              <a:pathLst>
                <a:path w="1491" h="318">
                  <a:moveTo>
                    <a:pt x="0" y="318"/>
                  </a:moveTo>
                  <a:lnTo>
                    <a:pt x="373" y="0"/>
                  </a:lnTo>
                  <a:lnTo>
                    <a:pt x="1118" y="0"/>
                  </a:lnTo>
                  <a:lnTo>
                    <a:pt x="1491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84" name="Freeform 112"/>
            <p:cNvSpPr/>
            <p:nvPr/>
          </p:nvSpPr>
          <p:spPr>
            <a:xfrm>
              <a:off x="624" y="432"/>
              <a:ext cx="1359" cy="167"/>
            </a:xfrm>
            <a:custGeom>
              <a:avLst/>
              <a:gdLst>
                <a:gd name="txL" fmla="*/ 0 w 1491"/>
                <a:gd name="txT" fmla="*/ 0 h 317"/>
                <a:gd name="txR" fmla="*/ 1491 w 1491"/>
                <a:gd name="txB" fmla="*/ 317 h 317"/>
              </a:gdLst>
              <a:ahLst/>
              <a:cxnLst>
                <a:cxn ang="0">
                  <a:pos x="0" y="1"/>
                </a:cxn>
                <a:cxn ang="0">
                  <a:pos x="40" y="0"/>
                </a:cxn>
                <a:cxn ang="0">
                  <a:pos x="121" y="0"/>
                </a:cxn>
                <a:cxn ang="0">
                  <a:pos x="160" y="1"/>
                </a:cxn>
                <a:cxn ang="0">
                  <a:pos x="0" y="1"/>
                </a:cxn>
              </a:cxnLst>
              <a:rect l="txL" t="txT" r="txR" b="txB"/>
              <a:pathLst>
                <a:path w="1491" h="317">
                  <a:moveTo>
                    <a:pt x="0" y="317"/>
                  </a:moveTo>
                  <a:lnTo>
                    <a:pt x="373" y="0"/>
                  </a:lnTo>
                  <a:lnTo>
                    <a:pt x="1118" y="0"/>
                  </a:lnTo>
                  <a:lnTo>
                    <a:pt x="1491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7938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85" name="Rectangle 113"/>
            <p:cNvSpPr/>
            <p:nvPr/>
          </p:nvSpPr>
          <p:spPr>
            <a:xfrm>
              <a:off x="1176" y="432"/>
              <a:ext cx="31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ALU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96" name="Group 114"/>
          <p:cNvGrpSpPr/>
          <p:nvPr/>
        </p:nvGrpSpPr>
        <p:grpSpPr>
          <a:xfrm>
            <a:off x="3276600" y="1676400"/>
            <a:ext cx="1828800" cy="404813"/>
            <a:chOff x="2112" y="336"/>
            <a:chExt cx="1152" cy="255"/>
          </a:xfrm>
        </p:grpSpPr>
        <p:sp>
          <p:nvSpPr>
            <p:cNvPr id="17681" name="Rectangle 115"/>
            <p:cNvSpPr/>
            <p:nvPr/>
          </p:nvSpPr>
          <p:spPr>
            <a:xfrm>
              <a:off x="2135" y="336"/>
              <a:ext cx="1129" cy="255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82" name="Rectangle 116"/>
            <p:cNvSpPr/>
            <p:nvPr/>
          </p:nvSpPr>
          <p:spPr>
            <a:xfrm>
              <a:off x="2112" y="336"/>
              <a:ext cx="1123" cy="252"/>
            </a:xfrm>
            <a:prstGeom prst="rect">
              <a:avLst/>
            </a:prstGeom>
            <a:solidFill>
              <a:srgbClr val="CCFFFF"/>
            </a:solidFill>
            <a:ln w="79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Data memory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97" name="Freeform 117"/>
          <p:cNvSpPr/>
          <p:nvPr/>
        </p:nvSpPr>
        <p:spPr>
          <a:xfrm>
            <a:off x="3778250" y="3640138"/>
            <a:ext cx="2097088" cy="474662"/>
          </a:xfrm>
          <a:custGeom>
            <a:avLst/>
            <a:gdLst>
              <a:gd name="txL" fmla="*/ 0 w 1446"/>
              <a:gd name="txT" fmla="*/ 0 h 563"/>
              <a:gd name="txR" fmla="*/ 1446 w 1446"/>
              <a:gd name="txB" fmla="*/ 563 h 563"/>
            </a:gdLst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1446" h="563">
                <a:moveTo>
                  <a:pt x="43" y="0"/>
                </a:moveTo>
                <a:lnTo>
                  <a:pt x="0" y="0"/>
                </a:lnTo>
                <a:lnTo>
                  <a:pt x="0" y="182"/>
                </a:lnTo>
                <a:lnTo>
                  <a:pt x="1" y="187"/>
                </a:lnTo>
                <a:lnTo>
                  <a:pt x="7" y="191"/>
                </a:lnTo>
                <a:lnTo>
                  <a:pt x="12" y="194"/>
                </a:lnTo>
                <a:lnTo>
                  <a:pt x="21" y="195"/>
                </a:lnTo>
                <a:lnTo>
                  <a:pt x="1425" y="195"/>
                </a:lnTo>
                <a:lnTo>
                  <a:pt x="1425" y="182"/>
                </a:lnTo>
                <a:lnTo>
                  <a:pt x="1403" y="182"/>
                </a:lnTo>
                <a:lnTo>
                  <a:pt x="1404" y="187"/>
                </a:lnTo>
                <a:lnTo>
                  <a:pt x="1410" y="191"/>
                </a:lnTo>
                <a:lnTo>
                  <a:pt x="1415" y="194"/>
                </a:lnTo>
                <a:lnTo>
                  <a:pt x="1403" y="182"/>
                </a:lnTo>
                <a:lnTo>
                  <a:pt x="1403" y="563"/>
                </a:lnTo>
                <a:lnTo>
                  <a:pt x="1446" y="563"/>
                </a:lnTo>
                <a:lnTo>
                  <a:pt x="1446" y="182"/>
                </a:lnTo>
                <a:lnTo>
                  <a:pt x="1445" y="176"/>
                </a:lnTo>
                <a:lnTo>
                  <a:pt x="1439" y="173"/>
                </a:lnTo>
                <a:lnTo>
                  <a:pt x="1434" y="170"/>
                </a:lnTo>
                <a:lnTo>
                  <a:pt x="1425" y="169"/>
                </a:lnTo>
                <a:lnTo>
                  <a:pt x="21" y="169"/>
                </a:lnTo>
                <a:lnTo>
                  <a:pt x="43" y="182"/>
                </a:lnTo>
                <a:lnTo>
                  <a:pt x="42" y="176"/>
                </a:lnTo>
                <a:lnTo>
                  <a:pt x="36" y="173"/>
                </a:lnTo>
                <a:lnTo>
                  <a:pt x="31" y="170"/>
                </a:lnTo>
                <a:lnTo>
                  <a:pt x="21" y="182"/>
                </a:lnTo>
                <a:lnTo>
                  <a:pt x="43" y="182"/>
                </a:lnTo>
                <a:lnTo>
                  <a:pt x="43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98" name="Freeform 118"/>
          <p:cNvSpPr/>
          <p:nvPr/>
        </p:nvSpPr>
        <p:spPr>
          <a:xfrm>
            <a:off x="3722688" y="3579813"/>
            <a:ext cx="177800" cy="63500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0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99" name="Freeform 119"/>
          <p:cNvSpPr/>
          <p:nvPr/>
        </p:nvSpPr>
        <p:spPr>
          <a:xfrm>
            <a:off x="1649413" y="3313113"/>
            <a:ext cx="1144587" cy="266700"/>
          </a:xfrm>
          <a:custGeom>
            <a:avLst/>
            <a:gdLst>
              <a:gd name="txL" fmla="*/ 0 w 789"/>
              <a:gd name="txT" fmla="*/ 0 h 317"/>
              <a:gd name="txR" fmla="*/ 789 w 789"/>
              <a:gd name="txB" fmla="*/ 317 h 31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789" h="317">
                <a:moveTo>
                  <a:pt x="87" y="0"/>
                </a:moveTo>
                <a:lnTo>
                  <a:pt x="69" y="1"/>
                </a:lnTo>
                <a:lnTo>
                  <a:pt x="53" y="4"/>
                </a:lnTo>
                <a:lnTo>
                  <a:pt x="38" y="9"/>
                </a:lnTo>
                <a:lnTo>
                  <a:pt x="25" y="15"/>
                </a:lnTo>
                <a:lnTo>
                  <a:pt x="14" y="23"/>
                </a:lnTo>
                <a:lnTo>
                  <a:pt x="7" y="32"/>
                </a:lnTo>
                <a:lnTo>
                  <a:pt x="1" y="42"/>
                </a:lnTo>
                <a:lnTo>
                  <a:pt x="0" y="53"/>
                </a:lnTo>
                <a:lnTo>
                  <a:pt x="0" y="264"/>
                </a:lnTo>
                <a:lnTo>
                  <a:pt x="1" y="275"/>
                </a:lnTo>
                <a:lnTo>
                  <a:pt x="7" y="285"/>
                </a:lnTo>
                <a:lnTo>
                  <a:pt x="14" y="294"/>
                </a:lnTo>
                <a:lnTo>
                  <a:pt x="25" y="302"/>
                </a:lnTo>
                <a:lnTo>
                  <a:pt x="38" y="308"/>
                </a:lnTo>
                <a:lnTo>
                  <a:pt x="53" y="313"/>
                </a:lnTo>
                <a:lnTo>
                  <a:pt x="69" y="316"/>
                </a:lnTo>
                <a:lnTo>
                  <a:pt x="87" y="317"/>
                </a:lnTo>
                <a:lnTo>
                  <a:pt x="701" y="317"/>
                </a:lnTo>
                <a:lnTo>
                  <a:pt x="719" y="316"/>
                </a:lnTo>
                <a:lnTo>
                  <a:pt x="736" y="313"/>
                </a:lnTo>
                <a:lnTo>
                  <a:pt x="751" y="308"/>
                </a:lnTo>
                <a:lnTo>
                  <a:pt x="763" y="302"/>
                </a:lnTo>
                <a:lnTo>
                  <a:pt x="774" y="294"/>
                </a:lnTo>
                <a:lnTo>
                  <a:pt x="782" y="285"/>
                </a:lnTo>
                <a:lnTo>
                  <a:pt x="787" y="275"/>
                </a:lnTo>
                <a:lnTo>
                  <a:pt x="789" y="264"/>
                </a:lnTo>
                <a:lnTo>
                  <a:pt x="789" y="53"/>
                </a:lnTo>
                <a:lnTo>
                  <a:pt x="787" y="42"/>
                </a:lnTo>
                <a:lnTo>
                  <a:pt x="782" y="32"/>
                </a:lnTo>
                <a:lnTo>
                  <a:pt x="774" y="23"/>
                </a:lnTo>
                <a:lnTo>
                  <a:pt x="763" y="15"/>
                </a:lnTo>
                <a:lnTo>
                  <a:pt x="751" y="9"/>
                </a:lnTo>
                <a:lnTo>
                  <a:pt x="736" y="4"/>
                </a:lnTo>
                <a:lnTo>
                  <a:pt x="719" y="1"/>
                </a:lnTo>
                <a:lnTo>
                  <a:pt x="701" y="0"/>
                </a:lnTo>
                <a:lnTo>
                  <a:pt x="87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500" name="Rectangle 120"/>
          <p:cNvSpPr/>
          <p:nvPr/>
        </p:nvSpPr>
        <p:spPr>
          <a:xfrm>
            <a:off x="1849438" y="3316288"/>
            <a:ext cx="665162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ALUA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01" name="Freeform 121"/>
          <p:cNvSpPr/>
          <p:nvPr/>
        </p:nvSpPr>
        <p:spPr>
          <a:xfrm>
            <a:off x="3175000" y="3313113"/>
            <a:ext cx="1144588" cy="266700"/>
          </a:xfrm>
          <a:custGeom>
            <a:avLst/>
            <a:gdLst>
              <a:gd name="txL" fmla="*/ 0 w 789"/>
              <a:gd name="txT" fmla="*/ 0 h 317"/>
              <a:gd name="txR" fmla="*/ 789 w 789"/>
              <a:gd name="txB" fmla="*/ 317 h 31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789" h="317">
                <a:moveTo>
                  <a:pt x="88" y="0"/>
                </a:moveTo>
                <a:lnTo>
                  <a:pt x="69" y="1"/>
                </a:lnTo>
                <a:lnTo>
                  <a:pt x="53" y="4"/>
                </a:lnTo>
                <a:lnTo>
                  <a:pt x="38" y="9"/>
                </a:lnTo>
                <a:lnTo>
                  <a:pt x="26" y="15"/>
                </a:lnTo>
                <a:lnTo>
                  <a:pt x="15" y="23"/>
                </a:lnTo>
                <a:lnTo>
                  <a:pt x="7" y="32"/>
                </a:lnTo>
                <a:lnTo>
                  <a:pt x="2" y="42"/>
                </a:lnTo>
                <a:lnTo>
                  <a:pt x="0" y="53"/>
                </a:lnTo>
                <a:lnTo>
                  <a:pt x="0" y="264"/>
                </a:lnTo>
                <a:lnTo>
                  <a:pt x="2" y="275"/>
                </a:lnTo>
                <a:lnTo>
                  <a:pt x="7" y="285"/>
                </a:lnTo>
                <a:lnTo>
                  <a:pt x="15" y="294"/>
                </a:lnTo>
                <a:lnTo>
                  <a:pt x="26" y="302"/>
                </a:lnTo>
                <a:lnTo>
                  <a:pt x="38" y="308"/>
                </a:lnTo>
                <a:lnTo>
                  <a:pt x="53" y="313"/>
                </a:lnTo>
                <a:lnTo>
                  <a:pt x="69" y="316"/>
                </a:lnTo>
                <a:lnTo>
                  <a:pt x="88" y="317"/>
                </a:lnTo>
                <a:lnTo>
                  <a:pt x="702" y="317"/>
                </a:lnTo>
                <a:lnTo>
                  <a:pt x="720" y="316"/>
                </a:lnTo>
                <a:lnTo>
                  <a:pt x="736" y="313"/>
                </a:lnTo>
                <a:lnTo>
                  <a:pt x="751" y="308"/>
                </a:lnTo>
                <a:lnTo>
                  <a:pt x="764" y="302"/>
                </a:lnTo>
                <a:lnTo>
                  <a:pt x="775" y="294"/>
                </a:lnTo>
                <a:lnTo>
                  <a:pt x="782" y="285"/>
                </a:lnTo>
                <a:lnTo>
                  <a:pt x="787" y="275"/>
                </a:lnTo>
                <a:lnTo>
                  <a:pt x="789" y="264"/>
                </a:lnTo>
                <a:lnTo>
                  <a:pt x="789" y="53"/>
                </a:lnTo>
                <a:lnTo>
                  <a:pt x="787" y="42"/>
                </a:lnTo>
                <a:lnTo>
                  <a:pt x="782" y="32"/>
                </a:lnTo>
                <a:lnTo>
                  <a:pt x="775" y="23"/>
                </a:lnTo>
                <a:lnTo>
                  <a:pt x="764" y="15"/>
                </a:lnTo>
                <a:lnTo>
                  <a:pt x="751" y="9"/>
                </a:lnTo>
                <a:lnTo>
                  <a:pt x="736" y="4"/>
                </a:lnTo>
                <a:lnTo>
                  <a:pt x="720" y="1"/>
                </a:lnTo>
                <a:lnTo>
                  <a:pt x="702" y="0"/>
                </a:lnTo>
                <a:lnTo>
                  <a:pt x="88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502" name="Rectangle 122"/>
          <p:cNvSpPr/>
          <p:nvPr/>
        </p:nvSpPr>
        <p:spPr>
          <a:xfrm>
            <a:off x="3429000" y="3316288"/>
            <a:ext cx="665163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ALUB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03" name="Rectangle 123"/>
          <p:cNvSpPr/>
          <p:nvPr/>
        </p:nvSpPr>
        <p:spPr>
          <a:xfrm>
            <a:off x="2889250" y="2884488"/>
            <a:ext cx="61913" cy="74612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04" name="Freeform 124"/>
          <p:cNvSpPr/>
          <p:nvPr/>
        </p:nvSpPr>
        <p:spPr>
          <a:xfrm>
            <a:off x="2833688" y="2824163"/>
            <a:ext cx="176212" cy="63500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05" name="Rectangle 125"/>
          <p:cNvSpPr/>
          <p:nvPr/>
        </p:nvSpPr>
        <p:spPr>
          <a:xfrm>
            <a:off x="2209800" y="3224213"/>
            <a:ext cx="63500" cy="8890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06" name="Rectangle 126"/>
          <p:cNvSpPr/>
          <p:nvPr/>
        </p:nvSpPr>
        <p:spPr>
          <a:xfrm>
            <a:off x="3778250" y="3224213"/>
            <a:ext cx="63500" cy="8890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grpSp>
        <p:nvGrpSpPr>
          <p:cNvPr id="17507" name="Group 127"/>
          <p:cNvGrpSpPr/>
          <p:nvPr/>
        </p:nvGrpSpPr>
        <p:grpSpPr>
          <a:xfrm>
            <a:off x="1012825" y="2824163"/>
            <a:ext cx="131763" cy="185737"/>
            <a:chOff x="1032" y="1782"/>
            <a:chExt cx="69" cy="117"/>
          </a:xfrm>
        </p:grpSpPr>
        <p:sp>
          <p:nvSpPr>
            <p:cNvPr id="17673" name="Freeform 128"/>
            <p:cNvSpPr/>
            <p:nvPr/>
          </p:nvSpPr>
          <p:spPr>
            <a:xfrm>
              <a:off x="1058" y="1892"/>
              <a:ext cx="17" cy="7"/>
            </a:xfrm>
            <a:custGeom>
              <a:avLst/>
              <a:gdLst>
                <a:gd name="txL" fmla="*/ 0 w 22"/>
                <a:gd name="txT" fmla="*/ 0 h 13"/>
                <a:gd name="txR" fmla="*/ 22 w 22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</a:cxnLst>
              <a:rect l="txL" t="txT" r="txR" b="txB"/>
              <a:pathLst>
                <a:path w="22" h="13">
                  <a:moveTo>
                    <a:pt x="0" y="6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74" name="Freeform 129"/>
            <p:cNvSpPr/>
            <p:nvPr/>
          </p:nvSpPr>
          <p:spPr>
            <a:xfrm>
              <a:off x="1058" y="1878"/>
              <a:ext cx="17" cy="6"/>
            </a:xfrm>
            <a:custGeom>
              <a:avLst/>
              <a:gdLst>
                <a:gd name="txL" fmla="*/ 0 w 22"/>
                <a:gd name="txT" fmla="*/ 0 h 14"/>
                <a:gd name="txR" fmla="*/ 22 w 22"/>
                <a:gd name="txB" fmla="*/ 14 h 14"/>
              </a:gdLst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txL" t="txT" r="txR" b="txB"/>
              <a:pathLst>
                <a:path w="22" h="14">
                  <a:moveTo>
                    <a:pt x="0" y="7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4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75" name="Freeform 130"/>
            <p:cNvSpPr/>
            <p:nvPr/>
          </p:nvSpPr>
          <p:spPr>
            <a:xfrm>
              <a:off x="1058" y="1863"/>
              <a:ext cx="17" cy="7"/>
            </a:xfrm>
            <a:custGeom>
              <a:avLst/>
              <a:gdLst>
                <a:gd name="txL" fmla="*/ 0 w 22"/>
                <a:gd name="txT" fmla="*/ 0 h 13"/>
                <a:gd name="txR" fmla="*/ 22 w 22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</a:cxnLst>
              <a:rect l="txL" t="txT" r="txR" b="txB"/>
              <a:pathLst>
                <a:path w="22" h="13">
                  <a:moveTo>
                    <a:pt x="0" y="7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76" name="Freeform 131"/>
            <p:cNvSpPr/>
            <p:nvPr/>
          </p:nvSpPr>
          <p:spPr>
            <a:xfrm>
              <a:off x="1058" y="1849"/>
              <a:ext cx="17" cy="7"/>
            </a:xfrm>
            <a:custGeom>
              <a:avLst/>
              <a:gdLst>
                <a:gd name="txL" fmla="*/ 0 w 22"/>
                <a:gd name="txT" fmla="*/ 0 h 14"/>
                <a:gd name="txR" fmla="*/ 22 w 22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</a:cxnLst>
              <a:rect l="txL" t="txT" r="txR" b="txB"/>
              <a:pathLst>
                <a:path w="22" h="14">
                  <a:moveTo>
                    <a:pt x="0" y="7"/>
                  </a:moveTo>
                  <a:lnTo>
                    <a:pt x="3" y="11"/>
                  </a:lnTo>
                  <a:lnTo>
                    <a:pt x="7" y="13"/>
                  </a:lnTo>
                  <a:lnTo>
                    <a:pt x="11" y="14"/>
                  </a:lnTo>
                  <a:lnTo>
                    <a:pt x="14" y="13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77" name="Freeform 132"/>
            <p:cNvSpPr/>
            <p:nvPr/>
          </p:nvSpPr>
          <p:spPr>
            <a:xfrm>
              <a:off x="1058" y="1835"/>
              <a:ext cx="17" cy="8"/>
            </a:xfrm>
            <a:custGeom>
              <a:avLst/>
              <a:gdLst>
                <a:gd name="txL" fmla="*/ 0 w 22"/>
                <a:gd name="txT" fmla="*/ 0 h 13"/>
                <a:gd name="txR" fmla="*/ 22 w 22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</a:cxnLst>
              <a:rect l="txL" t="txT" r="txR" b="txB"/>
              <a:pathLst>
                <a:path w="22" h="13">
                  <a:moveTo>
                    <a:pt x="0" y="7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78" name="Freeform 133"/>
            <p:cNvSpPr/>
            <p:nvPr/>
          </p:nvSpPr>
          <p:spPr>
            <a:xfrm>
              <a:off x="1058" y="1821"/>
              <a:ext cx="17" cy="7"/>
            </a:xfrm>
            <a:custGeom>
              <a:avLst/>
              <a:gdLst>
                <a:gd name="txL" fmla="*/ 0 w 22"/>
                <a:gd name="txT" fmla="*/ 0 h 13"/>
                <a:gd name="txR" fmla="*/ 22 w 22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</a:cxnLst>
              <a:rect l="txL" t="txT" r="txR" b="txB"/>
              <a:pathLst>
                <a:path w="22" h="13">
                  <a:moveTo>
                    <a:pt x="0" y="6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79" name="Freeform 134"/>
            <p:cNvSpPr/>
            <p:nvPr/>
          </p:nvSpPr>
          <p:spPr>
            <a:xfrm>
              <a:off x="1058" y="1808"/>
              <a:ext cx="17" cy="6"/>
            </a:xfrm>
            <a:custGeom>
              <a:avLst/>
              <a:gdLst>
                <a:gd name="txL" fmla="*/ 0 w 22"/>
                <a:gd name="txT" fmla="*/ 0 h 13"/>
                <a:gd name="txR" fmla="*/ 22 w 22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txL" t="txT" r="txR" b="txB"/>
              <a:pathLst>
                <a:path w="22" h="13">
                  <a:moveTo>
                    <a:pt x="0" y="7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80" name="Freeform 135"/>
            <p:cNvSpPr/>
            <p:nvPr/>
          </p:nvSpPr>
          <p:spPr>
            <a:xfrm>
              <a:off x="1032" y="1782"/>
              <a:ext cx="69" cy="30"/>
            </a:xfrm>
            <a:custGeom>
              <a:avLst/>
              <a:gdLst>
                <a:gd name="txL" fmla="*/ 0 w 89"/>
                <a:gd name="txT" fmla="*/ 0 h 55"/>
                <a:gd name="txR" fmla="*/ 89 w 89"/>
                <a:gd name="txB" fmla="*/ 55 h 55"/>
              </a:gdLst>
              <a:ahLst/>
              <a:cxnLst>
                <a:cxn ang="0">
                  <a:pos x="2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</a:cxnLst>
              <a:rect l="txL" t="txT" r="txR" b="txB"/>
              <a:pathLst>
                <a:path w="89" h="55">
                  <a:moveTo>
                    <a:pt x="89" y="55"/>
                  </a:moveTo>
                  <a:lnTo>
                    <a:pt x="44" y="0"/>
                  </a:lnTo>
                  <a:lnTo>
                    <a:pt x="0" y="55"/>
                  </a:lnTo>
                  <a:lnTo>
                    <a:pt x="89" y="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508" name="Rectangle 136"/>
          <p:cNvSpPr/>
          <p:nvPr/>
        </p:nvSpPr>
        <p:spPr>
          <a:xfrm>
            <a:off x="3778250" y="2130425"/>
            <a:ext cx="63500" cy="7302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09" name="Freeform 137"/>
          <p:cNvSpPr/>
          <p:nvPr/>
        </p:nvSpPr>
        <p:spPr>
          <a:xfrm>
            <a:off x="3722688" y="2070100"/>
            <a:ext cx="177800" cy="61913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0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10" name="Freeform 138"/>
          <p:cNvSpPr/>
          <p:nvPr/>
        </p:nvSpPr>
        <p:spPr>
          <a:xfrm>
            <a:off x="3906838" y="2441575"/>
            <a:ext cx="1173162" cy="38100"/>
          </a:xfrm>
          <a:custGeom>
            <a:avLst/>
            <a:gdLst>
              <a:gd name="txL" fmla="*/ 0 w 811"/>
              <a:gd name="txT" fmla="*/ 0 h 48"/>
              <a:gd name="txR" fmla="*/ 811 w 811"/>
              <a:gd name="txB" fmla="*/ 48 h 4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1" h="48">
                <a:moveTo>
                  <a:pt x="811" y="48"/>
                </a:moveTo>
                <a:lnTo>
                  <a:pt x="811" y="21"/>
                </a:lnTo>
                <a:lnTo>
                  <a:pt x="22" y="21"/>
                </a:lnTo>
                <a:lnTo>
                  <a:pt x="22" y="35"/>
                </a:lnTo>
                <a:lnTo>
                  <a:pt x="44" y="35"/>
                </a:lnTo>
                <a:lnTo>
                  <a:pt x="42" y="29"/>
                </a:lnTo>
                <a:lnTo>
                  <a:pt x="37" y="26"/>
                </a:lnTo>
                <a:lnTo>
                  <a:pt x="31" y="22"/>
                </a:lnTo>
                <a:lnTo>
                  <a:pt x="44" y="35"/>
                </a:lnTo>
                <a:lnTo>
                  <a:pt x="44" y="0"/>
                </a:lnTo>
                <a:lnTo>
                  <a:pt x="0" y="0"/>
                </a:lnTo>
                <a:lnTo>
                  <a:pt x="0" y="35"/>
                </a:lnTo>
                <a:lnTo>
                  <a:pt x="2" y="40"/>
                </a:lnTo>
                <a:lnTo>
                  <a:pt x="8" y="43"/>
                </a:lnTo>
                <a:lnTo>
                  <a:pt x="13" y="47"/>
                </a:lnTo>
                <a:lnTo>
                  <a:pt x="22" y="48"/>
                </a:lnTo>
                <a:lnTo>
                  <a:pt x="811" y="4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11" name="Freeform 139"/>
          <p:cNvSpPr/>
          <p:nvPr/>
        </p:nvSpPr>
        <p:spPr>
          <a:xfrm>
            <a:off x="3849688" y="2381250"/>
            <a:ext cx="176212" cy="61913"/>
          </a:xfrm>
          <a:custGeom>
            <a:avLst/>
            <a:gdLst>
              <a:gd name="txL" fmla="*/ 0 w 122"/>
              <a:gd name="txT" fmla="*/ 0 h 75"/>
              <a:gd name="txR" fmla="*/ 122 w 122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12" name="Freeform 140"/>
          <p:cNvSpPr/>
          <p:nvPr/>
        </p:nvSpPr>
        <p:spPr>
          <a:xfrm>
            <a:off x="1203325" y="1671638"/>
            <a:ext cx="1463675" cy="354012"/>
          </a:xfrm>
          <a:custGeom>
            <a:avLst/>
            <a:gdLst>
              <a:gd name="txL" fmla="*/ 0 w 789"/>
              <a:gd name="txT" fmla="*/ 0 h 370"/>
              <a:gd name="txR" fmla="*/ 789 w 789"/>
              <a:gd name="txB" fmla="*/ 370 h 37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789" h="370">
                <a:moveTo>
                  <a:pt x="103" y="0"/>
                </a:moveTo>
                <a:lnTo>
                  <a:pt x="82" y="1"/>
                </a:lnTo>
                <a:lnTo>
                  <a:pt x="62" y="5"/>
                </a:lnTo>
                <a:lnTo>
                  <a:pt x="46" y="11"/>
                </a:lnTo>
                <a:lnTo>
                  <a:pt x="29" y="18"/>
                </a:lnTo>
                <a:lnTo>
                  <a:pt x="19" y="28"/>
                </a:lnTo>
                <a:lnTo>
                  <a:pt x="8" y="38"/>
                </a:lnTo>
                <a:lnTo>
                  <a:pt x="2" y="50"/>
                </a:lnTo>
                <a:lnTo>
                  <a:pt x="0" y="62"/>
                </a:lnTo>
                <a:lnTo>
                  <a:pt x="0" y="309"/>
                </a:lnTo>
                <a:lnTo>
                  <a:pt x="2" y="321"/>
                </a:lnTo>
                <a:lnTo>
                  <a:pt x="8" y="333"/>
                </a:lnTo>
                <a:lnTo>
                  <a:pt x="19" y="343"/>
                </a:lnTo>
                <a:lnTo>
                  <a:pt x="29" y="353"/>
                </a:lnTo>
                <a:lnTo>
                  <a:pt x="46" y="359"/>
                </a:lnTo>
                <a:lnTo>
                  <a:pt x="62" y="366"/>
                </a:lnTo>
                <a:lnTo>
                  <a:pt x="82" y="369"/>
                </a:lnTo>
                <a:lnTo>
                  <a:pt x="103" y="370"/>
                </a:lnTo>
                <a:lnTo>
                  <a:pt x="687" y="370"/>
                </a:lnTo>
                <a:lnTo>
                  <a:pt x="707" y="369"/>
                </a:lnTo>
                <a:lnTo>
                  <a:pt x="727" y="366"/>
                </a:lnTo>
                <a:lnTo>
                  <a:pt x="744" y="359"/>
                </a:lnTo>
                <a:lnTo>
                  <a:pt x="760" y="353"/>
                </a:lnTo>
                <a:lnTo>
                  <a:pt x="771" y="343"/>
                </a:lnTo>
                <a:lnTo>
                  <a:pt x="782" y="333"/>
                </a:lnTo>
                <a:lnTo>
                  <a:pt x="788" y="321"/>
                </a:lnTo>
                <a:lnTo>
                  <a:pt x="789" y="309"/>
                </a:lnTo>
                <a:lnTo>
                  <a:pt x="789" y="62"/>
                </a:lnTo>
                <a:lnTo>
                  <a:pt x="788" y="50"/>
                </a:lnTo>
                <a:lnTo>
                  <a:pt x="782" y="38"/>
                </a:lnTo>
                <a:lnTo>
                  <a:pt x="771" y="28"/>
                </a:lnTo>
                <a:lnTo>
                  <a:pt x="760" y="18"/>
                </a:lnTo>
                <a:lnTo>
                  <a:pt x="744" y="11"/>
                </a:lnTo>
                <a:lnTo>
                  <a:pt x="727" y="5"/>
                </a:lnTo>
                <a:lnTo>
                  <a:pt x="707" y="1"/>
                </a:lnTo>
                <a:lnTo>
                  <a:pt x="687" y="0"/>
                </a:lnTo>
                <a:lnTo>
                  <a:pt x="103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513" name="Rectangle 142"/>
          <p:cNvSpPr/>
          <p:nvPr/>
        </p:nvSpPr>
        <p:spPr>
          <a:xfrm>
            <a:off x="4413250" y="1597025"/>
            <a:ext cx="65088" cy="7302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14" name="Freeform 143"/>
          <p:cNvSpPr/>
          <p:nvPr/>
        </p:nvSpPr>
        <p:spPr>
          <a:xfrm>
            <a:off x="4357688" y="1536700"/>
            <a:ext cx="179387" cy="63500"/>
          </a:xfrm>
          <a:custGeom>
            <a:avLst/>
            <a:gdLst>
              <a:gd name="txL" fmla="*/ 0 w 122"/>
              <a:gd name="txT" fmla="*/ 0 h 75"/>
              <a:gd name="txR" fmla="*/ 122 w 122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15" name="Freeform 144"/>
          <p:cNvSpPr/>
          <p:nvPr/>
        </p:nvSpPr>
        <p:spPr>
          <a:xfrm>
            <a:off x="3468688" y="2381250"/>
            <a:ext cx="177800" cy="61913"/>
          </a:xfrm>
          <a:custGeom>
            <a:avLst/>
            <a:gdLst>
              <a:gd name="txL" fmla="*/ 0 w 122"/>
              <a:gd name="txT" fmla="*/ 0 h 75"/>
              <a:gd name="txR" fmla="*/ 122 w 122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16" name="Freeform 149"/>
          <p:cNvSpPr/>
          <p:nvPr/>
        </p:nvSpPr>
        <p:spPr>
          <a:xfrm>
            <a:off x="3302000" y="2159000"/>
            <a:ext cx="890588" cy="222250"/>
          </a:xfrm>
          <a:custGeom>
            <a:avLst/>
            <a:gdLst>
              <a:gd name="txL" fmla="*/ 0 w 614"/>
              <a:gd name="txT" fmla="*/ 0 h 265"/>
              <a:gd name="txR" fmla="*/ 614 w 614"/>
              <a:gd name="txB" fmla="*/ 265 h 26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614" h="265">
                <a:moveTo>
                  <a:pt x="73" y="0"/>
                </a:moveTo>
                <a:lnTo>
                  <a:pt x="58" y="1"/>
                </a:lnTo>
                <a:lnTo>
                  <a:pt x="45" y="3"/>
                </a:lnTo>
                <a:lnTo>
                  <a:pt x="33" y="8"/>
                </a:lnTo>
                <a:lnTo>
                  <a:pt x="22" y="13"/>
                </a:lnTo>
                <a:lnTo>
                  <a:pt x="12" y="20"/>
                </a:lnTo>
                <a:lnTo>
                  <a:pt x="5" y="28"/>
                </a:lnTo>
                <a:lnTo>
                  <a:pt x="1" y="35"/>
                </a:lnTo>
                <a:lnTo>
                  <a:pt x="0" y="44"/>
                </a:lnTo>
                <a:lnTo>
                  <a:pt x="0" y="221"/>
                </a:lnTo>
                <a:lnTo>
                  <a:pt x="1" y="229"/>
                </a:lnTo>
                <a:lnTo>
                  <a:pt x="5" y="238"/>
                </a:lnTo>
                <a:lnTo>
                  <a:pt x="12" y="245"/>
                </a:lnTo>
                <a:lnTo>
                  <a:pt x="22" y="251"/>
                </a:lnTo>
                <a:lnTo>
                  <a:pt x="33" y="257"/>
                </a:lnTo>
                <a:lnTo>
                  <a:pt x="45" y="261"/>
                </a:lnTo>
                <a:lnTo>
                  <a:pt x="58" y="264"/>
                </a:lnTo>
                <a:lnTo>
                  <a:pt x="73" y="265"/>
                </a:lnTo>
                <a:lnTo>
                  <a:pt x="540" y="265"/>
                </a:lnTo>
                <a:lnTo>
                  <a:pt x="555" y="264"/>
                </a:lnTo>
                <a:lnTo>
                  <a:pt x="570" y="261"/>
                </a:lnTo>
                <a:lnTo>
                  <a:pt x="581" y="257"/>
                </a:lnTo>
                <a:lnTo>
                  <a:pt x="592" y="251"/>
                </a:lnTo>
                <a:lnTo>
                  <a:pt x="601" y="245"/>
                </a:lnTo>
                <a:lnTo>
                  <a:pt x="608" y="238"/>
                </a:lnTo>
                <a:lnTo>
                  <a:pt x="612" y="229"/>
                </a:lnTo>
                <a:lnTo>
                  <a:pt x="614" y="221"/>
                </a:lnTo>
                <a:lnTo>
                  <a:pt x="614" y="44"/>
                </a:lnTo>
                <a:lnTo>
                  <a:pt x="612" y="35"/>
                </a:lnTo>
                <a:lnTo>
                  <a:pt x="608" y="28"/>
                </a:lnTo>
                <a:lnTo>
                  <a:pt x="601" y="20"/>
                </a:lnTo>
                <a:lnTo>
                  <a:pt x="592" y="13"/>
                </a:lnTo>
                <a:lnTo>
                  <a:pt x="581" y="8"/>
                </a:lnTo>
                <a:lnTo>
                  <a:pt x="570" y="3"/>
                </a:lnTo>
                <a:lnTo>
                  <a:pt x="555" y="1"/>
                </a:lnTo>
                <a:lnTo>
                  <a:pt x="540" y="0"/>
                </a:lnTo>
                <a:lnTo>
                  <a:pt x="73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517" name="Rectangle 150"/>
          <p:cNvSpPr/>
          <p:nvPr/>
        </p:nvSpPr>
        <p:spPr>
          <a:xfrm>
            <a:off x="3444875" y="2136775"/>
            <a:ext cx="534988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Addr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18" name="Oval 151"/>
          <p:cNvSpPr/>
          <p:nvPr/>
        </p:nvSpPr>
        <p:spPr>
          <a:xfrm>
            <a:off x="5018088" y="3914775"/>
            <a:ext cx="130175" cy="44450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19" name="Rectangle 152"/>
          <p:cNvSpPr/>
          <p:nvPr/>
        </p:nvSpPr>
        <p:spPr>
          <a:xfrm>
            <a:off x="4953000" y="3890963"/>
            <a:ext cx="255588" cy="904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20" name="Oval 153"/>
          <p:cNvSpPr/>
          <p:nvPr/>
        </p:nvSpPr>
        <p:spPr>
          <a:xfrm>
            <a:off x="5018088" y="3914775"/>
            <a:ext cx="130175" cy="44450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21" name="Rectangle 154"/>
          <p:cNvSpPr/>
          <p:nvPr/>
        </p:nvSpPr>
        <p:spPr>
          <a:xfrm>
            <a:off x="4953000" y="3890963"/>
            <a:ext cx="255588" cy="904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22" name="Rectangle 155"/>
          <p:cNvSpPr/>
          <p:nvPr/>
        </p:nvSpPr>
        <p:spPr>
          <a:xfrm>
            <a:off x="2743200" y="1517650"/>
            <a:ext cx="508000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read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23" name="Rectangle 156"/>
          <p:cNvSpPr/>
          <p:nvPr/>
        </p:nvSpPr>
        <p:spPr>
          <a:xfrm>
            <a:off x="2540000" y="1936750"/>
            <a:ext cx="892175" cy="1444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24" name="Rectangle 157"/>
          <p:cNvSpPr/>
          <p:nvPr/>
        </p:nvSpPr>
        <p:spPr>
          <a:xfrm>
            <a:off x="2693988" y="1968500"/>
            <a:ext cx="531812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write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25" name="Freeform 158"/>
          <p:cNvSpPr/>
          <p:nvPr/>
        </p:nvSpPr>
        <p:spPr>
          <a:xfrm>
            <a:off x="5410200" y="2913063"/>
            <a:ext cx="1143000" cy="311150"/>
          </a:xfrm>
          <a:custGeom>
            <a:avLst/>
            <a:gdLst>
              <a:gd name="txL" fmla="*/ 0 w 789"/>
              <a:gd name="txT" fmla="*/ 0 h 370"/>
              <a:gd name="txR" fmla="*/ 789 w 789"/>
              <a:gd name="txB" fmla="*/ 370 h 37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789" h="370">
                <a:moveTo>
                  <a:pt x="102" y="0"/>
                </a:moveTo>
                <a:lnTo>
                  <a:pt x="82" y="1"/>
                </a:lnTo>
                <a:lnTo>
                  <a:pt x="62" y="4"/>
                </a:lnTo>
                <a:lnTo>
                  <a:pt x="45" y="11"/>
                </a:lnTo>
                <a:lnTo>
                  <a:pt x="29" y="17"/>
                </a:lnTo>
                <a:lnTo>
                  <a:pt x="18" y="27"/>
                </a:lnTo>
                <a:lnTo>
                  <a:pt x="7" y="37"/>
                </a:lnTo>
                <a:lnTo>
                  <a:pt x="2" y="49"/>
                </a:lnTo>
                <a:lnTo>
                  <a:pt x="0" y="61"/>
                </a:lnTo>
                <a:lnTo>
                  <a:pt x="0" y="308"/>
                </a:lnTo>
                <a:lnTo>
                  <a:pt x="2" y="320"/>
                </a:lnTo>
                <a:lnTo>
                  <a:pt x="7" y="332"/>
                </a:lnTo>
                <a:lnTo>
                  <a:pt x="18" y="342"/>
                </a:lnTo>
                <a:lnTo>
                  <a:pt x="29" y="352"/>
                </a:lnTo>
                <a:lnTo>
                  <a:pt x="45" y="359"/>
                </a:lnTo>
                <a:lnTo>
                  <a:pt x="62" y="366"/>
                </a:lnTo>
                <a:lnTo>
                  <a:pt x="82" y="369"/>
                </a:lnTo>
                <a:lnTo>
                  <a:pt x="102" y="370"/>
                </a:lnTo>
                <a:lnTo>
                  <a:pt x="687" y="370"/>
                </a:lnTo>
                <a:lnTo>
                  <a:pt x="707" y="369"/>
                </a:lnTo>
                <a:lnTo>
                  <a:pt x="727" y="366"/>
                </a:lnTo>
                <a:lnTo>
                  <a:pt x="743" y="359"/>
                </a:lnTo>
                <a:lnTo>
                  <a:pt x="760" y="352"/>
                </a:lnTo>
                <a:lnTo>
                  <a:pt x="771" y="342"/>
                </a:lnTo>
                <a:lnTo>
                  <a:pt x="782" y="332"/>
                </a:lnTo>
                <a:lnTo>
                  <a:pt x="787" y="320"/>
                </a:lnTo>
                <a:lnTo>
                  <a:pt x="789" y="308"/>
                </a:lnTo>
                <a:lnTo>
                  <a:pt x="789" y="61"/>
                </a:lnTo>
                <a:lnTo>
                  <a:pt x="787" y="49"/>
                </a:lnTo>
                <a:lnTo>
                  <a:pt x="782" y="37"/>
                </a:lnTo>
                <a:lnTo>
                  <a:pt x="771" y="27"/>
                </a:lnTo>
                <a:lnTo>
                  <a:pt x="760" y="17"/>
                </a:lnTo>
                <a:lnTo>
                  <a:pt x="743" y="11"/>
                </a:lnTo>
                <a:lnTo>
                  <a:pt x="727" y="4"/>
                </a:lnTo>
                <a:lnTo>
                  <a:pt x="707" y="1"/>
                </a:lnTo>
                <a:lnTo>
                  <a:pt x="687" y="0"/>
                </a:lnTo>
                <a:lnTo>
                  <a:pt x="102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526" name="Rectangle 159"/>
          <p:cNvSpPr/>
          <p:nvPr/>
        </p:nvSpPr>
        <p:spPr>
          <a:xfrm>
            <a:off x="5559425" y="2925763"/>
            <a:ext cx="917575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ALU fun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27" name="Line 160"/>
          <p:cNvSpPr/>
          <p:nvPr/>
        </p:nvSpPr>
        <p:spPr>
          <a:xfrm flipH="1">
            <a:off x="3735388" y="3057525"/>
            <a:ext cx="1720850" cy="0"/>
          </a:xfrm>
          <a:prstGeom prst="line">
            <a:avLst/>
          </a:prstGeom>
          <a:ln w="7938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28" name="Rectangle 162"/>
          <p:cNvSpPr/>
          <p:nvPr/>
        </p:nvSpPr>
        <p:spPr>
          <a:xfrm>
            <a:off x="4443413" y="1519238"/>
            <a:ext cx="1274762" cy="141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29" name="Rectangle 163"/>
          <p:cNvSpPr/>
          <p:nvPr/>
        </p:nvSpPr>
        <p:spPr>
          <a:xfrm>
            <a:off x="3048000" y="1290638"/>
            <a:ext cx="915988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data out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30" name="Oval 164"/>
          <p:cNvSpPr/>
          <p:nvPr/>
        </p:nvSpPr>
        <p:spPr>
          <a:xfrm>
            <a:off x="685800" y="2603500"/>
            <a:ext cx="763588" cy="222250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31" name="Rectangle 165"/>
          <p:cNvSpPr/>
          <p:nvPr/>
        </p:nvSpPr>
        <p:spPr>
          <a:xfrm>
            <a:off x="857250" y="2584450"/>
            <a:ext cx="439738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Bch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32" name="Oval 166"/>
          <p:cNvSpPr/>
          <p:nvPr/>
        </p:nvSpPr>
        <p:spPr>
          <a:xfrm>
            <a:off x="3492500" y="2535238"/>
            <a:ext cx="128588" cy="46037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33" name="Rectangle 167"/>
          <p:cNvSpPr/>
          <p:nvPr/>
        </p:nvSpPr>
        <p:spPr>
          <a:xfrm>
            <a:off x="3430588" y="2514600"/>
            <a:ext cx="254000" cy="90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34" name="Oval 168"/>
          <p:cNvSpPr/>
          <p:nvPr/>
        </p:nvSpPr>
        <p:spPr>
          <a:xfrm>
            <a:off x="3492500" y="2535238"/>
            <a:ext cx="128588" cy="46037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35" name="Rectangle 169"/>
          <p:cNvSpPr/>
          <p:nvPr/>
        </p:nvSpPr>
        <p:spPr>
          <a:xfrm>
            <a:off x="3430588" y="2514600"/>
            <a:ext cx="254000" cy="90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grpSp>
        <p:nvGrpSpPr>
          <p:cNvPr id="17536" name="Group 170"/>
          <p:cNvGrpSpPr/>
          <p:nvPr/>
        </p:nvGrpSpPr>
        <p:grpSpPr>
          <a:xfrm>
            <a:off x="4292600" y="2127250"/>
            <a:ext cx="889000" cy="274638"/>
            <a:chOff x="4240" y="1267"/>
            <a:chExt cx="560" cy="173"/>
          </a:xfrm>
        </p:grpSpPr>
        <p:sp>
          <p:nvSpPr>
            <p:cNvPr id="17671" name="Freeform 171"/>
            <p:cNvSpPr/>
            <p:nvPr/>
          </p:nvSpPr>
          <p:spPr>
            <a:xfrm>
              <a:off x="4240" y="1287"/>
              <a:ext cx="560" cy="140"/>
            </a:xfrm>
            <a:custGeom>
              <a:avLst/>
              <a:gdLst>
                <a:gd name="txL" fmla="*/ 0 w 614"/>
                <a:gd name="txT" fmla="*/ 0 h 265"/>
                <a:gd name="txR" fmla="*/ 614 w 614"/>
                <a:gd name="txB" fmla="*/ 265 h 265"/>
              </a:gdLst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9" y="1"/>
                </a:cxn>
                <a:cxn ang="0">
                  <a:pos x="61" y="1"/>
                </a:cxn>
                <a:cxn ang="0">
                  <a:pos x="62" y="1"/>
                </a:cxn>
                <a:cxn ang="0">
                  <a:pos x="64" y="1"/>
                </a:cxn>
                <a:cxn ang="0">
                  <a:pos x="65" y="1"/>
                </a:cxn>
                <a:cxn ang="0">
                  <a:pos x="67" y="1"/>
                </a:cxn>
                <a:cxn ang="0">
                  <a:pos x="67" y="1"/>
                </a:cxn>
                <a:cxn ang="0">
                  <a:pos x="67" y="1"/>
                </a:cxn>
                <a:cxn ang="0">
                  <a:pos x="67" y="1"/>
                </a:cxn>
                <a:cxn ang="0">
                  <a:pos x="67" y="1"/>
                </a:cxn>
                <a:cxn ang="0">
                  <a:pos x="67" y="1"/>
                </a:cxn>
                <a:cxn ang="0">
                  <a:pos x="67" y="1"/>
                </a:cxn>
                <a:cxn ang="0">
                  <a:pos x="67" y="1"/>
                </a:cxn>
                <a:cxn ang="0">
                  <a:pos x="65" y="1"/>
                </a:cxn>
                <a:cxn ang="0">
                  <a:pos x="64" y="1"/>
                </a:cxn>
                <a:cxn ang="0">
                  <a:pos x="62" y="1"/>
                </a:cxn>
                <a:cxn ang="0">
                  <a:pos x="61" y="1"/>
                </a:cxn>
                <a:cxn ang="0">
                  <a:pos x="59" y="0"/>
                </a:cxn>
                <a:cxn ang="0">
                  <a:pos x="9" y="0"/>
                </a:cxn>
              </a:cxnLst>
              <a:rect l="txL" t="txT" r="txR" b="txB"/>
              <a:pathLst>
                <a:path w="614" h="265">
                  <a:moveTo>
                    <a:pt x="73" y="0"/>
                  </a:moveTo>
                  <a:lnTo>
                    <a:pt x="59" y="1"/>
                  </a:lnTo>
                  <a:lnTo>
                    <a:pt x="46" y="3"/>
                  </a:lnTo>
                  <a:lnTo>
                    <a:pt x="33" y="8"/>
                  </a:lnTo>
                  <a:lnTo>
                    <a:pt x="22" y="13"/>
                  </a:lnTo>
                  <a:lnTo>
                    <a:pt x="13" y="20"/>
                  </a:lnTo>
                  <a:lnTo>
                    <a:pt x="6" y="28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0" y="221"/>
                  </a:lnTo>
                  <a:lnTo>
                    <a:pt x="2" y="229"/>
                  </a:lnTo>
                  <a:lnTo>
                    <a:pt x="6" y="238"/>
                  </a:lnTo>
                  <a:lnTo>
                    <a:pt x="13" y="245"/>
                  </a:lnTo>
                  <a:lnTo>
                    <a:pt x="22" y="251"/>
                  </a:lnTo>
                  <a:lnTo>
                    <a:pt x="33" y="257"/>
                  </a:lnTo>
                  <a:lnTo>
                    <a:pt x="46" y="261"/>
                  </a:lnTo>
                  <a:lnTo>
                    <a:pt x="59" y="264"/>
                  </a:lnTo>
                  <a:lnTo>
                    <a:pt x="73" y="265"/>
                  </a:lnTo>
                  <a:lnTo>
                    <a:pt x="541" y="265"/>
                  </a:lnTo>
                  <a:lnTo>
                    <a:pt x="556" y="264"/>
                  </a:lnTo>
                  <a:lnTo>
                    <a:pt x="570" y="261"/>
                  </a:lnTo>
                  <a:lnTo>
                    <a:pt x="581" y="257"/>
                  </a:lnTo>
                  <a:lnTo>
                    <a:pt x="592" y="251"/>
                  </a:lnTo>
                  <a:lnTo>
                    <a:pt x="601" y="245"/>
                  </a:lnTo>
                  <a:lnTo>
                    <a:pt x="609" y="238"/>
                  </a:lnTo>
                  <a:lnTo>
                    <a:pt x="612" y="229"/>
                  </a:lnTo>
                  <a:lnTo>
                    <a:pt x="614" y="221"/>
                  </a:lnTo>
                  <a:lnTo>
                    <a:pt x="614" y="44"/>
                  </a:lnTo>
                  <a:lnTo>
                    <a:pt x="612" y="35"/>
                  </a:lnTo>
                  <a:lnTo>
                    <a:pt x="609" y="28"/>
                  </a:lnTo>
                  <a:lnTo>
                    <a:pt x="601" y="20"/>
                  </a:lnTo>
                  <a:lnTo>
                    <a:pt x="592" y="13"/>
                  </a:lnTo>
                  <a:lnTo>
                    <a:pt x="581" y="8"/>
                  </a:lnTo>
                  <a:lnTo>
                    <a:pt x="570" y="3"/>
                  </a:lnTo>
                  <a:lnTo>
                    <a:pt x="556" y="1"/>
                  </a:lnTo>
                  <a:lnTo>
                    <a:pt x="541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08080">
                <a:alpha val="74901"/>
              </a:srgbClr>
            </a:solidFill>
            <a:ln w="8001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72" name="Rectangle 172"/>
            <p:cNvSpPr/>
            <p:nvPr/>
          </p:nvSpPr>
          <p:spPr>
            <a:xfrm>
              <a:off x="4303" y="1267"/>
              <a:ext cx="33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537" name="Oval 173"/>
          <p:cNvSpPr/>
          <p:nvPr/>
        </p:nvSpPr>
        <p:spPr>
          <a:xfrm>
            <a:off x="2540000" y="2603500"/>
            <a:ext cx="763588" cy="222250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38" name="Rectangle 174"/>
          <p:cNvSpPr/>
          <p:nvPr/>
        </p:nvSpPr>
        <p:spPr>
          <a:xfrm>
            <a:off x="2674938" y="2593975"/>
            <a:ext cx="498475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valE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39" name="Freeform 175"/>
          <p:cNvSpPr/>
          <p:nvPr/>
        </p:nvSpPr>
        <p:spPr>
          <a:xfrm>
            <a:off x="2508250" y="3640138"/>
            <a:ext cx="2571750" cy="306387"/>
          </a:xfrm>
          <a:custGeom>
            <a:avLst/>
            <a:gdLst>
              <a:gd name="txL" fmla="*/ 0 w 1775"/>
              <a:gd name="txT" fmla="*/ 0 h 365"/>
              <a:gd name="txR" fmla="*/ 1775 w 1775"/>
              <a:gd name="txB" fmla="*/ 365 h 365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775" h="365">
                <a:moveTo>
                  <a:pt x="1775" y="365"/>
                </a:moveTo>
                <a:lnTo>
                  <a:pt x="1775" y="338"/>
                </a:lnTo>
                <a:lnTo>
                  <a:pt x="21" y="338"/>
                </a:lnTo>
                <a:lnTo>
                  <a:pt x="21" y="351"/>
                </a:lnTo>
                <a:lnTo>
                  <a:pt x="43" y="351"/>
                </a:lnTo>
                <a:lnTo>
                  <a:pt x="42" y="346"/>
                </a:lnTo>
                <a:lnTo>
                  <a:pt x="36" y="343"/>
                </a:lnTo>
                <a:lnTo>
                  <a:pt x="31" y="339"/>
                </a:lnTo>
                <a:lnTo>
                  <a:pt x="43" y="351"/>
                </a:lnTo>
                <a:lnTo>
                  <a:pt x="43" y="0"/>
                </a:lnTo>
                <a:lnTo>
                  <a:pt x="0" y="0"/>
                </a:lnTo>
                <a:lnTo>
                  <a:pt x="0" y="351"/>
                </a:lnTo>
                <a:lnTo>
                  <a:pt x="1" y="357"/>
                </a:lnTo>
                <a:lnTo>
                  <a:pt x="7" y="360"/>
                </a:lnTo>
                <a:lnTo>
                  <a:pt x="12" y="364"/>
                </a:lnTo>
                <a:lnTo>
                  <a:pt x="21" y="365"/>
                </a:lnTo>
                <a:lnTo>
                  <a:pt x="1775" y="36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40" name="Freeform 176"/>
          <p:cNvSpPr/>
          <p:nvPr/>
        </p:nvSpPr>
        <p:spPr>
          <a:xfrm>
            <a:off x="2452688" y="3579813"/>
            <a:ext cx="176212" cy="63500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0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41" name="Oval 177"/>
          <p:cNvSpPr/>
          <p:nvPr/>
        </p:nvSpPr>
        <p:spPr>
          <a:xfrm>
            <a:off x="4064000" y="1314450"/>
            <a:ext cx="765175" cy="223838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42" name="Rectangle 178"/>
          <p:cNvSpPr/>
          <p:nvPr/>
        </p:nvSpPr>
        <p:spPr>
          <a:xfrm>
            <a:off x="4114800" y="1295400"/>
            <a:ext cx="538163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valM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43" name="Oval 179"/>
          <p:cNvSpPr/>
          <p:nvPr/>
        </p:nvSpPr>
        <p:spPr>
          <a:xfrm>
            <a:off x="1966913" y="4046538"/>
            <a:ext cx="128587" cy="46037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44" name="Rectangle 180"/>
          <p:cNvSpPr/>
          <p:nvPr/>
        </p:nvSpPr>
        <p:spPr>
          <a:xfrm>
            <a:off x="1905000" y="4025900"/>
            <a:ext cx="255588" cy="88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45" name="Oval 181"/>
          <p:cNvSpPr/>
          <p:nvPr/>
        </p:nvSpPr>
        <p:spPr>
          <a:xfrm>
            <a:off x="1966913" y="4046538"/>
            <a:ext cx="128587" cy="46037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46" name="Rectangle 182"/>
          <p:cNvSpPr/>
          <p:nvPr/>
        </p:nvSpPr>
        <p:spPr>
          <a:xfrm>
            <a:off x="1905000" y="4025900"/>
            <a:ext cx="255588" cy="88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47" name="Rectangle 183"/>
          <p:cNvSpPr/>
          <p:nvPr/>
        </p:nvSpPr>
        <p:spPr>
          <a:xfrm>
            <a:off x="1998663" y="3640138"/>
            <a:ext cx="63500" cy="42862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48" name="Freeform 184"/>
          <p:cNvSpPr/>
          <p:nvPr/>
        </p:nvSpPr>
        <p:spPr>
          <a:xfrm>
            <a:off x="1943100" y="3579813"/>
            <a:ext cx="177800" cy="63500"/>
          </a:xfrm>
          <a:custGeom>
            <a:avLst/>
            <a:gdLst>
              <a:gd name="txL" fmla="*/ 0 w 123"/>
              <a:gd name="txT" fmla="*/ 0 h 75"/>
              <a:gd name="txR" fmla="*/ 123 w 123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7549" name="Group 222"/>
          <p:cNvGrpSpPr/>
          <p:nvPr/>
        </p:nvGrpSpPr>
        <p:grpSpPr>
          <a:xfrm>
            <a:off x="4359275" y="914400"/>
            <a:ext cx="212725" cy="400050"/>
            <a:chOff x="2667" y="579"/>
            <a:chExt cx="134" cy="252"/>
          </a:xfrm>
        </p:grpSpPr>
        <p:sp>
          <p:nvSpPr>
            <p:cNvPr id="17665" name="Rectangle 223"/>
            <p:cNvSpPr/>
            <p:nvPr/>
          </p:nvSpPr>
          <p:spPr>
            <a:xfrm>
              <a:off x="2716" y="617"/>
              <a:ext cx="34" cy="21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66" name="Freeform 224"/>
            <p:cNvSpPr/>
            <p:nvPr/>
          </p:nvSpPr>
          <p:spPr>
            <a:xfrm>
              <a:off x="2687" y="579"/>
              <a:ext cx="94" cy="39"/>
            </a:xfrm>
            <a:custGeom>
              <a:avLst/>
              <a:gdLst>
                <a:gd name="txL" fmla="*/ 0 w 122"/>
                <a:gd name="txT" fmla="*/ 0 h 75"/>
                <a:gd name="txR" fmla="*/ 122 w 122"/>
                <a:gd name="txB" fmla="*/ 75 h 75"/>
              </a:gdLst>
              <a:ahLst/>
              <a:cxnLst>
                <a:cxn ang="0">
                  <a:pos x="2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</a:cxnLst>
              <a:rect l="txL" t="txT" r="txR" b="txB"/>
              <a:pathLst>
                <a:path w="122" h="75">
                  <a:moveTo>
                    <a:pt x="122" y="75"/>
                  </a:moveTo>
                  <a:lnTo>
                    <a:pt x="60" y="0"/>
                  </a:lnTo>
                  <a:lnTo>
                    <a:pt x="0" y="75"/>
                  </a:lnTo>
                  <a:lnTo>
                    <a:pt x="122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67" name="Oval 225"/>
            <p:cNvSpPr/>
            <p:nvPr/>
          </p:nvSpPr>
          <p:spPr>
            <a:xfrm>
              <a:off x="2700" y="761"/>
              <a:ext cx="67" cy="29"/>
            </a:xfrm>
            <a:prstGeom prst="ellipse">
              <a:avLst/>
            </a:prstGeom>
            <a:solidFill>
              <a:srgbClr val="000000"/>
            </a:solidFill>
            <a:ln w="79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68" name="Rectangle 226"/>
            <p:cNvSpPr/>
            <p:nvPr/>
          </p:nvSpPr>
          <p:spPr>
            <a:xfrm>
              <a:off x="2667" y="748"/>
              <a:ext cx="134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69" name="Oval 227"/>
            <p:cNvSpPr/>
            <p:nvPr/>
          </p:nvSpPr>
          <p:spPr>
            <a:xfrm>
              <a:off x="2700" y="761"/>
              <a:ext cx="67" cy="29"/>
            </a:xfrm>
            <a:prstGeom prst="ellipse">
              <a:avLst/>
            </a:prstGeom>
            <a:solidFill>
              <a:srgbClr val="000000"/>
            </a:solidFill>
            <a:ln w="79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70" name="Rectangle 228"/>
            <p:cNvSpPr/>
            <p:nvPr/>
          </p:nvSpPr>
          <p:spPr>
            <a:xfrm>
              <a:off x="2667" y="748"/>
              <a:ext cx="134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7550" name="Freeform 229"/>
          <p:cNvSpPr/>
          <p:nvPr/>
        </p:nvSpPr>
        <p:spPr>
          <a:xfrm>
            <a:off x="533400" y="952500"/>
            <a:ext cx="2960688" cy="4402138"/>
          </a:xfrm>
          <a:custGeom>
            <a:avLst/>
            <a:gdLst>
              <a:gd name="txL" fmla="*/ 0 w 1886"/>
              <a:gd name="txT" fmla="*/ 0 h 5220"/>
              <a:gd name="txR" fmla="*/ 1886 w 1886"/>
              <a:gd name="txB" fmla="*/ 5220 h 522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886" h="5220">
                <a:moveTo>
                  <a:pt x="1842" y="5220"/>
                </a:moveTo>
                <a:lnTo>
                  <a:pt x="1886" y="5220"/>
                </a:lnTo>
                <a:lnTo>
                  <a:pt x="1886" y="3685"/>
                </a:lnTo>
                <a:lnTo>
                  <a:pt x="1884" y="3680"/>
                </a:lnTo>
                <a:lnTo>
                  <a:pt x="1878" y="3676"/>
                </a:lnTo>
                <a:lnTo>
                  <a:pt x="1873" y="3673"/>
                </a:lnTo>
                <a:lnTo>
                  <a:pt x="1864" y="3672"/>
                </a:lnTo>
                <a:lnTo>
                  <a:pt x="22" y="3672"/>
                </a:lnTo>
                <a:lnTo>
                  <a:pt x="22" y="3685"/>
                </a:lnTo>
                <a:lnTo>
                  <a:pt x="44" y="3685"/>
                </a:lnTo>
                <a:lnTo>
                  <a:pt x="42" y="3680"/>
                </a:lnTo>
                <a:lnTo>
                  <a:pt x="37" y="3676"/>
                </a:lnTo>
                <a:lnTo>
                  <a:pt x="31" y="3673"/>
                </a:lnTo>
                <a:lnTo>
                  <a:pt x="44" y="3685"/>
                </a:lnTo>
                <a:lnTo>
                  <a:pt x="44" y="0"/>
                </a:lnTo>
                <a:lnTo>
                  <a:pt x="0" y="0"/>
                </a:lnTo>
                <a:lnTo>
                  <a:pt x="0" y="3685"/>
                </a:lnTo>
                <a:lnTo>
                  <a:pt x="2" y="3691"/>
                </a:lnTo>
                <a:lnTo>
                  <a:pt x="7" y="3694"/>
                </a:lnTo>
                <a:lnTo>
                  <a:pt x="13" y="3697"/>
                </a:lnTo>
                <a:lnTo>
                  <a:pt x="22" y="3698"/>
                </a:lnTo>
                <a:lnTo>
                  <a:pt x="1864" y="3698"/>
                </a:lnTo>
                <a:lnTo>
                  <a:pt x="1842" y="3685"/>
                </a:lnTo>
                <a:lnTo>
                  <a:pt x="1844" y="3691"/>
                </a:lnTo>
                <a:lnTo>
                  <a:pt x="1849" y="3694"/>
                </a:lnTo>
                <a:lnTo>
                  <a:pt x="1855" y="3697"/>
                </a:lnTo>
                <a:lnTo>
                  <a:pt x="1864" y="3685"/>
                </a:lnTo>
                <a:lnTo>
                  <a:pt x="1842" y="3685"/>
                </a:lnTo>
                <a:lnTo>
                  <a:pt x="1842" y="522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51" name="Line 230"/>
          <p:cNvSpPr/>
          <p:nvPr/>
        </p:nvSpPr>
        <p:spPr>
          <a:xfrm flipV="1">
            <a:off x="381000" y="914400"/>
            <a:ext cx="0" cy="4448175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52" name="Freeform 231"/>
          <p:cNvSpPr/>
          <p:nvPr/>
        </p:nvSpPr>
        <p:spPr>
          <a:xfrm>
            <a:off x="4613275" y="981075"/>
            <a:ext cx="873125" cy="1781175"/>
          </a:xfrm>
          <a:custGeom>
            <a:avLst/>
            <a:gdLst>
              <a:gd name="txL" fmla="*/ 0 w 723"/>
              <a:gd name="txT" fmla="*/ 0 h 2111"/>
              <a:gd name="txR" fmla="*/ 723 w 723"/>
              <a:gd name="txB" fmla="*/ 2111 h 2111"/>
            </a:gdLst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723" h="2111">
                <a:moveTo>
                  <a:pt x="0" y="2085"/>
                </a:moveTo>
                <a:lnTo>
                  <a:pt x="0" y="2111"/>
                </a:lnTo>
                <a:lnTo>
                  <a:pt x="701" y="2111"/>
                </a:lnTo>
                <a:lnTo>
                  <a:pt x="710" y="2110"/>
                </a:lnTo>
                <a:lnTo>
                  <a:pt x="716" y="2107"/>
                </a:lnTo>
                <a:lnTo>
                  <a:pt x="721" y="2103"/>
                </a:lnTo>
                <a:lnTo>
                  <a:pt x="723" y="2098"/>
                </a:lnTo>
                <a:lnTo>
                  <a:pt x="723" y="0"/>
                </a:lnTo>
                <a:lnTo>
                  <a:pt x="679" y="0"/>
                </a:lnTo>
                <a:lnTo>
                  <a:pt x="679" y="2098"/>
                </a:lnTo>
                <a:lnTo>
                  <a:pt x="701" y="2085"/>
                </a:lnTo>
                <a:lnTo>
                  <a:pt x="692" y="2086"/>
                </a:lnTo>
                <a:lnTo>
                  <a:pt x="687" y="2089"/>
                </a:lnTo>
                <a:lnTo>
                  <a:pt x="681" y="2092"/>
                </a:lnTo>
                <a:lnTo>
                  <a:pt x="679" y="2098"/>
                </a:lnTo>
                <a:lnTo>
                  <a:pt x="701" y="2098"/>
                </a:lnTo>
                <a:lnTo>
                  <a:pt x="701" y="2085"/>
                </a:lnTo>
                <a:lnTo>
                  <a:pt x="0" y="20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53" name="Oval 232"/>
          <p:cNvSpPr/>
          <p:nvPr/>
        </p:nvSpPr>
        <p:spPr>
          <a:xfrm>
            <a:off x="4548188" y="2752725"/>
            <a:ext cx="109537" cy="44450"/>
          </a:xfrm>
          <a:prstGeom prst="ellipse">
            <a:avLst/>
          </a:prstGeom>
          <a:solidFill>
            <a:srgbClr val="000000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54" name="Rectangle 233"/>
          <p:cNvSpPr/>
          <p:nvPr/>
        </p:nvSpPr>
        <p:spPr>
          <a:xfrm>
            <a:off x="4495800" y="2730500"/>
            <a:ext cx="215900" cy="88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55" name="Oval 234"/>
          <p:cNvSpPr/>
          <p:nvPr/>
        </p:nvSpPr>
        <p:spPr>
          <a:xfrm>
            <a:off x="4548188" y="2733675"/>
            <a:ext cx="109537" cy="44450"/>
          </a:xfrm>
          <a:prstGeom prst="ellipse">
            <a:avLst/>
          </a:prstGeom>
          <a:solidFill>
            <a:srgbClr val="000000"/>
          </a:solidFill>
          <a:ln w="8001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56" name="Rectangle 235"/>
          <p:cNvSpPr/>
          <p:nvPr/>
        </p:nvSpPr>
        <p:spPr>
          <a:xfrm>
            <a:off x="3519488" y="2438400"/>
            <a:ext cx="76200" cy="15240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57" name="Freeform 236"/>
          <p:cNvSpPr/>
          <p:nvPr/>
        </p:nvSpPr>
        <p:spPr>
          <a:xfrm>
            <a:off x="136525" y="609600"/>
            <a:ext cx="5502275" cy="309563"/>
          </a:xfrm>
          <a:custGeom>
            <a:avLst/>
            <a:gdLst>
              <a:gd name="txL" fmla="*/ 0 w 4561"/>
              <a:gd name="txT" fmla="*/ 0 h 371"/>
              <a:gd name="txR" fmla="*/ 4561 w 4561"/>
              <a:gd name="txB" fmla="*/ 371 h 371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4561" h="371">
                <a:moveTo>
                  <a:pt x="103" y="0"/>
                </a:moveTo>
                <a:lnTo>
                  <a:pt x="83" y="2"/>
                </a:lnTo>
                <a:lnTo>
                  <a:pt x="63" y="5"/>
                </a:lnTo>
                <a:lnTo>
                  <a:pt x="46" y="11"/>
                </a:lnTo>
                <a:lnTo>
                  <a:pt x="30" y="18"/>
                </a:lnTo>
                <a:lnTo>
                  <a:pt x="19" y="28"/>
                </a:lnTo>
                <a:lnTo>
                  <a:pt x="8" y="38"/>
                </a:lnTo>
                <a:lnTo>
                  <a:pt x="2" y="50"/>
                </a:lnTo>
                <a:lnTo>
                  <a:pt x="0" y="62"/>
                </a:lnTo>
                <a:lnTo>
                  <a:pt x="0" y="309"/>
                </a:lnTo>
                <a:lnTo>
                  <a:pt x="2" y="321"/>
                </a:lnTo>
                <a:lnTo>
                  <a:pt x="8" y="333"/>
                </a:lnTo>
                <a:lnTo>
                  <a:pt x="19" y="343"/>
                </a:lnTo>
                <a:lnTo>
                  <a:pt x="30" y="353"/>
                </a:lnTo>
                <a:lnTo>
                  <a:pt x="46" y="360"/>
                </a:lnTo>
                <a:lnTo>
                  <a:pt x="63" y="366"/>
                </a:lnTo>
                <a:lnTo>
                  <a:pt x="83" y="370"/>
                </a:lnTo>
                <a:lnTo>
                  <a:pt x="103" y="371"/>
                </a:lnTo>
                <a:lnTo>
                  <a:pt x="4458" y="371"/>
                </a:lnTo>
                <a:lnTo>
                  <a:pt x="4478" y="370"/>
                </a:lnTo>
                <a:lnTo>
                  <a:pt x="4498" y="366"/>
                </a:lnTo>
                <a:lnTo>
                  <a:pt x="4515" y="360"/>
                </a:lnTo>
                <a:lnTo>
                  <a:pt x="4531" y="353"/>
                </a:lnTo>
                <a:lnTo>
                  <a:pt x="4542" y="343"/>
                </a:lnTo>
                <a:lnTo>
                  <a:pt x="4553" y="333"/>
                </a:lnTo>
                <a:lnTo>
                  <a:pt x="4559" y="321"/>
                </a:lnTo>
                <a:lnTo>
                  <a:pt x="4561" y="309"/>
                </a:lnTo>
                <a:lnTo>
                  <a:pt x="4561" y="62"/>
                </a:lnTo>
                <a:lnTo>
                  <a:pt x="4559" y="50"/>
                </a:lnTo>
                <a:lnTo>
                  <a:pt x="4553" y="38"/>
                </a:lnTo>
                <a:lnTo>
                  <a:pt x="4542" y="28"/>
                </a:lnTo>
                <a:lnTo>
                  <a:pt x="4531" y="18"/>
                </a:lnTo>
                <a:lnTo>
                  <a:pt x="4515" y="11"/>
                </a:lnTo>
                <a:lnTo>
                  <a:pt x="4498" y="5"/>
                </a:lnTo>
                <a:lnTo>
                  <a:pt x="4478" y="2"/>
                </a:lnTo>
                <a:lnTo>
                  <a:pt x="4458" y="0"/>
                </a:lnTo>
                <a:lnTo>
                  <a:pt x="103" y="0"/>
                </a:lnTo>
                <a:close/>
              </a:path>
            </a:pathLst>
          </a:custGeom>
          <a:solidFill>
            <a:srgbClr val="808080">
              <a:alpha val="100000"/>
            </a:srgbClr>
          </a:solidFill>
          <a:ln w="7938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558" name="Rectangle 237"/>
          <p:cNvSpPr/>
          <p:nvPr/>
        </p:nvSpPr>
        <p:spPr>
          <a:xfrm>
            <a:off x="2133600" y="609600"/>
            <a:ext cx="928688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New PC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59" name="Freeform 238"/>
          <p:cNvSpPr/>
          <p:nvPr/>
        </p:nvSpPr>
        <p:spPr>
          <a:xfrm>
            <a:off x="4402138" y="919163"/>
            <a:ext cx="149225" cy="61912"/>
          </a:xfrm>
          <a:custGeom>
            <a:avLst/>
            <a:gdLst>
              <a:gd name="txL" fmla="*/ 0 w 122"/>
              <a:gd name="txT" fmla="*/ 0 h 75"/>
              <a:gd name="txR" fmla="*/ 122 w 122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60" name="Freeform 239"/>
          <p:cNvSpPr/>
          <p:nvPr/>
        </p:nvSpPr>
        <p:spPr>
          <a:xfrm>
            <a:off x="336550" y="919163"/>
            <a:ext cx="95250" cy="39687"/>
          </a:xfrm>
          <a:custGeom>
            <a:avLst/>
            <a:gdLst>
              <a:gd name="txL" fmla="*/ 0 w 78"/>
              <a:gd name="txT" fmla="*/ 0 h 48"/>
              <a:gd name="txR" fmla="*/ 78 w 78"/>
              <a:gd name="txB" fmla="*/ 48 h 48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78" h="48">
                <a:moveTo>
                  <a:pt x="78" y="48"/>
                </a:moveTo>
                <a:lnTo>
                  <a:pt x="38" y="0"/>
                </a:lnTo>
                <a:lnTo>
                  <a:pt x="0" y="48"/>
                </a:lnTo>
                <a:lnTo>
                  <a:pt x="78" y="4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61" name="Freeform 240"/>
          <p:cNvSpPr/>
          <p:nvPr/>
        </p:nvSpPr>
        <p:spPr>
          <a:xfrm>
            <a:off x="495300" y="914400"/>
            <a:ext cx="147638" cy="61913"/>
          </a:xfrm>
          <a:custGeom>
            <a:avLst/>
            <a:gdLst>
              <a:gd name="txL" fmla="*/ 0 w 122"/>
              <a:gd name="txT" fmla="*/ 0 h 75"/>
              <a:gd name="txR" fmla="*/ 122 w 122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62" name="Freeform 241"/>
          <p:cNvSpPr/>
          <p:nvPr/>
        </p:nvSpPr>
        <p:spPr>
          <a:xfrm>
            <a:off x="5383213" y="919163"/>
            <a:ext cx="147637" cy="61912"/>
          </a:xfrm>
          <a:custGeom>
            <a:avLst/>
            <a:gdLst>
              <a:gd name="txL" fmla="*/ 0 w 122"/>
              <a:gd name="txT" fmla="*/ 0 h 75"/>
              <a:gd name="txR" fmla="*/ 122 w 122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563" name="Oval 242"/>
          <p:cNvSpPr/>
          <p:nvPr/>
        </p:nvSpPr>
        <p:spPr>
          <a:xfrm>
            <a:off x="2252663" y="252413"/>
            <a:ext cx="954087" cy="280987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64" name="Rectangle 243"/>
          <p:cNvSpPr/>
          <p:nvPr/>
        </p:nvSpPr>
        <p:spPr>
          <a:xfrm>
            <a:off x="2286000" y="258763"/>
            <a:ext cx="815975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newPC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565" name="Rectangle 244"/>
          <p:cNvSpPr/>
          <p:nvPr/>
        </p:nvSpPr>
        <p:spPr>
          <a:xfrm>
            <a:off x="2636838" y="534988"/>
            <a:ext cx="53975" cy="7302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566" name="Freeform 245"/>
          <p:cNvSpPr/>
          <p:nvPr/>
        </p:nvSpPr>
        <p:spPr>
          <a:xfrm>
            <a:off x="2590800" y="474663"/>
            <a:ext cx="147638" cy="63500"/>
          </a:xfrm>
          <a:custGeom>
            <a:avLst/>
            <a:gdLst>
              <a:gd name="txL" fmla="*/ 0 w 122"/>
              <a:gd name="txT" fmla="*/ 0 h 75"/>
              <a:gd name="txR" fmla="*/ 122 w 122"/>
              <a:gd name="txB" fmla="*/ 75 h 75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17567" name="AutoShape 246"/>
          <p:cNvCxnSpPr/>
          <p:nvPr/>
        </p:nvCxnSpPr>
        <p:spPr>
          <a:xfrm rot="-5400000" flipH="1" flipV="1">
            <a:off x="-920750" y="2978150"/>
            <a:ext cx="6340475" cy="839788"/>
          </a:xfrm>
          <a:prstGeom prst="bentConnector5">
            <a:avLst>
              <a:gd name="adj1" fmla="val -2407"/>
              <a:gd name="adj2" fmla="val -750097"/>
              <a:gd name="adj3" fmla="val 102579"/>
            </a:avLst>
          </a:prstGeom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sm"/>
          </a:ln>
        </p:spPr>
      </p:cxnSp>
      <p:grpSp>
        <p:nvGrpSpPr>
          <p:cNvPr id="17568" name="Group 247"/>
          <p:cNvGrpSpPr/>
          <p:nvPr/>
        </p:nvGrpSpPr>
        <p:grpSpPr>
          <a:xfrm>
            <a:off x="7650163" y="4075113"/>
            <a:ext cx="1471612" cy="655637"/>
            <a:chOff x="4819" y="2567"/>
            <a:chExt cx="927" cy="413"/>
          </a:xfrm>
        </p:grpSpPr>
        <p:sp>
          <p:nvSpPr>
            <p:cNvPr id="17653" name="Line 248"/>
            <p:cNvSpPr/>
            <p:nvPr/>
          </p:nvSpPr>
          <p:spPr>
            <a:xfrm flipV="1">
              <a:off x="5512" y="2765"/>
              <a:ext cx="0" cy="146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54" name="Freeform 249"/>
            <p:cNvSpPr/>
            <p:nvPr/>
          </p:nvSpPr>
          <p:spPr>
            <a:xfrm>
              <a:off x="5479" y="2742"/>
              <a:ext cx="68" cy="26"/>
            </a:xfrm>
            <a:custGeom>
              <a:avLst/>
              <a:gdLst>
                <a:gd name="txL" fmla="*/ 0 w 78"/>
                <a:gd name="txT" fmla="*/ 0 h 48"/>
                <a:gd name="txR" fmla="*/ 78 w 78"/>
                <a:gd name="txB" fmla="*/ 48 h 48"/>
              </a:gdLst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</a:cxnLst>
              <a:rect l="txL" t="txT" r="txR" b="txB"/>
              <a:pathLst>
                <a:path w="78" h="48">
                  <a:moveTo>
                    <a:pt x="78" y="48"/>
                  </a:moveTo>
                  <a:lnTo>
                    <a:pt x="38" y="0"/>
                  </a:lnTo>
                  <a:lnTo>
                    <a:pt x="0" y="48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55" name="Line 250"/>
            <p:cNvSpPr/>
            <p:nvPr/>
          </p:nvSpPr>
          <p:spPr>
            <a:xfrm flipV="1">
              <a:off x="5051" y="2765"/>
              <a:ext cx="0" cy="117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56" name="Freeform 251"/>
            <p:cNvSpPr/>
            <p:nvPr/>
          </p:nvSpPr>
          <p:spPr>
            <a:xfrm>
              <a:off x="5018" y="2742"/>
              <a:ext cx="69" cy="25"/>
            </a:xfrm>
            <a:custGeom>
              <a:avLst/>
              <a:gdLst>
                <a:gd name="txL" fmla="*/ 0 w 78"/>
                <a:gd name="txT" fmla="*/ 0 h 48"/>
                <a:gd name="txR" fmla="*/ 78 w 78"/>
                <a:gd name="txB" fmla="*/ 48 h 48"/>
              </a:gdLst>
              <a:ahLst/>
              <a:cxnLst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</a:cxnLst>
              <a:rect l="txL" t="txT" r="txR" b="txB"/>
              <a:pathLst>
                <a:path w="78" h="48">
                  <a:moveTo>
                    <a:pt x="78" y="48"/>
                  </a:moveTo>
                  <a:lnTo>
                    <a:pt x="38" y="0"/>
                  </a:lnTo>
                  <a:lnTo>
                    <a:pt x="0" y="48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57" name="Freeform 252"/>
            <p:cNvSpPr/>
            <p:nvPr/>
          </p:nvSpPr>
          <p:spPr>
            <a:xfrm>
              <a:off x="4819" y="2826"/>
              <a:ext cx="464" cy="112"/>
            </a:xfrm>
            <a:custGeom>
              <a:avLst/>
              <a:gdLst>
                <a:gd name="txL" fmla="*/ 0 w 526"/>
                <a:gd name="txT" fmla="*/ 0 h 212"/>
                <a:gd name="txR" fmla="*/ 526 w 526"/>
                <a:gd name="txB" fmla="*/ 212 h 212"/>
              </a:gdLst>
              <a:ahLst/>
              <a:cxnLst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4" y="1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1"/>
                </a:cxn>
                <a:cxn ang="0">
                  <a:pos x="23" y="0"/>
                </a:cxn>
                <a:cxn ang="0">
                  <a:pos x="4" y="0"/>
                </a:cxn>
              </a:cxnLst>
              <a:rect l="txL" t="txT" r="txR" b="txB"/>
              <a:pathLst>
                <a:path w="526" h="212">
                  <a:moveTo>
                    <a:pt x="58" y="0"/>
                  </a:moveTo>
                  <a:lnTo>
                    <a:pt x="46" y="1"/>
                  </a:lnTo>
                  <a:lnTo>
                    <a:pt x="35" y="4"/>
                  </a:lnTo>
                  <a:lnTo>
                    <a:pt x="26" y="6"/>
                  </a:lnTo>
                  <a:lnTo>
                    <a:pt x="16" y="10"/>
                  </a:lnTo>
                  <a:lnTo>
                    <a:pt x="9" y="16"/>
                  </a:lnTo>
                  <a:lnTo>
                    <a:pt x="5" y="21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177"/>
                  </a:lnTo>
                  <a:lnTo>
                    <a:pt x="2" y="184"/>
                  </a:lnTo>
                  <a:lnTo>
                    <a:pt x="5" y="191"/>
                  </a:lnTo>
                  <a:lnTo>
                    <a:pt x="9" y="197"/>
                  </a:lnTo>
                  <a:lnTo>
                    <a:pt x="16" y="202"/>
                  </a:lnTo>
                  <a:lnTo>
                    <a:pt x="26" y="206"/>
                  </a:lnTo>
                  <a:lnTo>
                    <a:pt x="35" y="210"/>
                  </a:lnTo>
                  <a:lnTo>
                    <a:pt x="46" y="211"/>
                  </a:lnTo>
                  <a:lnTo>
                    <a:pt x="58" y="212"/>
                  </a:lnTo>
                  <a:lnTo>
                    <a:pt x="468" y="212"/>
                  </a:lnTo>
                  <a:lnTo>
                    <a:pt x="480" y="211"/>
                  </a:lnTo>
                  <a:lnTo>
                    <a:pt x="491" y="210"/>
                  </a:lnTo>
                  <a:lnTo>
                    <a:pt x="501" y="206"/>
                  </a:lnTo>
                  <a:lnTo>
                    <a:pt x="510" y="202"/>
                  </a:lnTo>
                  <a:lnTo>
                    <a:pt x="517" y="197"/>
                  </a:lnTo>
                  <a:lnTo>
                    <a:pt x="523" y="191"/>
                  </a:lnTo>
                  <a:lnTo>
                    <a:pt x="524" y="184"/>
                  </a:lnTo>
                  <a:lnTo>
                    <a:pt x="526" y="177"/>
                  </a:lnTo>
                  <a:lnTo>
                    <a:pt x="526" y="36"/>
                  </a:lnTo>
                  <a:lnTo>
                    <a:pt x="524" y="28"/>
                  </a:lnTo>
                  <a:lnTo>
                    <a:pt x="523" y="21"/>
                  </a:lnTo>
                  <a:lnTo>
                    <a:pt x="517" y="16"/>
                  </a:lnTo>
                  <a:lnTo>
                    <a:pt x="510" y="10"/>
                  </a:lnTo>
                  <a:lnTo>
                    <a:pt x="501" y="6"/>
                  </a:lnTo>
                  <a:lnTo>
                    <a:pt x="491" y="4"/>
                  </a:lnTo>
                  <a:lnTo>
                    <a:pt x="480" y="1"/>
                  </a:lnTo>
                  <a:lnTo>
                    <a:pt x="46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808080">
                <a:alpha val="74901"/>
              </a:srgbClr>
            </a:solidFill>
            <a:ln w="8001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58" name="Rectangle 253"/>
            <p:cNvSpPr/>
            <p:nvPr/>
          </p:nvSpPr>
          <p:spPr>
            <a:xfrm>
              <a:off x="4896" y="2807"/>
              <a:ext cx="32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srcA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659" name="Freeform 254"/>
            <p:cNvSpPr/>
            <p:nvPr/>
          </p:nvSpPr>
          <p:spPr>
            <a:xfrm>
              <a:off x="5283" y="2826"/>
              <a:ext cx="461" cy="112"/>
            </a:xfrm>
            <a:custGeom>
              <a:avLst/>
              <a:gdLst>
                <a:gd name="txL" fmla="*/ 0 w 526"/>
                <a:gd name="txT" fmla="*/ 0 h 212"/>
                <a:gd name="txR" fmla="*/ 526 w 526"/>
                <a:gd name="txB" fmla="*/ 212 h 212"/>
              </a:gdLst>
              <a:ahLst/>
              <a:cxnLst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0" y="1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4" y="0"/>
                </a:cxn>
              </a:cxnLst>
              <a:rect l="txL" t="txT" r="txR" b="txB"/>
              <a:pathLst>
                <a:path w="526" h="212">
                  <a:moveTo>
                    <a:pt x="59" y="0"/>
                  </a:moveTo>
                  <a:lnTo>
                    <a:pt x="46" y="1"/>
                  </a:lnTo>
                  <a:lnTo>
                    <a:pt x="35" y="4"/>
                  </a:lnTo>
                  <a:lnTo>
                    <a:pt x="26" y="6"/>
                  </a:lnTo>
                  <a:lnTo>
                    <a:pt x="17" y="10"/>
                  </a:lnTo>
                  <a:lnTo>
                    <a:pt x="9" y="16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177"/>
                  </a:lnTo>
                  <a:lnTo>
                    <a:pt x="2" y="184"/>
                  </a:lnTo>
                  <a:lnTo>
                    <a:pt x="6" y="191"/>
                  </a:lnTo>
                  <a:lnTo>
                    <a:pt x="9" y="197"/>
                  </a:lnTo>
                  <a:lnTo>
                    <a:pt x="17" y="202"/>
                  </a:lnTo>
                  <a:lnTo>
                    <a:pt x="26" y="206"/>
                  </a:lnTo>
                  <a:lnTo>
                    <a:pt x="35" y="210"/>
                  </a:lnTo>
                  <a:lnTo>
                    <a:pt x="46" y="211"/>
                  </a:lnTo>
                  <a:lnTo>
                    <a:pt x="59" y="212"/>
                  </a:lnTo>
                  <a:lnTo>
                    <a:pt x="468" y="212"/>
                  </a:lnTo>
                  <a:lnTo>
                    <a:pt x="481" y="211"/>
                  </a:lnTo>
                  <a:lnTo>
                    <a:pt x="492" y="210"/>
                  </a:lnTo>
                  <a:lnTo>
                    <a:pt x="501" y="206"/>
                  </a:lnTo>
                  <a:lnTo>
                    <a:pt x="510" y="202"/>
                  </a:lnTo>
                  <a:lnTo>
                    <a:pt x="517" y="197"/>
                  </a:lnTo>
                  <a:lnTo>
                    <a:pt x="523" y="191"/>
                  </a:lnTo>
                  <a:lnTo>
                    <a:pt x="525" y="184"/>
                  </a:lnTo>
                  <a:lnTo>
                    <a:pt x="526" y="177"/>
                  </a:lnTo>
                  <a:lnTo>
                    <a:pt x="526" y="36"/>
                  </a:lnTo>
                  <a:lnTo>
                    <a:pt x="525" y="28"/>
                  </a:lnTo>
                  <a:lnTo>
                    <a:pt x="523" y="21"/>
                  </a:lnTo>
                  <a:lnTo>
                    <a:pt x="517" y="16"/>
                  </a:lnTo>
                  <a:lnTo>
                    <a:pt x="510" y="10"/>
                  </a:lnTo>
                  <a:lnTo>
                    <a:pt x="501" y="6"/>
                  </a:lnTo>
                  <a:lnTo>
                    <a:pt x="492" y="4"/>
                  </a:lnTo>
                  <a:lnTo>
                    <a:pt x="481" y="1"/>
                  </a:lnTo>
                  <a:lnTo>
                    <a:pt x="468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808080">
                <a:alpha val="74901"/>
              </a:srgbClr>
            </a:solidFill>
            <a:ln w="8001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60" name="Rectangle 255"/>
            <p:cNvSpPr/>
            <p:nvPr/>
          </p:nvSpPr>
          <p:spPr>
            <a:xfrm>
              <a:off x="5358" y="2807"/>
              <a:ext cx="32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srcB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661" name="Oval 256"/>
            <p:cNvSpPr/>
            <p:nvPr/>
          </p:nvSpPr>
          <p:spPr>
            <a:xfrm>
              <a:off x="4819" y="2603"/>
              <a:ext cx="464" cy="139"/>
            </a:xfrm>
            <a:prstGeom prst="ellipse">
              <a:avLst/>
            </a:prstGeom>
            <a:solidFill>
              <a:srgbClr val="FFFFFF"/>
            </a:solidFill>
            <a:ln w="79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62" name="Rectangle 257"/>
            <p:cNvSpPr/>
            <p:nvPr/>
          </p:nvSpPr>
          <p:spPr>
            <a:xfrm>
              <a:off x="4896" y="2567"/>
              <a:ext cx="32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srcA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663" name="Oval 258"/>
            <p:cNvSpPr/>
            <p:nvPr/>
          </p:nvSpPr>
          <p:spPr>
            <a:xfrm>
              <a:off x="5283" y="2603"/>
              <a:ext cx="463" cy="139"/>
            </a:xfrm>
            <a:prstGeom prst="ellipse">
              <a:avLst/>
            </a:prstGeom>
            <a:solidFill>
              <a:srgbClr val="FFFFFF"/>
            </a:solidFill>
            <a:ln w="79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664" name="Rectangle 259"/>
            <p:cNvSpPr/>
            <p:nvPr/>
          </p:nvSpPr>
          <p:spPr>
            <a:xfrm>
              <a:off x="5358" y="2567"/>
              <a:ext cx="32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srcB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569" name="Text Box 261"/>
          <p:cNvSpPr txBox="1"/>
          <p:nvPr/>
        </p:nvSpPr>
        <p:spPr>
          <a:xfrm>
            <a:off x="1325563" y="4343400"/>
            <a:ext cx="1417637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Decode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7570" name="Text Box 262"/>
          <p:cNvSpPr txBox="1"/>
          <p:nvPr/>
        </p:nvSpPr>
        <p:spPr>
          <a:xfrm>
            <a:off x="6735763" y="2724150"/>
            <a:ext cx="1365250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Execute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7571" name="Text Box 263"/>
          <p:cNvSpPr txBox="1"/>
          <p:nvPr/>
        </p:nvSpPr>
        <p:spPr>
          <a:xfrm>
            <a:off x="6499225" y="1638300"/>
            <a:ext cx="1346200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Memory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7572" name="Text Box 264"/>
          <p:cNvSpPr txBox="1"/>
          <p:nvPr/>
        </p:nvSpPr>
        <p:spPr>
          <a:xfrm>
            <a:off x="6664325" y="230188"/>
            <a:ext cx="539750" cy="4238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PC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7573" name="Text Box 265"/>
          <p:cNvSpPr txBox="1"/>
          <p:nvPr/>
        </p:nvSpPr>
        <p:spPr>
          <a:xfrm>
            <a:off x="5672138" y="5857875"/>
            <a:ext cx="1025525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Fetch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7574" name="Text Box 266"/>
          <p:cNvSpPr txBox="1"/>
          <p:nvPr/>
        </p:nvSpPr>
        <p:spPr>
          <a:xfrm>
            <a:off x="6694488" y="5162550"/>
            <a:ext cx="1879600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Write Back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grpSp>
        <p:nvGrpSpPr>
          <p:cNvPr id="17575" name="Group 267"/>
          <p:cNvGrpSpPr/>
          <p:nvPr/>
        </p:nvGrpSpPr>
        <p:grpSpPr>
          <a:xfrm>
            <a:off x="1066800" y="914400"/>
            <a:ext cx="76200" cy="1676400"/>
            <a:chOff x="3445" y="552"/>
            <a:chExt cx="27" cy="1007"/>
          </a:xfrm>
        </p:grpSpPr>
        <p:sp>
          <p:nvSpPr>
            <p:cNvPr id="17577" name="Freeform 268"/>
            <p:cNvSpPr/>
            <p:nvPr/>
          </p:nvSpPr>
          <p:spPr>
            <a:xfrm>
              <a:off x="3455" y="1552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78" name="Freeform 269"/>
            <p:cNvSpPr/>
            <p:nvPr/>
          </p:nvSpPr>
          <p:spPr>
            <a:xfrm>
              <a:off x="3455" y="1539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79" name="Freeform 270"/>
            <p:cNvSpPr/>
            <p:nvPr/>
          </p:nvSpPr>
          <p:spPr>
            <a:xfrm>
              <a:off x="3455" y="1526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0" name="Freeform 271"/>
            <p:cNvSpPr/>
            <p:nvPr/>
          </p:nvSpPr>
          <p:spPr>
            <a:xfrm>
              <a:off x="3455" y="1513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1" name="Freeform 272"/>
            <p:cNvSpPr/>
            <p:nvPr/>
          </p:nvSpPr>
          <p:spPr>
            <a:xfrm>
              <a:off x="3455" y="1499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2" name="Freeform 273"/>
            <p:cNvSpPr/>
            <p:nvPr/>
          </p:nvSpPr>
          <p:spPr>
            <a:xfrm>
              <a:off x="3455" y="1486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3" name="Freeform 274"/>
            <p:cNvSpPr/>
            <p:nvPr/>
          </p:nvSpPr>
          <p:spPr>
            <a:xfrm>
              <a:off x="3455" y="1473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4" name="Freeform 275"/>
            <p:cNvSpPr/>
            <p:nvPr/>
          </p:nvSpPr>
          <p:spPr>
            <a:xfrm>
              <a:off x="3455" y="1460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5" name="Freeform 276"/>
            <p:cNvSpPr/>
            <p:nvPr/>
          </p:nvSpPr>
          <p:spPr>
            <a:xfrm>
              <a:off x="3455" y="1447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6" name="Freeform 277"/>
            <p:cNvSpPr/>
            <p:nvPr/>
          </p:nvSpPr>
          <p:spPr>
            <a:xfrm>
              <a:off x="3455" y="1433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7" name="Freeform 278"/>
            <p:cNvSpPr/>
            <p:nvPr/>
          </p:nvSpPr>
          <p:spPr>
            <a:xfrm>
              <a:off x="3455" y="1420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8" name="Freeform 279"/>
            <p:cNvSpPr/>
            <p:nvPr/>
          </p:nvSpPr>
          <p:spPr>
            <a:xfrm>
              <a:off x="3455" y="1407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89" name="Freeform 280"/>
            <p:cNvSpPr/>
            <p:nvPr/>
          </p:nvSpPr>
          <p:spPr>
            <a:xfrm>
              <a:off x="3455" y="1394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0" name="Freeform 281"/>
            <p:cNvSpPr/>
            <p:nvPr/>
          </p:nvSpPr>
          <p:spPr>
            <a:xfrm>
              <a:off x="3455" y="1381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1" name="Freeform 282"/>
            <p:cNvSpPr/>
            <p:nvPr/>
          </p:nvSpPr>
          <p:spPr>
            <a:xfrm>
              <a:off x="3455" y="1367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2" name="Freeform 283"/>
            <p:cNvSpPr/>
            <p:nvPr/>
          </p:nvSpPr>
          <p:spPr>
            <a:xfrm>
              <a:off x="3455" y="1354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3" name="Freeform 284"/>
            <p:cNvSpPr/>
            <p:nvPr/>
          </p:nvSpPr>
          <p:spPr>
            <a:xfrm>
              <a:off x="3455" y="1341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4" name="Freeform 285"/>
            <p:cNvSpPr/>
            <p:nvPr/>
          </p:nvSpPr>
          <p:spPr>
            <a:xfrm>
              <a:off x="3455" y="1328"/>
              <a:ext cx="7" cy="6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2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5" name="Freeform 286"/>
            <p:cNvSpPr/>
            <p:nvPr/>
          </p:nvSpPr>
          <p:spPr>
            <a:xfrm>
              <a:off x="3455" y="1315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6" name="Freeform 287"/>
            <p:cNvSpPr/>
            <p:nvPr/>
          </p:nvSpPr>
          <p:spPr>
            <a:xfrm>
              <a:off x="3455" y="1301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7" name="Freeform 288"/>
            <p:cNvSpPr/>
            <p:nvPr/>
          </p:nvSpPr>
          <p:spPr>
            <a:xfrm>
              <a:off x="3455" y="1288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8" name="Freeform 289"/>
            <p:cNvSpPr/>
            <p:nvPr/>
          </p:nvSpPr>
          <p:spPr>
            <a:xfrm>
              <a:off x="3455" y="1275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99" name="Freeform 290"/>
            <p:cNvSpPr/>
            <p:nvPr/>
          </p:nvSpPr>
          <p:spPr>
            <a:xfrm>
              <a:off x="3455" y="1262"/>
              <a:ext cx="7" cy="6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0" name="Freeform 291"/>
            <p:cNvSpPr/>
            <p:nvPr/>
          </p:nvSpPr>
          <p:spPr>
            <a:xfrm>
              <a:off x="3455" y="1249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1" name="Freeform 292"/>
            <p:cNvSpPr/>
            <p:nvPr/>
          </p:nvSpPr>
          <p:spPr>
            <a:xfrm>
              <a:off x="3455" y="1235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2" name="Freeform 293"/>
            <p:cNvSpPr/>
            <p:nvPr/>
          </p:nvSpPr>
          <p:spPr>
            <a:xfrm>
              <a:off x="3455" y="1222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3" name="Freeform 294"/>
            <p:cNvSpPr/>
            <p:nvPr/>
          </p:nvSpPr>
          <p:spPr>
            <a:xfrm>
              <a:off x="3455" y="1209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4" name="Freeform 295"/>
            <p:cNvSpPr/>
            <p:nvPr/>
          </p:nvSpPr>
          <p:spPr>
            <a:xfrm>
              <a:off x="3455" y="1196"/>
              <a:ext cx="7" cy="6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5" name="Freeform 296"/>
            <p:cNvSpPr/>
            <p:nvPr/>
          </p:nvSpPr>
          <p:spPr>
            <a:xfrm>
              <a:off x="3455" y="1183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6" name="Freeform 297"/>
            <p:cNvSpPr/>
            <p:nvPr/>
          </p:nvSpPr>
          <p:spPr>
            <a:xfrm>
              <a:off x="3455" y="1169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7" name="Freeform 298"/>
            <p:cNvSpPr/>
            <p:nvPr/>
          </p:nvSpPr>
          <p:spPr>
            <a:xfrm>
              <a:off x="3455" y="1156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8" name="Freeform 299"/>
            <p:cNvSpPr/>
            <p:nvPr/>
          </p:nvSpPr>
          <p:spPr>
            <a:xfrm>
              <a:off x="3455" y="1143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09" name="Freeform 300"/>
            <p:cNvSpPr/>
            <p:nvPr/>
          </p:nvSpPr>
          <p:spPr>
            <a:xfrm>
              <a:off x="3455" y="1130"/>
              <a:ext cx="7" cy="6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0" name="Freeform 301"/>
            <p:cNvSpPr/>
            <p:nvPr/>
          </p:nvSpPr>
          <p:spPr>
            <a:xfrm>
              <a:off x="3455" y="1116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1" name="Freeform 302"/>
            <p:cNvSpPr/>
            <p:nvPr/>
          </p:nvSpPr>
          <p:spPr>
            <a:xfrm>
              <a:off x="3455" y="1103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2" name="Freeform 303"/>
            <p:cNvSpPr/>
            <p:nvPr/>
          </p:nvSpPr>
          <p:spPr>
            <a:xfrm>
              <a:off x="3455" y="1090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3" name="Freeform 304"/>
            <p:cNvSpPr/>
            <p:nvPr/>
          </p:nvSpPr>
          <p:spPr>
            <a:xfrm>
              <a:off x="3455" y="1077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4" name="Freeform 305"/>
            <p:cNvSpPr/>
            <p:nvPr/>
          </p:nvSpPr>
          <p:spPr>
            <a:xfrm>
              <a:off x="3455" y="1064"/>
              <a:ext cx="7" cy="6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5" name="Freeform 306"/>
            <p:cNvSpPr/>
            <p:nvPr/>
          </p:nvSpPr>
          <p:spPr>
            <a:xfrm>
              <a:off x="3455" y="1050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6" name="Freeform 307"/>
            <p:cNvSpPr/>
            <p:nvPr/>
          </p:nvSpPr>
          <p:spPr>
            <a:xfrm>
              <a:off x="3455" y="1037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7" name="Freeform 308"/>
            <p:cNvSpPr/>
            <p:nvPr/>
          </p:nvSpPr>
          <p:spPr>
            <a:xfrm>
              <a:off x="3455" y="1024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8" name="Freeform 309"/>
            <p:cNvSpPr/>
            <p:nvPr/>
          </p:nvSpPr>
          <p:spPr>
            <a:xfrm>
              <a:off x="3455" y="1011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9" name="Freeform 310"/>
            <p:cNvSpPr/>
            <p:nvPr/>
          </p:nvSpPr>
          <p:spPr>
            <a:xfrm>
              <a:off x="3455" y="998"/>
              <a:ext cx="7" cy="6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0" name="Freeform 311"/>
            <p:cNvSpPr/>
            <p:nvPr/>
          </p:nvSpPr>
          <p:spPr>
            <a:xfrm>
              <a:off x="3455" y="984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1" name="Freeform 312"/>
            <p:cNvSpPr/>
            <p:nvPr/>
          </p:nvSpPr>
          <p:spPr>
            <a:xfrm>
              <a:off x="3455" y="971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2" name="Freeform 313"/>
            <p:cNvSpPr/>
            <p:nvPr/>
          </p:nvSpPr>
          <p:spPr>
            <a:xfrm>
              <a:off x="3455" y="958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3" name="Freeform 314"/>
            <p:cNvSpPr/>
            <p:nvPr/>
          </p:nvSpPr>
          <p:spPr>
            <a:xfrm>
              <a:off x="3455" y="945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4" name="Freeform 315"/>
            <p:cNvSpPr/>
            <p:nvPr/>
          </p:nvSpPr>
          <p:spPr>
            <a:xfrm>
              <a:off x="3455" y="932"/>
              <a:ext cx="7" cy="6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5" name="Freeform 316"/>
            <p:cNvSpPr/>
            <p:nvPr/>
          </p:nvSpPr>
          <p:spPr>
            <a:xfrm>
              <a:off x="3455" y="918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6" name="Freeform 317"/>
            <p:cNvSpPr/>
            <p:nvPr/>
          </p:nvSpPr>
          <p:spPr>
            <a:xfrm>
              <a:off x="3455" y="905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7" name="Freeform 318"/>
            <p:cNvSpPr/>
            <p:nvPr/>
          </p:nvSpPr>
          <p:spPr>
            <a:xfrm>
              <a:off x="3455" y="892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8" name="Freeform 319"/>
            <p:cNvSpPr/>
            <p:nvPr/>
          </p:nvSpPr>
          <p:spPr>
            <a:xfrm>
              <a:off x="3455" y="879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29" name="Freeform 320"/>
            <p:cNvSpPr/>
            <p:nvPr/>
          </p:nvSpPr>
          <p:spPr>
            <a:xfrm>
              <a:off x="3455" y="866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0" name="Freeform 321"/>
            <p:cNvSpPr/>
            <p:nvPr/>
          </p:nvSpPr>
          <p:spPr>
            <a:xfrm>
              <a:off x="3455" y="852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1" name="Freeform 322"/>
            <p:cNvSpPr/>
            <p:nvPr/>
          </p:nvSpPr>
          <p:spPr>
            <a:xfrm>
              <a:off x="3455" y="839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2" name="Freeform 323"/>
            <p:cNvSpPr/>
            <p:nvPr/>
          </p:nvSpPr>
          <p:spPr>
            <a:xfrm>
              <a:off x="3455" y="826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3" name="Freeform 324"/>
            <p:cNvSpPr/>
            <p:nvPr/>
          </p:nvSpPr>
          <p:spPr>
            <a:xfrm>
              <a:off x="3455" y="813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4" name="Freeform 325"/>
            <p:cNvSpPr/>
            <p:nvPr/>
          </p:nvSpPr>
          <p:spPr>
            <a:xfrm>
              <a:off x="3455" y="800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5" name="Freeform 326"/>
            <p:cNvSpPr/>
            <p:nvPr/>
          </p:nvSpPr>
          <p:spPr>
            <a:xfrm>
              <a:off x="3455" y="786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6" name="Freeform 327"/>
            <p:cNvSpPr/>
            <p:nvPr/>
          </p:nvSpPr>
          <p:spPr>
            <a:xfrm>
              <a:off x="3455" y="773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7" name="Freeform 328"/>
            <p:cNvSpPr/>
            <p:nvPr/>
          </p:nvSpPr>
          <p:spPr>
            <a:xfrm>
              <a:off x="3455" y="760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8" name="Freeform 329"/>
            <p:cNvSpPr/>
            <p:nvPr/>
          </p:nvSpPr>
          <p:spPr>
            <a:xfrm>
              <a:off x="3455" y="747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39" name="Freeform 330"/>
            <p:cNvSpPr/>
            <p:nvPr/>
          </p:nvSpPr>
          <p:spPr>
            <a:xfrm>
              <a:off x="3455" y="734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0" name="Freeform 331"/>
            <p:cNvSpPr/>
            <p:nvPr/>
          </p:nvSpPr>
          <p:spPr>
            <a:xfrm>
              <a:off x="3455" y="720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1" name="Freeform 332"/>
            <p:cNvSpPr/>
            <p:nvPr/>
          </p:nvSpPr>
          <p:spPr>
            <a:xfrm>
              <a:off x="3455" y="707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2" name="Freeform 333"/>
            <p:cNvSpPr/>
            <p:nvPr/>
          </p:nvSpPr>
          <p:spPr>
            <a:xfrm>
              <a:off x="3455" y="694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3" name="Freeform 334"/>
            <p:cNvSpPr/>
            <p:nvPr/>
          </p:nvSpPr>
          <p:spPr>
            <a:xfrm>
              <a:off x="3455" y="681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4" name="Freeform 335"/>
            <p:cNvSpPr/>
            <p:nvPr/>
          </p:nvSpPr>
          <p:spPr>
            <a:xfrm>
              <a:off x="3455" y="668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5" name="Freeform 336"/>
            <p:cNvSpPr/>
            <p:nvPr/>
          </p:nvSpPr>
          <p:spPr>
            <a:xfrm>
              <a:off x="3455" y="654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6" name="Freeform 337"/>
            <p:cNvSpPr/>
            <p:nvPr/>
          </p:nvSpPr>
          <p:spPr>
            <a:xfrm>
              <a:off x="3455" y="641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7" name="Freeform 338"/>
            <p:cNvSpPr/>
            <p:nvPr/>
          </p:nvSpPr>
          <p:spPr>
            <a:xfrm>
              <a:off x="3455" y="628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8" name="Freeform 339"/>
            <p:cNvSpPr/>
            <p:nvPr/>
          </p:nvSpPr>
          <p:spPr>
            <a:xfrm>
              <a:off x="3455" y="615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49" name="Freeform 340"/>
            <p:cNvSpPr/>
            <p:nvPr/>
          </p:nvSpPr>
          <p:spPr>
            <a:xfrm>
              <a:off x="3455" y="602"/>
              <a:ext cx="7" cy="6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txL" t="txT" r="txR" b="txB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50" name="Freeform 341"/>
            <p:cNvSpPr/>
            <p:nvPr/>
          </p:nvSpPr>
          <p:spPr>
            <a:xfrm>
              <a:off x="3455" y="588"/>
              <a:ext cx="7" cy="7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51" name="Freeform 342"/>
            <p:cNvSpPr/>
            <p:nvPr/>
          </p:nvSpPr>
          <p:spPr>
            <a:xfrm>
              <a:off x="3455" y="575"/>
              <a:ext cx="7" cy="7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</a:cxnLst>
              <a:rect l="txL" t="txT" r="txR" b="txB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52" name="Freeform 343"/>
            <p:cNvSpPr/>
            <p:nvPr/>
          </p:nvSpPr>
          <p:spPr>
            <a:xfrm>
              <a:off x="3445" y="552"/>
              <a:ext cx="27" cy="28"/>
            </a:xfrm>
            <a:custGeom>
              <a:avLst/>
              <a:gdLst>
                <a:gd name="txL" fmla="*/ 0 w 53"/>
                <a:gd name="txT" fmla="*/ 0 h 55"/>
                <a:gd name="txR" fmla="*/ 53 w 53"/>
                <a:gd name="txB" fmla="*/ 55 h 55"/>
              </a:gdLst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1"/>
                </a:cxn>
              </a:cxnLst>
              <a:rect l="txL" t="txT" r="txR" b="txB"/>
              <a:pathLst>
                <a:path w="53" h="55">
                  <a:moveTo>
                    <a:pt x="53" y="55"/>
                  </a:moveTo>
                  <a:lnTo>
                    <a:pt x="26" y="0"/>
                  </a:lnTo>
                  <a:lnTo>
                    <a:pt x="0" y="55"/>
                  </a:lnTo>
                  <a:lnTo>
                    <a:pt x="53" y="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576" name="Rectangle 141"/>
          <p:cNvSpPr/>
          <p:nvPr/>
        </p:nvSpPr>
        <p:spPr>
          <a:xfrm>
            <a:off x="1214438" y="1685925"/>
            <a:ext cx="1452562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Mem Control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SEQ Hardware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Blue boxes:	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predesigned hardware blocks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memories, ALU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Gray boxes:	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control logic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Describe in HCL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White ovals:	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labels for signals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Thick lines:		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64-bit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word values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Thin lines:		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4-8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bit values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Dotted lines:		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1-bit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values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61" name="Rectangle 7"/>
          <p:cNvSpPr/>
          <p:nvPr/>
        </p:nvSpPr>
        <p:spPr>
          <a:xfrm>
            <a:off x="2819400" y="1752600"/>
            <a:ext cx="501650" cy="346075"/>
          </a:xfrm>
          <a:prstGeom prst="rect">
            <a:avLst/>
          </a:prstGeom>
          <a:solidFill>
            <a:srgbClr val="CCFFFF"/>
          </a:solidFill>
          <a:ln w="79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9462" name="Freeform 99"/>
          <p:cNvSpPr/>
          <p:nvPr/>
        </p:nvSpPr>
        <p:spPr>
          <a:xfrm>
            <a:off x="2857500" y="2667000"/>
            <a:ext cx="577850" cy="315913"/>
          </a:xfrm>
          <a:custGeom>
            <a:avLst/>
            <a:gdLst>
              <a:gd name="txL" fmla="*/ 0 w 433"/>
              <a:gd name="txT" fmla="*/ 0 h 336"/>
              <a:gd name="txR" fmla="*/ 433 w 433"/>
              <a:gd name="txB" fmla="*/ 336 h 336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433" h="336">
                <a:moveTo>
                  <a:pt x="56" y="0"/>
                </a:moveTo>
                <a:lnTo>
                  <a:pt x="45" y="1"/>
                </a:lnTo>
                <a:lnTo>
                  <a:pt x="34" y="4"/>
                </a:lnTo>
                <a:lnTo>
                  <a:pt x="25" y="10"/>
                </a:lnTo>
                <a:lnTo>
                  <a:pt x="16" y="16"/>
                </a:lnTo>
                <a:lnTo>
                  <a:pt x="10" y="25"/>
                </a:lnTo>
                <a:lnTo>
                  <a:pt x="4" y="34"/>
                </a:lnTo>
                <a:lnTo>
                  <a:pt x="1" y="45"/>
                </a:lnTo>
                <a:lnTo>
                  <a:pt x="0" y="56"/>
                </a:lnTo>
                <a:lnTo>
                  <a:pt x="0" y="280"/>
                </a:lnTo>
                <a:lnTo>
                  <a:pt x="1" y="291"/>
                </a:lnTo>
                <a:lnTo>
                  <a:pt x="4" y="302"/>
                </a:lnTo>
                <a:lnTo>
                  <a:pt x="10" y="311"/>
                </a:lnTo>
                <a:lnTo>
                  <a:pt x="16" y="320"/>
                </a:lnTo>
                <a:lnTo>
                  <a:pt x="25" y="326"/>
                </a:lnTo>
                <a:lnTo>
                  <a:pt x="34" y="332"/>
                </a:lnTo>
                <a:lnTo>
                  <a:pt x="45" y="335"/>
                </a:lnTo>
                <a:lnTo>
                  <a:pt x="56" y="336"/>
                </a:lnTo>
                <a:lnTo>
                  <a:pt x="377" y="336"/>
                </a:lnTo>
                <a:lnTo>
                  <a:pt x="388" y="335"/>
                </a:lnTo>
                <a:lnTo>
                  <a:pt x="399" y="332"/>
                </a:lnTo>
                <a:lnTo>
                  <a:pt x="408" y="326"/>
                </a:lnTo>
                <a:lnTo>
                  <a:pt x="417" y="320"/>
                </a:lnTo>
                <a:lnTo>
                  <a:pt x="423" y="311"/>
                </a:lnTo>
                <a:lnTo>
                  <a:pt x="429" y="302"/>
                </a:lnTo>
                <a:lnTo>
                  <a:pt x="432" y="291"/>
                </a:lnTo>
                <a:lnTo>
                  <a:pt x="433" y="280"/>
                </a:lnTo>
                <a:lnTo>
                  <a:pt x="433" y="56"/>
                </a:lnTo>
                <a:lnTo>
                  <a:pt x="432" y="45"/>
                </a:lnTo>
                <a:lnTo>
                  <a:pt x="429" y="34"/>
                </a:lnTo>
                <a:lnTo>
                  <a:pt x="423" y="25"/>
                </a:lnTo>
                <a:lnTo>
                  <a:pt x="417" y="16"/>
                </a:lnTo>
                <a:lnTo>
                  <a:pt x="408" y="10"/>
                </a:lnTo>
                <a:lnTo>
                  <a:pt x="399" y="4"/>
                </a:lnTo>
                <a:lnTo>
                  <a:pt x="388" y="1"/>
                </a:lnTo>
                <a:lnTo>
                  <a:pt x="377" y="0"/>
                </a:lnTo>
                <a:lnTo>
                  <a:pt x="56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3" name="Oval 19"/>
          <p:cNvSpPr/>
          <p:nvPr/>
        </p:nvSpPr>
        <p:spPr>
          <a:xfrm>
            <a:off x="2941638" y="3657600"/>
            <a:ext cx="758825" cy="304800"/>
          </a:xfrm>
          <a:prstGeom prst="ellipse">
            <a:avLst/>
          </a:prstGeom>
          <a:solidFill>
            <a:srgbClr val="FFFFFF"/>
          </a:solidFill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cxnSp>
        <p:nvCxnSpPr>
          <p:cNvPr id="19464" name="Straight Arrow Connector 2"/>
          <p:cNvCxnSpPr/>
          <p:nvPr/>
        </p:nvCxnSpPr>
        <p:spPr>
          <a:xfrm>
            <a:off x="2941638" y="4343400"/>
            <a:ext cx="563562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65" name="Straight Arrow Connector 10"/>
          <p:cNvCxnSpPr/>
          <p:nvPr/>
        </p:nvCxnSpPr>
        <p:spPr>
          <a:xfrm>
            <a:off x="2941638" y="4876800"/>
            <a:ext cx="493712" cy="0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66" name="Straight Arrow Connector 13"/>
          <p:cNvCxnSpPr/>
          <p:nvPr/>
        </p:nvCxnSpPr>
        <p:spPr>
          <a:xfrm>
            <a:off x="3094038" y="5334000"/>
            <a:ext cx="563562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Fetch Logic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512888"/>
            <a:ext cx="6029325" cy="514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矩形 1"/>
          <p:cNvSpPr/>
          <p:nvPr/>
        </p:nvSpPr>
        <p:spPr>
          <a:xfrm>
            <a:off x="3733800" y="6096000"/>
            <a:ext cx="838200" cy="381000"/>
          </a:xfrm>
          <a:prstGeom prst="rect">
            <a:avLst/>
          </a:prstGeom>
          <a:solidFill>
            <a:srgbClr val="CCEC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6410" y="193040"/>
            <a:ext cx="61125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要注意图中的各个灰框只是一种表示符号，本质上都是计算机中的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一种信号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1710" y="6005830"/>
            <a:ext cx="1898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PC:valC valP valM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58445" y="1602105"/>
            <a:ext cx="245935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need valC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need regids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分别占一个</a:t>
            </a:r>
            <a:r>
              <a:rPr lang="en-US" altLang="zh-CN">
                <a:ea typeface="宋体" panose="02010600030101010101" pitchFamily="2" charset="-122"/>
              </a:rPr>
              <a:t>bit</a:t>
            </a:r>
            <a:r>
              <a:rPr lang="zh-CN" altLang="en-US">
                <a:ea typeface="宋体" panose="02010600030101010101" pitchFamily="2" charset="-122"/>
              </a:rPr>
              <a:t>，可取</a:t>
            </a:r>
            <a:r>
              <a:rPr lang="en-US" altLang="zh-CN">
                <a:ea typeface="宋体" panose="02010600030101010101" pitchFamily="2" charset="-122"/>
              </a:rPr>
              <a:t>0/1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其具体取值情况有</a:t>
            </a:r>
            <a:r>
              <a:rPr lang="en-US" altLang="zh-CN">
                <a:ea typeface="宋体" panose="02010600030101010101" pitchFamily="2" charset="-122"/>
              </a:rPr>
              <a:t>icode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确定。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0,0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PC+1;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0,1:PC+2;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1,0:PC+9;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1,1:PC+10;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Fetch Logic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457200" y="3505200"/>
            <a:ext cx="8305800" cy="2667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Predefined Blocks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PC: Register containing PC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Instruction memory: Read 10 bytes (PC to PC+9)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Split: Divide instruction byte into icode and ifun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Align: Get fields for rA, rB, and valC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PC increment: increases PC to valP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557" name="矩形 180"/>
          <p:cNvSpPr/>
          <p:nvPr/>
        </p:nvSpPr>
        <p:spPr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pic>
        <p:nvPicPr>
          <p:cNvPr id="2355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075" y="457200"/>
            <a:ext cx="4281488" cy="3656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9" name="矩形 6"/>
          <p:cNvSpPr/>
          <p:nvPr/>
        </p:nvSpPr>
        <p:spPr>
          <a:xfrm>
            <a:off x="5808663" y="3703638"/>
            <a:ext cx="585787" cy="304800"/>
          </a:xfrm>
          <a:prstGeom prst="rect">
            <a:avLst/>
          </a:prstGeom>
          <a:solidFill>
            <a:srgbClr val="CCEC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b7da5542-a9ec-4fa7-b9c7-a9c091806cd7}"/>
</p:tagLst>
</file>

<file path=ppt/tags/tag2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  <a:txDef>
      <a:spPr bwMode="auto">
        <a:noFill/>
        <a:ln w="19050">
          <a:solidFill>
            <a:schemeClr val="folHlink"/>
          </a:solidFill>
          <a:miter lim="800000"/>
          <a:tailEnd type="none" w="sm" len="sm"/>
        </a:ln>
      </a:spPr>
      <a:bodyPr lIns="45761" tIns="45761" rIns="45761" bIns="45761"/>
      <a:lstStyle>
        <a:defPPr>
          <a:lnSpc>
            <a:spcPct val="90000"/>
          </a:lnSpc>
          <a:spcBef>
            <a:spcPct val="50000"/>
          </a:spcBef>
          <a:buFontTx/>
          <a:buNone/>
          <a:defRPr sz="2000" dirty="0">
            <a:latin typeface="Helvetica" pitchFamily="34" charset="0"/>
            <a:ea typeface="宋体" panose="02010600030101010101" pitchFamily="2" charset="-122"/>
          </a:defRPr>
        </a:defPPr>
      </a:lstStyle>
    </a:tx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8470</Words>
  <Application>WPS 演示</Application>
  <PresentationFormat>全屏显示(4:3)</PresentationFormat>
  <Paragraphs>1543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Comic Sans MS</vt:lpstr>
      <vt:lpstr>Times New Roman</vt:lpstr>
      <vt:lpstr>Helvetica</vt:lpstr>
      <vt:lpstr>微软雅黑</vt:lpstr>
      <vt:lpstr>Arial Unicode MS</vt:lpstr>
      <vt:lpstr>Courier New</vt:lpstr>
      <vt:lpstr>Comic Sans MS</vt:lpstr>
      <vt:lpstr>Symbol</vt:lpstr>
      <vt:lpstr>icfp99</vt:lpstr>
      <vt:lpstr>1_icfp99</vt:lpstr>
      <vt:lpstr>SEQ CPU Implementation</vt:lpstr>
      <vt:lpstr>Outline</vt:lpstr>
      <vt:lpstr>Determinate Values</vt:lpstr>
      <vt:lpstr>Indeterminate Values</vt:lpstr>
      <vt:lpstr>PowerPoint 演示文稿</vt:lpstr>
      <vt:lpstr>PowerPoint 演示文稿</vt:lpstr>
      <vt:lpstr>SEQ Hardware</vt:lpstr>
      <vt:lpstr>Fetch Logic</vt:lpstr>
      <vt:lpstr>Fetch Logic</vt:lpstr>
      <vt:lpstr>Fetch Logic</vt:lpstr>
      <vt:lpstr>Some Macros(使用这些宏来表示不同形式指令)</vt:lpstr>
      <vt:lpstr>Some Macros</vt:lpstr>
      <vt:lpstr>PowerPoint 演示文稿</vt:lpstr>
      <vt:lpstr>Fetch Control Logic</vt:lpstr>
      <vt:lpstr>Fetch Control Logic</vt:lpstr>
      <vt:lpstr>Decode(Read) &amp; Write-Back(Write) Logic</vt:lpstr>
      <vt:lpstr>Decode &amp;  Write Back Logic</vt:lpstr>
      <vt:lpstr>Decode &amp;  Write Back Logic</vt:lpstr>
      <vt:lpstr>A Source</vt:lpstr>
      <vt:lpstr>A Source</vt:lpstr>
      <vt:lpstr>E Destination</vt:lpstr>
      <vt:lpstr>E Destination</vt:lpstr>
      <vt:lpstr>Execute Logic</vt:lpstr>
      <vt:lpstr>Execute Logic</vt:lpstr>
      <vt:lpstr>Execute Logic</vt:lpstr>
      <vt:lpstr>ALU A Input</vt:lpstr>
      <vt:lpstr>ALU A Input</vt:lpstr>
      <vt:lpstr>ALU Operation</vt:lpstr>
      <vt:lpstr>ALU Operation / Condition Set</vt:lpstr>
      <vt:lpstr>Memory Logic</vt:lpstr>
      <vt:lpstr>Memory Logic</vt:lpstr>
      <vt:lpstr>Memory Logic</vt:lpstr>
      <vt:lpstr>Memory Address</vt:lpstr>
      <vt:lpstr>Memory Address</vt:lpstr>
      <vt:lpstr>Memory Read</vt:lpstr>
      <vt:lpstr>Memory Read/Write</vt:lpstr>
      <vt:lpstr>PC Update Logic</vt:lpstr>
      <vt:lpstr>PC Update</vt:lpstr>
      <vt:lpstr>PC Update</vt:lpstr>
      <vt:lpstr>PowerPoint 演示文稿</vt:lpstr>
      <vt:lpstr>SEQ Summary</vt:lpstr>
      <vt:lpstr>Limitations of SEQ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472</cp:revision>
  <dcterms:created xsi:type="dcterms:W3CDTF">2000-01-15T07:54:00Z</dcterms:created>
  <dcterms:modified xsi:type="dcterms:W3CDTF">2022-04-30T03:24:09Z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52867B934477481F945CBD2585A93BD3</vt:lpwstr>
  </property>
  <property fmtid="{D5CDD505-2E9C-101B-9397-08002B2CF9AE}" pid="3" name="KSOProductBuildVer">
    <vt:lpwstr>2052-11.1.0.11636</vt:lpwstr>
  </property>
</Properties>
</file>