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1"/>
  </p:handoutMasterIdLst>
  <p:sldIdLst>
    <p:sldId id="1300" r:id="rId3"/>
    <p:sldId id="1285" r:id="rId5"/>
    <p:sldId id="1261" r:id="rId6"/>
    <p:sldId id="1262" r:id="rId7"/>
    <p:sldId id="1263" r:id="rId8"/>
    <p:sldId id="1302" r:id="rId9"/>
    <p:sldId id="1264" r:id="rId10"/>
    <p:sldId id="1309" r:id="rId11"/>
    <p:sldId id="1265" r:id="rId12"/>
    <p:sldId id="1310" r:id="rId13"/>
    <p:sldId id="1303" r:id="rId14"/>
    <p:sldId id="1304" r:id="rId15"/>
    <p:sldId id="1305" r:id="rId16"/>
    <p:sldId id="1306" r:id="rId17"/>
    <p:sldId id="1307" r:id="rId18"/>
    <p:sldId id="1308" r:id="rId19"/>
    <p:sldId id="1334" r:id="rId20"/>
    <p:sldId id="1311" r:id="rId21"/>
    <p:sldId id="1312" r:id="rId22"/>
    <p:sldId id="1328" r:id="rId23"/>
    <p:sldId id="1313" r:id="rId24"/>
    <p:sldId id="1333" r:id="rId25"/>
    <p:sldId id="1330" r:id="rId26"/>
    <p:sldId id="1335" r:id="rId27"/>
    <p:sldId id="1329" r:id="rId28"/>
    <p:sldId id="1331" r:id="rId29"/>
    <p:sldId id="1332" r:id="rId30"/>
    <p:sldId id="1314" r:id="rId31"/>
    <p:sldId id="1317" r:id="rId32"/>
    <p:sldId id="1338" r:id="rId33"/>
    <p:sldId id="1339" r:id="rId34"/>
    <p:sldId id="1336" r:id="rId35"/>
    <p:sldId id="1337" r:id="rId36"/>
    <p:sldId id="1319" r:id="rId37"/>
    <p:sldId id="1320" r:id="rId38"/>
    <p:sldId id="1341" r:id="rId39"/>
    <p:sldId id="1342" r:id="rId40"/>
    <p:sldId id="1343" r:id="rId41"/>
    <p:sldId id="1344" r:id="rId42"/>
    <p:sldId id="1354" r:id="rId43"/>
    <p:sldId id="1345" r:id="rId44"/>
    <p:sldId id="1346" r:id="rId45"/>
    <p:sldId id="1355" r:id="rId46"/>
    <p:sldId id="1347" r:id="rId47"/>
    <p:sldId id="1350" r:id="rId48"/>
    <p:sldId id="1351" r:id="rId49"/>
    <p:sldId id="1353" r:id="rId50"/>
  </p:sldIdLst>
  <p:sldSz cx="9144000" cy="6858000" type="screen4x3"/>
  <p:notesSz cx="6858000" cy="9144000"/>
  <p:custDataLst>
    <p:tags r:id="rId55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CCCC"/>
    <a:srgbClr val="FF66CC"/>
    <a:srgbClr val="BFBFBF"/>
    <a:srgbClr val="CCFFFF"/>
    <a:srgbClr val="B9FFFF"/>
    <a:srgbClr val="FFFFCC"/>
    <a:srgbClr val="00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686"/>
    <p:restoredTop sz="81553"/>
  </p:normalViewPr>
  <p:slideViewPr>
    <p:cSldViewPr showGuides="1">
      <p:cViewPr varScale="1">
        <p:scale>
          <a:sx n="81" d="100"/>
          <a:sy n="81" d="100"/>
        </p:scale>
        <p:origin x="1032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652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gs" Target="tags/tag1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68DE854-791C-41E1-8474-E28862298F70}" type="datetimeFigureOut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4CDBDF-C7FB-404D-8104-3B1EB93480A9}" type="slidenum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342E1A-5806-4446-8483-A5BE79469A5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Forward</a:t>
            </a:r>
            <a:r>
              <a:rPr lang="zh-CN" altLang="en-US" dirty="0"/>
              <a:t>可以解决大部分</a:t>
            </a:r>
            <a:r>
              <a:rPr lang="en-US" altLang="zh-CN" dirty="0"/>
              <a:t>data dependence</a:t>
            </a:r>
            <a:r>
              <a:rPr lang="zh-CN" altLang="en-US" dirty="0"/>
              <a:t>问题。对于上面的</a:t>
            </a:r>
            <a:r>
              <a:rPr lang="en-US" altLang="zh-CN" dirty="0"/>
              <a:t>load/use</a:t>
            </a:r>
            <a:r>
              <a:rPr lang="zh-CN" altLang="en-US" dirty="0"/>
              <a:t>问题，虽然他属于我们已经给出的五种</a:t>
            </a:r>
            <a:r>
              <a:rPr lang="en-US" altLang="zh-CN" dirty="0"/>
              <a:t>forward</a:t>
            </a:r>
            <a:r>
              <a:rPr lang="zh-CN" altLang="en-US" dirty="0"/>
              <a:t>数据的来源之一（寄存器的结果来自于内存），应该用</a:t>
            </a:r>
            <a:r>
              <a:rPr lang="en-US" altLang="zh-CN" dirty="0"/>
              <a:t>forward</a:t>
            </a:r>
            <a:r>
              <a:rPr lang="zh-CN" altLang="en-US" dirty="0"/>
              <a:t>技术。但因为</a:t>
            </a:r>
            <a:r>
              <a:rPr lang="en-US" altLang="zh-CN" dirty="0"/>
              <a:t>memory</a:t>
            </a:r>
            <a:r>
              <a:rPr lang="zh-CN" altLang="en-US" dirty="0"/>
              <a:t>来得太晚，所以</a:t>
            </a:r>
            <a:r>
              <a:rPr lang="en-US" altLang="zh-CN" dirty="0"/>
              <a:t>addl</a:t>
            </a:r>
            <a:r>
              <a:rPr lang="zh-CN" altLang="en-US" dirty="0"/>
              <a:t>指令必须要</a:t>
            </a:r>
            <a:r>
              <a:rPr lang="en-US" altLang="zh-CN" dirty="0"/>
              <a:t>stall</a:t>
            </a:r>
            <a:r>
              <a:rPr lang="zh-CN" altLang="en-US" dirty="0"/>
              <a:t>才能正确。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推广开来，如果产生数据的源和目的之间的最小</a:t>
            </a:r>
            <a:r>
              <a:rPr lang="en-US" altLang="zh-CN" dirty="0"/>
              <a:t>stage&gt;1</a:t>
            </a:r>
            <a:r>
              <a:rPr lang="zh-CN" altLang="en-US" dirty="0"/>
              <a:t>，那么就必须</a:t>
            </a:r>
            <a:r>
              <a:rPr lang="en-US" altLang="zh-CN" dirty="0"/>
              <a:t>stall</a:t>
            </a:r>
            <a:r>
              <a:rPr lang="zh-CN" altLang="en-US" dirty="0"/>
              <a:t>。</a:t>
            </a:r>
            <a:r>
              <a:rPr lang="en-US" altLang="zh-CN" dirty="0"/>
              <a:t>dstE</a:t>
            </a:r>
            <a:r>
              <a:rPr lang="zh-CN" altLang="en-US" dirty="0"/>
              <a:t>之所以不引起</a:t>
            </a:r>
            <a:r>
              <a:rPr lang="en-US" altLang="zh-CN" dirty="0"/>
              <a:t>stall</a:t>
            </a:r>
            <a:r>
              <a:rPr lang="zh-CN" altLang="en-US" dirty="0"/>
              <a:t>是因为</a:t>
            </a:r>
            <a:r>
              <a:rPr lang="en-US" altLang="zh-CN" dirty="0"/>
              <a:t>dstE</a:t>
            </a:r>
            <a:r>
              <a:rPr lang="zh-CN" altLang="en-US" dirty="0"/>
              <a:t>的值由</a:t>
            </a:r>
            <a:r>
              <a:rPr lang="en-US" altLang="zh-CN" dirty="0"/>
              <a:t>execute stage</a:t>
            </a:r>
            <a:r>
              <a:rPr lang="zh-CN" altLang="en-US" dirty="0"/>
              <a:t>产生，要使用它的是</a:t>
            </a:r>
            <a:r>
              <a:rPr lang="en-US" altLang="zh-CN" dirty="0"/>
              <a:t>decode stage</a:t>
            </a:r>
            <a:r>
              <a:rPr lang="zh-CN" altLang="en-US" dirty="0"/>
              <a:t>。两者之间的</a:t>
            </a:r>
            <a:r>
              <a:rPr lang="en-US" altLang="zh-CN" dirty="0"/>
              <a:t>stage</a:t>
            </a:r>
            <a:r>
              <a:rPr lang="zh-CN" altLang="en-US" dirty="0"/>
              <a:t>差为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对于</a:t>
            </a:r>
            <a:r>
              <a:rPr lang="en-US" altLang="zh-CN" dirty="0"/>
              <a:t>mispredicted</a:t>
            </a:r>
            <a:r>
              <a:rPr lang="zh-CN" altLang="en-US" dirty="0"/>
              <a:t>的情况，因为默认是跳转，所以这时该执行的指令地址是</a:t>
            </a:r>
            <a:r>
              <a:rPr lang="en-US" altLang="zh-CN" dirty="0"/>
              <a:t>branch</a:t>
            </a:r>
            <a:r>
              <a:rPr lang="zh-CN" altLang="en-US" dirty="0"/>
              <a:t>指令的下一条指令。这条指令的地址已经被放在</a:t>
            </a:r>
            <a:r>
              <a:rPr lang="en-US" altLang="zh-CN" dirty="0"/>
              <a:t>valA</a:t>
            </a:r>
            <a:r>
              <a:rPr lang="zh-CN" altLang="en-US" dirty="0"/>
              <a:t>中传递到了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Memory</a:t>
            </a:r>
            <a:r>
              <a:rPr lang="zh-CN" altLang="en-US" dirty="0"/>
              <a:t>阶段，所以要从</a:t>
            </a:r>
            <a:r>
              <a:rPr lang="en-US" altLang="zh-CN" dirty="0"/>
              <a:t>M_valA</a:t>
            </a:r>
            <a:r>
              <a:rPr lang="zh-CN" altLang="en-US" dirty="0"/>
              <a:t>中恢复。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在实际中要根据预测的方法来确定</a:t>
            </a:r>
            <a:r>
              <a:rPr lang="en-US" altLang="zh-CN" dirty="0"/>
              <a:t>new_F_predPC</a:t>
            </a:r>
            <a:r>
              <a:rPr lang="zh-CN" altLang="en-US" dirty="0"/>
              <a:t>和</a:t>
            </a:r>
            <a:r>
              <a:rPr lang="en-US" altLang="zh-CN" dirty="0"/>
              <a:t>f_PC</a:t>
            </a:r>
            <a:r>
              <a:rPr lang="zh-CN" altLang="en-US" dirty="0"/>
              <a:t>的计算方法。关键的一点是预测时必须保证另一个出口地址被妥善的保存好。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</p:spPr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在</a:t>
            </a:r>
            <a:r>
              <a:rPr lang="en-US" altLang="zh-CN" dirty="0"/>
              <a:t>ret</a:t>
            </a:r>
            <a:r>
              <a:rPr lang="zh-CN" altLang="en-US" dirty="0"/>
              <a:t>知道正确的返回地址之前，流水线中已经有三条错误的指令被读入了。（因为</a:t>
            </a:r>
            <a:r>
              <a:rPr lang="en-US" altLang="zh-CN" dirty="0"/>
              <a:t>ret</a:t>
            </a:r>
            <a:r>
              <a:rPr lang="zh-CN" altLang="en-US" dirty="0"/>
              <a:t>知道返回地址是在</a:t>
            </a:r>
            <a:r>
              <a:rPr lang="en-US" altLang="zh-CN" dirty="0"/>
              <a:t>memory stage</a:t>
            </a:r>
            <a:r>
              <a:rPr lang="zh-CN" altLang="en-US" dirty="0"/>
              <a:t>，这时在</a:t>
            </a:r>
            <a:r>
              <a:rPr lang="en-US" altLang="zh-CN" dirty="0"/>
              <a:t>fetch, decode, execute stage</a:t>
            </a:r>
            <a:r>
              <a:rPr lang="zh-CN" altLang="en-US" dirty="0"/>
              <a:t>各有一条指令在执行）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</p:spPr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对于</a:t>
            </a:r>
            <a:r>
              <a:rPr lang="en-US" altLang="zh-CN" dirty="0"/>
              <a:t>mispredicted</a:t>
            </a:r>
            <a:r>
              <a:rPr lang="zh-CN" altLang="en-US" dirty="0"/>
              <a:t>的情况，因为默认是跳转，所以这时该执行的指令地址是</a:t>
            </a:r>
            <a:r>
              <a:rPr lang="en-US" altLang="zh-CN" dirty="0"/>
              <a:t>branch</a:t>
            </a:r>
            <a:r>
              <a:rPr lang="zh-CN" altLang="en-US" dirty="0"/>
              <a:t>指令的下一条指令。这条指令的地址已经被放在</a:t>
            </a:r>
            <a:r>
              <a:rPr lang="en-US" altLang="zh-CN" dirty="0"/>
              <a:t>valA</a:t>
            </a:r>
            <a:r>
              <a:rPr lang="zh-CN" altLang="en-US" dirty="0"/>
              <a:t>中传递到了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Memory</a:t>
            </a:r>
            <a:r>
              <a:rPr lang="zh-CN" altLang="en-US" dirty="0"/>
              <a:t>阶段，所以要从</a:t>
            </a:r>
            <a:r>
              <a:rPr lang="en-US" altLang="zh-CN" dirty="0"/>
              <a:t>M_valA</a:t>
            </a:r>
            <a:r>
              <a:rPr lang="zh-CN" altLang="en-US" dirty="0"/>
              <a:t>中恢复。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在实际中要根据预测的方法来确定</a:t>
            </a:r>
            <a:r>
              <a:rPr lang="en-US" altLang="zh-CN" dirty="0"/>
              <a:t>new_F_predPC</a:t>
            </a:r>
            <a:r>
              <a:rPr lang="zh-CN" altLang="en-US" dirty="0"/>
              <a:t>和</a:t>
            </a:r>
            <a:r>
              <a:rPr lang="en-US" altLang="zh-CN" dirty="0"/>
              <a:t>f_PC</a:t>
            </a:r>
            <a:r>
              <a:rPr lang="zh-CN" altLang="en-US" dirty="0"/>
              <a:t>的计算方法。关键的一点是预测时必须保证另一个出口地址被妥善的保存好。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在</a:t>
            </a:r>
            <a:r>
              <a:rPr lang="en-US" altLang="zh-CN" dirty="0"/>
              <a:t>M</a:t>
            </a:r>
            <a:r>
              <a:rPr lang="zh-CN" altLang="en-US" dirty="0"/>
              <a:t>中的是</a:t>
            </a:r>
            <a:r>
              <a:rPr lang="en-US" altLang="zh-CN" dirty="0"/>
              <a:t>jne</a:t>
            </a:r>
            <a:r>
              <a:rPr lang="zh-CN" altLang="en-US" dirty="0"/>
              <a:t>，</a:t>
            </a:r>
            <a:r>
              <a:rPr lang="en-US" altLang="zh-CN" dirty="0"/>
              <a:t>M_Bch=0</a:t>
            </a:r>
            <a:r>
              <a:rPr lang="zh-CN" altLang="en-US" dirty="0"/>
              <a:t>表示不跳转，</a:t>
            </a:r>
            <a:r>
              <a:rPr lang="en-US" altLang="zh-CN" dirty="0"/>
              <a:t>M_valA</a:t>
            </a:r>
            <a:r>
              <a:rPr lang="zh-CN" altLang="en-US" dirty="0"/>
              <a:t>表示下一条指令地址是</a:t>
            </a:r>
            <a:r>
              <a:rPr lang="en-US" altLang="zh-CN" dirty="0"/>
              <a:t>0x007</a:t>
            </a:r>
            <a:r>
              <a:rPr lang="zh-CN" altLang="en-US" dirty="0"/>
              <a:t>。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RISC</a:t>
            </a:r>
            <a:r>
              <a:rPr lang="zh-CN" altLang="en-US" dirty="0"/>
              <a:t>中规定一条</a:t>
            </a:r>
            <a:r>
              <a:rPr lang="en-US" altLang="zh-CN" dirty="0"/>
              <a:t>branch</a:t>
            </a:r>
            <a:r>
              <a:rPr lang="zh-CN" altLang="en-US" dirty="0"/>
              <a:t>指令之后总会执行一条指令就是为了减少这个问题造成的性能损失。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因为在</a:t>
            </a:r>
            <a:r>
              <a:rPr lang="en-US" altLang="zh-CN" dirty="0"/>
              <a:t>execute</a:t>
            </a:r>
            <a:r>
              <a:rPr lang="zh-CN" altLang="en-US" dirty="0"/>
              <a:t>阶段可以算出不跳转，这样在下一个阶段会执行正确的指令，但已经执行了两条错误指令了。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在</a:t>
            </a:r>
            <a:r>
              <a:rPr lang="en-US" altLang="zh-CN" dirty="0"/>
              <a:t>M</a:t>
            </a:r>
            <a:r>
              <a:rPr lang="zh-CN" altLang="en-US" dirty="0"/>
              <a:t>中的是</a:t>
            </a:r>
            <a:r>
              <a:rPr lang="en-US" altLang="zh-CN" dirty="0"/>
              <a:t>jne</a:t>
            </a:r>
            <a:r>
              <a:rPr lang="zh-CN" altLang="en-US" dirty="0"/>
              <a:t>，</a:t>
            </a:r>
            <a:r>
              <a:rPr lang="en-US" altLang="zh-CN" dirty="0"/>
              <a:t>M_Bch=0</a:t>
            </a:r>
            <a:r>
              <a:rPr lang="zh-CN" altLang="en-US" dirty="0"/>
              <a:t>表示不跳转，</a:t>
            </a:r>
            <a:r>
              <a:rPr lang="en-US" altLang="zh-CN" dirty="0"/>
              <a:t>M_valA</a:t>
            </a:r>
            <a:r>
              <a:rPr lang="zh-CN" altLang="en-US" dirty="0"/>
              <a:t>表示下一条指令地址是</a:t>
            </a:r>
            <a:r>
              <a:rPr lang="en-US" altLang="zh-CN" dirty="0"/>
              <a:t>0x007</a:t>
            </a:r>
            <a:r>
              <a:rPr lang="zh-CN" altLang="en-US" dirty="0"/>
              <a:t>。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RISC</a:t>
            </a:r>
            <a:r>
              <a:rPr lang="zh-CN" altLang="en-US" dirty="0"/>
              <a:t>中规定一条</a:t>
            </a:r>
            <a:r>
              <a:rPr lang="en-US" altLang="zh-CN" dirty="0"/>
              <a:t>branch</a:t>
            </a:r>
            <a:r>
              <a:rPr lang="zh-CN" altLang="en-US" dirty="0"/>
              <a:t>指令之后总会执行一条指令就是为了减少这个问题造成的性能损失。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因为在</a:t>
            </a:r>
            <a:r>
              <a:rPr lang="en-US" altLang="zh-CN" dirty="0"/>
              <a:t>execute</a:t>
            </a:r>
            <a:r>
              <a:rPr lang="zh-CN" altLang="en-US" dirty="0"/>
              <a:t>阶段可以算出不跳转，这样在下一个阶段会执行正确的指令，但已经执行了两条错误指令了。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marL="228600" lvl="0" indent="-228600"/>
            <a:endParaRPr lang="zh-CN" altLang="en-US" dirty="0"/>
          </a:p>
        </p:txBody>
      </p:sp>
      <p:sp>
        <p:nvSpPr>
          <p:cNvPr id="716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这是</a:t>
            </a:r>
            <a:r>
              <a:rPr lang="en-US" altLang="zh-CN" dirty="0"/>
              <a:t>control dependency</a:t>
            </a:r>
            <a:r>
              <a:rPr lang="zh-CN" altLang="en-US" dirty="0"/>
              <a:t>引起问题的一个例子。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</p:spPr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只是简单的取消已经进入流水线的两条指令（通过在</a:t>
            </a:r>
            <a:r>
              <a:rPr lang="en-US" altLang="zh-CN" dirty="0"/>
              <a:t>execute</a:t>
            </a:r>
            <a:r>
              <a:rPr lang="zh-CN" altLang="en-US" dirty="0"/>
              <a:t>和</a:t>
            </a:r>
            <a:r>
              <a:rPr lang="en-US" altLang="zh-CN" dirty="0"/>
              <a:t>decode</a:t>
            </a:r>
            <a:r>
              <a:rPr lang="zh-CN" altLang="en-US" dirty="0"/>
              <a:t>阶段插入</a:t>
            </a:r>
            <a:r>
              <a:rPr lang="en-US" altLang="zh-CN" dirty="0"/>
              <a:t>bubble</a:t>
            </a:r>
            <a:r>
              <a:rPr lang="zh-CN" altLang="en-US" dirty="0"/>
              <a:t>的方法，这就把这两条指令替换掉了）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</p:spPr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很重要的一点就是在</a:t>
            </a:r>
            <a:r>
              <a:rPr lang="en-US" altLang="zh-CN" dirty="0"/>
              <a:t>exception</a:t>
            </a:r>
            <a:r>
              <a:rPr lang="zh-CN" altLang="en-US" dirty="0"/>
              <a:t>发生时，引起</a:t>
            </a:r>
            <a:r>
              <a:rPr lang="en-US" altLang="zh-CN" dirty="0"/>
              <a:t>exception</a:t>
            </a:r>
            <a:r>
              <a:rPr lang="zh-CN" altLang="en-US" dirty="0"/>
              <a:t>的语句之前的语句已经全部执行完毕，而在</a:t>
            </a:r>
            <a:r>
              <a:rPr lang="en-US" altLang="zh-CN" dirty="0"/>
              <a:t>exception</a:t>
            </a:r>
            <a:r>
              <a:rPr lang="zh-CN" altLang="en-US" dirty="0"/>
              <a:t>之后的语句还没有被执行。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Precise exception</a:t>
            </a:r>
            <a:r>
              <a:rPr lang="zh-CN" altLang="en-US" dirty="0"/>
              <a:t>包括</a:t>
            </a:r>
            <a:r>
              <a:rPr lang="en-US" altLang="zh-CN" dirty="0"/>
              <a:t>exception</a:t>
            </a:r>
            <a:r>
              <a:rPr lang="zh-CN" altLang="en-US" dirty="0"/>
              <a:t>之间的相互关系，</a:t>
            </a:r>
            <a:r>
              <a:rPr lang="en-US" altLang="zh-CN" dirty="0"/>
              <a:t>exception</a:t>
            </a:r>
            <a:r>
              <a:rPr lang="zh-CN" altLang="en-US" dirty="0"/>
              <a:t>的类型</a:t>
            </a:r>
            <a:r>
              <a:rPr lang="en-US" altLang="zh-CN" dirty="0"/>
              <a:t>, exception</a:t>
            </a:r>
            <a:r>
              <a:rPr lang="zh-CN" altLang="en-US" dirty="0"/>
              <a:t>的位置等等。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完成当前还是前面的指令，主要是说当出现</a:t>
            </a:r>
            <a:r>
              <a:rPr lang="en-US" altLang="zh-CN" dirty="0"/>
              <a:t>exception</a:t>
            </a:r>
            <a:r>
              <a:rPr lang="zh-CN" altLang="en-US" dirty="0"/>
              <a:t>时，首先当前指令（引起</a:t>
            </a:r>
            <a:r>
              <a:rPr lang="en-US" altLang="zh-CN" dirty="0"/>
              <a:t>exception</a:t>
            </a:r>
            <a:r>
              <a:rPr lang="zh-CN" altLang="en-US" dirty="0"/>
              <a:t>的指令）之前的指令必须已经完成。然后，看语义决定当前指令要不要完成。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</p:spPr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</p:spPr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</p:spPr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假定我们不允许访问地址超过</a:t>
            </a:r>
            <a:r>
              <a:rPr lang="en-US" altLang="zh-CN" dirty="0"/>
              <a:t>0x10000</a:t>
            </a:r>
            <a:r>
              <a:rPr lang="zh-CN" altLang="en-US" dirty="0"/>
              <a:t>以上的内存。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上图中出现了两个</a:t>
            </a:r>
            <a:r>
              <a:rPr lang="en-US" altLang="zh-CN" dirty="0"/>
              <a:t>exception. </a:t>
            </a:r>
            <a:r>
              <a:rPr lang="zh-CN" altLang="en-US" dirty="0"/>
              <a:t>显然我们希望在比较后面阶段的那条指令（也就是先执行的那条指令）触发的</a:t>
            </a:r>
            <a:r>
              <a:rPr lang="en-US" altLang="zh-CN" dirty="0"/>
              <a:t>exception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</p:spPr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因为</a:t>
            </a:r>
            <a:r>
              <a:rPr lang="en-US" altLang="zh-CN" dirty="0"/>
              <a:t>misprediction</a:t>
            </a:r>
            <a:r>
              <a:rPr lang="zh-CN" altLang="en-US" dirty="0"/>
              <a:t>造成的</a:t>
            </a:r>
            <a:r>
              <a:rPr lang="en-US" altLang="zh-CN" dirty="0"/>
              <a:t>branch</a:t>
            </a:r>
            <a:r>
              <a:rPr lang="zh-CN" altLang="en-US" dirty="0"/>
              <a:t>错误，使得本来不该执行的指令执行了。这也可能引发</a:t>
            </a:r>
            <a:r>
              <a:rPr lang="en-US" altLang="zh-CN" dirty="0"/>
              <a:t>exception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</p:spPr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</p:spPr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AOK</a:t>
            </a:r>
            <a:r>
              <a:rPr lang="zh-CN" altLang="en-US" dirty="0"/>
              <a:t>表示合法的指令。其他两种表示错误的指令。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只在</a:t>
            </a:r>
            <a:r>
              <a:rPr lang="en-US" altLang="zh-CN" dirty="0"/>
              <a:t>Write back</a:t>
            </a:r>
            <a:r>
              <a:rPr lang="zh-CN" altLang="en-US" dirty="0"/>
              <a:t>阶段才去处理</a:t>
            </a:r>
            <a:r>
              <a:rPr lang="en-US" altLang="zh-CN" dirty="0"/>
              <a:t>exception</a:t>
            </a:r>
            <a:r>
              <a:rPr lang="zh-CN" altLang="en-US" dirty="0"/>
              <a:t>，因为指令是顺序流出的，这样</a:t>
            </a:r>
            <a:r>
              <a:rPr lang="en-US" altLang="zh-CN" dirty="0"/>
              <a:t>exception</a:t>
            </a:r>
            <a:r>
              <a:rPr lang="zh-CN" altLang="en-US" dirty="0"/>
              <a:t>的先后顺序就保证了。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当某些指令先</a:t>
            </a:r>
            <a:r>
              <a:rPr lang="en-US" altLang="zh-CN" dirty="0"/>
              <a:t>fetch</a:t>
            </a:r>
            <a:r>
              <a:rPr lang="zh-CN" altLang="en-US" dirty="0"/>
              <a:t>了，后来又取消了（比如</a:t>
            </a:r>
            <a:r>
              <a:rPr lang="en-US" altLang="zh-CN" dirty="0"/>
              <a:t>misprediction</a:t>
            </a:r>
            <a:r>
              <a:rPr lang="zh-CN" altLang="en-US" dirty="0"/>
              <a:t>），那么我们只要简单的将其取消就可以了（连同保存的</a:t>
            </a:r>
            <a:r>
              <a:rPr lang="en-US" altLang="zh-CN" dirty="0"/>
              <a:t>exception</a:t>
            </a:r>
            <a:r>
              <a:rPr lang="zh-CN" altLang="en-US" dirty="0"/>
              <a:t>状态）。因为它无法到达</a:t>
            </a:r>
            <a:r>
              <a:rPr lang="en-US" altLang="zh-CN" dirty="0"/>
              <a:t>Write back</a:t>
            </a:r>
            <a:r>
              <a:rPr lang="zh-CN" altLang="en-US" dirty="0"/>
              <a:t>阶段，所以也就不会爆出</a:t>
            </a:r>
            <a:r>
              <a:rPr lang="en-US" altLang="zh-CN" dirty="0"/>
              <a:t>exception.</a:t>
            </a:r>
            <a:endParaRPr lang="en-US" altLang="zh-CN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Rectangle 2"/>
          <p:cNvSpPr>
            <a:spLocks noTextEdit="1"/>
          </p:cNvSpPr>
          <p:nvPr>
            <p:ph type="sldImg"/>
          </p:nvPr>
        </p:nvSpPr>
        <p:spPr>
          <a:xfrm>
            <a:off x="1169988" y="688975"/>
            <a:ext cx="4530725" cy="3397250"/>
          </a:xfrm>
        </p:spPr>
      </p:sp>
      <p:sp>
        <p:nvSpPr>
          <p:cNvPr id="9830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TextEdit="1"/>
          </p:cNvSpPr>
          <p:nvPr>
            <p:ph type="sldImg"/>
          </p:nvPr>
        </p:nvSpPr>
        <p:spPr>
          <a:xfrm>
            <a:off x="1171575" y="688975"/>
            <a:ext cx="4529138" cy="3397250"/>
          </a:xfrm>
        </p:spPr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4679063-CBD7-4104-B862-AACE4E47BDD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F18321-E37B-4C8A-A0FC-CAB49940AC2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97A5F9-5274-4954-82BD-F7EFC2D3986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CD572C-B7E5-4758-8AE8-FCEB2F72DAF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97A5F9-5274-4954-82BD-F7EFC2D3986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CD572C-B7E5-4758-8AE8-FCEB2F72DAF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97A5F9-5274-4954-82BD-F7EFC2D3986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CD572C-B7E5-4758-8AE8-FCEB2F72DAF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97A5F9-5274-4954-82BD-F7EFC2D3986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CD572C-B7E5-4758-8AE8-FCEB2F72DAF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97A5F9-5274-4954-82BD-F7EFC2D3986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CD572C-B7E5-4758-8AE8-FCEB2F72DAF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97A5F9-5274-4954-82BD-F7EFC2D3986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CD572C-B7E5-4758-8AE8-FCEB2F72DAF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97A5F9-5274-4954-82BD-F7EFC2D3986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CD572C-B7E5-4758-8AE8-FCEB2F72DAF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97A5F9-5274-4954-82BD-F7EFC2D3986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CD572C-B7E5-4758-8AE8-FCEB2F72DAF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97A5F9-5274-4954-82BD-F7EFC2D3986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CD572C-B7E5-4758-8AE8-FCEB2F72DAF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97A5F9-5274-4954-82BD-F7EFC2D3986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CD572C-B7E5-4758-8AE8-FCEB2F72DAF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97A5F9-5274-4954-82BD-F7EFC2D3986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CD572C-B7E5-4758-8AE8-FCEB2F72DAF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Data Hazard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Control Hazard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 4.5.5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89"/>
          <p:cNvSpPr/>
          <p:nvPr/>
        </p:nvSpPr>
        <p:spPr>
          <a:xfrm>
            <a:off x="152400" y="1066800"/>
            <a:ext cx="4267200" cy="297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demo-h0.ys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0x000:irmovq $10,%rdx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0x00a:irmovq $3,%rax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bubble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 bubble 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 bubble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0x014:addq %rdx,%rax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0x016:halt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404813" y="152400"/>
            <a:ext cx="8716962" cy="78105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Stalling X3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556" name="Line 60"/>
          <p:cNvSpPr/>
          <p:nvPr/>
        </p:nvSpPr>
        <p:spPr>
          <a:xfrm flipH="1">
            <a:off x="990600" y="2671763"/>
            <a:ext cx="3975100" cy="22717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57" name="Line 61"/>
          <p:cNvSpPr/>
          <p:nvPr/>
        </p:nvSpPr>
        <p:spPr>
          <a:xfrm flipH="1">
            <a:off x="3556000" y="2667000"/>
            <a:ext cx="1854200" cy="14906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58" name="Rectangle 62"/>
          <p:cNvSpPr/>
          <p:nvPr/>
        </p:nvSpPr>
        <p:spPr>
          <a:xfrm>
            <a:off x="990600" y="4495800"/>
            <a:ext cx="2565400" cy="457200"/>
          </a:xfrm>
          <a:prstGeom prst="rect">
            <a:avLst/>
          </a:prstGeom>
          <a:noFill/>
          <a:ln w="9525">
            <a:noFill/>
          </a:ln>
        </p:spPr>
        <p:txBody>
          <a:bodyPr lIns="91567" tIns="45785" rIns="91567" bIns="4578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Cycle 4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3559" name="Rectangle 63"/>
          <p:cNvSpPr/>
          <p:nvPr/>
        </p:nvSpPr>
        <p:spPr>
          <a:xfrm>
            <a:off x="7327900" y="4343400"/>
            <a:ext cx="292100" cy="1127125"/>
          </a:xfrm>
          <a:prstGeom prst="rect">
            <a:avLst/>
          </a:prstGeom>
          <a:noFill/>
          <a:ln w="9525">
            <a:noFill/>
          </a:ln>
        </p:spPr>
        <p:txBody>
          <a:bodyPr wrap="none" lIns="91567" tIns="45785" rIns="91567" bIns="4578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 eaLnBrk="1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defTabSz="916305" eaLnBrk="1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defTabSz="916305" eaLnBrk="1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defTabSz="916305" eaLnBrk="1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3560" name="Rectangle 70"/>
          <p:cNvSpPr/>
          <p:nvPr/>
        </p:nvSpPr>
        <p:spPr>
          <a:xfrm>
            <a:off x="4587875" y="5056188"/>
            <a:ext cx="292100" cy="609600"/>
          </a:xfrm>
          <a:prstGeom prst="rect">
            <a:avLst/>
          </a:prstGeom>
          <a:noFill/>
          <a:ln w="9525">
            <a:noFill/>
          </a:ln>
        </p:spPr>
        <p:txBody>
          <a:bodyPr wrap="none" lIns="91567" tIns="45785" rIns="91567" bIns="4578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 eaLnBrk="1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defTabSz="916305" eaLnBrk="1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3561" name="Rectangle 83"/>
          <p:cNvSpPr/>
          <p:nvPr/>
        </p:nvSpPr>
        <p:spPr>
          <a:xfrm>
            <a:off x="3683000" y="3733800"/>
            <a:ext cx="2565400" cy="457200"/>
          </a:xfrm>
          <a:prstGeom prst="rect">
            <a:avLst/>
          </a:prstGeom>
          <a:noFill/>
          <a:ln w="9525">
            <a:noFill/>
          </a:ln>
        </p:spPr>
        <p:txBody>
          <a:bodyPr lIns="91567" tIns="45785" rIns="91567" bIns="4578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Cycle 5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3562" name="Rectangle 84"/>
          <p:cNvSpPr/>
          <p:nvPr/>
        </p:nvSpPr>
        <p:spPr>
          <a:xfrm>
            <a:off x="5715000" y="2895600"/>
            <a:ext cx="2025650" cy="457200"/>
          </a:xfrm>
          <a:prstGeom prst="rect">
            <a:avLst/>
          </a:prstGeom>
          <a:noFill/>
          <a:ln w="9525">
            <a:noFill/>
          </a:ln>
        </p:spPr>
        <p:txBody>
          <a:bodyPr lIns="91567" tIns="45785" rIns="91567" bIns="4578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Cycle 6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3563" name="Line 85"/>
          <p:cNvSpPr/>
          <p:nvPr/>
        </p:nvSpPr>
        <p:spPr>
          <a:xfrm>
            <a:off x="5875338" y="2667000"/>
            <a:ext cx="271462" cy="696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64" name="Line 86"/>
          <p:cNvSpPr/>
          <p:nvPr/>
        </p:nvSpPr>
        <p:spPr>
          <a:xfrm>
            <a:off x="6324600" y="2667000"/>
            <a:ext cx="2387600" cy="696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65" name="Rectangle 209"/>
          <p:cNvSpPr/>
          <p:nvPr/>
        </p:nvSpPr>
        <p:spPr>
          <a:xfrm>
            <a:off x="990600" y="5737225"/>
            <a:ext cx="2565400" cy="1120775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3566" name="Rectangle 210"/>
          <p:cNvSpPr/>
          <p:nvPr/>
        </p:nvSpPr>
        <p:spPr>
          <a:xfrm>
            <a:off x="1901825" y="5765800"/>
            <a:ext cx="1106488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Decode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3567" name="Rectangle 211"/>
          <p:cNvSpPr/>
          <p:nvPr/>
        </p:nvSpPr>
        <p:spPr>
          <a:xfrm>
            <a:off x="990600" y="6107113"/>
            <a:ext cx="2565400" cy="75088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srcA=%rdx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srcB=</a:t>
            </a: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en-US" altLang="zh-CN" sz="2400" b="1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3568" name="Rectangle 209"/>
          <p:cNvSpPr/>
          <p:nvPr/>
        </p:nvSpPr>
        <p:spPr>
          <a:xfrm>
            <a:off x="3556000" y="5737225"/>
            <a:ext cx="2590800" cy="1120775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3569" name="Rectangle 210"/>
          <p:cNvSpPr/>
          <p:nvPr/>
        </p:nvSpPr>
        <p:spPr>
          <a:xfrm>
            <a:off x="4492625" y="5765800"/>
            <a:ext cx="1106488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Decode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3570" name="Rectangle 211"/>
          <p:cNvSpPr/>
          <p:nvPr/>
        </p:nvSpPr>
        <p:spPr>
          <a:xfrm>
            <a:off x="3556000" y="6107113"/>
            <a:ext cx="2590800" cy="75088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srcA=%rdx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srcB=</a:t>
            </a: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en-US" altLang="zh-CN" sz="2400" b="1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3571" name="Rectangle 209"/>
          <p:cNvSpPr/>
          <p:nvPr/>
        </p:nvSpPr>
        <p:spPr>
          <a:xfrm>
            <a:off x="6146800" y="5737225"/>
            <a:ext cx="2565400" cy="1120775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3572" name="Rectangle 210"/>
          <p:cNvSpPr/>
          <p:nvPr/>
        </p:nvSpPr>
        <p:spPr>
          <a:xfrm>
            <a:off x="7058025" y="5765800"/>
            <a:ext cx="1106488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Decode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3573" name="Rectangle 211"/>
          <p:cNvSpPr/>
          <p:nvPr/>
        </p:nvSpPr>
        <p:spPr>
          <a:xfrm>
            <a:off x="6146800" y="6107113"/>
            <a:ext cx="2565400" cy="75088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srcA=%rdx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srcB=</a:t>
            </a: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en-US" altLang="zh-CN" sz="2400" b="1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3574" name="Rectangle 209"/>
          <p:cNvSpPr/>
          <p:nvPr/>
        </p:nvSpPr>
        <p:spPr>
          <a:xfrm>
            <a:off x="990600" y="4951413"/>
            <a:ext cx="2565400" cy="785812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3575" name="Rectangle 210"/>
          <p:cNvSpPr/>
          <p:nvPr/>
        </p:nvSpPr>
        <p:spPr>
          <a:xfrm>
            <a:off x="1809750" y="4979988"/>
            <a:ext cx="1290638" cy="3413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Execute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3576" name="Rectangle 211"/>
          <p:cNvSpPr/>
          <p:nvPr/>
        </p:nvSpPr>
        <p:spPr>
          <a:xfrm>
            <a:off x="990600" y="5321300"/>
            <a:ext cx="2565400" cy="4159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E_dstE=</a:t>
            </a: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en-US" altLang="zh-CN" sz="2400" b="1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3577" name="Rectangle 209"/>
          <p:cNvSpPr/>
          <p:nvPr/>
        </p:nvSpPr>
        <p:spPr>
          <a:xfrm>
            <a:off x="3556000" y="4157663"/>
            <a:ext cx="2590800" cy="785812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3578" name="Rectangle 210"/>
          <p:cNvSpPr/>
          <p:nvPr/>
        </p:nvSpPr>
        <p:spPr>
          <a:xfrm>
            <a:off x="4492625" y="4186238"/>
            <a:ext cx="1106488" cy="3413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Memory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3579" name="Rectangle 211"/>
          <p:cNvSpPr/>
          <p:nvPr/>
        </p:nvSpPr>
        <p:spPr>
          <a:xfrm>
            <a:off x="3556000" y="4527550"/>
            <a:ext cx="2590800" cy="4159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M_dstE=</a:t>
            </a: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en-US" altLang="zh-CN" sz="2400" b="1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3580" name="Rectangle 209"/>
          <p:cNvSpPr/>
          <p:nvPr/>
        </p:nvSpPr>
        <p:spPr>
          <a:xfrm>
            <a:off x="6146800" y="3363913"/>
            <a:ext cx="2565400" cy="785812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3581" name="Rectangle 210"/>
          <p:cNvSpPr/>
          <p:nvPr/>
        </p:nvSpPr>
        <p:spPr>
          <a:xfrm>
            <a:off x="6689725" y="3392488"/>
            <a:ext cx="1843088" cy="3413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Write Back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3582" name="Rectangle 211"/>
          <p:cNvSpPr/>
          <p:nvPr/>
        </p:nvSpPr>
        <p:spPr>
          <a:xfrm>
            <a:off x="6146800" y="3733800"/>
            <a:ext cx="2565400" cy="4159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W_dstE=</a:t>
            </a: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en-US" altLang="zh-CN" sz="2400" b="1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3583" name="矩形 1"/>
          <p:cNvSpPr/>
          <p:nvPr/>
        </p:nvSpPr>
        <p:spPr>
          <a:xfrm>
            <a:off x="4419600" y="1296988"/>
            <a:ext cx="4203700" cy="1571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grpSp>
        <p:nvGrpSpPr>
          <p:cNvPr id="23584" name="Group 88"/>
          <p:cNvGrpSpPr/>
          <p:nvPr/>
        </p:nvGrpSpPr>
        <p:grpSpPr>
          <a:xfrm>
            <a:off x="3586163" y="152400"/>
            <a:ext cx="5037137" cy="2519363"/>
            <a:chOff x="2259" y="577"/>
            <a:chExt cx="3173" cy="1587"/>
          </a:xfrm>
        </p:grpSpPr>
        <p:sp>
          <p:nvSpPr>
            <p:cNvPr id="23587" name="Rectangle 4"/>
            <p:cNvSpPr/>
            <p:nvPr/>
          </p:nvSpPr>
          <p:spPr>
            <a:xfrm>
              <a:off x="2259" y="577"/>
              <a:ext cx="289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88" name="Rectangle 5"/>
            <p:cNvSpPr/>
            <p:nvPr/>
          </p:nvSpPr>
          <p:spPr>
            <a:xfrm>
              <a:off x="2548" y="577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89" name="Rectangle 6"/>
            <p:cNvSpPr/>
            <p:nvPr/>
          </p:nvSpPr>
          <p:spPr>
            <a:xfrm>
              <a:off x="2836" y="577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0" name="Rectangle 7"/>
            <p:cNvSpPr/>
            <p:nvPr/>
          </p:nvSpPr>
          <p:spPr>
            <a:xfrm>
              <a:off x="3124" y="577"/>
              <a:ext cx="289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1" name="Rectangle 8"/>
            <p:cNvSpPr/>
            <p:nvPr/>
          </p:nvSpPr>
          <p:spPr>
            <a:xfrm>
              <a:off x="3413" y="577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2" name="Rectangle 9"/>
            <p:cNvSpPr/>
            <p:nvPr/>
          </p:nvSpPr>
          <p:spPr>
            <a:xfrm>
              <a:off x="3701" y="577"/>
              <a:ext cx="289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3" name="Rectangle 10"/>
            <p:cNvSpPr/>
            <p:nvPr/>
          </p:nvSpPr>
          <p:spPr>
            <a:xfrm>
              <a:off x="3990" y="577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4" name="Rectangle 11"/>
            <p:cNvSpPr/>
            <p:nvPr/>
          </p:nvSpPr>
          <p:spPr>
            <a:xfrm>
              <a:off x="4278" y="577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5" name="Rectangle 12"/>
            <p:cNvSpPr/>
            <p:nvPr/>
          </p:nvSpPr>
          <p:spPr>
            <a:xfrm>
              <a:off x="4566" y="577"/>
              <a:ext cx="289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6" name="Rectangle 13"/>
            <p:cNvSpPr/>
            <p:nvPr/>
          </p:nvSpPr>
          <p:spPr>
            <a:xfrm>
              <a:off x="2259" y="818"/>
              <a:ext cx="289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7" name="Rectangle 14"/>
            <p:cNvSpPr/>
            <p:nvPr/>
          </p:nvSpPr>
          <p:spPr>
            <a:xfrm>
              <a:off x="2548" y="818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8" name="Rectangle 15"/>
            <p:cNvSpPr/>
            <p:nvPr/>
          </p:nvSpPr>
          <p:spPr>
            <a:xfrm>
              <a:off x="2836" y="818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99" name="Rectangle 16"/>
            <p:cNvSpPr/>
            <p:nvPr/>
          </p:nvSpPr>
          <p:spPr>
            <a:xfrm>
              <a:off x="3124" y="818"/>
              <a:ext cx="289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00" name="Rectangle 17"/>
            <p:cNvSpPr/>
            <p:nvPr/>
          </p:nvSpPr>
          <p:spPr>
            <a:xfrm>
              <a:off x="3413" y="818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01" name="Rectangle 19"/>
            <p:cNvSpPr/>
            <p:nvPr/>
          </p:nvSpPr>
          <p:spPr>
            <a:xfrm>
              <a:off x="2548" y="1010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02" name="Rectangle 20"/>
            <p:cNvSpPr/>
            <p:nvPr/>
          </p:nvSpPr>
          <p:spPr>
            <a:xfrm>
              <a:off x="2836" y="1010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03" name="Rectangle 21"/>
            <p:cNvSpPr/>
            <p:nvPr/>
          </p:nvSpPr>
          <p:spPr>
            <a:xfrm>
              <a:off x="3124" y="1010"/>
              <a:ext cx="289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04" name="Rectangle 22"/>
            <p:cNvSpPr/>
            <p:nvPr/>
          </p:nvSpPr>
          <p:spPr>
            <a:xfrm>
              <a:off x="3413" y="1010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05" name="Rectangle 23"/>
            <p:cNvSpPr/>
            <p:nvPr/>
          </p:nvSpPr>
          <p:spPr>
            <a:xfrm>
              <a:off x="3701" y="1010"/>
              <a:ext cx="289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06" name="Rectangle 25"/>
            <p:cNvSpPr/>
            <p:nvPr/>
          </p:nvSpPr>
          <p:spPr>
            <a:xfrm>
              <a:off x="2836" y="1779"/>
              <a:ext cx="288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07" name="Rectangle 26"/>
            <p:cNvSpPr/>
            <p:nvPr/>
          </p:nvSpPr>
          <p:spPr>
            <a:xfrm>
              <a:off x="3413" y="1202"/>
              <a:ext cx="288" cy="193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08" name="Rectangle 27"/>
            <p:cNvSpPr/>
            <p:nvPr/>
          </p:nvSpPr>
          <p:spPr>
            <a:xfrm>
              <a:off x="3701" y="1202"/>
              <a:ext cx="289" cy="193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09" name="Rectangle 28"/>
            <p:cNvSpPr/>
            <p:nvPr/>
          </p:nvSpPr>
          <p:spPr>
            <a:xfrm>
              <a:off x="3990" y="1202"/>
              <a:ext cx="288" cy="193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10" name="Rectangle 30"/>
            <p:cNvSpPr/>
            <p:nvPr/>
          </p:nvSpPr>
          <p:spPr>
            <a:xfrm>
              <a:off x="3124" y="1779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11" name="Rectangle 31"/>
            <p:cNvSpPr/>
            <p:nvPr/>
          </p:nvSpPr>
          <p:spPr>
            <a:xfrm>
              <a:off x="3701" y="1395"/>
              <a:ext cx="289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12" name="Rectangle 32"/>
            <p:cNvSpPr/>
            <p:nvPr/>
          </p:nvSpPr>
          <p:spPr>
            <a:xfrm>
              <a:off x="3990" y="1395"/>
              <a:ext cx="288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13" name="Rectangle 33"/>
            <p:cNvSpPr/>
            <p:nvPr/>
          </p:nvSpPr>
          <p:spPr>
            <a:xfrm>
              <a:off x="4278" y="1395"/>
              <a:ext cx="288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14" name="Rectangle 35"/>
            <p:cNvSpPr/>
            <p:nvPr/>
          </p:nvSpPr>
          <p:spPr>
            <a:xfrm>
              <a:off x="3413" y="1779"/>
              <a:ext cx="288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15" name="Rectangle 36"/>
            <p:cNvSpPr/>
            <p:nvPr/>
          </p:nvSpPr>
          <p:spPr>
            <a:xfrm>
              <a:off x="3990" y="1779"/>
              <a:ext cx="288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16" name="Rectangle 37"/>
            <p:cNvSpPr/>
            <p:nvPr/>
          </p:nvSpPr>
          <p:spPr>
            <a:xfrm>
              <a:off x="4278" y="1779"/>
              <a:ext cx="288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17" name="Rectangle 38"/>
            <p:cNvSpPr/>
            <p:nvPr/>
          </p:nvSpPr>
          <p:spPr>
            <a:xfrm>
              <a:off x="4566" y="1779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18" name="Rectangle 39"/>
            <p:cNvSpPr/>
            <p:nvPr/>
          </p:nvSpPr>
          <p:spPr>
            <a:xfrm>
              <a:off x="4855" y="1779"/>
              <a:ext cx="288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19" name="Rectangle 41"/>
            <p:cNvSpPr/>
            <p:nvPr/>
          </p:nvSpPr>
          <p:spPr>
            <a:xfrm>
              <a:off x="3990" y="1972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0" name="Rectangle 42"/>
            <p:cNvSpPr/>
            <p:nvPr/>
          </p:nvSpPr>
          <p:spPr>
            <a:xfrm>
              <a:off x="4278" y="1972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1" name="Rectangle 43"/>
            <p:cNvSpPr/>
            <p:nvPr/>
          </p:nvSpPr>
          <p:spPr>
            <a:xfrm>
              <a:off x="4566" y="1972"/>
              <a:ext cx="289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2" name="Rectangle 44"/>
            <p:cNvSpPr/>
            <p:nvPr/>
          </p:nvSpPr>
          <p:spPr>
            <a:xfrm>
              <a:off x="4855" y="1972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3" name="Rectangle 45"/>
            <p:cNvSpPr/>
            <p:nvPr/>
          </p:nvSpPr>
          <p:spPr>
            <a:xfrm>
              <a:off x="5143" y="1972"/>
              <a:ext cx="289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4" name="Rectangle 46"/>
            <p:cNvSpPr/>
            <p:nvPr/>
          </p:nvSpPr>
          <p:spPr>
            <a:xfrm>
              <a:off x="4855" y="577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5" name="Freeform 48"/>
            <p:cNvSpPr/>
            <p:nvPr/>
          </p:nvSpPr>
          <p:spPr>
            <a:xfrm>
              <a:off x="3317" y="1298"/>
              <a:ext cx="96" cy="481"/>
            </a:xfrm>
            <a:custGeom>
              <a:avLst/>
              <a:gdLst>
                <a:gd name="txL" fmla="*/ 0 w 96"/>
                <a:gd name="txT" fmla="*/ 0 h 240"/>
                <a:gd name="txR" fmla="*/ 96 w 96"/>
                <a:gd name="txB" fmla="*/ 240 h 240"/>
              </a:gdLst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96" y="0"/>
                </a:cxn>
              </a:cxnLst>
              <a:rect l="txL" t="txT" r="txR" b="txB"/>
              <a:pathLst>
                <a:path w="96" h="240">
                  <a:moveTo>
                    <a:pt x="0" y="240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26" name="Freeform 49"/>
            <p:cNvSpPr/>
            <p:nvPr/>
          </p:nvSpPr>
          <p:spPr>
            <a:xfrm>
              <a:off x="3605" y="1491"/>
              <a:ext cx="96" cy="288"/>
            </a:xfrm>
            <a:custGeom>
              <a:avLst/>
              <a:gdLst>
                <a:gd name="txL" fmla="*/ 0 w 96"/>
                <a:gd name="txT" fmla="*/ 0 h 240"/>
                <a:gd name="txR" fmla="*/ 96 w 96"/>
                <a:gd name="txB" fmla="*/ 240 h 240"/>
              </a:gdLst>
              <a:ahLst/>
              <a:cxnLst>
                <a:cxn ang="0">
                  <a:pos x="0" y="27534"/>
                </a:cxn>
                <a:cxn ang="0">
                  <a:pos x="0" y="0"/>
                </a:cxn>
                <a:cxn ang="0">
                  <a:pos x="96" y="0"/>
                </a:cxn>
              </a:cxnLst>
              <a:rect l="txL" t="txT" r="txR" b="txB"/>
              <a:pathLst>
                <a:path w="96" h="240">
                  <a:moveTo>
                    <a:pt x="0" y="240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27" name="Rectangle 50"/>
            <p:cNvSpPr/>
            <p:nvPr/>
          </p:nvSpPr>
          <p:spPr>
            <a:xfrm>
              <a:off x="3124" y="1972"/>
              <a:ext cx="289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8" name="Rectangle 51"/>
            <p:cNvSpPr/>
            <p:nvPr/>
          </p:nvSpPr>
          <p:spPr>
            <a:xfrm>
              <a:off x="3413" y="1972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9" name="Rectangle 52"/>
            <p:cNvSpPr/>
            <p:nvPr/>
          </p:nvSpPr>
          <p:spPr>
            <a:xfrm>
              <a:off x="3701" y="1779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30" name="Rectangle 53"/>
            <p:cNvSpPr/>
            <p:nvPr/>
          </p:nvSpPr>
          <p:spPr>
            <a:xfrm>
              <a:off x="3701" y="1972"/>
              <a:ext cx="289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31" name="Rectangle 54"/>
            <p:cNvSpPr/>
            <p:nvPr/>
          </p:nvSpPr>
          <p:spPr>
            <a:xfrm>
              <a:off x="3990" y="1587"/>
              <a:ext cx="288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32" name="Rectangle 55"/>
            <p:cNvSpPr/>
            <p:nvPr/>
          </p:nvSpPr>
          <p:spPr>
            <a:xfrm>
              <a:off x="4278" y="1587"/>
              <a:ext cx="288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33" name="Rectangle 56"/>
            <p:cNvSpPr/>
            <p:nvPr/>
          </p:nvSpPr>
          <p:spPr>
            <a:xfrm>
              <a:off x="4566" y="1587"/>
              <a:ext cx="289" cy="19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34" name="Freeform 57"/>
            <p:cNvSpPr/>
            <p:nvPr/>
          </p:nvSpPr>
          <p:spPr>
            <a:xfrm>
              <a:off x="3893" y="1683"/>
              <a:ext cx="97" cy="96"/>
            </a:xfrm>
            <a:custGeom>
              <a:avLst/>
              <a:gdLst>
                <a:gd name="txL" fmla="*/ 0 w 96"/>
                <a:gd name="txT" fmla="*/ 0 h 240"/>
                <a:gd name="txR" fmla="*/ 96 w 96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22" y="0"/>
                </a:cxn>
              </a:cxnLst>
              <a:rect l="txL" t="txT" r="txR" b="txB"/>
              <a:pathLst>
                <a:path w="96" h="240">
                  <a:moveTo>
                    <a:pt x="0" y="240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35" name="Rectangle 59"/>
            <p:cNvSpPr/>
            <p:nvPr/>
          </p:nvSpPr>
          <p:spPr>
            <a:xfrm>
              <a:off x="5143" y="577"/>
              <a:ext cx="289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11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23585" name="直接连接符 3"/>
          <p:cNvCxnSpPr/>
          <p:nvPr/>
        </p:nvCxnSpPr>
        <p:spPr>
          <a:xfrm>
            <a:off x="6146800" y="4951413"/>
            <a:ext cx="0" cy="7858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586" name="直接连接符 5"/>
          <p:cNvCxnSpPr/>
          <p:nvPr/>
        </p:nvCxnSpPr>
        <p:spPr>
          <a:xfrm>
            <a:off x="8712200" y="4157663"/>
            <a:ext cx="0" cy="15795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144780" y="4015105"/>
            <a:ext cx="20339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stall</a:t>
            </a:r>
            <a:r>
              <a:rPr lang="zh-CN" altLang="en-US">
                <a:ea typeface="宋体" panose="02010600030101010101" pitchFamily="2" charset="-122"/>
              </a:rPr>
              <a:t>的都是要出错的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那条指令。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 Forwarding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Observation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Value generated in execute or memory stage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Trick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Pass value directly from generating instruction to decode stage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Needs to be available at end of decode stage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716963" cy="78105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 Dependencies: 2 Nop’s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651" name="Line 167"/>
          <p:cNvSpPr/>
          <p:nvPr/>
        </p:nvSpPr>
        <p:spPr>
          <a:xfrm flipH="1">
            <a:off x="4429125" y="2819400"/>
            <a:ext cx="1289050" cy="8096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2" name="Line 168"/>
          <p:cNvSpPr/>
          <p:nvPr/>
        </p:nvSpPr>
        <p:spPr>
          <a:xfrm>
            <a:off x="6176963" y="2819400"/>
            <a:ext cx="2967037" cy="784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3" name="Rectangle 205"/>
          <p:cNvSpPr/>
          <p:nvPr/>
        </p:nvSpPr>
        <p:spPr>
          <a:xfrm>
            <a:off x="5761038" y="4876800"/>
            <a:ext cx="104775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7654" name="Rectangle 206"/>
          <p:cNvSpPr/>
          <p:nvPr/>
        </p:nvSpPr>
        <p:spPr>
          <a:xfrm>
            <a:off x="5761038" y="5065713"/>
            <a:ext cx="104775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7655" name="Rectangle 266"/>
          <p:cNvSpPr/>
          <p:nvPr/>
        </p:nvSpPr>
        <p:spPr>
          <a:xfrm>
            <a:off x="5762625" y="4878388"/>
            <a:ext cx="104775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7656" name="Rectangle 267"/>
          <p:cNvSpPr/>
          <p:nvPr/>
        </p:nvSpPr>
        <p:spPr>
          <a:xfrm>
            <a:off x="5762625" y="5065713"/>
            <a:ext cx="104775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7657" name="Rectangle 261"/>
          <p:cNvSpPr/>
          <p:nvPr/>
        </p:nvSpPr>
        <p:spPr>
          <a:xfrm>
            <a:off x="228600" y="1371600"/>
            <a:ext cx="4495800" cy="35766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demo-h2.ys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0x000:irmovq $10,%rdx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0x00a:irmovq $3,%rax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0x014:nop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0x015:nop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0x016:addq %rdx,%rax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0x018:halt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7658" name="Rectangle 209"/>
          <p:cNvSpPr/>
          <p:nvPr/>
        </p:nvSpPr>
        <p:spPr>
          <a:xfrm>
            <a:off x="4429125" y="5432425"/>
            <a:ext cx="4714875" cy="1120775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7659" name="Rectangle 210"/>
          <p:cNvSpPr/>
          <p:nvPr/>
        </p:nvSpPr>
        <p:spPr>
          <a:xfrm>
            <a:off x="5330825" y="5461000"/>
            <a:ext cx="1106488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Decode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7660" name="Rectangle 211"/>
          <p:cNvSpPr/>
          <p:nvPr/>
        </p:nvSpPr>
        <p:spPr>
          <a:xfrm>
            <a:off x="4429125" y="5802313"/>
            <a:ext cx="2797175" cy="75088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srcA=%rdx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srcB=</a:t>
            </a: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en-US" altLang="zh-CN" sz="2400" b="1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7661" name="Rectangle 259"/>
          <p:cNvSpPr/>
          <p:nvPr/>
        </p:nvSpPr>
        <p:spPr>
          <a:xfrm>
            <a:off x="5683250" y="3271838"/>
            <a:ext cx="1027113" cy="3317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Cycle 6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7662" name="Rectangle 209"/>
          <p:cNvSpPr/>
          <p:nvPr/>
        </p:nvSpPr>
        <p:spPr>
          <a:xfrm>
            <a:off x="4429125" y="3629025"/>
            <a:ext cx="4714875" cy="1247775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7663" name="Rectangle 210"/>
          <p:cNvSpPr/>
          <p:nvPr/>
        </p:nvSpPr>
        <p:spPr>
          <a:xfrm>
            <a:off x="4972050" y="3656013"/>
            <a:ext cx="1843088" cy="342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Write Back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7664" name="Rectangle 211"/>
          <p:cNvSpPr/>
          <p:nvPr/>
        </p:nvSpPr>
        <p:spPr>
          <a:xfrm>
            <a:off x="4429125" y="3998913"/>
            <a:ext cx="2352675" cy="87788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W_dstE=</a:t>
            </a: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en-US" altLang="zh-CN" sz="2400" b="1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W_valE=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7665" name="Rectangle 2"/>
          <p:cNvSpPr/>
          <p:nvPr/>
        </p:nvSpPr>
        <p:spPr>
          <a:xfrm>
            <a:off x="76200" y="4267200"/>
            <a:ext cx="4160838" cy="2085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irmovl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in W stage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 value in W pipeline register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 as 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valB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for D stage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7666" name="Rectangle 211"/>
          <p:cNvSpPr/>
          <p:nvPr/>
        </p:nvSpPr>
        <p:spPr>
          <a:xfrm>
            <a:off x="6175375" y="5803900"/>
            <a:ext cx="2968625" cy="7508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valA</a:t>
            </a:r>
            <a:r>
              <a:rPr lang="en-US" altLang="zh-CN" sz="1600" dirty="0">
                <a:ea typeface="宋体" panose="02010600030101010101" pitchFamily="2" charset="-122"/>
              </a:rPr>
              <a:t>←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R[%rdx]=10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valB←W_valE=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7667" name="Rectangle 211"/>
          <p:cNvSpPr/>
          <p:nvPr/>
        </p:nvSpPr>
        <p:spPr>
          <a:xfrm>
            <a:off x="6781800" y="3998913"/>
            <a:ext cx="2362200" cy="4159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R[%rax]</a:t>
            </a: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←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7668" name="Freeform 3"/>
          <p:cNvSpPr/>
          <p:nvPr/>
        </p:nvSpPr>
        <p:spPr>
          <a:xfrm>
            <a:off x="6054725" y="4476750"/>
            <a:ext cx="2327275" cy="1703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5308" y="523755"/>
              </a:cxn>
              <a:cxn ang="0">
                <a:pos x="441141" y="1301449"/>
              </a:cxn>
              <a:cxn ang="0">
                <a:pos x="641660" y="1714103"/>
              </a:cxn>
            </a:cxnLst>
            <a:pathLst>
              <a:path w="2522482" h="1702676">
                <a:moveTo>
                  <a:pt x="0" y="0"/>
                </a:moveTo>
                <a:cubicBezTo>
                  <a:pt x="848710" y="152400"/>
                  <a:pt x="1697421" y="304800"/>
                  <a:pt x="1986455" y="520262"/>
                </a:cubicBezTo>
                <a:cubicBezTo>
                  <a:pt x="2275489" y="735724"/>
                  <a:pt x="1644869" y="1095703"/>
                  <a:pt x="1734207" y="1292772"/>
                </a:cubicBezTo>
                <a:cubicBezTo>
                  <a:pt x="1823545" y="1489841"/>
                  <a:pt x="2173013" y="1596258"/>
                  <a:pt x="2522482" y="1702676"/>
                </a:cubicBezTo>
              </a:path>
            </a:pathLst>
          </a:cu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7669" name="Group 73"/>
          <p:cNvGrpSpPr/>
          <p:nvPr/>
        </p:nvGrpSpPr>
        <p:grpSpPr>
          <a:xfrm>
            <a:off x="3429000" y="609600"/>
            <a:ext cx="5035550" cy="2281238"/>
            <a:chOff x="3429000" y="609600"/>
            <a:chExt cx="5035550" cy="2281238"/>
          </a:xfrm>
        </p:grpSpPr>
        <p:sp>
          <p:nvSpPr>
            <p:cNvPr id="27670" name="Rectangle 9"/>
            <p:cNvSpPr/>
            <p:nvPr/>
          </p:nvSpPr>
          <p:spPr>
            <a:xfrm>
              <a:off x="3429000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671" name="Rectangle 10"/>
            <p:cNvSpPr/>
            <p:nvPr/>
          </p:nvSpPr>
          <p:spPr>
            <a:xfrm>
              <a:off x="3605213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2" name="Rectangle 11"/>
            <p:cNvSpPr/>
            <p:nvPr/>
          </p:nvSpPr>
          <p:spPr>
            <a:xfrm>
              <a:off x="3886200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673" name="Rectangle 12"/>
            <p:cNvSpPr/>
            <p:nvPr/>
          </p:nvSpPr>
          <p:spPr>
            <a:xfrm>
              <a:off x="4062413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4" name="Rectangle 13"/>
            <p:cNvSpPr/>
            <p:nvPr/>
          </p:nvSpPr>
          <p:spPr>
            <a:xfrm>
              <a:off x="4343400" y="609600"/>
              <a:ext cx="458788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675" name="Rectangle 14"/>
            <p:cNvSpPr/>
            <p:nvPr/>
          </p:nvSpPr>
          <p:spPr>
            <a:xfrm>
              <a:off x="4521200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6" name="Rectangle 15"/>
            <p:cNvSpPr/>
            <p:nvPr/>
          </p:nvSpPr>
          <p:spPr>
            <a:xfrm>
              <a:off x="4802188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677" name="Rectangle 16"/>
            <p:cNvSpPr/>
            <p:nvPr/>
          </p:nvSpPr>
          <p:spPr>
            <a:xfrm>
              <a:off x="4978400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8" name="Rectangle 17"/>
            <p:cNvSpPr/>
            <p:nvPr/>
          </p:nvSpPr>
          <p:spPr>
            <a:xfrm>
              <a:off x="5259388" y="609600"/>
              <a:ext cx="458788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679" name="Rectangle 18"/>
            <p:cNvSpPr/>
            <p:nvPr/>
          </p:nvSpPr>
          <p:spPr>
            <a:xfrm>
              <a:off x="5435600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0" name="Rectangle 19"/>
            <p:cNvSpPr/>
            <p:nvPr/>
          </p:nvSpPr>
          <p:spPr>
            <a:xfrm>
              <a:off x="5718175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681" name="Rectangle 20"/>
            <p:cNvSpPr/>
            <p:nvPr/>
          </p:nvSpPr>
          <p:spPr>
            <a:xfrm>
              <a:off x="5894388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2" name="Rectangle 21"/>
            <p:cNvSpPr/>
            <p:nvPr/>
          </p:nvSpPr>
          <p:spPr>
            <a:xfrm>
              <a:off x="6175375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683" name="Rectangle 22"/>
            <p:cNvSpPr/>
            <p:nvPr/>
          </p:nvSpPr>
          <p:spPr>
            <a:xfrm>
              <a:off x="6351588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4" name="Rectangle 23"/>
            <p:cNvSpPr/>
            <p:nvPr/>
          </p:nvSpPr>
          <p:spPr>
            <a:xfrm>
              <a:off x="6632575" y="609600"/>
              <a:ext cx="458788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685" name="Rectangle 24"/>
            <p:cNvSpPr/>
            <p:nvPr/>
          </p:nvSpPr>
          <p:spPr>
            <a:xfrm>
              <a:off x="6810375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6" name="Rectangle 25"/>
            <p:cNvSpPr/>
            <p:nvPr/>
          </p:nvSpPr>
          <p:spPr>
            <a:xfrm>
              <a:off x="7091363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687" name="Rectangle 26"/>
            <p:cNvSpPr/>
            <p:nvPr/>
          </p:nvSpPr>
          <p:spPr>
            <a:xfrm>
              <a:off x="7267575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8" name="Rectangle 52"/>
            <p:cNvSpPr/>
            <p:nvPr/>
          </p:nvSpPr>
          <p:spPr>
            <a:xfrm>
              <a:off x="3429000" y="990600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689" name="Rectangle 53"/>
            <p:cNvSpPr/>
            <p:nvPr/>
          </p:nvSpPr>
          <p:spPr>
            <a:xfrm>
              <a:off x="3609975" y="1035050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90" name="Rectangle 54"/>
            <p:cNvSpPr/>
            <p:nvPr/>
          </p:nvSpPr>
          <p:spPr>
            <a:xfrm>
              <a:off x="3886200" y="990600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691" name="Rectangle 55"/>
            <p:cNvSpPr/>
            <p:nvPr/>
          </p:nvSpPr>
          <p:spPr>
            <a:xfrm>
              <a:off x="4051300" y="1035050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92" name="Rectangle 56"/>
            <p:cNvSpPr/>
            <p:nvPr/>
          </p:nvSpPr>
          <p:spPr>
            <a:xfrm>
              <a:off x="4344988" y="990600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693" name="Rectangle 57"/>
            <p:cNvSpPr/>
            <p:nvPr/>
          </p:nvSpPr>
          <p:spPr>
            <a:xfrm>
              <a:off x="4516438" y="1035050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94" name="Rectangle 58"/>
            <p:cNvSpPr/>
            <p:nvPr/>
          </p:nvSpPr>
          <p:spPr>
            <a:xfrm>
              <a:off x="4802188" y="990600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695" name="Rectangle 59"/>
            <p:cNvSpPr/>
            <p:nvPr/>
          </p:nvSpPr>
          <p:spPr>
            <a:xfrm>
              <a:off x="4949825" y="1035050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96" name="Rectangle 60"/>
            <p:cNvSpPr/>
            <p:nvPr/>
          </p:nvSpPr>
          <p:spPr>
            <a:xfrm>
              <a:off x="5260975" y="990600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697" name="Rectangle 61"/>
            <p:cNvSpPr/>
            <p:nvPr/>
          </p:nvSpPr>
          <p:spPr>
            <a:xfrm>
              <a:off x="5389563" y="1035050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98" name="Rectangle 62"/>
            <p:cNvSpPr/>
            <p:nvPr/>
          </p:nvSpPr>
          <p:spPr>
            <a:xfrm>
              <a:off x="3429000" y="990600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699" name="Rectangle 63"/>
            <p:cNvSpPr/>
            <p:nvPr/>
          </p:nvSpPr>
          <p:spPr>
            <a:xfrm>
              <a:off x="3609975" y="1035050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00" name="Rectangle 64"/>
            <p:cNvSpPr/>
            <p:nvPr/>
          </p:nvSpPr>
          <p:spPr>
            <a:xfrm>
              <a:off x="3886200" y="990600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01" name="Rectangle 65"/>
            <p:cNvSpPr/>
            <p:nvPr/>
          </p:nvSpPr>
          <p:spPr>
            <a:xfrm>
              <a:off x="4051300" y="1035050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02" name="Rectangle 66"/>
            <p:cNvSpPr/>
            <p:nvPr/>
          </p:nvSpPr>
          <p:spPr>
            <a:xfrm>
              <a:off x="4344988" y="990600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03" name="Rectangle 67"/>
            <p:cNvSpPr/>
            <p:nvPr/>
          </p:nvSpPr>
          <p:spPr>
            <a:xfrm>
              <a:off x="4516438" y="1035050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04" name="Rectangle 68"/>
            <p:cNvSpPr/>
            <p:nvPr/>
          </p:nvSpPr>
          <p:spPr>
            <a:xfrm>
              <a:off x="4802188" y="990600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05" name="Rectangle 69"/>
            <p:cNvSpPr/>
            <p:nvPr/>
          </p:nvSpPr>
          <p:spPr>
            <a:xfrm>
              <a:off x="4949825" y="1035050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06" name="Rectangle 71"/>
            <p:cNvSpPr/>
            <p:nvPr/>
          </p:nvSpPr>
          <p:spPr>
            <a:xfrm>
              <a:off x="5389563" y="1035050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07" name="Rectangle 75"/>
            <p:cNvSpPr/>
            <p:nvPr/>
          </p:nvSpPr>
          <p:spPr>
            <a:xfrm>
              <a:off x="3886200" y="1295400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08" name="Rectangle 76"/>
            <p:cNvSpPr/>
            <p:nvPr/>
          </p:nvSpPr>
          <p:spPr>
            <a:xfrm>
              <a:off x="4068763" y="1339850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09" name="Rectangle 77"/>
            <p:cNvSpPr/>
            <p:nvPr/>
          </p:nvSpPr>
          <p:spPr>
            <a:xfrm>
              <a:off x="4344988" y="1295400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10" name="Rectangle 78"/>
            <p:cNvSpPr/>
            <p:nvPr/>
          </p:nvSpPr>
          <p:spPr>
            <a:xfrm>
              <a:off x="4508500" y="1339850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11" name="Rectangle 79"/>
            <p:cNvSpPr/>
            <p:nvPr/>
          </p:nvSpPr>
          <p:spPr>
            <a:xfrm>
              <a:off x="4802188" y="1295400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12" name="Rectangle 80"/>
            <p:cNvSpPr/>
            <p:nvPr/>
          </p:nvSpPr>
          <p:spPr>
            <a:xfrm>
              <a:off x="4975225" y="1339850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13" name="Rectangle 81"/>
            <p:cNvSpPr/>
            <p:nvPr/>
          </p:nvSpPr>
          <p:spPr>
            <a:xfrm>
              <a:off x="5260975" y="1295400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14" name="Rectangle 82"/>
            <p:cNvSpPr/>
            <p:nvPr/>
          </p:nvSpPr>
          <p:spPr>
            <a:xfrm>
              <a:off x="5407025" y="1339850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15" name="Rectangle 83"/>
            <p:cNvSpPr/>
            <p:nvPr/>
          </p:nvSpPr>
          <p:spPr>
            <a:xfrm>
              <a:off x="5718175" y="1295400"/>
              <a:ext cx="458788" cy="307975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16" name="Rectangle 84"/>
            <p:cNvSpPr/>
            <p:nvPr/>
          </p:nvSpPr>
          <p:spPr>
            <a:xfrm>
              <a:off x="5846763" y="1339850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17" name="Rectangle 85"/>
            <p:cNvSpPr/>
            <p:nvPr/>
          </p:nvSpPr>
          <p:spPr>
            <a:xfrm>
              <a:off x="3886200" y="1295400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18" name="Rectangle 86"/>
            <p:cNvSpPr/>
            <p:nvPr/>
          </p:nvSpPr>
          <p:spPr>
            <a:xfrm>
              <a:off x="4068763" y="1339850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19" name="Rectangle 87"/>
            <p:cNvSpPr/>
            <p:nvPr/>
          </p:nvSpPr>
          <p:spPr>
            <a:xfrm>
              <a:off x="4344988" y="1295400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20" name="Rectangle 88"/>
            <p:cNvSpPr/>
            <p:nvPr/>
          </p:nvSpPr>
          <p:spPr>
            <a:xfrm>
              <a:off x="4508500" y="1339850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21" name="Rectangle 89"/>
            <p:cNvSpPr/>
            <p:nvPr/>
          </p:nvSpPr>
          <p:spPr>
            <a:xfrm>
              <a:off x="4802188" y="1295400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22" name="Rectangle 90"/>
            <p:cNvSpPr/>
            <p:nvPr/>
          </p:nvSpPr>
          <p:spPr>
            <a:xfrm>
              <a:off x="4975225" y="1339850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23" name="Rectangle 92"/>
            <p:cNvSpPr/>
            <p:nvPr/>
          </p:nvSpPr>
          <p:spPr>
            <a:xfrm>
              <a:off x="5407025" y="1339850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24" name="Rectangle 93"/>
            <p:cNvSpPr/>
            <p:nvPr/>
          </p:nvSpPr>
          <p:spPr>
            <a:xfrm>
              <a:off x="5718175" y="1295400"/>
              <a:ext cx="458788" cy="307975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25" name="Rectangle 94"/>
            <p:cNvSpPr/>
            <p:nvPr/>
          </p:nvSpPr>
          <p:spPr>
            <a:xfrm>
              <a:off x="5846763" y="1339850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26" name="Rectangle 98"/>
            <p:cNvSpPr/>
            <p:nvPr/>
          </p:nvSpPr>
          <p:spPr>
            <a:xfrm>
              <a:off x="4344988" y="16017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27" name="Rectangle 99"/>
            <p:cNvSpPr/>
            <p:nvPr/>
          </p:nvSpPr>
          <p:spPr>
            <a:xfrm>
              <a:off x="4525963" y="1646237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28" name="Rectangle 100"/>
            <p:cNvSpPr/>
            <p:nvPr/>
          </p:nvSpPr>
          <p:spPr>
            <a:xfrm>
              <a:off x="4802188" y="16017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29" name="Rectangle 101"/>
            <p:cNvSpPr/>
            <p:nvPr/>
          </p:nvSpPr>
          <p:spPr>
            <a:xfrm>
              <a:off x="4967288" y="1646237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30" name="Rectangle 102"/>
            <p:cNvSpPr/>
            <p:nvPr/>
          </p:nvSpPr>
          <p:spPr>
            <a:xfrm>
              <a:off x="5260975" y="16017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31" name="Rectangle 103"/>
            <p:cNvSpPr/>
            <p:nvPr/>
          </p:nvSpPr>
          <p:spPr>
            <a:xfrm>
              <a:off x="5432425" y="1646237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32" name="Rectangle 104"/>
            <p:cNvSpPr/>
            <p:nvPr/>
          </p:nvSpPr>
          <p:spPr>
            <a:xfrm>
              <a:off x="5718175" y="1601787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33" name="Rectangle 105"/>
            <p:cNvSpPr/>
            <p:nvPr/>
          </p:nvSpPr>
          <p:spPr>
            <a:xfrm>
              <a:off x="5864225" y="1646237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34" name="Rectangle 106"/>
            <p:cNvSpPr/>
            <p:nvPr/>
          </p:nvSpPr>
          <p:spPr>
            <a:xfrm>
              <a:off x="6175375" y="16017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35" name="Rectangle 107"/>
            <p:cNvSpPr/>
            <p:nvPr/>
          </p:nvSpPr>
          <p:spPr>
            <a:xfrm>
              <a:off x="6305550" y="1646237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36" name="Rectangle 108"/>
            <p:cNvSpPr/>
            <p:nvPr/>
          </p:nvSpPr>
          <p:spPr>
            <a:xfrm>
              <a:off x="4344988" y="16017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37" name="Rectangle 109"/>
            <p:cNvSpPr/>
            <p:nvPr/>
          </p:nvSpPr>
          <p:spPr>
            <a:xfrm>
              <a:off x="4525963" y="1646237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38" name="Rectangle 110"/>
            <p:cNvSpPr/>
            <p:nvPr/>
          </p:nvSpPr>
          <p:spPr>
            <a:xfrm>
              <a:off x="4802188" y="16017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39" name="Rectangle 111"/>
            <p:cNvSpPr/>
            <p:nvPr/>
          </p:nvSpPr>
          <p:spPr>
            <a:xfrm>
              <a:off x="4967288" y="1646237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40" name="Rectangle 113"/>
            <p:cNvSpPr/>
            <p:nvPr/>
          </p:nvSpPr>
          <p:spPr>
            <a:xfrm>
              <a:off x="5432425" y="1646237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41" name="Rectangle 114"/>
            <p:cNvSpPr/>
            <p:nvPr/>
          </p:nvSpPr>
          <p:spPr>
            <a:xfrm>
              <a:off x="5718175" y="1601787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42" name="Rectangle 115"/>
            <p:cNvSpPr/>
            <p:nvPr/>
          </p:nvSpPr>
          <p:spPr>
            <a:xfrm>
              <a:off x="5864225" y="1646237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43" name="Rectangle 116"/>
            <p:cNvSpPr/>
            <p:nvPr/>
          </p:nvSpPr>
          <p:spPr>
            <a:xfrm>
              <a:off x="6175375" y="16017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44" name="Rectangle 117"/>
            <p:cNvSpPr/>
            <p:nvPr/>
          </p:nvSpPr>
          <p:spPr>
            <a:xfrm>
              <a:off x="6305550" y="1646237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45" name="Rectangle 121"/>
            <p:cNvSpPr/>
            <p:nvPr/>
          </p:nvSpPr>
          <p:spPr>
            <a:xfrm>
              <a:off x="4802188" y="19065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46" name="Rectangle 122"/>
            <p:cNvSpPr/>
            <p:nvPr/>
          </p:nvSpPr>
          <p:spPr>
            <a:xfrm>
              <a:off x="4984750" y="1951037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47" name="Rectangle 123"/>
            <p:cNvSpPr/>
            <p:nvPr/>
          </p:nvSpPr>
          <p:spPr>
            <a:xfrm>
              <a:off x="5260975" y="19065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48" name="Rectangle 124"/>
            <p:cNvSpPr/>
            <p:nvPr/>
          </p:nvSpPr>
          <p:spPr>
            <a:xfrm>
              <a:off x="5424488" y="1951037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49" name="Rectangle 125"/>
            <p:cNvSpPr/>
            <p:nvPr/>
          </p:nvSpPr>
          <p:spPr>
            <a:xfrm>
              <a:off x="5718175" y="1906587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50" name="Rectangle 126"/>
            <p:cNvSpPr/>
            <p:nvPr/>
          </p:nvSpPr>
          <p:spPr>
            <a:xfrm>
              <a:off x="5889625" y="1951037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51" name="Rectangle 127"/>
            <p:cNvSpPr/>
            <p:nvPr/>
          </p:nvSpPr>
          <p:spPr>
            <a:xfrm>
              <a:off x="6175375" y="19065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52" name="Rectangle 128"/>
            <p:cNvSpPr/>
            <p:nvPr/>
          </p:nvSpPr>
          <p:spPr>
            <a:xfrm>
              <a:off x="6323013" y="1951037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53" name="Rectangle 129"/>
            <p:cNvSpPr/>
            <p:nvPr/>
          </p:nvSpPr>
          <p:spPr>
            <a:xfrm>
              <a:off x="6634163" y="19065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54" name="Rectangle 130"/>
            <p:cNvSpPr/>
            <p:nvPr/>
          </p:nvSpPr>
          <p:spPr>
            <a:xfrm>
              <a:off x="6762750" y="1951037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55" name="Rectangle 131"/>
            <p:cNvSpPr/>
            <p:nvPr/>
          </p:nvSpPr>
          <p:spPr>
            <a:xfrm>
              <a:off x="4802188" y="19065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56" name="Rectangle 132"/>
            <p:cNvSpPr/>
            <p:nvPr/>
          </p:nvSpPr>
          <p:spPr>
            <a:xfrm>
              <a:off x="4984750" y="1951037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57" name="Rectangle 134"/>
            <p:cNvSpPr/>
            <p:nvPr/>
          </p:nvSpPr>
          <p:spPr>
            <a:xfrm>
              <a:off x="5424488" y="1951037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58" name="Rectangle 135"/>
            <p:cNvSpPr/>
            <p:nvPr/>
          </p:nvSpPr>
          <p:spPr>
            <a:xfrm>
              <a:off x="5718175" y="1906587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59" name="Rectangle 136"/>
            <p:cNvSpPr/>
            <p:nvPr/>
          </p:nvSpPr>
          <p:spPr>
            <a:xfrm>
              <a:off x="5889625" y="1951037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60" name="Rectangle 137"/>
            <p:cNvSpPr/>
            <p:nvPr/>
          </p:nvSpPr>
          <p:spPr>
            <a:xfrm>
              <a:off x="6175375" y="19065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61" name="Rectangle 138"/>
            <p:cNvSpPr/>
            <p:nvPr/>
          </p:nvSpPr>
          <p:spPr>
            <a:xfrm>
              <a:off x="6323013" y="1951037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62" name="Rectangle 139"/>
            <p:cNvSpPr/>
            <p:nvPr/>
          </p:nvSpPr>
          <p:spPr>
            <a:xfrm>
              <a:off x="6634163" y="19065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63" name="Rectangle 140"/>
            <p:cNvSpPr/>
            <p:nvPr/>
          </p:nvSpPr>
          <p:spPr>
            <a:xfrm>
              <a:off x="6762750" y="1951037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64" name="Rectangle 148"/>
            <p:cNvSpPr/>
            <p:nvPr/>
          </p:nvSpPr>
          <p:spPr>
            <a:xfrm>
              <a:off x="5260975" y="2211387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65" name="Rectangle 149"/>
            <p:cNvSpPr/>
            <p:nvPr/>
          </p:nvSpPr>
          <p:spPr>
            <a:xfrm>
              <a:off x="5441950" y="2255837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66" name="Rectangle 150"/>
            <p:cNvSpPr/>
            <p:nvPr/>
          </p:nvSpPr>
          <p:spPr>
            <a:xfrm>
              <a:off x="5718175" y="2211387"/>
              <a:ext cx="458788" cy="307975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67" name="Rectangle 151"/>
            <p:cNvSpPr/>
            <p:nvPr/>
          </p:nvSpPr>
          <p:spPr>
            <a:xfrm>
              <a:off x="5881688" y="2255837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68" name="Rectangle 152"/>
            <p:cNvSpPr/>
            <p:nvPr/>
          </p:nvSpPr>
          <p:spPr>
            <a:xfrm>
              <a:off x="6175375" y="2211387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69" name="Rectangle 153"/>
            <p:cNvSpPr/>
            <p:nvPr/>
          </p:nvSpPr>
          <p:spPr>
            <a:xfrm>
              <a:off x="6348413" y="2255837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70" name="Rectangle 154"/>
            <p:cNvSpPr/>
            <p:nvPr/>
          </p:nvSpPr>
          <p:spPr>
            <a:xfrm>
              <a:off x="6634163" y="2211387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71" name="Rectangle 155"/>
            <p:cNvSpPr/>
            <p:nvPr/>
          </p:nvSpPr>
          <p:spPr>
            <a:xfrm>
              <a:off x="6780213" y="2255837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72" name="Rectangle 156"/>
            <p:cNvSpPr/>
            <p:nvPr/>
          </p:nvSpPr>
          <p:spPr>
            <a:xfrm>
              <a:off x="7091363" y="2211387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73" name="Rectangle 157"/>
            <p:cNvSpPr/>
            <p:nvPr/>
          </p:nvSpPr>
          <p:spPr>
            <a:xfrm>
              <a:off x="7221538" y="2255837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74" name="Rectangle 159"/>
            <p:cNvSpPr/>
            <p:nvPr/>
          </p:nvSpPr>
          <p:spPr>
            <a:xfrm>
              <a:off x="5441950" y="2255837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75" name="Rectangle 160"/>
            <p:cNvSpPr/>
            <p:nvPr/>
          </p:nvSpPr>
          <p:spPr>
            <a:xfrm>
              <a:off x="5718175" y="2211387"/>
              <a:ext cx="458788" cy="307975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76" name="Rectangle 161"/>
            <p:cNvSpPr/>
            <p:nvPr/>
          </p:nvSpPr>
          <p:spPr>
            <a:xfrm>
              <a:off x="5881688" y="2255837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77" name="Rectangle 162"/>
            <p:cNvSpPr/>
            <p:nvPr/>
          </p:nvSpPr>
          <p:spPr>
            <a:xfrm>
              <a:off x="6175375" y="2211387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78" name="Rectangle 163"/>
            <p:cNvSpPr/>
            <p:nvPr/>
          </p:nvSpPr>
          <p:spPr>
            <a:xfrm>
              <a:off x="6348413" y="2255837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79" name="Rectangle 164"/>
            <p:cNvSpPr/>
            <p:nvPr/>
          </p:nvSpPr>
          <p:spPr>
            <a:xfrm>
              <a:off x="6634163" y="2211387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80" name="Rectangle 165"/>
            <p:cNvSpPr/>
            <p:nvPr/>
          </p:nvSpPr>
          <p:spPr>
            <a:xfrm>
              <a:off x="6780213" y="2255837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81" name="Rectangle 166"/>
            <p:cNvSpPr/>
            <p:nvPr/>
          </p:nvSpPr>
          <p:spPr>
            <a:xfrm>
              <a:off x="7091363" y="2211387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82" name="Rectangle 167"/>
            <p:cNvSpPr/>
            <p:nvPr/>
          </p:nvSpPr>
          <p:spPr>
            <a:xfrm>
              <a:off x="7221538" y="2255837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83" name="Rectangle 170"/>
            <p:cNvSpPr/>
            <p:nvPr/>
          </p:nvSpPr>
          <p:spPr>
            <a:xfrm>
              <a:off x="7548563" y="609600"/>
              <a:ext cx="458788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84" name="Rectangle 171"/>
            <p:cNvSpPr/>
            <p:nvPr/>
          </p:nvSpPr>
          <p:spPr>
            <a:xfrm>
              <a:off x="7640638" y="679450"/>
              <a:ext cx="339725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85" name="Rectangle 232"/>
            <p:cNvSpPr/>
            <p:nvPr/>
          </p:nvSpPr>
          <p:spPr>
            <a:xfrm>
              <a:off x="8007350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86" name="Rectangle 237"/>
            <p:cNvSpPr/>
            <p:nvPr/>
          </p:nvSpPr>
          <p:spPr>
            <a:xfrm>
              <a:off x="5718175" y="2517775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87" name="Rectangle 238"/>
            <p:cNvSpPr/>
            <p:nvPr/>
          </p:nvSpPr>
          <p:spPr>
            <a:xfrm>
              <a:off x="5899150" y="2562225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88" name="Rectangle 239"/>
            <p:cNvSpPr/>
            <p:nvPr/>
          </p:nvSpPr>
          <p:spPr>
            <a:xfrm>
              <a:off x="6175375" y="25177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89" name="Rectangle 240"/>
            <p:cNvSpPr/>
            <p:nvPr/>
          </p:nvSpPr>
          <p:spPr>
            <a:xfrm>
              <a:off x="6340475" y="2562225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90" name="Rectangle 241"/>
            <p:cNvSpPr/>
            <p:nvPr/>
          </p:nvSpPr>
          <p:spPr>
            <a:xfrm>
              <a:off x="6634163" y="25177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91" name="Rectangle 242"/>
            <p:cNvSpPr/>
            <p:nvPr/>
          </p:nvSpPr>
          <p:spPr>
            <a:xfrm>
              <a:off x="6805613" y="2562225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92" name="Rectangle 243"/>
            <p:cNvSpPr/>
            <p:nvPr/>
          </p:nvSpPr>
          <p:spPr>
            <a:xfrm>
              <a:off x="7091363" y="25177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93" name="Rectangle 244"/>
            <p:cNvSpPr/>
            <p:nvPr/>
          </p:nvSpPr>
          <p:spPr>
            <a:xfrm>
              <a:off x="7239000" y="2562225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94" name="Rectangle 245"/>
            <p:cNvSpPr/>
            <p:nvPr/>
          </p:nvSpPr>
          <p:spPr>
            <a:xfrm>
              <a:off x="7550150" y="25177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95" name="Rectangle 246"/>
            <p:cNvSpPr/>
            <p:nvPr/>
          </p:nvSpPr>
          <p:spPr>
            <a:xfrm>
              <a:off x="7678738" y="2562225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96" name="Rectangle 247"/>
            <p:cNvSpPr/>
            <p:nvPr/>
          </p:nvSpPr>
          <p:spPr>
            <a:xfrm>
              <a:off x="5718175" y="2517775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97" name="Rectangle 248"/>
            <p:cNvSpPr/>
            <p:nvPr/>
          </p:nvSpPr>
          <p:spPr>
            <a:xfrm>
              <a:off x="5899150" y="2562225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98" name="Rectangle 249"/>
            <p:cNvSpPr/>
            <p:nvPr/>
          </p:nvSpPr>
          <p:spPr>
            <a:xfrm>
              <a:off x="6175375" y="25177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799" name="Rectangle 250"/>
            <p:cNvSpPr/>
            <p:nvPr/>
          </p:nvSpPr>
          <p:spPr>
            <a:xfrm>
              <a:off x="6340475" y="2562225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800" name="Rectangle 251"/>
            <p:cNvSpPr/>
            <p:nvPr/>
          </p:nvSpPr>
          <p:spPr>
            <a:xfrm>
              <a:off x="6634163" y="25177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801" name="Rectangle 252"/>
            <p:cNvSpPr/>
            <p:nvPr/>
          </p:nvSpPr>
          <p:spPr>
            <a:xfrm>
              <a:off x="6805613" y="2562225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802" name="Rectangle 253"/>
            <p:cNvSpPr/>
            <p:nvPr/>
          </p:nvSpPr>
          <p:spPr>
            <a:xfrm>
              <a:off x="7091363" y="25177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803" name="Rectangle 254"/>
            <p:cNvSpPr/>
            <p:nvPr/>
          </p:nvSpPr>
          <p:spPr>
            <a:xfrm>
              <a:off x="7239000" y="2562225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804" name="Rectangle 255"/>
            <p:cNvSpPr/>
            <p:nvPr/>
          </p:nvSpPr>
          <p:spPr>
            <a:xfrm>
              <a:off x="7550150" y="25177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27805" name="Rectangle 256"/>
            <p:cNvSpPr/>
            <p:nvPr/>
          </p:nvSpPr>
          <p:spPr>
            <a:xfrm>
              <a:off x="7678738" y="2562225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61"/>
          <p:cNvSpPr/>
          <p:nvPr/>
        </p:nvSpPr>
        <p:spPr>
          <a:xfrm>
            <a:off x="304800" y="1371600"/>
            <a:ext cx="4495800" cy="2171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demo-h1.ys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0x000:irmovq $10,%rdx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0x00a:irmovq $3,%rax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0x014:nop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0x015:addq %rdx,%rax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0x017:halt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699" name="Rectangle 9"/>
          <p:cNvSpPr/>
          <p:nvPr/>
        </p:nvSpPr>
        <p:spPr>
          <a:xfrm>
            <a:off x="4489450" y="2286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00" name="Rectangle 10"/>
          <p:cNvSpPr/>
          <p:nvPr/>
        </p:nvSpPr>
        <p:spPr>
          <a:xfrm>
            <a:off x="4665663" y="298450"/>
            <a:ext cx="169862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01" name="Rectangle 11"/>
          <p:cNvSpPr/>
          <p:nvPr/>
        </p:nvSpPr>
        <p:spPr>
          <a:xfrm>
            <a:off x="4946650" y="2286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02" name="Rectangle 12"/>
          <p:cNvSpPr/>
          <p:nvPr/>
        </p:nvSpPr>
        <p:spPr>
          <a:xfrm>
            <a:off x="5122863" y="298450"/>
            <a:ext cx="169862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2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03" name="Rectangle 13"/>
          <p:cNvSpPr/>
          <p:nvPr/>
        </p:nvSpPr>
        <p:spPr>
          <a:xfrm>
            <a:off x="5403850" y="228600"/>
            <a:ext cx="458788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04" name="Rectangle 14"/>
          <p:cNvSpPr/>
          <p:nvPr/>
        </p:nvSpPr>
        <p:spPr>
          <a:xfrm>
            <a:off x="5581650" y="298450"/>
            <a:ext cx="16986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3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05" name="Rectangle 15"/>
          <p:cNvSpPr/>
          <p:nvPr/>
        </p:nvSpPr>
        <p:spPr>
          <a:xfrm>
            <a:off x="5862638" y="2286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06" name="Rectangle 16"/>
          <p:cNvSpPr/>
          <p:nvPr/>
        </p:nvSpPr>
        <p:spPr>
          <a:xfrm>
            <a:off x="6038850" y="298450"/>
            <a:ext cx="16986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4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07" name="Rectangle 17"/>
          <p:cNvSpPr/>
          <p:nvPr/>
        </p:nvSpPr>
        <p:spPr>
          <a:xfrm>
            <a:off x="6319838" y="228600"/>
            <a:ext cx="458787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08" name="Rectangle 18"/>
          <p:cNvSpPr/>
          <p:nvPr/>
        </p:nvSpPr>
        <p:spPr>
          <a:xfrm>
            <a:off x="6496050" y="298450"/>
            <a:ext cx="16986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5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09" name="Rectangle 19"/>
          <p:cNvSpPr/>
          <p:nvPr/>
        </p:nvSpPr>
        <p:spPr>
          <a:xfrm>
            <a:off x="6778625" y="2286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10" name="Rectangle 20"/>
          <p:cNvSpPr/>
          <p:nvPr/>
        </p:nvSpPr>
        <p:spPr>
          <a:xfrm>
            <a:off x="6954838" y="298450"/>
            <a:ext cx="169862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6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11" name="Rectangle 21"/>
          <p:cNvSpPr/>
          <p:nvPr/>
        </p:nvSpPr>
        <p:spPr>
          <a:xfrm>
            <a:off x="7235825" y="2286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12" name="Rectangle 22"/>
          <p:cNvSpPr/>
          <p:nvPr/>
        </p:nvSpPr>
        <p:spPr>
          <a:xfrm>
            <a:off x="7412038" y="298450"/>
            <a:ext cx="169862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7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13" name="Rectangle 23"/>
          <p:cNvSpPr/>
          <p:nvPr/>
        </p:nvSpPr>
        <p:spPr>
          <a:xfrm>
            <a:off x="7693025" y="228600"/>
            <a:ext cx="458788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14" name="Rectangle 24"/>
          <p:cNvSpPr/>
          <p:nvPr/>
        </p:nvSpPr>
        <p:spPr>
          <a:xfrm>
            <a:off x="7870825" y="298450"/>
            <a:ext cx="16986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8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15" name="Rectangle 98"/>
          <p:cNvSpPr/>
          <p:nvPr/>
        </p:nvSpPr>
        <p:spPr>
          <a:xfrm>
            <a:off x="4951413" y="981075"/>
            <a:ext cx="458787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16" name="Rectangle 99"/>
          <p:cNvSpPr/>
          <p:nvPr/>
        </p:nvSpPr>
        <p:spPr>
          <a:xfrm>
            <a:off x="5132388" y="1025525"/>
            <a:ext cx="185737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17" name="Rectangle 100"/>
          <p:cNvSpPr/>
          <p:nvPr/>
        </p:nvSpPr>
        <p:spPr>
          <a:xfrm>
            <a:off x="5408613" y="981075"/>
            <a:ext cx="460375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18" name="Rectangle 101"/>
          <p:cNvSpPr/>
          <p:nvPr/>
        </p:nvSpPr>
        <p:spPr>
          <a:xfrm>
            <a:off x="5573713" y="1025525"/>
            <a:ext cx="220662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19" name="Rectangle 102"/>
          <p:cNvSpPr/>
          <p:nvPr/>
        </p:nvSpPr>
        <p:spPr>
          <a:xfrm>
            <a:off x="5867400" y="981075"/>
            <a:ext cx="458788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20" name="Rectangle 103"/>
          <p:cNvSpPr/>
          <p:nvPr/>
        </p:nvSpPr>
        <p:spPr>
          <a:xfrm>
            <a:off x="6038850" y="1025525"/>
            <a:ext cx="2032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21" name="Rectangle 104"/>
          <p:cNvSpPr/>
          <p:nvPr/>
        </p:nvSpPr>
        <p:spPr>
          <a:xfrm>
            <a:off x="6324600" y="981075"/>
            <a:ext cx="458788" cy="306388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22" name="Rectangle 105"/>
          <p:cNvSpPr/>
          <p:nvPr/>
        </p:nvSpPr>
        <p:spPr>
          <a:xfrm>
            <a:off x="6470650" y="1025525"/>
            <a:ext cx="2540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23" name="Rectangle 106"/>
          <p:cNvSpPr/>
          <p:nvPr/>
        </p:nvSpPr>
        <p:spPr>
          <a:xfrm>
            <a:off x="6781800" y="981075"/>
            <a:ext cx="460375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24" name="Rectangle 107"/>
          <p:cNvSpPr/>
          <p:nvPr/>
        </p:nvSpPr>
        <p:spPr>
          <a:xfrm>
            <a:off x="6911975" y="1025525"/>
            <a:ext cx="287338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25" name="Rectangle 108"/>
          <p:cNvSpPr/>
          <p:nvPr/>
        </p:nvSpPr>
        <p:spPr>
          <a:xfrm>
            <a:off x="4951413" y="981075"/>
            <a:ext cx="458787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26" name="Rectangle 109"/>
          <p:cNvSpPr/>
          <p:nvPr/>
        </p:nvSpPr>
        <p:spPr>
          <a:xfrm>
            <a:off x="5132388" y="1025525"/>
            <a:ext cx="185737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27" name="Rectangle 110"/>
          <p:cNvSpPr/>
          <p:nvPr/>
        </p:nvSpPr>
        <p:spPr>
          <a:xfrm>
            <a:off x="5408613" y="981075"/>
            <a:ext cx="460375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28" name="Rectangle 111"/>
          <p:cNvSpPr/>
          <p:nvPr/>
        </p:nvSpPr>
        <p:spPr>
          <a:xfrm>
            <a:off x="5573713" y="1025525"/>
            <a:ext cx="220662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29" name="Rectangle 113"/>
          <p:cNvSpPr/>
          <p:nvPr/>
        </p:nvSpPr>
        <p:spPr>
          <a:xfrm>
            <a:off x="6038850" y="1025525"/>
            <a:ext cx="2032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30" name="Rectangle 114"/>
          <p:cNvSpPr/>
          <p:nvPr/>
        </p:nvSpPr>
        <p:spPr>
          <a:xfrm>
            <a:off x="6324600" y="981075"/>
            <a:ext cx="458788" cy="306388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31" name="Rectangle 115"/>
          <p:cNvSpPr/>
          <p:nvPr/>
        </p:nvSpPr>
        <p:spPr>
          <a:xfrm>
            <a:off x="6470650" y="1025525"/>
            <a:ext cx="2540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32" name="Rectangle 116"/>
          <p:cNvSpPr/>
          <p:nvPr/>
        </p:nvSpPr>
        <p:spPr>
          <a:xfrm>
            <a:off x="6781800" y="981075"/>
            <a:ext cx="460375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33" name="Rectangle 117"/>
          <p:cNvSpPr/>
          <p:nvPr/>
        </p:nvSpPr>
        <p:spPr>
          <a:xfrm>
            <a:off x="6911975" y="1025525"/>
            <a:ext cx="287338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34" name="Rectangle 121"/>
          <p:cNvSpPr/>
          <p:nvPr/>
        </p:nvSpPr>
        <p:spPr>
          <a:xfrm>
            <a:off x="5408613" y="1285875"/>
            <a:ext cx="460375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35" name="Rectangle 122"/>
          <p:cNvSpPr/>
          <p:nvPr/>
        </p:nvSpPr>
        <p:spPr>
          <a:xfrm>
            <a:off x="5591175" y="1330325"/>
            <a:ext cx="185738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36" name="Rectangle 123"/>
          <p:cNvSpPr/>
          <p:nvPr/>
        </p:nvSpPr>
        <p:spPr>
          <a:xfrm>
            <a:off x="5867400" y="1285875"/>
            <a:ext cx="458788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37" name="Rectangle 124"/>
          <p:cNvSpPr/>
          <p:nvPr/>
        </p:nvSpPr>
        <p:spPr>
          <a:xfrm>
            <a:off x="6030913" y="1330325"/>
            <a:ext cx="220662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38" name="Rectangle 125"/>
          <p:cNvSpPr/>
          <p:nvPr/>
        </p:nvSpPr>
        <p:spPr>
          <a:xfrm>
            <a:off x="6324600" y="1285875"/>
            <a:ext cx="458788" cy="306388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39" name="Rectangle 126"/>
          <p:cNvSpPr/>
          <p:nvPr/>
        </p:nvSpPr>
        <p:spPr>
          <a:xfrm>
            <a:off x="6496050" y="1330325"/>
            <a:ext cx="2032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40" name="Rectangle 127"/>
          <p:cNvSpPr/>
          <p:nvPr/>
        </p:nvSpPr>
        <p:spPr>
          <a:xfrm>
            <a:off x="6781800" y="1285875"/>
            <a:ext cx="460375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41" name="Rectangle 128"/>
          <p:cNvSpPr/>
          <p:nvPr/>
        </p:nvSpPr>
        <p:spPr>
          <a:xfrm>
            <a:off x="6929438" y="1330325"/>
            <a:ext cx="2540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42" name="Rectangle 129"/>
          <p:cNvSpPr/>
          <p:nvPr/>
        </p:nvSpPr>
        <p:spPr>
          <a:xfrm>
            <a:off x="7240588" y="1285875"/>
            <a:ext cx="458787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43" name="Rectangle 130"/>
          <p:cNvSpPr/>
          <p:nvPr/>
        </p:nvSpPr>
        <p:spPr>
          <a:xfrm>
            <a:off x="7369175" y="1330325"/>
            <a:ext cx="287338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44" name="Rectangle 131"/>
          <p:cNvSpPr/>
          <p:nvPr/>
        </p:nvSpPr>
        <p:spPr>
          <a:xfrm>
            <a:off x="5408613" y="1285875"/>
            <a:ext cx="460375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45" name="Rectangle 132"/>
          <p:cNvSpPr/>
          <p:nvPr/>
        </p:nvSpPr>
        <p:spPr>
          <a:xfrm>
            <a:off x="5591175" y="1330325"/>
            <a:ext cx="185738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46" name="Rectangle 134"/>
          <p:cNvSpPr/>
          <p:nvPr/>
        </p:nvSpPr>
        <p:spPr>
          <a:xfrm>
            <a:off x="6030913" y="1330325"/>
            <a:ext cx="220662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47" name="Rectangle 135"/>
          <p:cNvSpPr/>
          <p:nvPr/>
        </p:nvSpPr>
        <p:spPr>
          <a:xfrm>
            <a:off x="6324600" y="1285875"/>
            <a:ext cx="458788" cy="306388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48" name="Rectangle 136"/>
          <p:cNvSpPr/>
          <p:nvPr/>
        </p:nvSpPr>
        <p:spPr>
          <a:xfrm>
            <a:off x="6496050" y="1330325"/>
            <a:ext cx="2032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49" name="Rectangle 137"/>
          <p:cNvSpPr/>
          <p:nvPr/>
        </p:nvSpPr>
        <p:spPr>
          <a:xfrm>
            <a:off x="6781800" y="1285875"/>
            <a:ext cx="460375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50" name="Rectangle 138"/>
          <p:cNvSpPr/>
          <p:nvPr/>
        </p:nvSpPr>
        <p:spPr>
          <a:xfrm>
            <a:off x="6929438" y="1330325"/>
            <a:ext cx="2540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51" name="Rectangle 139"/>
          <p:cNvSpPr/>
          <p:nvPr/>
        </p:nvSpPr>
        <p:spPr>
          <a:xfrm>
            <a:off x="7240588" y="1285875"/>
            <a:ext cx="458787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52" name="Rectangle 140"/>
          <p:cNvSpPr/>
          <p:nvPr/>
        </p:nvSpPr>
        <p:spPr>
          <a:xfrm>
            <a:off x="7369175" y="1330325"/>
            <a:ext cx="287338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53" name="Rectangle 148"/>
          <p:cNvSpPr/>
          <p:nvPr/>
        </p:nvSpPr>
        <p:spPr>
          <a:xfrm>
            <a:off x="5867400" y="1590675"/>
            <a:ext cx="458788" cy="30797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54" name="Rectangle 149"/>
          <p:cNvSpPr/>
          <p:nvPr/>
        </p:nvSpPr>
        <p:spPr>
          <a:xfrm>
            <a:off x="6048375" y="1635125"/>
            <a:ext cx="185738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55" name="Rectangle 150"/>
          <p:cNvSpPr/>
          <p:nvPr/>
        </p:nvSpPr>
        <p:spPr>
          <a:xfrm>
            <a:off x="6324600" y="1590675"/>
            <a:ext cx="458788" cy="307975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56" name="Rectangle 151"/>
          <p:cNvSpPr/>
          <p:nvPr/>
        </p:nvSpPr>
        <p:spPr>
          <a:xfrm>
            <a:off x="6488113" y="1635125"/>
            <a:ext cx="220662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57" name="Rectangle 152"/>
          <p:cNvSpPr/>
          <p:nvPr/>
        </p:nvSpPr>
        <p:spPr>
          <a:xfrm>
            <a:off x="6781800" y="1590675"/>
            <a:ext cx="460375" cy="30797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58" name="Rectangle 153"/>
          <p:cNvSpPr/>
          <p:nvPr/>
        </p:nvSpPr>
        <p:spPr>
          <a:xfrm>
            <a:off x="6954838" y="1635125"/>
            <a:ext cx="2032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59" name="Rectangle 154"/>
          <p:cNvSpPr/>
          <p:nvPr/>
        </p:nvSpPr>
        <p:spPr>
          <a:xfrm>
            <a:off x="7240588" y="1590675"/>
            <a:ext cx="458787" cy="30797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60" name="Rectangle 155"/>
          <p:cNvSpPr/>
          <p:nvPr/>
        </p:nvSpPr>
        <p:spPr>
          <a:xfrm>
            <a:off x="7386638" y="1635125"/>
            <a:ext cx="2540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61" name="Rectangle 156"/>
          <p:cNvSpPr/>
          <p:nvPr/>
        </p:nvSpPr>
        <p:spPr>
          <a:xfrm>
            <a:off x="7697788" y="1590675"/>
            <a:ext cx="460375" cy="30797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62" name="Rectangle 157"/>
          <p:cNvSpPr/>
          <p:nvPr/>
        </p:nvSpPr>
        <p:spPr>
          <a:xfrm>
            <a:off x="7827963" y="1635125"/>
            <a:ext cx="287337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63" name="Rectangle 159"/>
          <p:cNvSpPr/>
          <p:nvPr/>
        </p:nvSpPr>
        <p:spPr>
          <a:xfrm>
            <a:off x="6048375" y="1635125"/>
            <a:ext cx="185738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64" name="Rectangle 160"/>
          <p:cNvSpPr/>
          <p:nvPr/>
        </p:nvSpPr>
        <p:spPr>
          <a:xfrm>
            <a:off x="6324600" y="1590675"/>
            <a:ext cx="458788" cy="307975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65" name="Rectangle 161"/>
          <p:cNvSpPr/>
          <p:nvPr/>
        </p:nvSpPr>
        <p:spPr>
          <a:xfrm>
            <a:off x="6488113" y="1635125"/>
            <a:ext cx="220662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66" name="Rectangle 162"/>
          <p:cNvSpPr/>
          <p:nvPr/>
        </p:nvSpPr>
        <p:spPr>
          <a:xfrm>
            <a:off x="6781800" y="1590675"/>
            <a:ext cx="460375" cy="30797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67" name="Rectangle 163"/>
          <p:cNvSpPr/>
          <p:nvPr/>
        </p:nvSpPr>
        <p:spPr>
          <a:xfrm>
            <a:off x="6954838" y="1635125"/>
            <a:ext cx="2032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68" name="Rectangle 164"/>
          <p:cNvSpPr/>
          <p:nvPr/>
        </p:nvSpPr>
        <p:spPr>
          <a:xfrm>
            <a:off x="7240588" y="1590675"/>
            <a:ext cx="458787" cy="30797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69" name="Rectangle 165"/>
          <p:cNvSpPr/>
          <p:nvPr/>
        </p:nvSpPr>
        <p:spPr>
          <a:xfrm>
            <a:off x="7386638" y="1635125"/>
            <a:ext cx="2540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70" name="Rectangle 166"/>
          <p:cNvSpPr/>
          <p:nvPr/>
        </p:nvSpPr>
        <p:spPr>
          <a:xfrm>
            <a:off x="7697788" y="1590675"/>
            <a:ext cx="460375" cy="30797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71" name="Rectangle 167"/>
          <p:cNvSpPr/>
          <p:nvPr/>
        </p:nvSpPr>
        <p:spPr>
          <a:xfrm>
            <a:off x="7827963" y="1635125"/>
            <a:ext cx="287337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72" name="Rectangle 237"/>
          <p:cNvSpPr/>
          <p:nvPr/>
        </p:nvSpPr>
        <p:spPr>
          <a:xfrm>
            <a:off x="6319838" y="1906588"/>
            <a:ext cx="458787" cy="306387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73" name="Rectangle 238"/>
          <p:cNvSpPr/>
          <p:nvPr/>
        </p:nvSpPr>
        <p:spPr>
          <a:xfrm>
            <a:off x="6500813" y="1951038"/>
            <a:ext cx="185737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74" name="Rectangle 239"/>
          <p:cNvSpPr/>
          <p:nvPr/>
        </p:nvSpPr>
        <p:spPr>
          <a:xfrm>
            <a:off x="6777038" y="1906588"/>
            <a:ext cx="460375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75" name="Rectangle 240"/>
          <p:cNvSpPr/>
          <p:nvPr/>
        </p:nvSpPr>
        <p:spPr>
          <a:xfrm>
            <a:off x="6942138" y="1951038"/>
            <a:ext cx="220662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76" name="Rectangle 241"/>
          <p:cNvSpPr/>
          <p:nvPr/>
        </p:nvSpPr>
        <p:spPr>
          <a:xfrm>
            <a:off x="7235825" y="1906588"/>
            <a:ext cx="458788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77" name="Rectangle 242"/>
          <p:cNvSpPr/>
          <p:nvPr/>
        </p:nvSpPr>
        <p:spPr>
          <a:xfrm>
            <a:off x="7407275" y="1951038"/>
            <a:ext cx="203200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78" name="Rectangle 243"/>
          <p:cNvSpPr/>
          <p:nvPr/>
        </p:nvSpPr>
        <p:spPr>
          <a:xfrm>
            <a:off x="7693025" y="1906588"/>
            <a:ext cx="460375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79" name="Rectangle 244"/>
          <p:cNvSpPr/>
          <p:nvPr/>
        </p:nvSpPr>
        <p:spPr>
          <a:xfrm>
            <a:off x="7840663" y="1951038"/>
            <a:ext cx="254000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80" name="Rectangle 245"/>
          <p:cNvSpPr/>
          <p:nvPr/>
        </p:nvSpPr>
        <p:spPr>
          <a:xfrm>
            <a:off x="8151813" y="1906588"/>
            <a:ext cx="458787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81" name="Rectangle 246"/>
          <p:cNvSpPr/>
          <p:nvPr/>
        </p:nvSpPr>
        <p:spPr>
          <a:xfrm>
            <a:off x="8280400" y="1951038"/>
            <a:ext cx="287338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82" name="Rectangle 247"/>
          <p:cNvSpPr/>
          <p:nvPr/>
        </p:nvSpPr>
        <p:spPr>
          <a:xfrm>
            <a:off x="6319838" y="1906588"/>
            <a:ext cx="458787" cy="306387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83" name="Rectangle 248"/>
          <p:cNvSpPr/>
          <p:nvPr/>
        </p:nvSpPr>
        <p:spPr>
          <a:xfrm>
            <a:off x="6500813" y="1951038"/>
            <a:ext cx="185737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84" name="Rectangle 249"/>
          <p:cNvSpPr/>
          <p:nvPr/>
        </p:nvSpPr>
        <p:spPr>
          <a:xfrm>
            <a:off x="6777038" y="1906588"/>
            <a:ext cx="460375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85" name="Rectangle 250"/>
          <p:cNvSpPr/>
          <p:nvPr/>
        </p:nvSpPr>
        <p:spPr>
          <a:xfrm>
            <a:off x="6942138" y="1951038"/>
            <a:ext cx="220662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86" name="Rectangle 251"/>
          <p:cNvSpPr/>
          <p:nvPr/>
        </p:nvSpPr>
        <p:spPr>
          <a:xfrm>
            <a:off x="7235825" y="1906588"/>
            <a:ext cx="458788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87" name="Rectangle 252"/>
          <p:cNvSpPr/>
          <p:nvPr/>
        </p:nvSpPr>
        <p:spPr>
          <a:xfrm>
            <a:off x="7407275" y="1951038"/>
            <a:ext cx="203200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88" name="Rectangle 253"/>
          <p:cNvSpPr/>
          <p:nvPr/>
        </p:nvSpPr>
        <p:spPr>
          <a:xfrm>
            <a:off x="7693025" y="1906588"/>
            <a:ext cx="460375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89" name="Rectangle 254"/>
          <p:cNvSpPr/>
          <p:nvPr/>
        </p:nvSpPr>
        <p:spPr>
          <a:xfrm>
            <a:off x="7840663" y="1951038"/>
            <a:ext cx="254000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90" name="Rectangle 255"/>
          <p:cNvSpPr/>
          <p:nvPr/>
        </p:nvSpPr>
        <p:spPr>
          <a:xfrm>
            <a:off x="8151813" y="1906588"/>
            <a:ext cx="458787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91" name="Rectangle 256"/>
          <p:cNvSpPr/>
          <p:nvPr/>
        </p:nvSpPr>
        <p:spPr>
          <a:xfrm>
            <a:off x="8280400" y="1951038"/>
            <a:ext cx="287338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92" name="Line 167"/>
          <p:cNvSpPr/>
          <p:nvPr/>
        </p:nvSpPr>
        <p:spPr>
          <a:xfrm flipH="1">
            <a:off x="4421188" y="2208213"/>
            <a:ext cx="1876425" cy="7223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93" name="Line 168"/>
          <p:cNvSpPr/>
          <p:nvPr/>
        </p:nvSpPr>
        <p:spPr>
          <a:xfrm>
            <a:off x="6764338" y="2201863"/>
            <a:ext cx="455612" cy="7254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94" name="Rectangle 205"/>
          <p:cNvSpPr/>
          <p:nvPr/>
        </p:nvSpPr>
        <p:spPr>
          <a:xfrm>
            <a:off x="5761038" y="5181600"/>
            <a:ext cx="104775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95" name="Rectangle 206"/>
          <p:cNvSpPr/>
          <p:nvPr/>
        </p:nvSpPr>
        <p:spPr>
          <a:xfrm>
            <a:off x="5761038" y="5005388"/>
            <a:ext cx="104775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796" name="Rectangle 209"/>
          <p:cNvSpPr/>
          <p:nvPr/>
        </p:nvSpPr>
        <p:spPr>
          <a:xfrm>
            <a:off x="4419600" y="5562600"/>
            <a:ext cx="4572000" cy="1120775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797" name="Rectangle 210"/>
          <p:cNvSpPr/>
          <p:nvPr/>
        </p:nvSpPr>
        <p:spPr>
          <a:xfrm>
            <a:off x="5330825" y="5591175"/>
            <a:ext cx="1106488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Decode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798" name="Rectangle 211"/>
          <p:cNvSpPr/>
          <p:nvPr/>
        </p:nvSpPr>
        <p:spPr>
          <a:xfrm>
            <a:off x="4419600" y="5932488"/>
            <a:ext cx="2809875" cy="75088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srcA=</a:t>
            </a: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  <a:endParaRPr lang="en-US" altLang="zh-CN" sz="2400" b="1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srcB=</a:t>
            </a: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en-US" altLang="zh-CN" sz="2400" b="1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799" name="Rectangle 259"/>
          <p:cNvSpPr/>
          <p:nvPr/>
        </p:nvSpPr>
        <p:spPr>
          <a:xfrm>
            <a:off x="5741988" y="2590800"/>
            <a:ext cx="1027112" cy="3317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Cycle 5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800" name="Rectangle 209"/>
          <p:cNvSpPr/>
          <p:nvPr/>
        </p:nvSpPr>
        <p:spPr>
          <a:xfrm>
            <a:off x="4419600" y="2930525"/>
            <a:ext cx="2809875" cy="785813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801" name="Rectangle 210"/>
          <p:cNvSpPr/>
          <p:nvPr/>
        </p:nvSpPr>
        <p:spPr>
          <a:xfrm>
            <a:off x="4972050" y="2959100"/>
            <a:ext cx="1843088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Write back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802" name="Rectangle 211"/>
          <p:cNvSpPr/>
          <p:nvPr/>
        </p:nvSpPr>
        <p:spPr>
          <a:xfrm>
            <a:off x="4419600" y="3300413"/>
            <a:ext cx="2809875" cy="6985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W_valE=10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W_dstE=</a:t>
            </a: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  <a:endParaRPr lang="en-US" altLang="zh-CN" sz="2400" b="1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803" name="Rectangle 209"/>
          <p:cNvSpPr/>
          <p:nvPr/>
        </p:nvSpPr>
        <p:spPr>
          <a:xfrm>
            <a:off x="4419600" y="3998913"/>
            <a:ext cx="2809875" cy="1030287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804" name="Rectangle 210"/>
          <p:cNvSpPr/>
          <p:nvPr/>
        </p:nvSpPr>
        <p:spPr>
          <a:xfrm>
            <a:off x="5330825" y="4038600"/>
            <a:ext cx="1106488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Memory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805" name="Rectangle 211"/>
          <p:cNvSpPr/>
          <p:nvPr/>
        </p:nvSpPr>
        <p:spPr>
          <a:xfrm>
            <a:off x="4419600" y="4343400"/>
            <a:ext cx="2809875" cy="685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M_valE=3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M_dstE=</a:t>
            </a: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en-US" altLang="zh-CN" sz="2400" b="1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806" name="Rectangle 211"/>
          <p:cNvSpPr/>
          <p:nvPr/>
        </p:nvSpPr>
        <p:spPr>
          <a:xfrm>
            <a:off x="6324600" y="5932488"/>
            <a:ext cx="2667000" cy="75088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1600" dirty="0">
                <a:ea typeface="宋体" panose="02010600030101010101" pitchFamily="2" charset="-122"/>
              </a:rPr>
              <a:t>←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M_valE=10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val←e_valE=3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807" name="Freeform 118"/>
          <p:cNvSpPr/>
          <p:nvPr/>
        </p:nvSpPr>
        <p:spPr>
          <a:xfrm>
            <a:off x="6015038" y="4532313"/>
            <a:ext cx="2366962" cy="1868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81" y="2824274"/>
              </a:cxn>
              <a:cxn ang="0">
                <a:pos x="10722" y="7017894"/>
              </a:cxn>
              <a:cxn ang="0">
                <a:pos x="15595" y="9243088"/>
              </a:cxn>
            </a:cxnLst>
            <a:pathLst>
              <a:path w="2522482" h="1702676">
                <a:moveTo>
                  <a:pt x="0" y="0"/>
                </a:moveTo>
                <a:cubicBezTo>
                  <a:pt x="848710" y="152400"/>
                  <a:pt x="1697421" y="304800"/>
                  <a:pt x="1986455" y="520262"/>
                </a:cubicBezTo>
                <a:cubicBezTo>
                  <a:pt x="2275489" y="735724"/>
                  <a:pt x="1644869" y="1095703"/>
                  <a:pt x="1734207" y="1292772"/>
                </a:cubicBezTo>
                <a:cubicBezTo>
                  <a:pt x="1823545" y="1489841"/>
                  <a:pt x="2173013" y="1596258"/>
                  <a:pt x="2522482" y="1702676"/>
                </a:cubicBezTo>
              </a:path>
            </a:pathLst>
          </a:cu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808" name="Freeform 1"/>
          <p:cNvSpPr/>
          <p:nvPr/>
        </p:nvSpPr>
        <p:spPr>
          <a:xfrm>
            <a:off x="6167438" y="3327400"/>
            <a:ext cx="2470150" cy="2568575"/>
          </a:xfrm>
          <a:custGeom>
            <a:avLst/>
            <a:gdLst/>
            <a:ahLst/>
            <a:cxnLst>
              <a:cxn ang="0">
                <a:pos x="0" y="140709"/>
              </a:cxn>
              <a:cxn ang="0">
                <a:pos x="2295780" y="266641"/>
              </a:cxn>
              <a:cxn ang="0">
                <a:pos x="2327229" y="2564870"/>
              </a:cxn>
            </a:cxnLst>
            <a:pathLst>
              <a:path w="2470552" h="2568822">
                <a:moveTo>
                  <a:pt x="0" y="140933"/>
                </a:moveTo>
                <a:cubicBezTo>
                  <a:pt x="956441" y="1671"/>
                  <a:pt x="1912882" y="-137591"/>
                  <a:pt x="2301765" y="267057"/>
                </a:cubicBezTo>
                <a:cubicBezTo>
                  <a:pt x="2690648" y="671705"/>
                  <a:pt x="2278117" y="2187822"/>
                  <a:pt x="2333296" y="2568822"/>
                </a:cubicBezTo>
              </a:path>
            </a:pathLst>
          </a:cu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809" name="Rectangle 3"/>
          <p:cNvSpPr/>
          <p:nvPr/>
        </p:nvSpPr>
        <p:spPr>
          <a:xfrm>
            <a:off x="0" y="3787775"/>
            <a:ext cx="4508500" cy="2689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Register 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Generated by ALU during previous cycle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Forward from M stage as valA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Register 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Value just generated by ALU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Forward from E stage as valB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810" name="Rectangle 98"/>
          <p:cNvSpPr/>
          <p:nvPr/>
        </p:nvSpPr>
        <p:spPr>
          <a:xfrm>
            <a:off x="4495800" y="661988"/>
            <a:ext cx="458788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811" name="Rectangle 99"/>
          <p:cNvSpPr/>
          <p:nvPr/>
        </p:nvSpPr>
        <p:spPr>
          <a:xfrm>
            <a:off x="4676775" y="706438"/>
            <a:ext cx="185738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812" name="Rectangle 100"/>
          <p:cNvSpPr/>
          <p:nvPr/>
        </p:nvSpPr>
        <p:spPr>
          <a:xfrm>
            <a:off x="4953000" y="661988"/>
            <a:ext cx="460375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813" name="Rectangle 101"/>
          <p:cNvSpPr/>
          <p:nvPr/>
        </p:nvSpPr>
        <p:spPr>
          <a:xfrm>
            <a:off x="5118100" y="706438"/>
            <a:ext cx="220663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814" name="Rectangle 102"/>
          <p:cNvSpPr/>
          <p:nvPr/>
        </p:nvSpPr>
        <p:spPr>
          <a:xfrm>
            <a:off x="5411788" y="661988"/>
            <a:ext cx="458787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815" name="Rectangle 103"/>
          <p:cNvSpPr/>
          <p:nvPr/>
        </p:nvSpPr>
        <p:spPr>
          <a:xfrm>
            <a:off x="5583238" y="706438"/>
            <a:ext cx="203200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816" name="Rectangle 104"/>
          <p:cNvSpPr/>
          <p:nvPr/>
        </p:nvSpPr>
        <p:spPr>
          <a:xfrm>
            <a:off x="5868988" y="661988"/>
            <a:ext cx="458787" cy="306387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817" name="Rectangle 105"/>
          <p:cNvSpPr/>
          <p:nvPr/>
        </p:nvSpPr>
        <p:spPr>
          <a:xfrm>
            <a:off x="6015038" y="706438"/>
            <a:ext cx="254000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818" name="Rectangle 106"/>
          <p:cNvSpPr/>
          <p:nvPr/>
        </p:nvSpPr>
        <p:spPr>
          <a:xfrm>
            <a:off x="6326188" y="661988"/>
            <a:ext cx="460375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819" name="Rectangle 107"/>
          <p:cNvSpPr/>
          <p:nvPr/>
        </p:nvSpPr>
        <p:spPr>
          <a:xfrm>
            <a:off x="6456363" y="706438"/>
            <a:ext cx="287337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820" name="Rectangle 108"/>
          <p:cNvSpPr/>
          <p:nvPr/>
        </p:nvSpPr>
        <p:spPr>
          <a:xfrm>
            <a:off x="4495800" y="661988"/>
            <a:ext cx="458788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821" name="Rectangle 109"/>
          <p:cNvSpPr/>
          <p:nvPr/>
        </p:nvSpPr>
        <p:spPr>
          <a:xfrm>
            <a:off x="4676775" y="706438"/>
            <a:ext cx="185738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822" name="Rectangle 110"/>
          <p:cNvSpPr/>
          <p:nvPr/>
        </p:nvSpPr>
        <p:spPr>
          <a:xfrm>
            <a:off x="4953000" y="661988"/>
            <a:ext cx="460375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823" name="Rectangle 111"/>
          <p:cNvSpPr/>
          <p:nvPr/>
        </p:nvSpPr>
        <p:spPr>
          <a:xfrm>
            <a:off x="5118100" y="706438"/>
            <a:ext cx="220663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824" name="Rectangle 113"/>
          <p:cNvSpPr/>
          <p:nvPr/>
        </p:nvSpPr>
        <p:spPr>
          <a:xfrm>
            <a:off x="5583238" y="706438"/>
            <a:ext cx="203200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825" name="Rectangle 114"/>
          <p:cNvSpPr/>
          <p:nvPr/>
        </p:nvSpPr>
        <p:spPr>
          <a:xfrm>
            <a:off x="5868988" y="661988"/>
            <a:ext cx="458787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826" name="Rectangle 115"/>
          <p:cNvSpPr/>
          <p:nvPr/>
        </p:nvSpPr>
        <p:spPr>
          <a:xfrm>
            <a:off x="6015038" y="706438"/>
            <a:ext cx="254000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827" name="Rectangle 116"/>
          <p:cNvSpPr/>
          <p:nvPr/>
        </p:nvSpPr>
        <p:spPr>
          <a:xfrm>
            <a:off x="6326188" y="661988"/>
            <a:ext cx="460375" cy="306387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29828" name="Rectangle 117"/>
          <p:cNvSpPr/>
          <p:nvPr/>
        </p:nvSpPr>
        <p:spPr>
          <a:xfrm>
            <a:off x="6456363" y="706438"/>
            <a:ext cx="287337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829" name="Rectangle 24"/>
          <p:cNvSpPr/>
          <p:nvPr/>
        </p:nvSpPr>
        <p:spPr>
          <a:xfrm>
            <a:off x="8280400" y="304800"/>
            <a:ext cx="173038" cy="3317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9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9830" name="Rectangle 2"/>
          <p:cNvSpPr>
            <a:spLocks noGrp="1"/>
          </p:cNvSpPr>
          <p:nvPr>
            <p:ph type="title"/>
          </p:nvPr>
        </p:nvSpPr>
        <p:spPr>
          <a:xfrm>
            <a:off x="460375" y="395288"/>
            <a:ext cx="3773488" cy="78105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 Dependencies: 1 Nop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716963" cy="78105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 Dependencies: No Nop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747" name="Rectangle 261"/>
          <p:cNvSpPr/>
          <p:nvPr/>
        </p:nvSpPr>
        <p:spPr>
          <a:xfrm>
            <a:off x="304800" y="1371600"/>
            <a:ext cx="4495800" cy="2171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demo-h0.ys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0x000:irmovq $10,%rdx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0x00a:irmovq $3,%rax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0x014:addq %rdx,%rax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0x016:halt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1748" name="Rectangle 9"/>
          <p:cNvSpPr/>
          <p:nvPr/>
        </p:nvSpPr>
        <p:spPr>
          <a:xfrm>
            <a:off x="3429000" y="6096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49" name="Rectangle 10"/>
          <p:cNvSpPr/>
          <p:nvPr/>
        </p:nvSpPr>
        <p:spPr>
          <a:xfrm>
            <a:off x="3605213" y="679450"/>
            <a:ext cx="169862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50" name="Rectangle 11"/>
          <p:cNvSpPr/>
          <p:nvPr/>
        </p:nvSpPr>
        <p:spPr>
          <a:xfrm>
            <a:off x="3886200" y="6096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51" name="Rectangle 12"/>
          <p:cNvSpPr/>
          <p:nvPr/>
        </p:nvSpPr>
        <p:spPr>
          <a:xfrm>
            <a:off x="4062413" y="679450"/>
            <a:ext cx="169862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2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52" name="Rectangle 13"/>
          <p:cNvSpPr/>
          <p:nvPr/>
        </p:nvSpPr>
        <p:spPr>
          <a:xfrm>
            <a:off x="4343400" y="609600"/>
            <a:ext cx="458788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53" name="Rectangle 14"/>
          <p:cNvSpPr/>
          <p:nvPr/>
        </p:nvSpPr>
        <p:spPr>
          <a:xfrm>
            <a:off x="4521200" y="679450"/>
            <a:ext cx="16986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3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54" name="Rectangle 15"/>
          <p:cNvSpPr/>
          <p:nvPr/>
        </p:nvSpPr>
        <p:spPr>
          <a:xfrm>
            <a:off x="4802188" y="6096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55" name="Rectangle 16"/>
          <p:cNvSpPr/>
          <p:nvPr/>
        </p:nvSpPr>
        <p:spPr>
          <a:xfrm>
            <a:off x="4978400" y="679450"/>
            <a:ext cx="16986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4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56" name="Rectangle 17"/>
          <p:cNvSpPr/>
          <p:nvPr/>
        </p:nvSpPr>
        <p:spPr>
          <a:xfrm>
            <a:off x="5259388" y="609600"/>
            <a:ext cx="458787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57" name="Rectangle 18"/>
          <p:cNvSpPr/>
          <p:nvPr/>
        </p:nvSpPr>
        <p:spPr>
          <a:xfrm>
            <a:off x="5435600" y="679450"/>
            <a:ext cx="16986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5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58" name="Rectangle 19"/>
          <p:cNvSpPr/>
          <p:nvPr/>
        </p:nvSpPr>
        <p:spPr>
          <a:xfrm>
            <a:off x="5718175" y="6096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59" name="Rectangle 20"/>
          <p:cNvSpPr/>
          <p:nvPr/>
        </p:nvSpPr>
        <p:spPr>
          <a:xfrm>
            <a:off x="5894388" y="679450"/>
            <a:ext cx="169862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6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60" name="Rectangle 21"/>
          <p:cNvSpPr/>
          <p:nvPr/>
        </p:nvSpPr>
        <p:spPr>
          <a:xfrm>
            <a:off x="6175375" y="6096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61" name="Rectangle 22"/>
          <p:cNvSpPr/>
          <p:nvPr/>
        </p:nvSpPr>
        <p:spPr>
          <a:xfrm>
            <a:off x="6351588" y="679450"/>
            <a:ext cx="169862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7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62" name="Rectangle 23"/>
          <p:cNvSpPr/>
          <p:nvPr/>
        </p:nvSpPr>
        <p:spPr>
          <a:xfrm>
            <a:off x="6632575" y="609600"/>
            <a:ext cx="458788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63" name="Rectangle 24"/>
          <p:cNvSpPr/>
          <p:nvPr/>
        </p:nvSpPr>
        <p:spPr>
          <a:xfrm>
            <a:off x="6810375" y="679450"/>
            <a:ext cx="16986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8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64" name="Rectangle 98"/>
          <p:cNvSpPr/>
          <p:nvPr/>
        </p:nvSpPr>
        <p:spPr>
          <a:xfrm>
            <a:off x="3429000" y="990600"/>
            <a:ext cx="458788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65" name="Rectangle 99"/>
          <p:cNvSpPr/>
          <p:nvPr/>
        </p:nvSpPr>
        <p:spPr>
          <a:xfrm>
            <a:off x="3609975" y="1035050"/>
            <a:ext cx="185738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66" name="Rectangle 100"/>
          <p:cNvSpPr/>
          <p:nvPr/>
        </p:nvSpPr>
        <p:spPr>
          <a:xfrm>
            <a:off x="3886200" y="990600"/>
            <a:ext cx="460375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67" name="Rectangle 101"/>
          <p:cNvSpPr/>
          <p:nvPr/>
        </p:nvSpPr>
        <p:spPr>
          <a:xfrm>
            <a:off x="4051300" y="1035050"/>
            <a:ext cx="22066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68" name="Rectangle 102"/>
          <p:cNvSpPr/>
          <p:nvPr/>
        </p:nvSpPr>
        <p:spPr>
          <a:xfrm>
            <a:off x="4344988" y="990600"/>
            <a:ext cx="458787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69" name="Rectangle 103"/>
          <p:cNvSpPr/>
          <p:nvPr/>
        </p:nvSpPr>
        <p:spPr>
          <a:xfrm>
            <a:off x="4516438" y="1035050"/>
            <a:ext cx="2032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70" name="Rectangle 104"/>
          <p:cNvSpPr/>
          <p:nvPr/>
        </p:nvSpPr>
        <p:spPr>
          <a:xfrm>
            <a:off x="4802188" y="990600"/>
            <a:ext cx="458787" cy="306388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71" name="Rectangle 105"/>
          <p:cNvSpPr/>
          <p:nvPr/>
        </p:nvSpPr>
        <p:spPr>
          <a:xfrm>
            <a:off x="4948238" y="1035050"/>
            <a:ext cx="2540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72" name="Rectangle 106"/>
          <p:cNvSpPr/>
          <p:nvPr/>
        </p:nvSpPr>
        <p:spPr>
          <a:xfrm>
            <a:off x="5259388" y="990600"/>
            <a:ext cx="460375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73" name="Rectangle 107"/>
          <p:cNvSpPr/>
          <p:nvPr/>
        </p:nvSpPr>
        <p:spPr>
          <a:xfrm>
            <a:off x="5389563" y="1035050"/>
            <a:ext cx="287337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74" name="Rectangle 108"/>
          <p:cNvSpPr/>
          <p:nvPr/>
        </p:nvSpPr>
        <p:spPr>
          <a:xfrm>
            <a:off x="3429000" y="990600"/>
            <a:ext cx="458788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75" name="Rectangle 109"/>
          <p:cNvSpPr/>
          <p:nvPr/>
        </p:nvSpPr>
        <p:spPr>
          <a:xfrm>
            <a:off x="3609975" y="1035050"/>
            <a:ext cx="185738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76" name="Rectangle 110"/>
          <p:cNvSpPr/>
          <p:nvPr/>
        </p:nvSpPr>
        <p:spPr>
          <a:xfrm>
            <a:off x="3886200" y="990600"/>
            <a:ext cx="460375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77" name="Rectangle 111"/>
          <p:cNvSpPr/>
          <p:nvPr/>
        </p:nvSpPr>
        <p:spPr>
          <a:xfrm>
            <a:off x="4051300" y="1035050"/>
            <a:ext cx="22066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78" name="Rectangle 113"/>
          <p:cNvSpPr/>
          <p:nvPr/>
        </p:nvSpPr>
        <p:spPr>
          <a:xfrm>
            <a:off x="4516438" y="1035050"/>
            <a:ext cx="2032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79" name="Rectangle 114"/>
          <p:cNvSpPr/>
          <p:nvPr/>
        </p:nvSpPr>
        <p:spPr>
          <a:xfrm>
            <a:off x="4802188" y="990600"/>
            <a:ext cx="458787" cy="306388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80" name="Rectangle 115"/>
          <p:cNvSpPr/>
          <p:nvPr/>
        </p:nvSpPr>
        <p:spPr>
          <a:xfrm>
            <a:off x="4948238" y="1035050"/>
            <a:ext cx="2540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81" name="Rectangle 116"/>
          <p:cNvSpPr/>
          <p:nvPr/>
        </p:nvSpPr>
        <p:spPr>
          <a:xfrm>
            <a:off x="5259388" y="990600"/>
            <a:ext cx="460375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82" name="Rectangle 117"/>
          <p:cNvSpPr/>
          <p:nvPr/>
        </p:nvSpPr>
        <p:spPr>
          <a:xfrm>
            <a:off x="5389563" y="1035050"/>
            <a:ext cx="287337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83" name="Rectangle 121"/>
          <p:cNvSpPr/>
          <p:nvPr/>
        </p:nvSpPr>
        <p:spPr>
          <a:xfrm>
            <a:off x="3886200" y="1295400"/>
            <a:ext cx="460375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84" name="Rectangle 122"/>
          <p:cNvSpPr/>
          <p:nvPr/>
        </p:nvSpPr>
        <p:spPr>
          <a:xfrm>
            <a:off x="4068763" y="1339850"/>
            <a:ext cx="185737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85" name="Rectangle 123"/>
          <p:cNvSpPr/>
          <p:nvPr/>
        </p:nvSpPr>
        <p:spPr>
          <a:xfrm>
            <a:off x="4344988" y="1295400"/>
            <a:ext cx="458787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86" name="Rectangle 124"/>
          <p:cNvSpPr/>
          <p:nvPr/>
        </p:nvSpPr>
        <p:spPr>
          <a:xfrm>
            <a:off x="4508500" y="1339850"/>
            <a:ext cx="22066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87" name="Rectangle 125"/>
          <p:cNvSpPr/>
          <p:nvPr/>
        </p:nvSpPr>
        <p:spPr>
          <a:xfrm>
            <a:off x="4802188" y="1295400"/>
            <a:ext cx="458787" cy="306388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88" name="Rectangle 126"/>
          <p:cNvSpPr/>
          <p:nvPr/>
        </p:nvSpPr>
        <p:spPr>
          <a:xfrm>
            <a:off x="4973638" y="1339850"/>
            <a:ext cx="2032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89" name="Rectangle 127"/>
          <p:cNvSpPr/>
          <p:nvPr/>
        </p:nvSpPr>
        <p:spPr>
          <a:xfrm>
            <a:off x="5259388" y="1295400"/>
            <a:ext cx="460375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90" name="Rectangle 128"/>
          <p:cNvSpPr/>
          <p:nvPr/>
        </p:nvSpPr>
        <p:spPr>
          <a:xfrm>
            <a:off x="5407025" y="1339850"/>
            <a:ext cx="2540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91" name="Rectangle 129"/>
          <p:cNvSpPr/>
          <p:nvPr/>
        </p:nvSpPr>
        <p:spPr>
          <a:xfrm>
            <a:off x="5718175" y="1295400"/>
            <a:ext cx="458788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92" name="Rectangle 130"/>
          <p:cNvSpPr/>
          <p:nvPr/>
        </p:nvSpPr>
        <p:spPr>
          <a:xfrm>
            <a:off x="5846763" y="1339850"/>
            <a:ext cx="287337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93" name="Rectangle 131"/>
          <p:cNvSpPr/>
          <p:nvPr/>
        </p:nvSpPr>
        <p:spPr>
          <a:xfrm>
            <a:off x="3886200" y="1295400"/>
            <a:ext cx="460375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94" name="Rectangle 132"/>
          <p:cNvSpPr/>
          <p:nvPr/>
        </p:nvSpPr>
        <p:spPr>
          <a:xfrm>
            <a:off x="4068763" y="1339850"/>
            <a:ext cx="185737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95" name="Rectangle 134"/>
          <p:cNvSpPr/>
          <p:nvPr/>
        </p:nvSpPr>
        <p:spPr>
          <a:xfrm>
            <a:off x="4508500" y="1339850"/>
            <a:ext cx="22066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96" name="Rectangle 135"/>
          <p:cNvSpPr/>
          <p:nvPr/>
        </p:nvSpPr>
        <p:spPr>
          <a:xfrm>
            <a:off x="4802188" y="1295400"/>
            <a:ext cx="458787" cy="306388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97" name="Rectangle 136"/>
          <p:cNvSpPr/>
          <p:nvPr/>
        </p:nvSpPr>
        <p:spPr>
          <a:xfrm>
            <a:off x="4973638" y="1339850"/>
            <a:ext cx="2032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798" name="Rectangle 137"/>
          <p:cNvSpPr/>
          <p:nvPr/>
        </p:nvSpPr>
        <p:spPr>
          <a:xfrm>
            <a:off x="5259388" y="1295400"/>
            <a:ext cx="460375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799" name="Rectangle 138"/>
          <p:cNvSpPr/>
          <p:nvPr/>
        </p:nvSpPr>
        <p:spPr>
          <a:xfrm>
            <a:off x="5407025" y="1339850"/>
            <a:ext cx="2540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00" name="Rectangle 139"/>
          <p:cNvSpPr/>
          <p:nvPr/>
        </p:nvSpPr>
        <p:spPr>
          <a:xfrm>
            <a:off x="5718175" y="1295400"/>
            <a:ext cx="458788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801" name="Rectangle 140"/>
          <p:cNvSpPr/>
          <p:nvPr/>
        </p:nvSpPr>
        <p:spPr>
          <a:xfrm>
            <a:off x="5846763" y="1339850"/>
            <a:ext cx="287337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02" name="Rectangle 148"/>
          <p:cNvSpPr/>
          <p:nvPr/>
        </p:nvSpPr>
        <p:spPr>
          <a:xfrm>
            <a:off x="4344988" y="1600200"/>
            <a:ext cx="458787" cy="30797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803" name="Rectangle 149"/>
          <p:cNvSpPr/>
          <p:nvPr/>
        </p:nvSpPr>
        <p:spPr>
          <a:xfrm>
            <a:off x="4525963" y="1644650"/>
            <a:ext cx="185737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04" name="Rectangle 150"/>
          <p:cNvSpPr/>
          <p:nvPr/>
        </p:nvSpPr>
        <p:spPr>
          <a:xfrm>
            <a:off x="4802188" y="1600200"/>
            <a:ext cx="458787" cy="307975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805" name="Rectangle 151"/>
          <p:cNvSpPr/>
          <p:nvPr/>
        </p:nvSpPr>
        <p:spPr>
          <a:xfrm>
            <a:off x="4965700" y="1644650"/>
            <a:ext cx="22066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06" name="Rectangle 152"/>
          <p:cNvSpPr/>
          <p:nvPr/>
        </p:nvSpPr>
        <p:spPr>
          <a:xfrm>
            <a:off x="5259388" y="1600200"/>
            <a:ext cx="460375" cy="30797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807" name="Rectangle 153"/>
          <p:cNvSpPr/>
          <p:nvPr/>
        </p:nvSpPr>
        <p:spPr>
          <a:xfrm>
            <a:off x="5432425" y="1644650"/>
            <a:ext cx="2032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08" name="Rectangle 154"/>
          <p:cNvSpPr/>
          <p:nvPr/>
        </p:nvSpPr>
        <p:spPr>
          <a:xfrm>
            <a:off x="5718175" y="1600200"/>
            <a:ext cx="458788" cy="30797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809" name="Rectangle 155"/>
          <p:cNvSpPr/>
          <p:nvPr/>
        </p:nvSpPr>
        <p:spPr>
          <a:xfrm>
            <a:off x="5864225" y="1644650"/>
            <a:ext cx="2540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10" name="Rectangle 156"/>
          <p:cNvSpPr/>
          <p:nvPr/>
        </p:nvSpPr>
        <p:spPr>
          <a:xfrm>
            <a:off x="6175375" y="1600200"/>
            <a:ext cx="460375" cy="30797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811" name="Rectangle 157"/>
          <p:cNvSpPr/>
          <p:nvPr/>
        </p:nvSpPr>
        <p:spPr>
          <a:xfrm>
            <a:off x="6305550" y="1644650"/>
            <a:ext cx="287338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12" name="Rectangle 159"/>
          <p:cNvSpPr/>
          <p:nvPr/>
        </p:nvSpPr>
        <p:spPr>
          <a:xfrm>
            <a:off x="4525963" y="1644650"/>
            <a:ext cx="185737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13" name="Rectangle 160"/>
          <p:cNvSpPr/>
          <p:nvPr/>
        </p:nvSpPr>
        <p:spPr>
          <a:xfrm>
            <a:off x="4802188" y="1600200"/>
            <a:ext cx="458787" cy="307975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814" name="Rectangle 161"/>
          <p:cNvSpPr/>
          <p:nvPr/>
        </p:nvSpPr>
        <p:spPr>
          <a:xfrm>
            <a:off x="4965700" y="1644650"/>
            <a:ext cx="22066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15" name="Rectangle 162"/>
          <p:cNvSpPr/>
          <p:nvPr/>
        </p:nvSpPr>
        <p:spPr>
          <a:xfrm>
            <a:off x="5259388" y="1600200"/>
            <a:ext cx="460375" cy="30797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816" name="Rectangle 163"/>
          <p:cNvSpPr/>
          <p:nvPr/>
        </p:nvSpPr>
        <p:spPr>
          <a:xfrm>
            <a:off x="5432425" y="1644650"/>
            <a:ext cx="2032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17" name="Rectangle 164"/>
          <p:cNvSpPr/>
          <p:nvPr/>
        </p:nvSpPr>
        <p:spPr>
          <a:xfrm>
            <a:off x="5718175" y="1600200"/>
            <a:ext cx="458788" cy="30797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818" name="Rectangle 165"/>
          <p:cNvSpPr/>
          <p:nvPr/>
        </p:nvSpPr>
        <p:spPr>
          <a:xfrm>
            <a:off x="5864225" y="1644650"/>
            <a:ext cx="2540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19" name="Rectangle 166"/>
          <p:cNvSpPr/>
          <p:nvPr/>
        </p:nvSpPr>
        <p:spPr>
          <a:xfrm>
            <a:off x="6175375" y="1600200"/>
            <a:ext cx="460375" cy="30797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820" name="Rectangle 167"/>
          <p:cNvSpPr/>
          <p:nvPr/>
        </p:nvSpPr>
        <p:spPr>
          <a:xfrm>
            <a:off x="6305550" y="1644650"/>
            <a:ext cx="287338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21" name="Rectangle 237"/>
          <p:cNvSpPr/>
          <p:nvPr/>
        </p:nvSpPr>
        <p:spPr>
          <a:xfrm>
            <a:off x="4802188" y="1906588"/>
            <a:ext cx="458787" cy="306387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822" name="Rectangle 238"/>
          <p:cNvSpPr/>
          <p:nvPr/>
        </p:nvSpPr>
        <p:spPr>
          <a:xfrm>
            <a:off x="4983163" y="1951038"/>
            <a:ext cx="185737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23" name="Rectangle 239"/>
          <p:cNvSpPr/>
          <p:nvPr/>
        </p:nvSpPr>
        <p:spPr>
          <a:xfrm>
            <a:off x="5259388" y="1906588"/>
            <a:ext cx="460375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824" name="Rectangle 240"/>
          <p:cNvSpPr/>
          <p:nvPr/>
        </p:nvSpPr>
        <p:spPr>
          <a:xfrm>
            <a:off x="5424488" y="1951038"/>
            <a:ext cx="220662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25" name="Rectangle 241"/>
          <p:cNvSpPr/>
          <p:nvPr/>
        </p:nvSpPr>
        <p:spPr>
          <a:xfrm>
            <a:off x="5718175" y="1906588"/>
            <a:ext cx="458788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826" name="Rectangle 242"/>
          <p:cNvSpPr/>
          <p:nvPr/>
        </p:nvSpPr>
        <p:spPr>
          <a:xfrm>
            <a:off x="5889625" y="1951038"/>
            <a:ext cx="203200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27" name="Rectangle 243"/>
          <p:cNvSpPr/>
          <p:nvPr/>
        </p:nvSpPr>
        <p:spPr>
          <a:xfrm>
            <a:off x="6175375" y="1906588"/>
            <a:ext cx="460375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828" name="Rectangle 244"/>
          <p:cNvSpPr/>
          <p:nvPr/>
        </p:nvSpPr>
        <p:spPr>
          <a:xfrm>
            <a:off x="6323013" y="1951038"/>
            <a:ext cx="254000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29" name="Rectangle 245"/>
          <p:cNvSpPr/>
          <p:nvPr/>
        </p:nvSpPr>
        <p:spPr>
          <a:xfrm>
            <a:off x="6634163" y="1906588"/>
            <a:ext cx="458787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830" name="Rectangle 246"/>
          <p:cNvSpPr/>
          <p:nvPr/>
        </p:nvSpPr>
        <p:spPr>
          <a:xfrm>
            <a:off x="6762750" y="1951038"/>
            <a:ext cx="287338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31" name="Rectangle 247"/>
          <p:cNvSpPr/>
          <p:nvPr/>
        </p:nvSpPr>
        <p:spPr>
          <a:xfrm>
            <a:off x="4802188" y="1906588"/>
            <a:ext cx="458787" cy="306387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832" name="Rectangle 248"/>
          <p:cNvSpPr/>
          <p:nvPr/>
        </p:nvSpPr>
        <p:spPr>
          <a:xfrm>
            <a:off x="4983163" y="1951038"/>
            <a:ext cx="185737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33" name="Rectangle 249"/>
          <p:cNvSpPr/>
          <p:nvPr/>
        </p:nvSpPr>
        <p:spPr>
          <a:xfrm>
            <a:off x="5259388" y="1906588"/>
            <a:ext cx="460375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834" name="Rectangle 250"/>
          <p:cNvSpPr/>
          <p:nvPr/>
        </p:nvSpPr>
        <p:spPr>
          <a:xfrm>
            <a:off x="5424488" y="1951038"/>
            <a:ext cx="220662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35" name="Rectangle 251"/>
          <p:cNvSpPr/>
          <p:nvPr/>
        </p:nvSpPr>
        <p:spPr>
          <a:xfrm>
            <a:off x="5718175" y="1906588"/>
            <a:ext cx="458788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836" name="Rectangle 252"/>
          <p:cNvSpPr/>
          <p:nvPr/>
        </p:nvSpPr>
        <p:spPr>
          <a:xfrm>
            <a:off x="5889625" y="1951038"/>
            <a:ext cx="203200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37" name="Rectangle 253"/>
          <p:cNvSpPr/>
          <p:nvPr/>
        </p:nvSpPr>
        <p:spPr>
          <a:xfrm>
            <a:off x="6175375" y="1906588"/>
            <a:ext cx="460375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838" name="Rectangle 254"/>
          <p:cNvSpPr/>
          <p:nvPr/>
        </p:nvSpPr>
        <p:spPr>
          <a:xfrm>
            <a:off x="6323013" y="1951038"/>
            <a:ext cx="254000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39" name="Rectangle 255"/>
          <p:cNvSpPr/>
          <p:nvPr/>
        </p:nvSpPr>
        <p:spPr>
          <a:xfrm>
            <a:off x="6634163" y="1906588"/>
            <a:ext cx="458787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840" name="Rectangle 256"/>
          <p:cNvSpPr/>
          <p:nvPr/>
        </p:nvSpPr>
        <p:spPr>
          <a:xfrm>
            <a:off x="6762750" y="1951038"/>
            <a:ext cx="287338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41" name="Line 167"/>
          <p:cNvSpPr/>
          <p:nvPr/>
        </p:nvSpPr>
        <p:spPr>
          <a:xfrm flipH="1">
            <a:off x="4573588" y="2209800"/>
            <a:ext cx="230187" cy="7207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842" name="Line 168"/>
          <p:cNvSpPr/>
          <p:nvPr/>
        </p:nvSpPr>
        <p:spPr>
          <a:xfrm>
            <a:off x="5259388" y="2209800"/>
            <a:ext cx="2055812" cy="7207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843" name="Rectangle 205"/>
          <p:cNvSpPr/>
          <p:nvPr/>
        </p:nvSpPr>
        <p:spPr>
          <a:xfrm>
            <a:off x="5913438" y="5181600"/>
            <a:ext cx="104775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44" name="Rectangle 206"/>
          <p:cNvSpPr/>
          <p:nvPr/>
        </p:nvSpPr>
        <p:spPr>
          <a:xfrm>
            <a:off x="5913438" y="5005388"/>
            <a:ext cx="104775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45" name="Rectangle 209"/>
          <p:cNvSpPr/>
          <p:nvPr/>
        </p:nvSpPr>
        <p:spPr>
          <a:xfrm>
            <a:off x="4572000" y="5562600"/>
            <a:ext cx="4572000" cy="1120775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846" name="Rectangle 210"/>
          <p:cNvSpPr/>
          <p:nvPr/>
        </p:nvSpPr>
        <p:spPr>
          <a:xfrm>
            <a:off x="5483225" y="5591175"/>
            <a:ext cx="1106488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Decode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1847" name="Rectangle 211"/>
          <p:cNvSpPr/>
          <p:nvPr/>
        </p:nvSpPr>
        <p:spPr>
          <a:xfrm>
            <a:off x="4572000" y="5932488"/>
            <a:ext cx="2809875" cy="75088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srcA=</a:t>
            </a: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  <a:endParaRPr lang="en-US" altLang="zh-CN" sz="2400" b="1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srcB=</a:t>
            </a: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en-US" altLang="zh-CN" sz="2400" b="1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1848" name="Rectangle 259"/>
          <p:cNvSpPr/>
          <p:nvPr/>
        </p:nvSpPr>
        <p:spPr>
          <a:xfrm>
            <a:off x="4992688" y="2573338"/>
            <a:ext cx="1027112" cy="3333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Cycle 4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1849" name="Rectangle 209"/>
          <p:cNvSpPr/>
          <p:nvPr/>
        </p:nvSpPr>
        <p:spPr>
          <a:xfrm>
            <a:off x="4572000" y="2930525"/>
            <a:ext cx="2809875" cy="785813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850" name="Rectangle 210"/>
          <p:cNvSpPr/>
          <p:nvPr/>
        </p:nvSpPr>
        <p:spPr>
          <a:xfrm>
            <a:off x="5492750" y="2959100"/>
            <a:ext cx="1106488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Memory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1851" name="Rectangle 211"/>
          <p:cNvSpPr/>
          <p:nvPr/>
        </p:nvSpPr>
        <p:spPr>
          <a:xfrm>
            <a:off x="4572000" y="3300413"/>
            <a:ext cx="2809875" cy="6985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M_valE=10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M_dstE=</a:t>
            </a: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%rdx</a:t>
            </a:r>
            <a:endParaRPr lang="en-US" altLang="zh-CN" sz="2400" b="1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1852" name="Rectangle 209"/>
          <p:cNvSpPr/>
          <p:nvPr/>
        </p:nvSpPr>
        <p:spPr>
          <a:xfrm>
            <a:off x="4572000" y="3998913"/>
            <a:ext cx="2809875" cy="1030287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1853" name="Rectangle 210"/>
          <p:cNvSpPr/>
          <p:nvPr/>
        </p:nvSpPr>
        <p:spPr>
          <a:xfrm>
            <a:off x="5391150" y="4038600"/>
            <a:ext cx="1290638" cy="3317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Execute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1854" name="Rectangle 211"/>
          <p:cNvSpPr/>
          <p:nvPr/>
        </p:nvSpPr>
        <p:spPr>
          <a:xfrm>
            <a:off x="4572000" y="4343400"/>
            <a:ext cx="2809875" cy="685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e_valE</a:t>
            </a: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←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0+3=3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E_dstE=</a:t>
            </a: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en-US" altLang="zh-CN" sz="2400" b="1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1855" name="Rectangle 211"/>
          <p:cNvSpPr/>
          <p:nvPr/>
        </p:nvSpPr>
        <p:spPr>
          <a:xfrm>
            <a:off x="6477000" y="5932488"/>
            <a:ext cx="2667000" cy="75088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1600" dirty="0">
                <a:ea typeface="宋体" panose="02010600030101010101" pitchFamily="2" charset="-122"/>
              </a:rPr>
              <a:t>←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M_valE=10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val←e_valE=3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1856" name="Freeform 118"/>
          <p:cNvSpPr/>
          <p:nvPr/>
        </p:nvSpPr>
        <p:spPr>
          <a:xfrm>
            <a:off x="6838950" y="4514850"/>
            <a:ext cx="1695450" cy="1885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17" y="2958744"/>
              </a:cxn>
              <a:cxn ang="0">
                <a:pos x="2022" y="7352031"/>
              </a:cxn>
              <a:cxn ang="0">
                <a:pos x="2941" y="9683169"/>
              </a:cxn>
            </a:cxnLst>
            <a:pathLst>
              <a:path w="2522482" h="1702676">
                <a:moveTo>
                  <a:pt x="0" y="0"/>
                </a:moveTo>
                <a:cubicBezTo>
                  <a:pt x="848710" y="152400"/>
                  <a:pt x="1697421" y="304800"/>
                  <a:pt x="1986455" y="520262"/>
                </a:cubicBezTo>
                <a:cubicBezTo>
                  <a:pt x="2275489" y="735724"/>
                  <a:pt x="1644869" y="1095703"/>
                  <a:pt x="1734207" y="1292772"/>
                </a:cubicBezTo>
                <a:cubicBezTo>
                  <a:pt x="1823545" y="1489841"/>
                  <a:pt x="2173013" y="1596258"/>
                  <a:pt x="2522482" y="1702676"/>
                </a:cubicBezTo>
              </a:path>
            </a:pathLst>
          </a:cu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857" name="Freeform 1"/>
          <p:cNvSpPr/>
          <p:nvPr/>
        </p:nvSpPr>
        <p:spPr>
          <a:xfrm>
            <a:off x="6319838" y="3327400"/>
            <a:ext cx="2470150" cy="2568575"/>
          </a:xfrm>
          <a:custGeom>
            <a:avLst/>
            <a:gdLst/>
            <a:ahLst/>
            <a:cxnLst>
              <a:cxn ang="0">
                <a:pos x="0" y="140709"/>
              </a:cxn>
              <a:cxn ang="0">
                <a:pos x="2295780" y="266641"/>
              </a:cxn>
              <a:cxn ang="0">
                <a:pos x="2327229" y="2564870"/>
              </a:cxn>
            </a:cxnLst>
            <a:pathLst>
              <a:path w="2470552" h="2568822">
                <a:moveTo>
                  <a:pt x="0" y="140933"/>
                </a:moveTo>
                <a:cubicBezTo>
                  <a:pt x="956441" y="1671"/>
                  <a:pt x="1912882" y="-137591"/>
                  <a:pt x="2301765" y="267057"/>
                </a:cubicBezTo>
                <a:cubicBezTo>
                  <a:pt x="2690648" y="671705"/>
                  <a:pt x="2278117" y="2187822"/>
                  <a:pt x="2333296" y="2568822"/>
                </a:cubicBezTo>
              </a:path>
            </a:pathLst>
          </a:cu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858" name="Rectangle 3"/>
          <p:cNvSpPr/>
          <p:nvPr/>
        </p:nvSpPr>
        <p:spPr>
          <a:xfrm>
            <a:off x="0" y="3505200"/>
            <a:ext cx="4508500" cy="2689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Register 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%edx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Generated by ALU during previous cycle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Forward from M stage as valA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Register 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%eax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Value just generated by ALU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Forward from E stage as valB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73925" y="1576070"/>
            <a:ext cx="20231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这里说明了</a:t>
            </a:r>
            <a:r>
              <a:rPr lang="en-US" altLang="zh-CN"/>
              <a:t>forward</a:t>
            </a:r>
            <a:endParaRPr lang="en-US" altLang="zh-CN"/>
          </a:p>
          <a:p>
            <a:r>
              <a:rPr lang="zh-CN" altLang="en-US">
                <a:ea typeface="宋体" panose="02010600030101010101" pitchFamily="2" charset="-122"/>
              </a:rPr>
              <a:t>也可以从当前竖行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来取出来数值来用。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Bypass Paths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533400" y="1524000"/>
            <a:ext cx="7924800" cy="484505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Decode Stage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Forwarding logic selects valA and valB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Normally from register file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Forwarding: get valA or valB from later pipeline stage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Forwarding Sources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Execute: valE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Memory: valE, valM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Write back: valE, valM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/>
          <p:nvPr/>
        </p:nvSpPr>
        <p:spPr>
          <a:xfrm>
            <a:off x="381000" y="1295400"/>
            <a:ext cx="8305800" cy="152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pic>
        <p:nvPicPr>
          <p:cNvPr id="35843" name="Picture 120" descr="Z:\3.Teaching\sjtu\ICS\site-ics\slides\PIP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76200"/>
            <a:ext cx="8113713" cy="6681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4" name="矩形 1"/>
          <p:cNvSpPr/>
          <p:nvPr/>
        </p:nvSpPr>
        <p:spPr>
          <a:xfrm>
            <a:off x="4127500" y="3797300"/>
            <a:ext cx="812800" cy="609600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5845" name="矩形 4"/>
          <p:cNvSpPr/>
          <p:nvPr/>
        </p:nvSpPr>
        <p:spPr>
          <a:xfrm>
            <a:off x="5060950" y="3797300"/>
            <a:ext cx="812800" cy="609600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5846" name="矩形 5"/>
          <p:cNvSpPr/>
          <p:nvPr/>
        </p:nvSpPr>
        <p:spPr>
          <a:xfrm>
            <a:off x="6705600" y="3255963"/>
            <a:ext cx="990600" cy="211137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Practice Problem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005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763000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There is an instruction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addq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%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rbx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What happens if the value needed by %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rbx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exists at several previous stages?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irmovq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$1, %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rbx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irmovq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$2, %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rbx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addq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%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rbx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9510" y="4034790"/>
            <a:ext cx="20231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应该选最新的那一个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charRg st="117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charRg st="133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charRg st="149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16963" cy="78105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Limitation of Forwarding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313738" cy="571500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#demo-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luh.ys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0x000: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irmovq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$128, %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dx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0x00a: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irmovq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$3, %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rcx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0x014: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rmmovq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%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rcx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, 0(%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rdx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0x01e: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irmovq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$10,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rbx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99FF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#Load 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rax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0x028: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mrmovq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0(%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rdx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),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rax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#Use 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rax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0x032: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addq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rbx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rax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0x034: halt</a:t>
            </a:r>
            <a:endParaRPr kumimoji="0" lang="en-US" altLang="zh-CN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Load-use dependency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Value needed by end of </a:t>
            </a:r>
            <a:b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 stage in cycle 7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Value read from memory </a:t>
            </a:r>
            <a:b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 M stage of cycle 8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9941" name="Line 4"/>
          <p:cNvSpPr/>
          <p:nvPr/>
        </p:nvSpPr>
        <p:spPr>
          <a:xfrm flipH="1">
            <a:off x="4048125" y="3009900"/>
            <a:ext cx="2808288" cy="671513"/>
          </a:xfrm>
          <a:prstGeom prst="line">
            <a:avLst/>
          </a:prstGeom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2" name="Line 5"/>
          <p:cNvSpPr/>
          <p:nvPr/>
        </p:nvSpPr>
        <p:spPr>
          <a:xfrm flipH="1">
            <a:off x="6486525" y="3009900"/>
            <a:ext cx="781050" cy="671513"/>
          </a:xfrm>
          <a:prstGeom prst="line">
            <a:avLst/>
          </a:prstGeom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3" name="Line 6"/>
          <p:cNvSpPr/>
          <p:nvPr/>
        </p:nvSpPr>
        <p:spPr>
          <a:xfrm>
            <a:off x="7678738" y="3009900"/>
            <a:ext cx="1465262" cy="671513"/>
          </a:xfrm>
          <a:prstGeom prst="line">
            <a:avLst/>
          </a:prstGeom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9944" name="Group 84"/>
          <p:cNvGrpSpPr/>
          <p:nvPr/>
        </p:nvGrpSpPr>
        <p:grpSpPr>
          <a:xfrm>
            <a:off x="4386263" y="742950"/>
            <a:ext cx="4529137" cy="2305050"/>
            <a:chOff x="2354" y="529"/>
            <a:chExt cx="2853" cy="1452"/>
          </a:xfrm>
        </p:grpSpPr>
        <p:sp>
          <p:nvSpPr>
            <p:cNvPr id="39962" name="Rectangle 85"/>
            <p:cNvSpPr/>
            <p:nvPr/>
          </p:nvSpPr>
          <p:spPr>
            <a:xfrm>
              <a:off x="2354" y="529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39963" name="Rectangle 86"/>
            <p:cNvSpPr/>
            <p:nvPr/>
          </p:nvSpPr>
          <p:spPr>
            <a:xfrm>
              <a:off x="2459" y="569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9964" name="Rectangle 87"/>
            <p:cNvSpPr/>
            <p:nvPr/>
          </p:nvSpPr>
          <p:spPr>
            <a:xfrm>
              <a:off x="2613" y="529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39965" name="Rectangle 88"/>
            <p:cNvSpPr/>
            <p:nvPr/>
          </p:nvSpPr>
          <p:spPr>
            <a:xfrm>
              <a:off x="2718" y="569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9966" name="Rectangle 89"/>
            <p:cNvSpPr/>
            <p:nvPr/>
          </p:nvSpPr>
          <p:spPr>
            <a:xfrm>
              <a:off x="2872" y="529"/>
              <a:ext cx="260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39967" name="Rectangle 90"/>
            <p:cNvSpPr/>
            <p:nvPr/>
          </p:nvSpPr>
          <p:spPr>
            <a:xfrm>
              <a:off x="2978" y="569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9968" name="Rectangle 91"/>
            <p:cNvSpPr/>
            <p:nvPr/>
          </p:nvSpPr>
          <p:spPr>
            <a:xfrm>
              <a:off x="3132" y="529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39969" name="Rectangle 92"/>
            <p:cNvSpPr/>
            <p:nvPr/>
          </p:nvSpPr>
          <p:spPr>
            <a:xfrm>
              <a:off x="3237" y="569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9970" name="Rectangle 93"/>
            <p:cNvSpPr/>
            <p:nvPr/>
          </p:nvSpPr>
          <p:spPr>
            <a:xfrm>
              <a:off x="3391" y="529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39971" name="Rectangle 94"/>
            <p:cNvSpPr/>
            <p:nvPr/>
          </p:nvSpPr>
          <p:spPr>
            <a:xfrm>
              <a:off x="3496" y="569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9972" name="Rectangle 95"/>
            <p:cNvSpPr/>
            <p:nvPr/>
          </p:nvSpPr>
          <p:spPr>
            <a:xfrm>
              <a:off x="3650" y="529"/>
              <a:ext cx="260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39973" name="Rectangle 96"/>
            <p:cNvSpPr/>
            <p:nvPr/>
          </p:nvSpPr>
          <p:spPr>
            <a:xfrm>
              <a:off x="3756" y="569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9974" name="Rectangle 97"/>
            <p:cNvSpPr/>
            <p:nvPr/>
          </p:nvSpPr>
          <p:spPr>
            <a:xfrm>
              <a:off x="3910" y="529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39975" name="Rectangle 98"/>
            <p:cNvSpPr/>
            <p:nvPr/>
          </p:nvSpPr>
          <p:spPr>
            <a:xfrm>
              <a:off x="4015" y="569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9976" name="Rectangle 99"/>
            <p:cNvSpPr/>
            <p:nvPr/>
          </p:nvSpPr>
          <p:spPr>
            <a:xfrm>
              <a:off x="4169" y="529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39977" name="Rectangle 100"/>
            <p:cNvSpPr/>
            <p:nvPr/>
          </p:nvSpPr>
          <p:spPr>
            <a:xfrm>
              <a:off x="4274" y="569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9978" name="Rectangle 101"/>
            <p:cNvSpPr/>
            <p:nvPr/>
          </p:nvSpPr>
          <p:spPr>
            <a:xfrm>
              <a:off x="4428" y="529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39979" name="Rectangle 102"/>
            <p:cNvSpPr/>
            <p:nvPr/>
          </p:nvSpPr>
          <p:spPr>
            <a:xfrm>
              <a:off x="4534" y="569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9980" name="Rectangle 103"/>
            <p:cNvSpPr/>
            <p:nvPr/>
          </p:nvSpPr>
          <p:spPr>
            <a:xfrm>
              <a:off x="2354" y="745"/>
              <a:ext cx="260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39981" name="Rectangle 104"/>
            <p:cNvSpPr/>
            <p:nvPr/>
          </p:nvSpPr>
          <p:spPr>
            <a:xfrm>
              <a:off x="2448" y="770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9982" name="Rectangle 105"/>
            <p:cNvSpPr/>
            <p:nvPr/>
          </p:nvSpPr>
          <p:spPr>
            <a:xfrm>
              <a:off x="2613" y="745"/>
              <a:ext cx="260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39983" name="Rectangle 106"/>
            <p:cNvSpPr/>
            <p:nvPr/>
          </p:nvSpPr>
          <p:spPr>
            <a:xfrm>
              <a:off x="2701" y="770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9984" name="Rectangle 107"/>
            <p:cNvSpPr/>
            <p:nvPr/>
          </p:nvSpPr>
          <p:spPr>
            <a:xfrm>
              <a:off x="2872" y="745"/>
              <a:ext cx="261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39985" name="Rectangle 108"/>
            <p:cNvSpPr/>
            <p:nvPr/>
          </p:nvSpPr>
          <p:spPr>
            <a:xfrm>
              <a:off x="2963" y="770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9986" name="Rectangle 109"/>
            <p:cNvSpPr/>
            <p:nvPr/>
          </p:nvSpPr>
          <p:spPr>
            <a:xfrm>
              <a:off x="3132" y="745"/>
              <a:ext cx="260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39987" name="Rectangle 110"/>
            <p:cNvSpPr/>
            <p:nvPr/>
          </p:nvSpPr>
          <p:spPr>
            <a:xfrm>
              <a:off x="3213" y="770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9988" name="Rectangle 111"/>
            <p:cNvSpPr/>
            <p:nvPr/>
          </p:nvSpPr>
          <p:spPr>
            <a:xfrm>
              <a:off x="3650" y="918"/>
              <a:ext cx="260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39989" name="Rectangle 112"/>
            <p:cNvSpPr/>
            <p:nvPr/>
          </p:nvSpPr>
          <p:spPr>
            <a:xfrm>
              <a:off x="3723" y="943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9990" name="Rectangle 113"/>
            <p:cNvSpPr/>
            <p:nvPr/>
          </p:nvSpPr>
          <p:spPr>
            <a:xfrm>
              <a:off x="2613" y="918"/>
              <a:ext cx="260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39991" name="Rectangle 114"/>
            <p:cNvSpPr/>
            <p:nvPr/>
          </p:nvSpPr>
          <p:spPr>
            <a:xfrm>
              <a:off x="2708" y="943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9992" name="Rectangle 115"/>
            <p:cNvSpPr/>
            <p:nvPr/>
          </p:nvSpPr>
          <p:spPr>
            <a:xfrm>
              <a:off x="2872" y="918"/>
              <a:ext cx="261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39993" name="Rectangle 116"/>
            <p:cNvSpPr/>
            <p:nvPr/>
          </p:nvSpPr>
          <p:spPr>
            <a:xfrm>
              <a:off x="2961" y="943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9994" name="Rectangle 117"/>
            <p:cNvSpPr/>
            <p:nvPr/>
          </p:nvSpPr>
          <p:spPr>
            <a:xfrm>
              <a:off x="3132" y="918"/>
              <a:ext cx="260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39995" name="Rectangle 118"/>
            <p:cNvSpPr/>
            <p:nvPr/>
          </p:nvSpPr>
          <p:spPr>
            <a:xfrm>
              <a:off x="3223" y="943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9996" name="Rectangle 119"/>
            <p:cNvSpPr/>
            <p:nvPr/>
          </p:nvSpPr>
          <p:spPr>
            <a:xfrm>
              <a:off x="3391" y="918"/>
              <a:ext cx="260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39997" name="Rectangle 120"/>
            <p:cNvSpPr/>
            <p:nvPr/>
          </p:nvSpPr>
          <p:spPr>
            <a:xfrm>
              <a:off x="3472" y="943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9998" name="Rectangle 121"/>
            <p:cNvSpPr/>
            <p:nvPr/>
          </p:nvSpPr>
          <p:spPr>
            <a:xfrm>
              <a:off x="3391" y="745"/>
              <a:ext cx="260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39999" name="Rectangle 122"/>
            <p:cNvSpPr/>
            <p:nvPr/>
          </p:nvSpPr>
          <p:spPr>
            <a:xfrm>
              <a:off x="3464" y="770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00" name="Rectangle 123"/>
            <p:cNvSpPr/>
            <p:nvPr/>
          </p:nvSpPr>
          <p:spPr>
            <a:xfrm>
              <a:off x="2872" y="1091"/>
              <a:ext cx="261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01" name="Rectangle 124"/>
            <p:cNvSpPr/>
            <p:nvPr/>
          </p:nvSpPr>
          <p:spPr>
            <a:xfrm>
              <a:off x="2967" y="1116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02" name="Rectangle 125"/>
            <p:cNvSpPr/>
            <p:nvPr/>
          </p:nvSpPr>
          <p:spPr>
            <a:xfrm>
              <a:off x="3132" y="1091"/>
              <a:ext cx="260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03" name="Rectangle 126"/>
            <p:cNvSpPr/>
            <p:nvPr/>
          </p:nvSpPr>
          <p:spPr>
            <a:xfrm>
              <a:off x="3220" y="1116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04" name="Rectangle 127"/>
            <p:cNvSpPr/>
            <p:nvPr/>
          </p:nvSpPr>
          <p:spPr>
            <a:xfrm>
              <a:off x="3391" y="1091"/>
              <a:ext cx="260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05" name="Rectangle 128"/>
            <p:cNvSpPr/>
            <p:nvPr/>
          </p:nvSpPr>
          <p:spPr>
            <a:xfrm>
              <a:off x="3482" y="1116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06" name="Rectangle 129"/>
            <p:cNvSpPr/>
            <p:nvPr/>
          </p:nvSpPr>
          <p:spPr>
            <a:xfrm>
              <a:off x="3650" y="1091"/>
              <a:ext cx="260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07" name="Rectangle 130"/>
            <p:cNvSpPr/>
            <p:nvPr/>
          </p:nvSpPr>
          <p:spPr>
            <a:xfrm>
              <a:off x="3731" y="1116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08" name="Rectangle 131"/>
            <p:cNvSpPr/>
            <p:nvPr/>
          </p:nvSpPr>
          <p:spPr>
            <a:xfrm>
              <a:off x="3910" y="1091"/>
              <a:ext cx="260" cy="174"/>
            </a:xfrm>
            <a:prstGeom prst="rect">
              <a:avLst/>
            </a:prstGeom>
            <a:solidFill>
              <a:srgbClr val="B2B2B2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09" name="Rectangle 132"/>
            <p:cNvSpPr/>
            <p:nvPr/>
          </p:nvSpPr>
          <p:spPr>
            <a:xfrm>
              <a:off x="3982" y="1116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10" name="Rectangle 133"/>
            <p:cNvSpPr/>
            <p:nvPr/>
          </p:nvSpPr>
          <p:spPr>
            <a:xfrm>
              <a:off x="3132" y="1264"/>
              <a:ext cx="260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11" name="Rectangle 134"/>
            <p:cNvSpPr/>
            <p:nvPr/>
          </p:nvSpPr>
          <p:spPr>
            <a:xfrm>
              <a:off x="3226" y="1289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12" name="Rectangle 135"/>
            <p:cNvSpPr/>
            <p:nvPr/>
          </p:nvSpPr>
          <p:spPr>
            <a:xfrm>
              <a:off x="3391" y="1264"/>
              <a:ext cx="260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13" name="Rectangle 136"/>
            <p:cNvSpPr/>
            <p:nvPr/>
          </p:nvSpPr>
          <p:spPr>
            <a:xfrm>
              <a:off x="3479" y="1289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14" name="Rectangle 137"/>
            <p:cNvSpPr/>
            <p:nvPr/>
          </p:nvSpPr>
          <p:spPr>
            <a:xfrm>
              <a:off x="3650" y="1264"/>
              <a:ext cx="260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15" name="Rectangle 138"/>
            <p:cNvSpPr/>
            <p:nvPr/>
          </p:nvSpPr>
          <p:spPr>
            <a:xfrm>
              <a:off x="3741" y="1289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16" name="Rectangle 139"/>
            <p:cNvSpPr/>
            <p:nvPr/>
          </p:nvSpPr>
          <p:spPr>
            <a:xfrm>
              <a:off x="3910" y="1264"/>
              <a:ext cx="260" cy="174"/>
            </a:xfrm>
            <a:prstGeom prst="rect">
              <a:avLst/>
            </a:prstGeom>
            <a:solidFill>
              <a:srgbClr val="B2B2B2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17" name="Rectangle 140"/>
            <p:cNvSpPr/>
            <p:nvPr/>
          </p:nvSpPr>
          <p:spPr>
            <a:xfrm>
              <a:off x="3991" y="1289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18" name="Rectangle 141"/>
            <p:cNvSpPr/>
            <p:nvPr/>
          </p:nvSpPr>
          <p:spPr>
            <a:xfrm>
              <a:off x="4169" y="1264"/>
              <a:ext cx="260" cy="174"/>
            </a:xfrm>
            <a:prstGeom prst="rect">
              <a:avLst/>
            </a:prstGeom>
            <a:solidFill>
              <a:srgbClr val="66CC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19" name="Rectangle 142"/>
            <p:cNvSpPr/>
            <p:nvPr/>
          </p:nvSpPr>
          <p:spPr>
            <a:xfrm>
              <a:off x="4242" y="1289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20" name="Rectangle 143"/>
            <p:cNvSpPr/>
            <p:nvPr/>
          </p:nvSpPr>
          <p:spPr>
            <a:xfrm>
              <a:off x="3391" y="1437"/>
              <a:ext cx="260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21" name="Rectangle 144"/>
            <p:cNvSpPr/>
            <p:nvPr/>
          </p:nvSpPr>
          <p:spPr>
            <a:xfrm>
              <a:off x="3485" y="1462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22" name="Rectangle 145"/>
            <p:cNvSpPr/>
            <p:nvPr/>
          </p:nvSpPr>
          <p:spPr>
            <a:xfrm>
              <a:off x="3650" y="1437"/>
              <a:ext cx="260" cy="174"/>
            </a:xfrm>
            <a:prstGeom prst="rect">
              <a:avLst/>
            </a:prstGeom>
            <a:solidFill>
              <a:srgbClr val="66CC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23" name="Rectangle 146"/>
            <p:cNvSpPr/>
            <p:nvPr/>
          </p:nvSpPr>
          <p:spPr>
            <a:xfrm>
              <a:off x="3738" y="1462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24" name="Rectangle 147"/>
            <p:cNvSpPr/>
            <p:nvPr/>
          </p:nvSpPr>
          <p:spPr>
            <a:xfrm>
              <a:off x="3910" y="1437"/>
              <a:ext cx="260" cy="174"/>
            </a:xfrm>
            <a:prstGeom prst="rect">
              <a:avLst/>
            </a:prstGeom>
            <a:solidFill>
              <a:srgbClr val="B2B2B2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25" name="Rectangle 148"/>
            <p:cNvSpPr/>
            <p:nvPr/>
          </p:nvSpPr>
          <p:spPr>
            <a:xfrm>
              <a:off x="4000" y="1462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26" name="Rectangle 149"/>
            <p:cNvSpPr/>
            <p:nvPr/>
          </p:nvSpPr>
          <p:spPr>
            <a:xfrm>
              <a:off x="4169" y="1437"/>
              <a:ext cx="260" cy="174"/>
            </a:xfrm>
            <a:prstGeom prst="rect">
              <a:avLst/>
            </a:prstGeom>
            <a:solidFill>
              <a:srgbClr val="66CC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27" name="Rectangle 150"/>
            <p:cNvSpPr/>
            <p:nvPr/>
          </p:nvSpPr>
          <p:spPr>
            <a:xfrm>
              <a:off x="4250" y="1462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28" name="Rectangle 151"/>
            <p:cNvSpPr/>
            <p:nvPr/>
          </p:nvSpPr>
          <p:spPr>
            <a:xfrm>
              <a:off x="4428" y="1437"/>
              <a:ext cx="260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29" name="Rectangle 152"/>
            <p:cNvSpPr/>
            <p:nvPr/>
          </p:nvSpPr>
          <p:spPr>
            <a:xfrm>
              <a:off x="4501" y="1462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30" name="Rectangle 153"/>
            <p:cNvSpPr/>
            <p:nvPr/>
          </p:nvSpPr>
          <p:spPr>
            <a:xfrm>
              <a:off x="3391" y="1437"/>
              <a:ext cx="260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31" name="Rectangle 154"/>
            <p:cNvSpPr/>
            <p:nvPr/>
          </p:nvSpPr>
          <p:spPr>
            <a:xfrm>
              <a:off x="3485" y="1462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32" name="Rectangle 155"/>
            <p:cNvSpPr/>
            <p:nvPr/>
          </p:nvSpPr>
          <p:spPr>
            <a:xfrm>
              <a:off x="3650" y="1437"/>
              <a:ext cx="260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33" name="Rectangle 156"/>
            <p:cNvSpPr/>
            <p:nvPr/>
          </p:nvSpPr>
          <p:spPr>
            <a:xfrm>
              <a:off x="3738" y="1462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" name="Rectangle 157"/>
            <p:cNvSpPr>
              <a:spLocks noChangeArrowheads="1"/>
            </p:cNvSpPr>
            <p:nvPr/>
          </p:nvSpPr>
          <p:spPr bwMode="auto">
            <a:xfrm>
              <a:off x="3910" y="1437"/>
              <a:ext cx="260" cy="1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035" name="Rectangle 158"/>
            <p:cNvSpPr/>
            <p:nvPr/>
          </p:nvSpPr>
          <p:spPr>
            <a:xfrm>
              <a:off x="4000" y="1462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36" name="Rectangle 159"/>
            <p:cNvSpPr/>
            <p:nvPr/>
          </p:nvSpPr>
          <p:spPr>
            <a:xfrm>
              <a:off x="4169" y="1437"/>
              <a:ext cx="260" cy="174"/>
            </a:xfrm>
            <a:prstGeom prst="rect">
              <a:avLst/>
            </a:prstGeom>
            <a:solidFill>
              <a:srgbClr val="66CC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37" name="Rectangle 160"/>
            <p:cNvSpPr/>
            <p:nvPr/>
          </p:nvSpPr>
          <p:spPr>
            <a:xfrm>
              <a:off x="4250" y="1462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38" name="Rectangle 161"/>
            <p:cNvSpPr/>
            <p:nvPr/>
          </p:nvSpPr>
          <p:spPr>
            <a:xfrm>
              <a:off x="4428" y="1437"/>
              <a:ext cx="260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39" name="Rectangle 162"/>
            <p:cNvSpPr/>
            <p:nvPr/>
          </p:nvSpPr>
          <p:spPr>
            <a:xfrm>
              <a:off x="4501" y="1462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40" name="Rectangle 163"/>
            <p:cNvSpPr/>
            <p:nvPr/>
          </p:nvSpPr>
          <p:spPr>
            <a:xfrm>
              <a:off x="3650" y="1610"/>
              <a:ext cx="260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41" name="Rectangle 164"/>
            <p:cNvSpPr/>
            <p:nvPr/>
          </p:nvSpPr>
          <p:spPr>
            <a:xfrm>
              <a:off x="3745" y="1635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42" name="Rectangle 165"/>
            <p:cNvSpPr/>
            <p:nvPr/>
          </p:nvSpPr>
          <p:spPr>
            <a:xfrm>
              <a:off x="3910" y="1610"/>
              <a:ext cx="260" cy="174"/>
            </a:xfrm>
            <a:prstGeom prst="rect">
              <a:avLst/>
            </a:prstGeom>
            <a:solidFill>
              <a:srgbClr val="B2B2B2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43" name="Rectangle 166"/>
            <p:cNvSpPr/>
            <p:nvPr/>
          </p:nvSpPr>
          <p:spPr>
            <a:xfrm>
              <a:off x="3998" y="1635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44" name="Rectangle 167"/>
            <p:cNvSpPr/>
            <p:nvPr/>
          </p:nvSpPr>
          <p:spPr>
            <a:xfrm>
              <a:off x="4169" y="1610"/>
              <a:ext cx="260" cy="174"/>
            </a:xfrm>
            <a:prstGeom prst="rect">
              <a:avLst/>
            </a:prstGeom>
            <a:solidFill>
              <a:srgbClr val="66CC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45" name="Rectangle 168"/>
            <p:cNvSpPr/>
            <p:nvPr/>
          </p:nvSpPr>
          <p:spPr>
            <a:xfrm>
              <a:off x="4260" y="1635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46" name="Rectangle 169"/>
            <p:cNvSpPr/>
            <p:nvPr/>
          </p:nvSpPr>
          <p:spPr>
            <a:xfrm>
              <a:off x="4428" y="1610"/>
              <a:ext cx="260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47" name="Rectangle 170"/>
            <p:cNvSpPr/>
            <p:nvPr/>
          </p:nvSpPr>
          <p:spPr>
            <a:xfrm>
              <a:off x="4509" y="1635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48" name="Rectangle 171"/>
            <p:cNvSpPr/>
            <p:nvPr/>
          </p:nvSpPr>
          <p:spPr>
            <a:xfrm>
              <a:off x="4687" y="1610"/>
              <a:ext cx="261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49" name="Rectangle 172"/>
            <p:cNvSpPr/>
            <p:nvPr/>
          </p:nvSpPr>
          <p:spPr>
            <a:xfrm>
              <a:off x="4760" y="1635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50" name="Rectangle 173"/>
            <p:cNvSpPr/>
            <p:nvPr/>
          </p:nvSpPr>
          <p:spPr>
            <a:xfrm>
              <a:off x="4687" y="529"/>
              <a:ext cx="260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51" name="Rectangle 174"/>
            <p:cNvSpPr/>
            <p:nvPr/>
          </p:nvSpPr>
          <p:spPr>
            <a:xfrm>
              <a:off x="4769" y="569"/>
              <a:ext cx="17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52" name="Rectangle 175"/>
            <p:cNvSpPr/>
            <p:nvPr/>
          </p:nvSpPr>
          <p:spPr>
            <a:xfrm>
              <a:off x="3910" y="1783"/>
              <a:ext cx="260" cy="174"/>
            </a:xfrm>
            <a:prstGeom prst="rect">
              <a:avLst/>
            </a:prstGeom>
            <a:solidFill>
              <a:srgbClr val="B2B2B2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53" name="Rectangle 176"/>
            <p:cNvSpPr/>
            <p:nvPr/>
          </p:nvSpPr>
          <p:spPr>
            <a:xfrm>
              <a:off x="4004" y="1808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54" name="Rectangle 177"/>
            <p:cNvSpPr/>
            <p:nvPr/>
          </p:nvSpPr>
          <p:spPr>
            <a:xfrm>
              <a:off x="4169" y="1783"/>
              <a:ext cx="260" cy="174"/>
            </a:xfrm>
            <a:prstGeom prst="rect">
              <a:avLst/>
            </a:prstGeom>
            <a:solidFill>
              <a:srgbClr val="66CC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55" name="Rectangle 178"/>
            <p:cNvSpPr/>
            <p:nvPr/>
          </p:nvSpPr>
          <p:spPr>
            <a:xfrm>
              <a:off x="4257" y="1808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56" name="Rectangle 179"/>
            <p:cNvSpPr/>
            <p:nvPr/>
          </p:nvSpPr>
          <p:spPr>
            <a:xfrm>
              <a:off x="4428" y="1783"/>
              <a:ext cx="260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57" name="Rectangle 180"/>
            <p:cNvSpPr/>
            <p:nvPr/>
          </p:nvSpPr>
          <p:spPr>
            <a:xfrm>
              <a:off x="4519" y="1808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58" name="Rectangle 181"/>
            <p:cNvSpPr/>
            <p:nvPr/>
          </p:nvSpPr>
          <p:spPr>
            <a:xfrm>
              <a:off x="4687" y="1783"/>
              <a:ext cx="261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59" name="Rectangle 182"/>
            <p:cNvSpPr/>
            <p:nvPr/>
          </p:nvSpPr>
          <p:spPr>
            <a:xfrm>
              <a:off x="4768" y="1808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60" name="Rectangle 183"/>
            <p:cNvSpPr/>
            <p:nvPr/>
          </p:nvSpPr>
          <p:spPr>
            <a:xfrm>
              <a:off x="4947" y="1783"/>
              <a:ext cx="260" cy="17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61" name="Rectangle 184"/>
            <p:cNvSpPr/>
            <p:nvPr/>
          </p:nvSpPr>
          <p:spPr>
            <a:xfrm>
              <a:off x="5020" y="1808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0062" name="Rectangle 185"/>
            <p:cNvSpPr/>
            <p:nvPr/>
          </p:nvSpPr>
          <p:spPr>
            <a:xfrm>
              <a:off x="4947" y="529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0063" name="Rectangle 186"/>
            <p:cNvSpPr/>
            <p:nvPr/>
          </p:nvSpPr>
          <p:spPr>
            <a:xfrm>
              <a:off x="5029" y="569"/>
              <a:ext cx="17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11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188" name="Rectangle 181"/>
          <p:cNvSpPr>
            <a:spLocks noChangeArrowheads="1"/>
          </p:cNvSpPr>
          <p:nvPr/>
        </p:nvSpPr>
        <p:spPr bwMode="auto">
          <a:xfrm>
            <a:off x="4048125" y="3681413"/>
            <a:ext cx="2439988" cy="76676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6" name="Rectangle 209"/>
          <p:cNvSpPr/>
          <p:nvPr/>
        </p:nvSpPr>
        <p:spPr>
          <a:xfrm>
            <a:off x="6486525" y="3681413"/>
            <a:ext cx="2657475" cy="1012825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39947" name="Rectangle 210"/>
          <p:cNvSpPr/>
          <p:nvPr/>
        </p:nvSpPr>
        <p:spPr>
          <a:xfrm>
            <a:off x="7275513" y="3733800"/>
            <a:ext cx="1106487" cy="3317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Memory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9948" name="Rectangle 182"/>
          <p:cNvSpPr/>
          <p:nvPr/>
        </p:nvSpPr>
        <p:spPr>
          <a:xfrm>
            <a:off x="4724400" y="3735388"/>
            <a:ext cx="1106488" cy="3317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Memory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9949" name="Rectangle 183"/>
          <p:cNvSpPr/>
          <p:nvPr/>
        </p:nvSpPr>
        <p:spPr>
          <a:xfrm>
            <a:off x="4048125" y="4051300"/>
            <a:ext cx="2438400" cy="64293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M_dstE=%rbx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M_valE=10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9950" name="Rectangle 231"/>
          <p:cNvSpPr/>
          <p:nvPr/>
        </p:nvSpPr>
        <p:spPr>
          <a:xfrm>
            <a:off x="5524500" y="3381375"/>
            <a:ext cx="896938" cy="2762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Cycle 7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9951" name="Rectangle 259"/>
          <p:cNvSpPr/>
          <p:nvPr/>
        </p:nvSpPr>
        <p:spPr>
          <a:xfrm>
            <a:off x="7104063" y="3352800"/>
            <a:ext cx="896937" cy="2762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Cycle 8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60" name="Rectangle 209"/>
          <p:cNvSpPr>
            <a:spLocks noChangeArrowheads="1"/>
          </p:cNvSpPr>
          <p:nvPr/>
        </p:nvSpPr>
        <p:spPr bwMode="auto">
          <a:xfrm>
            <a:off x="4048125" y="5106988"/>
            <a:ext cx="2438400" cy="10461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53" name="Rectangle 210"/>
          <p:cNvSpPr/>
          <p:nvPr/>
        </p:nvSpPr>
        <p:spPr>
          <a:xfrm>
            <a:off x="4760913" y="5135563"/>
            <a:ext cx="1106487" cy="3413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Decode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9954" name="Rectangle 211"/>
          <p:cNvSpPr/>
          <p:nvPr/>
        </p:nvSpPr>
        <p:spPr>
          <a:xfrm>
            <a:off x="4048125" y="5476875"/>
            <a:ext cx="2438400" cy="6953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valA</a:t>
            </a:r>
            <a:r>
              <a:rPr lang="en-US" altLang="zh-CN" sz="1600" dirty="0">
                <a:ea typeface="宋体" panose="02010600030101010101" pitchFamily="2" charset="-122"/>
              </a:rPr>
              <a:t>←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M_valM=10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valB</a:t>
            </a: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←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R[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]=0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9955" name="Rectangle 183"/>
          <p:cNvSpPr/>
          <p:nvPr/>
        </p:nvSpPr>
        <p:spPr>
          <a:xfrm>
            <a:off x="6486525" y="4051300"/>
            <a:ext cx="2657475" cy="64293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M_dstM=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m_valM</a:t>
            </a: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 ← 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M[128]=3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9956" name="Freeform 1"/>
          <p:cNvSpPr/>
          <p:nvPr/>
        </p:nvSpPr>
        <p:spPr>
          <a:xfrm>
            <a:off x="5607050" y="4386263"/>
            <a:ext cx="711200" cy="1139825"/>
          </a:xfrm>
          <a:custGeom>
            <a:avLst/>
            <a:gdLst/>
            <a:ahLst/>
            <a:cxnLst>
              <a:cxn ang="0">
                <a:pos x="0" y="99308"/>
              </a:cxn>
              <a:cxn ang="0">
                <a:pos x="528830" y="67762"/>
              </a:cxn>
              <a:cxn ang="0">
                <a:pos x="721131" y="872058"/>
              </a:cxn>
              <a:cxn ang="0">
                <a:pos x="608956" y="1140147"/>
              </a:cxn>
            </a:cxnLst>
            <a:pathLst>
              <a:path w="710426" h="1139802">
                <a:moveTo>
                  <a:pt x="0" y="99278"/>
                </a:moveTo>
                <a:cubicBezTo>
                  <a:pt x="201010" y="19136"/>
                  <a:pt x="402021" y="-61005"/>
                  <a:pt x="520262" y="67747"/>
                </a:cubicBezTo>
                <a:cubicBezTo>
                  <a:pt x="638503" y="196499"/>
                  <a:pt x="696310" y="693112"/>
                  <a:pt x="709448" y="871788"/>
                </a:cubicBezTo>
                <a:cubicBezTo>
                  <a:pt x="722586" y="1050464"/>
                  <a:pt x="599090" y="1139802"/>
                  <a:pt x="599090" y="1139802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cxnSp>
        <p:nvCxnSpPr>
          <p:cNvPr id="39957" name="Straight Arrow Connector 3"/>
          <p:cNvCxnSpPr/>
          <p:nvPr/>
        </p:nvCxnSpPr>
        <p:spPr>
          <a:xfrm flipH="1">
            <a:off x="6411913" y="5619750"/>
            <a:ext cx="531812" cy="3270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9958" name="Rectangle 9"/>
          <p:cNvSpPr/>
          <p:nvPr/>
        </p:nvSpPr>
        <p:spPr>
          <a:xfrm>
            <a:off x="6964363" y="5441950"/>
            <a:ext cx="569912" cy="2762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i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Error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39959" name="Rectangle 82"/>
          <p:cNvSpPr/>
          <p:nvPr/>
        </p:nvSpPr>
        <p:spPr>
          <a:xfrm>
            <a:off x="5257800" y="4725988"/>
            <a:ext cx="80963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39960" name="Rectangle 82"/>
          <p:cNvSpPr/>
          <p:nvPr/>
        </p:nvSpPr>
        <p:spPr>
          <a:xfrm>
            <a:off x="5257800" y="4878388"/>
            <a:ext cx="80963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39961" name="Line 5"/>
          <p:cNvSpPr/>
          <p:nvPr/>
        </p:nvSpPr>
        <p:spPr>
          <a:xfrm flipH="1">
            <a:off x="6486525" y="3657600"/>
            <a:ext cx="0" cy="2514600"/>
          </a:xfrm>
          <a:prstGeom prst="line">
            <a:avLst/>
          </a:prstGeom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文本框 2"/>
          <p:cNvSpPr txBox="1"/>
          <p:nvPr/>
        </p:nvSpPr>
        <p:spPr>
          <a:xfrm>
            <a:off x="184785" y="4104640"/>
            <a:ext cx="38290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load</a:t>
            </a:r>
            <a:r>
              <a:rPr lang="zh-CN" altLang="en-US">
                <a:ea typeface="宋体" panose="02010600030101010101" pitchFamily="2" charset="-122"/>
              </a:rPr>
              <a:t>操作一定要等到</a:t>
            </a:r>
            <a:r>
              <a:rPr lang="en-US" altLang="zh-CN">
                <a:ea typeface="宋体" panose="02010600030101010101" pitchFamily="2" charset="-122"/>
              </a:rPr>
              <a:t>M stage</a:t>
            </a:r>
            <a:r>
              <a:rPr lang="zh-CN" altLang="en-US">
                <a:ea typeface="宋体" panose="02010600030101010101" pitchFamily="2" charset="-122"/>
              </a:rPr>
              <a:t>结束才行。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5807075" cy="5018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#demo-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luh.ys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0x000: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irmovq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$128,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%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rdx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0x00a: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irmovq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$3,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%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rcx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0x014: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rmmovq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%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ecx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, 0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(%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rdx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0x01e: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irmovq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$10,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rbx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#Load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rax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0x028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mrmovq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rdx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),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rax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#Use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rax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0x032: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addq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rbx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%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rax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0x034: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halt</a:t>
            </a: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Stall using instruction for one cycle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Can then pick up loaded value by forwarding from memory</a:t>
            </a: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8" name="Line 172"/>
          <p:cNvSpPr/>
          <p:nvPr/>
        </p:nvSpPr>
        <p:spPr>
          <a:xfrm flipH="1">
            <a:off x="5880100" y="3014663"/>
            <a:ext cx="1009650" cy="414337"/>
          </a:xfrm>
          <a:prstGeom prst="line">
            <a:avLst/>
          </a:prstGeom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89" name="Line 173"/>
          <p:cNvSpPr/>
          <p:nvPr/>
        </p:nvSpPr>
        <p:spPr>
          <a:xfrm>
            <a:off x="7239000" y="3014663"/>
            <a:ext cx="1266825" cy="436562"/>
          </a:xfrm>
          <a:prstGeom prst="line">
            <a:avLst/>
          </a:prstGeom>
          <a:ln w="7938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1990" name="Group 3"/>
          <p:cNvGrpSpPr/>
          <p:nvPr/>
        </p:nvGrpSpPr>
        <p:grpSpPr>
          <a:xfrm>
            <a:off x="4164013" y="609600"/>
            <a:ext cx="4675187" cy="2455863"/>
            <a:chOff x="2253" y="433"/>
            <a:chExt cx="2945" cy="1547"/>
          </a:xfrm>
        </p:grpSpPr>
        <p:sp>
          <p:nvSpPr>
            <p:cNvPr id="42005" name="Rectangle 4"/>
            <p:cNvSpPr/>
            <p:nvPr/>
          </p:nvSpPr>
          <p:spPr>
            <a:xfrm>
              <a:off x="2253" y="433"/>
              <a:ext cx="246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06" name="Rectangle 5"/>
            <p:cNvSpPr/>
            <p:nvPr/>
          </p:nvSpPr>
          <p:spPr>
            <a:xfrm>
              <a:off x="2353" y="471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07" name="Rectangle 6"/>
            <p:cNvSpPr/>
            <p:nvPr/>
          </p:nvSpPr>
          <p:spPr>
            <a:xfrm>
              <a:off x="2499" y="433"/>
              <a:ext cx="245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08" name="Rectangle 7"/>
            <p:cNvSpPr/>
            <p:nvPr/>
          </p:nvSpPr>
          <p:spPr>
            <a:xfrm>
              <a:off x="2598" y="471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09" name="Rectangle 8"/>
            <p:cNvSpPr/>
            <p:nvPr/>
          </p:nvSpPr>
          <p:spPr>
            <a:xfrm>
              <a:off x="2744" y="433"/>
              <a:ext cx="245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10" name="Rectangle 9"/>
            <p:cNvSpPr/>
            <p:nvPr/>
          </p:nvSpPr>
          <p:spPr>
            <a:xfrm>
              <a:off x="2843" y="471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11" name="Rectangle 10"/>
            <p:cNvSpPr/>
            <p:nvPr/>
          </p:nvSpPr>
          <p:spPr>
            <a:xfrm>
              <a:off x="2989" y="433"/>
              <a:ext cx="245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12" name="Rectangle 11"/>
            <p:cNvSpPr/>
            <p:nvPr/>
          </p:nvSpPr>
          <p:spPr>
            <a:xfrm>
              <a:off x="3089" y="471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13" name="Rectangle 12"/>
            <p:cNvSpPr/>
            <p:nvPr/>
          </p:nvSpPr>
          <p:spPr>
            <a:xfrm>
              <a:off x="3234" y="433"/>
              <a:ext cx="246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14" name="Rectangle 13"/>
            <p:cNvSpPr/>
            <p:nvPr/>
          </p:nvSpPr>
          <p:spPr>
            <a:xfrm>
              <a:off x="3334" y="471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15" name="Rectangle 14"/>
            <p:cNvSpPr/>
            <p:nvPr/>
          </p:nvSpPr>
          <p:spPr>
            <a:xfrm>
              <a:off x="3480" y="433"/>
              <a:ext cx="245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16" name="Rectangle 15"/>
            <p:cNvSpPr/>
            <p:nvPr/>
          </p:nvSpPr>
          <p:spPr>
            <a:xfrm>
              <a:off x="3579" y="471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17" name="Rectangle 16"/>
            <p:cNvSpPr/>
            <p:nvPr/>
          </p:nvSpPr>
          <p:spPr>
            <a:xfrm>
              <a:off x="3725" y="433"/>
              <a:ext cx="245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18" name="Rectangle 17"/>
            <p:cNvSpPr/>
            <p:nvPr/>
          </p:nvSpPr>
          <p:spPr>
            <a:xfrm>
              <a:off x="3825" y="471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19" name="Rectangle 18"/>
            <p:cNvSpPr/>
            <p:nvPr/>
          </p:nvSpPr>
          <p:spPr>
            <a:xfrm>
              <a:off x="3970" y="433"/>
              <a:ext cx="246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20" name="Rectangle 19"/>
            <p:cNvSpPr/>
            <p:nvPr/>
          </p:nvSpPr>
          <p:spPr>
            <a:xfrm>
              <a:off x="4070" y="471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21" name="Rectangle 20"/>
            <p:cNvSpPr/>
            <p:nvPr/>
          </p:nvSpPr>
          <p:spPr>
            <a:xfrm>
              <a:off x="4216" y="433"/>
              <a:ext cx="245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22" name="Rectangle 21"/>
            <p:cNvSpPr/>
            <p:nvPr/>
          </p:nvSpPr>
          <p:spPr>
            <a:xfrm>
              <a:off x="4315" y="471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23" name="Rectangle 22"/>
            <p:cNvSpPr/>
            <p:nvPr/>
          </p:nvSpPr>
          <p:spPr>
            <a:xfrm>
              <a:off x="2253" y="638"/>
              <a:ext cx="246" cy="16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24" name="Rectangle 23"/>
            <p:cNvSpPr/>
            <p:nvPr/>
          </p:nvSpPr>
          <p:spPr>
            <a:xfrm>
              <a:off x="2343" y="661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25" name="Rectangle 24"/>
            <p:cNvSpPr/>
            <p:nvPr/>
          </p:nvSpPr>
          <p:spPr>
            <a:xfrm>
              <a:off x="2499" y="638"/>
              <a:ext cx="246" cy="16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26" name="Rectangle 25"/>
            <p:cNvSpPr/>
            <p:nvPr/>
          </p:nvSpPr>
          <p:spPr>
            <a:xfrm>
              <a:off x="2582" y="661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27" name="Rectangle 26"/>
            <p:cNvSpPr/>
            <p:nvPr/>
          </p:nvSpPr>
          <p:spPr>
            <a:xfrm>
              <a:off x="2744" y="638"/>
              <a:ext cx="246" cy="16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28" name="Rectangle 27"/>
            <p:cNvSpPr/>
            <p:nvPr/>
          </p:nvSpPr>
          <p:spPr>
            <a:xfrm>
              <a:off x="2830" y="661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29" name="Rectangle 28"/>
            <p:cNvSpPr/>
            <p:nvPr/>
          </p:nvSpPr>
          <p:spPr>
            <a:xfrm>
              <a:off x="2989" y="638"/>
              <a:ext cx="246" cy="16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30" name="Rectangle 29"/>
            <p:cNvSpPr/>
            <p:nvPr/>
          </p:nvSpPr>
          <p:spPr>
            <a:xfrm>
              <a:off x="3066" y="661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31" name="Rectangle 30"/>
            <p:cNvSpPr/>
            <p:nvPr/>
          </p:nvSpPr>
          <p:spPr>
            <a:xfrm>
              <a:off x="3480" y="801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32" name="Rectangle 31"/>
            <p:cNvSpPr/>
            <p:nvPr/>
          </p:nvSpPr>
          <p:spPr>
            <a:xfrm>
              <a:off x="3549" y="825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33" name="Rectangle 32"/>
            <p:cNvSpPr/>
            <p:nvPr/>
          </p:nvSpPr>
          <p:spPr>
            <a:xfrm>
              <a:off x="2253" y="638"/>
              <a:ext cx="246" cy="16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34" name="Rectangle 33"/>
            <p:cNvSpPr/>
            <p:nvPr/>
          </p:nvSpPr>
          <p:spPr>
            <a:xfrm>
              <a:off x="2343" y="661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35" name="Rectangle 34"/>
            <p:cNvSpPr/>
            <p:nvPr/>
          </p:nvSpPr>
          <p:spPr>
            <a:xfrm>
              <a:off x="2499" y="638"/>
              <a:ext cx="246" cy="16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36" name="Rectangle 35"/>
            <p:cNvSpPr/>
            <p:nvPr/>
          </p:nvSpPr>
          <p:spPr>
            <a:xfrm>
              <a:off x="2582" y="661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37" name="Rectangle 36"/>
            <p:cNvSpPr/>
            <p:nvPr/>
          </p:nvSpPr>
          <p:spPr>
            <a:xfrm>
              <a:off x="2744" y="638"/>
              <a:ext cx="246" cy="16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38" name="Rectangle 37"/>
            <p:cNvSpPr/>
            <p:nvPr/>
          </p:nvSpPr>
          <p:spPr>
            <a:xfrm>
              <a:off x="2830" y="661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39" name="Rectangle 38"/>
            <p:cNvSpPr/>
            <p:nvPr/>
          </p:nvSpPr>
          <p:spPr>
            <a:xfrm>
              <a:off x="2989" y="638"/>
              <a:ext cx="246" cy="16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40" name="Rectangle 39"/>
            <p:cNvSpPr/>
            <p:nvPr/>
          </p:nvSpPr>
          <p:spPr>
            <a:xfrm>
              <a:off x="3066" y="661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41" name="Rectangle 40"/>
            <p:cNvSpPr/>
            <p:nvPr/>
          </p:nvSpPr>
          <p:spPr>
            <a:xfrm>
              <a:off x="3480" y="801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42" name="Rectangle 41"/>
            <p:cNvSpPr/>
            <p:nvPr/>
          </p:nvSpPr>
          <p:spPr>
            <a:xfrm>
              <a:off x="3549" y="825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43" name="Rectangle 42"/>
            <p:cNvSpPr/>
            <p:nvPr/>
          </p:nvSpPr>
          <p:spPr>
            <a:xfrm>
              <a:off x="2499" y="801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44" name="Rectangle 43"/>
            <p:cNvSpPr/>
            <p:nvPr/>
          </p:nvSpPr>
          <p:spPr>
            <a:xfrm>
              <a:off x="2588" y="825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45" name="Rectangle 44"/>
            <p:cNvSpPr/>
            <p:nvPr/>
          </p:nvSpPr>
          <p:spPr>
            <a:xfrm>
              <a:off x="2744" y="801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46" name="Rectangle 45"/>
            <p:cNvSpPr/>
            <p:nvPr/>
          </p:nvSpPr>
          <p:spPr>
            <a:xfrm>
              <a:off x="2827" y="825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47" name="Rectangle 46"/>
            <p:cNvSpPr/>
            <p:nvPr/>
          </p:nvSpPr>
          <p:spPr>
            <a:xfrm>
              <a:off x="2989" y="801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48" name="Rectangle 47"/>
            <p:cNvSpPr/>
            <p:nvPr/>
          </p:nvSpPr>
          <p:spPr>
            <a:xfrm>
              <a:off x="3075" y="825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49" name="Rectangle 48"/>
            <p:cNvSpPr/>
            <p:nvPr/>
          </p:nvSpPr>
          <p:spPr>
            <a:xfrm>
              <a:off x="3234" y="801"/>
              <a:ext cx="247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50" name="Rectangle 49"/>
            <p:cNvSpPr/>
            <p:nvPr/>
          </p:nvSpPr>
          <p:spPr>
            <a:xfrm>
              <a:off x="3311" y="825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51" name="Rectangle 50"/>
            <p:cNvSpPr/>
            <p:nvPr/>
          </p:nvSpPr>
          <p:spPr>
            <a:xfrm>
              <a:off x="3234" y="638"/>
              <a:ext cx="247" cy="16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52" name="Rectangle 51"/>
            <p:cNvSpPr/>
            <p:nvPr/>
          </p:nvSpPr>
          <p:spPr>
            <a:xfrm>
              <a:off x="3303" y="661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53" name="Rectangle 52"/>
            <p:cNvSpPr/>
            <p:nvPr/>
          </p:nvSpPr>
          <p:spPr>
            <a:xfrm>
              <a:off x="2499" y="801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54" name="Rectangle 53"/>
            <p:cNvSpPr/>
            <p:nvPr/>
          </p:nvSpPr>
          <p:spPr>
            <a:xfrm>
              <a:off x="2588" y="825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55" name="Rectangle 54"/>
            <p:cNvSpPr/>
            <p:nvPr/>
          </p:nvSpPr>
          <p:spPr>
            <a:xfrm>
              <a:off x="2744" y="801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56" name="Rectangle 55"/>
            <p:cNvSpPr/>
            <p:nvPr/>
          </p:nvSpPr>
          <p:spPr>
            <a:xfrm>
              <a:off x="2827" y="825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57" name="Rectangle 56"/>
            <p:cNvSpPr/>
            <p:nvPr/>
          </p:nvSpPr>
          <p:spPr>
            <a:xfrm>
              <a:off x="2989" y="801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58" name="Rectangle 57"/>
            <p:cNvSpPr/>
            <p:nvPr/>
          </p:nvSpPr>
          <p:spPr>
            <a:xfrm>
              <a:off x="3075" y="825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59" name="Rectangle 58"/>
            <p:cNvSpPr/>
            <p:nvPr/>
          </p:nvSpPr>
          <p:spPr>
            <a:xfrm>
              <a:off x="3234" y="801"/>
              <a:ext cx="247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60" name="Rectangle 59"/>
            <p:cNvSpPr/>
            <p:nvPr/>
          </p:nvSpPr>
          <p:spPr>
            <a:xfrm>
              <a:off x="3311" y="825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61" name="Rectangle 60"/>
            <p:cNvSpPr/>
            <p:nvPr/>
          </p:nvSpPr>
          <p:spPr>
            <a:xfrm>
              <a:off x="3234" y="638"/>
              <a:ext cx="247" cy="16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62" name="Rectangle 61"/>
            <p:cNvSpPr/>
            <p:nvPr/>
          </p:nvSpPr>
          <p:spPr>
            <a:xfrm>
              <a:off x="3303" y="661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63" name="Rectangle 62"/>
            <p:cNvSpPr/>
            <p:nvPr/>
          </p:nvSpPr>
          <p:spPr>
            <a:xfrm>
              <a:off x="2744" y="965"/>
              <a:ext cx="246" cy="16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64" name="Rectangle 63"/>
            <p:cNvSpPr/>
            <p:nvPr/>
          </p:nvSpPr>
          <p:spPr>
            <a:xfrm>
              <a:off x="2833" y="989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65" name="Rectangle 64"/>
            <p:cNvSpPr/>
            <p:nvPr/>
          </p:nvSpPr>
          <p:spPr>
            <a:xfrm>
              <a:off x="2989" y="965"/>
              <a:ext cx="246" cy="16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66" name="Rectangle 65"/>
            <p:cNvSpPr/>
            <p:nvPr/>
          </p:nvSpPr>
          <p:spPr>
            <a:xfrm>
              <a:off x="3073" y="989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67" name="Rectangle 66"/>
            <p:cNvSpPr/>
            <p:nvPr/>
          </p:nvSpPr>
          <p:spPr>
            <a:xfrm>
              <a:off x="3234" y="965"/>
              <a:ext cx="247" cy="16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68" name="Rectangle 67"/>
            <p:cNvSpPr/>
            <p:nvPr/>
          </p:nvSpPr>
          <p:spPr>
            <a:xfrm>
              <a:off x="3320" y="989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69" name="Rectangle 68"/>
            <p:cNvSpPr/>
            <p:nvPr/>
          </p:nvSpPr>
          <p:spPr>
            <a:xfrm>
              <a:off x="3480" y="965"/>
              <a:ext cx="246" cy="16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70" name="Rectangle 69"/>
            <p:cNvSpPr/>
            <p:nvPr/>
          </p:nvSpPr>
          <p:spPr>
            <a:xfrm>
              <a:off x="3556" y="989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71" name="Rectangle 70"/>
            <p:cNvSpPr/>
            <p:nvPr/>
          </p:nvSpPr>
          <p:spPr>
            <a:xfrm>
              <a:off x="3725" y="965"/>
              <a:ext cx="246" cy="16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72" name="Rectangle 71"/>
            <p:cNvSpPr/>
            <p:nvPr/>
          </p:nvSpPr>
          <p:spPr>
            <a:xfrm>
              <a:off x="3794" y="989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73" name="Rectangle 72"/>
            <p:cNvSpPr/>
            <p:nvPr/>
          </p:nvSpPr>
          <p:spPr>
            <a:xfrm>
              <a:off x="2744" y="965"/>
              <a:ext cx="246" cy="16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74" name="Rectangle 73"/>
            <p:cNvSpPr/>
            <p:nvPr/>
          </p:nvSpPr>
          <p:spPr>
            <a:xfrm>
              <a:off x="2833" y="989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75" name="Rectangle 74"/>
            <p:cNvSpPr/>
            <p:nvPr/>
          </p:nvSpPr>
          <p:spPr>
            <a:xfrm>
              <a:off x="2989" y="965"/>
              <a:ext cx="246" cy="16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76" name="Rectangle 75"/>
            <p:cNvSpPr/>
            <p:nvPr/>
          </p:nvSpPr>
          <p:spPr>
            <a:xfrm>
              <a:off x="3073" y="989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77" name="Rectangle 76"/>
            <p:cNvSpPr/>
            <p:nvPr/>
          </p:nvSpPr>
          <p:spPr>
            <a:xfrm>
              <a:off x="3234" y="965"/>
              <a:ext cx="247" cy="16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78" name="Rectangle 77"/>
            <p:cNvSpPr/>
            <p:nvPr/>
          </p:nvSpPr>
          <p:spPr>
            <a:xfrm>
              <a:off x="3320" y="989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79" name="Rectangle 78"/>
            <p:cNvSpPr/>
            <p:nvPr/>
          </p:nvSpPr>
          <p:spPr>
            <a:xfrm>
              <a:off x="3480" y="965"/>
              <a:ext cx="246" cy="16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80" name="Rectangle 79"/>
            <p:cNvSpPr/>
            <p:nvPr/>
          </p:nvSpPr>
          <p:spPr>
            <a:xfrm>
              <a:off x="3556" y="989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81" name="Rectangle 80"/>
            <p:cNvSpPr/>
            <p:nvPr/>
          </p:nvSpPr>
          <p:spPr>
            <a:xfrm>
              <a:off x="3725" y="965"/>
              <a:ext cx="246" cy="164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82" name="Rectangle 81"/>
            <p:cNvSpPr/>
            <p:nvPr/>
          </p:nvSpPr>
          <p:spPr>
            <a:xfrm>
              <a:off x="3794" y="989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83" name="Rectangle 82"/>
            <p:cNvSpPr/>
            <p:nvPr/>
          </p:nvSpPr>
          <p:spPr>
            <a:xfrm>
              <a:off x="2989" y="1128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84" name="Rectangle 83"/>
            <p:cNvSpPr/>
            <p:nvPr/>
          </p:nvSpPr>
          <p:spPr>
            <a:xfrm>
              <a:off x="3079" y="1152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85" name="Rectangle 84"/>
            <p:cNvSpPr/>
            <p:nvPr/>
          </p:nvSpPr>
          <p:spPr>
            <a:xfrm>
              <a:off x="3234" y="1128"/>
              <a:ext cx="247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86" name="Rectangle 85"/>
            <p:cNvSpPr/>
            <p:nvPr/>
          </p:nvSpPr>
          <p:spPr>
            <a:xfrm>
              <a:off x="3318" y="1152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87" name="Rectangle 86"/>
            <p:cNvSpPr/>
            <p:nvPr/>
          </p:nvSpPr>
          <p:spPr>
            <a:xfrm>
              <a:off x="3480" y="1128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88" name="Rectangle 87"/>
            <p:cNvSpPr/>
            <p:nvPr/>
          </p:nvSpPr>
          <p:spPr>
            <a:xfrm>
              <a:off x="3566" y="1152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89" name="Rectangle 88"/>
            <p:cNvSpPr/>
            <p:nvPr/>
          </p:nvSpPr>
          <p:spPr>
            <a:xfrm>
              <a:off x="3725" y="1128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90" name="Rectangle 89"/>
            <p:cNvSpPr/>
            <p:nvPr/>
          </p:nvSpPr>
          <p:spPr>
            <a:xfrm>
              <a:off x="3802" y="1152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91" name="Rectangle 90"/>
            <p:cNvSpPr/>
            <p:nvPr/>
          </p:nvSpPr>
          <p:spPr>
            <a:xfrm>
              <a:off x="3970" y="1128"/>
              <a:ext cx="246" cy="165"/>
            </a:xfrm>
            <a:prstGeom prst="rect">
              <a:avLst/>
            </a:prstGeom>
            <a:solidFill>
              <a:srgbClr val="66CC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92" name="Rectangle 91"/>
            <p:cNvSpPr/>
            <p:nvPr/>
          </p:nvSpPr>
          <p:spPr>
            <a:xfrm>
              <a:off x="4039" y="1152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93" name="Rectangle 92"/>
            <p:cNvSpPr/>
            <p:nvPr/>
          </p:nvSpPr>
          <p:spPr>
            <a:xfrm>
              <a:off x="2989" y="1128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94" name="Rectangle 93"/>
            <p:cNvSpPr/>
            <p:nvPr/>
          </p:nvSpPr>
          <p:spPr>
            <a:xfrm>
              <a:off x="3079" y="1152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95" name="Rectangle 94"/>
            <p:cNvSpPr/>
            <p:nvPr/>
          </p:nvSpPr>
          <p:spPr>
            <a:xfrm>
              <a:off x="3234" y="1128"/>
              <a:ext cx="247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96" name="Rectangle 95"/>
            <p:cNvSpPr/>
            <p:nvPr/>
          </p:nvSpPr>
          <p:spPr>
            <a:xfrm>
              <a:off x="3318" y="1152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97" name="Rectangle 96"/>
            <p:cNvSpPr/>
            <p:nvPr/>
          </p:nvSpPr>
          <p:spPr>
            <a:xfrm>
              <a:off x="3480" y="1128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098" name="Rectangle 97"/>
            <p:cNvSpPr/>
            <p:nvPr/>
          </p:nvSpPr>
          <p:spPr>
            <a:xfrm>
              <a:off x="3566" y="1152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099" name="Rectangle 98"/>
            <p:cNvSpPr/>
            <p:nvPr/>
          </p:nvSpPr>
          <p:spPr>
            <a:xfrm>
              <a:off x="3725" y="1128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00" name="Rectangle 99"/>
            <p:cNvSpPr/>
            <p:nvPr/>
          </p:nvSpPr>
          <p:spPr>
            <a:xfrm>
              <a:off x="3802" y="1152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01" name="Rectangle 100"/>
            <p:cNvSpPr/>
            <p:nvPr/>
          </p:nvSpPr>
          <p:spPr>
            <a:xfrm>
              <a:off x="3970" y="1128"/>
              <a:ext cx="246" cy="165"/>
            </a:xfrm>
            <a:prstGeom prst="rect">
              <a:avLst/>
            </a:prstGeom>
            <a:solidFill>
              <a:srgbClr val="66CC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02" name="Rectangle 101"/>
            <p:cNvSpPr/>
            <p:nvPr/>
          </p:nvSpPr>
          <p:spPr>
            <a:xfrm>
              <a:off x="4039" y="1152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03" name="Rectangle 102"/>
            <p:cNvSpPr/>
            <p:nvPr/>
          </p:nvSpPr>
          <p:spPr>
            <a:xfrm>
              <a:off x="3234" y="1292"/>
              <a:ext cx="247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04" name="Rectangle 103"/>
            <p:cNvSpPr/>
            <p:nvPr/>
          </p:nvSpPr>
          <p:spPr>
            <a:xfrm>
              <a:off x="3324" y="1316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05" name="Rectangle 104"/>
            <p:cNvSpPr/>
            <p:nvPr/>
          </p:nvSpPr>
          <p:spPr>
            <a:xfrm>
              <a:off x="3480" y="1292"/>
              <a:ext cx="246" cy="165"/>
            </a:xfrm>
            <a:prstGeom prst="rect">
              <a:avLst/>
            </a:prstGeom>
            <a:solidFill>
              <a:srgbClr val="66CC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06" name="Rectangle 105"/>
            <p:cNvSpPr/>
            <p:nvPr/>
          </p:nvSpPr>
          <p:spPr>
            <a:xfrm>
              <a:off x="3563" y="1316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07" name="Rectangle 106"/>
            <p:cNvSpPr/>
            <p:nvPr/>
          </p:nvSpPr>
          <p:spPr>
            <a:xfrm>
              <a:off x="3725" y="1292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08" name="Rectangle 107"/>
            <p:cNvSpPr/>
            <p:nvPr/>
          </p:nvSpPr>
          <p:spPr>
            <a:xfrm>
              <a:off x="3811" y="1316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09" name="Rectangle 108"/>
            <p:cNvSpPr/>
            <p:nvPr/>
          </p:nvSpPr>
          <p:spPr>
            <a:xfrm>
              <a:off x="3970" y="1292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10" name="Rectangle 109"/>
            <p:cNvSpPr/>
            <p:nvPr/>
          </p:nvSpPr>
          <p:spPr>
            <a:xfrm>
              <a:off x="4047" y="1316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11" name="Rectangle 110"/>
            <p:cNvSpPr/>
            <p:nvPr/>
          </p:nvSpPr>
          <p:spPr>
            <a:xfrm>
              <a:off x="4216" y="1292"/>
              <a:ext cx="246" cy="165"/>
            </a:xfrm>
            <a:prstGeom prst="rect">
              <a:avLst/>
            </a:prstGeom>
            <a:solidFill>
              <a:srgbClr val="66CC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12" name="Rectangle 111"/>
            <p:cNvSpPr/>
            <p:nvPr/>
          </p:nvSpPr>
          <p:spPr>
            <a:xfrm>
              <a:off x="4285" y="1316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13" name="Rectangle 112"/>
            <p:cNvSpPr/>
            <p:nvPr/>
          </p:nvSpPr>
          <p:spPr>
            <a:xfrm>
              <a:off x="3234" y="1292"/>
              <a:ext cx="247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14" name="Rectangle 113"/>
            <p:cNvSpPr/>
            <p:nvPr/>
          </p:nvSpPr>
          <p:spPr>
            <a:xfrm>
              <a:off x="3324" y="1316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15" name="Rectangle 114"/>
            <p:cNvSpPr/>
            <p:nvPr/>
          </p:nvSpPr>
          <p:spPr>
            <a:xfrm>
              <a:off x="3480" y="1292"/>
              <a:ext cx="246" cy="165"/>
            </a:xfrm>
            <a:prstGeom prst="rect">
              <a:avLst/>
            </a:prstGeom>
            <a:solidFill>
              <a:srgbClr val="66CC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16" name="Rectangle 115"/>
            <p:cNvSpPr/>
            <p:nvPr/>
          </p:nvSpPr>
          <p:spPr>
            <a:xfrm>
              <a:off x="3563" y="1316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17" name="Rectangle 116"/>
            <p:cNvSpPr/>
            <p:nvPr/>
          </p:nvSpPr>
          <p:spPr>
            <a:xfrm>
              <a:off x="3725" y="1292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18" name="Rectangle 117"/>
            <p:cNvSpPr/>
            <p:nvPr/>
          </p:nvSpPr>
          <p:spPr>
            <a:xfrm>
              <a:off x="3811" y="1316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19" name="Rectangle 118"/>
            <p:cNvSpPr/>
            <p:nvPr/>
          </p:nvSpPr>
          <p:spPr>
            <a:xfrm>
              <a:off x="3970" y="1292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20" name="Rectangle 119"/>
            <p:cNvSpPr/>
            <p:nvPr/>
          </p:nvSpPr>
          <p:spPr>
            <a:xfrm>
              <a:off x="4047" y="1316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21" name="Rectangle 120"/>
            <p:cNvSpPr/>
            <p:nvPr/>
          </p:nvSpPr>
          <p:spPr>
            <a:xfrm>
              <a:off x="4216" y="1292"/>
              <a:ext cx="246" cy="165"/>
            </a:xfrm>
            <a:prstGeom prst="rect">
              <a:avLst/>
            </a:prstGeom>
            <a:solidFill>
              <a:srgbClr val="66CC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22" name="Rectangle 121"/>
            <p:cNvSpPr/>
            <p:nvPr/>
          </p:nvSpPr>
          <p:spPr>
            <a:xfrm>
              <a:off x="4285" y="1316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23" name="Rectangle 122"/>
            <p:cNvSpPr/>
            <p:nvPr/>
          </p:nvSpPr>
          <p:spPr>
            <a:xfrm>
              <a:off x="3234" y="1292"/>
              <a:ext cx="247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24" name="Rectangle 123"/>
            <p:cNvSpPr/>
            <p:nvPr/>
          </p:nvSpPr>
          <p:spPr>
            <a:xfrm>
              <a:off x="3324" y="1316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25" name="Rectangle 124"/>
            <p:cNvSpPr/>
            <p:nvPr/>
          </p:nvSpPr>
          <p:spPr>
            <a:xfrm>
              <a:off x="3480" y="1292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26" name="Rectangle 125"/>
            <p:cNvSpPr/>
            <p:nvPr/>
          </p:nvSpPr>
          <p:spPr>
            <a:xfrm>
              <a:off x="3563" y="1316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27" name="Rectangle 126"/>
            <p:cNvSpPr/>
            <p:nvPr/>
          </p:nvSpPr>
          <p:spPr>
            <a:xfrm>
              <a:off x="3725" y="1292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28" name="Rectangle 127"/>
            <p:cNvSpPr/>
            <p:nvPr/>
          </p:nvSpPr>
          <p:spPr>
            <a:xfrm>
              <a:off x="3811" y="1316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29" name="Rectangle 128"/>
            <p:cNvSpPr/>
            <p:nvPr/>
          </p:nvSpPr>
          <p:spPr>
            <a:xfrm>
              <a:off x="3970" y="1292"/>
              <a:ext cx="246" cy="165"/>
            </a:xfrm>
            <a:prstGeom prst="rect">
              <a:avLst/>
            </a:prstGeom>
            <a:solidFill>
              <a:srgbClr val="66CC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30" name="Rectangle 129"/>
            <p:cNvSpPr/>
            <p:nvPr/>
          </p:nvSpPr>
          <p:spPr>
            <a:xfrm>
              <a:off x="4047" y="1316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31" name="Rectangle 130"/>
            <p:cNvSpPr/>
            <p:nvPr/>
          </p:nvSpPr>
          <p:spPr>
            <a:xfrm>
              <a:off x="4216" y="1292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32" name="Rectangle 131"/>
            <p:cNvSpPr/>
            <p:nvPr/>
          </p:nvSpPr>
          <p:spPr>
            <a:xfrm>
              <a:off x="4285" y="1316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33" name="Rectangle 132"/>
            <p:cNvSpPr/>
            <p:nvPr/>
          </p:nvSpPr>
          <p:spPr>
            <a:xfrm>
              <a:off x="3970" y="1456"/>
              <a:ext cx="246" cy="164"/>
            </a:xfrm>
            <a:prstGeom prst="rect">
              <a:avLst/>
            </a:prstGeom>
            <a:solidFill>
              <a:srgbClr val="FF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34" name="Rectangle 133"/>
            <p:cNvSpPr/>
            <p:nvPr/>
          </p:nvSpPr>
          <p:spPr>
            <a:xfrm>
              <a:off x="4056" y="1480"/>
              <a:ext cx="108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2135" name="Rectangle 134"/>
            <p:cNvSpPr/>
            <p:nvPr/>
          </p:nvSpPr>
          <p:spPr>
            <a:xfrm>
              <a:off x="4216" y="1456"/>
              <a:ext cx="246" cy="164"/>
            </a:xfrm>
            <a:prstGeom prst="rect">
              <a:avLst/>
            </a:prstGeom>
            <a:solidFill>
              <a:srgbClr val="FF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36" name="Rectangle 135"/>
            <p:cNvSpPr/>
            <p:nvPr/>
          </p:nvSpPr>
          <p:spPr>
            <a:xfrm>
              <a:off x="4292" y="1480"/>
              <a:ext cx="134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2137" name="Rectangle 136"/>
            <p:cNvSpPr/>
            <p:nvPr/>
          </p:nvSpPr>
          <p:spPr>
            <a:xfrm>
              <a:off x="4461" y="1456"/>
              <a:ext cx="246" cy="164"/>
            </a:xfrm>
            <a:prstGeom prst="rect">
              <a:avLst/>
            </a:prstGeom>
            <a:solidFill>
              <a:srgbClr val="FF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38" name="Rectangle 137"/>
            <p:cNvSpPr/>
            <p:nvPr/>
          </p:nvSpPr>
          <p:spPr>
            <a:xfrm>
              <a:off x="4530" y="1480"/>
              <a:ext cx="152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2139" name="Rectangle 138"/>
            <p:cNvSpPr/>
            <p:nvPr/>
          </p:nvSpPr>
          <p:spPr>
            <a:xfrm>
              <a:off x="4461" y="433"/>
              <a:ext cx="245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40" name="Rectangle 139"/>
            <p:cNvSpPr/>
            <p:nvPr/>
          </p:nvSpPr>
          <p:spPr>
            <a:xfrm>
              <a:off x="4538" y="471"/>
              <a:ext cx="17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41" name="Rectangle 140"/>
            <p:cNvSpPr/>
            <p:nvPr/>
          </p:nvSpPr>
          <p:spPr>
            <a:xfrm>
              <a:off x="3725" y="1619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42" name="Rectangle 141"/>
            <p:cNvSpPr/>
            <p:nvPr/>
          </p:nvSpPr>
          <p:spPr>
            <a:xfrm>
              <a:off x="3808" y="1643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43" name="Rectangle 142"/>
            <p:cNvSpPr/>
            <p:nvPr/>
          </p:nvSpPr>
          <p:spPr>
            <a:xfrm>
              <a:off x="3970" y="1619"/>
              <a:ext cx="246" cy="165"/>
            </a:xfrm>
            <a:prstGeom prst="rect">
              <a:avLst/>
            </a:prstGeom>
            <a:solidFill>
              <a:srgbClr val="66CC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44" name="Rectangle 143"/>
            <p:cNvSpPr/>
            <p:nvPr/>
          </p:nvSpPr>
          <p:spPr>
            <a:xfrm>
              <a:off x="4054" y="1643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45" name="Rectangle 144"/>
            <p:cNvSpPr/>
            <p:nvPr/>
          </p:nvSpPr>
          <p:spPr>
            <a:xfrm>
              <a:off x="4216" y="1619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46" name="Rectangle 145"/>
            <p:cNvSpPr/>
            <p:nvPr/>
          </p:nvSpPr>
          <p:spPr>
            <a:xfrm>
              <a:off x="4302" y="1643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47" name="Rectangle 146"/>
            <p:cNvSpPr/>
            <p:nvPr/>
          </p:nvSpPr>
          <p:spPr>
            <a:xfrm>
              <a:off x="4461" y="1619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48" name="Rectangle 147"/>
            <p:cNvSpPr/>
            <p:nvPr/>
          </p:nvSpPr>
          <p:spPr>
            <a:xfrm>
              <a:off x="4538" y="1643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49" name="Rectangle 148"/>
            <p:cNvSpPr/>
            <p:nvPr/>
          </p:nvSpPr>
          <p:spPr>
            <a:xfrm>
              <a:off x="4706" y="1619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50" name="Rectangle 149"/>
            <p:cNvSpPr/>
            <p:nvPr/>
          </p:nvSpPr>
          <p:spPr>
            <a:xfrm>
              <a:off x="4775" y="1643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51" name="Rectangle 150"/>
            <p:cNvSpPr/>
            <p:nvPr/>
          </p:nvSpPr>
          <p:spPr>
            <a:xfrm>
              <a:off x="4706" y="433"/>
              <a:ext cx="245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52" name="Rectangle 151"/>
            <p:cNvSpPr/>
            <p:nvPr/>
          </p:nvSpPr>
          <p:spPr>
            <a:xfrm>
              <a:off x="4784" y="471"/>
              <a:ext cx="17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11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53" name="Rectangle 152"/>
            <p:cNvSpPr/>
            <p:nvPr/>
          </p:nvSpPr>
          <p:spPr>
            <a:xfrm>
              <a:off x="3970" y="1783"/>
              <a:ext cx="246" cy="165"/>
            </a:xfrm>
            <a:prstGeom prst="rect">
              <a:avLst/>
            </a:prstGeom>
            <a:solidFill>
              <a:srgbClr val="66CC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54" name="Rectangle 153"/>
            <p:cNvSpPr/>
            <p:nvPr/>
          </p:nvSpPr>
          <p:spPr>
            <a:xfrm>
              <a:off x="4060" y="1807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55" name="Rectangle 154"/>
            <p:cNvSpPr/>
            <p:nvPr/>
          </p:nvSpPr>
          <p:spPr>
            <a:xfrm>
              <a:off x="4216" y="1783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56" name="Rectangle 155"/>
            <p:cNvSpPr/>
            <p:nvPr/>
          </p:nvSpPr>
          <p:spPr>
            <a:xfrm>
              <a:off x="4299" y="1807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57" name="Rectangle 156"/>
            <p:cNvSpPr/>
            <p:nvPr/>
          </p:nvSpPr>
          <p:spPr>
            <a:xfrm>
              <a:off x="4461" y="1783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58" name="Rectangle 157"/>
            <p:cNvSpPr/>
            <p:nvPr/>
          </p:nvSpPr>
          <p:spPr>
            <a:xfrm>
              <a:off x="4547" y="1807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59" name="Rectangle 158"/>
            <p:cNvSpPr/>
            <p:nvPr/>
          </p:nvSpPr>
          <p:spPr>
            <a:xfrm>
              <a:off x="4706" y="1783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60" name="Rectangle 159"/>
            <p:cNvSpPr/>
            <p:nvPr/>
          </p:nvSpPr>
          <p:spPr>
            <a:xfrm>
              <a:off x="4783" y="1807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61" name="Rectangle 160"/>
            <p:cNvSpPr/>
            <p:nvPr/>
          </p:nvSpPr>
          <p:spPr>
            <a:xfrm>
              <a:off x="4951" y="1783"/>
              <a:ext cx="247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62" name="Rectangle 161"/>
            <p:cNvSpPr/>
            <p:nvPr/>
          </p:nvSpPr>
          <p:spPr>
            <a:xfrm>
              <a:off x="5020" y="1807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63" name="Rectangle 162"/>
            <p:cNvSpPr/>
            <p:nvPr/>
          </p:nvSpPr>
          <p:spPr>
            <a:xfrm>
              <a:off x="3480" y="1619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64" name="Rectangle 163"/>
            <p:cNvSpPr/>
            <p:nvPr/>
          </p:nvSpPr>
          <p:spPr>
            <a:xfrm>
              <a:off x="3569" y="1643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42165" name="Rectangle 164"/>
            <p:cNvSpPr/>
            <p:nvPr/>
          </p:nvSpPr>
          <p:spPr>
            <a:xfrm>
              <a:off x="3725" y="1783"/>
              <a:ext cx="246" cy="165"/>
            </a:xfrm>
            <a:prstGeom prst="rect">
              <a:avLst/>
            </a:prstGeom>
            <a:solidFill>
              <a:srgbClr val="CCFFFF"/>
            </a:solidFill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66" name="Rectangle 165"/>
            <p:cNvSpPr/>
            <p:nvPr/>
          </p:nvSpPr>
          <p:spPr>
            <a:xfrm>
              <a:off x="3814" y="1807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grpSp>
          <p:nvGrpSpPr>
            <p:cNvPr id="42167" name="Group 166"/>
            <p:cNvGrpSpPr/>
            <p:nvPr/>
          </p:nvGrpSpPr>
          <p:grpSpPr>
            <a:xfrm>
              <a:off x="3881" y="1513"/>
              <a:ext cx="89" cy="106"/>
              <a:chOff x="3881" y="1513"/>
              <a:chExt cx="89" cy="106"/>
            </a:xfrm>
          </p:grpSpPr>
          <p:sp>
            <p:nvSpPr>
              <p:cNvPr id="42170" name="Freeform 167"/>
              <p:cNvSpPr/>
              <p:nvPr/>
            </p:nvSpPr>
            <p:spPr>
              <a:xfrm>
                <a:off x="3889" y="1538"/>
                <a:ext cx="34" cy="81"/>
              </a:xfrm>
              <a:custGeom>
                <a:avLst/>
                <a:gdLst>
                  <a:gd name="txL" fmla="*/ 0 w 68"/>
                  <a:gd name="txT" fmla="*/ 0 h 164"/>
                  <a:gd name="txR" fmla="*/ 68 w 68"/>
                  <a:gd name="txB" fmla="*/ 164 h 164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68" h="164">
                    <a:moveTo>
                      <a:pt x="0" y="164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171" name="Freeform 168"/>
              <p:cNvSpPr/>
              <p:nvPr/>
            </p:nvSpPr>
            <p:spPr>
              <a:xfrm>
                <a:off x="3881" y="1530"/>
                <a:ext cx="42" cy="89"/>
              </a:xfrm>
              <a:custGeom>
                <a:avLst/>
                <a:gdLst>
                  <a:gd name="txL" fmla="*/ 0 w 83"/>
                  <a:gd name="txT" fmla="*/ 0 h 179"/>
                  <a:gd name="txR" fmla="*/ 83 w 83"/>
                  <a:gd name="txB" fmla="*/ 179 h 179"/>
                </a:gdLst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83" h="179">
                    <a:moveTo>
                      <a:pt x="0" y="179"/>
                    </a:moveTo>
                    <a:lnTo>
                      <a:pt x="30" y="179"/>
                    </a:lnTo>
                    <a:lnTo>
                      <a:pt x="30" y="15"/>
                    </a:lnTo>
                    <a:lnTo>
                      <a:pt x="15" y="15"/>
                    </a:lnTo>
                    <a:lnTo>
                      <a:pt x="15" y="31"/>
                    </a:lnTo>
                    <a:lnTo>
                      <a:pt x="20" y="29"/>
                    </a:lnTo>
                    <a:lnTo>
                      <a:pt x="25" y="25"/>
                    </a:lnTo>
                    <a:lnTo>
                      <a:pt x="29" y="20"/>
                    </a:lnTo>
                    <a:lnTo>
                      <a:pt x="15" y="31"/>
                    </a:lnTo>
                    <a:lnTo>
                      <a:pt x="83" y="31"/>
                    </a:lnTo>
                    <a:lnTo>
                      <a:pt x="83" y="0"/>
                    </a:lnTo>
                    <a:lnTo>
                      <a:pt x="15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0" y="179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172" name="Freeform 169"/>
              <p:cNvSpPr/>
              <p:nvPr/>
            </p:nvSpPr>
            <p:spPr>
              <a:xfrm>
                <a:off x="3921" y="1513"/>
                <a:ext cx="49" cy="50"/>
              </a:xfrm>
              <a:custGeom>
                <a:avLst/>
                <a:gdLst>
                  <a:gd name="txL" fmla="*/ 0 w 99"/>
                  <a:gd name="txT" fmla="*/ 0 h 100"/>
                  <a:gd name="txR" fmla="*/ 99 w 99"/>
                  <a:gd name="txB" fmla="*/ 100 h 100"/>
                </a:gdLst>
                <a:ahLst/>
                <a:cxnLst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</a:cxnLst>
                <a:rect l="txL" t="txT" r="txR" b="txB"/>
                <a:pathLst>
                  <a:path w="99" h="100">
                    <a:moveTo>
                      <a:pt x="0" y="100"/>
                    </a:moveTo>
                    <a:lnTo>
                      <a:pt x="99" y="49"/>
                    </a:lnTo>
                    <a:lnTo>
                      <a:pt x="0" y="0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2168" name="Rectangle 170"/>
            <p:cNvSpPr/>
            <p:nvPr/>
          </p:nvSpPr>
          <p:spPr>
            <a:xfrm>
              <a:off x="4911" y="433"/>
              <a:ext cx="245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42169" name="Rectangle 171"/>
            <p:cNvSpPr/>
            <p:nvPr/>
          </p:nvSpPr>
          <p:spPr>
            <a:xfrm>
              <a:off x="4988" y="471"/>
              <a:ext cx="17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12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41991" name="Rectangle 2"/>
          <p:cNvSpPr>
            <a:spLocks noGrp="1"/>
          </p:cNvSpPr>
          <p:nvPr>
            <p:ph type="title"/>
          </p:nvPr>
        </p:nvSpPr>
        <p:spPr>
          <a:xfrm>
            <a:off x="327025" y="-31750"/>
            <a:ext cx="8716963" cy="78105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Avoiding Load/Use Hazard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1992" name="Rectangle 181"/>
          <p:cNvSpPr/>
          <p:nvPr/>
        </p:nvSpPr>
        <p:spPr>
          <a:xfrm>
            <a:off x="5876925" y="3429000"/>
            <a:ext cx="2657475" cy="766763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41993" name="Rectangle 209"/>
          <p:cNvSpPr/>
          <p:nvPr/>
        </p:nvSpPr>
        <p:spPr>
          <a:xfrm>
            <a:off x="5878513" y="4449763"/>
            <a:ext cx="2655887" cy="1014412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41994" name="Rectangle 210"/>
          <p:cNvSpPr/>
          <p:nvPr/>
        </p:nvSpPr>
        <p:spPr>
          <a:xfrm>
            <a:off x="6599238" y="4471988"/>
            <a:ext cx="1106487" cy="3333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Memory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1995" name="Rectangle 182"/>
          <p:cNvSpPr/>
          <p:nvPr/>
        </p:nvSpPr>
        <p:spPr>
          <a:xfrm>
            <a:off x="6230938" y="3451225"/>
            <a:ext cx="1843087" cy="342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Write Back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1996" name="Rectangle 183"/>
          <p:cNvSpPr/>
          <p:nvPr/>
        </p:nvSpPr>
        <p:spPr>
          <a:xfrm>
            <a:off x="5876925" y="3798888"/>
            <a:ext cx="2657475" cy="64293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W_dstE=%rbx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W_valE=10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1997" name="Rectangle 231"/>
          <p:cNvSpPr/>
          <p:nvPr/>
        </p:nvSpPr>
        <p:spPr>
          <a:xfrm>
            <a:off x="6646863" y="3152775"/>
            <a:ext cx="896937" cy="2762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Cycle 8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1998" name="Rectangle 209"/>
          <p:cNvSpPr/>
          <p:nvPr/>
        </p:nvSpPr>
        <p:spPr>
          <a:xfrm>
            <a:off x="5876925" y="5715000"/>
            <a:ext cx="2657475" cy="1047750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41999" name="Rectangle 210"/>
          <p:cNvSpPr/>
          <p:nvPr/>
        </p:nvSpPr>
        <p:spPr>
          <a:xfrm>
            <a:off x="6599238" y="5754688"/>
            <a:ext cx="1106487" cy="3413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Decode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2000" name="Rectangle 211"/>
          <p:cNvSpPr/>
          <p:nvPr/>
        </p:nvSpPr>
        <p:spPr>
          <a:xfrm>
            <a:off x="5876925" y="6084888"/>
            <a:ext cx="2657475" cy="6953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valA</a:t>
            </a:r>
            <a:r>
              <a:rPr lang="en-US" altLang="zh-CN" sz="1600" dirty="0">
                <a:ea typeface="宋体" panose="02010600030101010101" pitchFamily="2" charset="-122"/>
              </a:rPr>
              <a:t>←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W_valM=10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valB</a:t>
            </a: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←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m_valM=3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2001" name="Rectangle 183"/>
          <p:cNvSpPr/>
          <p:nvPr/>
        </p:nvSpPr>
        <p:spPr>
          <a:xfrm>
            <a:off x="5876925" y="4819650"/>
            <a:ext cx="2657475" cy="6445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M_dstM=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m_valM</a:t>
            </a: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 ← 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M[128]=3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2002" name="Freeform 279"/>
          <p:cNvSpPr/>
          <p:nvPr/>
        </p:nvSpPr>
        <p:spPr>
          <a:xfrm>
            <a:off x="7435850" y="4114800"/>
            <a:ext cx="814388" cy="2028825"/>
          </a:xfrm>
          <a:custGeom>
            <a:avLst/>
            <a:gdLst/>
            <a:ahLst/>
            <a:cxnLst>
              <a:cxn ang="0">
                <a:pos x="0" y="1008253574"/>
              </a:cxn>
              <a:cxn ang="0">
                <a:pos x="4626085" y="688031734"/>
              </a:cxn>
              <a:cxn ang="0">
                <a:pos x="6308283" y="2147483646"/>
              </a:cxn>
              <a:cxn ang="0">
                <a:pos x="5327000" y="2147483646"/>
              </a:cxn>
            </a:cxnLst>
            <a:pathLst>
              <a:path w="710426" h="1139802">
                <a:moveTo>
                  <a:pt x="0" y="99278"/>
                </a:moveTo>
                <a:cubicBezTo>
                  <a:pt x="201010" y="19136"/>
                  <a:pt x="402021" y="-61005"/>
                  <a:pt x="520262" y="67747"/>
                </a:cubicBezTo>
                <a:cubicBezTo>
                  <a:pt x="638503" y="196499"/>
                  <a:pt x="696310" y="693112"/>
                  <a:pt x="709448" y="871788"/>
                </a:cubicBezTo>
                <a:cubicBezTo>
                  <a:pt x="722586" y="1050464"/>
                  <a:pt x="599090" y="1139802"/>
                  <a:pt x="599090" y="1139802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  <p:sp>
        <p:nvSpPr>
          <p:cNvPr id="42003" name="Rectangle 82"/>
          <p:cNvSpPr/>
          <p:nvPr/>
        </p:nvSpPr>
        <p:spPr>
          <a:xfrm>
            <a:off x="7086600" y="5486400"/>
            <a:ext cx="79375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42004" name="Freeform 1"/>
          <p:cNvSpPr/>
          <p:nvPr/>
        </p:nvSpPr>
        <p:spPr>
          <a:xfrm>
            <a:off x="8153400" y="5307013"/>
            <a:ext cx="735013" cy="1246187"/>
          </a:xfrm>
          <a:custGeom>
            <a:avLst/>
            <a:gdLst/>
            <a:ahLst/>
            <a:cxnLst>
              <a:cxn ang="0">
                <a:pos x="18188" y="0"/>
              </a:cxn>
              <a:cxn ang="0">
                <a:pos x="47636" y="413427"/>
              </a:cxn>
              <a:cxn ang="0">
                <a:pos x="36377" y="1097172"/>
              </a:cxn>
              <a:cxn ang="0">
                <a:pos x="0" y="1256183"/>
              </a:cxn>
            </a:cxnLst>
            <a:pathLst>
              <a:path w="881141" h="1245476">
                <a:moveTo>
                  <a:pt x="331076" y="0"/>
                </a:moveTo>
                <a:cubicBezTo>
                  <a:pt x="571500" y="114300"/>
                  <a:pt x="811924" y="228600"/>
                  <a:pt x="867103" y="409903"/>
                </a:cubicBezTo>
                <a:cubicBezTo>
                  <a:pt x="922282" y="591206"/>
                  <a:pt x="806669" y="948558"/>
                  <a:pt x="662152" y="1087820"/>
                </a:cubicBezTo>
                <a:cubicBezTo>
                  <a:pt x="517635" y="1227082"/>
                  <a:pt x="0" y="1245476"/>
                  <a:pt x="0" y="1245476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 dirty="0">
                <a:latin typeface="+mj-lt"/>
                <a:ea typeface="宋体" panose="02010600030101010101" pitchFamily="2" charset="-122"/>
                <a:cs typeface="+mj-cs"/>
              </a:rPr>
              <a:t>Data Hazard</a:t>
            </a:r>
            <a:endParaRPr lang="en-US" altLang="zh-CN" sz="3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 dirty="0">
                <a:latin typeface="+mj-lt"/>
                <a:ea typeface="宋体" panose="02010600030101010101" pitchFamily="2" charset="-122"/>
                <a:cs typeface="+mj-cs"/>
              </a:rPr>
              <a:t>Control Hazard</a:t>
            </a:r>
            <a:endParaRPr lang="en-US" altLang="zh-CN" sz="3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Control Dependence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763000" cy="4724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Example: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loop: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subq %rdx, %rbx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jne targ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irmovq $10, %rdx</a:t>
            </a: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jmp loop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targ:</a:t>
            </a: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halt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 sz="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jne</a:t>
            </a:r>
            <a:r>
              <a:rPr lang="en-US" altLang="zh-CN" dirty="0">
                <a:ea typeface="宋体" panose="02010600030101010101" pitchFamily="2" charset="-122"/>
              </a:rPr>
              <a:t> instruction create a control dependency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Which instruction will be executed?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130" name="Picture 2" descr="Z:\3.Teaching\sjtu\ICS\site-ics\slides\pred-P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3070225"/>
            <a:ext cx="7767638" cy="3330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2" name="Rectangle 707"/>
          <p:cNvSpPr/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Predict PC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8133" name="Rectangle 708"/>
          <p:cNvSpPr/>
          <p:nvPr/>
        </p:nvSpPr>
        <p:spPr>
          <a:xfrm>
            <a:off x="838200" y="1524000"/>
            <a:ext cx="7315200" cy="1752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int F_predPC = [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f_icode in {IJXX, ICALL} : f_valC;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1: f_valP;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0178" name="Picture 2" descr="Z:\3.Teaching\sjtu\ICS\site-ics\slides\pred-P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3594100"/>
            <a:ext cx="7313613" cy="3135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7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Select PC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0181" name="Rectangle 3"/>
          <p:cNvSpPr>
            <a:spLocks noGrp="1"/>
          </p:cNvSpPr>
          <p:nvPr>
            <p:ph idx="1"/>
          </p:nvPr>
        </p:nvSpPr>
        <p:spPr>
          <a:xfrm>
            <a:off x="381000" y="1371600"/>
            <a:ext cx="86868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int f_PC = [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#mispredicted branch. Fetch at incremented PC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 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M_icode == IJXX &amp;&amp; !M_Cnd : M_valA;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#completion of RET instruciton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 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W_icode == IRET : W_valM;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#default: Use predicted value of PC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  1: F_predPC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Practice Problem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005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153400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Does the order matter?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jg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target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charRg st="2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charRg st="2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Return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4276" name="Rectangle 4"/>
          <p:cNvSpPr>
            <a:spLocks noGrp="1"/>
          </p:cNvSpPr>
          <p:nvPr>
            <p:ph idx="1"/>
          </p:nvPr>
        </p:nvSpPr>
        <p:spPr>
          <a:xfrm>
            <a:off x="304800" y="5343525"/>
            <a:ext cx="8307388" cy="490538"/>
          </a:xfrm>
        </p:spPr>
        <p:txBody>
          <a:bodyPr vert="horz" wrap="square" lIns="91440" tIns="45720" rIns="91440" bIns="45720" anchor="t" anchorCtr="0"/>
          <a:p>
            <a:pPr lvl="1"/>
            <a:r>
              <a:rPr lang="en-US" altLang="zh-CN" dirty="0">
                <a:ea typeface="宋体" panose="02010600030101010101" pitchFamily="2" charset="-122"/>
              </a:rPr>
              <a:t>Previously executed three additional instructions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4277" name="Rectangle 3"/>
          <p:cNvSpPr txBox="1"/>
          <p:nvPr/>
        </p:nvSpPr>
        <p:spPr>
          <a:xfrm>
            <a:off x="457200" y="1524000"/>
            <a:ext cx="8077200" cy="3581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#demo-retB.ys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0x000:    irmovq Stack,%rsp  # Intialize stack pointer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0x00a:    call p             # Procedure call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0x013:    irmovq $5,%rsi     # Return point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0x01d:    halt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0x020: .pos 0x20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0x020: p: irmovq $-1,%rdi    # procedure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6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0x02a:    ret</a:t>
            </a:r>
            <a:endParaRPr lang="en-US" altLang="zh-CN" sz="1600" b="1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600" b="1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0x02b:    irmovq $1,%rax  	# Should not be executed</a:t>
            </a:r>
            <a:endParaRPr lang="en-US" altLang="zh-CN" sz="1600" b="1" dirty="0">
              <a:solidFill>
                <a:srgbClr val="9900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600" b="1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0x035:    irmovq $2,%rcx  	# Should not be executed</a:t>
            </a:r>
            <a:endParaRPr lang="en-US" altLang="zh-CN" sz="1600" b="1" dirty="0">
              <a:solidFill>
                <a:srgbClr val="9900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600" b="1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0x03f:    irmovq $3,%rdx  	# Should not be executed</a:t>
            </a:r>
            <a:endParaRPr lang="en-US" altLang="zh-CN" sz="1600" b="1" dirty="0">
              <a:solidFill>
                <a:srgbClr val="9900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600" b="1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0x049:    irmovq $4,%rbx      # Should not be executed</a:t>
            </a:r>
            <a:endParaRPr lang="en-US" altLang="zh-CN" sz="1600" b="1" dirty="0">
              <a:solidFill>
                <a:srgbClr val="9900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0x100: .pos 0x100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0x100: Stack:                 # Stack: Stack pointer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endParaRPr lang="en-US" altLang="zh-CN" sz="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61"/>
          <p:cNvSpPr/>
          <p:nvPr/>
        </p:nvSpPr>
        <p:spPr>
          <a:xfrm>
            <a:off x="249238" y="990600"/>
            <a:ext cx="8742362" cy="15573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1: 0x02a: ret</a:t>
            </a: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2: 0x02b: irmovq $1,%rax #Oops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3: 0x035: irmovq $2,%rcx #Oops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4: 0x03f: irmovq $3,%rdx #Oops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5: 0x013: irmovq $5,%rsi #Ret point</a:t>
            </a: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323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4" name="Rectangle 3"/>
          <p:cNvSpPr/>
          <p:nvPr/>
        </p:nvSpPr>
        <p:spPr>
          <a:xfrm>
            <a:off x="292100" y="3584575"/>
            <a:ext cx="5124450" cy="1030288"/>
          </a:xfrm>
          <a:prstGeom prst="rect">
            <a:avLst/>
          </a:prstGeom>
          <a:noFill/>
          <a:ln w="9525">
            <a:noFill/>
          </a:ln>
        </p:spPr>
        <p:txBody>
          <a:bodyPr lIns="90470" tIns="44442" rIns="90470" bIns="44442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Incorrectly execute 3 instructions following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ret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325" name="Rectangle 13"/>
          <p:cNvSpPr/>
          <p:nvPr/>
        </p:nvSpPr>
        <p:spPr>
          <a:xfrm>
            <a:off x="4011613" y="609600"/>
            <a:ext cx="568325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26" name="Rectangle 14"/>
          <p:cNvSpPr/>
          <p:nvPr/>
        </p:nvSpPr>
        <p:spPr>
          <a:xfrm>
            <a:off x="4241800" y="6731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27" name="Rectangle 15"/>
          <p:cNvSpPr/>
          <p:nvPr/>
        </p:nvSpPr>
        <p:spPr>
          <a:xfrm>
            <a:off x="4579938" y="609600"/>
            <a:ext cx="566737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28" name="Rectangle 16"/>
          <p:cNvSpPr/>
          <p:nvPr/>
        </p:nvSpPr>
        <p:spPr>
          <a:xfrm>
            <a:off x="4810125" y="6731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2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29" name="Rectangle 17"/>
          <p:cNvSpPr/>
          <p:nvPr/>
        </p:nvSpPr>
        <p:spPr>
          <a:xfrm>
            <a:off x="5146675" y="609600"/>
            <a:ext cx="568325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30" name="Rectangle 18"/>
          <p:cNvSpPr/>
          <p:nvPr/>
        </p:nvSpPr>
        <p:spPr>
          <a:xfrm>
            <a:off x="5378450" y="6731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3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31" name="Rectangle 19"/>
          <p:cNvSpPr/>
          <p:nvPr/>
        </p:nvSpPr>
        <p:spPr>
          <a:xfrm>
            <a:off x="5715000" y="609600"/>
            <a:ext cx="568325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32" name="Rectangle 20"/>
          <p:cNvSpPr/>
          <p:nvPr/>
        </p:nvSpPr>
        <p:spPr>
          <a:xfrm>
            <a:off x="5946775" y="6731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4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33" name="Rectangle 21"/>
          <p:cNvSpPr/>
          <p:nvPr/>
        </p:nvSpPr>
        <p:spPr>
          <a:xfrm>
            <a:off x="6283325" y="609600"/>
            <a:ext cx="566738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34" name="Rectangle 22"/>
          <p:cNvSpPr/>
          <p:nvPr/>
        </p:nvSpPr>
        <p:spPr>
          <a:xfrm>
            <a:off x="6511925" y="6731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5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35" name="Rectangle 23"/>
          <p:cNvSpPr/>
          <p:nvPr/>
        </p:nvSpPr>
        <p:spPr>
          <a:xfrm>
            <a:off x="6850063" y="609600"/>
            <a:ext cx="566737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36" name="Rectangle 24"/>
          <p:cNvSpPr/>
          <p:nvPr/>
        </p:nvSpPr>
        <p:spPr>
          <a:xfrm>
            <a:off x="7080250" y="6731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6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37" name="Rectangle 25"/>
          <p:cNvSpPr/>
          <p:nvPr/>
        </p:nvSpPr>
        <p:spPr>
          <a:xfrm>
            <a:off x="7416800" y="609600"/>
            <a:ext cx="568325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38" name="Rectangle 26"/>
          <p:cNvSpPr/>
          <p:nvPr/>
        </p:nvSpPr>
        <p:spPr>
          <a:xfrm>
            <a:off x="7648575" y="6731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7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39" name="Rectangle 27"/>
          <p:cNvSpPr/>
          <p:nvPr/>
        </p:nvSpPr>
        <p:spPr>
          <a:xfrm>
            <a:off x="7985125" y="609600"/>
            <a:ext cx="568325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40" name="Rectangle 28"/>
          <p:cNvSpPr/>
          <p:nvPr/>
        </p:nvSpPr>
        <p:spPr>
          <a:xfrm>
            <a:off x="8216900" y="6731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8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41" name="Rectangle 29"/>
          <p:cNvSpPr/>
          <p:nvPr/>
        </p:nvSpPr>
        <p:spPr>
          <a:xfrm>
            <a:off x="8553450" y="609600"/>
            <a:ext cx="566738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42" name="Rectangle 30"/>
          <p:cNvSpPr/>
          <p:nvPr/>
        </p:nvSpPr>
        <p:spPr>
          <a:xfrm>
            <a:off x="8782050" y="6731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9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43" name="Rectangle 31"/>
          <p:cNvSpPr/>
          <p:nvPr/>
        </p:nvSpPr>
        <p:spPr>
          <a:xfrm>
            <a:off x="4011613" y="955675"/>
            <a:ext cx="569912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44" name="Rectangle 32"/>
          <p:cNvSpPr/>
          <p:nvPr/>
        </p:nvSpPr>
        <p:spPr>
          <a:xfrm>
            <a:off x="4219575" y="996950"/>
            <a:ext cx="1397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45" name="Rectangle 33"/>
          <p:cNvSpPr/>
          <p:nvPr/>
        </p:nvSpPr>
        <p:spPr>
          <a:xfrm>
            <a:off x="4579938" y="955675"/>
            <a:ext cx="569912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46" name="Rectangle 34"/>
          <p:cNvSpPr/>
          <p:nvPr/>
        </p:nvSpPr>
        <p:spPr>
          <a:xfrm>
            <a:off x="4772025" y="996950"/>
            <a:ext cx="1651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47" name="Rectangle 35"/>
          <p:cNvSpPr/>
          <p:nvPr/>
        </p:nvSpPr>
        <p:spPr>
          <a:xfrm>
            <a:off x="5146675" y="955675"/>
            <a:ext cx="569913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48" name="Rectangle 36"/>
          <p:cNvSpPr/>
          <p:nvPr/>
        </p:nvSpPr>
        <p:spPr>
          <a:xfrm>
            <a:off x="5346700" y="996950"/>
            <a:ext cx="150813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49" name="Rectangle 37"/>
          <p:cNvSpPr/>
          <p:nvPr/>
        </p:nvSpPr>
        <p:spPr>
          <a:xfrm>
            <a:off x="5715000" y="955675"/>
            <a:ext cx="569913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50" name="Rectangle 38"/>
          <p:cNvSpPr/>
          <p:nvPr/>
        </p:nvSpPr>
        <p:spPr>
          <a:xfrm>
            <a:off x="5892800" y="996950"/>
            <a:ext cx="1905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51" name="Rectangle 39"/>
          <p:cNvSpPr/>
          <p:nvPr/>
        </p:nvSpPr>
        <p:spPr>
          <a:xfrm>
            <a:off x="6850063" y="1231900"/>
            <a:ext cx="569912" cy="279400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52" name="Rectangle 40"/>
          <p:cNvSpPr/>
          <p:nvPr/>
        </p:nvSpPr>
        <p:spPr>
          <a:xfrm>
            <a:off x="7008813" y="1273175"/>
            <a:ext cx="2159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53" name="Rectangle 45"/>
          <p:cNvSpPr/>
          <p:nvPr/>
        </p:nvSpPr>
        <p:spPr>
          <a:xfrm>
            <a:off x="4579938" y="1231900"/>
            <a:ext cx="569912" cy="279400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54" name="Rectangle 46"/>
          <p:cNvSpPr/>
          <p:nvPr/>
        </p:nvSpPr>
        <p:spPr>
          <a:xfrm>
            <a:off x="4786313" y="1273175"/>
            <a:ext cx="141287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55" name="Rectangle 47"/>
          <p:cNvSpPr/>
          <p:nvPr/>
        </p:nvSpPr>
        <p:spPr>
          <a:xfrm>
            <a:off x="5146675" y="1231900"/>
            <a:ext cx="569913" cy="279400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56" name="Rectangle 48"/>
          <p:cNvSpPr/>
          <p:nvPr/>
        </p:nvSpPr>
        <p:spPr>
          <a:xfrm>
            <a:off x="5340350" y="1273175"/>
            <a:ext cx="1651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57" name="Rectangle 49"/>
          <p:cNvSpPr/>
          <p:nvPr/>
        </p:nvSpPr>
        <p:spPr>
          <a:xfrm>
            <a:off x="5715000" y="1231900"/>
            <a:ext cx="569913" cy="279400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58" name="Rectangle 50"/>
          <p:cNvSpPr/>
          <p:nvPr/>
        </p:nvSpPr>
        <p:spPr>
          <a:xfrm>
            <a:off x="5913438" y="1273175"/>
            <a:ext cx="1524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8244" name="Rectangle 51"/>
          <p:cNvSpPr>
            <a:spLocks noChangeArrowheads="1"/>
          </p:cNvSpPr>
          <p:nvPr/>
        </p:nvSpPr>
        <p:spPr bwMode="auto">
          <a:xfrm>
            <a:off x="6283325" y="1231900"/>
            <a:ext cx="568325" cy="279400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60" name="Rectangle 52"/>
          <p:cNvSpPr/>
          <p:nvPr/>
        </p:nvSpPr>
        <p:spPr>
          <a:xfrm>
            <a:off x="6461125" y="1273175"/>
            <a:ext cx="1905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8246" name="Rectangle 53"/>
          <p:cNvSpPr>
            <a:spLocks noChangeArrowheads="1"/>
          </p:cNvSpPr>
          <p:nvPr/>
        </p:nvSpPr>
        <p:spPr bwMode="auto">
          <a:xfrm>
            <a:off x="6283325" y="955675"/>
            <a:ext cx="568325" cy="277813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62" name="Rectangle 54"/>
          <p:cNvSpPr/>
          <p:nvPr/>
        </p:nvSpPr>
        <p:spPr>
          <a:xfrm>
            <a:off x="6442075" y="996950"/>
            <a:ext cx="2159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63" name="Rectangle 61"/>
          <p:cNvSpPr/>
          <p:nvPr/>
        </p:nvSpPr>
        <p:spPr>
          <a:xfrm>
            <a:off x="5146675" y="1509713"/>
            <a:ext cx="569913" cy="277812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64" name="Rectangle 62"/>
          <p:cNvSpPr/>
          <p:nvPr/>
        </p:nvSpPr>
        <p:spPr>
          <a:xfrm>
            <a:off x="5354638" y="1550988"/>
            <a:ext cx="1397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65" name="Rectangle 63"/>
          <p:cNvSpPr/>
          <p:nvPr/>
        </p:nvSpPr>
        <p:spPr>
          <a:xfrm>
            <a:off x="5715000" y="1509713"/>
            <a:ext cx="569913" cy="277812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66" name="Rectangle 64"/>
          <p:cNvSpPr/>
          <p:nvPr/>
        </p:nvSpPr>
        <p:spPr>
          <a:xfrm>
            <a:off x="5908675" y="1550988"/>
            <a:ext cx="1651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8258" name="Rectangle 65"/>
          <p:cNvSpPr>
            <a:spLocks noChangeArrowheads="1"/>
          </p:cNvSpPr>
          <p:nvPr/>
        </p:nvSpPr>
        <p:spPr bwMode="auto">
          <a:xfrm>
            <a:off x="6283325" y="1509713"/>
            <a:ext cx="568325" cy="277813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68" name="Rectangle 66"/>
          <p:cNvSpPr/>
          <p:nvPr/>
        </p:nvSpPr>
        <p:spPr>
          <a:xfrm>
            <a:off x="6481763" y="1550988"/>
            <a:ext cx="1524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69" name="Rectangle 67"/>
          <p:cNvSpPr/>
          <p:nvPr/>
        </p:nvSpPr>
        <p:spPr>
          <a:xfrm>
            <a:off x="6850063" y="1509713"/>
            <a:ext cx="569912" cy="277812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70" name="Rectangle 68"/>
          <p:cNvSpPr/>
          <p:nvPr/>
        </p:nvSpPr>
        <p:spPr>
          <a:xfrm>
            <a:off x="7026275" y="1550988"/>
            <a:ext cx="1905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71" name="Rectangle 69"/>
          <p:cNvSpPr/>
          <p:nvPr/>
        </p:nvSpPr>
        <p:spPr>
          <a:xfrm>
            <a:off x="7416800" y="1509713"/>
            <a:ext cx="569913" cy="277812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72" name="Rectangle 70"/>
          <p:cNvSpPr/>
          <p:nvPr/>
        </p:nvSpPr>
        <p:spPr>
          <a:xfrm>
            <a:off x="7577138" y="1550988"/>
            <a:ext cx="2159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73" name="Rectangle 77"/>
          <p:cNvSpPr/>
          <p:nvPr/>
        </p:nvSpPr>
        <p:spPr>
          <a:xfrm>
            <a:off x="5715000" y="1785938"/>
            <a:ext cx="569913" cy="279400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74" name="Rectangle 78"/>
          <p:cNvSpPr/>
          <p:nvPr/>
        </p:nvSpPr>
        <p:spPr>
          <a:xfrm>
            <a:off x="5921375" y="1827213"/>
            <a:ext cx="1397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8272" name="Rectangle 79"/>
          <p:cNvSpPr>
            <a:spLocks noChangeArrowheads="1"/>
          </p:cNvSpPr>
          <p:nvPr/>
        </p:nvSpPr>
        <p:spPr bwMode="auto">
          <a:xfrm>
            <a:off x="6283325" y="1785938"/>
            <a:ext cx="568325" cy="279400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76" name="Rectangle 80"/>
          <p:cNvSpPr/>
          <p:nvPr/>
        </p:nvSpPr>
        <p:spPr>
          <a:xfrm>
            <a:off x="6475413" y="1827213"/>
            <a:ext cx="1651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77" name="Rectangle 81"/>
          <p:cNvSpPr/>
          <p:nvPr/>
        </p:nvSpPr>
        <p:spPr>
          <a:xfrm>
            <a:off x="6850063" y="1785938"/>
            <a:ext cx="569912" cy="279400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78" name="Rectangle 82"/>
          <p:cNvSpPr/>
          <p:nvPr/>
        </p:nvSpPr>
        <p:spPr>
          <a:xfrm>
            <a:off x="7050088" y="1827213"/>
            <a:ext cx="1524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79" name="Rectangle 83"/>
          <p:cNvSpPr/>
          <p:nvPr/>
        </p:nvSpPr>
        <p:spPr>
          <a:xfrm>
            <a:off x="7416800" y="1785938"/>
            <a:ext cx="569913" cy="279400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80" name="Rectangle 84"/>
          <p:cNvSpPr/>
          <p:nvPr/>
        </p:nvSpPr>
        <p:spPr>
          <a:xfrm>
            <a:off x="7594600" y="1827213"/>
            <a:ext cx="1905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81" name="Rectangle 85"/>
          <p:cNvSpPr/>
          <p:nvPr/>
        </p:nvSpPr>
        <p:spPr>
          <a:xfrm>
            <a:off x="7985125" y="1785938"/>
            <a:ext cx="569913" cy="279400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82" name="Rectangle 86"/>
          <p:cNvSpPr/>
          <p:nvPr/>
        </p:nvSpPr>
        <p:spPr>
          <a:xfrm>
            <a:off x="8145463" y="1827213"/>
            <a:ext cx="2159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83" name="Rectangle 93"/>
          <p:cNvSpPr/>
          <p:nvPr/>
        </p:nvSpPr>
        <p:spPr>
          <a:xfrm>
            <a:off x="6283325" y="2063750"/>
            <a:ext cx="568325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84" name="Rectangle 94"/>
          <p:cNvSpPr/>
          <p:nvPr/>
        </p:nvSpPr>
        <p:spPr>
          <a:xfrm>
            <a:off x="6489700" y="2105025"/>
            <a:ext cx="1397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85" name="Rectangle 95"/>
          <p:cNvSpPr/>
          <p:nvPr/>
        </p:nvSpPr>
        <p:spPr>
          <a:xfrm>
            <a:off x="6850063" y="2063750"/>
            <a:ext cx="569912" cy="277813"/>
          </a:xfrm>
          <a:prstGeom prst="rect">
            <a:avLst/>
          </a:prstGeom>
          <a:solidFill>
            <a:srgbClr val="66CC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86" name="Rectangle 96"/>
          <p:cNvSpPr/>
          <p:nvPr/>
        </p:nvSpPr>
        <p:spPr>
          <a:xfrm>
            <a:off x="7043738" y="2105025"/>
            <a:ext cx="1651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87" name="Rectangle 97"/>
          <p:cNvSpPr/>
          <p:nvPr/>
        </p:nvSpPr>
        <p:spPr>
          <a:xfrm>
            <a:off x="7416800" y="2063750"/>
            <a:ext cx="569913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88" name="Rectangle 98"/>
          <p:cNvSpPr/>
          <p:nvPr/>
        </p:nvSpPr>
        <p:spPr>
          <a:xfrm>
            <a:off x="7616825" y="2105025"/>
            <a:ext cx="150813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89" name="Rectangle 99"/>
          <p:cNvSpPr/>
          <p:nvPr/>
        </p:nvSpPr>
        <p:spPr>
          <a:xfrm>
            <a:off x="7985125" y="2063750"/>
            <a:ext cx="569913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90" name="Rectangle 100"/>
          <p:cNvSpPr/>
          <p:nvPr/>
        </p:nvSpPr>
        <p:spPr>
          <a:xfrm>
            <a:off x="8162925" y="2105025"/>
            <a:ext cx="1905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91" name="Rectangle 101"/>
          <p:cNvSpPr/>
          <p:nvPr/>
        </p:nvSpPr>
        <p:spPr>
          <a:xfrm>
            <a:off x="8553450" y="2063750"/>
            <a:ext cx="569913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92" name="Rectangle 102"/>
          <p:cNvSpPr/>
          <p:nvPr/>
        </p:nvSpPr>
        <p:spPr>
          <a:xfrm>
            <a:off x="8713788" y="2105025"/>
            <a:ext cx="2159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8300" name="Rectangle 107"/>
          <p:cNvSpPr>
            <a:spLocks noChangeArrowheads="1"/>
          </p:cNvSpPr>
          <p:nvPr/>
        </p:nvSpPr>
        <p:spPr bwMode="auto">
          <a:xfrm>
            <a:off x="6283325" y="2063750"/>
            <a:ext cx="568325" cy="277813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94" name="Rectangle 108"/>
          <p:cNvSpPr/>
          <p:nvPr/>
        </p:nvSpPr>
        <p:spPr>
          <a:xfrm>
            <a:off x="6489700" y="2105025"/>
            <a:ext cx="1397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95" name="Rectangle 109"/>
          <p:cNvSpPr/>
          <p:nvPr/>
        </p:nvSpPr>
        <p:spPr>
          <a:xfrm>
            <a:off x="6850063" y="2063750"/>
            <a:ext cx="569912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96" name="Rectangle 110"/>
          <p:cNvSpPr/>
          <p:nvPr/>
        </p:nvSpPr>
        <p:spPr>
          <a:xfrm>
            <a:off x="7043738" y="2105025"/>
            <a:ext cx="1651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97" name="Rectangle 111"/>
          <p:cNvSpPr/>
          <p:nvPr/>
        </p:nvSpPr>
        <p:spPr>
          <a:xfrm>
            <a:off x="7416800" y="2063750"/>
            <a:ext cx="569913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398" name="Rectangle 112"/>
          <p:cNvSpPr/>
          <p:nvPr/>
        </p:nvSpPr>
        <p:spPr>
          <a:xfrm>
            <a:off x="7616825" y="2105025"/>
            <a:ext cx="150813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399" name="Rectangle 113"/>
          <p:cNvSpPr/>
          <p:nvPr/>
        </p:nvSpPr>
        <p:spPr>
          <a:xfrm>
            <a:off x="7985125" y="2063750"/>
            <a:ext cx="569913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400" name="Rectangle 114"/>
          <p:cNvSpPr/>
          <p:nvPr/>
        </p:nvSpPr>
        <p:spPr>
          <a:xfrm>
            <a:off x="8162925" y="2105025"/>
            <a:ext cx="1905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401" name="Rectangle 115"/>
          <p:cNvSpPr/>
          <p:nvPr/>
        </p:nvSpPr>
        <p:spPr>
          <a:xfrm>
            <a:off x="8553450" y="2063750"/>
            <a:ext cx="569913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402" name="Rectangle 116"/>
          <p:cNvSpPr/>
          <p:nvPr/>
        </p:nvSpPr>
        <p:spPr>
          <a:xfrm>
            <a:off x="8713788" y="2105025"/>
            <a:ext cx="2159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403" name="Rectangle 118"/>
          <p:cNvSpPr/>
          <p:nvPr/>
        </p:nvSpPr>
        <p:spPr>
          <a:xfrm>
            <a:off x="6148388" y="2444750"/>
            <a:ext cx="863600" cy="222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Cycle 5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404" name="Line 188"/>
          <p:cNvSpPr/>
          <p:nvPr/>
        </p:nvSpPr>
        <p:spPr>
          <a:xfrm flipH="1">
            <a:off x="5462588" y="2341563"/>
            <a:ext cx="820737" cy="325437"/>
          </a:xfrm>
          <a:prstGeom prst="line">
            <a:avLst/>
          </a:prstGeom>
          <a:ln w="11113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405" name="Line 189"/>
          <p:cNvSpPr/>
          <p:nvPr/>
        </p:nvSpPr>
        <p:spPr>
          <a:xfrm>
            <a:off x="6851650" y="2341563"/>
            <a:ext cx="971550" cy="325437"/>
          </a:xfrm>
          <a:prstGeom prst="line">
            <a:avLst/>
          </a:prstGeom>
          <a:ln w="11113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406" name="Rectangle 119"/>
          <p:cNvSpPr/>
          <p:nvPr/>
        </p:nvSpPr>
        <p:spPr>
          <a:xfrm>
            <a:off x="5462588" y="4175125"/>
            <a:ext cx="2366962" cy="901700"/>
          </a:xfrm>
          <a:prstGeom prst="rect">
            <a:avLst/>
          </a:prstGeom>
          <a:solidFill>
            <a:srgbClr val="B2B2B2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407" name="Rectangle 121"/>
          <p:cNvSpPr/>
          <p:nvPr/>
        </p:nvSpPr>
        <p:spPr>
          <a:xfrm>
            <a:off x="5462588" y="4521200"/>
            <a:ext cx="2366962" cy="487363"/>
          </a:xfrm>
          <a:prstGeom prst="rect">
            <a:avLst/>
          </a:prstGeom>
          <a:solidFill>
            <a:srgbClr val="FF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408" name="Rectangle 129"/>
          <p:cNvSpPr/>
          <p:nvPr/>
        </p:nvSpPr>
        <p:spPr>
          <a:xfrm>
            <a:off x="5462588" y="4175125"/>
            <a:ext cx="2366962" cy="901700"/>
          </a:xfrm>
          <a:prstGeom prst="rect">
            <a:avLst/>
          </a:prstGeom>
          <a:solidFill>
            <a:srgbClr val="B2B2B2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Excute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409" name="Rectangle 131"/>
          <p:cNvSpPr/>
          <p:nvPr/>
        </p:nvSpPr>
        <p:spPr>
          <a:xfrm>
            <a:off x="5462588" y="4471988"/>
            <a:ext cx="2366962" cy="603250"/>
          </a:xfrm>
          <a:prstGeom prst="rect">
            <a:avLst/>
          </a:prstGeom>
          <a:solidFill>
            <a:srgbClr val="FF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e_valE</a:t>
            </a:r>
            <a:r>
              <a:rPr lang="en-US" altLang="zh-CN" sz="1600" dirty="0">
                <a:solidFill>
                  <a:srgbClr val="000000"/>
                </a:solidFill>
                <a:latin typeface="Wingdings 3" pitchFamily="18" charset="2"/>
                <a:ea typeface="宋体" panose="02010600030101010101" pitchFamily="2" charset="-122"/>
              </a:rPr>
              <a:t>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E_dstE=%rcx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410" name="Rectangle 139"/>
          <p:cNvSpPr/>
          <p:nvPr/>
        </p:nvSpPr>
        <p:spPr>
          <a:xfrm>
            <a:off x="5462588" y="3276600"/>
            <a:ext cx="2366962" cy="900113"/>
          </a:xfrm>
          <a:prstGeom prst="rect">
            <a:avLst/>
          </a:prstGeom>
          <a:solidFill>
            <a:srgbClr val="B2B2B2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Memory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411" name="Rectangle 141"/>
          <p:cNvSpPr/>
          <p:nvPr/>
        </p:nvSpPr>
        <p:spPr>
          <a:xfrm>
            <a:off x="5462588" y="3584575"/>
            <a:ext cx="2366962" cy="606425"/>
          </a:xfrm>
          <a:prstGeom prst="rect">
            <a:avLst/>
          </a:prstGeom>
          <a:solidFill>
            <a:srgbClr val="FF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M_valE=1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M_dstE=%rax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412" name="Rectangle 147"/>
          <p:cNvSpPr/>
          <p:nvPr/>
        </p:nvSpPr>
        <p:spPr>
          <a:xfrm>
            <a:off x="5462588" y="5075238"/>
            <a:ext cx="2366962" cy="901700"/>
          </a:xfrm>
          <a:prstGeom prst="rect">
            <a:avLst/>
          </a:prstGeom>
          <a:solidFill>
            <a:srgbClr val="B2B2B2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413" name="Rectangle 148"/>
          <p:cNvSpPr/>
          <p:nvPr/>
        </p:nvSpPr>
        <p:spPr>
          <a:xfrm>
            <a:off x="6554788" y="5135563"/>
            <a:ext cx="1651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414" name="Rectangle 149"/>
          <p:cNvSpPr/>
          <p:nvPr/>
        </p:nvSpPr>
        <p:spPr>
          <a:xfrm>
            <a:off x="5462588" y="5421313"/>
            <a:ext cx="2366962" cy="485775"/>
          </a:xfrm>
          <a:prstGeom prst="rect">
            <a:avLst/>
          </a:prstGeom>
          <a:solidFill>
            <a:srgbClr val="FF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415" name="Rectangle 157"/>
          <p:cNvSpPr/>
          <p:nvPr/>
        </p:nvSpPr>
        <p:spPr>
          <a:xfrm>
            <a:off x="5462588" y="5075238"/>
            <a:ext cx="2366962" cy="901700"/>
          </a:xfrm>
          <a:prstGeom prst="rect">
            <a:avLst/>
          </a:prstGeom>
          <a:solidFill>
            <a:srgbClr val="B2B2B2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Decode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416" name="Rectangle 159"/>
          <p:cNvSpPr/>
          <p:nvPr/>
        </p:nvSpPr>
        <p:spPr>
          <a:xfrm>
            <a:off x="5462588" y="5383213"/>
            <a:ext cx="2366962" cy="592137"/>
          </a:xfrm>
          <a:prstGeom prst="rect">
            <a:avLst/>
          </a:prstGeom>
          <a:solidFill>
            <a:srgbClr val="FF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D_valC=3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D_dstE=%rdx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417" name="Rectangle 168"/>
          <p:cNvSpPr/>
          <p:nvPr/>
        </p:nvSpPr>
        <p:spPr>
          <a:xfrm>
            <a:off x="5462588" y="5975350"/>
            <a:ext cx="2366962" cy="831850"/>
          </a:xfrm>
          <a:prstGeom prst="rect">
            <a:avLst/>
          </a:prstGeom>
          <a:solidFill>
            <a:srgbClr val="B2B2B2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418" name="Rectangle 169"/>
          <p:cNvSpPr/>
          <p:nvPr/>
        </p:nvSpPr>
        <p:spPr>
          <a:xfrm>
            <a:off x="6569075" y="6035675"/>
            <a:ext cx="141288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6419" name="Rectangle 170"/>
          <p:cNvSpPr/>
          <p:nvPr/>
        </p:nvSpPr>
        <p:spPr>
          <a:xfrm>
            <a:off x="5462588" y="6321425"/>
            <a:ext cx="2366962" cy="485775"/>
          </a:xfrm>
          <a:prstGeom prst="rect">
            <a:avLst/>
          </a:prstGeom>
          <a:solidFill>
            <a:srgbClr val="FF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6420" name="Rectangle 178"/>
          <p:cNvSpPr/>
          <p:nvPr/>
        </p:nvSpPr>
        <p:spPr>
          <a:xfrm>
            <a:off x="5462588" y="5975350"/>
            <a:ext cx="2366962" cy="831850"/>
          </a:xfrm>
          <a:prstGeom prst="rect">
            <a:avLst/>
          </a:prstGeom>
          <a:solidFill>
            <a:srgbClr val="B2B2B2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Fetch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421" name="Rectangle 180"/>
          <p:cNvSpPr/>
          <p:nvPr/>
        </p:nvSpPr>
        <p:spPr>
          <a:xfrm>
            <a:off x="5462588" y="6246813"/>
            <a:ext cx="2366962" cy="560387"/>
          </a:xfrm>
          <a:prstGeom prst="rect">
            <a:avLst/>
          </a:prstGeom>
          <a:solidFill>
            <a:srgbClr val="FF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f_valC</a:t>
            </a:r>
            <a:r>
              <a:rPr lang="en-US" altLang="zh-CN" sz="1600" dirty="0">
                <a:solidFill>
                  <a:srgbClr val="000000"/>
                </a:solidFill>
                <a:latin typeface="Wingdings 3" pitchFamily="18" charset="2"/>
                <a:ea typeface="宋体" panose="02010600030101010101" pitchFamily="2" charset="-122"/>
              </a:rPr>
              <a:t>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rB</a:t>
            </a:r>
            <a:r>
              <a:rPr lang="en-US" altLang="zh-CN" sz="1600" dirty="0">
                <a:solidFill>
                  <a:srgbClr val="000000"/>
                </a:solidFill>
                <a:latin typeface="Wingdings 3" pitchFamily="18" charset="2"/>
                <a:ea typeface="宋体" panose="02010600030101010101" pitchFamily="2" charset="-122"/>
              </a:rPr>
              <a:t>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%rsi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422" name="Rectangle 139"/>
          <p:cNvSpPr/>
          <p:nvPr/>
        </p:nvSpPr>
        <p:spPr>
          <a:xfrm>
            <a:off x="5456238" y="2667000"/>
            <a:ext cx="2366962" cy="609600"/>
          </a:xfrm>
          <a:prstGeom prst="rect">
            <a:avLst/>
          </a:prstGeom>
          <a:solidFill>
            <a:srgbClr val="B2B2B2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Write Back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423" name="Rectangle 141"/>
          <p:cNvSpPr/>
          <p:nvPr/>
        </p:nvSpPr>
        <p:spPr>
          <a:xfrm>
            <a:off x="5456238" y="2963863"/>
            <a:ext cx="2366962" cy="312737"/>
          </a:xfrm>
          <a:prstGeom prst="rect">
            <a:avLst/>
          </a:prstGeom>
          <a:solidFill>
            <a:srgbClr val="FF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W_ValM=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0x013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6424" name="Rectangle 2"/>
          <p:cNvSpPr>
            <a:spLocks noGrp="1"/>
          </p:cNvSpPr>
          <p:nvPr>
            <p:ph type="title"/>
          </p:nvPr>
        </p:nvSpPr>
        <p:spPr>
          <a:xfrm>
            <a:off x="427038" y="0"/>
            <a:ext cx="8716962" cy="78105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Incorrect Return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4965" y="4648200"/>
            <a:ext cx="454914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为何不使用</a:t>
            </a:r>
            <a:r>
              <a:rPr lang="en-US" altLang="zh-CN"/>
              <a:t>m_valM</a:t>
            </a:r>
            <a:r>
              <a:rPr lang="zh-CN" altLang="en-US">
                <a:ea typeface="宋体" panose="02010600030101010101" pitchFamily="2" charset="-122"/>
              </a:rPr>
              <a:t>来作为</a:t>
            </a:r>
            <a:r>
              <a:rPr lang="en-US" altLang="zh-CN">
                <a:ea typeface="宋体" panose="02010600030101010101" pitchFamily="2" charset="-122"/>
              </a:rPr>
              <a:t>forwarding</a:t>
            </a:r>
            <a:r>
              <a:rPr lang="zh-CN" altLang="en-US">
                <a:ea typeface="宋体" panose="02010600030101010101" pitchFamily="2" charset="-122"/>
              </a:rPr>
              <a:t>的值？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因为</a:t>
            </a:r>
            <a:r>
              <a:rPr lang="en-US" altLang="zh-CN">
                <a:ea typeface="宋体" panose="02010600030101010101" pitchFamily="2" charset="-122"/>
              </a:rPr>
              <a:t>F stage</a:t>
            </a:r>
            <a:r>
              <a:rPr lang="zh-CN" altLang="en-US">
                <a:ea typeface="宋体" panose="02010600030101010101" pitchFamily="2" charset="-122"/>
              </a:rPr>
              <a:t>在一开始就要取</a:t>
            </a:r>
            <a:r>
              <a:rPr lang="en-US" altLang="zh-CN">
                <a:ea typeface="宋体" panose="02010600030101010101" pitchFamily="2" charset="-122"/>
              </a:rPr>
              <a:t>PC</a:t>
            </a:r>
            <a:r>
              <a:rPr lang="zh-CN" altLang="en-US">
                <a:ea typeface="宋体" panose="02010600030101010101" pitchFamily="2" charset="-122"/>
              </a:rPr>
              <a:t>，而</a:t>
            </a:r>
            <a:r>
              <a:rPr lang="en-US" altLang="zh-CN">
                <a:ea typeface="宋体" panose="02010600030101010101" pitchFamily="2" charset="-122"/>
              </a:rPr>
              <a:t>m_valM</a:t>
            </a:r>
            <a:r>
              <a:rPr lang="zh-CN" altLang="en-US">
                <a:ea typeface="宋体" panose="02010600030101010101" pitchFamily="2" charset="-122"/>
              </a:rPr>
              <a:t>要在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 stage</a:t>
            </a:r>
            <a:r>
              <a:rPr lang="zh-CN" altLang="en-US">
                <a:ea typeface="宋体" panose="02010600030101010101" pitchFamily="2" charset="-122"/>
              </a:rPr>
              <a:t>的结尾才能得到，两者不同步，所以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仍然会错，所以选择</a:t>
            </a:r>
            <a:r>
              <a:rPr lang="en-US" altLang="zh-CN">
                <a:ea typeface="宋体" panose="02010600030101010101" pitchFamily="2" charset="-122"/>
              </a:rPr>
              <a:t>W_valM.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/>
          <p:nvPr/>
        </p:nvSpPr>
        <p:spPr>
          <a:xfrm>
            <a:off x="441325" y="1066800"/>
            <a:ext cx="8616950" cy="19002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</a:pPr>
            <a:r>
              <a:rPr lang="en-US" altLang="zh-CN" sz="1800" u="sng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#demo_retb</a:t>
            </a:r>
            <a:endParaRPr lang="en-US" altLang="zh-CN" sz="1800" u="sng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1: 0x02a: ret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2:       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bubble</a:t>
            </a: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3:       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bubble</a:t>
            </a: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4:       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bubble</a:t>
            </a: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5: 0x013: irmovq $5, %rsi 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#return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8371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2" name="Line 101"/>
          <p:cNvSpPr/>
          <p:nvPr/>
        </p:nvSpPr>
        <p:spPr>
          <a:xfrm>
            <a:off x="6099175" y="2900363"/>
            <a:ext cx="1444625" cy="8096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73" name="Rectangle 119"/>
          <p:cNvSpPr>
            <a:spLocks noGrp="1"/>
          </p:cNvSpPr>
          <p:nvPr>
            <p:ph type="title"/>
          </p:nvPr>
        </p:nvSpPr>
        <p:spPr>
          <a:xfrm>
            <a:off x="427038" y="0"/>
            <a:ext cx="8716962" cy="78105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Correct Return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8374" name="Rectangle 120"/>
          <p:cNvSpPr/>
          <p:nvPr/>
        </p:nvSpPr>
        <p:spPr>
          <a:xfrm>
            <a:off x="455613" y="3403600"/>
            <a:ext cx="5183187" cy="2768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90470" tIns="44442" rIns="90470" bIns="44442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zh-CN" sz="2000" dirty="0">
                <a:ea typeface="宋体" panose="02010600030101010101" pitchFamily="2" charset="-122"/>
              </a:rPr>
              <a:t>As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ret</a:t>
            </a:r>
            <a:r>
              <a:rPr lang="en-US" altLang="zh-CN" sz="2000" dirty="0">
                <a:ea typeface="宋体" panose="02010600030101010101" pitchFamily="2" charset="-122"/>
              </a:rPr>
              <a:t> passes through pipeline, stall at F stage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000" dirty="0">
                <a:ea typeface="宋体" panose="02010600030101010101" pitchFamily="2" charset="-122"/>
              </a:rPr>
              <a:t>While in D, E, and M stage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000" dirty="0">
                <a:ea typeface="宋体" panose="02010600030101010101" pitchFamily="2" charset="-122"/>
              </a:rPr>
              <a:t>fetch the same instruction after ret 3 times.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 sz="2000" dirty="0">
                <a:ea typeface="宋体" panose="02010600030101010101" pitchFamily="2" charset="-122"/>
              </a:rPr>
              <a:t>Inject bubble into D stage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 sz="2000" dirty="0">
                <a:ea typeface="宋体" panose="02010600030101010101" pitchFamily="2" charset="-122"/>
              </a:rPr>
              <a:t>Release stall when reach W stage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8375" name="Rectangle 4"/>
          <p:cNvSpPr/>
          <p:nvPr/>
        </p:nvSpPr>
        <p:spPr>
          <a:xfrm>
            <a:off x="3810000" y="1371600"/>
            <a:ext cx="458788" cy="30797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8376" name="Rectangle 5"/>
          <p:cNvSpPr/>
          <p:nvPr/>
        </p:nvSpPr>
        <p:spPr>
          <a:xfrm>
            <a:off x="4005263" y="1416050"/>
            <a:ext cx="155575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8377" name="Rectangle 8"/>
          <p:cNvSpPr/>
          <p:nvPr/>
        </p:nvSpPr>
        <p:spPr>
          <a:xfrm>
            <a:off x="4724400" y="1371600"/>
            <a:ext cx="460375" cy="307975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8378" name="Rectangle 9"/>
          <p:cNvSpPr/>
          <p:nvPr/>
        </p:nvSpPr>
        <p:spPr>
          <a:xfrm>
            <a:off x="4913313" y="1416050"/>
            <a:ext cx="169862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8379" name="Rectangle 10"/>
          <p:cNvSpPr/>
          <p:nvPr/>
        </p:nvSpPr>
        <p:spPr>
          <a:xfrm>
            <a:off x="5183188" y="1371600"/>
            <a:ext cx="458787" cy="307975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8380" name="Rectangle 11"/>
          <p:cNvSpPr/>
          <p:nvPr/>
        </p:nvSpPr>
        <p:spPr>
          <a:xfrm>
            <a:off x="5349875" y="1416050"/>
            <a:ext cx="211138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8381" name="Rectangle 16"/>
          <p:cNvSpPr/>
          <p:nvPr/>
        </p:nvSpPr>
        <p:spPr>
          <a:xfrm>
            <a:off x="4267200" y="1677988"/>
            <a:ext cx="458788" cy="306387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8382" name="Rectangle 17"/>
          <p:cNvSpPr/>
          <p:nvPr/>
        </p:nvSpPr>
        <p:spPr>
          <a:xfrm>
            <a:off x="4462463" y="1722438"/>
            <a:ext cx="155575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58383" name="组合 1"/>
          <p:cNvGrpSpPr/>
          <p:nvPr/>
        </p:nvGrpSpPr>
        <p:grpSpPr>
          <a:xfrm>
            <a:off x="4724400" y="1677988"/>
            <a:ext cx="3206750" cy="1235075"/>
            <a:chOff x="4724400" y="1677988"/>
            <a:chExt cx="3206751" cy="1235075"/>
          </a:xfrm>
        </p:grpSpPr>
        <p:sp>
          <p:nvSpPr>
            <p:cNvPr id="58413" name="Rectangle 12"/>
            <p:cNvSpPr/>
            <p:nvPr/>
          </p:nvSpPr>
          <p:spPr>
            <a:xfrm>
              <a:off x="6099175" y="1677988"/>
              <a:ext cx="458788" cy="306388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58414" name="Rectangle 13"/>
            <p:cNvSpPr/>
            <p:nvPr/>
          </p:nvSpPr>
          <p:spPr>
            <a:xfrm>
              <a:off x="6251575" y="1722438"/>
              <a:ext cx="239713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15" name="Rectangle 18"/>
            <p:cNvSpPr/>
            <p:nvPr/>
          </p:nvSpPr>
          <p:spPr>
            <a:xfrm>
              <a:off x="4724400" y="1677988"/>
              <a:ext cx="460375" cy="306388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58416" name="Rectangle 19"/>
            <p:cNvSpPr/>
            <p:nvPr/>
          </p:nvSpPr>
          <p:spPr>
            <a:xfrm>
              <a:off x="4906963" y="1722438"/>
              <a:ext cx="184150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17" name="Rectangle 20"/>
            <p:cNvSpPr/>
            <p:nvPr/>
          </p:nvSpPr>
          <p:spPr>
            <a:xfrm>
              <a:off x="5183188" y="1677988"/>
              <a:ext cx="458788" cy="306388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58418" name="Rectangle 21"/>
            <p:cNvSpPr/>
            <p:nvPr/>
          </p:nvSpPr>
          <p:spPr>
            <a:xfrm>
              <a:off x="5370513" y="1722438"/>
              <a:ext cx="169863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19" name="Rectangle 22"/>
            <p:cNvSpPr/>
            <p:nvPr/>
          </p:nvSpPr>
          <p:spPr>
            <a:xfrm>
              <a:off x="5640388" y="1677988"/>
              <a:ext cx="460375" cy="306388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58420" name="Rectangle 23"/>
            <p:cNvSpPr/>
            <p:nvPr/>
          </p:nvSpPr>
          <p:spPr>
            <a:xfrm>
              <a:off x="5807075" y="1722438"/>
              <a:ext cx="211138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21" name="Rectangle 28"/>
            <p:cNvSpPr/>
            <p:nvPr/>
          </p:nvSpPr>
          <p:spPr>
            <a:xfrm>
              <a:off x="4724400" y="1982788"/>
              <a:ext cx="460375" cy="306388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58422" name="Rectangle 29"/>
            <p:cNvSpPr/>
            <p:nvPr/>
          </p:nvSpPr>
          <p:spPr>
            <a:xfrm>
              <a:off x="4921250" y="2027238"/>
              <a:ext cx="155575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23" name="Rectangle 30"/>
            <p:cNvSpPr/>
            <p:nvPr/>
          </p:nvSpPr>
          <p:spPr>
            <a:xfrm>
              <a:off x="5183188" y="1982788"/>
              <a:ext cx="458788" cy="306388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58424" name="Rectangle 31"/>
            <p:cNvSpPr/>
            <p:nvPr/>
          </p:nvSpPr>
          <p:spPr>
            <a:xfrm>
              <a:off x="5364163" y="2027238"/>
              <a:ext cx="184150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25" name="Rectangle 32"/>
            <p:cNvSpPr/>
            <p:nvPr/>
          </p:nvSpPr>
          <p:spPr>
            <a:xfrm>
              <a:off x="5640388" y="1982788"/>
              <a:ext cx="460375" cy="306388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58426" name="Rectangle 33"/>
            <p:cNvSpPr/>
            <p:nvPr/>
          </p:nvSpPr>
          <p:spPr>
            <a:xfrm>
              <a:off x="5827713" y="2027238"/>
              <a:ext cx="169863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27" name="Rectangle 34"/>
            <p:cNvSpPr/>
            <p:nvPr/>
          </p:nvSpPr>
          <p:spPr>
            <a:xfrm>
              <a:off x="6099175" y="1982788"/>
              <a:ext cx="458788" cy="306388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58428" name="Rectangle 35"/>
            <p:cNvSpPr/>
            <p:nvPr/>
          </p:nvSpPr>
          <p:spPr>
            <a:xfrm>
              <a:off x="6265863" y="2027238"/>
              <a:ext cx="211138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29" name="Rectangle 36"/>
            <p:cNvSpPr/>
            <p:nvPr/>
          </p:nvSpPr>
          <p:spPr>
            <a:xfrm>
              <a:off x="6556375" y="1982788"/>
              <a:ext cx="458788" cy="306388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58430" name="Rectangle 37"/>
            <p:cNvSpPr/>
            <p:nvPr/>
          </p:nvSpPr>
          <p:spPr>
            <a:xfrm>
              <a:off x="6708775" y="2027238"/>
              <a:ext cx="239713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31" name="Rectangle 40"/>
            <p:cNvSpPr/>
            <p:nvPr/>
          </p:nvSpPr>
          <p:spPr>
            <a:xfrm>
              <a:off x="5183188" y="2287588"/>
              <a:ext cx="458788" cy="30797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58432" name="Rectangle 41"/>
            <p:cNvSpPr/>
            <p:nvPr/>
          </p:nvSpPr>
          <p:spPr>
            <a:xfrm>
              <a:off x="5378450" y="2332038"/>
              <a:ext cx="155575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33" name="Rectangle 42"/>
            <p:cNvSpPr/>
            <p:nvPr/>
          </p:nvSpPr>
          <p:spPr>
            <a:xfrm>
              <a:off x="5640388" y="2287588"/>
              <a:ext cx="460375" cy="30797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58434" name="Rectangle 43"/>
            <p:cNvSpPr/>
            <p:nvPr/>
          </p:nvSpPr>
          <p:spPr>
            <a:xfrm>
              <a:off x="5821363" y="2332038"/>
              <a:ext cx="184150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35" name="Rectangle 44"/>
            <p:cNvSpPr/>
            <p:nvPr/>
          </p:nvSpPr>
          <p:spPr>
            <a:xfrm>
              <a:off x="6099175" y="2287588"/>
              <a:ext cx="458788" cy="30797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58436" name="Rectangle 45"/>
            <p:cNvSpPr/>
            <p:nvPr/>
          </p:nvSpPr>
          <p:spPr>
            <a:xfrm>
              <a:off x="6286500" y="2332038"/>
              <a:ext cx="169863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37" name="Rectangle 46"/>
            <p:cNvSpPr/>
            <p:nvPr/>
          </p:nvSpPr>
          <p:spPr>
            <a:xfrm>
              <a:off x="6556375" y="2287588"/>
              <a:ext cx="458788" cy="30797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58438" name="Rectangle 47"/>
            <p:cNvSpPr/>
            <p:nvPr/>
          </p:nvSpPr>
          <p:spPr>
            <a:xfrm>
              <a:off x="6723063" y="2332038"/>
              <a:ext cx="211138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39" name="Rectangle 48"/>
            <p:cNvSpPr/>
            <p:nvPr/>
          </p:nvSpPr>
          <p:spPr>
            <a:xfrm>
              <a:off x="7013575" y="2287588"/>
              <a:ext cx="460375" cy="307975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58440" name="Rectangle 49"/>
            <p:cNvSpPr/>
            <p:nvPr/>
          </p:nvSpPr>
          <p:spPr>
            <a:xfrm>
              <a:off x="7167563" y="2332038"/>
              <a:ext cx="239713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41" name="Rectangle 56"/>
            <p:cNvSpPr/>
            <p:nvPr/>
          </p:nvSpPr>
          <p:spPr>
            <a:xfrm>
              <a:off x="5640388" y="25939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58442" name="Rectangle 57"/>
            <p:cNvSpPr/>
            <p:nvPr/>
          </p:nvSpPr>
          <p:spPr>
            <a:xfrm>
              <a:off x="5835650" y="2638425"/>
              <a:ext cx="155575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43" name="Rectangle 58"/>
            <p:cNvSpPr/>
            <p:nvPr/>
          </p:nvSpPr>
          <p:spPr>
            <a:xfrm>
              <a:off x="6099175" y="2593975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58444" name="Rectangle 59"/>
            <p:cNvSpPr/>
            <p:nvPr/>
          </p:nvSpPr>
          <p:spPr>
            <a:xfrm>
              <a:off x="6280150" y="2638425"/>
              <a:ext cx="184150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45" name="Rectangle 60"/>
            <p:cNvSpPr/>
            <p:nvPr/>
          </p:nvSpPr>
          <p:spPr>
            <a:xfrm>
              <a:off x="6556375" y="2593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58446" name="Rectangle 61"/>
            <p:cNvSpPr/>
            <p:nvPr/>
          </p:nvSpPr>
          <p:spPr>
            <a:xfrm>
              <a:off x="6743700" y="2638425"/>
              <a:ext cx="169863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47" name="Rectangle 62"/>
            <p:cNvSpPr/>
            <p:nvPr/>
          </p:nvSpPr>
          <p:spPr>
            <a:xfrm>
              <a:off x="7013575" y="25939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58448" name="Rectangle 63"/>
            <p:cNvSpPr/>
            <p:nvPr/>
          </p:nvSpPr>
          <p:spPr>
            <a:xfrm>
              <a:off x="7181850" y="2638425"/>
              <a:ext cx="211138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49" name="Rectangle 64"/>
            <p:cNvSpPr/>
            <p:nvPr/>
          </p:nvSpPr>
          <p:spPr>
            <a:xfrm>
              <a:off x="7472363" y="2593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58450" name="Rectangle 65"/>
            <p:cNvSpPr/>
            <p:nvPr/>
          </p:nvSpPr>
          <p:spPr>
            <a:xfrm>
              <a:off x="7624763" y="2638425"/>
              <a:ext cx="239713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51" name="Rectangle 70"/>
            <p:cNvSpPr/>
            <p:nvPr/>
          </p:nvSpPr>
          <p:spPr>
            <a:xfrm>
              <a:off x="5640388" y="25939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58452" name="Rectangle 71"/>
            <p:cNvSpPr/>
            <p:nvPr/>
          </p:nvSpPr>
          <p:spPr>
            <a:xfrm>
              <a:off x="5835650" y="2638425"/>
              <a:ext cx="155575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53" name="Rectangle 72"/>
            <p:cNvSpPr/>
            <p:nvPr/>
          </p:nvSpPr>
          <p:spPr>
            <a:xfrm>
              <a:off x="6099175" y="2593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58454" name="Rectangle 73"/>
            <p:cNvSpPr/>
            <p:nvPr/>
          </p:nvSpPr>
          <p:spPr>
            <a:xfrm>
              <a:off x="6280150" y="2638425"/>
              <a:ext cx="184150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55" name="Rectangle 74"/>
            <p:cNvSpPr/>
            <p:nvPr/>
          </p:nvSpPr>
          <p:spPr>
            <a:xfrm>
              <a:off x="6556375" y="2593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58456" name="Rectangle 75"/>
            <p:cNvSpPr/>
            <p:nvPr/>
          </p:nvSpPr>
          <p:spPr>
            <a:xfrm>
              <a:off x="6743700" y="2638425"/>
              <a:ext cx="169863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57" name="Rectangle 76"/>
            <p:cNvSpPr/>
            <p:nvPr/>
          </p:nvSpPr>
          <p:spPr>
            <a:xfrm>
              <a:off x="7013575" y="25939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58458" name="Rectangle 77"/>
            <p:cNvSpPr/>
            <p:nvPr/>
          </p:nvSpPr>
          <p:spPr>
            <a:xfrm>
              <a:off x="7181850" y="2638425"/>
              <a:ext cx="211138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59" name="Rectangle 78"/>
            <p:cNvSpPr/>
            <p:nvPr/>
          </p:nvSpPr>
          <p:spPr>
            <a:xfrm>
              <a:off x="7472363" y="2593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58460" name="Rectangle 79"/>
            <p:cNvSpPr/>
            <p:nvPr/>
          </p:nvSpPr>
          <p:spPr>
            <a:xfrm>
              <a:off x="7624763" y="2638425"/>
              <a:ext cx="239713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384" name="Rectangle 115"/>
          <p:cNvSpPr/>
          <p:nvPr/>
        </p:nvSpPr>
        <p:spPr>
          <a:xfrm>
            <a:off x="6324600" y="4419600"/>
            <a:ext cx="349250" cy="6905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8385" name="Rectangle 116"/>
          <p:cNvSpPr/>
          <p:nvPr/>
        </p:nvSpPr>
        <p:spPr>
          <a:xfrm>
            <a:off x="6515100" y="4421188"/>
            <a:ext cx="87313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8386" name="Rectangle 117"/>
          <p:cNvSpPr/>
          <p:nvPr/>
        </p:nvSpPr>
        <p:spPr>
          <a:xfrm>
            <a:off x="6515100" y="4616450"/>
            <a:ext cx="87313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8387" name="Rectangle 118"/>
          <p:cNvSpPr/>
          <p:nvPr/>
        </p:nvSpPr>
        <p:spPr>
          <a:xfrm>
            <a:off x="6515100" y="4810125"/>
            <a:ext cx="87313" cy="2762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8388" name="Line 100"/>
          <p:cNvSpPr/>
          <p:nvPr/>
        </p:nvSpPr>
        <p:spPr>
          <a:xfrm flipH="1">
            <a:off x="5638800" y="2892425"/>
            <a:ext cx="0" cy="8255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89" name="Rectangle 22"/>
          <p:cNvSpPr/>
          <p:nvPr/>
        </p:nvSpPr>
        <p:spPr>
          <a:xfrm>
            <a:off x="4960938" y="992188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8390" name="Rectangle 24"/>
          <p:cNvSpPr/>
          <p:nvPr/>
        </p:nvSpPr>
        <p:spPr>
          <a:xfrm>
            <a:off x="5418138" y="992188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8391" name="Rectangle 26"/>
          <p:cNvSpPr/>
          <p:nvPr/>
        </p:nvSpPr>
        <p:spPr>
          <a:xfrm>
            <a:off x="5875338" y="992188"/>
            <a:ext cx="458787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8392" name="Rectangle 30"/>
          <p:cNvSpPr/>
          <p:nvPr/>
        </p:nvSpPr>
        <p:spPr>
          <a:xfrm>
            <a:off x="6791325" y="992188"/>
            <a:ext cx="458788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8393" name="Rectangle 82"/>
          <p:cNvSpPr/>
          <p:nvPr/>
        </p:nvSpPr>
        <p:spPr>
          <a:xfrm>
            <a:off x="7250113" y="992188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8394" name="Rectangle 15"/>
          <p:cNvSpPr/>
          <p:nvPr/>
        </p:nvSpPr>
        <p:spPr>
          <a:xfrm>
            <a:off x="3919538" y="1062038"/>
            <a:ext cx="141287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58395" name="Rectangle 17"/>
          <p:cNvSpPr/>
          <p:nvPr/>
        </p:nvSpPr>
        <p:spPr>
          <a:xfrm>
            <a:off x="4376738" y="1062038"/>
            <a:ext cx="141287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2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58396" name="Rectangle 19"/>
          <p:cNvSpPr/>
          <p:nvPr/>
        </p:nvSpPr>
        <p:spPr>
          <a:xfrm>
            <a:off x="4835525" y="1062038"/>
            <a:ext cx="141288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3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58397" name="Rectangle 21"/>
          <p:cNvSpPr/>
          <p:nvPr/>
        </p:nvSpPr>
        <p:spPr>
          <a:xfrm>
            <a:off x="5292725" y="1062038"/>
            <a:ext cx="141288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4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58398" name="Rectangle 23"/>
          <p:cNvSpPr/>
          <p:nvPr/>
        </p:nvSpPr>
        <p:spPr>
          <a:xfrm>
            <a:off x="5751513" y="1062038"/>
            <a:ext cx="141287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5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58399" name="Rectangle 25"/>
          <p:cNvSpPr/>
          <p:nvPr/>
        </p:nvSpPr>
        <p:spPr>
          <a:xfrm>
            <a:off x="6208713" y="1062038"/>
            <a:ext cx="141287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58400" name="Rectangle 27"/>
          <p:cNvSpPr/>
          <p:nvPr/>
        </p:nvSpPr>
        <p:spPr>
          <a:xfrm>
            <a:off x="6667500" y="1062038"/>
            <a:ext cx="141288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7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58401" name="Rectangle 29"/>
          <p:cNvSpPr/>
          <p:nvPr/>
        </p:nvSpPr>
        <p:spPr>
          <a:xfrm>
            <a:off x="7124700" y="1062038"/>
            <a:ext cx="141288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8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58402" name="Rectangle 31"/>
          <p:cNvSpPr/>
          <p:nvPr/>
        </p:nvSpPr>
        <p:spPr>
          <a:xfrm>
            <a:off x="7581900" y="1062038"/>
            <a:ext cx="141288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9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58403" name="Rectangle 118"/>
          <p:cNvSpPr/>
          <p:nvPr/>
        </p:nvSpPr>
        <p:spPr>
          <a:xfrm>
            <a:off x="5715000" y="3487738"/>
            <a:ext cx="863600" cy="222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Cycle 5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8404" name="Rectangle 169"/>
          <p:cNvSpPr/>
          <p:nvPr/>
        </p:nvSpPr>
        <p:spPr>
          <a:xfrm>
            <a:off x="6753225" y="5241925"/>
            <a:ext cx="141288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8405" name="Rectangle 178"/>
          <p:cNvSpPr/>
          <p:nvPr/>
        </p:nvSpPr>
        <p:spPr>
          <a:xfrm>
            <a:off x="5646738" y="5181600"/>
            <a:ext cx="1909762" cy="831850"/>
          </a:xfrm>
          <a:prstGeom prst="rect">
            <a:avLst/>
          </a:prstGeom>
          <a:solidFill>
            <a:srgbClr val="B2B2B2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Fetch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8406" name="Rectangle 180"/>
          <p:cNvSpPr/>
          <p:nvPr/>
        </p:nvSpPr>
        <p:spPr>
          <a:xfrm>
            <a:off x="5646738" y="5453063"/>
            <a:ext cx="1909762" cy="560387"/>
          </a:xfrm>
          <a:prstGeom prst="rect">
            <a:avLst/>
          </a:prstGeom>
          <a:solidFill>
            <a:srgbClr val="FF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f_valC</a:t>
            </a:r>
            <a:r>
              <a:rPr lang="en-US" altLang="zh-CN" sz="1600" dirty="0">
                <a:solidFill>
                  <a:srgbClr val="000000"/>
                </a:solidFill>
                <a:latin typeface="Wingdings 3" pitchFamily="18" charset="2"/>
                <a:ea typeface="宋体" panose="02010600030101010101" pitchFamily="2" charset="-122"/>
              </a:rPr>
              <a:t>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rB</a:t>
            </a:r>
            <a:r>
              <a:rPr lang="en-US" altLang="zh-CN" sz="1600" dirty="0">
                <a:solidFill>
                  <a:srgbClr val="000000"/>
                </a:solidFill>
                <a:latin typeface="Wingdings 3" pitchFamily="18" charset="2"/>
                <a:ea typeface="宋体" panose="02010600030101010101" pitchFamily="2" charset="-122"/>
              </a:rPr>
              <a:t>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%rsi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8407" name="Rectangle 139"/>
          <p:cNvSpPr/>
          <p:nvPr/>
        </p:nvSpPr>
        <p:spPr>
          <a:xfrm>
            <a:off x="5638800" y="3709988"/>
            <a:ext cx="1917700" cy="609600"/>
          </a:xfrm>
          <a:prstGeom prst="rect">
            <a:avLst/>
          </a:prstGeom>
          <a:solidFill>
            <a:srgbClr val="B2B2B2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Write Back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8408" name="Rectangle 141"/>
          <p:cNvSpPr/>
          <p:nvPr/>
        </p:nvSpPr>
        <p:spPr>
          <a:xfrm>
            <a:off x="5640388" y="4006850"/>
            <a:ext cx="1916112" cy="312738"/>
          </a:xfrm>
          <a:prstGeom prst="rect">
            <a:avLst/>
          </a:prstGeom>
          <a:solidFill>
            <a:srgbClr val="FF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W_ValM=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0x013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8409" name="Rectangle 6"/>
          <p:cNvSpPr/>
          <p:nvPr/>
        </p:nvSpPr>
        <p:spPr>
          <a:xfrm>
            <a:off x="5648325" y="1381125"/>
            <a:ext cx="458788" cy="30797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8410" name="Rectangle 25"/>
          <p:cNvSpPr/>
          <p:nvPr/>
        </p:nvSpPr>
        <p:spPr>
          <a:xfrm>
            <a:off x="5794375" y="1416050"/>
            <a:ext cx="239713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8411" name="Rectangle 8"/>
          <p:cNvSpPr/>
          <p:nvPr/>
        </p:nvSpPr>
        <p:spPr>
          <a:xfrm>
            <a:off x="4267200" y="1377950"/>
            <a:ext cx="460375" cy="307975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8412" name="Rectangle 7"/>
          <p:cNvSpPr/>
          <p:nvPr/>
        </p:nvSpPr>
        <p:spPr>
          <a:xfrm>
            <a:off x="4448175" y="1416050"/>
            <a:ext cx="184150" cy="2746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Branch Misprediction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0420" name="Text Box 3"/>
          <p:cNvSpPr txBox="1"/>
          <p:nvPr/>
        </p:nvSpPr>
        <p:spPr>
          <a:xfrm>
            <a:off x="457200" y="1497013"/>
            <a:ext cx="8686800" cy="3798887"/>
          </a:xfrm>
          <a:prstGeom prst="rect">
            <a:avLst/>
          </a:prstGeom>
          <a:noFill/>
          <a:ln w="19050">
            <a:noFill/>
          </a:ln>
        </p:spPr>
        <p:txBody>
          <a:bodyPr lIns="45785" tIns="45785" rIns="45785" bIns="4578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#demo-j.ys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0x000:    xorq %rax,%rax 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0x002:    jne  t          # Not taken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0x00b:    irmovq $1, %rax # Fall through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0x015:    halt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 t: irmovq $2, %rdx # Target (Should not execute)</a:t>
            </a:r>
            <a:endParaRPr lang="en-US" altLang="zh-CN" sz="2000" b="1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0x020:    irmovq $3, %rbx # Should not execute</a:t>
            </a:r>
            <a:endParaRPr lang="en-US" altLang="zh-CN" sz="2000" b="1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0x02a:    halt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buChar char="–"/>
            </a:pPr>
            <a:r>
              <a:rPr lang="en-US" altLang="zh-CN" sz="2400" dirty="0">
                <a:ea typeface="宋体" panose="02010600030101010101" pitchFamily="2" charset="-122"/>
              </a:rPr>
              <a:t>Should only execute first 4 instructions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endParaRPr lang="en-US" altLang="zh-CN" sz="32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Select PC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246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int f_PC = [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#mispredicted branch. Fetch at incremented PC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 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M_icode == IJXX &amp;&amp; !M_Cnd : M_valA;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#completion of RET instruciton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  W_icode == IRET : W_valM;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#default: Use predicted value of PC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	  1: F_predPC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 Dependencies in Processors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xfrm>
            <a:off x="76200" y="2895600"/>
            <a:ext cx="9067800" cy="3733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Result from one instruction used as operand for another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Read-after-write (RAW)</a:t>
            </a:r>
            <a:r>
              <a:rPr lang="en-US" altLang="zh-CN" dirty="0">
                <a:ea typeface="宋体" panose="02010600030101010101" pitchFamily="2" charset="-122"/>
              </a:rPr>
              <a:t> dependency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Very common in actual programs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Must make sure our pipeline handles these properly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Get correct results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Minimize performance impact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9221" name="Group 19"/>
          <p:cNvGrpSpPr/>
          <p:nvPr/>
        </p:nvGrpSpPr>
        <p:grpSpPr>
          <a:xfrm>
            <a:off x="2670175" y="1511300"/>
            <a:ext cx="4187825" cy="1079500"/>
            <a:chOff x="1682" y="952"/>
            <a:chExt cx="2638" cy="779"/>
          </a:xfrm>
        </p:grpSpPr>
        <p:sp>
          <p:nvSpPr>
            <p:cNvPr id="9222" name="Rectangle 4"/>
            <p:cNvSpPr/>
            <p:nvPr/>
          </p:nvSpPr>
          <p:spPr>
            <a:xfrm>
              <a:off x="1682" y="962"/>
              <a:ext cx="2019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   irmovq $50, %rax</a:t>
              </a:r>
              <a:endPara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23" name="Rectangle 5"/>
            <p:cNvSpPr/>
            <p:nvPr/>
          </p:nvSpPr>
          <p:spPr>
            <a:xfrm>
              <a:off x="1682" y="1250"/>
              <a:ext cx="2019" cy="19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   addq %rax ,  %rbx</a:t>
              </a:r>
              <a:endPara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24" name="Rectangle 6"/>
            <p:cNvSpPr/>
            <p:nvPr/>
          </p:nvSpPr>
          <p:spPr>
            <a:xfrm>
              <a:off x="1682" y="1539"/>
              <a:ext cx="2019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    mrmovq 100(%rbx),%rdx</a:t>
              </a:r>
              <a:endPara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225" name="Oval 12"/>
            <p:cNvSpPr/>
            <p:nvPr/>
          </p:nvSpPr>
          <p:spPr>
            <a:xfrm>
              <a:off x="3792" y="1248"/>
              <a:ext cx="528" cy="192"/>
            </a:xfrm>
            <a:prstGeom prst="ellipse">
              <a:avLst/>
            </a:prstGeom>
            <a:noFill/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9226" name="Line 14"/>
            <p:cNvSpPr/>
            <p:nvPr/>
          </p:nvSpPr>
          <p:spPr>
            <a:xfrm flipH="1">
              <a:off x="3840" y="1440"/>
              <a:ext cx="288" cy="96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27" name="Oval 15"/>
            <p:cNvSpPr/>
            <p:nvPr/>
          </p:nvSpPr>
          <p:spPr>
            <a:xfrm>
              <a:off x="3664" y="952"/>
              <a:ext cx="528" cy="192"/>
            </a:xfrm>
            <a:prstGeom prst="ellipse">
              <a:avLst/>
            </a:prstGeom>
            <a:noFill/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9228" name="Oval 16"/>
            <p:cNvSpPr/>
            <p:nvPr/>
          </p:nvSpPr>
          <p:spPr>
            <a:xfrm>
              <a:off x="3568" y="1528"/>
              <a:ext cx="528" cy="192"/>
            </a:xfrm>
            <a:prstGeom prst="ellipse">
              <a:avLst/>
            </a:prstGeom>
            <a:noFill/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9229" name="Oval 17"/>
            <p:cNvSpPr/>
            <p:nvPr/>
          </p:nvSpPr>
          <p:spPr>
            <a:xfrm>
              <a:off x="2856" y="1240"/>
              <a:ext cx="528" cy="192"/>
            </a:xfrm>
            <a:prstGeom prst="ellipse">
              <a:avLst/>
            </a:prstGeom>
            <a:noFill/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9230" name="Line 18"/>
            <p:cNvSpPr/>
            <p:nvPr/>
          </p:nvSpPr>
          <p:spPr>
            <a:xfrm flipH="1">
              <a:off x="3264" y="1152"/>
              <a:ext cx="576" cy="96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2162175" y="3453765"/>
            <a:ext cx="59607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但是如果</a:t>
            </a:r>
            <a:r>
              <a:rPr lang="en-US" altLang="zh-CN" sz="2000"/>
              <a:t>write</a:t>
            </a:r>
            <a:r>
              <a:rPr lang="zh-CN" altLang="en-US" sz="2000">
                <a:ea typeface="宋体" panose="02010600030101010101" pitchFamily="2" charset="-122"/>
              </a:rPr>
              <a:t>操作发生在</a:t>
            </a:r>
            <a:r>
              <a:rPr lang="en-US" altLang="zh-CN" sz="2000">
                <a:ea typeface="宋体" panose="02010600030101010101" pitchFamily="2" charset="-122"/>
              </a:rPr>
              <a:t>read</a:t>
            </a:r>
            <a:r>
              <a:rPr lang="zh-CN" altLang="en-US" sz="2000">
                <a:ea typeface="宋体" panose="02010600030101010101" pitchFamily="2" charset="-122"/>
              </a:rPr>
              <a:t>之后就会出现问题。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61"/>
          <p:cNvSpPr/>
          <p:nvPr/>
        </p:nvSpPr>
        <p:spPr>
          <a:xfrm>
            <a:off x="304800" y="1066800"/>
            <a:ext cx="8742363" cy="15573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1: 0x000: xorq %rax,%rax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2: 0x002: jne T # Not taken</a:t>
            </a: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3: 0x016: irmovq $2, %rdx # T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4: 0x020: irmovq $3, %rbx # T+1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4515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6" name="Rectangle 2"/>
          <p:cNvSpPr>
            <a:spLocks noGrp="1"/>
          </p:cNvSpPr>
          <p:nvPr>
            <p:ph type="title"/>
          </p:nvPr>
        </p:nvSpPr>
        <p:spPr>
          <a:xfrm>
            <a:off x="427038" y="0"/>
            <a:ext cx="8716962" cy="78105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Branch Misprediction Trace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4517" name="Rectangle 3"/>
          <p:cNvSpPr/>
          <p:nvPr/>
        </p:nvSpPr>
        <p:spPr>
          <a:xfrm>
            <a:off x="328613" y="5602288"/>
            <a:ext cx="4578350" cy="1030287"/>
          </a:xfrm>
          <a:prstGeom prst="rect">
            <a:avLst/>
          </a:prstGeom>
          <a:noFill/>
          <a:ln w="9525">
            <a:noFill/>
          </a:ln>
        </p:spPr>
        <p:txBody>
          <a:bodyPr lIns="90470" tIns="44442" rIns="90470" bIns="44442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Incorrectly execute two instructions at branch target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64518" name="Rectangle 13"/>
          <p:cNvSpPr/>
          <p:nvPr/>
        </p:nvSpPr>
        <p:spPr>
          <a:xfrm>
            <a:off x="4011613" y="685800"/>
            <a:ext cx="568325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19" name="Rectangle 14"/>
          <p:cNvSpPr/>
          <p:nvPr/>
        </p:nvSpPr>
        <p:spPr>
          <a:xfrm>
            <a:off x="4241800" y="7493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20" name="Rectangle 15"/>
          <p:cNvSpPr/>
          <p:nvPr/>
        </p:nvSpPr>
        <p:spPr>
          <a:xfrm>
            <a:off x="4579938" y="685800"/>
            <a:ext cx="566737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21" name="Rectangle 16"/>
          <p:cNvSpPr/>
          <p:nvPr/>
        </p:nvSpPr>
        <p:spPr>
          <a:xfrm>
            <a:off x="4810125" y="7493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2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22" name="Rectangle 17"/>
          <p:cNvSpPr/>
          <p:nvPr/>
        </p:nvSpPr>
        <p:spPr>
          <a:xfrm>
            <a:off x="5146675" y="685800"/>
            <a:ext cx="568325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23" name="Rectangle 18"/>
          <p:cNvSpPr/>
          <p:nvPr/>
        </p:nvSpPr>
        <p:spPr>
          <a:xfrm>
            <a:off x="5378450" y="7493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3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24" name="Rectangle 19"/>
          <p:cNvSpPr/>
          <p:nvPr/>
        </p:nvSpPr>
        <p:spPr>
          <a:xfrm>
            <a:off x="5715000" y="685800"/>
            <a:ext cx="568325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25" name="Rectangle 20"/>
          <p:cNvSpPr/>
          <p:nvPr/>
        </p:nvSpPr>
        <p:spPr>
          <a:xfrm>
            <a:off x="5946775" y="7493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4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26" name="Rectangle 21"/>
          <p:cNvSpPr/>
          <p:nvPr/>
        </p:nvSpPr>
        <p:spPr>
          <a:xfrm>
            <a:off x="6283325" y="685800"/>
            <a:ext cx="566738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27" name="Rectangle 22"/>
          <p:cNvSpPr/>
          <p:nvPr/>
        </p:nvSpPr>
        <p:spPr>
          <a:xfrm>
            <a:off x="6511925" y="7493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5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28" name="Rectangle 23"/>
          <p:cNvSpPr/>
          <p:nvPr/>
        </p:nvSpPr>
        <p:spPr>
          <a:xfrm>
            <a:off x="6850063" y="685800"/>
            <a:ext cx="566737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29" name="Rectangle 24"/>
          <p:cNvSpPr/>
          <p:nvPr/>
        </p:nvSpPr>
        <p:spPr>
          <a:xfrm>
            <a:off x="7080250" y="7493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6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30" name="Rectangle 25"/>
          <p:cNvSpPr/>
          <p:nvPr/>
        </p:nvSpPr>
        <p:spPr>
          <a:xfrm>
            <a:off x="7416800" y="685800"/>
            <a:ext cx="568325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31" name="Rectangle 26"/>
          <p:cNvSpPr/>
          <p:nvPr/>
        </p:nvSpPr>
        <p:spPr>
          <a:xfrm>
            <a:off x="7648575" y="7493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7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32" name="Rectangle 27"/>
          <p:cNvSpPr/>
          <p:nvPr/>
        </p:nvSpPr>
        <p:spPr>
          <a:xfrm>
            <a:off x="7985125" y="685800"/>
            <a:ext cx="568325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33" name="Rectangle 28"/>
          <p:cNvSpPr/>
          <p:nvPr/>
        </p:nvSpPr>
        <p:spPr>
          <a:xfrm>
            <a:off x="8216900" y="7493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8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34" name="Rectangle 29"/>
          <p:cNvSpPr/>
          <p:nvPr/>
        </p:nvSpPr>
        <p:spPr>
          <a:xfrm>
            <a:off x="8553450" y="685800"/>
            <a:ext cx="566738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35" name="Rectangle 30"/>
          <p:cNvSpPr/>
          <p:nvPr/>
        </p:nvSpPr>
        <p:spPr>
          <a:xfrm>
            <a:off x="8782050" y="7493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9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36" name="Rectangle 31"/>
          <p:cNvSpPr/>
          <p:nvPr/>
        </p:nvSpPr>
        <p:spPr>
          <a:xfrm>
            <a:off x="4011613" y="1031875"/>
            <a:ext cx="569912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37" name="Rectangle 32"/>
          <p:cNvSpPr/>
          <p:nvPr/>
        </p:nvSpPr>
        <p:spPr>
          <a:xfrm>
            <a:off x="4219575" y="1073150"/>
            <a:ext cx="1397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38" name="Rectangle 33"/>
          <p:cNvSpPr/>
          <p:nvPr/>
        </p:nvSpPr>
        <p:spPr>
          <a:xfrm>
            <a:off x="4579938" y="1031875"/>
            <a:ext cx="569912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39" name="Rectangle 34"/>
          <p:cNvSpPr/>
          <p:nvPr/>
        </p:nvSpPr>
        <p:spPr>
          <a:xfrm>
            <a:off x="4772025" y="1073150"/>
            <a:ext cx="1651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40" name="Rectangle 35"/>
          <p:cNvSpPr/>
          <p:nvPr/>
        </p:nvSpPr>
        <p:spPr>
          <a:xfrm>
            <a:off x="5146675" y="1031875"/>
            <a:ext cx="569913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41" name="Rectangle 36"/>
          <p:cNvSpPr/>
          <p:nvPr/>
        </p:nvSpPr>
        <p:spPr>
          <a:xfrm>
            <a:off x="5346700" y="1073150"/>
            <a:ext cx="150813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42" name="Rectangle 37"/>
          <p:cNvSpPr/>
          <p:nvPr/>
        </p:nvSpPr>
        <p:spPr>
          <a:xfrm>
            <a:off x="5715000" y="1031875"/>
            <a:ext cx="569913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43" name="Rectangle 38"/>
          <p:cNvSpPr/>
          <p:nvPr/>
        </p:nvSpPr>
        <p:spPr>
          <a:xfrm>
            <a:off x="5892800" y="1073150"/>
            <a:ext cx="1905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44" name="Rectangle 39"/>
          <p:cNvSpPr/>
          <p:nvPr/>
        </p:nvSpPr>
        <p:spPr>
          <a:xfrm>
            <a:off x="6850063" y="1308100"/>
            <a:ext cx="569912" cy="279400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45" name="Rectangle 40"/>
          <p:cNvSpPr/>
          <p:nvPr/>
        </p:nvSpPr>
        <p:spPr>
          <a:xfrm>
            <a:off x="7008813" y="1349375"/>
            <a:ext cx="2159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46" name="Rectangle 45"/>
          <p:cNvSpPr/>
          <p:nvPr/>
        </p:nvSpPr>
        <p:spPr>
          <a:xfrm>
            <a:off x="4579938" y="1308100"/>
            <a:ext cx="569912" cy="279400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47" name="Rectangle 46"/>
          <p:cNvSpPr/>
          <p:nvPr/>
        </p:nvSpPr>
        <p:spPr>
          <a:xfrm>
            <a:off x="4786313" y="1349375"/>
            <a:ext cx="141287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48" name="Rectangle 47"/>
          <p:cNvSpPr/>
          <p:nvPr/>
        </p:nvSpPr>
        <p:spPr>
          <a:xfrm>
            <a:off x="5146675" y="1308100"/>
            <a:ext cx="569913" cy="279400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49" name="Rectangle 48"/>
          <p:cNvSpPr/>
          <p:nvPr/>
        </p:nvSpPr>
        <p:spPr>
          <a:xfrm>
            <a:off x="5340350" y="1349375"/>
            <a:ext cx="1651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50" name="Rectangle 49"/>
          <p:cNvSpPr/>
          <p:nvPr/>
        </p:nvSpPr>
        <p:spPr>
          <a:xfrm>
            <a:off x="5715000" y="1308100"/>
            <a:ext cx="569913" cy="279400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51" name="Rectangle 50"/>
          <p:cNvSpPr/>
          <p:nvPr/>
        </p:nvSpPr>
        <p:spPr>
          <a:xfrm>
            <a:off x="5913438" y="1349375"/>
            <a:ext cx="1524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8244" name="Rectangle 51"/>
          <p:cNvSpPr>
            <a:spLocks noChangeArrowheads="1"/>
          </p:cNvSpPr>
          <p:nvPr/>
        </p:nvSpPr>
        <p:spPr bwMode="auto">
          <a:xfrm>
            <a:off x="6283325" y="1308100"/>
            <a:ext cx="568325" cy="279400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53" name="Rectangle 52"/>
          <p:cNvSpPr/>
          <p:nvPr/>
        </p:nvSpPr>
        <p:spPr>
          <a:xfrm>
            <a:off x="6461125" y="1349375"/>
            <a:ext cx="1905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8246" name="Rectangle 53"/>
          <p:cNvSpPr>
            <a:spLocks noChangeArrowheads="1"/>
          </p:cNvSpPr>
          <p:nvPr/>
        </p:nvSpPr>
        <p:spPr bwMode="auto">
          <a:xfrm>
            <a:off x="6283325" y="1031875"/>
            <a:ext cx="568325" cy="277813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55" name="Rectangle 54"/>
          <p:cNvSpPr/>
          <p:nvPr/>
        </p:nvSpPr>
        <p:spPr>
          <a:xfrm>
            <a:off x="6442075" y="1073150"/>
            <a:ext cx="2159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56" name="Rectangle 61"/>
          <p:cNvSpPr/>
          <p:nvPr/>
        </p:nvSpPr>
        <p:spPr>
          <a:xfrm>
            <a:off x="5146675" y="1585913"/>
            <a:ext cx="569913" cy="277812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57" name="Rectangle 62"/>
          <p:cNvSpPr/>
          <p:nvPr/>
        </p:nvSpPr>
        <p:spPr>
          <a:xfrm>
            <a:off x="5354638" y="1627188"/>
            <a:ext cx="1397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58" name="Rectangle 63"/>
          <p:cNvSpPr/>
          <p:nvPr/>
        </p:nvSpPr>
        <p:spPr>
          <a:xfrm>
            <a:off x="5715000" y="1585913"/>
            <a:ext cx="569913" cy="277812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59" name="Rectangle 64"/>
          <p:cNvSpPr/>
          <p:nvPr/>
        </p:nvSpPr>
        <p:spPr>
          <a:xfrm>
            <a:off x="5908675" y="1627188"/>
            <a:ext cx="1651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8258" name="Rectangle 65"/>
          <p:cNvSpPr>
            <a:spLocks noChangeArrowheads="1"/>
          </p:cNvSpPr>
          <p:nvPr/>
        </p:nvSpPr>
        <p:spPr bwMode="auto">
          <a:xfrm>
            <a:off x="6283325" y="1585913"/>
            <a:ext cx="568325" cy="277813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61" name="Rectangle 66"/>
          <p:cNvSpPr/>
          <p:nvPr/>
        </p:nvSpPr>
        <p:spPr>
          <a:xfrm>
            <a:off x="6481763" y="1627188"/>
            <a:ext cx="1524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62" name="Rectangle 67"/>
          <p:cNvSpPr/>
          <p:nvPr/>
        </p:nvSpPr>
        <p:spPr>
          <a:xfrm>
            <a:off x="6850063" y="1585913"/>
            <a:ext cx="569912" cy="277812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63" name="Rectangle 68"/>
          <p:cNvSpPr/>
          <p:nvPr/>
        </p:nvSpPr>
        <p:spPr>
          <a:xfrm>
            <a:off x="7026275" y="1627188"/>
            <a:ext cx="1905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64" name="Rectangle 69"/>
          <p:cNvSpPr/>
          <p:nvPr/>
        </p:nvSpPr>
        <p:spPr>
          <a:xfrm>
            <a:off x="7416800" y="1585913"/>
            <a:ext cx="569913" cy="277812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65" name="Rectangle 70"/>
          <p:cNvSpPr/>
          <p:nvPr/>
        </p:nvSpPr>
        <p:spPr>
          <a:xfrm>
            <a:off x="7577138" y="1627188"/>
            <a:ext cx="2159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66" name="Rectangle 77"/>
          <p:cNvSpPr/>
          <p:nvPr/>
        </p:nvSpPr>
        <p:spPr>
          <a:xfrm>
            <a:off x="5715000" y="1862138"/>
            <a:ext cx="569913" cy="279400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67" name="Rectangle 78"/>
          <p:cNvSpPr/>
          <p:nvPr/>
        </p:nvSpPr>
        <p:spPr>
          <a:xfrm>
            <a:off x="5921375" y="1903413"/>
            <a:ext cx="1397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8272" name="Rectangle 79"/>
          <p:cNvSpPr>
            <a:spLocks noChangeArrowheads="1"/>
          </p:cNvSpPr>
          <p:nvPr/>
        </p:nvSpPr>
        <p:spPr bwMode="auto">
          <a:xfrm>
            <a:off x="6283325" y="1862138"/>
            <a:ext cx="568325" cy="279400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69" name="Rectangle 80"/>
          <p:cNvSpPr/>
          <p:nvPr/>
        </p:nvSpPr>
        <p:spPr>
          <a:xfrm>
            <a:off x="6475413" y="1903413"/>
            <a:ext cx="1651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70" name="Rectangle 81"/>
          <p:cNvSpPr/>
          <p:nvPr/>
        </p:nvSpPr>
        <p:spPr>
          <a:xfrm>
            <a:off x="6850063" y="1862138"/>
            <a:ext cx="569912" cy="279400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71" name="Rectangle 82"/>
          <p:cNvSpPr/>
          <p:nvPr/>
        </p:nvSpPr>
        <p:spPr>
          <a:xfrm>
            <a:off x="7050088" y="1903413"/>
            <a:ext cx="1524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72" name="Rectangle 83"/>
          <p:cNvSpPr/>
          <p:nvPr/>
        </p:nvSpPr>
        <p:spPr>
          <a:xfrm>
            <a:off x="7416800" y="1862138"/>
            <a:ext cx="569913" cy="279400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73" name="Rectangle 84"/>
          <p:cNvSpPr/>
          <p:nvPr/>
        </p:nvSpPr>
        <p:spPr>
          <a:xfrm>
            <a:off x="7594600" y="1903413"/>
            <a:ext cx="1905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74" name="Rectangle 85"/>
          <p:cNvSpPr/>
          <p:nvPr/>
        </p:nvSpPr>
        <p:spPr>
          <a:xfrm>
            <a:off x="7985125" y="1862138"/>
            <a:ext cx="569913" cy="279400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75" name="Rectangle 86"/>
          <p:cNvSpPr/>
          <p:nvPr/>
        </p:nvSpPr>
        <p:spPr>
          <a:xfrm>
            <a:off x="8145463" y="1903413"/>
            <a:ext cx="2159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76" name="Rectangle 93"/>
          <p:cNvSpPr/>
          <p:nvPr/>
        </p:nvSpPr>
        <p:spPr>
          <a:xfrm>
            <a:off x="6283325" y="2139950"/>
            <a:ext cx="568325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77" name="Rectangle 94"/>
          <p:cNvSpPr/>
          <p:nvPr/>
        </p:nvSpPr>
        <p:spPr>
          <a:xfrm>
            <a:off x="6489700" y="2181225"/>
            <a:ext cx="1397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78" name="Rectangle 95"/>
          <p:cNvSpPr/>
          <p:nvPr/>
        </p:nvSpPr>
        <p:spPr>
          <a:xfrm>
            <a:off x="6850063" y="2139950"/>
            <a:ext cx="569912" cy="277813"/>
          </a:xfrm>
          <a:prstGeom prst="rect">
            <a:avLst/>
          </a:prstGeom>
          <a:solidFill>
            <a:srgbClr val="66CC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79" name="Rectangle 96"/>
          <p:cNvSpPr/>
          <p:nvPr/>
        </p:nvSpPr>
        <p:spPr>
          <a:xfrm>
            <a:off x="7043738" y="2181225"/>
            <a:ext cx="1651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80" name="Rectangle 97"/>
          <p:cNvSpPr/>
          <p:nvPr/>
        </p:nvSpPr>
        <p:spPr>
          <a:xfrm>
            <a:off x="7416800" y="2139950"/>
            <a:ext cx="569913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81" name="Rectangle 98"/>
          <p:cNvSpPr/>
          <p:nvPr/>
        </p:nvSpPr>
        <p:spPr>
          <a:xfrm>
            <a:off x="7616825" y="2181225"/>
            <a:ext cx="150813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82" name="Rectangle 99"/>
          <p:cNvSpPr/>
          <p:nvPr/>
        </p:nvSpPr>
        <p:spPr>
          <a:xfrm>
            <a:off x="7985125" y="2139950"/>
            <a:ext cx="569913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83" name="Rectangle 100"/>
          <p:cNvSpPr/>
          <p:nvPr/>
        </p:nvSpPr>
        <p:spPr>
          <a:xfrm>
            <a:off x="8162925" y="2181225"/>
            <a:ext cx="1905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84" name="Rectangle 101"/>
          <p:cNvSpPr/>
          <p:nvPr/>
        </p:nvSpPr>
        <p:spPr>
          <a:xfrm>
            <a:off x="8553450" y="2139950"/>
            <a:ext cx="569913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85" name="Rectangle 102"/>
          <p:cNvSpPr/>
          <p:nvPr/>
        </p:nvSpPr>
        <p:spPr>
          <a:xfrm>
            <a:off x="8713788" y="2181225"/>
            <a:ext cx="2159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8300" name="Rectangle 107"/>
          <p:cNvSpPr>
            <a:spLocks noChangeArrowheads="1"/>
          </p:cNvSpPr>
          <p:nvPr/>
        </p:nvSpPr>
        <p:spPr bwMode="auto">
          <a:xfrm>
            <a:off x="6283325" y="2139950"/>
            <a:ext cx="568325" cy="277813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87" name="Rectangle 108"/>
          <p:cNvSpPr/>
          <p:nvPr/>
        </p:nvSpPr>
        <p:spPr>
          <a:xfrm>
            <a:off x="6489700" y="2181225"/>
            <a:ext cx="1397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88" name="Rectangle 109"/>
          <p:cNvSpPr/>
          <p:nvPr/>
        </p:nvSpPr>
        <p:spPr>
          <a:xfrm>
            <a:off x="6850063" y="2139950"/>
            <a:ext cx="569912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89" name="Rectangle 110"/>
          <p:cNvSpPr/>
          <p:nvPr/>
        </p:nvSpPr>
        <p:spPr>
          <a:xfrm>
            <a:off x="7043738" y="2181225"/>
            <a:ext cx="1651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90" name="Rectangle 111"/>
          <p:cNvSpPr/>
          <p:nvPr/>
        </p:nvSpPr>
        <p:spPr>
          <a:xfrm>
            <a:off x="7416800" y="2139950"/>
            <a:ext cx="569913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91" name="Rectangle 112"/>
          <p:cNvSpPr/>
          <p:nvPr/>
        </p:nvSpPr>
        <p:spPr>
          <a:xfrm>
            <a:off x="7616825" y="2181225"/>
            <a:ext cx="150813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92" name="Rectangle 113"/>
          <p:cNvSpPr/>
          <p:nvPr/>
        </p:nvSpPr>
        <p:spPr>
          <a:xfrm>
            <a:off x="7985125" y="2139950"/>
            <a:ext cx="569913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93" name="Rectangle 114"/>
          <p:cNvSpPr/>
          <p:nvPr/>
        </p:nvSpPr>
        <p:spPr>
          <a:xfrm>
            <a:off x="8162925" y="2181225"/>
            <a:ext cx="1905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94" name="Rectangle 115"/>
          <p:cNvSpPr/>
          <p:nvPr/>
        </p:nvSpPr>
        <p:spPr>
          <a:xfrm>
            <a:off x="8553450" y="2139950"/>
            <a:ext cx="569913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95" name="Rectangle 116"/>
          <p:cNvSpPr/>
          <p:nvPr/>
        </p:nvSpPr>
        <p:spPr>
          <a:xfrm>
            <a:off x="8713788" y="2181225"/>
            <a:ext cx="2159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596" name="Rectangle 118"/>
          <p:cNvSpPr/>
          <p:nvPr/>
        </p:nvSpPr>
        <p:spPr>
          <a:xfrm>
            <a:off x="6148388" y="2776538"/>
            <a:ext cx="863600" cy="222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Cycle 5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4597" name="Rectangle 119"/>
          <p:cNvSpPr/>
          <p:nvPr/>
        </p:nvSpPr>
        <p:spPr>
          <a:xfrm>
            <a:off x="5430838" y="3921125"/>
            <a:ext cx="2366962" cy="901700"/>
          </a:xfrm>
          <a:prstGeom prst="rect">
            <a:avLst/>
          </a:prstGeom>
          <a:solidFill>
            <a:srgbClr val="B2B2B2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98" name="Rectangle 121"/>
          <p:cNvSpPr/>
          <p:nvPr/>
        </p:nvSpPr>
        <p:spPr>
          <a:xfrm>
            <a:off x="5430838" y="4267200"/>
            <a:ext cx="2366962" cy="487363"/>
          </a:xfrm>
          <a:prstGeom prst="rect">
            <a:avLst/>
          </a:prstGeom>
          <a:solidFill>
            <a:srgbClr val="FF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599" name="Rectangle 129"/>
          <p:cNvSpPr/>
          <p:nvPr/>
        </p:nvSpPr>
        <p:spPr>
          <a:xfrm>
            <a:off x="5430838" y="3921125"/>
            <a:ext cx="2366962" cy="901700"/>
          </a:xfrm>
          <a:prstGeom prst="rect">
            <a:avLst/>
          </a:prstGeom>
          <a:solidFill>
            <a:srgbClr val="B2B2B2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Excute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4600" name="Rectangle 131"/>
          <p:cNvSpPr/>
          <p:nvPr/>
        </p:nvSpPr>
        <p:spPr>
          <a:xfrm>
            <a:off x="5430838" y="4217988"/>
            <a:ext cx="2366962" cy="603250"/>
          </a:xfrm>
          <a:prstGeom prst="rect">
            <a:avLst/>
          </a:prstGeom>
          <a:solidFill>
            <a:srgbClr val="FF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e_valE</a:t>
            </a:r>
            <a:r>
              <a:rPr lang="en-US" altLang="zh-CN" sz="1600" dirty="0">
                <a:solidFill>
                  <a:srgbClr val="000000"/>
                </a:solidFill>
                <a:latin typeface="Wingdings 3" pitchFamily="18" charset="2"/>
                <a:ea typeface="宋体" panose="02010600030101010101" pitchFamily="2" charset="-122"/>
              </a:rPr>
              <a:t>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E_dstE=%rdx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4601" name="Rectangle 139"/>
          <p:cNvSpPr/>
          <p:nvPr/>
        </p:nvSpPr>
        <p:spPr>
          <a:xfrm>
            <a:off x="5430838" y="3022600"/>
            <a:ext cx="2366962" cy="900113"/>
          </a:xfrm>
          <a:prstGeom prst="rect">
            <a:avLst/>
          </a:prstGeom>
          <a:solidFill>
            <a:srgbClr val="B2B2B2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Memory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4602" name="Rectangle 141"/>
          <p:cNvSpPr/>
          <p:nvPr/>
        </p:nvSpPr>
        <p:spPr>
          <a:xfrm>
            <a:off x="5430838" y="3298825"/>
            <a:ext cx="2366962" cy="623888"/>
          </a:xfrm>
          <a:prstGeom prst="rect">
            <a:avLst/>
          </a:prstGeom>
          <a:solidFill>
            <a:srgbClr val="FF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M_Cnd=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M_valA=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0x00b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4603" name="Rectangle 147"/>
          <p:cNvSpPr/>
          <p:nvPr/>
        </p:nvSpPr>
        <p:spPr>
          <a:xfrm>
            <a:off x="5430838" y="4821238"/>
            <a:ext cx="2366962" cy="901700"/>
          </a:xfrm>
          <a:prstGeom prst="rect">
            <a:avLst/>
          </a:prstGeom>
          <a:solidFill>
            <a:srgbClr val="B2B2B2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604" name="Rectangle 148"/>
          <p:cNvSpPr/>
          <p:nvPr/>
        </p:nvSpPr>
        <p:spPr>
          <a:xfrm>
            <a:off x="6523038" y="4881563"/>
            <a:ext cx="1651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605" name="Rectangle 149"/>
          <p:cNvSpPr/>
          <p:nvPr/>
        </p:nvSpPr>
        <p:spPr>
          <a:xfrm>
            <a:off x="5430838" y="5167313"/>
            <a:ext cx="2366962" cy="485775"/>
          </a:xfrm>
          <a:prstGeom prst="rect">
            <a:avLst/>
          </a:prstGeom>
          <a:solidFill>
            <a:srgbClr val="FF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606" name="Rectangle 157"/>
          <p:cNvSpPr/>
          <p:nvPr/>
        </p:nvSpPr>
        <p:spPr>
          <a:xfrm>
            <a:off x="5430838" y="4821238"/>
            <a:ext cx="2366962" cy="901700"/>
          </a:xfrm>
          <a:prstGeom prst="rect">
            <a:avLst/>
          </a:prstGeom>
          <a:solidFill>
            <a:srgbClr val="B2B2B2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Decode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4607" name="Rectangle 159"/>
          <p:cNvSpPr/>
          <p:nvPr/>
        </p:nvSpPr>
        <p:spPr>
          <a:xfrm>
            <a:off x="5430838" y="5129213"/>
            <a:ext cx="2366962" cy="592137"/>
          </a:xfrm>
          <a:prstGeom prst="rect">
            <a:avLst/>
          </a:prstGeom>
          <a:solidFill>
            <a:srgbClr val="FF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D_valC=3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D_dstE=%rbx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4608" name="Rectangle 168"/>
          <p:cNvSpPr/>
          <p:nvPr/>
        </p:nvSpPr>
        <p:spPr>
          <a:xfrm>
            <a:off x="5430838" y="5721350"/>
            <a:ext cx="2366962" cy="831850"/>
          </a:xfrm>
          <a:prstGeom prst="rect">
            <a:avLst/>
          </a:prstGeom>
          <a:solidFill>
            <a:srgbClr val="B2B2B2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609" name="Rectangle 169"/>
          <p:cNvSpPr/>
          <p:nvPr/>
        </p:nvSpPr>
        <p:spPr>
          <a:xfrm>
            <a:off x="6537325" y="5781675"/>
            <a:ext cx="1397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4610" name="Rectangle 170"/>
          <p:cNvSpPr/>
          <p:nvPr/>
        </p:nvSpPr>
        <p:spPr>
          <a:xfrm>
            <a:off x="5430838" y="6067425"/>
            <a:ext cx="2366962" cy="485775"/>
          </a:xfrm>
          <a:prstGeom prst="rect">
            <a:avLst/>
          </a:prstGeom>
          <a:solidFill>
            <a:srgbClr val="FF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4611" name="Rectangle 178"/>
          <p:cNvSpPr/>
          <p:nvPr/>
        </p:nvSpPr>
        <p:spPr>
          <a:xfrm>
            <a:off x="5430838" y="5721350"/>
            <a:ext cx="2366962" cy="831850"/>
          </a:xfrm>
          <a:prstGeom prst="rect">
            <a:avLst/>
          </a:prstGeom>
          <a:solidFill>
            <a:srgbClr val="B2B2B2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Fetch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4612" name="Rectangle 180"/>
          <p:cNvSpPr/>
          <p:nvPr/>
        </p:nvSpPr>
        <p:spPr>
          <a:xfrm>
            <a:off x="5430838" y="5992813"/>
            <a:ext cx="2366962" cy="560387"/>
          </a:xfrm>
          <a:prstGeom prst="rect">
            <a:avLst/>
          </a:prstGeom>
          <a:solidFill>
            <a:srgbClr val="FF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4613" name="Line 188"/>
          <p:cNvSpPr/>
          <p:nvPr/>
        </p:nvSpPr>
        <p:spPr>
          <a:xfrm flipH="1">
            <a:off x="5430838" y="2398713"/>
            <a:ext cx="852487" cy="623887"/>
          </a:xfrm>
          <a:prstGeom prst="line">
            <a:avLst/>
          </a:prstGeom>
          <a:ln w="11113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4614" name="Line 189"/>
          <p:cNvSpPr/>
          <p:nvPr/>
        </p:nvSpPr>
        <p:spPr>
          <a:xfrm>
            <a:off x="6850063" y="2398713"/>
            <a:ext cx="946150" cy="623887"/>
          </a:xfrm>
          <a:prstGeom prst="line">
            <a:avLst/>
          </a:prstGeom>
          <a:ln w="11113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4615" name="Rectangle 261"/>
          <p:cNvSpPr/>
          <p:nvPr/>
        </p:nvSpPr>
        <p:spPr>
          <a:xfrm>
            <a:off x="304800" y="2895600"/>
            <a:ext cx="3990975" cy="254476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demo-j.ys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   xorq %rax,%rax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0x002:   jne </a:t>
            </a:r>
            <a:r>
              <a:rPr lang="en-US" altLang="zh-CN" sz="18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Not taken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0x00b:   irmovq $1, %rax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0x015:   halt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 </a:t>
            </a:r>
            <a:r>
              <a:rPr lang="en-US" altLang="zh-CN" sz="18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:irmovq $2, %rdx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0x020:   irmovq $3, %rbx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0x02a:   halt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61"/>
          <p:cNvSpPr/>
          <p:nvPr/>
        </p:nvSpPr>
        <p:spPr>
          <a:xfrm>
            <a:off x="304800" y="1066800"/>
            <a:ext cx="8742363" cy="15573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1: 0x000: xorq %rax,%rax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2: 0x002: jne T # Not taken</a:t>
            </a: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3: 0x016: irmovq $2, %rdx # T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4: 0x020: irmovq $3, %rbx # T+1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5: 0x00b: irmovq $1, %rax # Fall Through</a:t>
            </a: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6563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4" name="Rectangle 2"/>
          <p:cNvSpPr>
            <a:spLocks noGrp="1"/>
          </p:cNvSpPr>
          <p:nvPr>
            <p:ph type="title"/>
          </p:nvPr>
        </p:nvSpPr>
        <p:spPr>
          <a:xfrm>
            <a:off x="427038" y="0"/>
            <a:ext cx="8716962" cy="78105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Branch Misprediction Trace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6565" name="Rectangle 3"/>
          <p:cNvSpPr/>
          <p:nvPr/>
        </p:nvSpPr>
        <p:spPr>
          <a:xfrm>
            <a:off x="328613" y="5602288"/>
            <a:ext cx="4578350" cy="1030287"/>
          </a:xfrm>
          <a:prstGeom prst="rect">
            <a:avLst/>
          </a:prstGeom>
          <a:noFill/>
          <a:ln w="9525">
            <a:noFill/>
          </a:ln>
        </p:spPr>
        <p:txBody>
          <a:bodyPr lIns="90470" tIns="44442" rIns="90470" bIns="44442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Incorrectly execute two instructions at branch target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66566" name="Rectangle 13"/>
          <p:cNvSpPr/>
          <p:nvPr/>
        </p:nvSpPr>
        <p:spPr>
          <a:xfrm>
            <a:off x="4011613" y="685800"/>
            <a:ext cx="568325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567" name="Rectangle 14"/>
          <p:cNvSpPr/>
          <p:nvPr/>
        </p:nvSpPr>
        <p:spPr>
          <a:xfrm>
            <a:off x="4241800" y="7493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568" name="Rectangle 15"/>
          <p:cNvSpPr/>
          <p:nvPr/>
        </p:nvSpPr>
        <p:spPr>
          <a:xfrm>
            <a:off x="4579938" y="685800"/>
            <a:ext cx="566737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569" name="Rectangle 16"/>
          <p:cNvSpPr/>
          <p:nvPr/>
        </p:nvSpPr>
        <p:spPr>
          <a:xfrm>
            <a:off x="4810125" y="7493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2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570" name="Rectangle 17"/>
          <p:cNvSpPr/>
          <p:nvPr/>
        </p:nvSpPr>
        <p:spPr>
          <a:xfrm>
            <a:off x="5146675" y="685800"/>
            <a:ext cx="568325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571" name="Rectangle 18"/>
          <p:cNvSpPr/>
          <p:nvPr/>
        </p:nvSpPr>
        <p:spPr>
          <a:xfrm>
            <a:off x="5378450" y="7493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3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572" name="Rectangle 19"/>
          <p:cNvSpPr/>
          <p:nvPr/>
        </p:nvSpPr>
        <p:spPr>
          <a:xfrm>
            <a:off x="5715000" y="685800"/>
            <a:ext cx="568325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573" name="Rectangle 20"/>
          <p:cNvSpPr/>
          <p:nvPr/>
        </p:nvSpPr>
        <p:spPr>
          <a:xfrm>
            <a:off x="5946775" y="7493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4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574" name="Rectangle 21"/>
          <p:cNvSpPr/>
          <p:nvPr/>
        </p:nvSpPr>
        <p:spPr>
          <a:xfrm>
            <a:off x="6283325" y="685800"/>
            <a:ext cx="566738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575" name="Rectangle 22"/>
          <p:cNvSpPr/>
          <p:nvPr/>
        </p:nvSpPr>
        <p:spPr>
          <a:xfrm>
            <a:off x="6511925" y="7493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5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576" name="Rectangle 23"/>
          <p:cNvSpPr/>
          <p:nvPr/>
        </p:nvSpPr>
        <p:spPr>
          <a:xfrm>
            <a:off x="6850063" y="685800"/>
            <a:ext cx="566737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577" name="Rectangle 24"/>
          <p:cNvSpPr/>
          <p:nvPr/>
        </p:nvSpPr>
        <p:spPr>
          <a:xfrm>
            <a:off x="7080250" y="7493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6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578" name="Rectangle 25"/>
          <p:cNvSpPr/>
          <p:nvPr/>
        </p:nvSpPr>
        <p:spPr>
          <a:xfrm>
            <a:off x="7416800" y="685800"/>
            <a:ext cx="568325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579" name="Rectangle 26"/>
          <p:cNvSpPr/>
          <p:nvPr/>
        </p:nvSpPr>
        <p:spPr>
          <a:xfrm>
            <a:off x="7648575" y="7493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7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580" name="Rectangle 27"/>
          <p:cNvSpPr/>
          <p:nvPr/>
        </p:nvSpPr>
        <p:spPr>
          <a:xfrm>
            <a:off x="7985125" y="685800"/>
            <a:ext cx="568325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581" name="Rectangle 28"/>
          <p:cNvSpPr/>
          <p:nvPr/>
        </p:nvSpPr>
        <p:spPr>
          <a:xfrm>
            <a:off x="8216900" y="7493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8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582" name="Rectangle 29"/>
          <p:cNvSpPr/>
          <p:nvPr/>
        </p:nvSpPr>
        <p:spPr>
          <a:xfrm>
            <a:off x="8553450" y="685800"/>
            <a:ext cx="566738" cy="276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583" name="Rectangle 30"/>
          <p:cNvSpPr/>
          <p:nvPr/>
        </p:nvSpPr>
        <p:spPr>
          <a:xfrm>
            <a:off x="8782050" y="749300"/>
            <a:ext cx="127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9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584" name="Rectangle 31"/>
          <p:cNvSpPr/>
          <p:nvPr/>
        </p:nvSpPr>
        <p:spPr>
          <a:xfrm>
            <a:off x="4011613" y="1031875"/>
            <a:ext cx="569912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585" name="Rectangle 32"/>
          <p:cNvSpPr/>
          <p:nvPr/>
        </p:nvSpPr>
        <p:spPr>
          <a:xfrm>
            <a:off x="4219575" y="1073150"/>
            <a:ext cx="1397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586" name="Rectangle 33"/>
          <p:cNvSpPr/>
          <p:nvPr/>
        </p:nvSpPr>
        <p:spPr>
          <a:xfrm>
            <a:off x="4579938" y="1031875"/>
            <a:ext cx="569912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587" name="Rectangle 34"/>
          <p:cNvSpPr/>
          <p:nvPr/>
        </p:nvSpPr>
        <p:spPr>
          <a:xfrm>
            <a:off x="4772025" y="1073150"/>
            <a:ext cx="1651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588" name="Rectangle 35"/>
          <p:cNvSpPr/>
          <p:nvPr/>
        </p:nvSpPr>
        <p:spPr>
          <a:xfrm>
            <a:off x="5146675" y="1031875"/>
            <a:ext cx="569913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589" name="Rectangle 36"/>
          <p:cNvSpPr/>
          <p:nvPr/>
        </p:nvSpPr>
        <p:spPr>
          <a:xfrm>
            <a:off x="5346700" y="1073150"/>
            <a:ext cx="150813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590" name="Rectangle 37"/>
          <p:cNvSpPr/>
          <p:nvPr/>
        </p:nvSpPr>
        <p:spPr>
          <a:xfrm>
            <a:off x="5715000" y="1031875"/>
            <a:ext cx="569913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591" name="Rectangle 38"/>
          <p:cNvSpPr/>
          <p:nvPr/>
        </p:nvSpPr>
        <p:spPr>
          <a:xfrm>
            <a:off x="5892800" y="1073150"/>
            <a:ext cx="1905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592" name="Rectangle 39"/>
          <p:cNvSpPr/>
          <p:nvPr/>
        </p:nvSpPr>
        <p:spPr>
          <a:xfrm>
            <a:off x="6850063" y="1308100"/>
            <a:ext cx="569912" cy="279400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593" name="Rectangle 40"/>
          <p:cNvSpPr/>
          <p:nvPr/>
        </p:nvSpPr>
        <p:spPr>
          <a:xfrm>
            <a:off x="7008813" y="1349375"/>
            <a:ext cx="2159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594" name="Rectangle 45"/>
          <p:cNvSpPr/>
          <p:nvPr/>
        </p:nvSpPr>
        <p:spPr>
          <a:xfrm>
            <a:off x="4579938" y="1308100"/>
            <a:ext cx="569912" cy="279400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595" name="Rectangle 46"/>
          <p:cNvSpPr/>
          <p:nvPr/>
        </p:nvSpPr>
        <p:spPr>
          <a:xfrm>
            <a:off x="4786313" y="1349375"/>
            <a:ext cx="141287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596" name="Rectangle 47"/>
          <p:cNvSpPr/>
          <p:nvPr/>
        </p:nvSpPr>
        <p:spPr>
          <a:xfrm>
            <a:off x="5146675" y="1308100"/>
            <a:ext cx="569913" cy="279400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597" name="Rectangle 48"/>
          <p:cNvSpPr/>
          <p:nvPr/>
        </p:nvSpPr>
        <p:spPr>
          <a:xfrm>
            <a:off x="5340350" y="1349375"/>
            <a:ext cx="1651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598" name="Rectangle 49"/>
          <p:cNvSpPr/>
          <p:nvPr/>
        </p:nvSpPr>
        <p:spPr>
          <a:xfrm>
            <a:off x="5715000" y="1308100"/>
            <a:ext cx="569913" cy="279400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599" name="Rectangle 50"/>
          <p:cNvSpPr/>
          <p:nvPr/>
        </p:nvSpPr>
        <p:spPr>
          <a:xfrm>
            <a:off x="5913438" y="1349375"/>
            <a:ext cx="1524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8244" name="Rectangle 51"/>
          <p:cNvSpPr>
            <a:spLocks noChangeArrowheads="1"/>
          </p:cNvSpPr>
          <p:nvPr/>
        </p:nvSpPr>
        <p:spPr bwMode="auto">
          <a:xfrm>
            <a:off x="6283325" y="1308100"/>
            <a:ext cx="568325" cy="279400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601" name="Rectangle 52"/>
          <p:cNvSpPr/>
          <p:nvPr/>
        </p:nvSpPr>
        <p:spPr>
          <a:xfrm>
            <a:off x="6461125" y="1349375"/>
            <a:ext cx="1905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8246" name="Rectangle 53"/>
          <p:cNvSpPr>
            <a:spLocks noChangeArrowheads="1"/>
          </p:cNvSpPr>
          <p:nvPr/>
        </p:nvSpPr>
        <p:spPr bwMode="auto">
          <a:xfrm>
            <a:off x="6283325" y="1031875"/>
            <a:ext cx="568325" cy="277813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603" name="Rectangle 54"/>
          <p:cNvSpPr/>
          <p:nvPr/>
        </p:nvSpPr>
        <p:spPr>
          <a:xfrm>
            <a:off x="6442075" y="1073150"/>
            <a:ext cx="2159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604" name="Rectangle 61"/>
          <p:cNvSpPr/>
          <p:nvPr/>
        </p:nvSpPr>
        <p:spPr>
          <a:xfrm>
            <a:off x="5146675" y="1585913"/>
            <a:ext cx="569913" cy="277812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605" name="Rectangle 62"/>
          <p:cNvSpPr/>
          <p:nvPr/>
        </p:nvSpPr>
        <p:spPr>
          <a:xfrm>
            <a:off x="5354638" y="1627188"/>
            <a:ext cx="1397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606" name="Rectangle 63"/>
          <p:cNvSpPr/>
          <p:nvPr/>
        </p:nvSpPr>
        <p:spPr>
          <a:xfrm>
            <a:off x="5715000" y="1585913"/>
            <a:ext cx="569913" cy="277812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607" name="Rectangle 64"/>
          <p:cNvSpPr/>
          <p:nvPr/>
        </p:nvSpPr>
        <p:spPr>
          <a:xfrm>
            <a:off x="5908675" y="1627188"/>
            <a:ext cx="1651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8258" name="Rectangle 65"/>
          <p:cNvSpPr>
            <a:spLocks noChangeArrowheads="1"/>
          </p:cNvSpPr>
          <p:nvPr/>
        </p:nvSpPr>
        <p:spPr bwMode="auto">
          <a:xfrm>
            <a:off x="6283325" y="1585913"/>
            <a:ext cx="568325" cy="277813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609" name="Rectangle 66"/>
          <p:cNvSpPr/>
          <p:nvPr/>
        </p:nvSpPr>
        <p:spPr>
          <a:xfrm>
            <a:off x="6481763" y="1627188"/>
            <a:ext cx="1524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610" name="Rectangle 67"/>
          <p:cNvSpPr/>
          <p:nvPr/>
        </p:nvSpPr>
        <p:spPr>
          <a:xfrm>
            <a:off x="6850063" y="1585913"/>
            <a:ext cx="569912" cy="277812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611" name="Rectangle 68"/>
          <p:cNvSpPr/>
          <p:nvPr/>
        </p:nvSpPr>
        <p:spPr>
          <a:xfrm>
            <a:off x="7026275" y="1627188"/>
            <a:ext cx="1905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612" name="Rectangle 69"/>
          <p:cNvSpPr/>
          <p:nvPr/>
        </p:nvSpPr>
        <p:spPr>
          <a:xfrm>
            <a:off x="7416800" y="1585913"/>
            <a:ext cx="569913" cy="277812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613" name="Rectangle 70"/>
          <p:cNvSpPr/>
          <p:nvPr/>
        </p:nvSpPr>
        <p:spPr>
          <a:xfrm>
            <a:off x="7577138" y="1627188"/>
            <a:ext cx="2159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614" name="Rectangle 77"/>
          <p:cNvSpPr/>
          <p:nvPr/>
        </p:nvSpPr>
        <p:spPr>
          <a:xfrm>
            <a:off x="5715000" y="1862138"/>
            <a:ext cx="569913" cy="279400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615" name="Rectangle 78"/>
          <p:cNvSpPr/>
          <p:nvPr/>
        </p:nvSpPr>
        <p:spPr>
          <a:xfrm>
            <a:off x="5921375" y="1903413"/>
            <a:ext cx="1397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8272" name="Rectangle 79"/>
          <p:cNvSpPr>
            <a:spLocks noChangeArrowheads="1"/>
          </p:cNvSpPr>
          <p:nvPr/>
        </p:nvSpPr>
        <p:spPr bwMode="auto">
          <a:xfrm>
            <a:off x="6283325" y="1862138"/>
            <a:ext cx="568325" cy="279400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617" name="Rectangle 80"/>
          <p:cNvSpPr/>
          <p:nvPr/>
        </p:nvSpPr>
        <p:spPr>
          <a:xfrm>
            <a:off x="6475413" y="1903413"/>
            <a:ext cx="1651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618" name="Rectangle 81"/>
          <p:cNvSpPr/>
          <p:nvPr/>
        </p:nvSpPr>
        <p:spPr>
          <a:xfrm>
            <a:off x="6850063" y="1862138"/>
            <a:ext cx="569912" cy="279400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619" name="Rectangle 82"/>
          <p:cNvSpPr/>
          <p:nvPr/>
        </p:nvSpPr>
        <p:spPr>
          <a:xfrm>
            <a:off x="7050088" y="1903413"/>
            <a:ext cx="1524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620" name="Rectangle 83"/>
          <p:cNvSpPr/>
          <p:nvPr/>
        </p:nvSpPr>
        <p:spPr>
          <a:xfrm>
            <a:off x="7416800" y="1862138"/>
            <a:ext cx="569913" cy="279400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621" name="Rectangle 84"/>
          <p:cNvSpPr/>
          <p:nvPr/>
        </p:nvSpPr>
        <p:spPr>
          <a:xfrm>
            <a:off x="7594600" y="1903413"/>
            <a:ext cx="1905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622" name="Rectangle 85"/>
          <p:cNvSpPr/>
          <p:nvPr/>
        </p:nvSpPr>
        <p:spPr>
          <a:xfrm>
            <a:off x="7985125" y="1862138"/>
            <a:ext cx="569913" cy="279400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623" name="Rectangle 86"/>
          <p:cNvSpPr/>
          <p:nvPr/>
        </p:nvSpPr>
        <p:spPr>
          <a:xfrm>
            <a:off x="8145463" y="1903413"/>
            <a:ext cx="2159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624" name="Rectangle 93"/>
          <p:cNvSpPr/>
          <p:nvPr/>
        </p:nvSpPr>
        <p:spPr>
          <a:xfrm>
            <a:off x="6283325" y="2139950"/>
            <a:ext cx="568325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625" name="Rectangle 94"/>
          <p:cNvSpPr/>
          <p:nvPr/>
        </p:nvSpPr>
        <p:spPr>
          <a:xfrm>
            <a:off x="6489700" y="2181225"/>
            <a:ext cx="1397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626" name="Rectangle 95"/>
          <p:cNvSpPr/>
          <p:nvPr/>
        </p:nvSpPr>
        <p:spPr>
          <a:xfrm>
            <a:off x="6850063" y="2139950"/>
            <a:ext cx="569912" cy="277813"/>
          </a:xfrm>
          <a:prstGeom prst="rect">
            <a:avLst/>
          </a:prstGeom>
          <a:solidFill>
            <a:srgbClr val="66CC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627" name="Rectangle 96"/>
          <p:cNvSpPr/>
          <p:nvPr/>
        </p:nvSpPr>
        <p:spPr>
          <a:xfrm>
            <a:off x="7043738" y="2181225"/>
            <a:ext cx="1651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628" name="Rectangle 97"/>
          <p:cNvSpPr/>
          <p:nvPr/>
        </p:nvSpPr>
        <p:spPr>
          <a:xfrm>
            <a:off x="7416800" y="2139950"/>
            <a:ext cx="569913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629" name="Rectangle 98"/>
          <p:cNvSpPr/>
          <p:nvPr/>
        </p:nvSpPr>
        <p:spPr>
          <a:xfrm>
            <a:off x="7616825" y="2181225"/>
            <a:ext cx="150813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630" name="Rectangle 99"/>
          <p:cNvSpPr/>
          <p:nvPr/>
        </p:nvSpPr>
        <p:spPr>
          <a:xfrm>
            <a:off x="7985125" y="2139950"/>
            <a:ext cx="569913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631" name="Rectangle 100"/>
          <p:cNvSpPr/>
          <p:nvPr/>
        </p:nvSpPr>
        <p:spPr>
          <a:xfrm>
            <a:off x="8162925" y="2181225"/>
            <a:ext cx="1905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632" name="Rectangle 101"/>
          <p:cNvSpPr/>
          <p:nvPr/>
        </p:nvSpPr>
        <p:spPr>
          <a:xfrm>
            <a:off x="8553450" y="2139950"/>
            <a:ext cx="569913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633" name="Rectangle 102"/>
          <p:cNvSpPr/>
          <p:nvPr/>
        </p:nvSpPr>
        <p:spPr>
          <a:xfrm>
            <a:off x="8713788" y="2181225"/>
            <a:ext cx="2159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8300" name="Rectangle 107"/>
          <p:cNvSpPr>
            <a:spLocks noChangeArrowheads="1"/>
          </p:cNvSpPr>
          <p:nvPr/>
        </p:nvSpPr>
        <p:spPr bwMode="auto">
          <a:xfrm>
            <a:off x="6283325" y="2139950"/>
            <a:ext cx="568325" cy="277813"/>
          </a:xfrm>
          <a:prstGeom prst="rect">
            <a:avLst/>
          </a:prstGeom>
          <a:solidFill>
            <a:schemeClr val="bg1">
              <a:lumMod val="75000"/>
            </a:schemeClr>
          </a:solidFill>
          <a:ln w="14288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635" name="Rectangle 108"/>
          <p:cNvSpPr/>
          <p:nvPr/>
        </p:nvSpPr>
        <p:spPr>
          <a:xfrm>
            <a:off x="6489700" y="2181225"/>
            <a:ext cx="1397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636" name="Rectangle 109"/>
          <p:cNvSpPr/>
          <p:nvPr/>
        </p:nvSpPr>
        <p:spPr>
          <a:xfrm>
            <a:off x="6850063" y="2139950"/>
            <a:ext cx="569912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637" name="Rectangle 110"/>
          <p:cNvSpPr/>
          <p:nvPr/>
        </p:nvSpPr>
        <p:spPr>
          <a:xfrm>
            <a:off x="7043738" y="2181225"/>
            <a:ext cx="1651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638" name="Rectangle 111"/>
          <p:cNvSpPr/>
          <p:nvPr/>
        </p:nvSpPr>
        <p:spPr>
          <a:xfrm>
            <a:off x="7416800" y="2139950"/>
            <a:ext cx="569913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639" name="Rectangle 112"/>
          <p:cNvSpPr/>
          <p:nvPr/>
        </p:nvSpPr>
        <p:spPr>
          <a:xfrm>
            <a:off x="7616825" y="2181225"/>
            <a:ext cx="150813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640" name="Rectangle 113"/>
          <p:cNvSpPr/>
          <p:nvPr/>
        </p:nvSpPr>
        <p:spPr>
          <a:xfrm>
            <a:off x="7985125" y="2139950"/>
            <a:ext cx="569913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641" name="Rectangle 114"/>
          <p:cNvSpPr/>
          <p:nvPr/>
        </p:nvSpPr>
        <p:spPr>
          <a:xfrm>
            <a:off x="8162925" y="2181225"/>
            <a:ext cx="1905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642" name="Rectangle 115"/>
          <p:cNvSpPr/>
          <p:nvPr/>
        </p:nvSpPr>
        <p:spPr>
          <a:xfrm>
            <a:off x="8553450" y="2139950"/>
            <a:ext cx="569913" cy="277813"/>
          </a:xfrm>
          <a:prstGeom prst="rect">
            <a:avLst/>
          </a:prstGeom>
          <a:solidFill>
            <a:srgbClr val="CC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643" name="Rectangle 116"/>
          <p:cNvSpPr/>
          <p:nvPr/>
        </p:nvSpPr>
        <p:spPr>
          <a:xfrm>
            <a:off x="8713788" y="2181225"/>
            <a:ext cx="2159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644" name="Rectangle 118"/>
          <p:cNvSpPr/>
          <p:nvPr/>
        </p:nvSpPr>
        <p:spPr>
          <a:xfrm>
            <a:off x="6148388" y="2776538"/>
            <a:ext cx="863600" cy="222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Cycle 5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6645" name="Rectangle 119"/>
          <p:cNvSpPr/>
          <p:nvPr/>
        </p:nvSpPr>
        <p:spPr>
          <a:xfrm>
            <a:off x="5430838" y="3921125"/>
            <a:ext cx="2366962" cy="901700"/>
          </a:xfrm>
          <a:prstGeom prst="rect">
            <a:avLst/>
          </a:prstGeom>
          <a:solidFill>
            <a:srgbClr val="B2B2B2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646" name="Rectangle 121"/>
          <p:cNvSpPr/>
          <p:nvPr/>
        </p:nvSpPr>
        <p:spPr>
          <a:xfrm>
            <a:off x="5430838" y="4267200"/>
            <a:ext cx="2366962" cy="487363"/>
          </a:xfrm>
          <a:prstGeom prst="rect">
            <a:avLst/>
          </a:prstGeom>
          <a:solidFill>
            <a:srgbClr val="FF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647" name="Rectangle 129"/>
          <p:cNvSpPr/>
          <p:nvPr/>
        </p:nvSpPr>
        <p:spPr>
          <a:xfrm>
            <a:off x="5430838" y="3921125"/>
            <a:ext cx="2366962" cy="901700"/>
          </a:xfrm>
          <a:prstGeom prst="rect">
            <a:avLst/>
          </a:prstGeom>
          <a:solidFill>
            <a:srgbClr val="B2B2B2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Excute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6648" name="Rectangle 131"/>
          <p:cNvSpPr/>
          <p:nvPr/>
        </p:nvSpPr>
        <p:spPr>
          <a:xfrm>
            <a:off x="5430838" y="4217988"/>
            <a:ext cx="2366962" cy="603250"/>
          </a:xfrm>
          <a:prstGeom prst="rect">
            <a:avLst/>
          </a:prstGeom>
          <a:solidFill>
            <a:srgbClr val="FF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e_valE</a:t>
            </a:r>
            <a:r>
              <a:rPr lang="en-US" altLang="zh-CN" sz="1600" dirty="0">
                <a:solidFill>
                  <a:srgbClr val="000000"/>
                </a:solidFill>
                <a:latin typeface="Wingdings 3" pitchFamily="18" charset="2"/>
                <a:ea typeface="宋体" panose="02010600030101010101" pitchFamily="2" charset="-122"/>
              </a:rPr>
              <a:t>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E_dstE=%rdx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6649" name="Rectangle 139"/>
          <p:cNvSpPr/>
          <p:nvPr/>
        </p:nvSpPr>
        <p:spPr>
          <a:xfrm>
            <a:off x="5430838" y="3022600"/>
            <a:ext cx="2366962" cy="900113"/>
          </a:xfrm>
          <a:prstGeom prst="rect">
            <a:avLst/>
          </a:prstGeom>
          <a:solidFill>
            <a:srgbClr val="B2B2B2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Memory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6650" name="Rectangle 141"/>
          <p:cNvSpPr/>
          <p:nvPr/>
        </p:nvSpPr>
        <p:spPr>
          <a:xfrm>
            <a:off x="5430838" y="3298825"/>
            <a:ext cx="2366962" cy="623888"/>
          </a:xfrm>
          <a:prstGeom prst="rect">
            <a:avLst/>
          </a:prstGeom>
          <a:solidFill>
            <a:srgbClr val="FF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M_Cnd=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M_valA=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0x00b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6651" name="Rectangle 147"/>
          <p:cNvSpPr/>
          <p:nvPr/>
        </p:nvSpPr>
        <p:spPr>
          <a:xfrm>
            <a:off x="5430838" y="4821238"/>
            <a:ext cx="2366962" cy="901700"/>
          </a:xfrm>
          <a:prstGeom prst="rect">
            <a:avLst/>
          </a:prstGeom>
          <a:solidFill>
            <a:srgbClr val="B2B2B2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652" name="Rectangle 148"/>
          <p:cNvSpPr/>
          <p:nvPr/>
        </p:nvSpPr>
        <p:spPr>
          <a:xfrm>
            <a:off x="6523038" y="4881563"/>
            <a:ext cx="1651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653" name="Rectangle 149"/>
          <p:cNvSpPr/>
          <p:nvPr/>
        </p:nvSpPr>
        <p:spPr>
          <a:xfrm>
            <a:off x="5430838" y="5167313"/>
            <a:ext cx="2366962" cy="485775"/>
          </a:xfrm>
          <a:prstGeom prst="rect">
            <a:avLst/>
          </a:prstGeom>
          <a:solidFill>
            <a:srgbClr val="FF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654" name="Rectangle 157"/>
          <p:cNvSpPr/>
          <p:nvPr/>
        </p:nvSpPr>
        <p:spPr>
          <a:xfrm>
            <a:off x="5430838" y="4821238"/>
            <a:ext cx="2366962" cy="901700"/>
          </a:xfrm>
          <a:prstGeom prst="rect">
            <a:avLst/>
          </a:prstGeom>
          <a:solidFill>
            <a:srgbClr val="B2B2B2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Decode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6655" name="Rectangle 159"/>
          <p:cNvSpPr/>
          <p:nvPr/>
        </p:nvSpPr>
        <p:spPr>
          <a:xfrm>
            <a:off x="5430838" y="5129213"/>
            <a:ext cx="2366962" cy="592137"/>
          </a:xfrm>
          <a:prstGeom prst="rect">
            <a:avLst/>
          </a:prstGeom>
          <a:solidFill>
            <a:srgbClr val="FF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D_valC=3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D_dstE=%rbx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6656" name="Rectangle 168"/>
          <p:cNvSpPr/>
          <p:nvPr/>
        </p:nvSpPr>
        <p:spPr>
          <a:xfrm>
            <a:off x="5430838" y="5721350"/>
            <a:ext cx="2366962" cy="831850"/>
          </a:xfrm>
          <a:prstGeom prst="rect">
            <a:avLst/>
          </a:prstGeom>
          <a:solidFill>
            <a:srgbClr val="B2B2B2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657" name="Rectangle 169"/>
          <p:cNvSpPr/>
          <p:nvPr/>
        </p:nvSpPr>
        <p:spPr>
          <a:xfrm>
            <a:off x="6537325" y="5781675"/>
            <a:ext cx="1397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6658" name="Rectangle 170"/>
          <p:cNvSpPr/>
          <p:nvPr/>
        </p:nvSpPr>
        <p:spPr>
          <a:xfrm>
            <a:off x="5430838" y="6067425"/>
            <a:ext cx="2366962" cy="485775"/>
          </a:xfrm>
          <a:prstGeom prst="rect">
            <a:avLst/>
          </a:prstGeom>
          <a:solidFill>
            <a:srgbClr val="FF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66659" name="Rectangle 178"/>
          <p:cNvSpPr/>
          <p:nvPr/>
        </p:nvSpPr>
        <p:spPr>
          <a:xfrm>
            <a:off x="5430838" y="5721350"/>
            <a:ext cx="2366962" cy="831850"/>
          </a:xfrm>
          <a:prstGeom prst="rect">
            <a:avLst/>
          </a:prstGeom>
          <a:solidFill>
            <a:srgbClr val="B2B2B2"/>
          </a:solidFill>
          <a:ln w="11113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Fetch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6660" name="Rectangle 180"/>
          <p:cNvSpPr/>
          <p:nvPr/>
        </p:nvSpPr>
        <p:spPr>
          <a:xfrm>
            <a:off x="5430838" y="5992813"/>
            <a:ext cx="2366962" cy="560387"/>
          </a:xfrm>
          <a:prstGeom prst="rect">
            <a:avLst/>
          </a:prstGeom>
          <a:solidFill>
            <a:srgbClr val="FFFFFF"/>
          </a:solidFill>
          <a:ln w="1428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f_valC</a:t>
            </a:r>
            <a:r>
              <a:rPr lang="en-US" altLang="zh-CN" sz="1600" dirty="0">
                <a:solidFill>
                  <a:srgbClr val="000000"/>
                </a:solidFill>
                <a:latin typeface="Wingdings 3" pitchFamily="18" charset="2"/>
                <a:ea typeface="宋体" panose="02010600030101010101" pitchFamily="2" charset="-122"/>
              </a:rPr>
              <a:t>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rB</a:t>
            </a:r>
            <a:r>
              <a:rPr lang="en-US" altLang="zh-CN" sz="1600" dirty="0">
                <a:solidFill>
                  <a:srgbClr val="000000"/>
                </a:solidFill>
                <a:latin typeface="Wingdings 3" pitchFamily="18" charset="2"/>
                <a:ea typeface="宋体" panose="02010600030101010101" pitchFamily="2" charset="-122"/>
              </a:rPr>
              <a:t>f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zh-CN" altLang="en-US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6661" name="Line 188"/>
          <p:cNvSpPr/>
          <p:nvPr/>
        </p:nvSpPr>
        <p:spPr>
          <a:xfrm flipH="1">
            <a:off x="5430838" y="2398713"/>
            <a:ext cx="852487" cy="623887"/>
          </a:xfrm>
          <a:prstGeom prst="line">
            <a:avLst/>
          </a:prstGeom>
          <a:ln w="11113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6662" name="Line 189"/>
          <p:cNvSpPr/>
          <p:nvPr/>
        </p:nvSpPr>
        <p:spPr>
          <a:xfrm>
            <a:off x="6850063" y="2398713"/>
            <a:ext cx="946150" cy="623887"/>
          </a:xfrm>
          <a:prstGeom prst="line">
            <a:avLst/>
          </a:prstGeom>
          <a:ln w="11113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6663" name="Rectangle 261"/>
          <p:cNvSpPr/>
          <p:nvPr/>
        </p:nvSpPr>
        <p:spPr>
          <a:xfrm>
            <a:off x="304800" y="2895600"/>
            <a:ext cx="3990975" cy="254476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demo-j.ys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   xorq %rax,%rax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0x002:   jne </a:t>
            </a:r>
            <a:r>
              <a:rPr lang="en-US" altLang="zh-CN" sz="18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Not taken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0x00b:   irmovq $1, %rax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0x015:   halt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 </a:t>
            </a:r>
            <a:r>
              <a:rPr lang="en-US" altLang="zh-CN" sz="18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:irmovq $2, %rdx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0x020:   irmovq $3, %rbx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0x02a:   halt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Practice Problem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005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153400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Why do we not use the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e_cnd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?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5985" y="2398395"/>
            <a:ext cx="78117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forwarding</a:t>
            </a:r>
            <a:r>
              <a:rPr lang="zh-CN" altLang="en-US">
                <a:ea typeface="宋体" panose="02010600030101010101" pitchFamily="2" charset="-122"/>
              </a:rPr>
              <a:t>把</a:t>
            </a:r>
            <a:r>
              <a:rPr lang="en-US" altLang="zh-CN">
                <a:ea typeface="宋体" panose="02010600030101010101" pitchFamily="2" charset="-122"/>
              </a:rPr>
              <a:t>e_cnd</a:t>
            </a:r>
            <a:r>
              <a:rPr lang="zh-CN" altLang="en-US">
                <a:ea typeface="宋体" panose="02010600030101010101" pitchFamily="2" charset="-122"/>
              </a:rPr>
              <a:t>传递到</a:t>
            </a:r>
            <a:r>
              <a:rPr lang="en-US" altLang="zh-CN">
                <a:ea typeface="宋体" panose="02010600030101010101" pitchFamily="2" charset="-122"/>
              </a:rPr>
              <a:t>M_cnd</a:t>
            </a:r>
            <a:r>
              <a:rPr lang="zh-CN" altLang="en-US">
                <a:ea typeface="宋体" panose="02010600030101010101" pitchFamily="2" charset="-122"/>
              </a:rPr>
              <a:t>，可以节省一个</a:t>
            </a:r>
            <a:r>
              <a:rPr lang="en-US" altLang="zh-CN">
                <a:ea typeface="宋体" panose="02010600030101010101" pitchFamily="2" charset="-122"/>
              </a:rPr>
              <a:t>Cnd Register</a:t>
            </a:r>
            <a:r>
              <a:rPr lang="zh-CN" altLang="en-US">
                <a:ea typeface="宋体" panose="02010600030101010101" pitchFamily="2" charset="-122"/>
              </a:rPr>
              <a:t>的位置。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并且</a:t>
            </a:r>
            <a:r>
              <a:rPr lang="en-US" altLang="zh-CN">
                <a:ea typeface="宋体" panose="02010600030101010101" pitchFamily="2" charset="-122"/>
              </a:rPr>
              <a:t>e_Cnd</a:t>
            </a:r>
            <a:r>
              <a:rPr lang="zh-CN" altLang="en-US">
                <a:ea typeface="宋体" panose="02010600030101010101" pitchFamily="2" charset="-122"/>
              </a:rPr>
              <a:t>会在</a:t>
            </a:r>
            <a:r>
              <a:rPr lang="en-US" altLang="zh-CN">
                <a:ea typeface="宋体" panose="02010600030101010101" pitchFamily="2" charset="-122"/>
              </a:rPr>
              <a:t>E stage</a:t>
            </a:r>
            <a:r>
              <a:rPr lang="zh-CN" altLang="en-US">
                <a:ea typeface="宋体" panose="02010600030101010101" pitchFamily="2" charset="-122"/>
              </a:rPr>
              <a:t>的结尾才能得到，而</a:t>
            </a:r>
            <a:r>
              <a:rPr lang="en-US" altLang="zh-CN">
                <a:ea typeface="宋体" panose="02010600030101010101" pitchFamily="2" charset="-122"/>
              </a:rPr>
              <a:t>F stage</a:t>
            </a:r>
            <a:r>
              <a:rPr lang="zh-CN" altLang="en-US">
                <a:ea typeface="宋体" panose="02010600030101010101" pitchFamily="2" charset="-122"/>
              </a:rPr>
              <a:t>要在开始时就判断</a:t>
            </a:r>
            <a:r>
              <a:rPr lang="en-US" altLang="zh-CN">
                <a:ea typeface="宋体" panose="02010600030101010101" pitchFamily="2" charset="-122"/>
              </a:rPr>
              <a:t>PC</a:t>
            </a:r>
            <a:r>
              <a:rPr lang="zh-CN" altLang="en-US">
                <a:ea typeface="宋体" panose="02010600030101010101" pitchFamily="2" charset="-122"/>
              </a:rPr>
              <a:t>，所以会有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时间上的偏差，所以即使将</a:t>
            </a:r>
            <a:r>
              <a:rPr lang="en-US" altLang="zh-CN">
                <a:ea typeface="宋体" panose="02010600030101010101" pitchFamily="2" charset="-122"/>
              </a:rPr>
              <a:t>e_Cnd forwarding</a:t>
            </a:r>
            <a:r>
              <a:rPr lang="zh-CN" altLang="en-US">
                <a:ea typeface="宋体" panose="02010600030101010101" pitchFamily="2" charset="-122"/>
              </a:rPr>
              <a:t>回来仍然是错误的。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圆角矩形 2"/>
          <p:cNvSpPr/>
          <p:nvPr/>
        </p:nvSpPr>
        <p:spPr>
          <a:xfrm>
            <a:off x="685800" y="6292850"/>
            <a:ext cx="7620000" cy="315913"/>
          </a:xfrm>
          <a:prstGeom prst="roundRect">
            <a:avLst>
              <a:gd name="adj" fmla="val 16667"/>
            </a:avLst>
          </a:prstGeom>
          <a:solidFill>
            <a:srgbClr val="FF0000">
              <a:alpha val="30196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70659" name="圆角矩形 8"/>
          <p:cNvSpPr/>
          <p:nvPr/>
        </p:nvSpPr>
        <p:spPr>
          <a:xfrm>
            <a:off x="711200" y="4910138"/>
            <a:ext cx="7620000" cy="314325"/>
          </a:xfrm>
          <a:prstGeom prst="roundRect">
            <a:avLst>
              <a:gd name="adj" fmla="val 16667"/>
            </a:avLst>
          </a:prstGeom>
          <a:solidFill>
            <a:srgbClr val="FF0000">
              <a:alpha val="30196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70660" name="圆角矩形 9"/>
          <p:cNvSpPr/>
          <p:nvPr/>
        </p:nvSpPr>
        <p:spPr>
          <a:xfrm>
            <a:off x="711200" y="3630613"/>
            <a:ext cx="7620000" cy="315912"/>
          </a:xfrm>
          <a:prstGeom prst="roundRect">
            <a:avLst>
              <a:gd name="adj" fmla="val 16667"/>
            </a:avLst>
          </a:prstGeom>
          <a:solidFill>
            <a:srgbClr val="FF0000">
              <a:alpha val="30196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70661" name="圆角矩形 10"/>
          <p:cNvSpPr/>
          <p:nvPr/>
        </p:nvSpPr>
        <p:spPr>
          <a:xfrm>
            <a:off x="711200" y="2078038"/>
            <a:ext cx="7620000" cy="314325"/>
          </a:xfrm>
          <a:prstGeom prst="roundRect">
            <a:avLst>
              <a:gd name="adj" fmla="val 16667"/>
            </a:avLst>
          </a:prstGeom>
          <a:solidFill>
            <a:srgbClr val="FF0000">
              <a:alpha val="30196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70662" name="圆角矩形 11"/>
          <p:cNvSpPr/>
          <p:nvPr/>
        </p:nvSpPr>
        <p:spPr>
          <a:xfrm>
            <a:off x="706438" y="747713"/>
            <a:ext cx="7620000" cy="314325"/>
          </a:xfrm>
          <a:prstGeom prst="roundRect">
            <a:avLst>
              <a:gd name="adj" fmla="val 16667"/>
            </a:avLst>
          </a:prstGeom>
          <a:solidFill>
            <a:srgbClr val="FF0000">
              <a:alpha val="30196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70663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4" name="矩形 2"/>
          <p:cNvSpPr/>
          <p:nvPr/>
        </p:nvSpPr>
        <p:spPr>
          <a:xfrm>
            <a:off x="7204075" y="3683000"/>
            <a:ext cx="990600" cy="211138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pic>
        <p:nvPicPr>
          <p:cNvPr id="70665" name="Picture 2" descr="Z:\3.Teaching\sjtu\ICS\site-ics\slides\PIPE-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52400"/>
            <a:ext cx="8305800" cy="655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2549525" y="2406650"/>
            <a:ext cx="457200" cy="10795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82850" y="1898650"/>
            <a:ext cx="533400" cy="10795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Naïve Method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2708" name="Rectangle 261"/>
          <p:cNvSpPr/>
          <p:nvPr/>
        </p:nvSpPr>
        <p:spPr>
          <a:xfrm>
            <a:off x="4695825" y="1676400"/>
            <a:ext cx="3990975" cy="34290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demo-j2.ys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   xorq %eax,%eax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0x002:   jne </a:t>
            </a:r>
            <a:r>
              <a:rPr lang="en-US" altLang="zh-CN" sz="18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Not taken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0x00b:   irmovq $1, %rax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0x015:   halt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 </a:t>
            </a:r>
            <a:r>
              <a:rPr lang="en-US" altLang="zh-CN" sz="18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nop</a:t>
            </a: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0x017:  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nop</a:t>
            </a: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0x018:   irmovq $2, %rdx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0x022:   irmovq $3, %rbx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0x02c:   halt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709" name="Rectangle 261"/>
          <p:cNvSpPr/>
          <p:nvPr/>
        </p:nvSpPr>
        <p:spPr>
          <a:xfrm>
            <a:off x="457200" y="1676400"/>
            <a:ext cx="3990975" cy="254476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demo-j.ys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   xorq %rax,%rax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0x002:   jne </a:t>
            </a:r>
            <a:r>
              <a:rPr lang="en-US" altLang="zh-CN" sz="18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Not taken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0x00b:   irmovq $1, %rax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0x015:   halt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 </a:t>
            </a:r>
            <a:r>
              <a:rPr lang="en-US" altLang="zh-CN" sz="18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:irmovq $2, %rdx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0x020:   irmovq $3, %rbx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0x02a:   halt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title"/>
          </p:nvPr>
        </p:nvSpPr>
        <p:spPr>
          <a:xfrm>
            <a:off x="427038" y="0"/>
            <a:ext cx="8716962" cy="78105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Handling Misprediction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4756" name="Rectangle 3"/>
          <p:cNvSpPr/>
          <p:nvPr/>
        </p:nvSpPr>
        <p:spPr>
          <a:xfrm>
            <a:off x="228600" y="774700"/>
            <a:ext cx="8382000" cy="5943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90470" tIns="44442" rIns="90470" bIns="44442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1800" u="sng" dirty="0">
                <a:latin typeface="Courier New" panose="02070309020205020404" pitchFamily="49" charset="0"/>
                <a:ea typeface="宋体" panose="02010600030101010101" pitchFamily="2" charset="-122"/>
              </a:rPr>
              <a:t>#demo-j.ys</a:t>
            </a:r>
            <a:endParaRPr lang="en-US" altLang="zh-CN" sz="1800" u="sng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1: 0x000: xorq %rax, %rax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2: 0x002: jne T #Not Taken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3: 0x016: irmovq $2, %rdx # T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4:       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bubble</a:t>
            </a: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5: 0x020: irmovq $3, %rbx # T+1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6:       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bubble</a:t>
            </a: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7: 0x00b: irmovq $1, %rax # Fall through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8: 0x015: halt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endParaRPr lang="en-US" altLang="zh-CN" sz="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 sz="2400" dirty="0">
                <a:ea typeface="宋体" panose="02010600030101010101" pitchFamily="2" charset="-122"/>
              </a:rPr>
              <a:t>Predict branch as taken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000" dirty="0">
                <a:ea typeface="宋体" panose="02010600030101010101" pitchFamily="2" charset="-122"/>
              </a:rPr>
              <a:t>Fetch 2 instructions at target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 sz="2400" dirty="0">
                <a:ea typeface="宋体" panose="02010600030101010101" pitchFamily="2" charset="-122"/>
              </a:rPr>
              <a:t>Cancel when mispredicted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000" dirty="0">
                <a:ea typeface="宋体" panose="02010600030101010101" pitchFamily="2" charset="-122"/>
              </a:rPr>
              <a:t>Detect branch not-taken in execute stage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On following cycle</a:t>
            </a:r>
            <a:r>
              <a:rPr lang="en-US" altLang="zh-CN" sz="2000" dirty="0">
                <a:ea typeface="宋体" panose="02010600030101010101" pitchFamily="2" charset="-122"/>
              </a:rPr>
              <a:t>, replace instructions in execute and decode by bubbles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 sz="2000" dirty="0">
                <a:ea typeface="宋体" panose="02010600030101010101" pitchFamily="2" charset="-122"/>
              </a:rPr>
              <a:t>No side effects have occurred yet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74757" name="Rectangle 22"/>
          <p:cNvSpPr/>
          <p:nvPr/>
        </p:nvSpPr>
        <p:spPr>
          <a:xfrm>
            <a:off x="5341938" y="763588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74758" name="Rectangle 24"/>
          <p:cNvSpPr/>
          <p:nvPr/>
        </p:nvSpPr>
        <p:spPr>
          <a:xfrm>
            <a:off x="5799138" y="763588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74759" name="Rectangle 26"/>
          <p:cNvSpPr/>
          <p:nvPr/>
        </p:nvSpPr>
        <p:spPr>
          <a:xfrm>
            <a:off x="6256338" y="763588"/>
            <a:ext cx="458787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74760" name="Rectangle 28"/>
          <p:cNvSpPr/>
          <p:nvPr/>
        </p:nvSpPr>
        <p:spPr>
          <a:xfrm>
            <a:off x="6715125" y="763588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74761" name="Rectangle 30"/>
          <p:cNvSpPr/>
          <p:nvPr/>
        </p:nvSpPr>
        <p:spPr>
          <a:xfrm>
            <a:off x="7172325" y="763588"/>
            <a:ext cx="458788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74762" name="Rectangle 82"/>
          <p:cNvSpPr/>
          <p:nvPr/>
        </p:nvSpPr>
        <p:spPr>
          <a:xfrm>
            <a:off x="7631113" y="763588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grpSp>
        <p:nvGrpSpPr>
          <p:cNvPr id="74763" name="Group 175"/>
          <p:cNvGrpSpPr/>
          <p:nvPr/>
        </p:nvGrpSpPr>
        <p:grpSpPr>
          <a:xfrm>
            <a:off x="4114800" y="833438"/>
            <a:ext cx="4579938" cy="2768600"/>
            <a:chOff x="2592" y="525"/>
            <a:chExt cx="2885" cy="1744"/>
          </a:xfrm>
        </p:grpSpPr>
        <p:sp>
          <p:nvSpPr>
            <p:cNvPr id="74764" name="Rectangle 15"/>
            <p:cNvSpPr/>
            <p:nvPr/>
          </p:nvSpPr>
          <p:spPr>
            <a:xfrm>
              <a:off x="2709" y="525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765" name="Rectangle 17"/>
            <p:cNvSpPr/>
            <p:nvPr/>
          </p:nvSpPr>
          <p:spPr>
            <a:xfrm>
              <a:off x="2997" y="525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766" name="Rectangle 19"/>
            <p:cNvSpPr/>
            <p:nvPr/>
          </p:nvSpPr>
          <p:spPr>
            <a:xfrm>
              <a:off x="3286" y="525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767" name="Rectangle 21"/>
            <p:cNvSpPr/>
            <p:nvPr/>
          </p:nvSpPr>
          <p:spPr>
            <a:xfrm>
              <a:off x="3574" y="525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768" name="Rectangle 23"/>
            <p:cNvSpPr/>
            <p:nvPr/>
          </p:nvSpPr>
          <p:spPr>
            <a:xfrm>
              <a:off x="3863" y="525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769" name="Rectangle 25"/>
            <p:cNvSpPr/>
            <p:nvPr/>
          </p:nvSpPr>
          <p:spPr>
            <a:xfrm>
              <a:off x="4151" y="525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770" name="Rectangle 27"/>
            <p:cNvSpPr/>
            <p:nvPr/>
          </p:nvSpPr>
          <p:spPr>
            <a:xfrm>
              <a:off x="4440" y="525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771" name="Rectangle 29"/>
            <p:cNvSpPr/>
            <p:nvPr/>
          </p:nvSpPr>
          <p:spPr>
            <a:xfrm>
              <a:off x="4728" y="525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772" name="Rectangle 31"/>
            <p:cNvSpPr/>
            <p:nvPr/>
          </p:nvSpPr>
          <p:spPr>
            <a:xfrm>
              <a:off x="5016" y="525"/>
              <a:ext cx="8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773" name="Rectangle 32"/>
            <p:cNvSpPr/>
            <p:nvPr/>
          </p:nvSpPr>
          <p:spPr>
            <a:xfrm>
              <a:off x="2592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774" name="Rectangle 33"/>
            <p:cNvSpPr/>
            <p:nvPr/>
          </p:nvSpPr>
          <p:spPr>
            <a:xfrm>
              <a:off x="2697" y="750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775" name="Rectangle 34"/>
            <p:cNvSpPr/>
            <p:nvPr/>
          </p:nvSpPr>
          <p:spPr>
            <a:xfrm>
              <a:off x="2880" y="721"/>
              <a:ext cx="290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776" name="Rectangle 35"/>
            <p:cNvSpPr/>
            <p:nvPr/>
          </p:nvSpPr>
          <p:spPr>
            <a:xfrm>
              <a:off x="2978" y="750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777" name="Rectangle 36"/>
            <p:cNvSpPr/>
            <p:nvPr/>
          </p:nvSpPr>
          <p:spPr>
            <a:xfrm>
              <a:off x="3169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778" name="Rectangle 37"/>
            <p:cNvSpPr/>
            <p:nvPr/>
          </p:nvSpPr>
          <p:spPr>
            <a:xfrm>
              <a:off x="3270" y="750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779" name="Rectangle 38"/>
            <p:cNvSpPr/>
            <p:nvPr/>
          </p:nvSpPr>
          <p:spPr>
            <a:xfrm>
              <a:off x="3457" y="721"/>
              <a:ext cx="290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780" name="Rectangle 39"/>
            <p:cNvSpPr/>
            <p:nvPr/>
          </p:nvSpPr>
          <p:spPr>
            <a:xfrm>
              <a:off x="3547" y="750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781" name="Rectangle 40"/>
            <p:cNvSpPr/>
            <p:nvPr/>
          </p:nvSpPr>
          <p:spPr>
            <a:xfrm>
              <a:off x="3746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782" name="Rectangle 41"/>
            <p:cNvSpPr/>
            <p:nvPr/>
          </p:nvSpPr>
          <p:spPr>
            <a:xfrm>
              <a:off x="3827" y="750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783" name="Rectangle 42"/>
            <p:cNvSpPr/>
            <p:nvPr/>
          </p:nvSpPr>
          <p:spPr>
            <a:xfrm>
              <a:off x="2592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784" name="Rectangle 43"/>
            <p:cNvSpPr/>
            <p:nvPr/>
          </p:nvSpPr>
          <p:spPr>
            <a:xfrm>
              <a:off x="2697" y="750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785" name="Rectangle 44"/>
            <p:cNvSpPr/>
            <p:nvPr/>
          </p:nvSpPr>
          <p:spPr>
            <a:xfrm>
              <a:off x="2880" y="721"/>
              <a:ext cx="290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786" name="Rectangle 45"/>
            <p:cNvSpPr/>
            <p:nvPr/>
          </p:nvSpPr>
          <p:spPr>
            <a:xfrm>
              <a:off x="2978" y="750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787" name="Rectangle 46"/>
            <p:cNvSpPr/>
            <p:nvPr/>
          </p:nvSpPr>
          <p:spPr>
            <a:xfrm>
              <a:off x="3169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788" name="Rectangle 47"/>
            <p:cNvSpPr/>
            <p:nvPr/>
          </p:nvSpPr>
          <p:spPr>
            <a:xfrm>
              <a:off x="3270" y="750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789" name="Rectangle 48"/>
            <p:cNvSpPr/>
            <p:nvPr/>
          </p:nvSpPr>
          <p:spPr>
            <a:xfrm>
              <a:off x="3457" y="721"/>
              <a:ext cx="290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790" name="Rectangle 49"/>
            <p:cNvSpPr/>
            <p:nvPr/>
          </p:nvSpPr>
          <p:spPr>
            <a:xfrm>
              <a:off x="3547" y="750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791" name="Rectangle 50"/>
            <p:cNvSpPr/>
            <p:nvPr/>
          </p:nvSpPr>
          <p:spPr>
            <a:xfrm>
              <a:off x="3746" y="721"/>
              <a:ext cx="289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792" name="Rectangle 51"/>
            <p:cNvSpPr/>
            <p:nvPr/>
          </p:nvSpPr>
          <p:spPr>
            <a:xfrm>
              <a:off x="3827" y="750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793" name="Rectangle 56"/>
            <p:cNvSpPr/>
            <p:nvPr/>
          </p:nvSpPr>
          <p:spPr>
            <a:xfrm>
              <a:off x="2880" y="914"/>
              <a:ext cx="290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794" name="Rectangle 57"/>
            <p:cNvSpPr/>
            <p:nvPr/>
          </p:nvSpPr>
          <p:spPr>
            <a:xfrm>
              <a:off x="2985" y="942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795" name="Rectangle 58"/>
            <p:cNvSpPr/>
            <p:nvPr/>
          </p:nvSpPr>
          <p:spPr>
            <a:xfrm>
              <a:off x="3169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796" name="Rectangle 59"/>
            <p:cNvSpPr/>
            <p:nvPr/>
          </p:nvSpPr>
          <p:spPr>
            <a:xfrm>
              <a:off x="3267" y="942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797" name="Rectangle 60"/>
            <p:cNvSpPr/>
            <p:nvPr/>
          </p:nvSpPr>
          <p:spPr>
            <a:xfrm>
              <a:off x="3457" y="914"/>
              <a:ext cx="290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798" name="Rectangle 61"/>
            <p:cNvSpPr/>
            <p:nvPr/>
          </p:nvSpPr>
          <p:spPr>
            <a:xfrm>
              <a:off x="3558" y="942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799" name="Rectangle 62"/>
            <p:cNvSpPr/>
            <p:nvPr/>
          </p:nvSpPr>
          <p:spPr>
            <a:xfrm>
              <a:off x="3746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00" name="Rectangle 63"/>
            <p:cNvSpPr/>
            <p:nvPr/>
          </p:nvSpPr>
          <p:spPr>
            <a:xfrm>
              <a:off x="3836" y="942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01" name="Rectangle 64"/>
            <p:cNvSpPr/>
            <p:nvPr/>
          </p:nvSpPr>
          <p:spPr>
            <a:xfrm>
              <a:off x="4034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02" name="Rectangle 65"/>
            <p:cNvSpPr/>
            <p:nvPr/>
          </p:nvSpPr>
          <p:spPr>
            <a:xfrm>
              <a:off x="4115" y="942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03" name="Rectangle 66"/>
            <p:cNvSpPr/>
            <p:nvPr/>
          </p:nvSpPr>
          <p:spPr>
            <a:xfrm>
              <a:off x="2880" y="914"/>
              <a:ext cx="290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04" name="Rectangle 67"/>
            <p:cNvSpPr/>
            <p:nvPr/>
          </p:nvSpPr>
          <p:spPr>
            <a:xfrm>
              <a:off x="2985" y="942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05" name="Rectangle 68"/>
            <p:cNvSpPr/>
            <p:nvPr/>
          </p:nvSpPr>
          <p:spPr>
            <a:xfrm>
              <a:off x="3169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06" name="Rectangle 69"/>
            <p:cNvSpPr/>
            <p:nvPr/>
          </p:nvSpPr>
          <p:spPr>
            <a:xfrm>
              <a:off x="3267" y="942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07" name="Rectangle 70"/>
            <p:cNvSpPr/>
            <p:nvPr/>
          </p:nvSpPr>
          <p:spPr>
            <a:xfrm>
              <a:off x="3457" y="914"/>
              <a:ext cx="290" cy="193"/>
            </a:xfrm>
            <a:prstGeom prst="rect">
              <a:avLst/>
            </a:prstGeom>
            <a:solidFill>
              <a:srgbClr val="FFC000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08" name="Rectangle 71"/>
            <p:cNvSpPr/>
            <p:nvPr/>
          </p:nvSpPr>
          <p:spPr>
            <a:xfrm>
              <a:off x="3558" y="942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09" name="Rectangle 72"/>
            <p:cNvSpPr/>
            <p:nvPr/>
          </p:nvSpPr>
          <p:spPr>
            <a:xfrm>
              <a:off x="3746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10" name="Rectangle 73"/>
            <p:cNvSpPr/>
            <p:nvPr/>
          </p:nvSpPr>
          <p:spPr>
            <a:xfrm>
              <a:off x="3836" y="942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11" name="Rectangle 74"/>
            <p:cNvSpPr/>
            <p:nvPr/>
          </p:nvSpPr>
          <p:spPr>
            <a:xfrm>
              <a:off x="4034" y="914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12" name="Rectangle 75"/>
            <p:cNvSpPr/>
            <p:nvPr/>
          </p:nvSpPr>
          <p:spPr>
            <a:xfrm>
              <a:off x="4115" y="942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13" name="Rectangle 76"/>
            <p:cNvSpPr/>
            <p:nvPr/>
          </p:nvSpPr>
          <p:spPr>
            <a:xfrm>
              <a:off x="4034" y="1683"/>
              <a:ext cx="289" cy="193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14" name="Rectangle 77"/>
            <p:cNvSpPr/>
            <p:nvPr/>
          </p:nvSpPr>
          <p:spPr>
            <a:xfrm>
              <a:off x="4135" y="1711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15" name="Rectangle 78"/>
            <p:cNvSpPr/>
            <p:nvPr/>
          </p:nvSpPr>
          <p:spPr>
            <a:xfrm>
              <a:off x="4322" y="1683"/>
              <a:ext cx="290" cy="193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16" name="Rectangle 79"/>
            <p:cNvSpPr/>
            <p:nvPr/>
          </p:nvSpPr>
          <p:spPr>
            <a:xfrm>
              <a:off x="4412" y="1711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17" name="Rectangle 80"/>
            <p:cNvSpPr/>
            <p:nvPr/>
          </p:nvSpPr>
          <p:spPr>
            <a:xfrm>
              <a:off x="4611" y="1683"/>
              <a:ext cx="289" cy="193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18" name="Rectangle 81"/>
            <p:cNvSpPr/>
            <p:nvPr/>
          </p:nvSpPr>
          <p:spPr>
            <a:xfrm>
              <a:off x="4692" y="1711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19" name="Rectangle 83"/>
            <p:cNvSpPr/>
            <p:nvPr/>
          </p:nvSpPr>
          <p:spPr>
            <a:xfrm>
              <a:off x="5279" y="525"/>
              <a:ext cx="17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grpSp>
          <p:nvGrpSpPr>
            <p:cNvPr id="74820" name="Group 91"/>
            <p:cNvGrpSpPr/>
            <p:nvPr/>
          </p:nvGrpSpPr>
          <p:grpSpPr>
            <a:xfrm>
              <a:off x="3640" y="1298"/>
              <a:ext cx="106" cy="127"/>
              <a:chOff x="3259" y="1298"/>
              <a:chExt cx="106" cy="127"/>
            </a:xfrm>
          </p:grpSpPr>
          <p:sp>
            <p:nvSpPr>
              <p:cNvPr id="74879" name="Freeform 89"/>
              <p:cNvSpPr/>
              <p:nvPr/>
            </p:nvSpPr>
            <p:spPr>
              <a:xfrm>
                <a:off x="3259" y="1298"/>
                <a:ext cx="49" cy="106"/>
              </a:xfrm>
              <a:custGeom>
                <a:avLst/>
                <a:gdLst>
                  <a:gd name="txL" fmla="*/ 0 w 49"/>
                  <a:gd name="txT" fmla="*/ 0 h 106"/>
                  <a:gd name="txR" fmla="*/ 49 w 49"/>
                  <a:gd name="txB" fmla="*/ 106 h 106"/>
                </a:gdLst>
                <a:ahLst/>
                <a:cxnLst>
                  <a:cxn ang="0">
                    <a:pos x="18" y="0"/>
                  </a:cxn>
                  <a:cxn ang="0">
                    <a:pos x="0" y="0"/>
                  </a:cxn>
                  <a:cxn ang="0">
                    <a:pos x="0" y="97"/>
                  </a:cxn>
                  <a:cxn ang="0">
                    <a:pos x="0" y="97"/>
                  </a:cxn>
                  <a:cxn ang="0">
                    <a:pos x="1" y="100"/>
                  </a:cxn>
                  <a:cxn ang="0">
                    <a:pos x="3" y="103"/>
                  </a:cxn>
                  <a:cxn ang="0">
                    <a:pos x="6" y="105"/>
                  </a:cxn>
                  <a:cxn ang="0">
                    <a:pos x="9" y="106"/>
                  </a:cxn>
                  <a:cxn ang="0">
                    <a:pos x="49" y="106"/>
                  </a:cxn>
                  <a:cxn ang="0">
                    <a:pos x="49" y="88"/>
                  </a:cxn>
                  <a:cxn ang="0">
                    <a:pos x="9" y="88"/>
                  </a:cxn>
                  <a:cxn ang="0">
                    <a:pos x="18" y="97"/>
                  </a:cxn>
                  <a:cxn ang="0">
                    <a:pos x="17" y="94"/>
                  </a:cxn>
                  <a:cxn ang="0">
                    <a:pos x="15" y="91"/>
                  </a:cxn>
                  <a:cxn ang="0">
                    <a:pos x="12" y="89"/>
                  </a:cxn>
                  <a:cxn ang="0">
                    <a:pos x="9" y="97"/>
                  </a:cxn>
                  <a:cxn ang="0">
                    <a:pos x="18" y="97"/>
                  </a:cxn>
                  <a:cxn ang="0">
                    <a:pos x="18" y="0"/>
                  </a:cxn>
                </a:cxnLst>
                <a:rect l="txL" t="txT" r="txR" b="txB"/>
                <a:pathLst>
                  <a:path w="49" h="106">
                    <a:moveTo>
                      <a:pt x="18" y="0"/>
                    </a:moveTo>
                    <a:lnTo>
                      <a:pt x="0" y="0"/>
                    </a:lnTo>
                    <a:lnTo>
                      <a:pt x="0" y="97"/>
                    </a:lnTo>
                    <a:lnTo>
                      <a:pt x="1" y="100"/>
                    </a:lnTo>
                    <a:lnTo>
                      <a:pt x="3" y="103"/>
                    </a:lnTo>
                    <a:lnTo>
                      <a:pt x="6" y="105"/>
                    </a:lnTo>
                    <a:lnTo>
                      <a:pt x="9" y="106"/>
                    </a:lnTo>
                    <a:lnTo>
                      <a:pt x="49" y="106"/>
                    </a:lnTo>
                    <a:lnTo>
                      <a:pt x="49" y="88"/>
                    </a:lnTo>
                    <a:lnTo>
                      <a:pt x="9" y="88"/>
                    </a:lnTo>
                    <a:lnTo>
                      <a:pt x="18" y="97"/>
                    </a:lnTo>
                    <a:lnTo>
                      <a:pt x="17" y="94"/>
                    </a:lnTo>
                    <a:lnTo>
                      <a:pt x="15" y="91"/>
                    </a:lnTo>
                    <a:lnTo>
                      <a:pt x="12" y="89"/>
                    </a:lnTo>
                    <a:lnTo>
                      <a:pt x="9" y="97"/>
                    </a:lnTo>
                    <a:lnTo>
                      <a:pt x="18" y="9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4880" name="Freeform 90"/>
              <p:cNvSpPr/>
              <p:nvPr/>
            </p:nvSpPr>
            <p:spPr>
              <a:xfrm>
                <a:off x="3306" y="1365"/>
                <a:ext cx="59" cy="60"/>
              </a:xfrm>
              <a:custGeom>
                <a:avLst/>
                <a:gdLst>
                  <a:gd name="txL" fmla="*/ 0 w 59"/>
                  <a:gd name="txT" fmla="*/ 0 h 60"/>
                  <a:gd name="txR" fmla="*/ 59 w 59"/>
                  <a:gd name="txB" fmla="*/ 60 h 60"/>
                </a:gdLst>
                <a:ahLst/>
                <a:cxnLst>
                  <a:cxn ang="0">
                    <a:pos x="0" y="60"/>
                  </a:cxn>
                  <a:cxn ang="0">
                    <a:pos x="59" y="30"/>
                  </a:cxn>
                  <a:cxn ang="0">
                    <a:pos x="0" y="0"/>
                  </a:cxn>
                  <a:cxn ang="0">
                    <a:pos x="0" y="60"/>
                  </a:cxn>
                </a:cxnLst>
                <a:rect l="txL" t="txT" r="txR" b="txB"/>
                <a:pathLst>
                  <a:path w="59" h="60">
                    <a:moveTo>
                      <a:pt x="0" y="60"/>
                    </a:moveTo>
                    <a:lnTo>
                      <a:pt x="59" y="30"/>
                    </a:lnTo>
                    <a:lnTo>
                      <a:pt x="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74821" name="Rectangle 106"/>
            <p:cNvSpPr/>
            <p:nvPr/>
          </p:nvSpPr>
          <p:spPr>
            <a:xfrm>
              <a:off x="3169" y="1106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22" name="Rectangle 107"/>
            <p:cNvSpPr/>
            <p:nvPr/>
          </p:nvSpPr>
          <p:spPr>
            <a:xfrm>
              <a:off x="3274" y="1134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23" name="Rectangle 108"/>
            <p:cNvSpPr/>
            <p:nvPr/>
          </p:nvSpPr>
          <p:spPr>
            <a:xfrm>
              <a:off x="3457" y="1106"/>
              <a:ext cx="290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24" name="Rectangle 109"/>
            <p:cNvSpPr/>
            <p:nvPr/>
          </p:nvSpPr>
          <p:spPr>
            <a:xfrm>
              <a:off x="3555" y="1134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25" name="Rectangle 110"/>
            <p:cNvSpPr/>
            <p:nvPr/>
          </p:nvSpPr>
          <p:spPr>
            <a:xfrm>
              <a:off x="3746" y="1298"/>
              <a:ext cx="289" cy="194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26" name="Rectangle 111"/>
            <p:cNvSpPr/>
            <p:nvPr/>
          </p:nvSpPr>
          <p:spPr>
            <a:xfrm>
              <a:off x="3847" y="1327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27" name="Rectangle 112"/>
            <p:cNvSpPr/>
            <p:nvPr/>
          </p:nvSpPr>
          <p:spPr>
            <a:xfrm>
              <a:off x="4034" y="1298"/>
              <a:ext cx="289" cy="194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28" name="Rectangle 113"/>
            <p:cNvSpPr/>
            <p:nvPr/>
          </p:nvSpPr>
          <p:spPr>
            <a:xfrm>
              <a:off x="4124" y="1327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29" name="Rectangle 114"/>
            <p:cNvSpPr/>
            <p:nvPr/>
          </p:nvSpPr>
          <p:spPr>
            <a:xfrm>
              <a:off x="4322" y="1298"/>
              <a:ext cx="290" cy="194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30" name="Rectangle 115"/>
            <p:cNvSpPr/>
            <p:nvPr/>
          </p:nvSpPr>
          <p:spPr>
            <a:xfrm>
              <a:off x="4403" y="1327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31" name="Rectangle 116"/>
            <p:cNvSpPr/>
            <p:nvPr/>
          </p:nvSpPr>
          <p:spPr>
            <a:xfrm>
              <a:off x="3746" y="1683"/>
              <a:ext cx="289" cy="193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32" name="Rectangle 117"/>
            <p:cNvSpPr/>
            <p:nvPr/>
          </p:nvSpPr>
          <p:spPr>
            <a:xfrm>
              <a:off x="3844" y="1711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33" name="Rectangle 118"/>
            <p:cNvSpPr/>
            <p:nvPr/>
          </p:nvSpPr>
          <p:spPr>
            <a:xfrm>
              <a:off x="3457" y="1491"/>
              <a:ext cx="290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34" name="Rectangle 119"/>
            <p:cNvSpPr/>
            <p:nvPr/>
          </p:nvSpPr>
          <p:spPr>
            <a:xfrm>
              <a:off x="3562" y="1519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grpSp>
          <p:nvGrpSpPr>
            <p:cNvPr id="74835" name="Group 122"/>
            <p:cNvGrpSpPr/>
            <p:nvPr/>
          </p:nvGrpSpPr>
          <p:grpSpPr>
            <a:xfrm>
              <a:off x="3640" y="1683"/>
              <a:ext cx="106" cy="126"/>
              <a:chOff x="3259" y="1683"/>
              <a:chExt cx="106" cy="126"/>
            </a:xfrm>
          </p:grpSpPr>
          <p:sp>
            <p:nvSpPr>
              <p:cNvPr id="74877" name="Freeform 120"/>
              <p:cNvSpPr/>
              <p:nvPr/>
            </p:nvSpPr>
            <p:spPr>
              <a:xfrm>
                <a:off x="3259" y="1683"/>
                <a:ext cx="49" cy="105"/>
              </a:xfrm>
              <a:custGeom>
                <a:avLst/>
                <a:gdLst>
                  <a:gd name="txL" fmla="*/ 0 w 49"/>
                  <a:gd name="txT" fmla="*/ 0 h 105"/>
                  <a:gd name="txR" fmla="*/ 49 w 49"/>
                  <a:gd name="txB" fmla="*/ 105 h 105"/>
                </a:gdLst>
                <a:ahLst/>
                <a:cxnLst>
                  <a:cxn ang="0">
                    <a:pos x="18" y="0"/>
                  </a:cxn>
                  <a:cxn ang="0">
                    <a:pos x="0" y="0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" y="99"/>
                  </a:cxn>
                  <a:cxn ang="0">
                    <a:pos x="3" y="102"/>
                  </a:cxn>
                  <a:cxn ang="0">
                    <a:pos x="6" y="104"/>
                  </a:cxn>
                  <a:cxn ang="0">
                    <a:pos x="9" y="105"/>
                  </a:cxn>
                  <a:cxn ang="0">
                    <a:pos x="49" y="105"/>
                  </a:cxn>
                  <a:cxn ang="0">
                    <a:pos x="49" y="87"/>
                  </a:cxn>
                  <a:cxn ang="0">
                    <a:pos x="9" y="87"/>
                  </a:cxn>
                  <a:cxn ang="0">
                    <a:pos x="18" y="96"/>
                  </a:cxn>
                  <a:cxn ang="0">
                    <a:pos x="17" y="93"/>
                  </a:cxn>
                  <a:cxn ang="0">
                    <a:pos x="15" y="90"/>
                  </a:cxn>
                  <a:cxn ang="0">
                    <a:pos x="12" y="88"/>
                  </a:cxn>
                  <a:cxn ang="0">
                    <a:pos x="9" y="96"/>
                  </a:cxn>
                  <a:cxn ang="0">
                    <a:pos x="18" y="96"/>
                  </a:cxn>
                  <a:cxn ang="0">
                    <a:pos x="18" y="0"/>
                  </a:cxn>
                </a:cxnLst>
                <a:rect l="txL" t="txT" r="txR" b="txB"/>
                <a:pathLst>
                  <a:path w="49" h="105">
                    <a:moveTo>
                      <a:pt x="18" y="0"/>
                    </a:moveTo>
                    <a:lnTo>
                      <a:pt x="0" y="0"/>
                    </a:lnTo>
                    <a:lnTo>
                      <a:pt x="0" y="96"/>
                    </a:lnTo>
                    <a:lnTo>
                      <a:pt x="1" y="99"/>
                    </a:lnTo>
                    <a:lnTo>
                      <a:pt x="3" y="102"/>
                    </a:lnTo>
                    <a:lnTo>
                      <a:pt x="6" y="104"/>
                    </a:lnTo>
                    <a:lnTo>
                      <a:pt x="9" y="105"/>
                    </a:lnTo>
                    <a:lnTo>
                      <a:pt x="49" y="105"/>
                    </a:lnTo>
                    <a:lnTo>
                      <a:pt x="49" y="87"/>
                    </a:lnTo>
                    <a:lnTo>
                      <a:pt x="9" y="87"/>
                    </a:lnTo>
                    <a:lnTo>
                      <a:pt x="18" y="96"/>
                    </a:lnTo>
                    <a:lnTo>
                      <a:pt x="17" y="93"/>
                    </a:lnTo>
                    <a:lnTo>
                      <a:pt x="15" y="90"/>
                    </a:lnTo>
                    <a:lnTo>
                      <a:pt x="12" y="88"/>
                    </a:lnTo>
                    <a:lnTo>
                      <a:pt x="9" y="96"/>
                    </a:lnTo>
                    <a:lnTo>
                      <a:pt x="18" y="9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4878" name="Freeform 121"/>
              <p:cNvSpPr/>
              <p:nvPr/>
            </p:nvSpPr>
            <p:spPr>
              <a:xfrm>
                <a:off x="3306" y="1750"/>
                <a:ext cx="59" cy="59"/>
              </a:xfrm>
              <a:custGeom>
                <a:avLst/>
                <a:gdLst>
                  <a:gd name="txL" fmla="*/ 0 w 59"/>
                  <a:gd name="txT" fmla="*/ 0 h 59"/>
                  <a:gd name="txR" fmla="*/ 59 w 59"/>
                  <a:gd name="txB" fmla="*/ 59 h 59"/>
                </a:gdLst>
                <a:ahLst/>
                <a:cxnLst>
                  <a:cxn ang="0">
                    <a:pos x="0" y="59"/>
                  </a:cxn>
                  <a:cxn ang="0">
                    <a:pos x="59" y="29"/>
                  </a:cxn>
                  <a:cxn ang="0">
                    <a:pos x="0" y="0"/>
                  </a:cxn>
                  <a:cxn ang="0">
                    <a:pos x="0" y="59"/>
                  </a:cxn>
                </a:cxnLst>
                <a:rect l="txL" t="txT" r="txR" b="txB"/>
                <a:pathLst>
                  <a:path w="59" h="59">
                    <a:moveTo>
                      <a:pt x="0" y="59"/>
                    </a:moveTo>
                    <a:lnTo>
                      <a:pt x="59" y="29"/>
                    </a:lnTo>
                    <a:lnTo>
                      <a:pt x="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74836" name="Rectangle 134"/>
            <p:cNvSpPr/>
            <p:nvPr/>
          </p:nvSpPr>
          <p:spPr>
            <a:xfrm>
              <a:off x="3746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37" name="Rectangle 135"/>
            <p:cNvSpPr/>
            <p:nvPr/>
          </p:nvSpPr>
          <p:spPr>
            <a:xfrm>
              <a:off x="3851" y="1904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38" name="Rectangle 136"/>
            <p:cNvSpPr/>
            <p:nvPr/>
          </p:nvSpPr>
          <p:spPr>
            <a:xfrm>
              <a:off x="4034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39" name="Rectangle 137"/>
            <p:cNvSpPr/>
            <p:nvPr/>
          </p:nvSpPr>
          <p:spPr>
            <a:xfrm>
              <a:off x="4132" y="1904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40" name="Rectangle 138"/>
            <p:cNvSpPr/>
            <p:nvPr/>
          </p:nvSpPr>
          <p:spPr>
            <a:xfrm>
              <a:off x="4322" y="1875"/>
              <a:ext cx="290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41" name="Rectangle 139"/>
            <p:cNvSpPr/>
            <p:nvPr/>
          </p:nvSpPr>
          <p:spPr>
            <a:xfrm>
              <a:off x="4423" y="1904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42" name="Rectangle 140"/>
            <p:cNvSpPr/>
            <p:nvPr/>
          </p:nvSpPr>
          <p:spPr>
            <a:xfrm>
              <a:off x="4611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43" name="Rectangle 141"/>
            <p:cNvSpPr/>
            <p:nvPr/>
          </p:nvSpPr>
          <p:spPr>
            <a:xfrm>
              <a:off x="4701" y="1904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44" name="Rectangle 142"/>
            <p:cNvSpPr/>
            <p:nvPr/>
          </p:nvSpPr>
          <p:spPr>
            <a:xfrm>
              <a:off x="4899" y="1875"/>
              <a:ext cx="290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45" name="Rectangle 143"/>
            <p:cNvSpPr/>
            <p:nvPr/>
          </p:nvSpPr>
          <p:spPr>
            <a:xfrm>
              <a:off x="4980" y="1904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46" name="Rectangle 144"/>
            <p:cNvSpPr/>
            <p:nvPr/>
          </p:nvSpPr>
          <p:spPr>
            <a:xfrm>
              <a:off x="3746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47" name="Rectangle 145"/>
            <p:cNvSpPr/>
            <p:nvPr/>
          </p:nvSpPr>
          <p:spPr>
            <a:xfrm>
              <a:off x="3851" y="1904"/>
              <a:ext cx="9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48" name="Rectangle 146"/>
            <p:cNvSpPr/>
            <p:nvPr/>
          </p:nvSpPr>
          <p:spPr>
            <a:xfrm>
              <a:off x="4034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49" name="Rectangle 147"/>
            <p:cNvSpPr/>
            <p:nvPr/>
          </p:nvSpPr>
          <p:spPr>
            <a:xfrm>
              <a:off x="4132" y="1904"/>
              <a:ext cx="1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50" name="Rectangle 148"/>
            <p:cNvSpPr/>
            <p:nvPr/>
          </p:nvSpPr>
          <p:spPr>
            <a:xfrm>
              <a:off x="4322" y="1875"/>
              <a:ext cx="290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51" name="Rectangle 149"/>
            <p:cNvSpPr/>
            <p:nvPr/>
          </p:nvSpPr>
          <p:spPr>
            <a:xfrm>
              <a:off x="4423" y="1904"/>
              <a:ext cx="1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52" name="Rectangle 150"/>
            <p:cNvSpPr/>
            <p:nvPr/>
          </p:nvSpPr>
          <p:spPr>
            <a:xfrm>
              <a:off x="4611" y="1875"/>
              <a:ext cx="289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53" name="Rectangle 151"/>
            <p:cNvSpPr/>
            <p:nvPr/>
          </p:nvSpPr>
          <p:spPr>
            <a:xfrm>
              <a:off x="4701" y="1904"/>
              <a:ext cx="13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4854" name="Rectangle 152"/>
            <p:cNvSpPr/>
            <p:nvPr/>
          </p:nvSpPr>
          <p:spPr>
            <a:xfrm>
              <a:off x="4899" y="1875"/>
              <a:ext cx="290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74855" name="Rectangle 153"/>
            <p:cNvSpPr/>
            <p:nvPr/>
          </p:nvSpPr>
          <p:spPr>
            <a:xfrm>
              <a:off x="4980" y="1904"/>
              <a:ext cx="15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342900" lvl="0" indent="-342900">
                <a:lnSpc>
                  <a:spcPct val="90000"/>
                </a:lnSpc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ea typeface="宋体" panose="02010600030101010101" pitchFamily="2" charset="-122"/>
              </a:endParaRPr>
            </a:p>
          </p:txBody>
        </p:sp>
        <p:grpSp>
          <p:nvGrpSpPr>
            <p:cNvPr id="74856" name="Group 174"/>
            <p:cNvGrpSpPr/>
            <p:nvPr/>
          </p:nvGrpSpPr>
          <p:grpSpPr>
            <a:xfrm>
              <a:off x="4034" y="2068"/>
              <a:ext cx="1443" cy="201"/>
              <a:chOff x="3653" y="2068"/>
              <a:chExt cx="1443" cy="201"/>
            </a:xfrm>
          </p:grpSpPr>
          <p:sp>
            <p:nvSpPr>
              <p:cNvPr id="74857" name="Rectangle 154"/>
              <p:cNvSpPr/>
              <p:nvPr/>
            </p:nvSpPr>
            <p:spPr>
              <a:xfrm>
                <a:off x="3653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4858" name="Rectangle 155"/>
              <p:cNvSpPr/>
              <p:nvPr/>
            </p:nvSpPr>
            <p:spPr>
              <a:xfrm>
                <a:off x="3758" y="2096"/>
                <a:ext cx="98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F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4859" name="Rectangle 156"/>
              <p:cNvSpPr/>
              <p:nvPr/>
            </p:nvSpPr>
            <p:spPr>
              <a:xfrm>
                <a:off x="3941" y="2068"/>
                <a:ext cx="290" cy="193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4860" name="Rectangle 157"/>
              <p:cNvSpPr/>
              <p:nvPr/>
            </p:nvSpPr>
            <p:spPr>
              <a:xfrm>
                <a:off x="4039" y="2096"/>
                <a:ext cx="116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4861" name="Rectangle 158"/>
              <p:cNvSpPr/>
              <p:nvPr/>
            </p:nvSpPr>
            <p:spPr>
              <a:xfrm>
                <a:off x="4230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4862" name="Rectangle 159"/>
              <p:cNvSpPr/>
              <p:nvPr/>
            </p:nvSpPr>
            <p:spPr>
              <a:xfrm>
                <a:off x="4331" y="2096"/>
                <a:ext cx="107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4863" name="Rectangle 160"/>
              <p:cNvSpPr/>
              <p:nvPr/>
            </p:nvSpPr>
            <p:spPr>
              <a:xfrm>
                <a:off x="4518" y="2068"/>
                <a:ext cx="290" cy="193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4864" name="Rectangle 161"/>
              <p:cNvSpPr/>
              <p:nvPr/>
            </p:nvSpPr>
            <p:spPr>
              <a:xfrm>
                <a:off x="4608" y="2096"/>
                <a:ext cx="133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M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4865" name="Rectangle 162"/>
              <p:cNvSpPr/>
              <p:nvPr/>
            </p:nvSpPr>
            <p:spPr>
              <a:xfrm>
                <a:off x="4807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4866" name="Rectangle 163"/>
              <p:cNvSpPr/>
              <p:nvPr/>
            </p:nvSpPr>
            <p:spPr>
              <a:xfrm>
                <a:off x="4888" y="2096"/>
                <a:ext cx="151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W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4867" name="Rectangle 164"/>
              <p:cNvSpPr/>
              <p:nvPr/>
            </p:nvSpPr>
            <p:spPr>
              <a:xfrm>
                <a:off x="3653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4868" name="Rectangle 165"/>
              <p:cNvSpPr/>
              <p:nvPr/>
            </p:nvSpPr>
            <p:spPr>
              <a:xfrm>
                <a:off x="3758" y="2096"/>
                <a:ext cx="98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F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4869" name="Rectangle 166"/>
              <p:cNvSpPr/>
              <p:nvPr/>
            </p:nvSpPr>
            <p:spPr>
              <a:xfrm>
                <a:off x="3941" y="2068"/>
                <a:ext cx="290" cy="193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4870" name="Rectangle 167"/>
              <p:cNvSpPr/>
              <p:nvPr/>
            </p:nvSpPr>
            <p:spPr>
              <a:xfrm>
                <a:off x="4039" y="2096"/>
                <a:ext cx="116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4871" name="Rectangle 168"/>
              <p:cNvSpPr/>
              <p:nvPr/>
            </p:nvSpPr>
            <p:spPr>
              <a:xfrm>
                <a:off x="4230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4872" name="Rectangle 169"/>
              <p:cNvSpPr/>
              <p:nvPr/>
            </p:nvSpPr>
            <p:spPr>
              <a:xfrm>
                <a:off x="4331" y="2096"/>
                <a:ext cx="107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4873" name="Rectangle 170"/>
              <p:cNvSpPr/>
              <p:nvPr/>
            </p:nvSpPr>
            <p:spPr>
              <a:xfrm>
                <a:off x="4518" y="2068"/>
                <a:ext cx="290" cy="193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4874" name="Rectangle 171"/>
              <p:cNvSpPr/>
              <p:nvPr/>
            </p:nvSpPr>
            <p:spPr>
              <a:xfrm>
                <a:off x="4608" y="2096"/>
                <a:ext cx="133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M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4875" name="Rectangle 172"/>
              <p:cNvSpPr/>
              <p:nvPr/>
            </p:nvSpPr>
            <p:spPr>
              <a:xfrm>
                <a:off x="4807" y="2068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4876" name="Rectangle 173"/>
              <p:cNvSpPr/>
              <p:nvPr/>
            </p:nvSpPr>
            <p:spPr>
              <a:xfrm>
                <a:off x="4888" y="2096"/>
                <a:ext cx="151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342900" lvl="0" indent="-34290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W</a:t>
                </a:r>
                <a:endParaRPr lang="en-US" altLang="zh-CN" sz="2000" b="1" dirty="0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4933315" y="3875405"/>
            <a:ext cx="27838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这里添加</a:t>
            </a:r>
            <a:r>
              <a:rPr lang="en-US" altLang="zh-CN"/>
              <a:t>2</a:t>
            </a:r>
            <a:r>
              <a:rPr lang="zh-CN" altLang="en-US">
                <a:ea typeface="宋体" panose="02010600030101010101" pitchFamily="2" charset="-122"/>
              </a:rPr>
              <a:t>个</a:t>
            </a:r>
            <a:r>
              <a:rPr lang="en-US" altLang="zh-CN">
                <a:ea typeface="宋体" panose="02010600030101010101" pitchFamily="2" charset="-122"/>
              </a:rPr>
              <a:t>bubble</a:t>
            </a:r>
            <a:r>
              <a:rPr lang="zh-CN" altLang="en-US">
                <a:ea typeface="宋体" panose="02010600030101010101" pitchFamily="2" charset="-122"/>
              </a:rPr>
              <a:t>的前提是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jXX</a:t>
            </a:r>
            <a:r>
              <a:rPr lang="zh-CN" altLang="en-US">
                <a:ea typeface="宋体" panose="02010600030101010101" pitchFamily="2" charset="-122"/>
              </a:rPr>
              <a:t>没有被</a:t>
            </a:r>
            <a:r>
              <a:rPr lang="en-US" altLang="zh-CN">
                <a:ea typeface="宋体" panose="02010600030101010101" pitchFamily="2" charset="-122"/>
              </a:rPr>
              <a:t>taken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680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Exception Handling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 4.5.6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Exceptions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885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386080" indent="-386080" defTabSz="913130"/>
            <a:r>
              <a:rPr lang="en-US" altLang="zh-CN" dirty="0">
                <a:ea typeface="宋体" panose="02010600030101010101" pitchFamily="2" charset="-122"/>
              </a:rPr>
              <a:t>Condition: instruction encounter 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error condition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86080" indent="-386080" defTabSz="913130"/>
            <a:r>
              <a:rPr lang="en-US" altLang="zh-CN" dirty="0">
                <a:ea typeface="宋体" panose="02010600030101010101" pitchFamily="2" charset="-122"/>
              </a:rPr>
              <a:t>Deal flow: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indent="-247650" defTabSz="913130"/>
            <a:r>
              <a:rPr lang="en-US" altLang="zh-CN" dirty="0">
                <a:ea typeface="宋体" panose="02010600030101010101" pitchFamily="2" charset="-122"/>
              </a:rPr>
              <a:t>Break the program flow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indent="-247650" defTabSz="913130"/>
            <a:r>
              <a:rPr lang="en-US" altLang="zh-CN" dirty="0">
                <a:ea typeface="宋体" panose="02010600030101010101" pitchFamily="2" charset="-122"/>
              </a:rPr>
              <a:t>Invoke the exception handler provided by OS.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indent="-247650" defTabSz="913130"/>
            <a:r>
              <a:rPr lang="en-US" altLang="zh-CN" dirty="0">
                <a:ea typeface="宋体" panose="02010600030101010101" pitchFamily="2" charset="-122"/>
              </a:rPr>
              <a:t>(Maybe) continue the program flow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144905" lvl="2" indent="-238125" defTabSz="913130"/>
            <a:r>
              <a:rPr lang="en-US" altLang="zh-CN" dirty="0">
                <a:ea typeface="宋体" panose="02010600030101010101" pitchFamily="2" charset="-122"/>
              </a:rPr>
              <a:t>E.g. page fault exception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995" y="4956175"/>
            <a:ext cx="87198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对于书上实现的这种</a:t>
            </a:r>
            <a:r>
              <a:rPr lang="en-US" altLang="zh-CN"/>
              <a:t>PIPE</a:t>
            </a:r>
            <a:r>
              <a:rPr lang="zh-CN" altLang="en-US">
                <a:ea typeface="宋体" panose="02010600030101010101" pitchFamily="2" charset="-122"/>
              </a:rPr>
              <a:t>结构，当发生</a:t>
            </a:r>
            <a:r>
              <a:rPr lang="en-US" altLang="zh-CN">
                <a:ea typeface="宋体" panose="02010600030101010101" pitchFamily="2" charset="-122"/>
              </a:rPr>
              <a:t>exception</a:t>
            </a:r>
            <a:r>
              <a:rPr lang="zh-CN" altLang="en-US">
                <a:ea typeface="宋体" panose="02010600030101010101" pitchFamily="2" charset="-122"/>
              </a:rPr>
              <a:t>的时候，后续指令全不执行，当前指令可以被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执行，并且最终会停在发生</a:t>
            </a:r>
            <a:r>
              <a:rPr lang="en-US" altLang="zh-CN">
                <a:ea typeface="宋体" panose="02010600030101010101" pitchFamily="2" charset="-122"/>
              </a:rPr>
              <a:t>exception</a:t>
            </a:r>
            <a:r>
              <a:rPr lang="zh-CN" altLang="en-US">
                <a:ea typeface="宋体" panose="02010600030101010101" pitchFamily="2" charset="-122"/>
              </a:rPr>
              <a:t>的指令的</a:t>
            </a:r>
            <a:r>
              <a:rPr lang="en-US" altLang="zh-CN">
                <a:ea typeface="宋体" panose="02010600030101010101" pitchFamily="2" charset="-122"/>
              </a:rPr>
              <a:t>W stage</a:t>
            </a:r>
            <a:r>
              <a:rPr lang="zh-CN" altLang="en-US">
                <a:ea typeface="宋体" panose="02010600030101010101" pitchFamily="2" charset="-122"/>
              </a:rPr>
              <a:t>不动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因为没有</a:t>
            </a:r>
            <a:r>
              <a:rPr lang="en-US" altLang="zh-CN">
                <a:ea typeface="宋体" panose="02010600030101010101" pitchFamily="2" charset="-122"/>
              </a:rPr>
              <a:t>exception handler)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Exceptions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05800" cy="441960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786130" marR="0" lvl="1" indent="-386080" algn="l" defTabSz="9131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7540625" algn="r"/>
              </a:tabLst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Conditions under which processor cannot continue normal operation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86130" marR="0" lvl="1" indent="-386080" algn="l" defTabSz="9131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7540625" algn="r"/>
              </a:tabLst>
              <a:defRPr/>
            </a:pPr>
            <a:endParaRPr kumimoji="0" lang="en-US" altLang="zh-CN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86080" marR="0" lvl="0" indent="-386080" algn="l" defTabSz="9131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7540625" algn="r"/>
              </a:tabLst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Causes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47650" algn="l" defTabSz="9131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7540625" algn="r"/>
              </a:tabLst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Halt instruction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(Current)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47650" algn="l" defTabSz="9131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7540625" algn="r"/>
              </a:tabLst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Bad address for instruction or data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(Previous)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47650" algn="l" defTabSz="9131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7540625" algn="r"/>
              </a:tabLst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Invalid instruction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(Previous)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86080" marR="0" lvl="0" indent="-386080" algn="l" defTabSz="9131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7540625" algn="r"/>
              </a:tabLst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Typical Desired Action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47650" algn="l" defTabSz="9131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7540625" algn="r"/>
              </a:tabLst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Complete some instructions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4905" marR="0" lvl="2" indent="-238125" algn="l" defTabSz="9131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7540625" algn="r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Either current or previous (depends on exception type)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47650" algn="l" defTabSz="9131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7540625" algn="r"/>
              </a:tabLst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Discard others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47650" algn="l" defTabSz="9131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7540625" algn="r"/>
              </a:tabLst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Call exception handler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4905" marR="0" lvl="2" indent="-238125" algn="l" defTabSz="9131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7540625" algn="r"/>
              </a:tabLst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Like an unexpected procedure call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0901" name="Freeform 4"/>
          <p:cNvSpPr/>
          <p:nvPr/>
        </p:nvSpPr>
        <p:spPr>
          <a:xfrm>
            <a:off x="7620000" y="3581400"/>
            <a:ext cx="152400" cy="1068388"/>
          </a:xfrm>
          <a:custGeom>
            <a:avLst/>
            <a:gdLst>
              <a:gd name="txL" fmla="*/ 0 w 192"/>
              <a:gd name="txT" fmla="*/ 0 h 672"/>
              <a:gd name="txR" fmla="*/ 192 w 192"/>
              <a:gd name="txB" fmla="*/ 672 h 67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192" h="672">
                <a:moveTo>
                  <a:pt x="0" y="672"/>
                </a:moveTo>
                <a:lnTo>
                  <a:pt x="192" y="672"/>
                </a:lnTo>
                <a:lnTo>
                  <a:pt x="192" y="0"/>
                </a:lnTo>
              </a:path>
            </a:pathLst>
          </a:custGeom>
          <a:noFill/>
          <a:ln w="19050" cap="flat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Exception Examples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294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481138"/>
          </a:xfrm>
        </p:spPr>
        <p:txBody>
          <a:bodyPr vert="horz" wrap="square" lIns="91440" tIns="45720" rIns="91440" bIns="45720" anchor="t" anchorCtr="0"/>
          <a:p>
            <a:pPr marL="386080" indent="-386080" defTabSz="913130"/>
            <a:r>
              <a:rPr lang="en-US" altLang="zh-CN" dirty="0">
                <a:ea typeface="宋体" panose="02010600030101010101" pitchFamily="2" charset="-122"/>
              </a:rPr>
              <a:t>Detect in Fetch Stage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2949" name="Text Box 4"/>
          <p:cNvSpPr txBox="1"/>
          <p:nvPr/>
        </p:nvSpPr>
        <p:spPr>
          <a:xfrm>
            <a:off x="457200" y="4419600"/>
            <a:ext cx="8534400" cy="831850"/>
          </a:xfrm>
          <a:prstGeom prst="rect">
            <a:avLst/>
          </a:prstGeom>
          <a:noFill/>
          <a:ln w="19050">
            <a:noFill/>
          </a:ln>
        </p:spPr>
        <p:txBody>
          <a:bodyPr lIns="45781" tIns="45781" rIns="45781" bIns="4578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spcBef>
                <a:spcPct val="0"/>
              </a:spcBef>
              <a:buNone/>
            </a:pPr>
            <a:r>
              <a: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irmovq $100,%rax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rmmovq %rax,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0x10000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(%rax) # invalid address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2950" name="Text Box 5"/>
          <p:cNvSpPr txBox="1"/>
          <p:nvPr/>
        </p:nvSpPr>
        <p:spPr>
          <a:xfrm>
            <a:off x="457200" y="2133600"/>
            <a:ext cx="8458200" cy="461963"/>
          </a:xfrm>
          <a:prstGeom prst="rect">
            <a:avLst/>
          </a:prstGeom>
          <a:noFill/>
          <a:ln w="19050">
            <a:noFill/>
          </a:ln>
        </p:spPr>
        <p:txBody>
          <a:bodyPr lIns="45781" tIns="45781" rIns="45781" bIns="4578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spcBef>
                <a:spcPct val="0"/>
              </a:spcBef>
              <a:buNone/>
            </a:pPr>
            <a:r>
              <a: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jmp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$-1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   # Invalid jump target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2951" name="Text Box 6"/>
          <p:cNvSpPr txBox="1"/>
          <p:nvPr/>
        </p:nvSpPr>
        <p:spPr>
          <a:xfrm>
            <a:off x="457200" y="2519363"/>
            <a:ext cx="8458200" cy="461962"/>
          </a:xfrm>
          <a:prstGeom prst="rect">
            <a:avLst/>
          </a:prstGeom>
          <a:noFill/>
          <a:ln w="19050">
            <a:noFill/>
          </a:ln>
        </p:spPr>
        <p:txBody>
          <a:bodyPr lIns="45781" tIns="45781" rIns="45781" bIns="4578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spcBef>
                <a:spcPct val="0"/>
              </a:spcBef>
              <a:buNone/>
            </a:pPr>
            <a:r>
              <a: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.byte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0xFF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# Invalid instruction code  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2952" name="Text Box 7"/>
          <p:cNvSpPr txBox="1"/>
          <p:nvPr/>
        </p:nvSpPr>
        <p:spPr>
          <a:xfrm>
            <a:off x="457200" y="2878138"/>
            <a:ext cx="8458200" cy="461962"/>
          </a:xfrm>
          <a:prstGeom prst="rect">
            <a:avLst/>
          </a:prstGeom>
          <a:noFill/>
          <a:ln w="19050">
            <a:noFill/>
          </a:ln>
        </p:spPr>
        <p:txBody>
          <a:bodyPr lIns="45781" tIns="45781" rIns="45781" bIns="4578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spcBef>
                <a:spcPct val="0"/>
              </a:spcBef>
              <a:buNone/>
            </a:pPr>
            <a:r>
              <a: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halt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      # Halt instruction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2953" name="Rectangle 8"/>
          <p:cNvSpPr/>
          <p:nvPr/>
        </p:nvSpPr>
        <p:spPr>
          <a:xfrm>
            <a:off x="457200" y="3859213"/>
            <a:ext cx="8305800" cy="642937"/>
          </a:xfrm>
          <a:prstGeom prst="rect">
            <a:avLst/>
          </a:prstGeom>
          <a:noFill/>
          <a:ln w="9525">
            <a:noFill/>
          </a:ln>
        </p:spPr>
        <p:txBody>
          <a:bodyPr lIns="90460" tIns="44438" rIns="90460" bIns="444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86080" lvl="0" indent="-386080" defTabSz="913130"/>
            <a:r>
              <a:rPr lang="en-US" altLang="zh-CN" dirty="0">
                <a:ea typeface="宋体" panose="02010600030101010101" pitchFamily="2" charset="-122"/>
              </a:rPr>
              <a:t>Detect in Memory Stage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716963" cy="78105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 Dependencies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261"/>
          <p:cNvSpPr/>
          <p:nvPr/>
        </p:nvSpPr>
        <p:spPr>
          <a:xfrm>
            <a:off x="381000" y="2514600"/>
            <a:ext cx="4495800" cy="35766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demo-h0.ys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0x000:irmovq $10,%rdx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0x00a:irmovq $3,%rax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0x014:addq %rdx,%rax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0x016:halt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268" name="Rectangle 9"/>
          <p:cNvSpPr/>
          <p:nvPr/>
        </p:nvSpPr>
        <p:spPr>
          <a:xfrm>
            <a:off x="3429000" y="6096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269" name="Rectangle 10"/>
          <p:cNvSpPr/>
          <p:nvPr/>
        </p:nvSpPr>
        <p:spPr>
          <a:xfrm>
            <a:off x="3605213" y="679450"/>
            <a:ext cx="169862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270" name="Rectangle 11"/>
          <p:cNvSpPr/>
          <p:nvPr/>
        </p:nvSpPr>
        <p:spPr>
          <a:xfrm>
            <a:off x="3886200" y="6096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271" name="Rectangle 12"/>
          <p:cNvSpPr/>
          <p:nvPr/>
        </p:nvSpPr>
        <p:spPr>
          <a:xfrm>
            <a:off x="4062413" y="679450"/>
            <a:ext cx="169862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2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272" name="Rectangle 13"/>
          <p:cNvSpPr/>
          <p:nvPr/>
        </p:nvSpPr>
        <p:spPr>
          <a:xfrm>
            <a:off x="4343400" y="609600"/>
            <a:ext cx="458788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273" name="Rectangle 14"/>
          <p:cNvSpPr/>
          <p:nvPr/>
        </p:nvSpPr>
        <p:spPr>
          <a:xfrm>
            <a:off x="4521200" y="679450"/>
            <a:ext cx="16986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3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274" name="Rectangle 15"/>
          <p:cNvSpPr/>
          <p:nvPr/>
        </p:nvSpPr>
        <p:spPr>
          <a:xfrm>
            <a:off x="4802188" y="6096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275" name="Rectangle 16"/>
          <p:cNvSpPr/>
          <p:nvPr/>
        </p:nvSpPr>
        <p:spPr>
          <a:xfrm>
            <a:off x="4978400" y="679450"/>
            <a:ext cx="16986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4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276" name="Rectangle 17"/>
          <p:cNvSpPr/>
          <p:nvPr/>
        </p:nvSpPr>
        <p:spPr>
          <a:xfrm>
            <a:off x="5259388" y="609600"/>
            <a:ext cx="458787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277" name="Rectangle 18"/>
          <p:cNvSpPr/>
          <p:nvPr/>
        </p:nvSpPr>
        <p:spPr>
          <a:xfrm>
            <a:off x="5435600" y="679450"/>
            <a:ext cx="16986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5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278" name="Rectangle 19"/>
          <p:cNvSpPr/>
          <p:nvPr/>
        </p:nvSpPr>
        <p:spPr>
          <a:xfrm>
            <a:off x="5718175" y="6096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279" name="Rectangle 20"/>
          <p:cNvSpPr/>
          <p:nvPr/>
        </p:nvSpPr>
        <p:spPr>
          <a:xfrm>
            <a:off x="5894388" y="679450"/>
            <a:ext cx="169862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6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280" name="Rectangle 21"/>
          <p:cNvSpPr/>
          <p:nvPr/>
        </p:nvSpPr>
        <p:spPr>
          <a:xfrm>
            <a:off x="6175375" y="6096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281" name="Rectangle 22"/>
          <p:cNvSpPr/>
          <p:nvPr/>
        </p:nvSpPr>
        <p:spPr>
          <a:xfrm>
            <a:off x="6351588" y="679450"/>
            <a:ext cx="169862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7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282" name="Rectangle 23"/>
          <p:cNvSpPr/>
          <p:nvPr/>
        </p:nvSpPr>
        <p:spPr>
          <a:xfrm>
            <a:off x="6632575" y="609600"/>
            <a:ext cx="458788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283" name="Rectangle 24"/>
          <p:cNvSpPr/>
          <p:nvPr/>
        </p:nvSpPr>
        <p:spPr>
          <a:xfrm>
            <a:off x="6810375" y="679450"/>
            <a:ext cx="16986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333CC"/>
                </a:solidFill>
                <a:latin typeface="Helvetica" pitchFamily="34" charset="0"/>
                <a:ea typeface="宋体" panose="02010600030101010101" pitchFamily="2" charset="-122"/>
              </a:rPr>
              <a:t>8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284" name="Rectangle 98"/>
          <p:cNvSpPr/>
          <p:nvPr/>
        </p:nvSpPr>
        <p:spPr>
          <a:xfrm>
            <a:off x="3429000" y="990600"/>
            <a:ext cx="458788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285" name="Rectangle 99"/>
          <p:cNvSpPr/>
          <p:nvPr/>
        </p:nvSpPr>
        <p:spPr>
          <a:xfrm>
            <a:off x="3609975" y="1035050"/>
            <a:ext cx="185738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286" name="Rectangle 100"/>
          <p:cNvSpPr/>
          <p:nvPr/>
        </p:nvSpPr>
        <p:spPr>
          <a:xfrm>
            <a:off x="3886200" y="990600"/>
            <a:ext cx="460375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287" name="Rectangle 101"/>
          <p:cNvSpPr/>
          <p:nvPr/>
        </p:nvSpPr>
        <p:spPr>
          <a:xfrm>
            <a:off x="4051300" y="1035050"/>
            <a:ext cx="22066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288" name="Rectangle 102"/>
          <p:cNvSpPr/>
          <p:nvPr/>
        </p:nvSpPr>
        <p:spPr>
          <a:xfrm>
            <a:off x="4344988" y="990600"/>
            <a:ext cx="458787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289" name="Rectangle 103"/>
          <p:cNvSpPr/>
          <p:nvPr/>
        </p:nvSpPr>
        <p:spPr>
          <a:xfrm>
            <a:off x="4516438" y="1035050"/>
            <a:ext cx="2032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290" name="Rectangle 104"/>
          <p:cNvSpPr/>
          <p:nvPr/>
        </p:nvSpPr>
        <p:spPr>
          <a:xfrm>
            <a:off x="4802188" y="990600"/>
            <a:ext cx="458787" cy="306388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291" name="Rectangle 105"/>
          <p:cNvSpPr/>
          <p:nvPr/>
        </p:nvSpPr>
        <p:spPr>
          <a:xfrm>
            <a:off x="4948238" y="1035050"/>
            <a:ext cx="2540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292" name="Rectangle 106"/>
          <p:cNvSpPr/>
          <p:nvPr/>
        </p:nvSpPr>
        <p:spPr>
          <a:xfrm>
            <a:off x="5259388" y="990600"/>
            <a:ext cx="460375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293" name="Rectangle 107"/>
          <p:cNvSpPr/>
          <p:nvPr/>
        </p:nvSpPr>
        <p:spPr>
          <a:xfrm>
            <a:off x="5389563" y="1035050"/>
            <a:ext cx="287337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294" name="Rectangle 108"/>
          <p:cNvSpPr/>
          <p:nvPr/>
        </p:nvSpPr>
        <p:spPr>
          <a:xfrm>
            <a:off x="3429000" y="990600"/>
            <a:ext cx="458788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295" name="Rectangle 109"/>
          <p:cNvSpPr/>
          <p:nvPr/>
        </p:nvSpPr>
        <p:spPr>
          <a:xfrm>
            <a:off x="3609975" y="1035050"/>
            <a:ext cx="185738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296" name="Rectangle 110"/>
          <p:cNvSpPr/>
          <p:nvPr/>
        </p:nvSpPr>
        <p:spPr>
          <a:xfrm>
            <a:off x="3886200" y="990600"/>
            <a:ext cx="460375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297" name="Rectangle 111"/>
          <p:cNvSpPr/>
          <p:nvPr/>
        </p:nvSpPr>
        <p:spPr>
          <a:xfrm>
            <a:off x="4051300" y="1035050"/>
            <a:ext cx="22066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298" name="Rectangle 113"/>
          <p:cNvSpPr/>
          <p:nvPr/>
        </p:nvSpPr>
        <p:spPr>
          <a:xfrm>
            <a:off x="4516438" y="1035050"/>
            <a:ext cx="2032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299" name="Rectangle 114"/>
          <p:cNvSpPr/>
          <p:nvPr/>
        </p:nvSpPr>
        <p:spPr>
          <a:xfrm>
            <a:off x="4802188" y="990600"/>
            <a:ext cx="458787" cy="306388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00" name="Rectangle 115"/>
          <p:cNvSpPr/>
          <p:nvPr/>
        </p:nvSpPr>
        <p:spPr>
          <a:xfrm>
            <a:off x="4948238" y="1035050"/>
            <a:ext cx="2540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01" name="Rectangle 116"/>
          <p:cNvSpPr/>
          <p:nvPr/>
        </p:nvSpPr>
        <p:spPr>
          <a:xfrm>
            <a:off x="5259388" y="990600"/>
            <a:ext cx="460375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02" name="Rectangle 117"/>
          <p:cNvSpPr/>
          <p:nvPr/>
        </p:nvSpPr>
        <p:spPr>
          <a:xfrm>
            <a:off x="5389563" y="1035050"/>
            <a:ext cx="287337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03" name="Rectangle 121"/>
          <p:cNvSpPr/>
          <p:nvPr/>
        </p:nvSpPr>
        <p:spPr>
          <a:xfrm>
            <a:off x="3886200" y="1295400"/>
            <a:ext cx="460375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04" name="Rectangle 122"/>
          <p:cNvSpPr/>
          <p:nvPr/>
        </p:nvSpPr>
        <p:spPr>
          <a:xfrm>
            <a:off x="4068763" y="1339850"/>
            <a:ext cx="185737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05" name="Rectangle 123"/>
          <p:cNvSpPr/>
          <p:nvPr/>
        </p:nvSpPr>
        <p:spPr>
          <a:xfrm>
            <a:off x="4344988" y="1295400"/>
            <a:ext cx="458787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06" name="Rectangle 124"/>
          <p:cNvSpPr/>
          <p:nvPr/>
        </p:nvSpPr>
        <p:spPr>
          <a:xfrm>
            <a:off x="4508500" y="1339850"/>
            <a:ext cx="22066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07" name="Rectangle 125"/>
          <p:cNvSpPr/>
          <p:nvPr/>
        </p:nvSpPr>
        <p:spPr>
          <a:xfrm>
            <a:off x="4802188" y="1295400"/>
            <a:ext cx="458787" cy="306388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08" name="Rectangle 126"/>
          <p:cNvSpPr/>
          <p:nvPr/>
        </p:nvSpPr>
        <p:spPr>
          <a:xfrm>
            <a:off x="4973638" y="1339850"/>
            <a:ext cx="2032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09" name="Rectangle 127"/>
          <p:cNvSpPr/>
          <p:nvPr/>
        </p:nvSpPr>
        <p:spPr>
          <a:xfrm>
            <a:off x="5259388" y="1295400"/>
            <a:ext cx="460375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10" name="Rectangle 128"/>
          <p:cNvSpPr/>
          <p:nvPr/>
        </p:nvSpPr>
        <p:spPr>
          <a:xfrm>
            <a:off x="5407025" y="1339850"/>
            <a:ext cx="2540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11" name="Rectangle 129"/>
          <p:cNvSpPr/>
          <p:nvPr/>
        </p:nvSpPr>
        <p:spPr>
          <a:xfrm>
            <a:off x="5718175" y="1295400"/>
            <a:ext cx="458788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12" name="Rectangle 130"/>
          <p:cNvSpPr/>
          <p:nvPr/>
        </p:nvSpPr>
        <p:spPr>
          <a:xfrm>
            <a:off x="5846763" y="1339850"/>
            <a:ext cx="287337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13" name="Rectangle 131"/>
          <p:cNvSpPr/>
          <p:nvPr/>
        </p:nvSpPr>
        <p:spPr>
          <a:xfrm>
            <a:off x="3886200" y="1295400"/>
            <a:ext cx="460375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14" name="Rectangle 132"/>
          <p:cNvSpPr/>
          <p:nvPr/>
        </p:nvSpPr>
        <p:spPr>
          <a:xfrm>
            <a:off x="4068763" y="1339850"/>
            <a:ext cx="185737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15" name="Rectangle 134"/>
          <p:cNvSpPr/>
          <p:nvPr/>
        </p:nvSpPr>
        <p:spPr>
          <a:xfrm>
            <a:off x="4508500" y="1339850"/>
            <a:ext cx="22066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16" name="Rectangle 135"/>
          <p:cNvSpPr/>
          <p:nvPr/>
        </p:nvSpPr>
        <p:spPr>
          <a:xfrm>
            <a:off x="4802188" y="1295400"/>
            <a:ext cx="458787" cy="306388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17" name="Rectangle 136"/>
          <p:cNvSpPr/>
          <p:nvPr/>
        </p:nvSpPr>
        <p:spPr>
          <a:xfrm>
            <a:off x="4973638" y="1339850"/>
            <a:ext cx="2032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18" name="Rectangle 137"/>
          <p:cNvSpPr/>
          <p:nvPr/>
        </p:nvSpPr>
        <p:spPr>
          <a:xfrm>
            <a:off x="5259388" y="1295400"/>
            <a:ext cx="460375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19" name="Rectangle 138"/>
          <p:cNvSpPr/>
          <p:nvPr/>
        </p:nvSpPr>
        <p:spPr>
          <a:xfrm>
            <a:off x="5407025" y="1339850"/>
            <a:ext cx="2540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20" name="Rectangle 139"/>
          <p:cNvSpPr/>
          <p:nvPr/>
        </p:nvSpPr>
        <p:spPr>
          <a:xfrm>
            <a:off x="5718175" y="1295400"/>
            <a:ext cx="458788" cy="306388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21" name="Rectangle 140"/>
          <p:cNvSpPr/>
          <p:nvPr/>
        </p:nvSpPr>
        <p:spPr>
          <a:xfrm>
            <a:off x="5846763" y="1339850"/>
            <a:ext cx="287337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22" name="Rectangle 148"/>
          <p:cNvSpPr/>
          <p:nvPr/>
        </p:nvSpPr>
        <p:spPr>
          <a:xfrm>
            <a:off x="4344988" y="1600200"/>
            <a:ext cx="458787" cy="30797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23" name="Rectangle 149"/>
          <p:cNvSpPr/>
          <p:nvPr/>
        </p:nvSpPr>
        <p:spPr>
          <a:xfrm>
            <a:off x="4525963" y="1644650"/>
            <a:ext cx="185737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24" name="Rectangle 150"/>
          <p:cNvSpPr/>
          <p:nvPr/>
        </p:nvSpPr>
        <p:spPr>
          <a:xfrm>
            <a:off x="4802188" y="1600200"/>
            <a:ext cx="458787" cy="307975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25" name="Rectangle 151"/>
          <p:cNvSpPr/>
          <p:nvPr/>
        </p:nvSpPr>
        <p:spPr>
          <a:xfrm>
            <a:off x="4965700" y="1644650"/>
            <a:ext cx="22066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26" name="Rectangle 152"/>
          <p:cNvSpPr/>
          <p:nvPr/>
        </p:nvSpPr>
        <p:spPr>
          <a:xfrm>
            <a:off x="5259388" y="1600200"/>
            <a:ext cx="460375" cy="30797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27" name="Rectangle 153"/>
          <p:cNvSpPr/>
          <p:nvPr/>
        </p:nvSpPr>
        <p:spPr>
          <a:xfrm>
            <a:off x="5432425" y="1644650"/>
            <a:ext cx="2032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28" name="Rectangle 154"/>
          <p:cNvSpPr/>
          <p:nvPr/>
        </p:nvSpPr>
        <p:spPr>
          <a:xfrm>
            <a:off x="5718175" y="1600200"/>
            <a:ext cx="458788" cy="30797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29" name="Rectangle 155"/>
          <p:cNvSpPr/>
          <p:nvPr/>
        </p:nvSpPr>
        <p:spPr>
          <a:xfrm>
            <a:off x="5864225" y="1644650"/>
            <a:ext cx="2540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30" name="Rectangle 156"/>
          <p:cNvSpPr/>
          <p:nvPr/>
        </p:nvSpPr>
        <p:spPr>
          <a:xfrm>
            <a:off x="6175375" y="1600200"/>
            <a:ext cx="460375" cy="30797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31" name="Rectangle 157"/>
          <p:cNvSpPr/>
          <p:nvPr/>
        </p:nvSpPr>
        <p:spPr>
          <a:xfrm>
            <a:off x="6305550" y="1644650"/>
            <a:ext cx="287338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32" name="Rectangle 159"/>
          <p:cNvSpPr/>
          <p:nvPr/>
        </p:nvSpPr>
        <p:spPr>
          <a:xfrm>
            <a:off x="4525963" y="1644650"/>
            <a:ext cx="185737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33" name="Rectangle 160"/>
          <p:cNvSpPr/>
          <p:nvPr/>
        </p:nvSpPr>
        <p:spPr>
          <a:xfrm>
            <a:off x="4802188" y="1600200"/>
            <a:ext cx="458787" cy="307975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34" name="Rectangle 161"/>
          <p:cNvSpPr/>
          <p:nvPr/>
        </p:nvSpPr>
        <p:spPr>
          <a:xfrm>
            <a:off x="4965700" y="1644650"/>
            <a:ext cx="220663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35" name="Rectangle 162"/>
          <p:cNvSpPr/>
          <p:nvPr/>
        </p:nvSpPr>
        <p:spPr>
          <a:xfrm>
            <a:off x="5259388" y="1600200"/>
            <a:ext cx="460375" cy="30797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36" name="Rectangle 163"/>
          <p:cNvSpPr/>
          <p:nvPr/>
        </p:nvSpPr>
        <p:spPr>
          <a:xfrm>
            <a:off x="5432425" y="1644650"/>
            <a:ext cx="2032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37" name="Rectangle 164"/>
          <p:cNvSpPr/>
          <p:nvPr/>
        </p:nvSpPr>
        <p:spPr>
          <a:xfrm>
            <a:off x="5718175" y="1600200"/>
            <a:ext cx="458788" cy="30797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38" name="Rectangle 165"/>
          <p:cNvSpPr/>
          <p:nvPr/>
        </p:nvSpPr>
        <p:spPr>
          <a:xfrm>
            <a:off x="5864225" y="1644650"/>
            <a:ext cx="254000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39" name="Rectangle 166"/>
          <p:cNvSpPr/>
          <p:nvPr/>
        </p:nvSpPr>
        <p:spPr>
          <a:xfrm>
            <a:off x="6175375" y="1600200"/>
            <a:ext cx="460375" cy="307975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40" name="Rectangle 167"/>
          <p:cNvSpPr/>
          <p:nvPr/>
        </p:nvSpPr>
        <p:spPr>
          <a:xfrm>
            <a:off x="6305550" y="1644650"/>
            <a:ext cx="287338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41" name="Rectangle 237"/>
          <p:cNvSpPr/>
          <p:nvPr/>
        </p:nvSpPr>
        <p:spPr>
          <a:xfrm>
            <a:off x="4802188" y="1906588"/>
            <a:ext cx="458787" cy="306387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42" name="Rectangle 238"/>
          <p:cNvSpPr/>
          <p:nvPr/>
        </p:nvSpPr>
        <p:spPr>
          <a:xfrm>
            <a:off x="4983163" y="1951038"/>
            <a:ext cx="185737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43" name="Rectangle 239"/>
          <p:cNvSpPr/>
          <p:nvPr/>
        </p:nvSpPr>
        <p:spPr>
          <a:xfrm>
            <a:off x="5259388" y="1906588"/>
            <a:ext cx="460375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44" name="Rectangle 240"/>
          <p:cNvSpPr/>
          <p:nvPr/>
        </p:nvSpPr>
        <p:spPr>
          <a:xfrm>
            <a:off x="5424488" y="1951038"/>
            <a:ext cx="220662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45" name="Rectangle 241"/>
          <p:cNvSpPr/>
          <p:nvPr/>
        </p:nvSpPr>
        <p:spPr>
          <a:xfrm>
            <a:off x="5718175" y="1906588"/>
            <a:ext cx="458788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46" name="Rectangle 242"/>
          <p:cNvSpPr/>
          <p:nvPr/>
        </p:nvSpPr>
        <p:spPr>
          <a:xfrm>
            <a:off x="5889625" y="1951038"/>
            <a:ext cx="203200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47" name="Rectangle 243"/>
          <p:cNvSpPr/>
          <p:nvPr/>
        </p:nvSpPr>
        <p:spPr>
          <a:xfrm>
            <a:off x="6175375" y="1906588"/>
            <a:ext cx="460375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48" name="Rectangle 244"/>
          <p:cNvSpPr/>
          <p:nvPr/>
        </p:nvSpPr>
        <p:spPr>
          <a:xfrm>
            <a:off x="6323013" y="1951038"/>
            <a:ext cx="254000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49" name="Rectangle 245"/>
          <p:cNvSpPr/>
          <p:nvPr/>
        </p:nvSpPr>
        <p:spPr>
          <a:xfrm>
            <a:off x="6634163" y="1906588"/>
            <a:ext cx="458787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50" name="Rectangle 246"/>
          <p:cNvSpPr/>
          <p:nvPr/>
        </p:nvSpPr>
        <p:spPr>
          <a:xfrm>
            <a:off x="6762750" y="1951038"/>
            <a:ext cx="287338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51" name="Rectangle 247"/>
          <p:cNvSpPr/>
          <p:nvPr/>
        </p:nvSpPr>
        <p:spPr>
          <a:xfrm>
            <a:off x="4802188" y="1906588"/>
            <a:ext cx="458787" cy="306387"/>
          </a:xfrm>
          <a:prstGeom prst="rect">
            <a:avLst/>
          </a:prstGeom>
          <a:solidFill>
            <a:srgbClr val="66CC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52" name="Rectangle 248"/>
          <p:cNvSpPr/>
          <p:nvPr/>
        </p:nvSpPr>
        <p:spPr>
          <a:xfrm>
            <a:off x="4983163" y="1951038"/>
            <a:ext cx="185737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53" name="Rectangle 249"/>
          <p:cNvSpPr/>
          <p:nvPr/>
        </p:nvSpPr>
        <p:spPr>
          <a:xfrm>
            <a:off x="5259388" y="1906588"/>
            <a:ext cx="460375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54" name="Rectangle 250"/>
          <p:cNvSpPr/>
          <p:nvPr/>
        </p:nvSpPr>
        <p:spPr>
          <a:xfrm>
            <a:off x="5424488" y="1951038"/>
            <a:ext cx="220662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55" name="Rectangle 251"/>
          <p:cNvSpPr/>
          <p:nvPr/>
        </p:nvSpPr>
        <p:spPr>
          <a:xfrm>
            <a:off x="5718175" y="1906588"/>
            <a:ext cx="458788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56" name="Rectangle 252"/>
          <p:cNvSpPr/>
          <p:nvPr/>
        </p:nvSpPr>
        <p:spPr>
          <a:xfrm>
            <a:off x="5889625" y="1951038"/>
            <a:ext cx="203200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57" name="Rectangle 253"/>
          <p:cNvSpPr/>
          <p:nvPr/>
        </p:nvSpPr>
        <p:spPr>
          <a:xfrm>
            <a:off x="6175375" y="1906588"/>
            <a:ext cx="460375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58" name="Rectangle 254"/>
          <p:cNvSpPr/>
          <p:nvPr/>
        </p:nvSpPr>
        <p:spPr>
          <a:xfrm>
            <a:off x="6323013" y="1951038"/>
            <a:ext cx="254000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59" name="Rectangle 255"/>
          <p:cNvSpPr/>
          <p:nvPr/>
        </p:nvSpPr>
        <p:spPr>
          <a:xfrm>
            <a:off x="6634163" y="1906588"/>
            <a:ext cx="458787" cy="306387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60" name="Rectangle 256"/>
          <p:cNvSpPr/>
          <p:nvPr/>
        </p:nvSpPr>
        <p:spPr>
          <a:xfrm>
            <a:off x="6762750" y="1951038"/>
            <a:ext cx="287338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61" name="Line 167"/>
          <p:cNvSpPr/>
          <p:nvPr/>
        </p:nvSpPr>
        <p:spPr>
          <a:xfrm flipH="1">
            <a:off x="4510088" y="2209800"/>
            <a:ext cx="293687" cy="7207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2" name="Line 168"/>
          <p:cNvSpPr/>
          <p:nvPr/>
        </p:nvSpPr>
        <p:spPr>
          <a:xfrm>
            <a:off x="5259388" y="2209800"/>
            <a:ext cx="2055812" cy="7207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3" name="Rectangle 205"/>
          <p:cNvSpPr/>
          <p:nvPr/>
        </p:nvSpPr>
        <p:spPr>
          <a:xfrm>
            <a:off x="5837238" y="5181600"/>
            <a:ext cx="104775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64" name="Rectangle 206"/>
          <p:cNvSpPr/>
          <p:nvPr/>
        </p:nvSpPr>
        <p:spPr>
          <a:xfrm>
            <a:off x="5837238" y="5005388"/>
            <a:ext cx="104775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65" name="Rectangle 209"/>
          <p:cNvSpPr/>
          <p:nvPr/>
        </p:nvSpPr>
        <p:spPr>
          <a:xfrm>
            <a:off x="4495800" y="5562600"/>
            <a:ext cx="2809875" cy="1120775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66" name="Rectangle 210"/>
          <p:cNvSpPr/>
          <p:nvPr/>
        </p:nvSpPr>
        <p:spPr>
          <a:xfrm>
            <a:off x="5407025" y="5591175"/>
            <a:ext cx="1106488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Decode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367" name="Rectangle 211"/>
          <p:cNvSpPr/>
          <p:nvPr/>
        </p:nvSpPr>
        <p:spPr>
          <a:xfrm>
            <a:off x="4495800" y="5932488"/>
            <a:ext cx="2809875" cy="75088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1600" dirty="0">
                <a:ea typeface="宋体" panose="02010600030101010101" pitchFamily="2" charset="-122"/>
              </a:rPr>
              <a:t>←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R[%rdx]=0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val←R[%rax]=0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368" name="Rectangle 259"/>
          <p:cNvSpPr/>
          <p:nvPr/>
        </p:nvSpPr>
        <p:spPr>
          <a:xfrm>
            <a:off x="4916488" y="2573338"/>
            <a:ext cx="1027112" cy="3333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Cycle 4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69" name="Rectangle 209"/>
          <p:cNvSpPr/>
          <p:nvPr/>
        </p:nvSpPr>
        <p:spPr>
          <a:xfrm>
            <a:off x="4495800" y="2930525"/>
            <a:ext cx="2809875" cy="785813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70" name="Rectangle 210"/>
          <p:cNvSpPr/>
          <p:nvPr/>
        </p:nvSpPr>
        <p:spPr>
          <a:xfrm>
            <a:off x="5416550" y="2959100"/>
            <a:ext cx="1106488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Memory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371" name="Rectangle 211"/>
          <p:cNvSpPr/>
          <p:nvPr/>
        </p:nvSpPr>
        <p:spPr>
          <a:xfrm>
            <a:off x="4495800" y="3300413"/>
            <a:ext cx="2809875" cy="6985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M_valE=10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M_dstE=%rdx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372" name="Rectangle 209"/>
          <p:cNvSpPr/>
          <p:nvPr/>
        </p:nvSpPr>
        <p:spPr>
          <a:xfrm>
            <a:off x="4495800" y="3998913"/>
            <a:ext cx="2809875" cy="1030287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1373" name="Rectangle 210"/>
          <p:cNvSpPr/>
          <p:nvPr/>
        </p:nvSpPr>
        <p:spPr>
          <a:xfrm>
            <a:off x="5314950" y="4038600"/>
            <a:ext cx="1290638" cy="3317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Execute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374" name="Rectangle 211"/>
          <p:cNvSpPr/>
          <p:nvPr/>
        </p:nvSpPr>
        <p:spPr>
          <a:xfrm>
            <a:off x="4495800" y="4343400"/>
            <a:ext cx="2809875" cy="685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e_valE</a:t>
            </a: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←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0+3=3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E_dstE=%rax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11375" name="Group 191"/>
          <p:cNvGrpSpPr/>
          <p:nvPr/>
        </p:nvGrpSpPr>
        <p:grpSpPr>
          <a:xfrm>
            <a:off x="7010400" y="6196013"/>
            <a:ext cx="800100" cy="242887"/>
            <a:chOff x="4215" y="3735"/>
            <a:chExt cx="336" cy="149"/>
          </a:xfrm>
        </p:grpSpPr>
        <p:sp>
          <p:nvSpPr>
            <p:cNvPr id="11380" name="Line 192"/>
            <p:cNvSpPr/>
            <p:nvPr/>
          </p:nvSpPr>
          <p:spPr>
            <a:xfrm flipH="1">
              <a:off x="4270" y="3735"/>
              <a:ext cx="281" cy="1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81" name="Freeform 193"/>
            <p:cNvSpPr/>
            <p:nvPr/>
          </p:nvSpPr>
          <p:spPr>
            <a:xfrm>
              <a:off x="4215" y="3826"/>
              <a:ext cx="70" cy="58"/>
            </a:xfrm>
            <a:custGeom>
              <a:avLst/>
              <a:gdLst>
                <a:gd name="txL" fmla="*/ 0 w 70"/>
                <a:gd name="txT" fmla="*/ 0 h 58"/>
                <a:gd name="txR" fmla="*/ 70 w 70"/>
                <a:gd name="txB" fmla="*/ 58 h 58"/>
              </a:gdLst>
              <a:ahLst/>
              <a:cxnLst>
                <a:cxn ang="0">
                  <a:pos x="46" y="0"/>
                </a:cxn>
                <a:cxn ang="0">
                  <a:pos x="0" y="53"/>
                </a:cxn>
                <a:cxn ang="0">
                  <a:pos x="70" y="58"/>
                </a:cxn>
                <a:cxn ang="0">
                  <a:pos x="46" y="0"/>
                </a:cxn>
              </a:cxnLst>
              <a:rect l="txL" t="txT" r="txR" b="txB"/>
              <a:pathLst>
                <a:path w="70" h="58">
                  <a:moveTo>
                    <a:pt x="46" y="0"/>
                  </a:moveTo>
                  <a:lnTo>
                    <a:pt x="0" y="53"/>
                  </a:lnTo>
                  <a:lnTo>
                    <a:pt x="70" y="5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1376" name="Rectangle 195"/>
          <p:cNvSpPr/>
          <p:nvPr/>
        </p:nvSpPr>
        <p:spPr>
          <a:xfrm>
            <a:off x="7932738" y="5943600"/>
            <a:ext cx="677862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Error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11377" name="Group 207"/>
          <p:cNvGrpSpPr/>
          <p:nvPr/>
        </p:nvGrpSpPr>
        <p:grpSpPr>
          <a:xfrm>
            <a:off x="7010400" y="6019800"/>
            <a:ext cx="800100" cy="114300"/>
            <a:chOff x="4215" y="3687"/>
            <a:chExt cx="336" cy="70"/>
          </a:xfrm>
        </p:grpSpPr>
        <p:sp>
          <p:nvSpPr>
            <p:cNvPr id="11378" name="Line 208"/>
            <p:cNvSpPr/>
            <p:nvPr/>
          </p:nvSpPr>
          <p:spPr>
            <a:xfrm flipH="1">
              <a:off x="4274" y="3687"/>
              <a:ext cx="277" cy="3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79" name="Freeform 209"/>
            <p:cNvSpPr/>
            <p:nvPr/>
          </p:nvSpPr>
          <p:spPr>
            <a:xfrm>
              <a:off x="4215" y="3695"/>
              <a:ext cx="67" cy="62"/>
            </a:xfrm>
            <a:custGeom>
              <a:avLst/>
              <a:gdLst>
                <a:gd name="txL" fmla="*/ 0 w 67"/>
                <a:gd name="txT" fmla="*/ 0 h 62"/>
                <a:gd name="txR" fmla="*/ 67 w 67"/>
                <a:gd name="txB" fmla="*/ 62 h 62"/>
              </a:gdLst>
              <a:ahLst/>
              <a:cxnLst>
                <a:cxn ang="0">
                  <a:pos x="58" y="0"/>
                </a:cxn>
                <a:cxn ang="0">
                  <a:pos x="0" y="40"/>
                </a:cxn>
                <a:cxn ang="0">
                  <a:pos x="67" y="62"/>
                </a:cxn>
                <a:cxn ang="0">
                  <a:pos x="58" y="0"/>
                </a:cxn>
              </a:cxnLst>
              <a:rect l="txL" t="txT" r="txR" b="txB"/>
              <a:pathLst>
                <a:path w="67" h="62">
                  <a:moveTo>
                    <a:pt x="58" y="0"/>
                  </a:moveTo>
                  <a:lnTo>
                    <a:pt x="0" y="40"/>
                  </a:lnTo>
                  <a:lnTo>
                    <a:pt x="67" y="6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Exceptions in Pipeline Processor #1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1905000"/>
          </a:xfrm>
          <a:solidFill>
            <a:srgbClr val="FFFFCC"/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313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#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demo-exc1.ys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313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irmovq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$100,%rax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313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rmmovq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%rax,0x10000(%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rax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 # invalid address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313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nop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313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nop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313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halt      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    #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Halt instruction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7" name="Rectangle 8"/>
          <p:cNvSpPr/>
          <p:nvPr/>
        </p:nvSpPr>
        <p:spPr>
          <a:xfrm>
            <a:off x="457200" y="3886200"/>
            <a:ext cx="8305800" cy="1752600"/>
          </a:xfrm>
          <a:prstGeom prst="rect">
            <a:avLst/>
          </a:prstGeom>
          <a:noFill/>
          <a:ln w="9525">
            <a:noFill/>
          </a:ln>
        </p:spPr>
        <p:txBody>
          <a:bodyPr lIns="90460" tIns="44438" rIns="90460" bIns="444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86080" lvl="0" indent="-386080" defTabSz="913130"/>
            <a:r>
              <a:rPr lang="en-US" altLang="zh-CN" dirty="0">
                <a:ea typeface="宋体" panose="02010600030101010101" pitchFamily="2" charset="-122"/>
              </a:rPr>
              <a:t>Exceptions triggered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simultaneously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86080" lvl="0" indent="-386080" defTabSz="913130"/>
            <a:r>
              <a:rPr lang="en-US" altLang="zh-CN" dirty="0">
                <a:ea typeface="宋体" panose="02010600030101010101" pitchFamily="2" charset="-122"/>
              </a:rPr>
              <a:t>Which one should be reported?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285750" defTabSz="913130"/>
            <a:r>
              <a:rPr lang="en-US" altLang="zh-CN" dirty="0">
                <a:ea typeface="宋体" panose="02010600030101010101" pitchFamily="2" charset="-122"/>
              </a:rPr>
              <a:t>The first one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08450" y="5135880"/>
            <a:ext cx="37674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exception</a:t>
            </a:r>
            <a:r>
              <a:rPr lang="zh-CN" altLang="en-US">
                <a:ea typeface="宋体" panose="02010600030101010101" pitchFamily="2" charset="-122"/>
              </a:rPr>
              <a:t>会使得之后的指令无法进行。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Exceptions in Pipeline Processor #2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187950"/>
            <a:ext cx="8305800" cy="995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86080" marR="0" lvl="0" indent="-386080" algn="l" defTabSz="9131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Desired Behavior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47650" algn="l" defTabSz="9131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rmmovq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should cause exception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47650" algn="l" defTabSz="9131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Following instructions should have no effect on processor stat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7045" name="Text Box 4"/>
          <p:cNvSpPr txBox="1"/>
          <p:nvPr/>
        </p:nvSpPr>
        <p:spPr>
          <a:xfrm>
            <a:off x="457200" y="1506538"/>
            <a:ext cx="8382000" cy="16160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5781" tIns="45781" rIns="45781" bIns="4578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spcBef>
                <a:spcPct val="0"/>
              </a:spcBef>
              <a:buNone/>
            </a:pPr>
            <a:r>
              <a: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# demo-exc2.ys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irmovq $100,%rax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rmmovq %eax,0x10000(%rax) # Invalid address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nop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.byte 0xFF                # Invalid instruction code  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046" name="Rectangle 5"/>
          <p:cNvSpPr/>
          <p:nvPr/>
        </p:nvSpPr>
        <p:spPr>
          <a:xfrm>
            <a:off x="457200" y="3725863"/>
            <a:ext cx="2595563" cy="3048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91557" tIns="45781" rIns="91557" bIns="45781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0x000: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irmovq $100,%rax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047" name="Rectangle 17"/>
          <p:cNvSpPr/>
          <p:nvPr/>
        </p:nvSpPr>
        <p:spPr>
          <a:xfrm>
            <a:off x="457200" y="4030663"/>
            <a:ext cx="4876800" cy="3159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91557" tIns="45781" rIns="91557" bIns="45781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0x00a: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rmmovq %rax,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0x10000(%rax)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048" name="Rectangle 18"/>
          <p:cNvSpPr/>
          <p:nvPr/>
        </p:nvSpPr>
        <p:spPr>
          <a:xfrm>
            <a:off x="457200" y="4337050"/>
            <a:ext cx="2595563" cy="3048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91557" tIns="45781" rIns="91557" bIns="45781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0x014: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nop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7049" name="Rectangle 19"/>
          <p:cNvSpPr/>
          <p:nvPr/>
        </p:nvSpPr>
        <p:spPr>
          <a:xfrm>
            <a:off x="457200" y="4641850"/>
            <a:ext cx="2595563" cy="3048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91557" tIns="45781" rIns="91557" bIns="45781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0x015: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.byte 0xFF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87050" name="Group 35"/>
          <p:cNvGrpSpPr/>
          <p:nvPr/>
        </p:nvGrpSpPr>
        <p:grpSpPr>
          <a:xfrm>
            <a:off x="5254625" y="3352800"/>
            <a:ext cx="2289175" cy="1603375"/>
            <a:chOff x="3166" y="2156"/>
            <a:chExt cx="1442" cy="1010"/>
          </a:xfrm>
        </p:grpSpPr>
        <p:sp>
          <p:nvSpPr>
            <p:cNvPr id="87054" name="Rectangle 6"/>
            <p:cNvSpPr/>
            <p:nvPr/>
          </p:nvSpPr>
          <p:spPr>
            <a:xfrm>
              <a:off x="3166" y="2156"/>
              <a:ext cx="288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55" name="Rectangle 7"/>
            <p:cNvSpPr/>
            <p:nvPr/>
          </p:nvSpPr>
          <p:spPr>
            <a:xfrm>
              <a:off x="3454" y="2156"/>
              <a:ext cx="288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56" name="Rectangle 8"/>
            <p:cNvSpPr/>
            <p:nvPr/>
          </p:nvSpPr>
          <p:spPr>
            <a:xfrm>
              <a:off x="3742" y="2156"/>
              <a:ext cx="289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en-US" altLang="zh-CN" sz="20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57" name="Rectangle 9"/>
            <p:cNvSpPr/>
            <p:nvPr/>
          </p:nvSpPr>
          <p:spPr>
            <a:xfrm>
              <a:off x="4031" y="2156"/>
              <a:ext cx="288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58" name="Rectangle 10"/>
            <p:cNvSpPr/>
            <p:nvPr/>
          </p:nvSpPr>
          <p:spPr>
            <a:xfrm>
              <a:off x="3166" y="2397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59" name="Rectangle 11"/>
            <p:cNvSpPr/>
            <p:nvPr/>
          </p:nvSpPr>
          <p:spPr>
            <a:xfrm>
              <a:off x="3454" y="2397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60" name="Rectangle 12"/>
            <p:cNvSpPr/>
            <p:nvPr/>
          </p:nvSpPr>
          <p:spPr>
            <a:xfrm>
              <a:off x="3742" y="2397"/>
              <a:ext cx="289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61" name="Rectangle 13"/>
            <p:cNvSpPr/>
            <p:nvPr/>
          </p:nvSpPr>
          <p:spPr>
            <a:xfrm>
              <a:off x="4031" y="2397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62" name="Rectangle 14"/>
            <p:cNvSpPr/>
            <p:nvPr/>
          </p:nvSpPr>
          <p:spPr>
            <a:xfrm>
              <a:off x="3454" y="2589"/>
              <a:ext cx="288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63" name="Rectangle 15"/>
            <p:cNvSpPr/>
            <p:nvPr/>
          </p:nvSpPr>
          <p:spPr>
            <a:xfrm>
              <a:off x="3742" y="2589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64" name="Rectangle 16"/>
            <p:cNvSpPr/>
            <p:nvPr/>
          </p:nvSpPr>
          <p:spPr>
            <a:xfrm>
              <a:off x="4031" y="2589"/>
              <a:ext cx="288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65" name="Rectangle 20"/>
            <p:cNvSpPr/>
            <p:nvPr/>
          </p:nvSpPr>
          <p:spPr>
            <a:xfrm>
              <a:off x="3742" y="2782"/>
              <a:ext cx="289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66" name="Rectangle 21"/>
            <p:cNvSpPr/>
            <p:nvPr/>
          </p:nvSpPr>
          <p:spPr>
            <a:xfrm>
              <a:off x="4031" y="2782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67" name="Rectangle 22"/>
            <p:cNvSpPr/>
            <p:nvPr/>
          </p:nvSpPr>
          <p:spPr>
            <a:xfrm>
              <a:off x="4031" y="2974"/>
              <a:ext cx="288" cy="192"/>
            </a:xfrm>
            <a:prstGeom prst="rect">
              <a:avLst/>
            </a:prstGeom>
            <a:solidFill>
              <a:srgbClr val="B2B2B2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7068" name="Group 23"/>
            <p:cNvGrpSpPr/>
            <p:nvPr/>
          </p:nvGrpSpPr>
          <p:grpSpPr>
            <a:xfrm>
              <a:off x="4319" y="2156"/>
              <a:ext cx="289" cy="1010"/>
              <a:chOff x="3696" y="1872"/>
              <a:chExt cx="288" cy="1008"/>
            </a:xfrm>
          </p:grpSpPr>
          <p:sp>
            <p:nvSpPr>
              <p:cNvPr id="87069" name="Rectangle 24"/>
              <p:cNvSpPr/>
              <p:nvPr/>
            </p:nvSpPr>
            <p:spPr>
              <a:xfrm>
                <a:off x="3696" y="211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W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070" name="Rectangle 25"/>
              <p:cNvSpPr/>
              <p:nvPr/>
            </p:nvSpPr>
            <p:spPr>
              <a:xfrm>
                <a:off x="3696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Helvetica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20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071" name="Rectangle 26"/>
              <p:cNvSpPr/>
              <p:nvPr/>
            </p:nvSpPr>
            <p:spPr>
              <a:xfrm>
                <a:off x="3696" y="2304"/>
                <a:ext cx="288" cy="192"/>
              </a:xfrm>
              <a:prstGeom prst="rect">
                <a:avLst/>
              </a:prstGeom>
              <a:solidFill>
                <a:srgbClr val="B2B2B2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M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072" name="Rectangle 27"/>
              <p:cNvSpPr/>
              <p:nvPr/>
            </p:nvSpPr>
            <p:spPr>
              <a:xfrm>
                <a:off x="3696" y="24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073" name="Rectangle 28"/>
              <p:cNvSpPr/>
              <p:nvPr/>
            </p:nvSpPr>
            <p:spPr>
              <a:xfrm>
                <a:off x="3696" y="2688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87051" name="Text Box 31"/>
          <p:cNvSpPr txBox="1"/>
          <p:nvPr/>
        </p:nvSpPr>
        <p:spPr>
          <a:xfrm>
            <a:off x="6859588" y="5180013"/>
            <a:ext cx="2208212" cy="342900"/>
          </a:xfrm>
          <a:prstGeom prst="rect">
            <a:avLst/>
          </a:prstGeom>
          <a:noFill/>
          <a:ln w="19050">
            <a:noFill/>
          </a:ln>
        </p:spPr>
        <p:txBody>
          <a:bodyPr wrap="none" lIns="45781" tIns="45781" rIns="45781" bIns="4578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Helvetica" pitchFamily="34" charset="0"/>
                <a:ea typeface="宋体" panose="02010600030101010101" pitchFamily="2" charset="-122"/>
              </a:rPr>
              <a:t>Exception detected</a:t>
            </a:r>
            <a:endParaRPr lang="en-US" altLang="zh-CN" sz="18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52" name="Freeform 1"/>
          <p:cNvSpPr/>
          <p:nvPr/>
        </p:nvSpPr>
        <p:spPr>
          <a:xfrm>
            <a:off x="7543800" y="4210050"/>
            <a:ext cx="769938" cy="1016000"/>
          </a:xfrm>
          <a:custGeom>
            <a:avLst/>
            <a:gdLst/>
            <a:ahLst/>
            <a:cxnLst>
              <a:cxn ang="0">
                <a:pos x="319065" y="1016000"/>
              </a:cxn>
              <a:cxn ang="0">
                <a:pos x="765757" y="381000"/>
              </a:cxn>
              <a:cxn ang="0">
                <a:pos x="0" y="0"/>
              </a:cxn>
            </a:cxnLst>
            <a:pathLst>
              <a:path w="769181" h="1016000">
                <a:moveTo>
                  <a:pt x="317500" y="1016000"/>
                </a:moveTo>
                <a:cubicBezTo>
                  <a:pt x="566208" y="783166"/>
                  <a:pt x="814917" y="550333"/>
                  <a:pt x="762000" y="381000"/>
                </a:cubicBezTo>
                <a:cubicBezTo>
                  <a:pt x="709083" y="211667"/>
                  <a:pt x="354541" y="105833"/>
                  <a:pt x="0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87053" name="Freeform 2"/>
          <p:cNvSpPr/>
          <p:nvPr/>
        </p:nvSpPr>
        <p:spPr>
          <a:xfrm>
            <a:off x="6315075" y="4972050"/>
            <a:ext cx="568325" cy="392113"/>
          </a:xfrm>
          <a:custGeom>
            <a:avLst/>
            <a:gdLst/>
            <a:ahLst/>
            <a:cxnLst>
              <a:cxn ang="0">
                <a:pos x="570491" y="384635"/>
              </a:cxn>
              <a:cxn ang="0">
                <a:pos x="9030" y="346172"/>
              </a:cxn>
              <a:cxn ang="0">
                <a:pos x="276998" y="0"/>
              </a:cxn>
            </a:cxnLst>
            <a:pathLst>
              <a:path w="567785" h="391369">
                <a:moveTo>
                  <a:pt x="567785" y="381000"/>
                </a:moveTo>
                <a:cubicBezTo>
                  <a:pt x="312726" y="393700"/>
                  <a:pt x="57668" y="406400"/>
                  <a:pt x="8985" y="342900"/>
                </a:cubicBezTo>
                <a:cubicBezTo>
                  <a:pt x="-39698" y="279400"/>
                  <a:pt x="117993" y="139700"/>
                  <a:pt x="275685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Exceptions in Pipeline Processor #3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9092" name="Rectangle 3"/>
          <p:cNvSpPr>
            <a:spLocks noGrp="1"/>
          </p:cNvSpPr>
          <p:nvPr>
            <p:ph idx="1"/>
          </p:nvPr>
        </p:nvSpPr>
        <p:spPr>
          <a:xfrm>
            <a:off x="457200" y="5557838"/>
            <a:ext cx="8305800" cy="995362"/>
          </a:xfrm>
        </p:spPr>
        <p:txBody>
          <a:bodyPr vert="horz" wrap="square" lIns="91440" tIns="45720" rIns="91440" bIns="45720" anchor="t" anchorCtr="0"/>
          <a:p>
            <a:pPr marL="386080" indent="-386080" defTabSz="913130">
              <a:lnSpc>
                <a:spcPct val="90000"/>
              </a:lnSpc>
            </a:pPr>
            <a:endParaRPr lang="en-US" altLang="zh-CN" sz="900" dirty="0">
              <a:ea typeface="宋体" panose="02010600030101010101" pitchFamily="2" charset="-122"/>
            </a:endParaRPr>
          </a:p>
          <a:p>
            <a:pPr marL="386080" indent="-386080" defTabSz="913130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Desired Behavior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indent="-247650" defTabSz="913130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 No exception should occur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89093" name="Text Box 4"/>
          <p:cNvSpPr txBox="1"/>
          <p:nvPr/>
        </p:nvSpPr>
        <p:spPr>
          <a:xfrm>
            <a:off x="457200" y="1447800"/>
            <a:ext cx="8001000" cy="22256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5781" tIns="45781" rIns="45781" bIns="4578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spcBef>
                <a:spcPct val="0"/>
              </a:spcBef>
              <a:buNone/>
            </a:pPr>
            <a:r>
              <a: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# demo-exc3.ys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0x000:    xorq %rax,%rax   # Set condition codes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0x002:    jne t            # Not taken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0x00b:    irmovq $1,%rax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0x015:    irmovq $2,%rdx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0x01f:    halt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0x020: t: .byte 0xFF       # Target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9094" name="Line 19"/>
          <p:cNvSpPr/>
          <p:nvPr/>
        </p:nvSpPr>
        <p:spPr>
          <a:xfrm rot="-5400000" flipV="1">
            <a:off x="5478463" y="5416550"/>
            <a:ext cx="6238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89095" name="Text Box 20"/>
          <p:cNvSpPr txBox="1"/>
          <p:nvPr/>
        </p:nvSpPr>
        <p:spPr>
          <a:xfrm>
            <a:off x="4970463" y="5715000"/>
            <a:ext cx="2420937" cy="366713"/>
          </a:xfrm>
          <a:prstGeom prst="rect">
            <a:avLst/>
          </a:prstGeom>
          <a:noFill/>
          <a:ln w="19050">
            <a:noFill/>
          </a:ln>
        </p:spPr>
        <p:txBody>
          <a:bodyPr lIns="45781" tIns="45781" rIns="45781" bIns="4578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Exception detected</a:t>
            </a:r>
            <a:endParaRPr lang="en-US" altLang="zh-CN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89096" name="Group 53"/>
          <p:cNvGrpSpPr/>
          <p:nvPr/>
        </p:nvGrpSpPr>
        <p:grpSpPr>
          <a:xfrm>
            <a:off x="609600" y="4111625"/>
            <a:ext cx="2595563" cy="1527175"/>
            <a:chOff x="336" y="2116"/>
            <a:chExt cx="1635" cy="962"/>
          </a:xfrm>
        </p:grpSpPr>
        <p:sp>
          <p:nvSpPr>
            <p:cNvPr id="89137" name="Rectangle 5"/>
            <p:cNvSpPr/>
            <p:nvPr/>
          </p:nvSpPr>
          <p:spPr>
            <a:xfrm>
              <a:off x="336" y="2116"/>
              <a:ext cx="1635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0x000:    xorl %rax,%rax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89138" name="Rectangle 14"/>
            <p:cNvSpPr/>
            <p:nvPr/>
          </p:nvSpPr>
          <p:spPr>
            <a:xfrm>
              <a:off x="336" y="2308"/>
              <a:ext cx="1635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0x002:    jne t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89139" name="Rectangle 15"/>
            <p:cNvSpPr/>
            <p:nvPr/>
          </p:nvSpPr>
          <p:spPr>
            <a:xfrm>
              <a:off x="336" y="2501"/>
              <a:ext cx="1635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0x020: t: .byte 0xFF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89140" name="Rectangle 16"/>
            <p:cNvSpPr/>
            <p:nvPr/>
          </p:nvSpPr>
          <p:spPr>
            <a:xfrm>
              <a:off x="336" y="2693"/>
              <a:ext cx="1635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0x???: (I’m lost!)</a:t>
              </a:r>
              <a:endPara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89141" name="Rectangle 21"/>
            <p:cNvSpPr/>
            <p:nvPr/>
          </p:nvSpPr>
          <p:spPr>
            <a:xfrm>
              <a:off x="336" y="2885"/>
              <a:ext cx="1635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0x00b:    irmovq $1,%rax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9097" name="Group 52"/>
          <p:cNvGrpSpPr/>
          <p:nvPr/>
        </p:nvGrpSpPr>
        <p:grpSpPr>
          <a:xfrm>
            <a:off x="4643438" y="3805238"/>
            <a:ext cx="4119562" cy="1909762"/>
            <a:chOff x="2925" y="1875"/>
            <a:chExt cx="2595" cy="1203"/>
          </a:xfrm>
        </p:grpSpPr>
        <p:sp>
          <p:nvSpPr>
            <p:cNvPr id="89098" name="Rectangle 6"/>
            <p:cNvSpPr/>
            <p:nvPr/>
          </p:nvSpPr>
          <p:spPr>
            <a:xfrm>
              <a:off x="2925" y="1875"/>
              <a:ext cx="288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099" name="Rectangle 7"/>
            <p:cNvSpPr/>
            <p:nvPr/>
          </p:nvSpPr>
          <p:spPr>
            <a:xfrm>
              <a:off x="3213" y="1875"/>
              <a:ext cx="288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00" name="Rectangle 8"/>
            <p:cNvSpPr/>
            <p:nvPr/>
          </p:nvSpPr>
          <p:spPr>
            <a:xfrm>
              <a:off x="3501" y="1875"/>
              <a:ext cx="289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en-US" altLang="zh-CN" sz="20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01" name="Rectangle 9"/>
            <p:cNvSpPr/>
            <p:nvPr/>
          </p:nvSpPr>
          <p:spPr>
            <a:xfrm>
              <a:off x="2925" y="2116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02" name="Rectangle 10"/>
            <p:cNvSpPr/>
            <p:nvPr/>
          </p:nvSpPr>
          <p:spPr>
            <a:xfrm>
              <a:off x="3213" y="2116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03" name="Rectangle 11"/>
            <p:cNvSpPr/>
            <p:nvPr/>
          </p:nvSpPr>
          <p:spPr>
            <a:xfrm>
              <a:off x="3501" y="2116"/>
              <a:ext cx="289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04" name="Rectangle 12"/>
            <p:cNvSpPr/>
            <p:nvPr/>
          </p:nvSpPr>
          <p:spPr>
            <a:xfrm>
              <a:off x="3213" y="2308"/>
              <a:ext cx="288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05" name="Rectangle 13"/>
            <p:cNvSpPr/>
            <p:nvPr/>
          </p:nvSpPr>
          <p:spPr>
            <a:xfrm>
              <a:off x="3501" y="2308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06" name="Rectangle 17"/>
            <p:cNvSpPr/>
            <p:nvPr/>
          </p:nvSpPr>
          <p:spPr>
            <a:xfrm>
              <a:off x="3501" y="2501"/>
              <a:ext cx="289" cy="192"/>
            </a:xfrm>
            <a:prstGeom prst="rect">
              <a:avLst/>
            </a:prstGeom>
            <a:solidFill>
              <a:srgbClr val="B2B2B2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9107" name="Group 22"/>
            <p:cNvGrpSpPr/>
            <p:nvPr/>
          </p:nvGrpSpPr>
          <p:grpSpPr>
            <a:xfrm>
              <a:off x="3790" y="1875"/>
              <a:ext cx="288" cy="1010"/>
              <a:chOff x="3408" y="1872"/>
              <a:chExt cx="288" cy="1008"/>
            </a:xfrm>
          </p:grpSpPr>
          <p:sp>
            <p:nvSpPr>
              <p:cNvPr id="89132" name="Rectangle 23"/>
              <p:cNvSpPr/>
              <p:nvPr/>
            </p:nvSpPr>
            <p:spPr>
              <a:xfrm>
                <a:off x="3408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Helvetica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20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33" name="Rectangle 24"/>
              <p:cNvSpPr/>
              <p:nvPr/>
            </p:nvSpPr>
            <p:spPr>
              <a:xfrm>
                <a:off x="3408" y="211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M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34" name="Rectangle 25"/>
              <p:cNvSpPr/>
              <p:nvPr/>
            </p:nvSpPr>
            <p:spPr>
              <a:xfrm>
                <a:off x="3408" y="230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35" name="Rectangle 26"/>
              <p:cNvSpPr/>
              <p:nvPr/>
            </p:nvSpPr>
            <p:spPr>
              <a:xfrm>
                <a:off x="3408" y="2688"/>
                <a:ext cx="288" cy="192"/>
              </a:xfrm>
              <a:prstGeom prst="rect">
                <a:avLst/>
              </a:prstGeom>
              <a:solidFill>
                <a:srgbClr val="B2B2B2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F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36" name="Rectangle 27"/>
              <p:cNvSpPr/>
              <p:nvPr/>
            </p:nvSpPr>
            <p:spPr>
              <a:xfrm>
                <a:off x="3408" y="2496"/>
                <a:ext cx="288" cy="192"/>
              </a:xfrm>
              <a:prstGeom prst="rect">
                <a:avLst/>
              </a:prstGeom>
              <a:solidFill>
                <a:srgbClr val="B2B2B2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9108" name="Group 28"/>
            <p:cNvGrpSpPr/>
            <p:nvPr/>
          </p:nvGrpSpPr>
          <p:grpSpPr>
            <a:xfrm>
              <a:off x="4078" y="1875"/>
              <a:ext cx="289" cy="1203"/>
              <a:chOff x="3696" y="1872"/>
              <a:chExt cx="288" cy="1200"/>
            </a:xfrm>
          </p:grpSpPr>
          <p:sp>
            <p:nvSpPr>
              <p:cNvPr id="89126" name="Rectangle 29"/>
              <p:cNvSpPr/>
              <p:nvPr/>
            </p:nvSpPr>
            <p:spPr>
              <a:xfrm>
                <a:off x="3696" y="211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W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27" name="Rectangle 30"/>
              <p:cNvSpPr/>
              <p:nvPr/>
            </p:nvSpPr>
            <p:spPr>
              <a:xfrm>
                <a:off x="3696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Helvetica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20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28" name="Rectangle 31"/>
              <p:cNvSpPr/>
              <p:nvPr/>
            </p:nvSpPr>
            <p:spPr>
              <a:xfrm>
                <a:off x="3696" y="230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M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29" name="Rectangle 32"/>
              <p:cNvSpPr/>
              <p:nvPr/>
            </p:nvSpPr>
            <p:spPr>
              <a:xfrm>
                <a:off x="3696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30" name="Rectangle 33"/>
              <p:cNvSpPr/>
              <p:nvPr/>
            </p:nvSpPr>
            <p:spPr>
              <a:xfrm>
                <a:off x="3696" y="2880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F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31" name="Rectangle 34"/>
              <p:cNvSpPr/>
              <p:nvPr/>
            </p:nvSpPr>
            <p:spPr>
              <a:xfrm>
                <a:off x="3696" y="2496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9109" name="Group 35"/>
            <p:cNvGrpSpPr/>
            <p:nvPr/>
          </p:nvGrpSpPr>
          <p:grpSpPr>
            <a:xfrm>
              <a:off x="4367" y="1875"/>
              <a:ext cx="288" cy="1203"/>
              <a:chOff x="3984" y="1872"/>
              <a:chExt cx="288" cy="1200"/>
            </a:xfrm>
          </p:grpSpPr>
          <p:sp>
            <p:nvSpPr>
              <p:cNvPr id="89122" name="Rectangle 36"/>
              <p:cNvSpPr/>
              <p:nvPr/>
            </p:nvSpPr>
            <p:spPr>
              <a:xfrm>
                <a:off x="3984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23" name="Rectangle 37"/>
              <p:cNvSpPr/>
              <p:nvPr/>
            </p:nvSpPr>
            <p:spPr>
              <a:xfrm>
                <a:off x="3984" y="2880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24" name="Rectangle 38"/>
              <p:cNvSpPr/>
              <p:nvPr/>
            </p:nvSpPr>
            <p:spPr>
              <a:xfrm>
                <a:off x="3984" y="2496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M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25" name="Rectangle 39"/>
              <p:cNvSpPr/>
              <p:nvPr/>
            </p:nvSpPr>
            <p:spPr>
              <a:xfrm>
                <a:off x="3984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Helvetica" pitchFamily="34" charset="0"/>
                    <a:ea typeface="宋体" panose="02010600030101010101" pitchFamily="2" charset="-122"/>
                  </a:rPr>
                  <a:t>6</a:t>
                </a:r>
                <a:endParaRPr lang="en-US" altLang="zh-CN" sz="20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9110" name="Group 40"/>
            <p:cNvGrpSpPr/>
            <p:nvPr/>
          </p:nvGrpSpPr>
          <p:grpSpPr>
            <a:xfrm>
              <a:off x="4655" y="1875"/>
              <a:ext cx="288" cy="1203"/>
              <a:chOff x="4272" y="1872"/>
              <a:chExt cx="288" cy="1200"/>
            </a:xfrm>
          </p:grpSpPr>
          <p:sp>
            <p:nvSpPr>
              <p:cNvPr id="89118" name="Rectangle 41"/>
              <p:cNvSpPr/>
              <p:nvPr/>
            </p:nvSpPr>
            <p:spPr>
              <a:xfrm>
                <a:off x="4272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M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19" name="Rectangle 42"/>
              <p:cNvSpPr/>
              <p:nvPr/>
            </p:nvSpPr>
            <p:spPr>
              <a:xfrm>
                <a:off x="4272" y="2880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20" name="Rectangle 43"/>
              <p:cNvSpPr/>
              <p:nvPr/>
            </p:nvSpPr>
            <p:spPr>
              <a:xfrm>
                <a:off x="4272" y="2496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W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21" name="Rectangle 44"/>
              <p:cNvSpPr/>
              <p:nvPr/>
            </p:nvSpPr>
            <p:spPr>
              <a:xfrm>
                <a:off x="4272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Helvetica" pitchFamily="34" charset="0"/>
                    <a:ea typeface="宋体" panose="02010600030101010101" pitchFamily="2" charset="-122"/>
                  </a:rPr>
                  <a:t>7</a:t>
                </a:r>
                <a:endParaRPr lang="en-US" altLang="zh-CN" sz="20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9111" name="Group 45"/>
            <p:cNvGrpSpPr/>
            <p:nvPr/>
          </p:nvGrpSpPr>
          <p:grpSpPr>
            <a:xfrm>
              <a:off x="4943" y="1875"/>
              <a:ext cx="289" cy="1203"/>
              <a:chOff x="4560" y="1872"/>
              <a:chExt cx="288" cy="1200"/>
            </a:xfrm>
          </p:grpSpPr>
          <p:sp>
            <p:nvSpPr>
              <p:cNvPr id="89115" name="Rectangle 46"/>
              <p:cNvSpPr/>
              <p:nvPr/>
            </p:nvSpPr>
            <p:spPr>
              <a:xfrm>
                <a:off x="4560" y="268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W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16" name="Rectangle 47"/>
              <p:cNvSpPr/>
              <p:nvPr/>
            </p:nvSpPr>
            <p:spPr>
              <a:xfrm>
                <a:off x="4560" y="2880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M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17" name="Rectangle 48"/>
              <p:cNvSpPr/>
              <p:nvPr/>
            </p:nvSpPr>
            <p:spPr>
              <a:xfrm>
                <a:off x="4560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Helvetica" pitchFamily="34" charset="0"/>
                    <a:ea typeface="宋体" panose="02010600030101010101" pitchFamily="2" charset="-122"/>
                  </a:rPr>
                  <a:t>8</a:t>
                </a:r>
                <a:endParaRPr lang="en-US" altLang="zh-CN" sz="20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9112" name="Group 49"/>
            <p:cNvGrpSpPr/>
            <p:nvPr/>
          </p:nvGrpSpPr>
          <p:grpSpPr>
            <a:xfrm>
              <a:off x="5232" y="1875"/>
              <a:ext cx="288" cy="1203"/>
              <a:chOff x="4848" y="1872"/>
              <a:chExt cx="288" cy="1200"/>
            </a:xfrm>
          </p:grpSpPr>
          <p:sp>
            <p:nvSpPr>
              <p:cNvPr id="89113" name="Rectangle 50"/>
              <p:cNvSpPr/>
              <p:nvPr/>
            </p:nvSpPr>
            <p:spPr>
              <a:xfrm>
                <a:off x="4848" y="2880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W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14" name="Rectangle 51"/>
              <p:cNvSpPr/>
              <p:nvPr/>
            </p:nvSpPr>
            <p:spPr>
              <a:xfrm>
                <a:off x="4848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Helvetica" pitchFamily="34" charset="0"/>
                    <a:ea typeface="宋体" panose="02010600030101010101" pitchFamily="2" charset="-122"/>
                  </a:rPr>
                  <a:t>9</a:t>
                </a:r>
                <a:endParaRPr lang="en-US" altLang="zh-CN" sz="20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31"/>
          <p:cNvSpPr/>
          <p:nvPr/>
        </p:nvSpPr>
        <p:spPr>
          <a:xfrm>
            <a:off x="6932613" y="4495800"/>
            <a:ext cx="458787" cy="304800"/>
          </a:xfrm>
          <a:prstGeom prst="rect">
            <a:avLst/>
          </a:prstGeom>
          <a:solidFill>
            <a:srgbClr val="CC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557" tIns="45781" rIns="91557" bIns="45781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Helvetica" pitchFamily="34" charset="0"/>
                <a:ea typeface="宋体" panose="02010600030101010101" pitchFamily="2" charset="-122"/>
              </a:rPr>
              <a:t>W</a:t>
            </a:r>
            <a:endParaRPr lang="en-US" altLang="zh-CN" sz="20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1139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4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Exceptions in Pipeline Processor #4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1141" name="Rectangle 3"/>
          <p:cNvSpPr>
            <a:spLocks noGrp="1"/>
          </p:cNvSpPr>
          <p:nvPr>
            <p:ph idx="1"/>
          </p:nvPr>
        </p:nvSpPr>
        <p:spPr>
          <a:xfrm>
            <a:off x="457200" y="5405438"/>
            <a:ext cx="4876800" cy="1147762"/>
          </a:xfrm>
        </p:spPr>
        <p:txBody>
          <a:bodyPr vert="horz" wrap="square" lIns="91440" tIns="45720" rIns="91440" bIns="45720" anchor="t" anchorCtr="0"/>
          <a:p>
            <a:pPr marL="386080" indent="-386080" defTabSz="913130">
              <a:lnSpc>
                <a:spcPct val="90000"/>
              </a:lnSpc>
            </a:pPr>
            <a:endParaRPr lang="en-US" altLang="zh-CN" sz="900" dirty="0">
              <a:ea typeface="宋体" panose="02010600030101010101" pitchFamily="2" charset="-122"/>
            </a:endParaRPr>
          </a:p>
          <a:p>
            <a:pPr marL="386080" indent="-386080" defTabSz="913130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Desired Behavior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indent="-247650" defTabSz="913130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The fourth instruction should not have side effect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91142" name="Text Box 4"/>
          <p:cNvSpPr txBox="1"/>
          <p:nvPr/>
        </p:nvSpPr>
        <p:spPr>
          <a:xfrm>
            <a:off x="457200" y="1447800"/>
            <a:ext cx="8534400" cy="1938338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5781" tIns="45781" rIns="45781" bIns="4578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# demo-exc4.ys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0x000: irmovq $1,%rax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0x00a: xorq %rsp,%rsp # Set %rsp to 0 &amp; Set CC to 100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0x00c: pushq %rax # attempt to write 0xfffffffffffffff8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0x00e: addq %rax,%rax #(Should not be executed)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16305"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               # Would set CC to 000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8678" name="Text Box 20"/>
          <p:cNvSpPr txBox="1">
            <a:spLocks noChangeArrowheads="1"/>
          </p:cNvSpPr>
          <p:nvPr/>
        </p:nvSpPr>
        <p:spPr bwMode="auto">
          <a:xfrm>
            <a:off x="7616825" y="5010150"/>
            <a:ext cx="1371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81" tIns="45781" rIns="45781" bIns="45781">
            <a:spAutoFit/>
          </a:bodyPr>
          <a:lstStyle>
            <a:lvl1pPr defTabSz="91630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63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630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630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630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630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630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630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630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6305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Exception detected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91144" name="Group 53"/>
          <p:cNvGrpSpPr/>
          <p:nvPr/>
        </p:nvGrpSpPr>
        <p:grpSpPr>
          <a:xfrm>
            <a:off x="609600" y="4111625"/>
            <a:ext cx="2595563" cy="1222375"/>
            <a:chOff x="336" y="2116"/>
            <a:chExt cx="1635" cy="770"/>
          </a:xfrm>
        </p:grpSpPr>
        <p:sp>
          <p:nvSpPr>
            <p:cNvPr id="91174" name="Rectangle 5"/>
            <p:cNvSpPr/>
            <p:nvPr/>
          </p:nvSpPr>
          <p:spPr>
            <a:xfrm>
              <a:off x="336" y="2116"/>
              <a:ext cx="1635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0x000:    irmovq $1, %rax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1175" name="Rectangle 14"/>
            <p:cNvSpPr/>
            <p:nvPr/>
          </p:nvSpPr>
          <p:spPr>
            <a:xfrm>
              <a:off x="336" y="2308"/>
              <a:ext cx="1635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0x00a:    xorq %rsp, %rsp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1176" name="Rectangle 15"/>
            <p:cNvSpPr/>
            <p:nvPr/>
          </p:nvSpPr>
          <p:spPr>
            <a:xfrm>
              <a:off x="336" y="2501"/>
              <a:ext cx="1635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0x00c:    pushq %rax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91177" name="Rectangle 21"/>
            <p:cNvSpPr/>
            <p:nvPr/>
          </p:nvSpPr>
          <p:spPr>
            <a:xfrm>
              <a:off x="336" y="2693"/>
              <a:ext cx="1635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0x00b:    addq %rax,%rax</a:t>
              </a:r>
              <a:endPara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1145" name="Group 52"/>
          <p:cNvGrpSpPr/>
          <p:nvPr/>
        </p:nvGrpSpPr>
        <p:grpSpPr>
          <a:xfrm>
            <a:off x="4643438" y="3805238"/>
            <a:ext cx="2746375" cy="1606550"/>
            <a:chOff x="2925" y="1875"/>
            <a:chExt cx="1730" cy="1012"/>
          </a:xfrm>
        </p:grpSpPr>
        <p:sp>
          <p:nvSpPr>
            <p:cNvPr id="91149" name="Rectangle 6"/>
            <p:cNvSpPr/>
            <p:nvPr/>
          </p:nvSpPr>
          <p:spPr>
            <a:xfrm>
              <a:off x="2925" y="1875"/>
              <a:ext cx="288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150" name="Rectangle 7"/>
            <p:cNvSpPr/>
            <p:nvPr/>
          </p:nvSpPr>
          <p:spPr>
            <a:xfrm>
              <a:off x="3213" y="1875"/>
              <a:ext cx="288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151" name="Rectangle 8"/>
            <p:cNvSpPr/>
            <p:nvPr/>
          </p:nvSpPr>
          <p:spPr>
            <a:xfrm>
              <a:off x="3501" y="1875"/>
              <a:ext cx="289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en-US" altLang="zh-CN" sz="20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152" name="Rectangle 9"/>
            <p:cNvSpPr/>
            <p:nvPr/>
          </p:nvSpPr>
          <p:spPr>
            <a:xfrm>
              <a:off x="2925" y="2116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153" name="Rectangle 10"/>
            <p:cNvSpPr/>
            <p:nvPr/>
          </p:nvSpPr>
          <p:spPr>
            <a:xfrm>
              <a:off x="3213" y="2116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154" name="Rectangle 11"/>
            <p:cNvSpPr/>
            <p:nvPr/>
          </p:nvSpPr>
          <p:spPr>
            <a:xfrm>
              <a:off x="3501" y="2116"/>
              <a:ext cx="289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155" name="Rectangle 12"/>
            <p:cNvSpPr/>
            <p:nvPr/>
          </p:nvSpPr>
          <p:spPr>
            <a:xfrm>
              <a:off x="3213" y="2308"/>
              <a:ext cx="288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156" name="Rectangle 13"/>
            <p:cNvSpPr/>
            <p:nvPr/>
          </p:nvSpPr>
          <p:spPr>
            <a:xfrm>
              <a:off x="3501" y="2308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157" name="Rectangle 17"/>
            <p:cNvSpPr/>
            <p:nvPr/>
          </p:nvSpPr>
          <p:spPr>
            <a:xfrm>
              <a:off x="3501" y="2501"/>
              <a:ext cx="289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1158" name="Group 22"/>
            <p:cNvGrpSpPr/>
            <p:nvPr/>
          </p:nvGrpSpPr>
          <p:grpSpPr>
            <a:xfrm>
              <a:off x="3790" y="1875"/>
              <a:ext cx="288" cy="1010"/>
              <a:chOff x="3408" y="1872"/>
              <a:chExt cx="288" cy="1008"/>
            </a:xfrm>
          </p:grpSpPr>
          <p:sp>
            <p:nvSpPr>
              <p:cNvPr id="91169" name="Rectangle 23"/>
              <p:cNvSpPr/>
              <p:nvPr/>
            </p:nvSpPr>
            <p:spPr>
              <a:xfrm>
                <a:off x="3408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Helvetica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20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70" name="Rectangle 24"/>
              <p:cNvSpPr/>
              <p:nvPr/>
            </p:nvSpPr>
            <p:spPr>
              <a:xfrm>
                <a:off x="3408" y="211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M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71" name="Rectangle 25"/>
              <p:cNvSpPr/>
              <p:nvPr/>
            </p:nvSpPr>
            <p:spPr>
              <a:xfrm>
                <a:off x="3408" y="230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72" name="Rectangle 26"/>
              <p:cNvSpPr/>
              <p:nvPr/>
            </p:nvSpPr>
            <p:spPr>
              <a:xfrm>
                <a:off x="3408" y="2688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F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73" name="Rectangle 27"/>
              <p:cNvSpPr/>
              <p:nvPr/>
            </p:nvSpPr>
            <p:spPr>
              <a:xfrm>
                <a:off x="3408" y="24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1159" name="Group 28"/>
            <p:cNvGrpSpPr/>
            <p:nvPr/>
          </p:nvGrpSpPr>
          <p:grpSpPr>
            <a:xfrm>
              <a:off x="4078" y="1876"/>
              <a:ext cx="289" cy="1011"/>
              <a:chOff x="3696" y="1872"/>
              <a:chExt cx="288" cy="1008"/>
            </a:xfrm>
          </p:grpSpPr>
          <p:sp>
            <p:nvSpPr>
              <p:cNvPr id="91164" name="Rectangle 29"/>
              <p:cNvSpPr/>
              <p:nvPr/>
            </p:nvSpPr>
            <p:spPr>
              <a:xfrm>
                <a:off x="3696" y="211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W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65" name="Rectangle 30"/>
              <p:cNvSpPr/>
              <p:nvPr/>
            </p:nvSpPr>
            <p:spPr>
              <a:xfrm>
                <a:off x="3696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Helvetica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20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66" name="Rectangle 31"/>
              <p:cNvSpPr/>
              <p:nvPr/>
            </p:nvSpPr>
            <p:spPr>
              <a:xfrm>
                <a:off x="3696" y="230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M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67" name="Rectangle 32"/>
              <p:cNvSpPr/>
              <p:nvPr/>
            </p:nvSpPr>
            <p:spPr>
              <a:xfrm>
                <a:off x="3696" y="2688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68" name="Rectangle 34"/>
              <p:cNvSpPr/>
              <p:nvPr/>
            </p:nvSpPr>
            <p:spPr>
              <a:xfrm>
                <a:off x="3696" y="24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1160" name="Group 35"/>
            <p:cNvGrpSpPr/>
            <p:nvPr/>
          </p:nvGrpSpPr>
          <p:grpSpPr>
            <a:xfrm>
              <a:off x="4367" y="1876"/>
              <a:ext cx="288" cy="1011"/>
              <a:chOff x="3984" y="1872"/>
              <a:chExt cx="288" cy="1008"/>
            </a:xfrm>
          </p:grpSpPr>
          <p:sp>
            <p:nvSpPr>
              <p:cNvPr id="91161" name="Rectangle 36"/>
              <p:cNvSpPr/>
              <p:nvPr/>
            </p:nvSpPr>
            <p:spPr>
              <a:xfrm>
                <a:off x="3984" y="2688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62" name="Rectangle 38"/>
              <p:cNvSpPr/>
              <p:nvPr/>
            </p:nvSpPr>
            <p:spPr>
              <a:xfrm>
                <a:off x="3984" y="2496"/>
                <a:ext cx="288" cy="192"/>
              </a:xfrm>
              <a:prstGeom prst="rect">
                <a:avLst/>
              </a:prstGeom>
              <a:solidFill>
                <a:srgbClr val="BFBFB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M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63" name="Rectangle 39"/>
              <p:cNvSpPr/>
              <p:nvPr/>
            </p:nvSpPr>
            <p:spPr>
              <a:xfrm>
                <a:off x="3984" y="187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Helvetica" pitchFamily="34" charset="0"/>
                    <a:ea typeface="宋体" panose="02010600030101010101" pitchFamily="2" charset="-122"/>
                  </a:rPr>
                  <a:t>6</a:t>
                </a:r>
                <a:endParaRPr lang="en-US" altLang="zh-CN" sz="20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1146" name="Line 19"/>
          <p:cNvSpPr/>
          <p:nvPr/>
        </p:nvSpPr>
        <p:spPr>
          <a:xfrm rot="-5400000">
            <a:off x="6892925" y="5448300"/>
            <a:ext cx="306388" cy="230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6096000" y="5657850"/>
            <a:ext cx="1216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5781" tIns="45781" rIns="45781" bIns="45781">
            <a:spAutoFit/>
          </a:bodyPr>
          <a:lstStyle>
            <a:lvl1pPr defTabSz="91630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630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630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630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630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630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630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630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630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63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CC set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1148" name="Freeform 1"/>
          <p:cNvSpPr/>
          <p:nvPr/>
        </p:nvSpPr>
        <p:spPr>
          <a:xfrm>
            <a:off x="7407275" y="4748213"/>
            <a:ext cx="612775" cy="403225"/>
          </a:xfrm>
          <a:custGeom>
            <a:avLst/>
            <a:gdLst/>
            <a:ahLst/>
            <a:cxnLst>
              <a:cxn ang="0">
                <a:pos x="559735" y="403813"/>
              </a:cxn>
              <a:cxn ang="0">
                <a:pos x="559735" y="9393"/>
              </a:cxn>
              <a:cxn ang="0">
                <a:pos x="0" y="162073"/>
              </a:cxn>
            </a:cxnLst>
            <a:pathLst>
              <a:path w="612570" h="403078">
                <a:moveTo>
                  <a:pt x="558800" y="403078"/>
                </a:moveTo>
                <a:cubicBezTo>
                  <a:pt x="605366" y="226336"/>
                  <a:pt x="651933" y="49595"/>
                  <a:pt x="558800" y="9378"/>
                </a:cubicBezTo>
                <a:cubicBezTo>
                  <a:pt x="465667" y="-30839"/>
                  <a:pt x="232833" y="65469"/>
                  <a:pt x="0" y="161778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Maintaining Exception Ordering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4114800"/>
            <a:ext cx="8763000" cy="25622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86080" marR="0" lvl="0" indent="-386080" algn="l" defTabSz="9131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Add exception status field to pipeline registers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86080" marR="0" lvl="0" indent="-386080" algn="l" defTabSz="9131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Fetch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stage sets to either “AOK”, “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ADR” (when bad fetch address)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“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HLT” (halt instruction)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or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“INS” (illegal instruction)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86080" marR="0" lvl="0" indent="-386080" algn="l" defTabSz="9131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Decode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&amp;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Execute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pass values through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86080" marR="0" lvl="0" indent="-386080" algn="l" defTabSz="9131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Memory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either passes through or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sets to “ADR”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86080" marR="0" lvl="0" indent="-386080" algn="l" defTabSz="9131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Exception triggered only when instruction hits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Write-back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3188" name="Group 46"/>
          <p:cNvGrpSpPr/>
          <p:nvPr/>
        </p:nvGrpSpPr>
        <p:grpSpPr>
          <a:xfrm>
            <a:off x="457200" y="1443038"/>
            <a:ext cx="8153400" cy="2519362"/>
            <a:chOff x="288" y="912"/>
            <a:chExt cx="5136" cy="1587"/>
          </a:xfrm>
        </p:grpSpPr>
        <p:grpSp>
          <p:nvGrpSpPr>
            <p:cNvPr id="93189" name="Group 4"/>
            <p:cNvGrpSpPr/>
            <p:nvPr/>
          </p:nvGrpSpPr>
          <p:grpSpPr>
            <a:xfrm>
              <a:off x="288" y="2259"/>
              <a:ext cx="5136" cy="240"/>
              <a:chOff x="672" y="2112"/>
              <a:chExt cx="4464" cy="240"/>
            </a:xfrm>
          </p:grpSpPr>
          <p:sp>
            <p:nvSpPr>
              <p:cNvPr id="93224" name="Rectangle 5"/>
              <p:cNvSpPr/>
              <p:nvPr/>
            </p:nvSpPr>
            <p:spPr>
              <a:xfrm>
                <a:off x="672" y="2112"/>
                <a:ext cx="4464" cy="240"/>
              </a:xfrm>
              <a:prstGeom prst="rect">
                <a:avLst/>
              </a:prstGeom>
              <a:solidFill>
                <a:srgbClr val="4D4D4D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57" tIns="45781" rIns="91557" bIns="45781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Helvetica" pitchFamily="34" charset="0"/>
                    <a:ea typeface="宋体" panose="02010600030101010101" pitchFamily="2" charset="-122"/>
                  </a:rPr>
                  <a:t>F</a:t>
                </a:r>
                <a:endParaRPr lang="en-US" altLang="zh-CN" sz="2000" b="1" dirty="0">
                  <a:solidFill>
                    <a:schemeClr val="bg1"/>
                  </a:solidFill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25" name="Rectangle 6"/>
              <p:cNvSpPr/>
              <p:nvPr/>
            </p:nvSpPr>
            <p:spPr>
              <a:xfrm>
                <a:off x="2112" y="211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48" tIns="45776" rIns="91548" bIns="45776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Helvetica" pitchFamily="34" charset="0"/>
                    <a:ea typeface="宋体" panose="02010600030101010101" pitchFamily="2" charset="-122"/>
                  </a:rPr>
                  <a:t>predPC</a:t>
                </a:r>
                <a:endParaRPr lang="en-US" altLang="zh-CN" sz="2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3190" name="Rectangle 8"/>
            <p:cNvSpPr/>
            <p:nvPr/>
          </p:nvSpPr>
          <p:spPr>
            <a:xfrm>
              <a:off x="288" y="912"/>
              <a:ext cx="5136" cy="241"/>
            </a:xfrm>
            <a:prstGeom prst="rect">
              <a:avLst/>
            </a:prstGeom>
            <a:solidFill>
              <a:srgbClr val="4D4D4D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000" b="1" dirty="0">
                <a:solidFill>
                  <a:schemeClr val="bg1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1" name="Rectangle 9"/>
            <p:cNvSpPr/>
            <p:nvPr/>
          </p:nvSpPr>
          <p:spPr>
            <a:xfrm>
              <a:off x="1104" y="912"/>
              <a:ext cx="432" cy="24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800" dirty="0">
                  <a:latin typeface="Helvetica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icode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2" name="Rectangle 10"/>
            <p:cNvSpPr/>
            <p:nvPr/>
          </p:nvSpPr>
          <p:spPr>
            <a:xfrm>
              <a:off x="2442" y="912"/>
              <a:ext cx="663" cy="24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valE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3" name="Rectangle 11"/>
            <p:cNvSpPr/>
            <p:nvPr/>
          </p:nvSpPr>
          <p:spPr>
            <a:xfrm>
              <a:off x="3105" y="912"/>
              <a:ext cx="662" cy="24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valM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4" name="Rectangle 12"/>
            <p:cNvSpPr/>
            <p:nvPr/>
          </p:nvSpPr>
          <p:spPr>
            <a:xfrm>
              <a:off x="4099" y="912"/>
              <a:ext cx="331" cy="24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dstE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5" name="Rectangle 13"/>
            <p:cNvSpPr/>
            <p:nvPr/>
          </p:nvSpPr>
          <p:spPr>
            <a:xfrm>
              <a:off x="4430" y="912"/>
              <a:ext cx="331" cy="24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dstM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6" name="Rectangle 14"/>
            <p:cNvSpPr/>
            <p:nvPr/>
          </p:nvSpPr>
          <p:spPr>
            <a:xfrm>
              <a:off x="564" y="912"/>
              <a:ext cx="331" cy="241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stat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7" name="Rectangle 16"/>
            <p:cNvSpPr/>
            <p:nvPr/>
          </p:nvSpPr>
          <p:spPr>
            <a:xfrm>
              <a:off x="288" y="1249"/>
              <a:ext cx="5136" cy="240"/>
            </a:xfrm>
            <a:prstGeom prst="rect">
              <a:avLst/>
            </a:prstGeom>
            <a:solidFill>
              <a:srgbClr val="4D4D4D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b="1" dirty="0">
                <a:solidFill>
                  <a:schemeClr val="bg1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8" name="Rectangle 17"/>
            <p:cNvSpPr/>
            <p:nvPr/>
          </p:nvSpPr>
          <p:spPr>
            <a:xfrm>
              <a:off x="1779" y="1249"/>
              <a:ext cx="331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Cnd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9" name="Rectangle 19"/>
            <p:cNvSpPr/>
            <p:nvPr/>
          </p:nvSpPr>
          <p:spPr>
            <a:xfrm>
              <a:off x="2442" y="1249"/>
              <a:ext cx="663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valE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00" name="Rectangle 20"/>
            <p:cNvSpPr/>
            <p:nvPr/>
          </p:nvSpPr>
          <p:spPr>
            <a:xfrm>
              <a:off x="3105" y="1249"/>
              <a:ext cx="662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valA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01" name="Rectangle 21"/>
            <p:cNvSpPr/>
            <p:nvPr/>
          </p:nvSpPr>
          <p:spPr>
            <a:xfrm>
              <a:off x="4099" y="1249"/>
              <a:ext cx="331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dstE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02" name="Rectangle 22"/>
            <p:cNvSpPr/>
            <p:nvPr/>
          </p:nvSpPr>
          <p:spPr>
            <a:xfrm>
              <a:off x="4430" y="1249"/>
              <a:ext cx="331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dstM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03" name="Rectangle 23"/>
            <p:cNvSpPr/>
            <p:nvPr/>
          </p:nvSpPr>
          <p:spPr>
            <a:xfrm>
              <a:off x="564" y="1249"/>
              <a:ext cx="331" cy="24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stat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04" name="Rectangle 25"/>
            <p:cNvSpPr/>
            <p:nvPr/>
          </p:nvSpPr>
          <p:spPr>
            <a:xfrm>
              <a:off x="288" y="1586"/>
              <a:ext cx="5136" cy="240"/>
            </a:xfrm>
            <a:prstGeom prst="rect">
              <a:avLst/>
            </a:prstGeom>
            <a:solidFill>
              <a:srgbClr val="4D4D4D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000" b="1" dirty="0">
                <a:solidFill>
                  <a:schemeClr val="bg1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05" name="Rectangle 26"/>
            <p:cNvSpPr/>
            <p:nvPr/>
          </p:nvSpPr>
          <p:spPr>
            <a:xfrm>
              <a:off x="1116" y="1586"/>
              <a:ext cx="420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icode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06" name="Rectangle 27"/>
            <p:cNvSpPr/>
            <p:nvPr/>
          </p:nvSpPr>
          <p:spPr>
            <a:xfrm>
              <a:off x="1541" y="1586"/>
              <a:ext cx="331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ifun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07" name="Rectangle 28"/>
            <p:cNvSpPr/>
            <p:nvPr/>
          </p:nvSpPr>
          <p:spPr>
            <a:xfrm>
              <a:off x="2110" y="1586"/>
              <a:ext cx="663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valC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08" name="Rectangle 29"/>
            <p:cNvSpPr/>
            <p:nvPr/>
          </p:nvSpPr>
          <p:spPr>
            <a:xfrm>
              <a:off x="2773" y="1586"/>
              <a:ext cx="663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valA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09" name="Rectangle 30"/>
            <p:cNvSpPr/>
            <p:nvPr/>
          </p:nvSpPr>
          <p:spPr>
            <a:xfrm>
              <a:off x="3436" y="1586"/>
              <a:ext cx="663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valB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10" name="Rectangle 31"/>
            <p:cNvSpPr/>
            <p:nvPr/>
          </p:nvSpPr>
          <p:spPr>
            <a:xfrm>
              <a:off x="4099" y="1586"/>
              <a:ext cx="331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dstE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11" name="Rectangle 32"/>
            <p:cNvSpPr/>
            <p:nvPr/>
          </p:nvSpPr>
          <p:spPr>
            <a:xfrm>
              <a:off x="4430" y="1586"/>
              <a:ext cx="331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dstM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12" name="Rectangle 33"/>
            <p:cNvSpPr/>
            <p:nvPr/>
          </p:nvSpPr>
          <p:spPr>
            <a:xfrm>
              <a:off x="4761" y="1586"/>
              <a:ext cx="332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srcA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13" name="Rectangle 34"/>
            <p:cNvSpPr/>
            <p:nvPr/>
          </p:nvSpPr>
          <p:spPr>
            <a:xfrm>
              <a:off x="5093" y="1586"/>
              <a:ext cx="331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srcB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14" name="Rectangle 35"/>
            <p:cNvSpPr/>
            <p:nvPr/>
          </p:nvSpPr>
          <p:spPr>
            <a:xfrm>
              <a:off x="564" y="1586"/>
              <a:ext cx="331" cy="24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stat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15" name="Rectangle 37"/>
            <p:cNvSpPr/>
            <p:nvPr/>
          </p:nvSpPr>
          <p:spPr>
            <a:xfrm>
              <a:off x="288" y="1922"/>
              <a:ext cx="5136" cy="241"/>
            </a:xfrm>
            <a:prstGeom prst="rect">
              <a:avLst/>
            </a:prstGeom>
            <a:solidFill>
              <a:srgbClr val="4D4D4D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57" tIns="45781" rIns="91557" bIns="45781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16305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solidFill>
                  <a:schemeClr val="bg1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16" name="Rectangle 38"/>
            <p:cNvSpPr/>
            <p:nvPr/>
          </p:nvSpPr>
          <p:spPr>
            <a:xfrm>
              <a:off x="2442" y="1922"/>
              <a:ext cx="331" cy="24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rB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17" name="Rectangle 39"/>
            <p:cNvSpPr/>
            <p:nvPr/>
          </p:nvSpPr>
          <p:spPr>
            <a:xfrm>
              <a:off x="2773" y="1922"/>
              <a:ext cx="663" cy="24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valC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18" name="Rectangle 40"/>
            <p:cNvSpPr/>
            <p:nvPr/>
          </p:nvSpPr>
          <p:spPr>
            <a:xfrm>
              <a:off x="3436" y="1922"/>
              <a:ext cx="663" cy="24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valP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19" name="Rectangle 41"/>
            <p:cNvSpPr/>
            <p:nvPr/>
          </p:nvSpPr>
          <p:spPr>
            <a:xfrm>
              <a:off x="1116" y="1922"/>
              <a:ext cx="420" cy="24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icode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20" name="Rectangle 42"/>
            <p:cNvSpPr/>
            <p:nvPr/>
          </p:nvSpPr>
          <p:spPr>
            <a:xfrm>
              <a:off x="1541" y="1922"/>
              <a:ext cx="331" cy="24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ifun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21" name="Rectangle 43"/>
            <p:cNvSpPr/>
            <p:nvPr/>
          </p:nvSpPr>
          <p:spPr>
            <a:xfrm>
              <a:off x="2110" y="1922"/>
              <a:ext cx="332" cy="24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rA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22" name="Rectangle 44"/>
            <p:cNvSpPr/>
            <p:nvPr/>
          </p:nvSpPr>
          <p:spPr>
            <a:xfrm>
              <a:off x="564" y="1922"/>
              <a:ext cx="331" cy="241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stat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23" name="Rectangle 18"/>
            <p:cNvSpPr/>
            <p:nvPr/>
          </p:nvSpPr>
          <p:spPr>
            <a:xfrm>
              <a:off x="1116" y="1249"/>
              <a:ext cx="420" cy="23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48" tIns="45776" rIns="91548" bIns="45776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800" dirty="0">
                  <a:latin typeface="Helvetica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icode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Avoiding Side Effects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523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Presence of Exception Should Disable State Update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Invalid instructions are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converted to pipeline bubbles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Except have stat indicating exception status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Data memory will not write to invalid address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Prevent invalid update of condition codes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Detect exception in memory stage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Disable condition code setting in execute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Must happen in same clock cycle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Avoiding Side Effects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Presence of Exception Should Disable State Update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Handling exception in final stages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When detect exception in memory stage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Start injecting bubbles into memory stage on next cycle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When detect exception in write-back stage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Stall excepting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Included in HCL code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Rest of Exception Handling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728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386080" indent="-386080" defTabSz="913130"/>
            <a:r>
              <a:rPr lang="en-US" altLang="zh-CN" dirty="0">
                <a:ea typeface="宋体" panose="02010600030101010101" pitchFamily="2" charset="-122"/>
              </a:rPr>
              <a:t>Calling Exception Handler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indent="-247650" defTabSz="913130"/>
            <a:r>
              <a:rPr lang="en-US" altLang="zh-CN" dirty="0">
                <a:ea typeface="宋体" panose="02010600030101010101" pitchFamily="2" charset="-122"/>
              </a:rPr>
              <a:t>Push PC onto stack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144905" lvl="2" indent="-238125" defTabSz="913130"/>
            <a:r>
              <a:rPr lang="en-US" altLang="zh-CN" dirty="0">
                <a:ea typeface="宋体" panose="02010600030101010101" pitchFamily="2" charset="-122"/>
              </a:rPr>
              <a:t>Either PC of faulting instruction or of next instruction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144905" lvl="2" indent="-238125" defTabSz="913130"/>
            <a:r>
              <a:rPr lang="en-US" altLang="zh-CN" dirty="0">
                <a:ea typeface="宋体" panose="02010600030101010101" pitchFamily="2" charset="-122"/>
              </a:rPr>
              <a:t>Usually pass through pipeline along with exception status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indent="-247650" defTabSz="913130"/>
            <a:r>
              <a:rPr lang="en-US" altLang="zh-CN" dirty="0">
                <a:ea typeface="宋体" panose="02010600030101010101" pitchFamily="2" charset="-122"/>
              </a:rPr>
              <a:t>Jump to handler address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144905" lvl="2" indent="-238125" defTabSz="913130"/>
            <a:r>
              <a:rPr lang="en-US" altLang="zh-CN" dirty="0">
                <a:ea typeface="宋体" panose="02010600030101010101" pitchFamily="2" charset="-122"/>
              </a:rPr>
              <a:t>Usually fixed address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144905" lvl="2" indent="-238125" defTabSz="913130"/>
            <a:r>
              <a:rPr lang="en-US" altLang="zh-CN" dirty="0">
                <a:ea typeface="宋体" panose="02010600030101010101" pitchFamily="2" charset="-122"/>
              </a:rPr>
              <a:t>Defined as part of ISA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86080" indent="-386080" defTabSz="913130"/>
            <a:r>
              <a:rPr lang="en-US" altLang="zh-CN" dirty="0">
                <a:ea typeface="宋体" panose="02010600030101010101" pitchFamily="2" charset="-122"/>
              </a:rPr>
              <a:t>Implementation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indent="-247650" defTabSz="913130"/>
            <a:r>
              <a:rPr lang="en-US" altLang="zh-CN" dirty="0">
                <a:ea typeface="宋体" panose="02010600030101010101" pitchFamily="2" charset="-122"/>
              </a:rPr>
              <a:t>Haven’t tried it yet!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81"/>
          <p:cNvSpPr>
            <a:spLocks noChangeArrowheads="1"/>
          </p:cNvSpPr>
          <p:nvPr/>
        </p:nvSpPr>
        <p:spPr bwMode="auto">
          <a:xfrm>
            <a:off x="4148138" y="3892550"/>
            <a:ext cx="2028825" cy="8794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716963" cy="78105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 Dependencies: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3 Nop’s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3316" name="Line 168"/>
          <p:cNvSpPr/>
          <p:nvPr/>
        </p:nvSpPr>
        <p:spPr>
          <a:xfrm flipH="1">
            <a:off x="4146550" y="2824163"/>
            <a:ext cx="1571625" cy="10683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7" name="Line 169"/>
          <p:cNvSpPr/>
          <p:nvPr/>
        </p:nvSpPr>
        <p:spPr>
          <a:xfrm>
            <a:off x="6175375" y="2824163"/>
            <a:ext cx="1588" cy="26717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8" name="Rectangle 209"/>
          <p:cNvSpPr/>
          <p:nvPr/>
        </p:nvSpPr>
        <p:spPr>
          <a:xfrm>
            <a:off x="6175375" y="5345113"/>
            <a:ext cx="2809875" cy="1120775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3319" name="Rectangle 210"/>
          <p:cNvSpPr/>
          <p:nvPr/>
        </p:nvSpPr>
        <p:spPr>
          <a:xfrm>
            <a:off x="7086600" y="5373688"/>
            <a:ext cx="1106488" cy="3413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Decode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320" name="Rectangle 211"/>
          <p:cNvSpPr/>
          <p:nvPr/>
        </p:nvSpPr>
        <p:spPr>
          <a:xfrm>
            <a:off x="6175375" y="5715000"/>
            <a:ext cx="2809875" cy="7508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1600" dirty="0">
                <a:ea typeface="宋体" panose="02010600030101010101" pitchFamily="2" charset="-122"/>
              </a:rPr>
              <a:t>←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R[%rdx]=10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val←R[%rax]=3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321" name="Rectangle 174"/>
          <p:cNvSpPr/>
          <p:nvPr/>
        </p:nvSpPr>
        <p:spPr>
          <a:xfrm>
            <a:off x="4267200" y="4464050"/>
            <a:ext cx="1909763" cy="30797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3322" name="Rectangle 182"/>
          <p:cNvSpPr/>
          <p:nvPr/>
        </p:nvSpPr>
        <p:spPr>
          <a:xfrm>
            <a:off x="4267200" y="4002088"/>
            <a:ext cx="1843088" cy="3413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Write Back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323" name="Rectangle 183"/>
          <p:cNvSpPr/>
          <p:nvPr/>
        </p:nvSpPr>
        <p:spPr>
          <a:xfrm>
            <a:off x="4148138" y="4379913"/>
            <a:ext cx="2028825" cy="392112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3324" name="Rectangle 184"/>
          <p:cNvSpPr/>
          <p:nvPr/>
        </p:nvSpPr>
        <p:spPr>
          <a:xfrm>
            <a:off x="4394200" y="4419600"/>
            <a:ext cx="1662113" cy="3317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R[%rax]</a:t>
            </a: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←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325" name="Rectangle 230"/>
          <p:cNvSpPr/>
          <p:nvPr/>
        </p:nvSpPr>
        <p:spPr>
          <a:xfrm>
            <a:off x="4343400" y="3509963"/>
            <a:ext cx="1757363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3326" name="Rectangle 231"/>
          <p:cNvSpPr/>
          <p:nvPr/>
        </p:nvSpPr>
        <p:spPr>
          <a:xfrm>
            <a:off x="5029200" y="3557588"/>
            <a:ext cx="1017588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Cycle 6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3327" name="Rectangle 4"/>
          <p:cNvSpPr/>
          <p:nvPr/>
        </p:nvSpPr>
        <p:spPr>
          <a:xfrm>
            <a:off x="992188" y="1966913"/>
            <a:ext cx="2593975" cy="30638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3328" name="Rectangle 228"/>
          <p:cNvSpPr/>
          <p:nvPr/>
        </p:nvSpPr>
        <p:spPr>
          <a:xfrm>
            <a:off x="992188" y="1662113"/>
            <a:ext cx="2593975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grpSp>
        <p:nvGrpSpPr>
          <p:cNvPr id="13329" name="Group 264"/>
          <p:cNvGrpSpPr/>
          <p:nvPr/>
        </p:nvGrpSpPr>
        <p:grpSpPr>
          <a:xfrm>
            <a:off x="3429000" y="609600"/>
            <a:ext cx="5037138" cy="2587625"/>
            <a:chOff x="2452" y="529"/>
            <a:chExt cx="3173" cy="1630"/>
          </a:xfrm>
        </p:grpSpPr>
        <p:sp>
          <p:nvSpPr>
            <p:cNvPr id="13333" name="Rectangle 9"/>
            <p:cNvSpPr/>
            <p:nvPr/>
          </p:nvSpPr>
          <p:spPr>
            <a:xfrm>
              <a:off x="2452" y="52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34" name="Rectangle 10"/>
            <p:cNvSpPr/>
            <p:nvPr/>
          </p:nvSpPr>
          <p:spPr>
            <a:xfrm>
              <a:off x="2563" y="573"/>
              <a:ext cx="107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5" name="Rectangle 11"/>
            <p:cNvSpPr/>
            <p:nvPr/>
          </p:nvSpPr>
          <p:spPr>
            <a:xfrm>
              <a:off x="2740" y="52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36" name="Rectangle 12"/>
            <p:cNvSpPr/>
            <p:nvPr/>
          </p:nvSpPr>
          <p:spPr>
            <a:xfrm>
              <a:off x="2851" y="573"/>
              <a:ext cx="107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7" name="Rectangle 13"/>
            <p:cNvSpPr/>
            <p:nvPr/>
          </p:nvSpPr>
          <p:spPr>
            <a:xfrm>
              <a:off x="3028" y="529"/>
              <a:ext cx="289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38" name="Rectangle 14"/>
            <p:cNvSpPr/>
            <p:nvPr/>
          </p:nvSpPr>
          <p:spPr>
            <a:xfrm>
              <a:off x="3140" y="573"/>
              <a:ext cx="107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9" name="Rectangle 15"/>
            <p:cNvSpPr/>
            <p:nvPr/>
          </p:nvSpPr>
          <p:spPr>
            <a:xfrm>
              <a:off x="3317" y="52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40" name="Rectangle 16"/>
            <p:cNvSpPr/>
            <p:nvPr/>
          </p:nvSpPr>
          <p:spPr>
            <a:xfrm>
              <a:off x="3428" y="573"/>
              <a:ext cx="107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1" name="Rectangle 17"/>
            <p:cNvSpPr/>
            <p:nvPr/>
          </p:nvSpPr>
          <p:spPr>
            <a:xfrm>
              <a:off x="3605" y="529"/>
              <a:ext cx="289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42" name="Rectangle 18"/>
            <p:cNvSpPr/>
            <p:nvPr/>
          </p:nvSpPr>
          <p:spPr>
            <a:xfrm>
              <a:off x="3716" y="573"/>
              <a:ext cx="107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3" name="Rectangle 19"/>
            <p:cNvSpPr/>
            <p:nvPr/>
          </p:nvSpPr>
          <p:spPr>
            <a:xfrm>
              <a:off x="3894" y="52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44" name="Rectangle 20"/>
            <p:cNvSpPr/>
            <p:nvPr/>
          </p:nvSpPr>
          <p:spPr>
            <a:xfrm>
              <a:off x="4005" y="573"/>
              <a:ext cx="107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5" name="Rectangle 21"/>
            <p:cNvSpPr/>
            <p:nvPr/>
          </p:nvSpPr>
          <p:spPr>
            <a:xfrm>
              <a:off x="4182" y="52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46" name="Rectangle 22"/>
            <p:cNvSpPr/>
            <p:nvPr/>
          </p:nvSpPr>
          <p:spPr>
            <a:xfrm>
              <a:off x="4293" y="573"/>
              <a:ext cx="107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7" name="Rectangle 23"/>
            <p:cNvSpPr/>
            <p:nvPr/>
          </p:nvSpPr>
          <p:spPr>
            <a:xfrm>
              <a:off x="4470" y="529"/>
              <a:ext cx="289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48" name="Rectangle 24"/>
            <p:cNvSpPr/>
            <p:nvPr/>
          </p:nvSpPr>
          <p:spPr>
            <a:xfrm>
              <a:off x="4582" y="573"/>
              <a:ext cx="107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9" name="Rectangle 25"/>
            <p:cNvSpPr/>
            <p:nvPr/>
          </p:nvSpPr>
          <p:spPr>
            <a:xfrm>
              <a:off x="4759" y="52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50" name="Rectangle 26"/>
            <p:cNvSpPr/>
            <p:nvPr/>
          </p:nvSpPr>
          <p:spPr>
            <a:xfrm>
              <a:off x="4870" y="573"/>
              <a:ext cx="107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1" name="Rectangle 27"/>
            <p:cNvSpPr/>
            <p:nvPr/>
          </p:nvSpPr>
          <p:spPr>
            <a:xfrm>
              <a:off x="2452" y="769"/>
              <a:ext cx="289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52" name="Rectangle 28"/>
            <p:cNvSpPr/>
            <p:nvPr/>
          </p:nvSpPr>
          <p:spPr>
            <a:xfrm>
              <a:off x="2566" y="798"/>
              <a:ext cx="117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3" name="Rectangle 29"/>
            <p:cNvSpPr/>
            <p:nvPr/>
          </p:nvSpPr>
          <p:spPr>
            <a:xfrm>
              <a:off x="2740" y="769"/>
              <a:ext cx="289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54" name="Rectangle 30"/>
            <p:cNvSpPr/>
            <p:nvPr/>
          </p:nvSpPr>
          <p:spPr>
            <a:xfrm>
              <a:off x="2843" y="798"/>
              <a:ext cx="139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5" name="Rectangle 31"/>
            <p:cNvSpPr/>
            <p:nvPr/>
          </p:nvSpPr>
          <p:spPr>
            <a:xfrm>
              <a:off x="3028" y="769"/>
              <a:ext cx="290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56" name="Rectangle 32"/>
            <p:cNvSpPr/>
            <p:nvPr/>
          </p:nvSpPr>
          <p:spPr>
            <a:xfrm>
              <a:off x="3137" y="798"/>
              <a:ext cx="128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7" name="Rectangle 33"/>
            <p:cNvSpPr/>
            <p:nvPr/>
          </p:nvSpPr>
          <p:spPr>
            <a:xfrm>
              <a:off x="3317" y="769"/>
              <a:ext cx="289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58" name="Rectangle 34"/>
            <p:cNvSpPr/>
            <p:nvPr/>
          </p:nvSpPr>
          <p:spPr>
            <a:xfrm>
              <a:off x="3409" y="798"/>
              <a:ext cx="160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9" name="Rectangle 35"/>
            <p:cNvSpPr/>
            <p:nvPr/>
          </p:nvSpPr>
          <p:spPr>
            <a:xfrm>
              <a:off x="3605" y="769"/>
              <a:ext cx="290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60" name="Rectangle 36"/>
            <p:cNvSpPr/>
            <p:nvPr/>
          </p:nvSpPr>
          <p:spPr>
            <a:xfrm>
              <a:off x="3687" y="798"/>
              <a:ext cx="181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1" name="Rectangle 37"/>
            <p:cNvSpPr/>
            <p:nvPr/>
          </p:nvSpPr>
          <p:spPr>
            <a:xfrm>
              <a:off x="2452" y="769"/>
              <a:ext cx="289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62" name="Rectangle 38"/>
            <p:cNvSpPr/>
            <p:nvPr/>
          </p:nvSpPr>
          <p:spPr>
            <a:xfrm>
              <a:off x="2566" y="798"/>
              <a:ext cx="117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3" name="Rectangle 39"/>
            <p:cNvSpPr/>
            <p:nvPr/>
          </p:nvSpPr>
          <p:spPr>
            <a:xfrm>
              <a:off x="2740" y="769"/>
              <a:ext cx="289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64" name="Rectangle 40"/>
            <p:cNvSpPr/>
            <p:nvPr/>
          </p:nvSpPr>
          <p:spPr>
            <a:xfrm>
              <a:off x="2843" y="798"/>
              <a:ext cx="139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5" name="Rectangle 41"/>
            <p:cNvSpPr/>
            <p:nvPr/>
          </p:nvSpPr>
          <p:spPr>
            <a:xfrm>
              <a:off x="3028" y="769"/>
              <a:ext cx="290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66" name="Rectangle 42"/>
            <p:cNvSpPr/>
            <p:nvPr/>
          </p:nvSpPr>
          <p:spPr>
            <a:xfrm>
              <a:off x="3137" y="798"/>
              <a:ext cx="128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7" name="Rectangle 43"/>
            <p:cNvSpPr/>
            <p:nvPr/>
          </p:nvSpPr>
          <p:spPr>
            <a:xfrm>
              <a:off x="3317" y="769"/>
              <a:ext cx="289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68" name="Rectangle 44"/>
            <p:cNvSpPr/>
            <p:nvPr/>
          </p:nvSpPr>
          <p:spPr>
            <a:xfrm>
              <a:off x="3409" y="798"/>
              <a:ext cx="160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9" name="Rectangle 45"/>
            <p:cNvSpPr/>
            <p:nvPr/>
          </p:nvSpPr>
          <p:spPr>
            <a:xfrm>
              <a:off x="3605" y="769"/>
              <a:ext cx="290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70" name="Rectangle 46"/>
            <p:cNvSpPr/>
            <p:nvPr/>
          </p:nvSpPr>
          <p:spPr>
            <a:xfrm>
              <a:off x="3687" y="798"/>
              <a:ext cx="181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71" name="Rectangle 52"/>
            <p:cNvSpPr/>
            <p:nvPr/>
          </p:nvSpPr>
          <p:spPr>
            <a:xfrm>
              <a:off x="2740" y="962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72" name="Rectangle 53"/>
            <p:cNvSpPr/>
            <p:nvPr/>
          </p:nvSpPr>
          <p:spPr>
            <a:xfrm>
              <a:off x="2854" y="990"/>
              <a:ext cx="117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73" name="Rectangle 54"/>
            <p:cNvSpPr/>
            <p:nvPr/>
          </p:nvSpPr>
          <p:spPr>
            <a:xfrm>
              <a:off x="3028" y="962"/>
              <a:ext cx="290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74" name="Rectangle 55"/>
            <p:cNvSpPr/>
            <p:nvPr/>
          </p:nvSpPr>
          <p:spPr>
            <a:xfrm>
              <a:off x="3132" y="990"/>
              <a:ext cx="139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75" name="Rectangle 56"/>
            <p:cNvSpPr/>
            <p:nvPr/>
          </p:nvSpPr>
          <p:spPr>
            <a:xfrm>
              <a:off x="3317" y="962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76" name="Rectangle 57"/>
            <p:cNvSpPr/>
            <p:nvPr/>
          </p:nvSpPr>
          <p:spPr>
            <a:xfrm>
              <a:off x="3425" y="990"/>
              <a:ext cx="128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77" name="Rectangle 58"/>
            <p:cNvSpPr/>
            <p:nvPr/>
          </p:nvSpPr>
          <p:spPr>
            <a:xfrm>
              <a:off x="3605" y="962"/>
              <a:ext cx="290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78" name="Rectangle 59"/>
            <p:cNvSpPr/>
            <p:nvPr/>
          </p:nvSpPr>
          <p:spPr>
            <a:xfrm>
              <a:off x="3698" y="990"/>
              <a:ext cx="160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79" name="Rectangle 60"/>
            <p:cNvSpPr/>
            <p:nvPr/>
          </p:nvSpPr>
          <p:spPr>
            <a:xfrm>
              <a:off x="3894" y="962"/>
              <a:ext cx="289" cy="193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80" name="Rectangle 61"/>
            <p:cNvSpPr/>
            <p:nvPr/>
          </p:nvSpPr>
          <p:spPr>
            <a:xfrm>
              <a:off x="3975" y="990"/>
              <a:ext cx="181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81" name="Rectangle 62"/>
            <p:cNvSpPr/>
            <p:nvPr/>
          </p:nvSpPr>
          <p:spPr>
            <a:xfrm>
              <a:off x="2740" y="962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82" name="Rectangle 63"/>
            <p:cNvSpPr/>
            <p:nvPr/>
          </p:nvSpPr>
          <p:spPr>
            <a:xfrm>
              <a:off x="2854" y="990"/>
              <a:ext cx="117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83" name="Rectangle 64"/>
            <p:cNvSpPr/>
            <p:nvPr/>
          </p:nvSpPr>
          <p:spPr>
            <a:xfrm>
              <a:off x="3028" y="962"/>
              <a:ext cx="290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84" name="Rectangle 65"/>
            <p:cNvSpPr/>
            <p:nvPr/>
          </p:nvSpPr>
          <p:spPr>
            <a:xfrm>
              <a:off x="3132" y="990"/>
              <a:ext cx="139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85" name="Rectangle 66"/>
            <p:cNvSpPr/>
            <p:nvPr/>
          </p:nvSpPr>
          <p:spPr>
            <a:xfrm>
              <a:off x="3317" y="962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86" name="Rectangle 67"/>
            <p:cNvSpPr/>
            <p:nvPr/>
          </p:nvSpPr>
          <p:spPr>
            <a:xfrm>
              <a:off x="3425" y="990"/>
              <a:ext cx="128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87" name="Rectangle 68"/>
            <p:cNvSpPr/>
            <p:nvPr/>
          </p:nvSpPr>
          <p:spPr>
            <a:xfrm>
              <a:off x="3605" y="962"/>
              <a:ext cx="290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88" name="Rectangle 69"/>
            <p:cNvSpPr/>
            <p:nvPr/>
          </p:nvSpPr>
          <p:spPr>
            <a:xfrm>
              <a:off x="3698" y="990"/>
              <a:ext cx="160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89" name="Rectangle 71"/>
            <p:cNvSpPr/>
            <p:nvPr/>
          </p:nvSpPr>
          <p:spPr>
            <a:xfrm>
              <a:off x="3975" y="990"/>
              <a:ext cx="181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90" name="Rectangle 75"/>
            <p:cNvSpPr/>
            <p:nvPr/>
          </p:nvSpPr>
          <p:spPr>
            <a:xfrm>
              <a:off x="3028" y="1154"/>
              <a:ext cx="290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91" name="Rectangle 76"/>
            <p:cNvSpPr/>
            <p:nvPr/>
          </p:nvSpPr>
          <p:spPr>
            <a:xfrm>
              <a:off x="3143" y="1182"/>
              <a:ext cx="117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92" name="Rectangle 77"/>
            <p:cNvSpPr/>
            <p:nvPr/>
          </p:nvSpPr>
          <p:spPr>
            <a:xfrm>
              <a:off x="3317" y="1154"/>
              <a:ext cx="289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93" name="Rectangle 78"/>
            <p:cNvSpPr/>
            <p:nvPr/>
          </p:nvSpPr>
          <p:spPr>
            <a:xfrm>
              <a:off x="3420" y="1182"/>
              <a:ext cx="139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94" name="Rectangle 79"/>
            <p:cNvSpPr/>
            <p:nvPr/>
          </p:nvSpPr>
          <p:spPr>
            <a:xfrm>
              <a:off x="3605" y="1154"/>
              <a:ext cx="290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95" name="Rectangle 80"/>
            <p:cNvSpPr/>
            <p:nvPr/>
          </p:nvSpPr>
          <p:spPr>
            <a:xfrm>
              <a:off x="3714" y="1182"/>
              <a:ext cx="128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96" name="Rectangle 81"/>
            <p:cNvSpPr/>
            <p:nvPr/>
          </p:nvSpPr>
          <p:spPr>
            <a:xfrm>
              <a:off x="3894" y="1154"/>
              <a:ext cx="289" cy="194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97" name="Rectangle 82"/>
            <p:cNvSpPr/>
            <p:nvPr/>
          </p:nvSpPr>
          <p:spPr>
            <a:xfrm>
              <a:off x="3986" y="1182"/>
              <a:ext cx="160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98" name="Rectangle 83"/>
            <p:cNvSpPr/>
            <p:nvPr/>
          </p:nvSpPr>
          <p:spPr>
            <a:xfrm>
              <a:off x="4182" y="1154"/>
              <a:ext cx="289" cy="194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399" name="Rectangle 84"/>
            <p:cNvSpPr/>
            <p:nvPr/>
          </p:nvSpPr>
          <p:spPr>
            <a:xfrm>
              <a:off x="4263" y="1182"/>
              <a:ext cx="181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00" name="Rectangle 85"/>
            <p:cNvSpPr/>
            <p:nvPr/>
          </p:nvSpPr>
          <p:spPr>
            <a:xfrm>
              <a:off x="3028" y="1154"/>
              <a:ext cx="290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01" name="Rectangle 86"/>
            <p:cNvSpPr/>
            <p:nvPr/>
          </p:nvSpPr>
          <p:spPr>
            <a:xfrm>
              <a:off x="3143" y="1182"/>
              <a:ext cx="117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02" name="Rectangle 87"/>
            <p:cNvSpPr/>
            <p:nvPr/>
          </p:nvSpPr>
          <p:spPr>
            <a:xfrm>
              <a:off x="3317" y="1154"/>
              <a:ext cx="289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03" name="Rectangle 88"/>
            <p:cNvSpPr/>
            <p:nvPr/>
          </p:nvSpPr>
          <p:spPr>
            <a:xfrm>
              <a:off x="3420" y="1182"/>
              <a:ext cx="139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04" name="Rectangle 89"/>
            <p:cNvSpPr/>
            <p:nvPr/>
          </p:nvSpPr>
          <p:spPr>
            <a:xfrm>
              <a:off x="3605" y="1154"/>
              <a:ext cx="290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05" name="Rectangle 90"/>
            <p:cNvSpPr/>
            <p:nvPr/>
          </p:nvSpPr>
          <p:spPr>
            <a:xfrm>
              <a:off x="3714" y="1182"/>
              <a:ext cx="128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06" name="Rectangle 92"/>
            <p:cNvSpPr/>
            <p:nvPr/>
          </p:nvSpPr>
          <p:spPr>
            <a:xfrm>
              <a:off x="3986" y="1182"/>
              <a:ext cx="160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07" name="Rectangle 93"/>
            <p:cNvSpPr/>
            <p:nvPr/>
          </p:nvSpPr>
          <p:spPr>
            <a:xfrm>
              <a:off x="4182" y="1154"/>
              <a:ext cx="289" cy="194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08" name="Rectangle 94"/>
            <p:cNvSpPr/>
            <p:nvPr/>
          </p:nvSpPr>
          <p:spPr>
            <a:xfrm>
              <a:off x="4263" y="1182"/>
              <a:ext cx="181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09" name="Rectangle 98"/>
            <p:cNvSpPr/>
            <p:nvPr/>
          </p:nvSpPr>
          <p:spPr>
            <a:xfrm>
              <a:off x="3317" y="1347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10" name="Rectangle 99"/>
            <p:cNvSpPr/>
            <p:nvPr/>
          </p:nvSpPr>
          <p:spPr>
            <a:xfrm>
              <a:off x="3431" y="1375"/>
              <a:ext cx="117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11" name="Rectangle 100"/>
            <p:cNvSpPr/>
            <p:nvPr/>
          </p:nvSpPr>
          <p:spPr>
            <a:xfrm>
              <a:off x="3605" y="1347"/>
              <a:ext cx="290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12" name="Rectangle 101"/>
            <p:cNvSpPr/>
            <p:nvPr/>
          </p:nvSpPr>
          <p:spPr>
            <a:xfrm>
              <a:off x="3709" y="1375"/>
              <a:ext cx="139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13" name="Rectangle 102"/>
            <p:cNvSpPr/>
            <p:nvPr/>
          </p:nvSpPr>
          <p:spPr>
            <a:xfrm>
              <a:off x="3894" y="1347"/>
              <a:ext cx="289" cy="193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14" name="Rectangle 103"/>
            <p:cNvSpPr/>
            <p:nvPr/>
          </p:nvSpPr>
          <p:spPr>
            <a:xfrm>
              <a:off x="4002" y="1375"/>
              <a:ext cx="128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15" name="Rectangle 104"/>
            <p:cNvSpPr/>
            <p:nvPr/>
          </p:nvSpPr>
          <p:spPr>
            <a:xfrm>
              <a:off x="4182" y="1347"/>
              <a:ext cx="289" cy="193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16" name="Rectangle 105"/>
            <p:cNvSpPr/>
            <p:nvPr/>
          </p:nvSpPr>
          <p:spPr>
            <a:xfrm>
              <a:off x="4274" y="1375"/>
              <a:ext cx="160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17" name="Rectangle 106"/>
            <p:cNvSpPr/>
            <p:nvPr/>
          </p:nvSpPr>
          <p:spPr>
            <a:xfrm>
              <a:off x="4470" y="1347"/>
              <a:ext cx="290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18" name="Rectangle 107"/>
            <p:cNvSpPr/>
            <p:nvPr/>
          </p:nvSpPr>
          <p:spPr>
            <a:xfrm>
              <a:off x="4552" y="1375"/>
              <a:ext cx="181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19" name="Rectangle 108"/>
            <p:cNvSpPr/>
            <p:nvPr/>
          </p:nvSpPr>
          <p:spPr>
            <a:xfrm>
              <a:off x="3317" y="1347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20" name="Rectangle 109"/>
            <p:cNvSpPr/>
            <p:nvPr/>
          </p:nvSpPr>
          <p:spPr>
            <a:xfrm>
              <a:off x="3431" y="1375"/>
              <a:ext cx="117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21" name="Rectangle 110"/>
            <p:cNvSpPr/>
            <p:nvPr/>
          </p:nvSpPr>
          <p:spPr>
            <a:xfrm>
              <a:off x="3605" y="1347"/>
              <a:ext cx="290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22" name="Rectangle 111"/>
            <p:cNvSpPr/>
            <p:nvPr/>
          </p:nvSpPr>
          <p:spPr>
            <a:xfrm>
              <a:off x="3709" y="1375"/>
              <a:ext cx="139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23" name="Rectangle 113"/>
            <p:cNvSpPr/>
            <p:nvPr/>
          </p:nvSpPr>
          <p:spPr>
            <a:xfrm>
              <a:off x="4002" y="1375"/>
              <a:ext cx="128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24" name="Rectangle 114"/>
            <p:cNvSpPr/>
            <p:nvPr/>
          </p:nvSpPr>
          <p:spPr>
            <a:xfrm>
              <a:off x="4182" y="1347"/>
              <a:ext cx="289" cy="193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25" name="Rectangle 115"/>
            <p:cNvSpPr/>
            <p:nvPr/>
          </p:nvSpPr>
          <p:spPr>
            <a:xfrm>
              <a:off x="4274" y="1375"/>
              <a:ext cx="160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26" name="Rectangle 116"/>
            <p:cNvSpPr/>
            <p:nvPr/>
          </p:nvSpPr>
          <p:spPr>
            <a:xfrm>
              <a:off x="4470" y="1347"/>
              <a:ext cx="290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27" name="Rectangle 117"/>
            <p:cNvSpPr/>
            <p:nvPr/>
          </p:nvSpPr>
          <p:spPr>
            <a:xfrm>
              <a:off x="4552" y="1375"/>
              <a:ext cx="181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28" name="Rectangle 121"/>
            <p:cNvSpPr/>
            <p:nvPr/>
          </p:nvSpPr>
          <p:spPr>
            <a:xfrm>
              <a:off x="3605" y="1539"/>
              <a:ext cx="290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29" name="Rectangle 122"/>
            <p:cNvSpPr/>
            <p:nvPr/>
          </p:nvSpPr>
          <p:spPr>
            <a:xfrm>
              <a:off x="3720" y="1567"/>
              <a:ext cx="117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30" name="Rectangle 123"/>
            <p:cNvSpPr/>
            <p:nvPr/>
          </p:nvSpPr>
          <p:spPr>
            <a:xfrm>
              <a:off x="3894" y="1539"/>
              <a:ext cx="289" cy="193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31" name="Rectangle 124"/>
            <p:cNvSpPr/>
            <p:nvPr/>
          </p:nvSpPr>
          <p:spPr>
            <a:xfrm>
              <a:off x="3997" y="1567"/>
              <a:ext cx="139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32" name="Rectangle 125"/>
            <p:cNvSpPr/>
            <p:nvPr/>
          </p:nvSpPr>
          <p:spPr>
            <a:xfrm>
              <a:off x="4182" y="1539"/>
              <a:ext cx="289" cy="193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33" name="Rectangle 126"/>
            <p:cNvSpPr/>
            <p:nvPr/>
          </p:nvSpPr>
          <p:spPr>
            <a:xfrm>
              <a:off x="4290" y="1567"/>
              <a:ext cx="128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34" name="Rectangle 127"/>
            <p:cNvSpPr/>
            <p:nvPr/>
          </p:nvSpPr>
          <p:spPr>
            <a:xfrm>
              <a:off x="4470" y="1539"/>
              <a:ext cx="290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35" name="Rectangle 128"/>
            <p:cNvSpPr/>
            <p:nvPr/>
          </p:nvSpPr>
          <p:spPr>
            <a:xfrm>
              <a:off x="4563" y="1567"/>
              <a:ext cx="160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36" name="Rectangle 129"/>
            <p:cNvSpPr/>
            <p:nvPr/>
          </p:nvSpPr>
          <p:spPr>
            <a:xfrm>
              <a:off x="4759" y="1539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37" name="Rectangle 130"/>
            <p:cNvSpPr/>
            <p:nvPr/>
          </p:nvSpPr>
          <p:spPr>
            <a:xfrm>
              <a:off x="4840" y="1567"/>
              <a:ext cx="181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38" name="Rectangle 131"/>
            <p:cNvSpPr/>
            <p:nvPr/>
          </p:nvSpPr>
          <p:spPr>
            <a:xfrm>
              <a:off x="3605" y="1539"/>
              <a:ext cx="290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39" name="Rectangle 132"/>
            <p:cNvSpPr/>
            <p:nvPr/>
          </p:nvSpPr>
          <p:spPr>
            <a:xfrm>
              <a:off x="3720" y="1567"/>
              <a:ext cx="117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40" name="Rectangle 134"/>
            <p:cNvSpPr/>
            <p:nvPr/>
          </p:nvSpPr>
          <p:spPr>
            <a:xfrm>
              <a:off x="3997" y="1567"/>
              <a:ext cx="139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41" name="Rectangle 135"/>
            <p:cNvSpPr/>
            <p:nvPr/>
          </p:nvSpPr>
          <p:spPr>
            <a:xfrm>
              <a:off x="4182" y="1539"/>
              <a:ext cx="289" cy="193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42" name="Rectangle 136"/>
            <p:cNvSpPr/>
            <p:nvPr/>
          </p:nvSpPr>
          <p:spPr>
            <a:xfrm>
              <a:off x="4290" y="1567"/>
              <a:ext cx="128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43" name="Rectangle 137"/>
            <p:cNvSpPr/>
            <p:nvPr/>
          </p:nvSpPr>
          <p:spPr>
            <a:xfrm>
              <a:off x="4470" y="1539"/>
              <a:ext cx="290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44" name="Rectangle 138"/>
            <p:cNvSpPr/>
            <p:nvPr/>
          </p:nvSpPr>
          <p:spPr>
            <a:xfrm>
              <a:off x="4563" y="1567"/>
              <a:ext cx="160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45" name="Rectangle 139"/>
            <p:cNvSpPr/>
            <p:nvPr/>
          </p:nvSpPr>
          <p:spPr>
            <a:xfrm>
              <a:off x="4759" y="1539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46" name="Rectangle 140"/>
            <p:cNvSpPr/>
            <p:nvPr/>
          </p:nvSpPr>
          <p:spPr>
            <a:xfrm>
              <a:off x="4840" y="1567"/>
              <a:ext cx="181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47" name="Rectangle 148"/>
            <p:cNvSpPr/>
            <p:nvPr/>
          </p:nvSpPr>
          <p:spPr>
            <a:xfrm>
              <a:off x="3894" y="1731"/>
              <a:ext cx="289" cy="194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48" name="Rectangle 149"/>
            <p:cNvSpPr/>
            <p:nvPr/>
          </p:nvSpPr>
          <p:spPr>
            <a:xfrm>
              <a:off x="4008" y="1759"/>
              <a:ext cx="117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49" name="Rectangle 150"/>
            <p:cNvSpPr/>
            <p:nvPr/>
          </p:nvSpPr>
          <p:spPr>
            <a:xfrm>
              <a:off x="4182" y="1731"/>
              <a:ext cx="289" cy="194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50" name="Rectangle 151"/>
            <p:cNvSpPr/>
            <p:nvPr/>
          </p:nvSpPr>
          <p:spPr>
            <a:xfrm>
              <a:off x="4285" y="1759"/>
              <a:ext cx="139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51" name="Rectangle 152"/>
            <p:cNvSpPr/>
            <p:nvPr/>
          </p:nvSpPr>
          <p:spPr>
            <a:xfrm>
              <a:off x="4470" y="1731"/>
              <a:ext cx="290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52" name="Rectangle 153"/>
            <p:cNvSpPr/>
            <p:nvPr/>
          </p:nvSpPr>
          <p:spPr>
            <a:xfrm>
              <a:off x="4579" y="1759"/>
              <a:ext cx="128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53" name="Rectangle 154"/>
            <p:cNvSpPr/>
            <p:nvPr/>
          </p:nvSpPr>
          <p:spPr>
            <a:xfrm>
              <a:off x="4759" y="1731"/>
              <a:ext cx="289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54" name="Rectangle 155"/>
            <p:cNvSpPr/>
            <p:nvPr/>
          </p:nvSpPr>
          <p:spPr>
            <a:xfrm>
              <a:off x="4851" y="1759"/>
              <a:ext cx="160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55" name="Rectangle 156"/>
            <p:cNvSpPr/>
            <p:nvPr/>
          </p:nvSpPr>
          <p:spPr>
            <a:xfrm>
              <a:off x="5047" y="1731"/>
              <a:ext cx="290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56" name="Rectangle 157"/>
            <p:cNvSpPr/>
            <p:nvPr/>
          </p:nvSpPr>
          <p:spPr>
            <a:xfrm>
              <a:off x="5129" y="1759"/>
              <a:ext cx="181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57" name="Rectangle 159"/>
            <p:cNvSpPr/>
            <p:nvPr/>
          </p:nvSpPr>
          <p:spPr>
            <a:xfrm>
              <a:off x="4008" y="1759"/>
              <a:ext cx="117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58" name="Rectangle 160"/>
            <p:cNvSpPr/>
            <p:nvPr/>
          </p:nvSpPr>
          <p:spPr>
            <a:xfrm>
              <a:off x="4182" y="1731"/>
              <a:ext cx="289" cy="194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59" name="Rectangle 161"/>
            <p:cNvSpPr/>
            <p:nvPr/>
          </p:nvSpPr>
          <p:spPr>
            <a:xfrm>
              <a:off x="4285" y="1759"/>
              <a:ext cx="139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60" name="Rectangle 162"/>
            <p:cNvSpPr/>
            <p:nvPr/>
          </p:nvSpPr>
          <p:spPr>
            <a:xfrm>
              <a:off x="4470" y="1731"/>
              <a:ext cx="290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61" name="Rectangle 163"/>
            <p:cNvSpPr/>
            <p:nvPr/>
          </p:nvSpPr>
          <p:spPr>
            <a:xfrm>
              <a:off x="4579" y="1759"/>
              <a:ext cx="128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62" name="Rectangle 164"/>
            <p:cNvSpPr/>
            <p:nvPr/>
          </p:nvSpPr>
          <p:spPr>
            <a:xfrm>
              <a:off x="4759" y="1731"/>
              <a:ext cx="289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63" name="Rectangle 165"/>
            <p:cNvSpPr/>
            <p:nvPr/>
          </p:nvSpPr>
          <p:spPr>
            <a:xfrm>
              <a:off x="4851" y="1759"/>
              <a:ext cx="160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64" name="Rectangle 166"/>
            <p:cNvSpPr/>
            <p:nvPr/>
          </p:nvSpPr>
          <p:spPr>
            <a:xfrm>
              <a:off x="5047" y="1731"/>
              <a:ext cx="290" cy="194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65" name="Rectangle 167"/>
            <p:cNvSpPr/>
            <p:nvPr/>
          </p:nvSpPr>
          <p:spPr>
            <a:xfrm>
              <a:off x="5129" y="1759"/>
              <a:ext cx="181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66" name="Rectangle 170"/>
            <p:cNvSpPr/>
            <p:nvPr/>
          </p:nvSpPr>
          <p:spPr>
            <a:xfrm>
              <a:off x="5047" y="529"/>
              <a:ext cx="289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67" name="Rectangle 171"/>
            <p:cNvSpPr/>
            <p:nvPr/>
          </p:nvSpPr>
          <p:spPr>
            <a:xfrm>
              <a:off x="5105" y="573"/>
              <a:ext cx="214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68" name="Rectangle 232"/>
            <p:cNvSpPr/>
            <p:nvPr/>
          </p:nvSpPr>
          <p:spPr>
            <a:xfrm>
              <a:off x="5336" y="52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69" name="Rectangle 233"/>
            <p:cNvSpPr/>
            <p:nvPr/>
          </p:nvSpPr>
          <p:spPr>
            <a:xfrm>
              <a:off x="5394" y="573"/>
              <a:ext cx="214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11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70" name="Rectangle 237"/>
            <p:cNvSpPr/>
            <p:nvPr/>
          </p:nvSpPr>
          <p:spPr>
            <a:xfrm>
              <a:off x="4182" y="1924"/>
              <a:ext cx="289" cy="193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71" name="Rectangle 238"/>
            <p:cNvSpPr/>
            <p:nvPr/>
          </p:nvSpPr>
          <p:spPr>
            <a:xfrm>
              <a:off x="4296" y="1952"/>
              <a:ext cx="117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72" name="Rectangle 239"/>
            <p:cNvSpPr/>
            <p:nvPr/>
          </p:nvSpPr>
          <p:spPr>
            <a:xfrm>
              <a:off x="4470" y="1924"/>
              <a:ext cx="290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73" name="Rectangle 240"/>
            <p:cNvSpPr/>
            <p:nvPr/>
          </p:nvSpPr>
          <p:spPr>
            <a:xfrm>
              <a:off x="4574" y="1952"/>
              <a:ext cx="139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74" name="Rectangle 241"/>
            <p:cNvSpPr/>
            <p:nvPr/>
          </p:nvSpPr>
          <p:spPr>
            <a:xfrm>
              <a:off x="4759" y="1924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75" name="Rectangle 242"/>
            <p:cNvSpPr/>
            <p:nvPr/>
          </p:nvSpPr>
          <p:spPr>
            <a:xfrm>
              <a:off x="4867" y="1952"/>
              <a:ext cx="128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76" name="Rectangle 243"/>
            <p:cNvSpPr/>
            <p:nvPr/>
          </p:nvSpPr>
          <p:spPr>
            <a:xfrm>
              <a:off x="5047" y="1924"/>
              <a:ext cx="290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77" name="Rectangle 244"/>
            <p:cNvSpPr/>
            <p:nvPr/>
          </p:nvSpPr>
          <p:spPr>
            <a:xfrm>
              <a:off x="5140" y="1952"/>
              <a:ext cx="160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78" name="Rectangle 245"/>
            <p:cNvSpPr/>
            <p:nvPr/>
          </p:nvSpPr>
          <p:spPr>
            <a:xfrm>
              <a:off x="5336" y="1924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79" name="Rectangle 246"/>
            <p:cNvSpPr/>
            <p:nvPr/>
          </p:nvSpPr>
          <p:spPr>
            <a:xfrm>
              <a:off x="5417" y="1952"/>
              <a:ext cx="181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80" name="Rectangle 247"/>
            <p:cNvSpPr/>
            <p:nvPr/>
          </p:nvSpPr>
          <p:spPr>
            <a:xfrm>
              <a:off x="4182" y="1924"/>
              <a:ext cx="289" cy="193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81" name="Rectangle 248"/>
            <p:cNvSpPr/>
            <p:nvPr/>
          </p:nvSpPr>
          <p:spPr>
            <a:xfrm>
              <a:off x="4296" y="1952"/>
              <a:ext cx="117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82" name="Rectangle 249"/>
            <p:cNvSpPr/>
            <p:nvPr/>
          </p:nvSpPr>
          <p:spPr>
            <a:xfrm>
              <a:off x="4470" y="1924"/>
              <a:ext cx="290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83" name="Rectangle 250"/>
            <p:cNvSpPr/>
            <p:nvPr/>
          </p:nvSpPr>
          <p:spPr>
            <a:xfrm>
              <a:off x="4574" y="1952"/>
              <a:ext cx="139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84" name="Rectangle 251"/>
            <p:cNvSpPr/>
            <p:nvPr/>
          </p:nvSpPr>
          <p:spPr>
            <a:xfrm>
              <a:off x="4759" y="1924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85" name="Rectangle 252"/>
            <p:cNvSpPr/>
            <p:nvPr/>
          </p:nvSpPr>
          <p:spPr>
            <a:xfrm>
              <a:off x="4867" y="1952"/>
              <a:ext cx="128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86" name="Rectangle 253"/>
            <p:cNvSpPr/>
            <p:nvPr/>
          </p:nvSpPr>
          <p:spPr>
            <a:xfrm>
              <a:off x="5047" y="1924"/>
              <a:ext cx="290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87" name="Rectangle 254"/>
            <p:cNvSpPr/>
            <p:nvPr/>
          </p:nvSpPr>
          <p:spPr>
            <a:xfrm>
              <a:off x="5140" y="1952"/>
              <a:ext cx="160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88" name="Rectangle 255"/>
            <p:cNvSpPr/>
            <p:nvPr/>
          </p:nvSpPr>
          <p:spPr>
            <a:xfrm>
              <a:off x="5336" y="1924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3489" name="Rectangle 256"/>
            <p:cNvSpPr/>
            <p:nvPr/>
          </p:nvSpPr>
          <p:spPr>
            <a:xfrm>
              <a:off x="5417" y="1952"/>
              <a:ext cx="181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30" name="Line 257"/>
          <p:cNvSpPr/>
          <p:nvPr/>
        </p:nvSpPr>
        <p:spPr>
          <a:xfrm>
            <a:off x="6632575" y="3128963"/>
            <a:ext cx="2352675" cy="22320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1" name="Rectangle 259"/>
          <p:cNvSpPr/>
          <p:nvPr/>
        </p:nvSpPr>
        <p:spPr>
          <a:xfrm>
            <a:off x="6248400" y="5005388"/>
            <a:ext cx="1017588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Cycle 7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3332" name="Rectangle 261"/>
          <p:cNvSpPr/>
          <p:nvPr/>
        </p:nvSpPr>
        <p:spPr>
          <a:xfrm>
            <a:off x="381000" y="2514600"/>
            <a:ext cx="4495800" cy="35766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demo-h3.ys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0x000:irmovq $10,%rdx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0x00a:irmovq $3,%rax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0x014:nop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0x015:nop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0x016:nop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0x017:addq %rdx,%rax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0x019:halt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595" y="5791200"/>
            <a:ext cx="59455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通过添加</a:t>
            </a:r>
            <a:r>
              <a:rPr lang="en-US" altLang="zh-CN" sz="2000"/>
              <a:t>nop</a:t>
            </a:r>
            <a:r>
              <a:rPr lang="zh-CN" altLang="en-US" sz="2000">
                <a:ea typeface="宋体" panose="02010600030101010101" pitchFamily="2" charset="-122"/>
              </a:rPr>
              <a:t>指令来延长指令调用的时机来防止错误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5775" y="6165215"/>
            <a:ext cx="46710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实质上是等待目标指令对应的</a:t>
            </a:r>
            <a:r>
              <a:rPr lang="en-US" altLang="zh-CN" sz="2000"/>
              <a:t>clock rise</a:t>
            </a:r>
            <a:endParaRPr lang="en-US" altLang="zh-CN" sz="20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716963" cy="78105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 Dependencies: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2 Nop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5363" name="Rectangle 261"/>
          <p:cNvSpPr/>
          <p:nvPr/>
        </p:nvSpPr>
        <p:spPr>
          <a:xfrm>
            <a:off x="381000" y="2514600"/>
            <a:ext cx="4495800" cy="35766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demo-h2.ys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0x000:irmovq $10,%rdx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0x00a:irmovq $3,%rax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0x014:nop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0x015:nop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0x016:addq %rdx,%rax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0x018:halt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5364" name="Line 167"/>
          <p:cNvSpPr/>
          <p:nvPr/>
        </p:nvSpPr>
        <p:spPr>
          <a:xfrm flipH="1">
            <a:off x="4975225" y="2841625"/>
            <a:ext cx="750888" cy="7207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5" name="Line 168"/>
          <p:cNvSpPr/>
          <p:nvPr/>
        </p:nvSpPr>
        <p:spPr>
          <a:xfrm>
            <a:off x="6184900" y="2841625"/>
            <a:ext cx="1595438" cy="7207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6" name="Rectangle 205"/>
          <p:cNvSpPr/>
          <p:nvPr/>
        </p:nvSpPr>
        <p:spPr>
          <a:xfrm>
            <a:off x="6302375" y="4976813"/>
            <a:ext cx="104775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367" name="Rectangle 206"/>
          <p:cNvSpPr/>
          <p:nvPr/>
        </p:nvSpPr>
        <p:spPr>
          <a:xfrm>
            <a:off x="6302375" y="4800600"/>
            <a:ext cx="104775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368" name="Rectangle 209"/>
          <p:cNvSpPr/>
          <p:nvPr/>
        </p:nvSpPr>
        <p:spPr>
          <a:xfrm>
            <a:off x="4960938" y="5281613"/>
            <a:ext cx="2809875" cy="1120775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5369" name="Rectangle 210"/>
          <p:cNvSpPr/>
          <p:nvPr/>
        </p:nvSpPr>
        <p:spPr>
          <a:xfrm>
            <a:off x="5872163" y="5310188"/>
            <a:ext cx="1106487" cy="3413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Decode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5370" name="Rectangle 211"/>
          <p:cNvSpPr/>
          <p:nvPr/>
        </p:nvSpPr>
        <p:spPr>
          <a:xfrm>
            <a:off x="4960938" y="5651500"/>
            <a:ext cx="2809875" cy="7508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1600" dirty="0">
                <a:ea typeface="宋体" panose="02010600030101010101" pitchFamily="2" charset="-122"/>
              </a:rPr>
              <a:t>←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R[%rdx]=10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val←R[%rax]=0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5371" name="Rectangle 259"/>
          <p:cNvSpPr/>
          <p:nvPr/>
        </p:nvSpPr>
        <p:spPr>
          <a:xfrm>
            <a:off x="5691188" y="3205163"/>
            <a:ext cx="1027112" cy="3317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Cycle 6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5372" name="Rectangle 209"/>
          <p:cNvSpPr/>
          <p:nvPr/>
        </p:nvSpPr>
        <p:spPr>
          <a:xfrm>
            <a:off x="4960938" y="3562350"/>
            <a:ext cx="2809875" cy="785813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5373" name="Rectangle 210"/>
          <p:cNvSpPr/>
          <p:nvPr/>
        </p:nvSpPr>
        <p:spPr>
          <a:xfrm>
            <a:off x="5513388" y="3590925"/>
            <a:ext cx="1843087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Write Back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5374" name="Rectangle 211"/>
          <p:cNvSpPr/>
          <p:nvPr/>
        </p:nvSpPr>
        <p:spPr>
          <a:xfrm>
            <a:off x="4960938" y="3932238"/>
            <a:ext cx="2809875" cy="4159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R[%rax]</a:t>
            </a: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←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15375" name="Group 191"/>
          <p:cNvGrpSpPr/>
          <p:nvPr/>
        </p:nvGrpSpPr>
        <p:grpSpPr>
          <a:xfrm>
            <a:off x="7513638" y="5954713"/>
            <a:ext cx="800100" cy="241300"/>
            <a:chOff x="4215" y="3735"/>
            <a:chExt cx="336" cy="149"/>
          </a:xfrm>
        </p:grpSpPr>
        <p:sp>
          <p:nvSpPr>
            <p:cNvPr id="15513" name="Line 192"/>
            <p:cNvSpPr/>
            <p:nvPr/>
          </p:nvSpPr>
          <p:spPr>
            <a:xfrm flipH="1">
              <a:off x="4270" y="3735"/>
              <a:ext cx="281" cy="1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514" name="Freeform 193"/>
            <p:cNvSpPr/>
            <p:nvPr/>
          </p:nvSpPr>
          <p:spPr>
            <a:xfrm>
              <a:off x="4215" y="3826"/>
              <a:ext cx="70" cy="58"/>
            </a:xfrm>
            <a:custGeom>
              <a:avLst/>
              <a:gdLst>
                <a:gd name="txL" fmla="*/ 0 w 70"/>
                <a:gd name="txT" fmla="*/ 0 h 58"/>
                <a:gd name="txR" fmla="*/ 70 w 70"/>
                <a:gd name="txB" fmla="*/ 58 h 58"/>
              </a:gdLst>
              <a:ahLst/>
              <a:cxnLst>
                <a:cxn ang="0">
                  <a:pos x="46" y="0"/>
                </a:cxn>
                <a:cxn ang="0">
                  <a:pos x="0" y="53"/>
                </a:cxn>
                <a:cxn ang="0">
                  <a:pos x="70" y="58"/>
                </a:cxn>
                <a:cxn ang="0">
                  <a:pos x="46" y="0"/>
                </a:cxn>
              </a:cxnLst>
              <a:rect l="txL" t="txT" r="txR" b="txB"/>
              <a:pathLst>
                <a:path w="70" h="58">
                  <a:moveTo>
                    <a:pt x="46" y="0"/>
                  </a:moveTo>
                  <a:lnTo>
                    <a:pt x="0" y="53"/>
                  </a:lnTo>
                  <a:lnTo>
                    <a:pt x="70" y="5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5376" name="Rectangle 195"/>
          <p:cNvSpPr/>
          <p:nvPr/>
        </p:nvSpPr>
        <p:spPr>
          <a:xfrm>
            <a:off x="8389938" y="5715000"/>
            <a:ext cx="677862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Error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15377" name="组合 2"/>
          <p:cNvGrpSpPr/>
          <p:nvPr/>
        </p:nvGrpSpPr>
        <p:grpSpPr>
          <a:xfrm>
            <a:off x="3429000" y="609600"/>
            <a:ext cx="4583113" cy="2286000"/>
            <a:chOff x="3429000" y="609600"/>
            <a:chExt cx="4583798" cy="2286000"/>
          </a:xfrm>
        </p:grpSpPr>
        <p:sp>
          <p:nvSpPr>
            <p:cNvPr id="15378" name="Rectangle 9"/>
            <p:cNvSpPr/>
            <p:nvPr/>
          </p:nvSpPr>
          <p:spPr>
            <a:xfrm>
              <a:off x="3429000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379" name="Rectangle 10"/>
            <p:cNvSpPr/>
            <p:nvPr/>
          </p:nvSpPr>
          <p:spPr>
            <a:xfrm>
              <a:off x="3605213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0" name="Rectangle 11"/>
            <p:cNvSpPr/>
            <p:nvPr/>
          </p:nvSpPr>
          <p:spPr>
            <a:xfrm>
              <a:off x="3886200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381" name="Rectangle 12"/>
            <p:cNvSpPr/>
            <p:nvPr/>
          </p:nvSpPr>
          <p:spPr>
            <a:xfrm>
              <a:off x="4062413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2" name="Rectangle 13"/>
            <p:cNvSpPr/>
            <p:nvPr/>
          </p:nvSpPr>
          <p:spPr>
            <a:xfrm>
              <a:off x="4343400" y="609600"/>
              <a:ext cx="458788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383" name="Rectangle 14"/>
            <p:cNvSpPr/>
            <p:nvPr/>
          </p:nvSpPr>
          <p:spPr>
            <a:xfrm>
              <a:off x="4521200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4" name="Rectangle 15"/>
            <p:cNvSpPr/>
            <p:nvPr/>
          </p:nvSpPr>
          <p:spPr>
            <a:xfrm>
              <a:off x="4802188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385" name="Rectangle 16"/>
            <p:cNvSpPr/>
            <p:nvPr/>
          </p:nvSpPr>
          <p:spPr>
            <a:xfrm>
              <a:off x="4978400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6" name="Rectangle 17"/>
            <p:cNvSpPr/>
            <p:nvPr/>
          </p:nvSpPr>
          <p:spPr>
            <a:xfrm>
              <a:off x="5259388" y="609600"/>
              <a:ext cx="458788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387" name="Rectangle 18"/>
            <p:cNvSpPr/>
            <p:nvPr/>
          </p:nvSpPr>
          <p:spPr>
            <a:xfrm>
              <a:off x="5435600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8" name="Rectangle 19"/>
            <p:cNvSpPr/>
            <p:nvPr/>
          </p:nvSpPr>
          <p:spPr>
            <a:xfrm>
              <a:off x="5718175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389" name="Rectangle 20"/>
            <p:cNvSpPr/>
            <p:nvPr/>
          </p:nvSpPr>
          <p:spPr>
            <a:xfrm>
              <a:off x="5894388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0" name="Rectangle 21"/>
            <p:cNvSpPr/>
            <p:nvPr/>
          </p:nvSpPr>
          <p:spPr>
            <a:xfrm>
              <a:off x="6175375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391" name="Rectangle 22"/>
            <p:cNvSpPr/>
            <p:nvPr/>
          </p:nvSpPr>
          <p:spPr>
            <a:xfrm>
              <a:off x="6351588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2" name="Rectangle 23"/>
            <p:cNvSpPr/>
            <p:nvPr/>
          </p:nvSpPr>
          <p:spPr>
            <a:xfrm>
              <a:off x="6632575" y="609600"/>
              <a:ext cx="458788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393" name="Rectangle 24"/>
            <p:cNvSpPr/>
            <p:nvPr/>
          </p:nvSpPr>
          <p:spPr>
            <a:xfrm>
              <a:off x="6810375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4" name="Rectangle 25"/>
            <p:cNvSpPr/>
            <p:nvPr/>
          </p:nvSpPr>
          <p:spPr>
            <a:xfrm>
              <a:off x="7091363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395" name="Rectangle 26"/>
            <p:cNvSpPr/>
            <p:nvPr/>
          </p:nvSpPr>
          <p:spPr>
            <a:xfrm>
              <a:off x="7267575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6" name="Rectangle 75"/>
            <p:cNvSpPr/>
            <p:nvPr/>
          </p:nvSpPr>
          <p:spPr>
            <a:xfrm>
              <a:off x="3429000" y="990600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397" name="Rectangle 76"/>
            <p:cNvSpPr/>
            <p:nvPr/>
          </p:nvSpPr>
          <p:spPr>
            <a:xfrm>
              <a:off x="3611563" y="1035050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8" name="Rectangle 77"/>
            <p:cNvSpPr/>
            <p:nvPr/>
          </p:nvSpPr>
          <p:spPr>
            <a:xfrm>
              <a:off x="3887788" y="990600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399" name="Rectangle 78"/>
            <p:cNvSpPr/>
            <p:nvPr/>
          </p:nvSpPr>
          <p:spPr>
            <a:xfrm>
              <a:off x="4051300" y="1035050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0" name="Rectangle 79"/>
            <p:cNvSpPr/>
            <p:nvPr/>
          </p:nvSpPr>
          <p:spPr>
            <a:xfrm>
              <a:off x="4344988" y="990600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01" name="Rectangle 80"/>
            <p:cNvSpPr/>
            <p:nvPr/>
          </p:nvSpPr>
          <p:spPr>
            <a:xfrm>
              <a:off x="4518025" y="1035050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2" name="Rectangle 81"/>
            <p:cNvSpPr/>
            <p:nvPr/>
          </p:nvSpPr>
          <p:spPr>
            <a:xfrm>
              <a:off x="4803775" y="990600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03" name="Rectangle 82"/>
            <p:cNvSpPr/>
            <p:nvPr/>
          </p:nvSpPr>
          <p:spPr>
            <a:xfrm>
              <a:off x="4949825" y="1035050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4" name="Rectangle 83"/>
            <p:cNvSpPr/>
            <p:nvPr/>
          </p:nvSpPr>
          <p:spPr>
            <a:xfrm>
              <a:off x="5260975" y="990600"/>
              <a:ext cx="458788" cy="307975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05" name="Rectangle 84"/>
            <p:cNvSpPr/>
            <p:nvPr/>
          </p:nvSpPr>
          <p:spPr>
            <a:xfrm>
              <a:off x="5389563" y="1035050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6" name="Rectangle 85"/>
            <p:cNvSpPr/>
            <p:nvPr/>
          </p:nvSpPr>
          <p:spPr>
            <a:xfrm>
              <a:off x="3429000" y="990600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07" name="Rectangle 86"/>
            <p:cNvSpPr/>
            <p:nvPr/>
          </p:nvSpPr>
          <p:spPr>
            <a:xfrm>
              <a:off x="3611563" y="1035050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8" name="Rectangle 87"/>
            <p:cNvSpPr/>
            <p:nvPr/>
          </p:nvSpPr>
          <p:spPr>
            <a:xfrm>
              <a:off x="3887788" y="990600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09" name="Rectangle 88"/>
            <p:cNvSpPr/>
            <p:nvPr/>
          </p:nvSpPr>
          <p:spPr>
            <a:xfrm>
              <a:off x="4051300" y="1035050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0" name="Rectangle 89"/>
            <p:cNvSpPr/>
            <p:nvPr/>
          </p:nvSpPr>
          <p:spPr>
            <a:xfrm>
              <a:off x="4344988" y="990600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11" name="Rectangle 90"/>
            <p:cNvSpPr/>
            <p:nvPr/>
          </p:nvSpPr>
          <p:spPr>
            <a:xfrm>
              <a:off x="4518025" y="1035050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2" name="Rectangle 92"/>
            <p:cNvSpPr/>
            <p:nvPr/>
          </p:nvSpPr>
          <p:spPr>
            <a:xfrm>
              <a:off x="4949825" y="1035050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3" name="Rectangle 93"/>
            <p:cNvSpPr/>
            <p:nvPr/>
          </p:nvSpPr>
          <p:spPr>
            <a:xfrm>
              <a:off x="5260975" y="990600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14" name="Rectangle 94"/>
            <p:cNvSpPr/>
            <p:nvPr/>
          </p:nvSpPr>
          <p:spPr>
            <a:xfrm>
              <a:off x="5389563" y="1035050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5" name="Rectangle 98"/>
            <p:cNvSpPr/>
            <p:nvPr/>
          </p:nvSpPr>
          <p:spPr>
            <a:xfrm>
              <a:off x="3887788" y="12969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16" name="Rectangle 99"/>
            <p:cNvSpPr/>
            <p:nvPr/>
          </p:nvSpPr>
          <p:spPr>
            <a:xfrm>
              <a:off x="4068763" y="1341437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7" name="Rectangle 100"/>
            <p:cNvSpPr/>
            <p:nvPr/>
          </p:nvSpPr>
          <p:spPr>
            <a:xfrm>
              <a:off x="4344988" y="12969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18" name="Rectangle 101"/>
            <p:cNvSpPr/>
            <p:nvPr/>
          </p:nvSpPr>
          <p:spPr>
            <a:xfrm>
              <a:off x="4510088" y="1341437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9" name="Rectangle 102"/>
            <p:cNvSpPr/>
            <p:nvPr/>
          </p:nvSpPr>
          <p:spPr>
            <a:xfrm>
              <a:off x="4803775" y="12969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20" name="Rectangle 103"/>
            <p:cNvSpPr/>
            <p:nvPr/>
          </p:nvSpPr>
          <p:spPr>
            <a:xfrm>
              <a:off x="4975225" y="1341437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1" name="Rectangle 104"/>
            <p:cNvSpPr/>
            <p:nvPr/>
          </p:nvSpPr>
          <p:spPr>
            <a:xfrm>
              <a:off x="5260975" y="1296987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22" name="Rectangle 105"/>
            <p:cNvSpPr/>
            <p:nvPr/>
          </p:nvSpPr>
          <p:spPr>
            <a:xfrm>
              <a:off x="5407025" y="1341437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3" name="Rectangle 106"/>
            <p:cNvSpPr/>
            <p:nvPr/>
          </p:nvSpPr>
          <p:spPr>
            <a:xfrm>
              <a:off x="5718175" y="12969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24" name="Rectangle 107"/>
            <p:cNvSpPr/>
            <p:nvPr/>
          </p:nvSpPr>
          <p:spPr>
            <a:xfrm>
              <a:off x="5848350" y="1341437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5" name="Rectangle 108"/>
            <p:cNvSpPr/>
            <p:nvPr/>
          </p:nvSpPr>
          <p:spPr>
            <a:xfrm>
              <a:off x="3887788" y="12969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26" name="Rectangle 109"/>
            <p:cNvSpPr/>
            <p:nvPr/>
          </p:nvSpPr>
          <p:spPr>
            <a:xfrm>
              <a:off x="4068763" y="1341437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7" name="Rectangle 110"/>
            <p:cNvSpPr/>
            <p:nvPr/>
          </p:nvSpPr>
          <p:spPr>
            <a:xfrm>
              <a:off x="4344988" y="12969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28" name="Rectangle 111"/>
            <p:cNvSpPr/>
            <p:nvPr/>
          </p:nvSpPr>
          <p:spPr>
            <a:xfrm>
              <a:off x="4510088" y="1341437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9" name="Rectangle 113"/>
            <p:cNvSpPr/>
            <p:nvPr/>
          </p:nvSpPr>
          <p:spPr>
            <a:xfrm>
              <a:off x="4975225" y="1341437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0" name="Rectangle 114"/>
            <p:cNvSpPr/>
            <p:nvPr/>
          </p:nvSpPr>
          <p:spPr>
            <a:xfrm>
              <a:off x="5260975" y="12969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31" name="Rectangle 115"/>
            <p:cNvSpPr/>
            <p:nvPr/>
          </p:nvSpPr>
          <p:spPr>
            <a:xfrm>
              <a:off x="5407025" y="1341437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2" name="Rectangle 116"/>
            <p:cNvSpPr/>
            <p:nvPr/>
          </p:nvSpPr>
          <p:spPr>
            <a:xfrm>
              <a:off x="5718175" y="1296987"/>
              <a:ext cx="460375" cy="306388"/>
            </a:xfrm>
            <a:prstGeom prst="rect">
              <a:avLst/>
            </a:prstGeom>
            <a:solidFill>
              <a:srgbClr val="00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33" name="Rectangle 117"/>
            <p:cNvSpPr/>
            <p:nvPr/>
          </p:nvSpPr>
          <p:spPr>
            <a:xfrm>
              <a:off x="5848350" y="1341437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4" name="Rectangle 121"/>
            <p:cNvSpPr/>
            <p:nvPr/>
          </p:nvSpPr>
          <p:spPr>
            <a:xfrm>
              <a:off x="4344988" y="16017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35" name="Rectangle 122"/>
            <p:cNvSpPr/>
            <p:nvPr/>
          </p:nvSpPr>
          <p:spPr>
            <a:xfrm>
              <a:off x="4527550" y="1646237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6" name="Rectangle 123"/>
            <p:cNvSpPr/>
            <p:nvPr/>
          </p:nvSpPr>
          <p:spPr>
            <a:xfrm>
              <a:off x="4803775" y="16017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37" name="Rectangle 124"/>
            <p:cNvSpPr/>
            <p:nvPr/>
          </p:nvSpPr>
          <p:spPr>
            <a:xfrm>
              <a:off x="4967288" y="1646237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8" name="Rectangle 125"/>
            <p:cNvSpPr/>
            <p:nvPr/>
          </p:nvSpPr>
          <p:spPr>
            <a:xfrm>
              <a:off x="5260975" y="1601787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39" name="Rectangle 126"/>
            <p:cNvSpPr/>
            <p:nvPr/>
          </p:nvSpPr>
          <p:spPr>
            <a:xfrm>
              <a:off x="5432425" y="1646237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40" name="Rectangle 127"/>
            <p:cNvSpPr/>
            <p:nvPr/>
          </p:nvSpPr>
          <p:spPr>
            <a:xfrm>
              <a:off x="5718175" y="16017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41" name="Rectangle 128"/>
            <p:cNvSpPr/>
            <p:nvPr/>
          </p:nvSpPr>
          <p:spPr>
            <a:xfrm>
              <a:off x="5865813" y="1646237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42" name="Rectangle 129"/>
            <p:cNvSpPr/>
            <p:nvPr/>
          </p:nvSpPr>
          <p:spPr>
            <a:xfrm>
              <a:off x="6176963" y="16017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43" name="Rectangle 130"/>
            <p:cNvSpPr/>
            <p:nvPr/>
          </p:nvSpPr>
          <p:spPr>
            <a:xfrm>
              <a:off x="6305550" y="1646237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44" name="Rectangle 131"/>
            <p:cNvSpPr/>
            <p:nvPr/>
          </p:nvSpPr>
          <p:spPr>
            <a:xfrm>
              <a:off x="4344988" y="16017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45" name="Rectangle 132"/>
            <p:cNvSpPr/>
            <p:nvPr/>
          </p:nvSpPr>
          <p:spPr>
            <a:xfrm>
              <a:off x="4527550" y="1646237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46" name="Rectangle 134"/>
            <p:cNvSpPr/>
            <p:nvPr/>
          </p:nvSpPr>
          <p:spPr>
            <a:xfrm>
              <a:off x="4967288" y="1646237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47" name="Rectangle 135"/>
            <p:cNvSpPr/>
            <p:nvPr/>
          </p:nvSpPr>
          <p:spPr>
            <a:xfrm>
              <a:off x="5260975" y="16017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48" name="Rectangle 136"/>
            <p:cNvSpPr/>
            <p:nvPr/>
          </p:nvSpPr>
          <p:spPr>
            <a:xfrm>
              <a:off x="5432425" y="1646237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49" name="Rectangle 137"/>
            <p:cNvSpPr/>
            <p:nvPr/>
          </p:nvSpPr>
          <p:spPr>
            <a:xfrm>
              <a:off x="5718175" y="1601787"/>
              <a:ext cx="460375" cy="306388"/>
            </a:xfrm>
            <a:prstGeom prst="rect">
              <a:avLst/>
            </a:prstGeom>
            <a:solidFill>
              <a:srgbClr val="00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50" name="Rectangle 138"/>
            <p:cNvSpPr/>
            <p:nvPr/>
          </p:nvSpPr>
          <p:spPr>
            <a:xfrm>
              <a:off x="5865813" y="1646237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51" name="Rectangle 139"/>
            <p:cNvSpPr/>
            <p:nvPr/>
          </p:nvSpPr>
          <p:spPr>
            <a:xfrm>
              <a:off x="6176963" y="16017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52" name="Rectangle 140"/>
            <p:cNvSpPr/>
            <p:nvPr/>
          </p:nvSpPr>
          <p:spPr>
            <a:xfrm>
              <a:off x="6305550" y="1646237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53" name="Rectangle 148"/>
            <p:cNvSpPr/>
            <p:nvPr/>
          </p:nvSpPr>
          <p:spPr>
            <a:xfrm>
              <a:off x="4803775" y="1906587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54" name="Rectangle 149"/>
            <p:cNvSpPr/>
            <p:nvPr/>
          </p:nvSpPr>
          <p:spPr>
            <a:xfrm>
              <a:off x="4984750" y="1951037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55" name="Rectangle 150"/>
            <p:cNvSpPr/>
            <p:nvPr/>
          </p:nvSpPr>
          <p:spPr>
            <a:xfrm>
              <a:off x="5260975" y="1906587"/>
              <a:ext cx="458788" cy="307975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56" name="Rectangle 151"/>
            <p:cNvSpPr/>
            <p:nvPr/>
          </p:nvSpPr>
          <p:spPr>
            <a:xfrm>
              <a:off x="5424488" y="1951037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57" name="Rectangle 152"/>
            <p:cNvSpPr/>
            <p:nvPr/>
          </p:nvSpPr>
          <p:spPr>
            <a:xfrm>
              <a:off x="5718175" y="1906587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58" name="Rectangle 153"/>
            <p:cNvSpPr/>
            <p:nvPr/>
          </p:nvSpPr>
          <p:spPr>
            <a:xfrm>
              <a:off x="5891213" y="1951037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59" name="Rectangle 154"/>
            <p:cNvSpPr/>
            <p:nvPr/>
          </p:nvSpPr>
          <p:spPr>
            <a:xfrm>
              <a:off x="6176963" y="1906587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60" name="Rectangle 155"/>
            <p:cNvSpPr/>
            <p:nvPr/>
          </p:nvSpPr>
          <p:spPr>
            <a:xfrm>
              <a:off x="6323013" y="1951037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61" name="Rectangle 156"/>
            <p:cNvSpPr/>
            <p:nvPr/>
          </p:nvSpPr>
          <p:spPr>
            <a:xfrm>
              <a:off x="6634163" y="1906587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62" name="Rectangle 157"/>
            <p:cNvSpPr/>
            <p:nvPr/>
          </p:nvSpPr>
          <p:spPr>
            <a:xfrm>
              <a:off x="6764338" y="1951037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63" name="Rectangle 159"/>
            <p:cNvSpPr/>
            <p:nvPr/>
          </p:nvSpPr>
          <p:spPr>
            <a:xfrm>
              <a:off x="4984750" y="1951037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64" name="Rectangle 160"/>
            <p:cNvSpPr/>
            <p:nvPr/>
          </p:nvSpPr>
          <p:spPr>
            <a:xfrm>
              <a:off x="5260975" y="1906587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65" name="Rectangle 161"/>
            <p:cNvSpPr/>
            <p:nvPr/>
          </p:nvSpPr>
          <p:spPr>
            <a:xfrm>
              <a:off x="5424488" y="1951037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66" name="Rectangle 162"/>
            <p:cNvSpPr/>
            <p:nvPr/>
          </p:nvSpPr>
          <p:spPr>
            <a:xfrm>
              <a:off x="5718175" y="1906587"/>
              <a:ext cx="460375" cy="307975"/>
            </a:xfrm>
            <a:prstGeom prst="rect">
              <a:avLst/>
            </a:prstGeom>
            <a:solidFill>
              <a:srgbClr val="00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67" name="Rectangle 163"/>
            <p:cNvSpPr/>
            <p:nvPr/>
          </p:nvSpPr>
          <p:spPr>
            <a:xfrm>
              <a:off x="5891213" y="1951037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68" name="Rectangle 164"/>
            <p:cNvSpPr/>
            <p:nvPr/>
          </p:nvSpPr>
          <p:spPr>
            <a:xfrm>
              <a:off x="6176963" y="1906587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69" name="Rectangle 165"/>
            <p:cNvSpPr/>
            <p:nvPr/>
          </p:nvSpPr>
          <p:spPr>
            <a:xfrm>
              <a:off x="6323013" y="1951037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70" name="Rectangle 166"/>
            <p:cNvSpPr/>
            <p:nvPr/>
          </p:nvSpPr>
          <p:spPr>
            <a:xfrm>
              <a:off x="6634163" y="1906587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71" name="Rectangle 167"/>
            <p:cNvSpPr/>
            <p:nvPr/>
          </p:nvSpPr>
          <p:spPr>
            <a:xfrm>
              <a:off x="6764338" y="1951037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72" name="Rectangle 237"/>
            <p:cNvSpPr/>
            <p:nvPr/>
          </p:nvSpPr>
          <p:spPr>
            <a:xfrm>
              <a:off x="5260975" y="2212975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73" name="Rectangle 238"/>
            <p:cNvSpPr/>
            <p:nvPr/>
          </p:nvSpPr>
          <p:spPr>
            <a:xfrm>
              <a:off x="5441950" y="2257425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74" name="Rectangle 239"/>
            <p:cNvSpPr/>
            <p:nvPr/>
          </p:nvSpPr>
          <p:spPr>
            <a:xfrm>
              <a:off x="5718175" y="22129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75" name="Rectangle 240"/>
            <p:cNvSpPr/>
            <p:nvPr/>
          </p:nvSpPr>
          <p:spPr>
            <a:xfrm>
              <a:off x="5883275" y="2257425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76" name="Rectangle 241"/>
            <p:cNvSpPr/>
            <p:nvPr/>
          </p:nvSpPr>
          <p:spPr>
            <a:xfrm>
              <a:off x="6176963" y="2212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77" name="Rectangle 242"/>
            <p:cNvSpPr/>
            <p:nvPr/>
          </p:nvSpPr>
          <p:spPr>
            <a:xfrm>
              <a:off x="6348413" y="2257425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78" name="Rectangle 243"/>
            <p:cNvSpPr/>
            <p:nvPr/>
          </p:nvSpPr>
          <p:spPr>
            <a:xfrm>
              <a:off x="6634163" y="22129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79" name="Rectangle 244"/>
            <p:cNvSpPr/>
            <p:nvPr/>
          </p:nvSpPr>
          <p:spPr>
            <a:xfrm>
              <a:off x="6781800" y="2257425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80" name="Rectangle 245"/>
            <p:cNvSpPr/>
            <p:nvPr/>
          </p:nvSpPr>
          <p:spPr>
            <a:xfrm>
              <a:off x="7092950" y="2212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81" name="Rectangle 246"/>
            <p:cNvSpPr/>
            <p:nvPr/>
          </p:nvSpPr>
          <p:spPr>
            <a:xfrm>
              <a:off x="7221538" y="2257425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82" name="Rectangle 247"/>
            <p:cNvSpPr/>
            <p:nvPr/>
          </p:nvSpPr>
          <p:spPr>
            <a:xfrm>
              <a:off x="5260975" y="2212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83" name="Rectangle 248"/>
            <p:cNvSpPr/>
            <p:nvPr/>
          </p:nvSpPr>
          <p:spPr>
            <a:xfrm>
              <a:off x="5441950" y="2257425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84" name="Rectangle 249"/>
            <p:cNvSpPr/>
            <p:nvPr/>
          </p:nvSpPr>
          <p:spPr>
            <a:xfrm>
              <a:off x="5718175" y="2212975"/>
              <a:ext cx="460375" cy="306388"/>
            </a:xfrm>
            <a:prstGeom prst="rect">
              <a:avLst/>
            </a:prstGeom>
            <a:solidFill>
              <a:srgbClr val="00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85" name="Rectangle 250"/>
            <p:cNvSpPr/>
            <p:nvPr/>
          </p:nvSpPr>
          <p:spPr>
            <a:xfrm>
              <a:off x="5883275" y="2257425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86" name="Rectangle 251"/>
            <p:cNvSpPr/>
            <p:nvPr/>
          </p:nvSpPr>
          <p:spPr>
            <a:xfrm>
              <a:off x="6176963" y="2212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87" name="Rectangle 252"/>
            <p:cNvSpPr/>
            <p:nvPr/>
          </p:nvSpPr>
          <p:spPr>
            <a:xfrm>
              <a:off x="6348413" y="2257425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88" name="Rectangle 253"/>
            <p:cNvSpPr/>
            <p:nvPr/>
          </p:nvSpPr>
          <p:spPr>
            <a:xfrm>
              <a:off x="6634163" y="22129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89" name="Rectangle 254"/>
            <p:cNvSpPr/>
            <p:nvPr/>
          </p:nvSpPr>
          <p:spPr>
            <a:xfrm>
              <a:off x="6781800" y="2257425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90" name="Rectangle 255"/>
            <p:cNvSpPr/>
            <p:nvPr/>
          </p:nvSpPr>
          <p:spPr>
            <a:xfrm>
              <a:off x="7092950" y="2212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5491" name="Rectangle 256"/>
            <p:cNvSpPr/>
            <p:nvPr/>
          </p:nvSpPr>
          <p:spPr>
            <a:xfrm>
              <a:off x="7221538" y="2257425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5492" name="组合 1"/>
            <p:cNvGrpSpPr/>
            <p:nvPr/>
          </p:nvGrpSpPr>
          <p:grpSpPr>
            <a:xfrm>
              <a:off x="5722035" y="2522537"/>
              <a:ext cx="2290763" cy="373063"/>
              <a:chOff x="5413375" y="2365375"/>
              <a:chExt cx="2290763" cy="373063"/>
            </a:xfrm>
          </p:grpSpPr>
          <p:sp>
            <p:nvSpPr>
              <p:cNvPr id="15493" name="Rectangle 237"/>
              <p:cNvSpPr/>
              <p:nvPr/>
            </p:nvSpPr>
            <p:spPr>
              <a:xfrm>
                <a:off x="5413375" y="2365375"/>
                <a:ext cx="458788" cy="306388"/>
              </a:xfrm>
              <a:prstGeom prst="rect">
                <a:avLst/>
              </a:prstGeom>
              <a:solidFill>
                <a:srgbClr val="66CCFF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5494" name="Rectangle 238"/>
              <p:cNvSpPr/>
              <p:nvPr/>
            </p:nvSpPr>
            <p:spPr>
              <a:xfrm>
                <a:off x="5594350" y="2409825"/>
                <a:ext cx="185738" cy="3286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F</a:t>
                </a:r>
                <a:endParaRPr lang="en-US" altLang="zh-CN" sz="24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95" name="Rectangle 239"/>
              <p:cNvSpPr/>
              <p:nvPr/>
            </p:nvSpPr>
            <p:spPr>
              <a:xfrm>
                <a:off x="5870575" y="2365375"/>
                <a:ext cx="460375" cy="306388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5496" name="Rectangle 240"/>
              <p:cNvSpPr/>
              <p:nvPr/>
            </p:nvSpPr>
            <p:spPr>
              <a:xfrm>
                <a:off x="6035675" y="2409825"/>
                <a:ext cx="220663" cy="3286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4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97" name="Rectangle 241"/>
              <p:cNvSpPr/>
              <p:nvPr/>
            </p:nvSpPr>
            <p:spPr>
              <a:xfrm>
                <a:off x="6329363" y="2365375"/>
                <a:ext cx="458788" cy="306388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5498" name="Rectangle 242"/>
              <p:cNvSpPr/>
              <p:nvPr/>
            </p:nvSpPr>
            <p:spPr>
              <a:xfrm>
                <a:off x="6500813" y="2409825"/>
                <a:ext cx="203200" cy="3286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4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99" name="Rectangle 243"/>
              <p:cNvSpPr/>
              <p:nvPr/>
            </p:nvSpPr>
            <p:spPr>
              <a:xfrm>
                <a:off x="6786563" y="2365375"/>
                <a:ext cx="460375" cy="306388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5500" name="Rectangle 244"/>
              <p:cNvSpPr/>
              <p:nvPr/>
            </p:nvSpPr>
            <p:spPr>
              <a:xfrm>
                <a:off x="6934200" y="2409825"/>
                <a:ext cx="254000" cy="3286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M</a:t>
                </a:r>
                <a:endParaRPr lang="en-US" altLang="zh-CN" sz="24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501" name="Rectangle 245"/>
              <p:cNvSpPr/>
              <p:nvPr/>
            </p:nvSpPr>
            <p:spPr>
              <a:xfrm>
                <a:off x="7245350" y="2365375"/>
                <a:ext cx="458788" cy="306388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5502" name="Rectangle 246"/>
              <p:cNvSpPr/>
              <p:nvPr/>
            </p:nvSpPr>
            <p:spPr>
              <a:xfrm>
                <a:off x="7373938" y="2409825"/>
                <a:ext cx="287338" cy="3286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W</a:t>
                </a:r>
                <a:endParaRPr lang="en-US" altLang="zh-CN" sz="24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503" name="Rectangle 247"/>
              <p:cNvSpPr/>
              <p:nvPr/>
            </p:nvSpPr>
            <p:spPr>
              <a:xfrm>
                <a:off x="5413375" y="2365375"/>
                <a:ext cx="458788" cy="306388"/>
              </a:xfrm>
              <a:prstGeom prst="rect">
                <a:avLst/>
              </a:prstGeom>
              <a:solidFill>
                <a:srgbClr val="00CCFF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5504" name="Rectangle 248"/>
              <p:cNvSpPr/>
              <p:nvPr/>
            </p:nvSpPr>
            <p:spPr>
              <a:xfrm>
                <a:off x="5594350" y="2409825"/>
                <a:ext cx="185738" cy="3286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F</a:t>
                </a:r>
                <a:endParaRPr lang="en-US" altLang="zh-CN" sz="24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505" name="Rectangle 249"/>
              <p:cNvSpPr/>
              <p:nvPr/>
            </p:nvSpPr>
            <p:spPr>
              <a:xfrm>
                <a:off x="5870575" y="2365375"/>
                <a:ext cx="460375" cy="306388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5506" name="Rectangle 250"/>
              <p:cNvSpPr/>
              <p:nvPr/>
            </p:nvSpPr>
            <p:spPr>
              <a:xfrm>
                <a:off x="6035675" y="2409825"/>
                <a:ext cx="220663" cy="3286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4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507" name="Rectangle 251"/>
              <p:cNvSpPr/>
              <p:nvPr/>
            </p:nvSpPr>
            <p:spPr>
              <a:xfrm>
                <a:off x="6329363" y="2365375"/>
                <a:ext cx="458788" cy="306388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5508" name="Rectangle 252"/>
              <p:cNvSpPr/>
              <p:nvPr/>
            </p:nvSpPr>
            <p:spPr>
              <a:xfrm>
                <a:off x="6500813" y="2409825"/>
                <a:ext cx="203200" cy="3286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4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509" name="Rectangle 253"/>
              <p:cNvSpPr/>
              <p:nvPr/>
            </p:nvSpPr>
            <p:spPr>
              <a:xfrm>
                <a:off x="6786563" y="2365375"/>
                <a:ext cx="460375" cy="306388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5510" name="Rectangle 254"/>
              <p:cNvSpPr/>
              <p:nvPr/>
            </p:nvSpPr>
            <p:spPr>
              <a:xfrm>
                <a:off x="6934200" y="2409825"/>
                <a:ext cx="254000" cy="3286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M</a:t>
                </a:r>
                <a:endParaRPr lang="en-US" altLang="zh-CN" sz="24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511" name="Rectangle 255"/>
              <p:cNvSpPr/>
              <p:nvPr/>
            </p:nvSpPr>
            <p:spPr>
              <a:xfrm>
                <a:off x="7245350" y="2365375"/>
                <a:ext cx="458788" cy="306388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lnSpc>
                    <a:spcPct val="90000"/>
                  </a:lnSpc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5512" name="Rectangle 256"/>
              <p:cNvSpPr/>
              <p:nvPr/>
            </p:nvSpPr>
            <p:spPr>
              <a:xfrm>
                <a:off x="7373938" y="2409825"/>
                <a:ext cx="287338" cy="3286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Helvetica" pitchFamily="34" charset="0"/>
                    <a:ea typeface="宋体" panose="02010600030101010101" pitchFamily="2" charset="-122"/>
                  </a:rPr>
                  <a:t>W</a:t>
                </a:r>
                <a:endParaRPr lang="en-US" altLang="zh-CN" sz="2400" b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716963" cy="78105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 Dependencies: 1 Nop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1" name="Rectangle 261"/>
          <p:cNvSpPr/>
          <p:nvPr/>
        </p:nvSpPr>
        <p:spPr>
          <a:xfrm>
            <a:off x="381000" y="2514600"/>
            <a:ext cx="4495800" cy="35766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demo-h1.ys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0x000:irmovq $10,%rdx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0x00a:irmovq $3,%rax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0x014:nop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0x015:addq %rdx,%rax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0x017:halt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17412" name="Group 1"/>
          <p:cNvGrpSpPr/>
          <p:nvPr/>
        </p:nvGrpSpPr>
        <p:grpSpPr>
          <a:xfrm>
            <a:off x="3429000" y="609600"/>
            <a:ext cx="4122738" cy="1976438"/>
            <a:chOff x="3429000" y="609600"/>
            <a:chExt cx="4122738" cy="1976438"/>
          </a:xfrm>
        </p:grpSpPr>
        <p:sp>
          <p:nvSpPr>
            <p:cNvPr id="17434" name="Rectangle 9"/>
            <p:cNvSpPr/>
            <p:nvPr/>
          </p:nvSpPr>
          <p:spPr>
            <a:xfrm>
              <a:off x="3429000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35" name="Rectangle 10"/>
            <p:cNvSpPr/>
            <p:nvPr/>
          </p:nvSpPr>
          <p:spPr>
            <a:xfrm>
              <a:off x="3605213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6" name="Rectangle 11"/>
            <p:cNvSpPr/>
            <p:nvPr/>
          </p:nvSpPr>
          <p:spPr>
            <a:xfrm>
              <a:off x="3886200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37" name="Rectangle 12"/>
            <p:cNvSpPr/>
            <p:nvPr/>
          </p:nvSpPr>
          <p:spPr>
            <a:xfrm>
              <a:off x="4062413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8" name="Rectangle 13"/>
            <p:cNvSpPr/>
            <p:nvPr/>
          </p:nvSpPr>
          <p:spPr>
            <a:xfrm>
              <a:off x="4343400" y="609600"/>
              <a:ext cx="458788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39" name="Rectangle 14"/>
            <p:cNvSpPr/>
            <p:nvPr/>
          </p:nvSpPr>
          <p:spPr>
            <a:xfrm>
              <a:off x="4521200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0" name="Rectangle 15"/>
            <p:cNvSpPr/>
            <p:nvPr/>
          </p:nvSpPr>
          <p:spPr>
            <a:xfrm>
              <a:off x="4802188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41" name="Rectangle 16"/>
            <p:cNvSpPr/>
            <p:nvPr/>
          </p:nvSpPr>
          <p:spPr>
            <a:xfrm>
              <a:off x="4978400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2" name="Rectangle 17"/>
            <p:cNvSpPr/>
            <p:nvPr/>
          </p:nvSpPr>
          <p:spPr>
            <a:xfrm>
              <a:off x="5259388" y="609600"/>
              <a:ext cx="458788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43" name="Rectangle 18"/>
            <p:cNvSpPr/>
            <p:nvPr/>
          </p:nvSpPr>
          <p:spPr>
            <a:xfrm>
              <a:off x="5435600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4" name="Rectangle 19"/>
            <p:cNvSpPr/>
            <p:nvPr/>
          </p:nvSpPr>
          <p:spPr>
            <a:xfrm>
              <a:off x="5718175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45" name="Rectangle 20"/>
            <p:cNvSpPr/>
            <p:nvPr/>
          </p:nvSpPr>
          <p:spPr>
            <a:xfrm>
              <a:off x="5894388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6" name="Rectangle 21"/>
            <p:cNvSpPr/>
            <p:nvPr/>
          </p:nvSpPr>
          <p:spPr>
            <a:xfrm>
              <a:off x="6175375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47" name="Rectangle 22"/>
            <p:cNvSpPr/>
            <p:nvPr/>
          </p:nvSpPr>
          <p:spPr>
            <a:xfrm>
              <a:off x="6351588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8" name="Rectangle 23"/>
            <p:cNvSpPr/>
            <p:nvPr/>
          </p:nvSpPr>
          <p:spPr>
            <a:xfrm>
              <a:off x="6632575" y="609600"/>
              <a:ext cx="458788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49" name="Rectangle 24"/>
            <p:cNvSpPr/>
            <p:nvPr/>
          </p:nvSpPr>
          <p:spPr>
            <a:xfrm>
              <a:off x="6810375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50" name="Rectangle 25"/>
            <p:cNvSpPr/>
            <p:nvPr/>
          </p:nvSpPr>
          <p:spPr>
            <a:xfrm>
              <a:off x="7091363" y="609600"/>
              <a:ext cx="457200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51" name="Rectangle 26"/>
            <p:cNvSpPr/>
            <p:nvPr/>
          </p:nvSpPr>
          <p:spPr>
            <a:xfrm>
              <a:off x="7267575" y="679450"/>
              <a:ext cx="1698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3333CC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52" name="Rectangle 75"/>
            <p:cNvSpPr/>
            <p:nvPr/>
          </p:nvSpPr>
          <p:spPr>
            <a:xfrm>
              <a:off x="3429000" y="990600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53" name="Rectangle 76"/>
            <p:cNvSpPr/>
            <p:nvPr/>
          </p:nvSpPr>
          <p:spPr>
            <a:xfrm>
              <a:off x="3611563" y="1035050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54" name="Rectangle 77"/>
            <p:cNvSpPr/>
            <p:nvPr/>
          </p:nvSpPr>
          <p:spPr>
            <a:xfrm>
              <a:off x="3887788" y="990600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55" name="Rectangle 78"/>
            <p:cNvSpPr/>
            <p:nvPr/>
          </p:nvSpPr>
          <p:spPr>
            <a:xfrm>
              <a:off x="4051300" y="1035050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56" name="Rectangle 79"/>
            <p:cNvSpPr/>
            <p:nvPr/>
          </p:nvSpPr>
          <p:spPr>
            <a:xfrm>
              <a:off x="4344988" y="990600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57" name="Rectangle 80"/>
            <p:cNvSpPr/>
            <p:nvPr/>
          </p:nvSpPr>
          <p:spPr>
            <a:xfrm>
              <a:off x="4518025" y="1035050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58" name="Rectangle 81"/>
            <p:cNvSpPr/>
            <p:nvPr/>
          </p:nvSpPr>
          <p:spPr>
            <a:xfrm>
              <a:off x="4803775" y="990600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59" name="Rectangle 82"/>
            <p:cNvSpPr/>
            <p:nvPr/>
          </p:nvSpPr>
          <p:spPr>
            <a:xfrm>
              <a:off x="4949825" y="1035050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60" name="Rectangle 83"/>
            <p:cNvSpPr/>
            <p:nvPr/>
          </p:nvSpPr>
          <p:spPr>
            <a:xfrm>
              <a:off x="5260975" y="990600"/>
              <a:ext cx="458788" cy="307975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61" name="Rectangle 84"/>
            <p:cNvSpPr/>
            <p:nvPr/>
          </p:nvSpPr>
          <p:spPr>
            <a:xfrm>
              <a:off x="5389563" y="1035050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62" name="Rectangle 85"/>
            <p:cNvSpPr/>
            <p:nvPr/>
          </p:nvSpPr>
          <p:spPr>
            <a:xfrm>
              <a:off x="3429000" y="990600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63" name="Rectangle 86"/>
            <p:cNvSpPr/>
            <p:nvPr/>
          </p:nvSpPr>
          <p:spPr>
            <a:xfrm>
              <a:off x="3611563" y="1035050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64" name="Rectangle 87"/>
            <p:cNvSpPr/>
            <p:nvPr/>
          </p:nvSpPr>
          <p:spPr>
            <a:xfrm>
              <a:off x="3887788" y="990600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65" name="Rectangle 88"/>
            <p:cNvSpPr/>
            <p:nvPr/>
          </p:nvSpPr>
          <p:spPr>
            <a:xfrm>
              <a:off x="4051300" y="1035050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66" name="Rectangle 89"/>
            <p:cNvSpPr/>
            <p:nvPr/>
          </p:nvSpPr>
          <p:spPr>
            <a:xfrm>
              <a:off x="4344988" y="990600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67" name="Rectangle 90"/>
            <p:cNvSpPr/>
            <p:nvPr/>
          </p:nvSpPr>
          <p:spPr>
            <a:xfrm>
              <a:off x="4518025" y="1035050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68" name="Rectangle 92"/>
            <p:cNvSpPr/>
            <p:nvPr/>
          </p:nvSpPr>
          <p:spPr>
            <a:xfrm>
              <a:off x="4949825" y="1035050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69" name="Rectangle 93"/>
            <p:cNvSpPr/>
            <p:nvPr/>
          </p:nvSpPr>
          <p:spPr>
            <a:xfrm>
              <a:off x="5260975" y="990600"/>
              <a:ext cx="458788" cy="307975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70" name="Rectangle 94"/>
            <p:cNvSpPr/>
            <p:nvPr/>
          </p:nvSpPr>
          <p:spPr>
            <a:xfrm>
              <a:off x="5389563" y="1035050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71" name="Rectangle 98"/>
            <p:cNvSpPr/>
            <p:nvPr/>
          </p:nvSpPr>
          <p:spPr>
            <a:xfrm>
              <a:off x="3887788" y="12969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72" name="Rectangle 99"/>
            <p:cNvSpPr/>
            <p:nvPr/>
          </p:nvSpPr>
          <p:spPr>
            <a:xfrm>
              <a:off x="4068763" y="1341437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73" name="Rectangle 100"/>
            <p:cNvSpPr/>
            <p:nvPr/>
          </p:nvSpPr>
          <p:spPr>
            <a:xfrm>
              <a:off x="4344988" y="12969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74" name="Rectangle 101"/>
            <p:cNvSpPr/>
            <p:nvPr/>
          </p:nvSpPr>
          <p:spPr>
            <a:xfrm>
              <a:off x="4510088" y="1341437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75" name="Rectangle 102"/>
            <p:cNvSpPr/>
            <p:nvPr/>
          </p:nvSpPr>
          <p:spPr>
            <a:xfrm>
              <a:off x="4803775" y="12969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76" name="Rectangle 103"/>
            <p:cNvSpPr/>
            <p:nvPr/>
          </p:nvSpPr>
          <p:spPr>
            <a:xfrm>
              <a:off x="4975225" y="1341437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77" name="Rectangle 104"/>
            <p:cNvSpPr/>
            <p:nvPr/>
          </p:nvSpPr>
          <p:spPr>
            <a:xfrm>
              <a:off x="5260975" y="1296987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78" name="Rectangle 105"/>
            <p:cNvSpPr/>
            <p:nvPr/>
          </p:nvSpPr>
          <p:spPr>
            <a:xfrm>
              <a:off x="5407025" y="1341437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79" name="Rectangle 106"/>
            <p:cNvSpPr/>
            <p:nvPr/>
          </p:nvSpPr>
          <p:spPr>
            <a:xfrm>
              <a:off x="5718175" y="12969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80" name="Rectangle 107"/>
            <p:cNvSpPr/>
            <p:nvPr/>
          </p:nvSpPr>
          <p:spPr>
            <a:xfrm>
              <a:off x="5848350" y="1341437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81" name="Rectangle 108"/>
            <p:cNvSpPr/>
            <p:nvPr/>
          </p:nvSpPr>
          <p:spPr>
            <a:xfrm>
              <a:off x="3887788" y="12969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82" name="Rectangle 109"/>
            <p:cNvSpPr/>
            <p:nvPr/>
          </p:nvSpPr>
          <p:spPr>
            <a:xfrm>
              <a:off x="4068763" y="1341437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83" name="Rectangle 110"/>
            <p:cNvSpPr/>
            <p:nvPr/>
          </p:nvSpPr>
          <p:spPr>
            <a:xfrm>
              <a:off x="4344988" y="12969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84" name="Rectangle 111"/>
            <p:cNvSpPr/>
            <p:nvPr/>
          </p:nvSpPr>
          <p:spPr>
            <a:xfrm>
              <a:off x="4510088" y="1341437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85" name="Rectangle 113"/>
            <p:cNvSpPr/>
            <p:nvPr/>
          </p:nvSpPr>
          <p:spPr>
            <a:xfrm>
              <a:off x="4975225" y="1341437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86" name="Rectangle 114"/>
            <p:cNvSpPr/>
            <p:nvPr/>
          </p:nvSpPr>
          <p:spPr>
            <a:xfrm>
              <a:off x="5260975" y="1296987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87" name="Rectangle 115"/>
            <p:cNvSpPr/>
            <p:nvPr/>
          </p:nvSpPr>
          <p:spPr>
            <a:xfrm>
              <a:off x="5407025" y="1341437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88" name="Rectangle 116"/>
            <p:cNvSpPr/>
            <p:nvPr/>
          </p:nvSpPr>
          <p:spPr>
            <a:xfrm>
              <a:off x="5718175" y="12969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89" name="Rectangle 117"/>
            <p:cNvSpPr/>
            <p:nvPr/>
          </p:nvSpPr>
          <p:spPr>
            <a:xfrm>
              <a:off x="5848350" y="1341437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90" name="Rectangle 121"/>
            <p:cNvSpPr/>
            <p:nvPr/>
          </p:nvSpPr>
          <p:spPr>
            <a:xfrm>
              <a:off x="4344988" y="16017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91" name="Rectangle 122"/>
            <p:cNvSpPr/>
            <p:nvPr/>
          </p:nvSpPr>
          <p:spPr>
            <a:xfrm>
              <a:off x="4527550" y="1646237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92" name="Rectangle 123"/>
            <p:cNvSpPr/>
            <p:nvPr/>
          </p:nvSpPr>
          <p:spPr>
            <a:xfrm>
              <a:off x="4803775" y="16017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93" name="Rectangle 124"/>
            <p:cNvSpPr/>
            <p:nvPr/>
          </p:nvSpPr>
          <p:spPr>
            <a:xfrm>
              <a:off x="4967288" y="1646237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94" name="Rectangle 125"/>
            <p:cNvSpPr/>
            <p:nvPr/>
          </p:nvSpPr>
          <p:spPr>
            <a:xfrm>
              <a:off x="5260975" y="1601787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95" name="Rectangle 126"/>
            <p:cNvSpPr/>
            <p:nvPr/>
          </p:nvSpPr>
          <p:spPr>
            <a:xfrm>
              <a:off x="5432425" y="1646237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96" name="Rectangle 127"/>
            <p:cNvSpPr/>
            <p:nvPr/>
          </p:nvSpPr>
          <p:spPr>
            <a:xfrm>
              <a:off x="5718175" y="16017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97" name="Rectangle 128"/>
            <p:cNvSpPr/>
            <p:nvPr/>
          </p:nvSpPr>
          <p:spPr>
            <a:xfrm>
              <a:off x="5865813" y="1646237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98" name="Rectangle 129"/>
            <p:cNvSpPr/>
            <p:nvPr/>
          </p:nvSpPr>
          <p:spPr>
            <a:xfrm>
              <a:off x="6176963" y="16017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499" name="Rectangle 130"/>
            <p:cNvSpPr/>
            <p:nvPr/>
          </p:nvSpPr>
          <p:spPr>
            <a:xfrm>
              <a:off x="6305550" y="1646237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00" name="Rectangle 131"/>
            <p:cNvSpPr/>
            <p:nvPr/>
          </p:nvSpPr>
          <p:spPr>
            <a:xfrm>
              <a:off x="4344988" y="16017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501" name="Rectangle 132"/>
            <p:cNvSpPr/>
            <p:nvPr/>
          </p:nvSpPr>
          <p:spPr>
            <a:xfrm>
              <a:off x="4527550" y="1646237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02" name="Rectangle 134"/>
            <p:cNvSpPr/>
            <p:nvPr/>
          </p:nvSpPr>
          <p:spPr>
            <a:xfrm>
              <a:off x="4967288" y="1646237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03" name="Rectangle 135"/>
            <p:cNvSpPr/>
            <p:nvPr/>
          </p:nvSpPr>
          <p:spPr>
            <a:xfrm>
              <a:off x="5260975" y="1601787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504" name="Rectangle 136"/>
            <p:cNvSpPr/>
            <p:nvPr/>
          </p:nvSpPr>
          <p:spPr>
            <a:xfrm>
              <a:off x="5432425" y="1646237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05" name="Rectangle 137"/>
            <p:cNvSpPr/>
            <p:nvPr/>
          </p:nvSpPr>
          <p:spPr>
            <a:xfrm>
              <a:off x="5718175" y="1601787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506" name="Rectangle 138"/>
            <p:cNvSpPr/>
            <p:nvPr/>
          </p:nvSpPr>
          <p:spPr>
            <a:xfrm>
              <a:off x="5865813" y="1646237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07" name="Rectangle 139"/>
            <p:cNvSpPr/>
            <p:nvPr/>
          </p:nvSpPr>
          <p:spPr>
            <a:xfrm>
              <a:off x="6176963" y="1601787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508" name="Rectangle 140"/>
            <p:cNvSpPr/>
            <p:nvPr/>
          </p:nvSpPr>
          <p:spPr>
            <a:xfrm>
              <a:off x="6305550" y="1646237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09" name="Rectangle 148"/>
            <p:cNvSpPr/>
            <p:nvPr/>
          </p:nvSpPr>
          <p:spPr>
            <a:xfrm>
              <a:off x="4803775" y="1906587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510" name="Rectangle 149"/>
            <p:cNvSpPr/>
            <p:nvPr/>
          </p:nvSpPr>
          <p:spPr>
            <a:xfrm>
              <a:off x="4984750" y="1951037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11" name="Rectangle 150"/>
            <p:cNvSpPr/>
            <p:nvPr/>
          </p:nvSpPr>
          <p:spPr>
            <a:xfrm>
              <a:off x="5260975" y="1906587"/>
              <a:ext cx="458788" cy="307975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512" name="Rectangle 151"/>
            <p:cNvSpPr/>
            <p:nvPr/>
          </p:nvSpPr>
          <p:spPr>
            <a:xfrm>
              <a:off x="5424488" y="1951037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13" name="Rectangle 152"/>
            <p:cNvSpPr/>
            <p:nvPr/>
          </p:nvSpPr>
          <p:spPr>
            <a:xfrm>
              <a:off x="5718175" y="1906587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514" name="Rectangle 153"/>
            <p:cNvSpPr/>
            <p:nvPr/>
          </p:nvSpPr>
          <p:spPr>
            <a:xfrm>
              <a:off x="5891213" y="1951037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15" name="Rectangle 154"/>
            <p:cNvSpPr/>
            <p:nvPr/>
          </p:nvSpPr>
          <p:spPr>
            <a:xfrm>
              <a:off x="6176963" y="1906587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516" name="Rectangle 155"/>
            <p:cNvSpPr/>
            <p:nvPr/>
          </p:nvSpPr>
          <p:spPr>
            <a:xfrm>
              <a:off x="6323013" y="1951037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17" name="Rectangle 156"/>
            <p:cNvSpPr/>
            <p:nvPr/>
          </p:nvSpPr>
          <p:spPr>
            <a:xfrm>
              <a:off x="6634163" y="1906587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518" name="Rectangle 157"/>
            <p:cNvSpPr/>
            <p:nvPr/>
          </p:nvSpPr>
          <p:spPr>
            <a:xfrm>
              <a:off x="6764338" y="1951037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19" name="Rectangle 159"/>
            <p:cNvSpPr/>
            <p:nvPr/>
          </p:nvSpPr>
          <p:spPr>
            <a:xfrm>
              <a:off x="4984750" y="1951037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20" name="Rectangle 160"/>
            <p:cNvSpPr/>
            <p:nvPr/>
          </p:nvSpPr>
          <p:spPr>
            <a:xfrm>
              <a:off x="5260975" y="1906587"/>
              <a:ext cx="458788" cy="307975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521" name="Rectangle 161"/>
            <p:cNvSpPr/>
            <p:nvPr/>
          </p:nvSpPr>
          <p:spPr>
            <a:xfrm>
              <a:off x="5424488" y="1951037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22" name="Rectangle 162"/>
            <p:cNvSpPr/>
            <p:nvPr/>
          </p:nvSpPr>
          <p:spPr>
            <a:xfrm>
              <a:off x="5718175" y="1906587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523" name="Rectangle 163"/>
            <p:cNvSpPr/>
            <p:nvPr/>
          </p:nvSpPr>
          <p:spPr>
            <a:xfrm>
              <a:off x="5891213" y="1951037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24" name="Rectangle 164"/>
            <p:cNvSpPr/>
            <p:nvPr/>
          </p:nvSpPr>
          <p:spPr>
            <a:xfrm>
              <a:off x="6176963" y="1906587"/>
              <a:ext cx="458788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525" name="Rectangle 165"/>
            <p:cNvSpPr/>
            <p:nvPr/>
          </p:nvSpPr>
          <p:spPr>
            <a:xfrm>
              <a:off x="6323013" y="1951037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26" name="Rectangle 166"/>
            <p:cNvSpPr/>
            <p:nvPr/>
          </p:nvSpPr>
          <p:spPr>
            <a:xfrm>
              <a:off x="6634163" y="1906587"/>
              <a:ext cx="460375" cy="307975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527" name="Rectangle 167"/>
            <p:cNvSpPr/>
            <p:nvPr/>
          </p:nvSpPr>
          <p:spPr>
            <a:xfrm>
              <a:off x="6764338" y="1951037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28" name="Rectangle 237"/>
            <p:cNvSpPr/>
            <p:nvPr/>
          </p:nvSpPr>
          <p:spPr>
            <a:xfrm>
              <a:off x="5260975" y="2212975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529" name="Rectangle 238"/>
            <p:cNvSpPr/>
            <p:nvPr/>
          </p:nvSpPr>
          <p:spPr>
            <a:xfrm>
              <a:off x="5441950" y="2257425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30" name="Rectangle 239"/>
            <p:cNvSpPr/>
            <p:nvPr/>
          </p:nvSpPr>
          <p:spPr>
            <a:xfrm>
              <a:off x="5718175" y="22129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531" name="Rectangle 240"/>
            <p:cNvSpPr/>
            <p:nvPr/>
          </p:nvSpPr>
          <p:spPr>
            <a:xfrm>
              <a:off x="5883275" y="2257425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32" name="Rectangle 241"/>
            <p:cNvSpPr/>
            <p:nvPr/>
          </p:nvSpPr>
          <p:spPr>
            <a:xfrm>
              <a:off x="6176963" y="2212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533" name="Rectangle 242"/>
            <p:cNvSpPr/>
            <p:nvPr/>
          </p:nvSpPr>
          <p:spPr>
            <a:xfrm>
              <a:off x="6348413" y="2257425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34" name="Rectangle 243"/>
            <p:cNvSpPr/>
            <p:nvPr/>
          </p:nvSpPr>
          <p:spPr>
            <a:xfrm>
              <a:off x="6634163" y="22129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535" name="Rectangle 244"/>
            <p:cNvSpPr/>
            <p:nvPr/>
          </p:nvSpPr>
          <p:spPr>
            <a:xfrm>
              <a:off x="6781800" y="2257425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36" name="Rectangle 245"/>
            <p:cNvSpPr/>
            <p:nvPr/>
          </p:nvSpPr>
          <p:spPr>
            <a:xfrm>
              <a:off x="7092950" y="2212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537" name="Rectangle 246"/>
            <p:cNvSpPr/>
            <p:nvPr/>
          </p:nvSpPr>
          <p:spPr>
            <a:xfrm>
              <a:off x="7221538" y="2257425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38" name="Rectangle 247"/>
            <p:cNvSpPr/>
            <p:nvPr/>
          </p:nvSpPr>
          <p:spPr>
            <a:xfrm>
              <a:off x="5260975" y="2212975"/>
              <a:ext cx="458788" cy="306388"/>
            </a:xfrm>
            <a:prstGeom prst="rect">
              <a:avLst/>
            </a:prstGeom>
            <a:solidFill>
              <a:srgbClr val="66CC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539" name="Rectangle 248"/>
            <p:cNvSpPr/>
            <p:nvPr/>
          </p:nvSpPr>
          <p:spPr>
            <a:xfrm>
              <a:off x="5441950" y="2257425"/>
              <a:ext cx="1857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40" name="Rectangle 249"/>
            <p:cNvSpPr/>
            <p:nvPr/>
          </p:nvSpPr>
          <p:spPr>
            <a:xfrm>
              <a:off x="5718175" y="22129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541" name="Rectangle 250"/>
            <p:cNvSpPr/>
            <p:nvPr/>
          </p:nvSpPr>
          <p:spPr>
            <a:xfrm>
              <a:off x="5883275" y="2257425"/>
              <a:ext cx="220663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42" name="Rectangle 251"/>
            <p:cNvSpPr/>
            <p:nvPr/>
          </p:nvSpPr>
          <p:spPr>
            <a:xfrm>
              <a:off x="6176963" y="2212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543" name="Rectangle 252"/>
            <p:cNvSpPr/>
            <p:nvPr/>
          </p:nvSpPr>
          <p:spPr>
            <a:xfrm>
              <a:off x="6348413" y="2257425"/>
              <a:ext cx="2032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44" name="Rectangle 253"/>
            <p:cNvSpPr/>
            <p:nvPr/>
          </p:nvSpPr>
          <p:spPr>
            <a:xfrm>
              <a:off x="6634163" y="2212975"/>
              <a:ext cx="460375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545" name="Rectangle 254"/>
            <p:cNvSpPr/>
            <p:nvPr/>
          </p:nvSpPr>
          <p:spPr>
            <a:xfrm>
              <a:off x="6781800" y="2257425"/>
              <a:ext cx="254000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46" name="Rectangle 255"/>
            <p:cNvSpPr/>
            <p:nvPr/>
          </p:nvSpPr>
          <p:spPr>
            <a:xfrm>
              <a:off x="7092950" y="22129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547" name="Rectangle 256"/>
            <p:cNvSpPr/>
            <p:nvPr/>
          </p:nvSpPr>
          <p:spPr>
            <a:xfrm>
              <a:off x="7221538" y="2257425"/>
              <a:ext cx="287338" cy="3286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13" name="Line 167"/>
          <p:cNvSpPr/>
          <p:nvPr/>
        </p:nvSpPr>
        <p:spPr>
          <a:xfrm flipH="1">
            <a:off x="4510088" y="2514600"/>
            <a:ext cx="750887" cy="7207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4" name="Line 168"/>
          <p:cNvSpPr/>
          <p:nvPr/>
        </p:nvSpPr>
        <p:spPr>
          <a:xfrm>
            <a:off x="5719763" y="2514600"/>
            <a:ext cx="1595437" cy="7207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5" name="Rectangle 205"/>
          <p:cNvSpPr/>
          <p:nvPr/>
        </p:nvSpPr>
        <p:spPr>
          <a:xfrm>
            <a:off x="5837238" y="5334000"/>
            <a:ext cx="104775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416" name="Rectangle 206"/>
          <p:cNvSpPr/>
          <p:nvPr/>
        </p:nvSpPr>
        <p:spPr>
          <a:xfrm>
            <a:off x="5837238" y="5157788"/>
            <a:ext cx="104775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417" name="Rectangle 209"/>
          <p:cNvSpPr/>
          <p:nvPr/>
        </p:nvSpPr>
        <p:spPr>
          <a:xfrm>
            <a:off x="4495800" y="5638800"/>
            <a:ext cx="2809875" cy="1120775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18" name="Rectangle 210"/>
          <p:cNvSpPr/>
          <p:nvPr/>
        </p:nvSpPr>
        <p:spPr>
          <a:xfrm>
            <a:off x="5407025" y="5667375"/>
            <a:ext cx="1106488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Decode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7419" name="Rectangle 211"/>
          <p:cNvSpPr/>
          <p:nvPr/>
        </p:nvSpPr>
        <p:spPr>
          <a:xfrm>
            <a:off x="4495800" y="6008688"/>
            <a:ext cx="2809875" cy="75088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val</a:t>
            </a:r>
            <a:r>
              <a:rPr lang="en-US" altLang="zh-CN" sz="1600" dirty="0">
                <a:ea typeface="宋体" panose="02010600030101010101" pitchFamily="2" charset="-122"/>
              </a:rPr>
              <a:t>←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R[%rdx]=0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val←R[%rax]=0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7420" name="Rectangle 259"/>
          <p:cNvSpPr/>
          <p:nvPr/>
        </p:nvSpPr>
        <p:spPr>
          <a:xfrm>
            <a:off x="5226050" y="2878138"/>
            <a:ext cx="1027113" cy="3333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Cycle 5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7421" name="Rectangle 209"/>
          <p:cNvSpPr/>
          <p:nvPr/>
        </p:nvSpPr>
        <p:spPr>
          <a:xfrm>
            <a:off x="4495800" y="3235325"/>
            <a:ext cx="2809875" cy="785813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22" name="Rectangle 210"/>
          <p:cNvSpPr/>
          <p:nvPr/>
        </p:nvSpPr>
        <p:spPr>
          <a:xfrm>
            <a:off x="5048250" y="3263900"/>
            <a:ext cx="1843088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Write Back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7423" name="Rectangle 211"/>
          <p:cNvSpPr/>
          <p:nvPr/>
        </p:nvSpPr>
        <p:spPr>
          <a:xfrm>
            <a:off x="4495800" y="3605213"/>
            <a:ext cx="2809875" cy="4159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R[%rdx]</a:t>
            </a: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←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7424" name="Rectangle 209"/>
          <p:cNvSpPr/>
          <p:nvPr/>
        </p:nvSpPr>
        <p:spPr>
          <a:xfrm>
            <a:off x="4495800" y="4025900"/>
            <a:ext cx="2809875" cy="1155700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7425" name="Rectangle 210"/>
          <p:cNvSpPr/>
          <p:nvPr/>
        </p:nvSpPr>
        <p:spPr>
          <a:xfrm>
            <a:off x="5407025" y="4054475"/>
            <a:ext cx="1106488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Memory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7426" name="Rectangle 211"/>
          <p:cNvSpPr/>
          <p:nvPr/>
        </p:nvSpPr>
        <p:spPr>
          <a:xfrm>
            <a:off x="4495800" y="4395788"/>
            <a:ext cx="2809875" cy="785812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M_valE=3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M_dstE=%rax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17427" name="Group 191"/>
          <p:cNvGrpSpPr/>
          <p:nvPr/>
        </p:nvGrpSpPr>
        <p:grpSpPr>
          <a:xfrm>
            <a:off x="7048500" y="6311900"/>
            <a:ext cx="800100" cy="241300"/>
            <a:chOff x="4215" y="3735"/>
            <a:chExt cx="336" cy="149"/>
          </a:xfrm>
        </p:grpSpPr>
        <p:sp>
          <p:nvSpPr>
            <p:cNvPr id="17432" name="Line 192"/>
            <p:cNvSpPr/>
            <p:nvPr/>
          </p:nvSpPr>
          <p:spPr>
            <a:xfrm flipH="1">
              <a:off x="4270" y="3735"/>
              <a:ext cx="281" cy="1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3" name="Freeform 193"/>
            <p:cNvSpPr/>
            <p:nvPr/>
          </p:nvSpPr>
          <p:spPr>
            <a:xfrm>
              <a:off x="4215" y="3826"/>
              <a:ext cx="70" cy="58"/>
            </a:xfrm>
            <a:custGeom>
              <a:avLst/>
              <a:gdLst>
                <a:gd name="txL" fmla="*/ 0 w 70"/>
                <a:gd name="txT" fmla="*/ 0 h 58"/>
                <a:gd name="txR" fmla="*/ 70 w 70"/>
                <a:gd name="txB" fmla="*/ 58 h 58"/>
              </a:gdLst>
              <a:ahLst/>
              <a:cxnLst>
                <a:cxn ang="0">
                  <a:pos x="46" y="0"/>
                </a:cxn>
                <a:cxn ang="0">
                  <a:pos x="0" y="53"/>
                </a:cxn>
                <a:cxn ang="0">
                  <a:pos x="70" y="58"/>
                </a:cxn>
                <a:cxn ang="0">
                  <a:pos x="46" y="0"/>
                </a:cxn>
              </a:cxnLst>
              <a:rect l="txL" t="txT" r="txR" b="txB"/>
              <a:pathLst>
                <a:path w="70" h="58">
                  <a:moveTo>
                    <a:pt x="46" y="0"/>
                  </a:moveTo>
                  <a:lnTo>
                    <a:pt x="0" y="53"/>
                  </a:lnTo>
                  <a:lnTo>
                    <a:pt x="70" y="5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7428" name="Rectangle 195"/>
          <p:cNvSpPr/>
          <p:nvPr/>
        </p:nvSpPr>
        <p:spPr>
          <a:xfrm>
            <a:off x="7924800" y="6072188"/>
            <a:ext cx="677863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Error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17429" name="Group 207"/>
          <p:cNvGrpSpPr/>
          <p:nvPr/>
        </p:nvGrpSpPr>
        <p:grpSpPr>
          <a:xfrm>
            <a:off x="7086600" y="6134100"/>
            <a:ext cx="800100" cy="114300"/>
            <a:chOff x="4215" y="3687"/>
            <a:chExt cx="336" cy="70"/>
          </a:xfrm>
        </p:grpSpPr>
        <p:sp>
          <p:nvSpPr>
            <p:cNvPr id="17430" name="Line 208"/>
            <p:cNvSpPr/>
            <p:nvPr/>
          </p:nvSpPr>
          <p:spPr>
            <a:xfrm flipH="1">
              <a:off x="4274" y="3687"/>
              <a:ext cx="277" cy="3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1" name="Freeform 209"/>
            <p:cNvSpPr/>
            <p:nvPr/>
          </p:nvSpPr>
          <p:spPr>
            <a:xfrm>
              <a:off x="4215" y="3695"/>
              <a:ext cx="67" cy="62"/>
            </a:xfrm>
            <a:custGeom>
              <a:avLst/>
              <a:gdLst>
                <a:gd name="txL" fmla="*/ 0 w 67"/>
                <a:gd name="txT" fmla="*/ 0 h 62"/>
                <a:gd name="txR" fmla="*/ 67 w 67"/>
                <a:gd name="txB" fmla="*/ 62 h 62"/>
              </a:gdLst>
              <a:ahLst/>
              <a:cxnLst>
                <a:cxn ang="0">
                  <a:pos x="58" y="0"/>
                </a:cxn>
                <a:cxn ang="0">
                  <a:pos x="0" y="40"/>
                </a:cxn>
                <a:cxn ang="0">
                  <a:pos x="67" y="62"/>
                </a:cxn>
                <a:cxn ang="0">
                  <a:pos x="58" y="0"/>
                </a:cxn>
              </a:cxnLst>
              <a:rect l="txL" t="txT" r="txR" b="txB"/>
              <a:pathLst>
                <a:path w="67" h="62">
                  <a:moveTo>
                    <a:pt x="58" y="0"/>
                  </a:moveTo>
                  <a:lnTo>
                    <a:pt x="0" y="40"/>
                  </a:lnTo>
                  <a:lnTo>
                    <a:pt x="67" y="6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457200" y="285750"/>
            <a:ext cx="8534400" cy="78105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Data Dependencies: 2 Nop’s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59" name="Line 167"/>
          <p:cNvSpPr/>
          <p:nvPr/>
        </p:nvSpPr>
        <p:spPr>
          <a:xfrm flipH="1">
            <a:off x="4975225" y="3124200"/>
            <a:ext cx="730250" cy="5048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60" name="Rectangle 205"/>
          <p:cNvSpPr/>
          <p:nvPr/>
        </p:nvSpPr>
        <p:spPr>
          <a:xfrm>
            <a:off x="6294438" y="4876800"/>
            <a:ext cx="104775" cy="3286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9461" name="Rectangle 206"/>
          <p:cNvSpPr/>
          <p:nvPr/>
        </p:nvSpPr>
        <p:spPr>
          <a:xfrm>
            <a:off x="6294438" y="5065713"/>
            <a:ext cx="104775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9462" name="Rectangle 266"/>
          <p:cNvSpPr/>
          <p:nvPr/>
        </p:nvSpPr>
        <p:spPr>
          <a:xfrm>
            <a:off x="6296025" y="4878388"/>
            <a:ext cx="104775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9463" name="Rectangle 267"/>
          <p:cNvSpPr/>
          <p:nvPr/>
        </p:nvSpPr>
        <p:spPr>
          <a:xfrm>
            <a:off x="6296025" y="5065713"/>
            <a:ext cx="104775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•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9464" name="Rectangle 261"/>
          <p:cNvSpPr/>
          <p:nvPr/>
        </p:nvSpPr>
        <p:spPr>
          <a:xfrm>
            <a:off x="381000" y="2514600"/>
            <a:ext cx="4495800" cy="35766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demo-h2.ys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0x000:irmovq $10,%rdx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0x00a:irmovq $3,%rax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0x014:nop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0x015:nop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0x016:addq %rdx,%rax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0x018:halt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9465" name="Rectangle 209"/>
          <p:cNvSpPr/>
          <p:nvPr/>
        </p:nvSpPr>
        <p:spPr>
          <a:xfrm>
            <a:off x="4953000" y="5432425"/>
            <a:ext cx="2809875" cy="1120775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9466" name="Rectangle 210"/>
          <p:cNvSpPr/>
          <p:nvPr/>
        </p:nvSpPr>
        <p:spPr>
          <a:xfrm>
            <a:off x="5864225" y="5461000"/>
            <a:ext cx="1106488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Decode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9467" name="Rectangle 211"/>
          <p:cNvSpPr/>
          <p:nvPr/>
        </p:nvSpPr>
        <p:spPr>
          <a:xfrm>
            <a:off x="4953000" y="5802313"/>
            <a:ext cx="2806700" cy="75088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srcA=%rdx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srcB=</a:t>
            </a: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en-US" altLang="zh-CN" sz="2400" b="1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9468" name="Rectangle 259"/>
          <p:cNvSpPr/>
          <p:nvPr/>
        </p:nvSpPr>
        <p:spPr>
          <a:xfrm>
            <a:off x="5683250" y="3271838"/>
            <a:ext cx="1027113" cy="3317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Cycle 6</a:t>
            </a: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9469" name="Rectangle 209"/>
          <p:cNvSpPr/>
          <p:nvPr/>
        </p:nvSpPr>
        <p:spPr>
          <a:xfrm>
            <a:off x="4962525" y="3629025"/>
            <a:ext cx="2809875" cy="1247775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9470" name="Rectangle 210"/>
          <p:cNvSpPr/>
          <p:nvPr/>
        </p:nvSpPr>
        <p:spPr>
          <a:xfrm>
            <a:off x="5505450" y="3656013"/>
            <a:ext cx="1843088" cy="3429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630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Write Back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9471" name="Rectangle 211"/>
          <p:cNvSpPr/>
          <p:nvPr/>
        </p:nvSpPr>
        <p:spPr>
          <a:xfrm>
            <a:off x="4962525" y="3998913"/>
            <a:ext cx="2809875" cy="877887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W_dstE=</a:t>
            </a: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%rax</a:t>
            </a:r>
            <a:endParaRPr lang="en-US" altLang="zh-CN" sz="2400" b="1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W_valE=3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19472" name="组合 1"/>
          <p:cNvGrpSpPr/>
          <p:nvPr/>
        </p:nvGrpSpPr>
        <p:grpSpPr>
          <a:xfrm>
            <a:off x="3429000" y="917575"/>
            <a:ext cx="5037138" cy="2211388"/>
            <a:chOff x="3429000" y="917124"/>
            <a:chExt cx="5037138" cy="2211839"/>
          </a:xfrm>
        </p:grpSpPr>
        <p:sp>
          <p:nvSpPr>
            <p:cNvPr id="19475" name="Rectangle 251"/>
            <p:cNvSpPr/>
            <p:nvPr/>
          </p:nvSpPr>
          <p:spPr>
            <a:xfrm>
              <a:off x="3429000" y="917124"/>
              <a:ext cx="458788" cy="30638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6" name="Rectangle 252"/>
            <p:cNvSpPr/>
            <p:nvPr/>
          </p:nvSpPr>
          <p:spPr>
            <a:xfrm>
              <a:off x="3887788" y="917124"/>
              <a:ext cx="457200" cy="30638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7" name="Rectangle 253"/>
            <p:cNvSpPr/>
            <p:nvPr/>
          </p:nvSpPr>
          <p:spPr>
            <a:xfrm>
              <a:off x="4344988" y="917124"/>
              <a:ext cx="457200" cy="30638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8" name="Rectangle 254"/>
            <p:cNvSpPr/>
            <p:nvPr/>
          </p:nvSpPr>
          <p:spPr>
            <a:xfrm>
              <a:off x="4802188" y="917124"/>
              <a:ext cx="458788" cy="30638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9" name="Rectangle 255"/>
            <p:cNvSpPr/>
            <p:nvPr/>
          </p:nvSpPr>
          <p:spPr>
            <a:xfrm>
              <a:off x="5260975" y="917124"/>
              <a:ext cx="457200" cy="30638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0" name="Rectangle 256"/>
            <p:cNvSpPr/>
            <p:nvPr/>
          </p:nvSpPr>
          <p:spPr>
            <a:xfrm>
              <a:off x="5718175" y="917124"/>
              <a:ext cx="458788" cy="30638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1" name="Rectangle 257"/>
            <p:cNvSpPr/>
            <p:nvPr/>
          </p:nvSpPr>
          <p:spPr>
            <a:xfrm>
              <a:off x="6176963" y="917124"/>
              <a:ext cx="457200" cy="30638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2" name="Rectangle 258"/>
            <p:cNvSpPr/>
            <p:nvPr/>
          </p:nvSpPr>
          <p:spPr>
            <a:xfrm>
              <a:off x="6634163" y="917124"/>
              <a:ext cx="457200" cy="30638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3" name="Rectangle 259"/>
            <p:cNvSpPr/>
            <p:nvPr/>
          </p:nvSpPr>
          <p:spPr>
            <a:xfrm>
              <a:off x="7091363" y="917124"/>
              <a:ext cx="458788" cy="30638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9484" name="Group 260"/>
            <p:cNvGrpSpPr/>
            <p:nvPr/>
          </p:nvGrpSpPr>
          <p:grpSpPr>
            <a:xfrm>
              <a:off x="3429000" y="1299712"/>
              <a:ext cx="2289175" cy="304800"/>
              <a:chOff x="1920" y="1296"/>
              <a:chExt cx="1440" cy="192"/>
            </a:xfrm>
          </p:grpSpPr>
          <p:sp>
            <p:nvSpPr>
              <p:cNvPr id="19514" name="Rectangle 261"/>
              <p:cNvSpPr/>
              <p:nvPr/>
            </p:nvSpPr>
            <p:spPr>
              <a:xfrm>
                <a:off x="1920" y="12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F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15" name="Rectangle 262"/>
              <p:cNvSpPr/>
              <p:nvPr/>
            </p:nvSpPr>
            <p:spPr>
              <a:xfrm>
                <a:off x="2208" y="12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16" name="Rectangle 263"/>
              <p:cNvSpPr/>
              <p:nvPr/>
            </p:nvSpPr>
            <p:spPr>
              <a:xfrm>
                <a:off x="2496" y="12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17" name="Rectangle 264"/>
              <p:cNvSpPr/>
              <p:nvPr/>
            </p:nvSpPr>
            <p:spPr>
              <a:xfrm>
                <a:off x="2784" y="12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M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18" name="Rectangle 265"/>
              <p:cNvSpPr/>
              <p:nvPr/>
            </p:nvSpPr>
            <p:spPr>
              <a:xfrm>
                <a:off x="3072" y="12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W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485" name="Rectangle 266"/>
            <p:cNvSpPr/>
            <p:nvPr/>
          </p:nvSpPr>
          <p:spPr>
            <a:xfrm>
              <a:off x="3887788" y="1604512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6" name="Rectangle 267"/>
            <p:cNvSpPr/>
            <p:nvPr/>
          </p:nvSpPr>
          <p:spPr>
            <a:xfrm>
              <a:off x="4344988" y="1604512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7" name="Rectangle 268"/>
            <p:cNvSpPr/>
            <p:nvPr/>
          </p:nvSpPr>
          <p:spPr>
            <a:xfrm>
              <a:off x="4802188" y="1604512"/>
              <a:ext cx="458788" cy="3048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8" name="Rectangle 269"/>
            <p:cNvSpPr/>
            <p:nvPr/>
          </p:nvSpPr>
          <p:spPr>
            <a:xfrm>
              <a:off x="5260975" y="1604512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9" name="Rectangle 270"/>
            <p:cNvSpPr/>
            <p:nvPr/>
          </p:nvSpPr>
          <p:spPr>
            <a:xfrm>
              <a:off x="5718175" y="1604512"/>
              <a:ext cx="458788" cy="30480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0" name="Rectangle 271"/>
            <p:cNvSpPr/>
            <p:nvPr/>
          </p:nvSpPr>
          <p:spPr>
            <a:xfrm>
              <a:off x="4344988" y="1909312"/>
              <a:ext cx="457200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1" name="Rectangle 272"/>
            <p:cNvSpPr/>
            <p:nvPr/>
          </p:nvSpPr>
          <p:spPr>
            <a:xfrm>
              <a:off x="4802188" y="1909312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2" name="Rectangle 273"/>
            <p:cNvSpPr/>
            <p:nvPr/>
          </p:nvSpPr>
          <p:spPr>
            <a:xfrm>
              <a:off x="5260975" y="1909312"/>
              <a:ext cx="457200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3" name="Rectangle 274"/>
            <p:cNvSpPr/>
            <p:nvPr/>
          </p:nvSpPr>
          <p:spPr>
            <a:xfrm>
              <a:off x="5718175" y="1909312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4" name="Rectangle 275"/>
            <p:cNvSpPr/>
            <p:nvPr/>
          </p:nvSpPr>
          <p:spPr>
            <a:xfrm>
              <a:off x="6176963" y="1909312"/>
              <a:ext cx="457200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5" name="Rectangle 277"/>
            <p:cNvSpPr/>
            <p:nvPr/>
          </p:nvSpPr>
          <p:spPr>
            <a:xfrm>
              <a:off x="5270500" y="252412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6" name="Rectangle 281"/>
            <p:cNvSpPr/>
            <p:nvPr/>
          </p:nvSpPr>
          <p:spPr>
            <a:xfrm>
              <a:off x="5718175" y="2517775"/>
              <a:ext cx="458788" cy="306388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7" name="Rectangle 282"/>
            <p:cNvSpPr/>
            <p:nvPr/>
          </p:nvSpPr>
          <p:spPr>
            <a:xfrm>
              <a:off x="6176963" y="2517775"/>
              <a:ext cx="457200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8" name="Rectangle 283"/>
            <p:cNvSpPr/>
            <p:nvPr/>
          </p:nvSpPr>
          <p:spPr>
            <a:xfrm>
              <a:off x="6634163" y="2517775"/>
              <a:ext cx="457200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9" name="Rectangle 284"/>
            <p:cNvSpPr/>
            <p:nvPr/>
          </p:nvSpPr>
          <p:spPr>
            <a:xfrm>
              <a:off x="7091363" y="2517775"/>
              <a:ext cx="458788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0" name="Rectangle 285"/>
            <p:cNvSpPr/>
            <p:nvPr/>
          </p:nvSpPr>
          <p:spPr>
            <a:xfrm>
              <a:off x="7550150" y="2517775"/>
              <a:ext cx="457200" cy="3063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1" name="Rectangle 286"/>
            <p:cNvSpPr/>
            <p:nvPr/>
          </p:nvSpPr>
          <p:spPr>
            <a:xfrm>
              <a:off x="6176963" y="2824163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2" name="Rectangle 287"/>
            <p:cNvSpPr/>
            <p:nvPr/>
          </p:nvSpPr>
          <p:spPr>
            <a:xfrm>
              <a:off x="6634163" y="2824163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3" name="Rectangle 288"/>
            <p:cNvSpPr/>
            <p:nvPr/>
          </p:nvSpPr>
          <p:spPr>
            <a:xfrm>
              <a:off x="7091363" y="2824163"/>
              <a:ext cx="458788" cy="3048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4" name="Rectangle 289"/>
            <p:cNvSpPr/>
            <p:nvPr/>
          </p:nvSpPr>
          <p:spPr>
            <a:xfrm>
              <a:off x="7550150" y="2824163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5" name="Rectangle 290"/>
            <p:cNvSpPr/>
            <p:nvPr/>
          </p:nvSpPr>
          <p:spPr>
            <a:xfrm>
              <a:off x="8007350" y="2824163"/>
              <a:ext cx="458788" cy="3048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6" name="Rectangle 291"/>
            <p:cNvSpPr/>
            <p:nvPr/>
          </p:nvSpPr>
          <p:spPr>
            <a:xfrm>
              <a:off x="7550150" y="917124"/>
              <a:ext cx="457200" cy="30638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7" name="Rectangle 293"/>
            <p:cNvSpPr/>
            <p:nvPr/>
          </p:nvSpPr>
          <p:spPr>
            <a:xfrm>
              <a:off x="5718175" y="2824163"/>
              <a:ext cx="458788" cy="3048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8" name="Rectangle 294"/>
            <p:cNvSpPr/>
            <p:nvPr/>
          </p:nvSpPr>
          <p:spPr>
            <a:xfrm>
              <a:off x="4802188" y="2215699"/>
              <a:ext cx="458788" cy="3048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09" name="Rectangle 295"/>
            <p:cNvSpPr/>
            <p:nvPr/>
          </p:nvSpPr>
          <p:spPr>
            <a:xfrm>
              <a:off x="5260975" y="2215699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10" name="Rectangle 296"/>
            <p:cNvSpPr/>
            <p:nvPr/>
          </p:nvSpPr>
          <p:spPr>
            <a:xfrm>
              <a:off x="5718175" y="2215699"/>
              <a:ext cx="458788" cy="3048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11" name="Rectangle 297"/>
            <p:cNvSpPr/>
            <p:nvPr/>
          </p:nvSpPr>
          <p:spPr>
            <a:xfrm>
              <a:off x="6176963" y="2215699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12" name="Rectangle 298"/>
            <p:cNvSpPr/>
            <p:nvPr/>
          </p:nvSpPr>
          <p:spPr>
            <a:xfrm>
              <a:off x="6634163" y="2215699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13" name="Rectangle 299"/>
            <p:cNvSpPr/>
            <p:nvPr/>
          </p:nvSpPr>
          <p:spPr>
            <a:xfrm>
              <a:off x="8007350" y="917124"/>
              <a:ext cx="458788" cy="30638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11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73" name="Freeform 8"/>
          <p:cNvSpPr/>
          <p:nvPr/>
        </p:nvSpPr>
        <p:spPr>
          <a:xfrm>
            <a:off x="6699250" y="4038600"/>
            <a:ext cx="1454150" cy="2516188"/>
          </a:xfrm>
          <a:custGeom>
            <a:avLst/>
            <a:gdLst/>
            <a:ahLst/>
            <a:cxnLst>
              <a:cxn ang="0">
                <a:pos x="471070" y="207386"/>
              </a:cxn>
              <a:cxn ang="0">
                <a:pos x="1302899" y="207386"/>
              </a:cxn>
              <a:cxn ang="0">
                <a:pos x="1318596" y="2362686"/>
              </a:cxn>
              <a:cxn ang="0">
                <a:pos x="223" y="2331221"/>
              </a:cxn>
            </a:cxnLst>
            <a:pathLst>
              <a:path w="1454558" h="2516522">
                <a:moveTo>
                  <a:pt x="473189" y="207834"/>
                </a:moveTo>
                <a:cubicBezTo>
                  <a:pt x="820030" y="27844"/>
                  <a:pt x="1166871" y="-152145"/>
                  <a:pt x="1308761" y="207834"/>
                </a:cubicBezTo>
                <a:cubicBezTo>
                  <a:pt x="1450651" y="567813"/>
                  <a:pt x="1542617" y="2012986"/>
                  <a:pt x="1324527" y="2367710"/>
                </a:cubicBezTo>
                <a:cubicBezTo>
                  <a:pt x="1106437" y="2722434"/>
                  <a:pt x="-18170" y="2330924"/>
                  <a:pt x="223" y="2336179"/>
                </a:cubicBezTo>
              </a:path>
            </a:pathLst>
          </a:custGeom>
          <a:noFill/>
          <a:ln w="12700" cap="flat" cmpd="sng">
            <a:solidFill>
              <a:srgbClr val="7030A0">
                <a:alpha val="100000"/>
              </a:srgbClr>
            </a:solidFill>
            <a:prstDash val="solid"/>
            <a:round/>
            <a:headEnd type="arrow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74" name="Line 168"/>
          <p:cNvSpPr/>
          <p:nvPr/>
        </p:nvSpPr>
        <p:spPr>
          <a:xfrm>
            <a:off x="6176963" y="3124200"/>
            <a:ext cx="1582737" cy="5048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457200" y="590550"/>
            <a:ext cx="8001000" cy="78105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Stalling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249"/>
          <p:cNvSpPr/>
          <p:nvPr/>
        </p:nvSpPr>
        <p:spPr>
          <a:xfrm>
            <a:off x="152400" y="1524000"/>
            <a:ext cx="42672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 demo-h2.ys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0x000:irmovq</a:t>
            </a:r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$10,%rdx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0x00a:irmovq</a:t>
            </a:r>
            <a:r>
              <a:rPr lang="en-US" altLang="zh-CN" sz="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$3,%rax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0x014:nop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0x015:nop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 </a:t>
            </a:r>
            <a:r>
              <a:rPr lang="en-US" altLang="zh-CN" sz="2400" b="1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bubble</a:t>
            </a:r>
            <a:endParaRPr lang="en-US" altLang="zh-CN" sz="2400" b="1" i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0x016:addq %rdx,%rax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0x018:halt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21509" name="Group 250"/>
          <p:cNvGrpSpPr/>
          <p:nvPr/>
        </p:nvGrpSpPr>
        <p:grpSpPr>
          <a:xfrm>
            <a:off x="3962400" y="1443038"/>
            <a:ext cx="5037138" cy="2519362"/>
            <a:chOff x="2259" y="625"/>
            <a:chExt cx="3173" cy="1587"/>
          </a:xfrm>
        </p:grpSpPr>
        <p:sp>
          <p:nvSpPr>
            <p:cNvPr id="21511" name="Rectangle 251"/>
            <p:cNvSpPr/>
            <p:nvPr/>
          </p:nvSpPr>
          <p:spPr>
            <a:xfrm>
              <a:off x="2259" y="625"/>
              <a:ext cx="289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2" name="Rectangle 252"/>
            <p:cNvSpPr/>
            <p:nvPr/>
          </p:nvSpPr>
          <p:spPr>
            <a:xfrm>
              <a:off x="2548" y="625"/>
              <a:ext cx="288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3" name="Rectangle 253"/>
            <p:cNvSpPr/>
            <p:nvPr/>
          </p:nvSpPr>
          <p:spPr>
            <a:xfrm>
              <a:off x="2836" y="625"/>
              <a:ext cx="288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4" name="Rectangle 254"/>
            <p:cNvSpPr/>
            <p:nvPr/>
          </p:nvSpPr>
          <p:spPr>
            <a:xfrm>
              <a:off x="3124" y="625"/>
              <a:ext cx="289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5" name="Rectangle 255"/>
            <p:cNvSpPr/>
            <p:nvPr/>
          </p:nvSpPr>
          <p:spPr>
            <a:xfrm>
              <a:off x="3413" y="625"/>
              <a:ext cx="288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6" name="Rectangle 256"/>
            <p:cNvSpPr/>
            <p:nvPr/>
          </p:nvSpPr>
          <p:spPr>
            <a:xfrm>
              <a:off x="3701" y="625"/>
              <a:ext cx="289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7" name="Rectangle 257"/>
            <p:cNvSpPr/>
            <p:nvPr/>
          </p:nvSpPr>
          <p:spPr>
            <a:xfrm>
              <a:off x="3990" y="625"/>
              <a:ext cx="288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8" name="Rectangle 258"/>
            <p:cNvSpPr/>
            <p:nvPr/>
          </p:nvSpPr>
          <p:spPr>
            <a:xfrm>
              <a:off x="4278" y="625"/>
              <a:ext cx="288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9" name="Rectangle 259"/>
            <p:cNvSpPr/>
            <p:nvPr/>
          </p:nvSpPr>
          <p:spPr>
            <a:xfrm>
              <a:off x="4566" y="625"/>
              <a:ext cx="289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1520" name="Group 260"/>
            <p:cNvGrpSpPr/>
            <p:nvPr/>
          </p:nvGrpSpPr>
          <p:grpSpPr>
            <a:xfrm>
              <a:off x="2259" y="866"/>
              <a:ext cx="1442" cy="192"/>
              <a:chOff x="1920" y="1296"/>
              <a:chExt cx="1440" cy="192"/>
            </a:xfrm>
          </p:grpSpPr>
          <p:sp>
            <p:nvSpPr>
              <p:cNvPr id="21555" name="Rectangle 261"/>
              <p:cNvSpPr/>
              <p:nvPr/>
            </p:nvSpPr>
            <p:spPr>
              <a:xfrm>
                <a:off x="1920" y="12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F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56" name="Rectangle 262"/>
              <p:cNvSpPr/>
              <p:nvPr/>
            </p:nvSpPr>
            <p:spPr>
              <a:xfrm>
                <a:off x="2208" y="12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57" name="Rectangle 263"/>
              <p:cNvSpPr/>
              <p:nvPr/>
            </p:nvSpPr>
            <p:spPr>
              <a:xfrm>
                <a:off x="2496" y="12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58" name="Rectangle 264"/>
              <p:cNvSpPr/>
              <p:nvPr/>
            </p:nvSpPr>
            <p:spPr>
              <a:xfrm>
                <a:off x="2784" y="12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M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59" name="Rectangle 265"/>
              <p:cNvSpPr/>
              <p:nvPr/>
            </p:nvSpPr>
            <p:spPr>
              <a:xfrm>
                <a:off x="3072" y="129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W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521" name="Rectangle 266"/>
            <p:cNvSpPr/>
            <p:nvPr/>
          </p:nvSpPr>
          <p:spPr>
            <a:xfrm>
              <a:off x="2548" y="1058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2" name="Rectangle 267"/>
            <p:cNvSpPr/>
            <p:nvPr/>
          </p:nvSpPr>
          <p:spPr>
            <a:xfrm>
              <a:off x="2836" y="1058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3" name="Rectangle 268"/>
            <p:cNvSpPr/>
            <p:nvPr/>
          </p:nvSpPr>
          <p:spPr>
            <a:xfrm>
              <a:off x="3124" y="1058"/>
              <a:ext cx="289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4" name="Rectangle 269"/>
            <p:cNvSpPr/>
            <p:nvPr/>
          </p:nvSpPr>
          <p:spPr>
            <a:xfrm>
              <a:off x="3413" y="1058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5" name="Rectangle 270"/>
            <p:cNvSpPr/>
            <p:nvPr/>
          </p:nvSpPr>
          <p:spPr>
            <a:xfrm>
              <a:off x="3701" y="1058"/>
              <a:ext cx="289" cy="192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6" name="Rectangle 271"/>
            <p:cNvSpPr/>
            <p:nvPr/>
          </p:nvSpPr>
          <p:spPr>
            <a:xfrm>
              <a:off x="2836" y="1250"/>
              <a:ext cx="288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7" name="Rectangle 272"/>
            <p:cNvSpPr/>
            <p:nvPr/>
          </p:nvSpPr>
          <p:spPr>
            <a:xfrm>
              <a:off x="3124" y="1250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8" name="Rectangle 273"/>
            <p:cNvSpPr/>
            <p:nvPr/>
          </p:nvSpPr>
          <p:spPr>
            <a:xfrm>
              <a:off x="3413" y="1250"/>
              <a:ext cx="288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9" name="Rectangle 274"/>
            <p:cNvSpPr/>
            <p:nvPr/>
          </p:nvSpPr>
          <p:spPr>
            <a:xfrm>
              <a:off x="3701" y="1250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30" name="Rectangle 275"/>
            <p:cNvSpPr/>
            <p:nvPr/>
          </p:nvSpPr>
          <p:spPr>
            <a:xfrm>
              <a:off x="3990" y="1250"/>
              <a:ext cx="288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1531" name="Group 276"/>
            <p:cNvGrpSpPr/>
            <p:nvPr/>
          </p:nvGrpSpPr>
          <p:grpSpPr>
            <a:xfrm>
              <a:off x="3413" y="1635"/>
              <a:ext cx="1442" cy="385"/>
              <a:chOff x="2976" y="1008"/>
              <a:chExt cx="1440" cy="384"/>
            </a:xfrm>
          </p:grpSpPr>
          <p:sp>
            <p:nvSpPr>
              <p:cNvPr id="21551" name="Rectangle 277"/>
              <p:cNvSpPr/>
              <p:nvPr/>
            </p:nvSpPr>
            <p:spPr>
              <a:xfrm>
                <a:off x="2976" y="1200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F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52" name="Rectangle 278"/>
              <p:cNvSpPr/>
              <p:nvPr/>
            </p:nvSpPr>
            <p:spPr>
              <a:xfrm>
                <a:off x="3552" y="1008"/>
                <a:ext cx="288" cy="19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53" name="Rectangle 279"/>
              <p:cNvSpPr/>
              <p:nvPr/>
            </p:nvSpPr>
            <p:spPr>
              <a:xfrm>
                <a:off x="3840" y="1008"/>
                <a:ext cx="288" cy="19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M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54" name="Rectangle 280"/>
              <p:cNvSpPr/>
              <p:nvPr/>
            </p:nvSpPr>
            <p:spPr>
              <a:xfrm>
                <a:off x="4128" y="1008"/>
                <a:ext cx="288" cy="19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567" tIns="45785" rIns="91567" bIns="4578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16305" eaLnBrk="1" hangingPunct="1">
                  <a:spcBef>
                    <a:spcPct val="0"/>
                  </a:spcBef>
                  <a:buNone/>
                </a:pPr>
                <a:r>
                  <a:rPr lang="en-US" altLang="zh-CN" sz="2400" dirty="0">
                    <a:latin typeface="Helvetica" pitchFamily="34" charset="0"/>
                    <a:ea typeface="宋体" panose="02010600030101010101" pitchFamily="2" charset="-122"/>
                  </a:rPr>
                  <a:t>W</a:t>
                </a:r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532" name="Rectangle 281"/>
            <p:cNvSpPr/>
            <p:nvPr/>
          </p:nvSpPr>
          <p:spPr>
            <a:xfrm>
              <a:off x="3701" y="1827"/>
              <a:ext cx="289" cy="193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33" name="Rectangle 282"/>
            <p:cNvSpPr/>
            <p:nvPr/>
          </p:nvSpPr>
          <p:spPr>
            <a:xfrm>
              <a:off x="3990" y="1827"/>
              <a:ext cx="288" cy="193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34" name="Rectangle 283"/>
            <p:cNvSpPr/>
            <p:nvPr/>
          </p:nvSpPr>
          <p:spPr>
            <a:xfrm>
              <a:off x="4278" y="1827"/>
              <a:ext cx="288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35" name="Rectangle 284"/>
            <p:cNvSpPr/>
            <p:nvPr/>
          </p:nvSpPr>
          <p:spPr>
            <a:xfrm>
              <a:off x="4566" y="1827"/>
              <a:ext cx="289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36" name="Rectangle 285"/>
            <p:cNvSpPr/>
            <p:nvPr/>
          </p:nvSpPr>
          <p:spPr>
            <a:xfrm>
              <a:off x="4855" y="1827"/>
              <a:ext cx="288" cy="193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37" name="Rectangle 286"/>
            <p:cNvSpPr/>
            <p:nvPr/>
          </p:nvSpPr>
          <p:spPr>
            <a:xfrm>
              <a:off x="3990" y="2020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38" name="Rectangle 287"/>
            <p:cNvSpPr/>
            <p:nvPr/>
          </p:nvSpPr>
          <p:spPr>
            <a:xfrm>
              <a:off x="4278" y="2020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39" name="Rectangle 288"/>
            <p:cNvSpPr/>
            <p:nvPr/>
          </p:nvSpPr>
          <p:spPr>
            <a:xfrm>
              <a:off x="4566" y="2020"/>
              <a:ext cx="289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40" name="Rectangle 289"/>
            <p:cNvSpPr/>
            <p:nvPr/>
          </p:nvSpPr>
          <p:spPr>
            <a:xfrm>
              <a:off x="4855" y="2020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41" name="Rectangle 290"/>
            <p:cNvSpPr/>
            <p:nvPr/>
          </p:nvSpPr>
          <p:spPr>
            <a:xfrm>
              <a:off x="5143" y="2020"/>
              <a:ext cx="289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42" name="Rectangle 291"/>
            <p:cNvSpPr/>
            <p:nvPr/>
          </p:nvSpPr>
          <p:spPr>
            <a:xfrm>
              <a:off x="4855" y="625"/>
              <a:ext cx="288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43" name="Freeform 292"/>
            <p:cNvSpPr/>
            <p:nvPr/>
          </p:nvSpPr>
          <p:spPr>
            <a:xfrm>
              <a:off x="3893" y="1731"/>
              <a:ext cx="97" cy="96"/>
            </a:xfrm>
            <a:custGeom>
              <a:avLst/>
              <a:gdLst>
                <a:gd name="txL" fmla="*/ 0 w 96"/>
                <a:gd name="txT" fmla="*/ 0 h 240"/>
                <a:gd name="txR" fmla="*/ 96 w 96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22" y="0"/>
                </a:cxn>
              </a:cxnLst>
              <a:rect l="txL" t="txT" r="txR" b="txB"/>
              <a:pathLst>
                <a:path w="96" h="240">
                  <a:moveTo>
                    <a:pt x="0" y="240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44" name="Rectangle 293"/>
            <p:cNvSpPr/>
            <p:nvPr/>
          </p:nvSpPr>
          <p:spPr>
            <a:xfrm>
              <a:off x="3701" y="2020"/>
              <a:ext cx="289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45" name="Rectangle 294"/>
            <p:cNvSpPr/>
            <p:nvPr/>
          </p:nvSpPr>
          <p:spPr>
            <a:xfrm>
              <a:off x="3124" y="1443"/>
              <a:ext cx="289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F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46" name="Rectangle 295"/>
            <p:cNvSpPr/>
            <p:nvPr/>
          </p:nvSpPr>
          <p:spPr>
            <a:xfrm>
              <a:off x="3413" y="1443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47" name="Rectangle 296"/>
            <p:cNvSpPr/>
            <p:nvPr/>
          </p:nvSpPr>
          <p:spPr>
            <a:xfrm>
              <a:off x="3701" y="1443"/>
              <a:ext cx="289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E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48" name="Rectangle 297"/>
            <p:cNvSpPr/>
            <p:nvPr/>
          </p:nvSpPr>
          <p:spPr>
            <a:xfrm>
              <a:off x="3990" y="1443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M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49" name="Rectangle 298"/>
            <p:cNvSpPr/>
            <p:nvPr/>
          </p:nvSpPr>
          <p:spPr>
            <a:xfrm>
              <a:off x="4278" y="1443"/>
              <a:ext cx="288" cy="192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50" name="Rectangle 299"/>
            <p:cNvSpPr/>
            <p:nvPr/>
          </p:nvSpPr>
          <p:spPr>
            <a:xfrm>
              <a:off x="5143" y="625"/>
              <a:ext cx="289" cy="19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91567" tIns="45785" rIns="91567" bIns="4578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16305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Helvetica" pitchFamily="34" charset="0"/>
                  <a:ea typeface="宋体" panose="02010600030101010101" pitchFamily="2" charset="-122"/>
                </a:rPr>
                <a:t>11</a:t>
              </a:r>
              <a:endParaRPr lang="en-US" altLang="zh-CN" sz="2400" dirty="0">
                <a:solidFill>
                  <a:schemeClr val="accent2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10" name="Rectangle 300"/>
          <p:cNvSpPr/>
          <p:nvPr/>
        </p:nvSpPr>
        <p:spPr>
          <a:xfrm>
            <a:off x="304800" y="4876800"/>
            <a:ext cx="8305800" cy="1828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en-US" altLang="zh-CN" sz="2400" dirty="0">
                <a:ea typeface="宋体" panose="02010600030101010101" pitchFamily="2" charset="-122"/>
              </a:rPr>
              <a:t>If instruction follows too closely after one that writes register,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slow it down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Hold</a:t>
            </a:r>
            <a:r>
              <a:rPr lang="en-US" altLang="zh-CN" sz="2400" dirty="0">
                <a:ea typeface="宋体" panose="02010600030101010101" pitchFamily="2" charset="-122"/>
              </a:rPr>
              <a:t> instruction in decode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Dynamically(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动态的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</a:rPr>
              <a:t> inject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nop</a:t>
            </a:r>
            <a:r>
              <a:rPr lang="en-US" altLang="zh-CN" sz="2400" dirty="0">
                <a:ea typeface="宋体" panose="02010600030101010101" pitchFamily="2" charset="-122"/>
              </a:rPr>
              <a:t> into execute stage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7215" y="4378960"/>
            <a:ext cx="41021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每个</a:t>
            </a:r>
            <a:r>
              <a:rPr lang="en-US" altLang="zh-CN"/>
              <a:t>stall</a:t>
            </a:r>
            <a:r>
              <a:rPr lang="zh-CN" altLang="en-US">
                <a:ea typeface="宋体" panose="02010600030101010101" pitchFamily="2" charset="-122"/>
              </a:rPr>
              <a:t>结束之后其后面一定有一个</a:t>
            </a:r>
            <a:r>
              <a:rPr lang="en-US" altLang="zh-CN">
                <a:ea typeface="宋体" panose="02010600030101010101" pitchFamily="2" charset="-122"/>
              </a:rPr>
              <a:t>bubble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59680" y="5434330"/>
            <a:ext cx="34886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每个</a:t>
            </a:r>
            <a:r>
              <a:rPr lang="en-US" altLang="zh-CN"/>
              <a:t>stall</a:t>
            </a:r>
            <a:r>
              <a:rPr lang="zh-CN" altLang="en-US">
                <a:ea typeface="宋体" panose="02010600030101010101" pitchFamily="2" charset="-122"/>
              </a:rPr>
              <a:t>后面都必须要添加</a:t>
            </a:r>
            <a:r>
              <a:rPr lang="en-US" altLang="zh-CN">
                <a:ea typeface="宋体" panose="02010600030101010101" pitchFamily="2" charset="-122"/>
              </a:rPr>
              <a:t>bubble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因为要跳过被错误停止的那个</a:t>
            </a:r>
            <a:r>
              <a:rPr lang="en-US" altLang="zh-CN">
                <a:ea typeface="宋体" panose="02010600030101010101" pitchFamily="2" charset="-122"/>
              </a:rPr>
              <a:t>stage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对应的指令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13862</Words>
  <Application>WPS 演示</Application>
  <PresentationFormat/>
  <Paragraphs>3091</Paragraphs>
  <Slides>47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9" baseType="lpstr">
      <vt:lpstr>Arial</vt:lpstr>
      <vt:lpstr>宋体</vt:lpstr>
      <vt:lpstr>Wingdings</vt:lpstr>
      <vt:lpstr>Comic Sans MS</vt:lpstr>
      <vt:lpstr>Times New Roman</vt:lpstr>
      <vt:lpstr>Courier New</vt:lpstr>
      <vt:lpstr>Helvetica</vt:lpstr>
      <vt:lpstr>微软雅黑</vt:lpstr>
      <vt:lpstr>Arial Unicode MS</vt:lpstr>
      <vt:lpstr>Wingdings 3</vt:lpstr>
      <vt:lpstr>Symbol</vt:lpstr>
      <vt:lpstr>icfp99</vt:lpstr>
      <vt:lpstr>Outline</vt:lpstr>
      <vt:lpstr>Data Hazard</vt:lpstr>
      <vt:lpstr>Data Dependencies in Processors</vt:lpstr>
      <vt:lpstr>Data Dependencies</vt:lpstr>
      <vt:lpstr>Data Dependencies: 3 Nop’s</vt:lpstr>
      <vt:lpstr>Data Dependencies: 2 Nop</vt:lpstr>
      <vt:lpstr>Data Dependencies: 1 Nop</vt:lpstr>
      <vt:lpstr>Data Dependencies: 2 Nop’s</vt:lpstr>
      <vt:lpstr>Stalling</vt:lpstr>
      <vt:lpstr>Stalling X3</vt:lpstr>
      <vt:lpstr>Data Forwarding</vt:lpstr>
      <vt:lpstr>Data Dependencies: 2 Nop’s</vt:lpstr>
      <vt:lpstr>Data Dependencies: 1 Nop</vt:lpstr>
      <vt:lpstr>Data Dependencies: No Nop</vt:lpstr>
      <vt:lpstr>Bypass Paths</vt:lpstr>
      <vt:lpstr>PowerPoint 演示文稿</vt:lpstr>
      <vt:lpstr>Practice Problem</vt:lpstr>
      <vt:lpstr>Limitation of Forwarding</vt:lpstr>
      <vt:lpstr>Avoiding Load/Use Hazard</vt:lpstr>
      <vt:lpstr>Control Hazard</vt:lpstr>
      <vt:lpstr>Control Dependence</vt:lpstr>
      <vt:lpstr>PowerPoint 演示文稿</vt:lpstr>
      <vt:lpstr>Select PC</vt:lpstr>
      <vt:lpstr>Practice Problem</vt:lpstr>
      <vt:lpstr>Return Example</vt:lpstr>
      <vt:lpstr>Incorrect Return Example</vt:lpstr>
      <vt:lpstr>Correct Return Example</vt:lpstr>
      <vt:lpstr>Branch Misprediction Example</vt:lpstr>
      <vt:lpstr>Select PC</vt:lpstr>
      <vt:lpstr>Branch Misprediction Trace</vt:lpstr>
      <vt:lpstr>Branch Misprediction Trace</vt:lpstr>
      <vt:lpstr>Practice Problem</vt:lpstr>
      <vt:lpstr>PowerPoint 演示文稿</vt:lpstr>
      <vt:lpstr>Naïve Method</vt:lpstr>
      <vt:lpstr>Handling Misprediction</vt:lpstr>
      <vt:lpstr>Outline</vt:lpstr>
      <vt:lpstr>Exceptions</vt:lpstr>
      <vt:lpstr>Exceptions</vt:lpstr>
      <vt:lpstr>Exception Examples</vt:lpstr>
      <vt:lpstr>Exceptions in Pipeline Processor #1</vt:lpstr>
      <vt:lpstr>Exceptions in Pipeline Processor #2</vt:lpstr>
      <vt:lpstr>Exceptions in Pipeline Processor #3</vt:lpstr>
      <vt:lpstr>Exceptions in Pipeline Processor #4</vt:lpstr>
      <vt:lpstr>Maintaining Exception Ordering</vt:lpstr>
      <vt:lpstr>Avoiding Side Effects</vt:lpstr>
      <vt:lpstr>Avoiding Side Effects</vt:lpstr>
      <vt:lpstr>Rest of Exception Handling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518</cp:revision>
  <dcterms:created xsi:type="dcterms:W3CDTF">2000-01-15T07:54:00Z</dcterms:created>
  <dcterms:modified xsi:type="dcterms:W3CDTF">2022-04-30T04:57:31Z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A1E985CE27F54C899DFF3964BA8CB9B2</vt:lpwstr>
  </property>
  <property fmtid="{D5CDD505-2E9C-101B-9397-08002B2CF9AE}" pid="3" name="KSOProductBuildVer">
    <vt:lpwstr>2052-11.1.0.11636</vt:lpwstr>
  </property>
</Properties>
</file>