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5"/>
  </p:handoutMasterIdLst>
  <p:sldIdLst>
    <p:sldId id="455" r:id="rId3"/>
    <p:sldId id="605" r:id="rId5"/>
    <p:sldId id="656" r:id="rId6"/>
    <p:sldId id="657" r:id="rId7"/>
    <p:sldId id="689" r:id="rId8"/>
    <p:sldId id="690" r:id="rId9"/>
    <p:sldId id="691" r:id="rId10"/>
    <p:sldId id="692" r:id="rId11"/>
    <p:sldId id="693" r:id="rId12"/>
    <p:sldId id="603" r:id="rId13"/>
    <p:sldId id="630" r:id="rId14"/>
    <p:sldId id="631" r:id="rId15"/>
    <p:sldId id="632" r:id="rId16"/>
    <p:sldId id="634" r:id="rId17"/>
    <p:sldId id="607" r:id="rId18"/>
    <p:sldId id="636" r:id="rId19"/>
    <p:sldId id="635" r:id="rId20"/>
    <p:sldId id="645" r:id="rId21"/>
    <p:sldId id="679" r:id="rId22"/>
    <p:sldId id="644" r:id="rId23"/>
    <p:sldId id="680" r:id="rId24"/>
    <p:sldId id="649" r:id="rId25"/>
    <p:sldId id="683" r:id="rId26"/>
    <p:sldId id="684" r:id="rId27"/>
    <p:sldId id="685" r:id="rId28"/>
    <p:sldId id="686" r:id="rId29"/>
    <p:sldId id="648" r:id="rId30"/>
    <p:sldId id="651" r:id="rId31"/>
    <p:sldId id="682" r:id="rId32"/>
    <p:sldId id="681" r:id="rId33"/>
    <p:sldId id="650" r:id="rId34"/>
    <p:sldId id="653" r:id="rId35"/>
    <p:sldId id="687" r:id="rId36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5" r:id="rId46"/>
    <p:sldId id="676" r:id="rId47"/>
    <p:sldId id="677" r:id="rId48"/>
    <p:sldId id="678" r:id="rId49"/>
    <p:sldId id="688" r:id="rId50"/>
    <p:sldId id="694" r:id="rId51"/>
    <p:sldId id="695" r:id="rId52"/>
    <p:sldId id="696" r:id="rId53"/>
    <p:sldId id="697" r:id="rId54"/>
    <p:sldId id="698" r:id="rId55"/>
    <p:sldId id="699" r:id="rId56"/>
    <p:sldId id="700" r:id="rId57"/>
    <p:sldId id="701" r:id="rId58"/>
    <p:sldId id="702" r:id="rId59"/>
    <p:sldId id="703" r:id="rId60"/>
    <p:sldId id="704" r:id="rId61"/>
    <p:sldId id="705" r:id="rId62"/>
    <p:sldId id="706" r:id="rId63"/>
    <p:sldId id="707" r:id="rId64"/>
    <p:sldId id="708" r:id="rId65"/>
    <p:sldId id="709" r:id="rId66"/>
    <p:sldId id="710" r:id="rId67"/>
    <p:sldId id="711" r:id="rId68"/>
    <p:sldId id="712" r:id="rId69"/>
    <p:sldId id="713" r:id="rId70"/>
    <p:sldId id="714" r:id="rId71"/>
    <p:sldId id="715" r:id="rId72"/>
    <p:sldId id="717" r:id="rId73"/>
    <p:sldId id="716" r:id="rId7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CC66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57"/>
    <p:restoredTop sz="94757"/>
  </p:normalViewPr>
  <p:slideViewPr>
    <p:cSldViewPr showGuides="1">
      <p:cViewPr varScale="1">
        <p:scale>
          <a:sx n="95" d="100"/>
          <a:sy n="95" d="100"/>
        </p:scale>
        <p:origin x="753" y="4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47502B-C9A6-4652-980B-68DD3D3AD47B}" type="datetimeFigureOut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55E477-8D4A-479E-836C-EB52A486985E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D9AAB9-1310-402D-970E-CB50581178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6EF3CD-3F7F-44B4-9EA6-6D2C37D58DB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16DD1A-6C2C-49A9-907A-50FB86B406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C12DEA-40D2-42A0-A83B-94D9E3CE7B5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42CD1F-9DE6-4685-AFF6-FC4CF6A6443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C12DEA-40D2-42A0-A83B-94D9E3CE7B5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42CD1F-9DE6-4685-AFF6-FC4CF6A6443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C12DEA-40D2-42A0-A83B-94D9E3CE7B5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42CD1F-9DE6-4685-AFF6-FC4CF6A6443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C12DEA-40D2-42A0-A83B-94D9E3CE7B5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42CD1F-9DE6-4685-AFF6-FC4CF6A6443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C12DEA-40D2-42A0-A83B-94D9E3CE7B5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42CD1F-9DE6-4685-AFF6-FC4CF6A6443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C12DEA-40D2-42A0-A83B-94D9E3CE7B5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42CD1F-9DE6-4685-AFF6-FC4CF6A6443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C12DEA-40D2-42A0-A83B-94D9E3CE7B5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42CD1F-9DE6-4685-AFF6-FC4CF6A6443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C12DEA-40D2-42A0-A83B-94D9E3CE7B5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42CD1F-9DE6-4685-AFF6-FC4CF6A6443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C12DEA-40D2-42A0-A83B-94D9E3CE7B5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42CD1F-9DE6-4685-AFF6-FC4CF6A6443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C12DEA-40D2-42A0-A83B-94D9E3CE7B5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42CD1F-9DE6-4685-AFF6-FC4CF6A6443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C12DEA-40D2-42A0-A83B-94D9E3CE7B5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42CD1F-9DE6-4685-AFF6-FC4CF6A6443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Machine-Independent Optimization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Vector ADT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457200" y="2743200"/>
            <a:ext cx="8305800" cy="3276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typedef struct {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	long len ;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	data_t *data ;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} vec_rec, *vec_ptr ;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typedef long data_t ;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3557" name="Group 4"/>
          <p:cNvGrpSpPr/>
          <p:nvPr/>
        </p:nvGrpSpPr>
        <p:grpSpPr>
          <a:xfrm>
            <a:off x="1143000" y="1676400"/>
            <a:ext cx="5715000" cy="914400"/>
            <a:chOff x="816" y="960"/>
            <a:chExt cx="2304" cy="384"/>
          </a:xfrm>
        </p:grpSpPr>
        <p:sp>
          <p:nvSpPr>
            <p:cNvPr id="23558" name="Rectangle 5"/>
            <p:cNvSpPr/>
            <p:nvPr/>
          </p:nvSpPr>
          <p:spPr>
            <a:xfrm>
              <a:off x="816" y="960"/>
              <a:ext cx="576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length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59" name="Rectangle 6"/>
            <p:cNvSpPr/>
            <p:nvPr/>
          </p:nvSpPr>
          <p:spPr>
            <a:xfrm>
              <a:off x="816" y="1152"/>
              <a:ext cx="576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23560" name="Group 7"/>
            <p:cNvGrpSpPr/>
            <p:nvPr/>
          </p:nvGrpSpPr>
          <p:grpSpPr>
            <a:xfrm>
              <a:off x="1776" y="1152"/>
              <a:ext cx="1344" cy="192"/>
              <a:chOff x="1824" y="1248"/>
              <a:chExt cx="1344" cy="192"/>
            </a:xfrm>
          </p:grpSpPr>
          <p:sp>
            <p:nvSpPr>
              <p:cNvPr id="23566" name="Rectangle 8"/>
              <p:cNvSpPr/>
              <p:nvPr/>
            </p:nvSpPr>
            <p:spPr>
              <a:xfrm>
                <a:off x="1824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7" name="Rectangle 9"/>
              <p:cNvSpPr/>
              <p:nvPr/>
            </p:nvSpPr>
            <p:spPr>
              <a:xfrm>
                <a:off x="2016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8" name="Rectangle 10"/>
              <p:cNvSpPr/>
              <p:nvPr/>
            </p:nvSpPr>
            <p:spPr>
              <a:xfrm>
                <a:off x="2208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9" name="Rectangle 11"/>
              <p:cNvSpPr/>
              <p:nvPr/>
            </p:nvSpPr>
            <p:spPr>
              <a:xfrm>
                <a:off x="2976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0" name="Rectangle 12"/>
              <p:cNvSpPr/>
              <p:nvPr/>
            </p:nvSpPr>
            <p:spPr>
              <a:xfrm>
                <a:off x="2400" y="1248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  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61" name="Line 13"/>
            <p:cNvSpPr/>
            <p:nvPr/>
          </p:nvSpPr>
          <p:spPr>
            <a:xfrm>
              <a:off x="1296" y="1248"/>
              <a:ext cx="4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23562" name="Rectangle 14"/>
            <p:cNvSpPr/>
            <p:nvPr/>
          </p:nvSpPr>
          <p:spPr>
            <a:xfrm>
              <a:off x="1776" y="9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3" name="Rectangle 15"/>
            <p:cNvSpPr/>
            <p:nvPr/>
          </p:nvSpPr>
          <p:spPr>
            <a:xfrm>
              <a:off x="1968" y="9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4" name="Rectangle 16"/>
            <p:cNvSpPr/>
            <p:nvPr/>
          </p:nvSpPr>
          <p:spPr>
            <a:xfrm>
              <a:off x="2160" y="9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5" name="Rectangle 17"/>
            <p:cNvSpPr/>
            <p:nvPr/>
          </p:nvSpPr>
          <p:spPr>
            <a:xfrm>
              <a:off x="2928" y="960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length–1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Procedures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648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vec_ptr new_vec(long len)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Create vector of specified length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long vec_length(vec_ptr v)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Return length of vector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data_t *get_vec_start(vec_ptr v)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Return pointer to start of vector data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long get_vec_element(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vec_ptr v, long index, int *dest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Retrieve vector element, store at *dest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Return 0 if out of bounds, 1 if successful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spcBef>
                <a:spcPts val="300"/>
              </a:spcBef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Similar to array implementations in Pascal, Java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E.g.,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always do bounds checking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Vector ADT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vec_ptr  new_vec(long len)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allocate header structure */</a:t>
            </a:r>
            <a:endParaRPr lang="en-US" altLang="zh-CN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vec_ptr result = (vec_ptr) malloc(sizeof(vec_rec))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data_t *data = NULL;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if ( !result 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return NULL ;  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Couldn’t allocate storage */ </a:t>
            </a:r>
            <a:endParaRPr lang="en-US" altLang="zh-CN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result-&gt;len = len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Vector ADT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allocate array */</a:t>
            </a:r>
            <a:endParaRPr lang="en-US" altLang="zh-CN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if ( len &gt; 0 )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data = (data_t *)calloc(len, sizeof(data_t))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if ( !data 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    free( (void *) result 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    return NULL ; 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couldn’t allocte stroage */</a:t>
            </a:r>
            <a:endParaRPr lang="en-US" altLang="zh-CN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Data will either be NULL or allocated array */ </a:t>
            </a:r>
            <a:endParaRPr lang="en-US" altLang="zh-CN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result-&gt;data = data;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result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Vector ADT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endParaRPr lang="zh-CN" altLang="en-US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Retrieve vector element and store at dest.</a:t>
            </a:r>
            <a:endParaRPr lang="en-US" altLang="zh-CN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Return 0 (out of bounds) or 1 (successful)</a:t>
            </a:r>
            <a:endParaRPr lang="en-US" altLang="zh-CN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int get_vec_element(vec_ptr v, long index, data_t *dest)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if (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index &lt; 0 || index &gt;= v-&gt;len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return 0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*dest = v-&gt;data[index]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1270" y="3761740"/>
            <a:ext cx="2735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总是会进行边界的检查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Vector ADT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/* Return length of vector */</a:t>
            </a:r>
            <a:endParaRPr lang="en-US" altLang="zh-CN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long vec_length(vec_ptr)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v-&gt;len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/* Return pointer to start of vector data */</a:t>
            </a:r>
            <a:endParaRPr lang="en-US" altLang="zh-CN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data_t *get_vec_start(vec_ptr v)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v-&gt;data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方正舒体" pitchFamily="2" charset="-122"/>
              </a:rPr>
              <a:t>Optimization Example</a:t>
            </a:r>
            <a:endParaRPr lang="en-US" altLang="zh-CN" sz="2400" dirty="0">
              <a:ea typeface="方正舒体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76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combine1(vec_ptr v, data_t *dest)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long i;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*dest = IDENT;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for (i = 0; i &lt; vec_length(v); i++)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data_t val;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get_vec_element(v, i, &amp;val);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*dest = *dest OP val;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Compute sum (product) of all elements of vector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Store result at destination location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198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246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方正舒体" pitchFamily="2" charset="-122"/>
              </a:rPr>
              <a:t>Optimization Example</a:t>
            </a:r>
            <a:endParaRPr lang="en-US" altLang="zh-CN" sz="2400" dirty="0">
              <a:ea typeface="方正舒体" pitchFamily="2" charset="-122"/>
            </a:endParaRPr>
          </a:p>
        </p:txBody>
      </p:sp>
      <p:sp>
        <p:nvSpPr>
          <p:cNvPr id="37892" name="Rectangle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Using different definitions of compile-time constants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#define IDENT 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#define OP +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#define IDENT 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#define OP *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typedef long data_t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typedef double data_t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Time Scales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895600"/>
            <a:ext cx="7493000" cy="1409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13205" y="4562475"/>
            <a:ext cx="44767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-01</a:t>
            </a:r>
            <a:r>
              <a:rPr lang="zh-CN" altLang="en-US"/>
              <a:t>是使得编译器自动进行优化的参数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Understanding Loop</a:t>
            </a:r>
            <a:endParaRPr lang="en-US" altLang="zh-CN" sz="2400" dirty="0">
              <a:ea typeface="方正舒体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combine1(vec_ptr v, data_t *dest)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long i;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*dest = IDENT;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for (i = 0; i &lt; vec_length(v); i++)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data_t val;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get_vec_element(v, i, &amp;val);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*dest = *dest OP val;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Machine-Independent Optimization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Code motion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Memory optimization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Optimizing Blockers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Memory alias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Side effect in function call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5.2 ~ 5.6, 5.1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Understanding Loop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 vert="horz" wrap="square" lIns="91440" tIns="45720" rIns="91440" bIns="45720" anchor="t" anchorCtr="0"/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combine1-goto(vec_ptr v, data_t *dest)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long i = 0;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data_t val;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*dest = 0;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if (i &gt;= vec_length(v))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	goto done;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loop: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get_vec_element(v, i, &amp;val);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*dest += val;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i++;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if (i &lt;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vec_length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(v))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		goto loop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done: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4037" name="Group 4"/>
          <p:cNvGrpSpPr/>
          <p:nvPr/>
        </p:nvGrpSpPr>
        <p:grpSpPr>
          <a:xfrm>
            <a:off x="6172200" y="3962400"/>
            <a:ext cx="1885950" cy="1447800"/>
            <a:chOff x="3888" y="1968"/>
            <a:chExt cx="1188" cy="912"/>
          </a:xfrm>
        </p:grpSpPr>
        <p:sp>
          <p:nvSpPr>
            <p:cNvPr id="44040" name="AutoShape 5"/>
            <p:cNvSpPr/>
            <p:nvPr/>
          </p:nvSpPr>
          <p:spPr>
            <a:xfrm>
              <a:off x="3888" y="1968"/>
              <a:ext cx="288" cy="912"/>
            </a:xfrm>
            <a:prstGeom prst="rightBrace">
              <a:avLst>
                <a:gd name="adj1" fmla="val 26388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4041" name="Text Box 6"/>
            <p:cNvSpPr txBox="1"/>
            <p:nvPr/>
          </p:nvSpPr>
          <p:spPr>
            <a:xfrm>
              <a:off x="4272" y="2304"/>
              <a:ext cx="80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1 </a:t>
              </a: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iteration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15938" y="2149475"/>
            <a:ext cx="7526338" cy="143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R="0" defTabSz="9144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800" b="0" kern="0" cap="none" spc="0" normalizeH="0" baseline="0" noProof="0" dirty="0">
                <a:solidFill>
                  <a:srgbClr val="000000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Procedure </a:t>
            </a:r>
            <a:r>
              <a:rPr kumimoji="1" lang="en-US" altLang="zh-CN" sz="2800" kern="0" cap="none" spc="0" normalizeH="0" baseline="0" noProof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vec_length</a:t>
            </a:r>
            <a:r>
              <a:rPr kumimoji="1" lang="en-US" altLang="zh-CN" sz="2800" b="0" kern="0" cap="none" spc="0" normalizeH="0" baseline="0" noProof="0" dirty="0">
                <a:solidFill>
                  <a:srgbClr val="000000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 called every iteration</a:t>
            </a:r>
            <a:endParaRPr kumimoji="1" lang="en-US" altLang="zh-CN" sz="2800" b="0" kern="0" cap="none" spc="0" normalizeH="0" baseline="0" noProof="0" dirty="0">
              <a:solidFill>
                <a:srgbClr val="000000"/>
              </a:solidFill>
              <a:latin typeface="Comic Sans MS" panose="030F0702030302020204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800" b="0" kern="0" cap="none" spc="0" normalizeH="0" baseline="0" noProof="0" dirty="0">
                <a:solidFill>
                  <a:srgbClr val="000000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Even though result always the same</a:t>
            </a:r>
            <a:endParaRPr kumimoji="1" lang="en-US" altLang="zh-CN" sz="2800" b="0" kern="0" cap="none" spc="0" normalizeH="0" baseline="0" noProof="0" dirty="0">
              <a:solidFill>
                <a:srgbClr val="000000"/>
              </a:solidFill>
              <a:latin typeface="Comic Sans MS" panose="030F0702030302020204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ts val="0"/>
              </a:spcBef>
              <a:buClrTx/>
              <a:buSzTx/>
              <a:buFontTx/>
              <a:buNone/>
              <a:defRPr/>
            </a:pPr>
            <a:endParaRPr kumimoji="1" lang="en-US" altLang="zh-CN" sz="2800" b="0" kern="0" cap="none" spc="0" normalizeH="0" baseline="0" noProof="0" dirty="0">
              <a:solidFill>
                <a:srgbClr val="000000"/>
              </a:solidFill>
              <a:latin typeface="Comic Sans MS" panose="030F0702030302020204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ts val="0"/>
              </a:spcBef>
              <a:buClrTx/>
              <a:buSzTx/>
              <a:buFontTx/>
              <a:buNone/>
              <a:defRPr/>
            </a:pPr>
            <a:endParaRPr kumimoji="1" lang="en-US" altLang="zh-CN" sz="300" b="0" kern="0" cap="none" spc="0" normalizeH="0" baseline="0" noProof="0" dirty="0">
              <a:solidFill>
                <a:srgbClr val="000000"/>
              </a:solidFill>
              <a:latin typeface="Comic Sans MS" panose="030F070203030202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9159" name="曲线连接符 4"/>
          <p:cNvCxnSpPr/>
          <p:nvPr/>
        </p:nvCxnSpPr>
        <p:spPr>
          <a:xfrm rot="-10800000" flipV="1">
            <a:off x="4114800" y="2895600"/>
            <a:ext cx="3943350" cy="2043113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headEnd type="none" w="lg" len="lg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Code Motion(</a:t>
            </a:r>
            <a:r>
              <a:rPr lang="zh-CN" altLang="en-US" sz="2400" dirty="0">
                <a:ea typeface="宋体" panose="02010600030101010101" pitchFamily="2" charset="-122"/>
              </a:rPr>
              <a:t>代码外移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方正舒体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combine2(vec_ptr v, data_t *dest)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long i;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long length = vec_length(v);(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因为每次的结果相同所以不必每次重新计算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*dest = IDENT;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for (i = 0; i &lt; length; i++)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data_t val;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get_vec_element(v, i, &amp;val);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*dest = *dest OP val;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Code Motion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2133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Optimization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Move call to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vec_length</a:t>
            </a:r>
            <a:r>
              <a:rPr lang="en-US" altLang="zh-CN" dirty="0">
                <a:ea typeface="宋体" panose="02010600030101010101" pitchFamily="2" charset="-122"/>
              </a:rPr>
              <a:t> out of inner loop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Value does not change from one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iteration</a:t>
            </a:r>
            <a:r>
              <a:rPr lang="en-US" altLang="zh-CN" sz="2400" dirty="0">
                <a:ea typeface="宋体" panose="02010600030101010101" pitchFamily="2" charset="-122"/>
              </a:rPr>
              <a:t> to next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Code motion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813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3684588"/>
            <a:ext cx="7289800" cy="139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Code Motion</a:t>
            </a:r>
            <a:endParaRPr lang="en-US" altLang="zh-CN" sz="2400" dirty="0">
              <a:ea typeface="方正舒体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7244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Convert string to lowercase: slow */</a:t>
            </a:r>
            <a:endParaRPr lang="en-US" altLang="zh-CN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  void lower1(char *s)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 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 		long i;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nn-NO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 		for (i = 0; i &lt; strlen(s); i++)</a:t>
            </a:r>
            <a:endParaRPr lang="nn-NO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 			if (s[i] &gt;= ’A’ &amp;&amp; s[i] &lt;= ’Z’)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 				s[i] -= (’A’ - ’a’);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 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Code Motion</a:t>
            </a:r>
            <a:endParaRPr lang="en-US" altLang="zh-CN" sz="2400" dirty="0">
              <a:ea typeface="方正舒体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7244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 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/* Convert string to lowercase: faster */</a:t>
            </a:r>
            <a:endParaRPr lang="en-US" altLang="zh-CN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  void lower2(char *s)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 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14  	long i;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 	long len = strlen(s);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17 	for (i = 0; i &lt; len; i++)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18 		if (s[i] &gt;= ’A’ &amp;&amp; s[i] &lt;= ’Z’)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 			s[i] -= (’A’ - ’a’);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Code Motion</a:t>
            </a:r>
            <a:endParaRPr lang="en-US" altLang="zh-CN" sz="2400" dirty="0">
              <a:ea typeface="方正舒体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7244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22  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Sample implementation of library function strlen */</a:t>
            </a:r>
            <a:endParaRPr lang="en-US" altLang="zh-CN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23  </a:t>
            </a:r>
            <a:r>
              <a:rPr lang="en-US" altLang="zh-CN" sz="240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Compute length of string */</a:t>
            </a:r>
            <a:endParaRPr lang="en-US" altLang="zh-CN" sz="240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24  size_t strlen(const char *s)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25 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26 	long length = 0;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27 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(*s != ’\0’)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28 		s++;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29 		length++;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30  	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31 	return length;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32  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38980" y="2959735"/>
            <a:ext cx="47218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因为</a:t>
            </a:r>
            <a:r>
              <a:rPr lang="en-US" altLang="zh-CN"/>
              <a:t>strlen</a:t>
            </a:r>
            <a:r>
              <a:rPr lang="zh-CN" altLang="en-US"/>
              <a:t>函数本身带有循环，故为优化</a:t>
            </a:r>
            <a:endParaRPr lang="zh-CN" altLang="en-US"/>
          </a:p>
          <a:p>
            <a:r>
              <a:rPr lang="zh-CN" altLang="en-US"/>
              <a:t>时性能与优化后的差距明显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Code Motion</a:t>
            </a:r>
            <a:endParaRPr lang="en-US" altLang="zh-CN" sz="2400" dirty="0">
              <a:ea typeface="方正舒体" pitchFamily="2" charset="-122"/>
            </a:endParaRPr>
          </a:p>
        </p:txBody>
      </p:sp>
      <p:pic>
        <p:nvPicPr>
          <p:cNvPr id="5632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54163"/>
            <a:ext cx="8458200" cy="134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900363"/>
            <a:ext cx="7620000" cy="3570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Reduction in Strength(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减少运算强度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combine3(vec_ptr v, data_t *dest)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long i;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long length = vec_length(v);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data_t *data = get_vec_start(v);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*dest = IDENT;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for ( i = 0 ; i &lt; length ; i++ 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*dest  = *dest OP data[i]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960" y="2352675"/>
            <a:ext cx="29908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一般减少的都是从内存中</a:t>
            </a:r>
            <a:endParaRPr lang="zh-CN" altLang="en-US"/>
          </a:p>
          <a:p>
            <a:r>
              <a:rPr lang="zh-CN" altLang="en-US"/>
              <a:t>读取数据的操作。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Reduction in Strength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2438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Optimization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Avoid procedure call to retrieve each vector element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Get pointer to start of array before loop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Within loop just do pointer reference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b="1" i="1" dirty="0">
                <a:ea typeface="宋体" panose="02010600030101010101" pitchFamily="2" charset="-122"/>
              </a:rPr>
              <a:t>No apparent performance improvement </a:t>
            </a:r>
            <a:endParaRPr lang="en-US" altLang="zh-CN" sz="2400" b="1" i="1" dirty="0">
              <a:ea typeface="宋体" panose="02010600030101010101" pitchFamily="2" charset="-122"/>
            </a:endParaRPr>
          </a:p>
        </p:txBody>
      </p:sp>
      <p:pic>
        <p:nvPicPr>
          <p:cNvPr id="6042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4114800"/>
            <a:ext cx="7137400" cy="132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Eliminate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Unneeded Memory References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combine3: data_t = double, OP = *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data+length in %rax, data+i in %rdx, dest in %rbx</a:t>
            </a:r>
            <a:endParaRPr lang="it-IT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	.L17: 			     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loop: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 	vmovsd 	(%rbx),  %xmm0 	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 product from dest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 	vmulsd 	(%rdx), %xmm0,  %xmm0 </a:t>
            </a:r>
            <a:r>
              <a:rPr lang="en-US" altLang="zh-CN" sz="20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Multiply product by data[i]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 	vmovsd 	%xmm0,  (%rbx) 	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 product at dest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 	addq 	$8,  %rdx 		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 data+i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 	cmpq 	%rax,  %rdx 		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Compare to data+length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 	jne 		.L17 			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!=, goto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loop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7090" y="5767070"/>
            <a:ext cx="4267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这种优化一般是相对于汇编而言的。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Motivation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Constant factors matter too!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easily see 10:1 performance range depending on how code is written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must optimize at multiple levels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algorithm, data representations, procedures, and loops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Eliminate Unneeded Memory References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combine4(vec_ptr v, data_t *dest)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long i;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long length = vec_length(v);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data_t *data = get_vec_start(v);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data_t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IDENT;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for (i = 0; i &lt; length; i++)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	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acc OP data[i];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	*dest =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Eliminate Unneeded Memory References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combine4: data_t = double, OP = *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it-IT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data+length in %rax, data+i in %rdx, limit in %rbp, acc in %xmm0</a:t>
            </a:r>
            <a:endParaRPr lang="it-IT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	.L25: 			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loop: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 	vmulsd 	(%rdx), %xmm0, %xmm0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Multiply acc by data[i]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 	addq 	$8, %rdx 		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 data+i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 	cmpq 	%rax, %rdx 		   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Compare to data+length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 	jne 		.L25 			   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!=, goto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loop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Eliminate Unneeded Memory References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9812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Optimization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Don’t need to store in destination until end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Local variable sum held in register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Avoids 1 memory read, 1 memory write per cycle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6861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3962400"/>
            <a:ext cx="7874000" cy="1536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Machine Independent Opt. Results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066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1828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Optimizations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Reduce function calls and memory references within loop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Optimizing Compilers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727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Provide efficient mapping of program to machine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register allocation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code selection and ordering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eliminating minor inefficiencies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Optimizing Compilers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7475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Don’t (usually) improve</a:t>
            </a:r>
            <a:r>
              <a:rPr lang="en-US" altLang="zh-CN" dirty="0">
                <a:ea typeface="宋体" panose="02010600030101010101" pitchFamily="2" charset="-122"/>
              </a:rPr>
              <a:t> asymptotic efficiency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up to programmer to select best overall algorithm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big-O savings are (often) more important than constant factors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but constant factors also matter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Have difficulty overcoming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optimization blockers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potential memory aliasing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potential procedure side-effects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Optimization Blockers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 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Memory aliasing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680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twiddle1(int *xp, int *yp)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	*xp += *yp 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	*xp += *yp 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void twiddle2(int *xp, int *yp)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	*xp += 2* (*yp) 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28845" y="2183765"/>
            <a:ext cx="443420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对于这两个程序，若两个指针</a:t>
            </a:r>
            <a:endParaRPr lang="zh-CN" altLang="en-US"/>
          </a:p>
          <a:p>
            <a:r>
              <a:rPr lang="zh-CN" altLang="en-US"/>
              <a:t>指向的</a:t>
            </a:r>
            <a:r>
              <a:rPr lang="en-US" altLang="zh-CN"/>
              <a:t>memory</a:t>
            </a:r>
            <a:r>
              <a:rPr lang="zh-CN" altLang="en-US"/>
              <a:t>区域不同，则没问题</a:t>
            </a:r>
            <a:endParaRPr lang="zh-CN" altLang="en-US"/>
          </a:p>
          <a:p>
            <a:r>
              <a:rPr lang="zh-CN" altLang="en-US"/>
              <a:t>但是若指向的</a:t>
            </a:r>
            <a:r>
              <a:rPr lang="en-US" altLang="zh-CN"/>
              <a:t>memory</a:t>
            </a:r>
            <a:r>
              <a:rPr lang="zh-CN" altLang="en-US"/>
              <a:t>区域相同，就会</a:t>
            </a:r>
            <a:endParaRPr lang="zh-CN" altLang="en-US"/>
          </a:p>
          <a:p>
            <a:r>
              <a:rPr lang="zh-CN" altLang="en-US"/>
              <a:t>出现问题。</a:t>
            </a:r>
            <a:r>
              <a:rPr lang="en-US" altLang="zh-CN"/>
              <a:t>(</a:t>
            </a:r>
            <a:r>
              <a:rPr lang="zh-CN" altLang="en-US"/>
              <a:t>既出现了</a:t>
            </a:r>
            <a:r>
              <a:rPr lang="en-US" altLang="zh-CN"/>
              <a:t>memory</a:t>
            </a:r>
            <a:r>
              <a:rPr lang="zh-CN" altLang="en-US"/>
              <a:t>重叠的</a:t>
            </a:r>
            <a:endParaRPr lang="zh-CN" altLang="en-US"/>
          </a:p>
          <a:p>
            <a:r>
              <a:rPr lang="zh-CN" altLang="en-US"/>
              <a:t>问题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b="0" dirty="0">
                <a:ea typeface="宋体" panose="02010600030101010101" pitchFamily="2" charset="-122"/>
              </a:rPr>
              <a:t>Optimization Blockers </a:t>
            </a:r>
            <a:r>
              <a:rPr lang="en-US" altLang="zh-CN" sz="2400" b="0" dirty="0">
                <a:ea typeface="宋体" panose="02010600030101010101" pitchFamily="2" charset="-122"/>
                <a:sym typeface="Symbol" panose="05050102010706020507" pitchFamily="18" charset="2"/>
              </a:rPr>
              <a:t> </a:t>
            </a:r>
            <a:r>
              <a:rPr lang="en-US" altLang="zh-CN" sz="2400" b="0" dirty="0">
                <a:ea typeface="宋体" panose="02010600030101010101" pitchFamily="2" charset="-122"/>
              </a:rPr>
              <a:t>Function call and </a:t>
            </a:r>
            <a:r>
              <a:rPr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side effect</a:t>
            </a:r>
            <a:endParaRPr lang="en-US" altLang="zh-CN" sz="24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int f(int)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int func1(x)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return f(x)+f(x)+f(x)+f(x)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int func2(x)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return 4*f(x)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b="0" dirty="0">
                <a:ea typeface="宋体" panose="02010600030101010101" pitchFamily="2" charset="-122"/>
              </a:rPr>
              <a:t>Optimization Blockers </a:t>
            </a:r>
            <a:r>
              <a:rPr lang="en-US" altLang="zh-CN" sz="2400" b="0" dirty="0">
                <a:ea typeface="宋体" panose="02010600030101010101" pitchFamily="2" charset="-122"/>
                <a:sym typeface="Symbol" panose="05050102010706020507" pitchFamily="18" charset="2"/>
              </a:rPr>
              <a:t> </a:t>
            </a:r>
            <a:r>
              <a:rPr lang="en-US" altLang="zh-CN" sz="2400" b="0" dirty="0">
                <a:ea typeface="宋体" panose="02010600030101010101" pitchFamily="2" charset="-122"/>
              </a:rPr>
              <a:t>Function call and side effect</a:t>
            </a:r>
            <a:endParaRPr lang="en-US" altLang="zh-CN" sz="2400" b="0" dirty="0"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int counter = 0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int f(int x)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return counter++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7300" y="1815465"/>
            <a:ext cx="50831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对于这个程序，由于对一个全局变量</a:t>
            </a:r>
            <a:endParaRPr lang="zh-CN" altLang="en-US"/>
          </a:p>
          <a:p>
            <a:r>
              <a:rPr lang="zh-CN" altLang="en-US"/>
              <a:t>进行了操作，</a:t>
            </a:r>
            <a:r>
              <a:rPr lang="en-US" altLang="zh-CN"/>
              <a:t>f(x)+f(x)</a:t>
            </a:r>
            <a:r>
              <a:rPr lang="zh-CN" altLang="en-US"/>
              <a:t>与</a:t>
            </a:r>
            <a:r>
              <a:rPr lang="en-US" altLang="zh-CN"/>
              <a:t>2*f(x)</a:t>
            </a:r>
            <a:r>
              <a:rPr lang="zh-CN" altLang="en-US"/>
              <a:t>结果是不同</a:t>
            </a:r>
            <a:endParaRPr lang="zh-CN" altLang="en-US"/>
          </a:p>
          <a:p>
            <a:r>
              <a:rPr lang="zh-CN" altLang="en-US"/>
              <a:t>的，这就是一种</a:t>
            </a:r>
            <a:r>
              <a:rPr lang="en-US" altLang="zh-CN"/>
              <a:t>side effect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Optimization Blocker: Memory Aliasing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3048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Aliasing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Two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different memory references</a:t>
            </a:r>
            <a:r>
              <a:rPr lang="en-US" altLang="zh-CN" dirty="0">
                <a:ea typeface="宋体" panose="02010600030101010101" pitchFamily="2" charset="-122"/>
              </a:rPr>
              <a:t> specify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single location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Example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v: [2, 3, 5]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combine3(v,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get_vec_start(v)+2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) --&gt;	?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combine4(v, get_vec_start(v)+2) --&gt;	?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1138" y="4572000"/>
          <a:ext cx="878046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382"/>
                <a:gridCol w="1071802"/>
                <a:gridCol w="1705169"/>
                <a:gridCol w="1071802"/>
                <a:gridCol w="1071802"/>
                <a:gridCol w="1108313"/>
                <a:gridCol w="12241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Intial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loop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[2,3,1]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[2,3,2]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[2,3,6]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[2,3,36]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[2,3,36]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[2,3,30]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Motivation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Understand system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optimize performance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programs are compiled and executed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to measure program performance and identify bottlenecks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to improve performance without destroying code modularity and generality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Optimization Blocker: Memory Aliasing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Observations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Easy to have happen in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Since allowed to do address arithmetic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Direct access to storage structures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Get in habit of introducing local variables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Accumulating within loops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Your way of telling compiler not to check for aliasing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Limitations of Optimizing Compilers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70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Operate Under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Fundamental Constraint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Must not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cause any change in program behavior under any possible condition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Often prevents it from making optimizations when would only affect behavior under pathological conditions.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Limitations of Optimizing Compilers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0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Behavior that may be obvious to the programmer can  be obfuscated by languages and coding styles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e.g., data ranges may be more limited than variable types suggest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e.g., using an “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” in C for what could be an enumerated type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When in doubt, the compiler must be conservative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/>
          <p:nvPr>
            <p:ph idx="1"/>
          </p:nvPr>
        </p:nvSpPr>
        <p:spPr>
          <a:xfrm>
            <a:off x="609600" y="1524000"/>
            <a:ext cx="7772400" cy="4343400"/>
          </a:xfrm>
          <a:ln w="38100" cmpd="dbl"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void combine1(vec_ptr v, data_t *dest)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long i;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*dest = IDENT;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(i = 0; i &lt; vec_length(v); i++) {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data_t val;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get_vec_element(v, i, &amp;val);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*dest = *dest OP val;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114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/>
          <p:nvPr>
            <p:ph idx="1"/>
          </p:nvPr>
        </p:nvSpPr>
        <p:spPr>
          <a:xfrm>
            <a:off x="609600" y="1524000"/>
            <a:ext cx="7772400" cy="4572000"/>
          </a:xfrm>
          <a:ln w="38100" cmpd="dbl"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void combine2(vec_ptr v, data_t *dest)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long i;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long </a:t>
            </a: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length = vec_length(v);</a:t>
            </a:r>
            <a:endParaRPr lang="en-US" altLang="zh-CN" sz="2400" b="1" dirty="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*dest = IDENT;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(i = 0; i &lt; </a:t>
            </a: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length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; i++) {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data_t val;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get_vec_element(v, i, &amp;val);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*dest = *dest OP val;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318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/>
          <p:nvPr>
            <p:ph idx="1"/>
          </p:nvPr>
        </p:nvSpPr>
        <p:spPr>
          <a:xfrm>
            <a:off x="533400" y="1600200"/>
            <a:ext cx="7772400" cy="4114800"/>
          </a:xfrm>
          <a:ln w="38100" cmpd="dbl"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void combine3(vec_ptr v, data_t *dest)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long i;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long length = vec_length(v);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data_t *data = get_vec_start(v);</a:t>
            </a:r>
            <a:endParaRPr lang="en-US" altLang="zh-CN" sz="2400" b="1" dirty="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en-US" altLang="zh-CN" sz="2400" b="1" dirty="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*dest = IDENT;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(i = 0; i &lt; length; i++) {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*dest = *dest OP </a:t>
            </a: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data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[i];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523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/>
          <p:nvPr>
            <p:ph idx="1"/>
          </p:nvPr>
        </p:nvSpPr>
        <p:spPr>
          <a:xfrm>
            <a:off x="609600" y="1524000"/>
            <a:ext cx="7772400" cy="4648200"/>
          </a:xfrm>
          <a:ln w="38100" cmpd="dbl"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void combine4(vec_ptr v, data_t *dest)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long i;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long length = vec_length(v);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data_t *data = get_vec_start(v);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data_t x = IDENT;</a:t>
            </a:r>
            <a:endParaRPr lang="en-US" altLang="zh-CN" sz="2400" b="1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(i = 0; i &lt; length; i++)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OP data[i];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*dest = x;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728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Effectiveness of the Optimization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8600" y="1641475"/>
          <a:ext cx="7848600" cy="225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328"/>
                <a:gridCol w="259063"/>
                <a:gridCol w="1494797"/>
                <a:gridCol w="259063"/>
                <a:gridCol w="952582"/>
                <a:gridCol w="944817"/>
                <a:gridCol w="259063"/>
                <a:gridCol w="944817"/>
                <a:gridCol w="1199070"/>
              </a:tblGrid>
              <a:tr h="457264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Floating point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1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 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</a:t>
                      </a:r>
                      <a:r>
                        <a:rPr lang="en-US" altLang="zh-CN" sz="20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-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11.14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 4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Accumulate in temporary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380740" y="4349115"/>
            <a:ext cx="4267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此时优化之后的性能已经接近上限了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7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Modern 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j-cs"/>
              </a:rPr>
              <a:t>Processors</a:t>
            </a:r>
            <a:endParaRPr lang="en-US" altLang="zh-CN" sz="3600" dirty="0">
              <a:solidFill>
                <a:srgbClr val="FF0000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34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Understanding Modern Processor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Super-scalar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Out-of –order execution(OoO)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5.7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Time Scales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Absolute Time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Typically use nanoseconds: 10</a:t>
            </a:r>
            <a:r>
              <a:rPr lang="en-US" altLang="zh-CN" baseline="30000" dirty="0">
                <a:ea typeface="宋体" panose="02010600030101010101" pitchFamily="2" charset="-122"/>
              </a:rPr>
              <a:t>–9</a:t>
            </a:r>
            <a:r>
              <a:rPr lang="en-US" altLang="zh-CN" dirty="0">
                <a:ea typeface="宋体" panose="02010600030101010101" pitchFamily="2" charset="-122"/>
              </a:rPr>
              <a:t> seconds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Time scale of computer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Clock Cycles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Typical Range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100 MHz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10</a:t>
            </a:r>
            <a:r>
              <a:rPr lang="en-US" altLang="zh-CN" sz="2400" baseline="30000" dirty="0">
                <a:ea typeface="宋体" panose="02010600030101010101" pitchFamily="2" charset="-122"/>
              </a:rPr>
              <a:t>8</a:t>
            </a:r>
            <a:r>
              <a:rPr lang="en-US" altLang="zh-CN" sz="2400" dirty="0">
                <a:ea typeface="宋体" panose="02010600030101010101" pitchFamily="2" charset="-122"/>
              </a:rPr>
              <a:t> cycles per second, clock period = 10ns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2 GHz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2 X 10</a:t>
            </a:r>
            <a:r>
              <a:rPr lang="en-US" altLang="zh-CN" sz="2400" baseline="30000" dirty="0">
                <a:ea typeface="宋体" panose="02010600030101010101" pitchFamily="2" charset="-122"/>
              </a:rPr>
              <a:t>9</a:t>
            </a:r>
            <a:r>
              <a:rPr lang="en-US" altLang="zh-CN" sz="2400" dirty="0">
                <a:ea typeface="宋体" panose="02010600030101010101" pitchFamily="2" charset="-122"/>
              </a:rPr>
              <a:t> cycles per second, clock period = 0.5ns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6795" y="3065145"/>
            <a:ext cx="29908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对一个程序性能的描述：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绝对时间</a:t>
            </a:r>
            <a:endParaRPr lang="zh-CN" altLang="en-US"/>
          </a:p>
          <a:p>
            <a:r>
              <a:rPr lang="en-US" altLang="zh-CN"/>
              <a:t>2.cycle</a:t>
            </a:r>
            <a:r>
              <a:rPr lang="zh-CN" altLang="en-US"/>
              <a:t>的数量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Modern Processor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Superscalar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Perform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multiple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operations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on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every clock cycle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Instruction level parallelism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Out-of-order execution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order in which the instructions execute need not correspond to their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ordering in the assembly program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1630" y="5378450"/>
            <a:ext cx="49510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OoO</a:t>
            </a:r>
            <a:r>
              <a:rPr lang="zh-CN" altLang="en-US"/>
              <a:t>说的是在</a:t>
            </a:r>
            <a:r>
              <a:rPr lang="en-US" altLang="zh-CN"/>
              <a:t>processor</a:t>
            </a:r>
            <a:r>
              <a:rPr lang="zh-CN" altLang="en-US"/>
              <a:t>中指令的顺序与在</a:t>
            </a:r>
            <a:endParaRPr lang="zh-CN" altLang="en-US"/>
          </a:p>
          <a:p>
            <a:r>
              <a:rPr lang="zh-CN" altLang="en-US"/>
              <a:t>汇编中不完全相同。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Rectangle 3"/>
          <p:cNvSpPr>
            <a:spLocks noChangeArrowheads="1"/>
          </p:cNvSpPr>
          <p:nvPr/>
        </p:nvSpPr>
        <p:spPr bwMode="auto">
          <a:xfrm>
            <a:off x="1541463" y="3429000"/>
            <a:ext cx="6510338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Execution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2057400" y="3824288"/>
            <a:ext cx="57912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Functional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Units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563688" y="1168400"/>
            <a:ext cx="6510338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Instruction Control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5" name="Rectangle 6"/>
          <p:cNvSpPr/>
          <p:nvPr/>
        </p:nvSpPr>
        <p:spPr>
          <a:xfrm>
            <a:off x="2216150" y="3962400"/>
            <a:ext cx="6762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Branch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26" name="Rectangle 7"/>
          <p:cNvSpPr/>
          <p:nvPr/>
        </p:nvSpPr>
        <p:spPr>
          <a:xfrm>
            <a:off x="4148138" y="3962400"/>
            <a:ext cx="1109662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Arithmetic</a:t>
            </a:r>
            <a:b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27" name="Rectangle 9"/>
          <p:cNvSpPr/>
          <p:nvPr/>
        </p:nvSpPr>
        <p:spPr>
          <a:xfrm>
            <a:off x="5302250" y="3962400"/>
            <a:ext cx="6762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Load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28" name="Rectangle 10"/>
          <p:cNvSpPr/>
          <p:nvPr/>
        </p:nvSpPr>
        <p:spPr>
          <a:xfrm>
            <a:off x="6073775" y="3962400"/>
            <a:ext cx="6762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Store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29" name="Rectangle 11"/>
          <p:cNvSpPr/>
          <p:nvPr/>
        </p:nvSpPr>
        <p:spPr>
          <a:xfrm>
            <a:off x="6621463" y="1600200"/>
            <a:ext cx="1303337" cy="11430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30" name="Rectangle 12"/>
          <p:cNvSpPr/>
          <p:nvPr/>
        </p:nvSpPr>
        <p:spPr>
          <a:xfrm>
            <a:off x="5302250" y="5486400"/>
            <a:ext cx="1447800" cy="6096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31" name="Rectangle 13"/>
          <p:cNvSpPr/>
          <p:nvPr/>
        </p:nvSpPr>
        <p:spPr>
          <a:xfrm>
            <a:off x="4243388" y="1528763"/>
            <a:ext cx="1157287" cy="5334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Fetch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Control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32" name="Rectangle 14"/>
          <p:cNvSpPr/>
          <p:nvPr/>
        </p:nvSpPr>
        <p:spPr>
          <a:xfrm>
            <a:off x="4241800" y="2209800"/>
            <a:ext cx="1157288" cy="5334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Decode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33" name="Line 15"/>
          <p:cNvSpPr/>
          <p:nvPr/>
        </p:nvSpPr>
        <p:spPr>
          <a:xfrm>
            <a:off x="5399088" y="1871663"/>
            <a:ext cx="1254125" cy="158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34" name="Line 16"/>
          <p:cNvSpPr/>
          <p:nvPr/>
        </p:nvSpPr>
        <p:spPr>
          <a:xfrm flipH="1">
            <a:off x="5399088" y="2473325"/>
            <a:ext cx="1222375" cy="12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35" name="Line 17"/>
          <p:cNvSpPr/>
          <p:nvPr/>
        </p:nvSpPr>
        <p:spPr>
          <a:xfrm>
            <a:off x="4819650" y="2743200"/>
            <a:ext cx="0" cy="990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36" name="Freeform 18"/>
          <p:cNvSpPr/>
          <p:nvPr/>
        </p:nvSpPr>
        <p:spPr>
          <a:xfrm flipH="1">
            <a:off x="2312988" y="1676400"/>
            <a:ext cx="1928812" cy="22860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7537" name="Line 19"/>
          <p:cNvSpPr/>
          <p:nvPr/>
        </p:nvSpPr>
        <p:spPr>
          <a:xfrm rot="5400000">
            <a:off x="4962525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38" name="Line 20"/>
          <p:cNvSpPr/>
          <p:nvPr/>
        </p:nvSpPr>
        <p:spPr>
          <a:xfrm rot="-5400000" flipV="1">
            <a:off x="5253038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39" name="Line 21"/>
          <p:cNvSpPr/>
          <p:nvPr/>
        </p:nvSpPr>
        <p:spPr>
          <a:xfrm rot="5400000">
            <a:off x="5734050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40" name="Line 22"/>
          <p:cNvSpPr/>
          <p:nvPr/>
        </p:nvSpPr>
        <p:spPr>
          <a:xfrm rot="5400000">
            <a:off x="6022975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41" name="Text Box 23"/>
          <p:cNvSpPr txBox="1"/>
          <p:nvPr/>
        </p:nvSpPr>
        <p:spPr>
          <a:xfrm>
            <a:off x="5430838" y="1597025"/>
            <a:ext cx="9493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42" name="Text Box 24"/>
          <p:cNvSpPr txBox="1"/>
          <p:nvPr/>
        </p:nvSpPr>
        <p:spPr>
          <a:xfrm>
            <a:off x="5391150" y="2144713"/>
            <a:ext cx="13144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43" name="Text Box 25"/>
          <p:cNvSpPr txBox="1"/>
          <p:nvPr/>
        </p:nvSpPr>
        <p:spPr>
          <a:xfrm>
            <a:off x="4684713" y="2740025"/>
            <a:ext cx="124301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44" name="Text Box 26"/>
          <p:cNvSpPr txBox="1"/>
          <p:nvPr/>
        </p:nvSpPr>
        <p:spPr>
          <a:xfrm>
            <a:off x="2286000" y="3089275"/>
            <a:ext cx="16033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Prediction OK?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45" name="Text Box 27"/>
          <p:cNvSpPr txBox="1"/>
          <p:nvPr/>
        </p:nvSpPr>
        <p:spPr>
          <a:xfrm>
            <a:off x="6440488" y="5164138"/>
            <a:ext cx="58420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46" name="Text Box 28"/>
          <p:cNvSpPr txBox="1"/>
          <p:nvPr/>
        </p:nvSpPr>
        <p:spPr>
          <a:xfrm>
            <a:off x="5661025" y="5181600"/>
            <a:ext cx="5842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47" name="Text Box 29"/>
          <p:cNvSpPr txBox="1"/>
          <p:nvPr/>
        </p:nvSpPr>
        <p:spPr>
          <a:xfrm>
            <a:off x="5002213" y="4935538"/>
            <a:ext cx="641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Addr.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48" name="Text Box 30"/>
          <p:cNvSpPr txBox="1"/>
          <p:nvPr/>
        </p:nvSpPr>
        <p:spPr>
          <a:xfrm>
            <a:off x="5772150" y="4935538"/>
            <a:ext cx="641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Addr.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49" name="Line 31"/>
          <p:cNvSpPr/>
          <p:nvPr/>
        </p:nvSpPr>
        <p:spPr>
          <a:xfrm>
            <a:off x="2543175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50" name="Line 33"/>
          <p:cNvSpPr/>
          <p:nvPr/>
        </p:nvSpPr>
        <p:spPr>
          <a:xfrm>
            <a:off x="45720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51" name="Line 34"/>
          <p:cNvSpPr/>
          <p:nvPr/>
        </p:nvSpPr>
        <p:spPr>
          <a:xfrm>
            <a:off x="5630863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52" name="Line 35"/>
          <p:cNvSpPr/>
          <p:nvPr/>
        </p:nvSpPr>
        <p:spPr>
          <a:xfrm>
            <a:off x="64008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53" name="Line 36"/>
          <p:cNvSpPr/>
          <p:nvPr/>
        </p:nvSpPr>
        <p:spPr>
          <a:xfrm>
            <a:off x="2543175" y="3733800"/>
            <a:ext cx="3857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554" name="Rectangle 37"/>
          <p:cNvSpPr/>
          <p:nvPr/>
        </p:nvSpPr>
        <p:spPr>
          <a:xfrm>
            <a:off x="2989263" y="3962400"/>
            <a:ext cx="11080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Arithmetic</a:t>
            </a:r>
            <a:b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55" name="Line 38"/>
          <p:cNvSpPr/>
          <p:nvPr/>
        </p:nvSpPr>
        <p:spPr>
          <a:xfrm>
            <a:off x="35814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56" name="Line 39"/>
          <p:cNvSpPr/>
          <p:nvPr/>
        </p:nvSpPr>
        <p:spPr>
          <a:xfrm>
            <a:off x="1735138" y="4800600"/>
            <a:ext cx="52149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7557" name="Group 40"/>
          <p:cNvGrpSpPr/>
          <p:nvPr/>
        </p:nvGrpSpPr>
        <p:grpSpPr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107567" name="Line 41"/>
            <p:cNvSpPr/>
            <p:nvPr/>
          </p:nvSpPr>
          <p:spPr>
            <a:xfrm>
              <a:off x="76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07568" name="Line 42"/>
            <p:cNvSpPr/>
            <p:nvPr/>
          </p:nvSpPr>
          <p:spPr>
            <a:xfrm>
              <a:off x="1872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07569" name="Line 44"/>
            <p:cNvSpPr/>
            <p:nvPr/>
          </p:nvSpPr>
          <p:spPr>
            <a:xfrm>
              <a:off x="2304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07570" name="Line 45"/>
            <p:cNvSpPr/>
            <p:nvPr/>
          </p:nvSpPr>
          <p:spPr>
            <a:xfrm>
              <a:off x="268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07571" name="Line 46"/>
            <p:cNvSpPr/>
            <p:nvPr/>
          </p:nvSpPr>
          <p:spPr>
            <a:xfrm>
              <a:off x="1265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107558" name="Rectangle 47"/>
          <p:cNvSpPr/>
          <p:nvPr/>
        </p:nvSpPr>
        <p:spPr>
          <a:xfrm>
            <a:off x="2795588" y="4752975"/>
            <a:ext cx="18875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 Results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59" name="Rectangle 48"/>
          <p:cNvSpPr/>
          <p:nvPr/>
        </p:nvSpPr>
        <p:spPr>
          <a:xfrm>
            <a:off x="2795588" y="1752600"/>
            <a:ext cx="1157287" cy="9906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Retirement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Unit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60" name="Rectangle 49"/>
          <p:cNvSpPr/>
          <p:nvPr/>
        </p:nvSpPr>
        <p:spPr>
          <a:xfrm>
            <a:off x="2989263" y="2286000"/>
            <a:ext cx="769937" cy="457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Register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File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61" name="Line 50"/>
          <p:cNvSpPr/>
          <p:nvPr/>
        </p:nvSpPr>
        <p:spPr>
          <a:xfrm>
            <a:off x="2312988" y="21336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107562" name="Freeform 51"/>
          <p:cNvSpPr/>
          <p:nvPr/>
        </p:nvSpPr>
        <p:spPr>
          <a:xfrm flipH="1">
            <a:off x="1905000" y="2590800"/>
            <a:ext cx="890588" cy="22098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7563" name="Text Box 52"/>
          <p:cNvSpPr txBox="1"/>
          <p:nvPr/>
        </p:nvSpPr>
        <p:spPr>
          <a:xfrm>
            <a:off x="100013" y="3082925"/>
            <a:ext cx="180181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Register Updates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7564" name="Line 53"/>
          <p:cNvSpPr/>
          <p:nvPr/>
        </p:nvSpPr>
        <p:spPr>
          <a:xfrm>
            <a:off x="3759200" y="24384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65" name="Freeform 54"/>
          <p:cNvSpPr/>
          <p:nvPr/>
        </p:nvSpPr>
        <p:spPr>
          <a:xfrm>
            <a:off x="3856038" y="2743200"/>
            <a:ext cx="963612" cy="228600"/>
          </a:xfrm>
          <a:custGeom>
            <a:avLst/>
            <a:gdLst>
              <a:gd name="txL" fmla="*/ 0 w 480"/>
              <a:gd name="txT" fmla="*/ 0 h 144"/>
              <a:gd name="txR" fmla="*/ 480 w 480"/>
              <a:gd name="txB" fmla="*/ 144 h 144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7566" name="Rectangle 13"/>
          <p:cNvSpPr/>
          <p:nvPr/>
        </p:nvSpPr>
        <p:spPr>
          <a:xfrm>
            <a:off x="4297363" y="3113088"/>
            <a:ext cx="1054100" cy="2540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dispatch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Modern Processor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9572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Two main parts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Instruction Control Unit</a:t>
            </a:r>
            <a:r>
              <a:rPr lang="en-US" altLang="zh-CN" dirty="0">
                <a:ea typeface="宋体" panose="02010600030101010101" pitchFamily="2" charset="-122"/>
              </a:rPr>
              <a:t> (ICU)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Responsible for reading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sequence of instructions</a:t>
            </a:r>
            <a:r>
              <a:rPr lang="en-US" altLang="zh-CN" dirty="0">
                <a:ea typeface="宋体" panose="02010600030101010101" pitchFamily="2" charset="-122"/>
              </a:rPr>
              <a:t> from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Generating from above instructions a set of primitive operations to perform on program data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Execution Unit</a:t>
            </a:r>
            <a:r>
              <a:rPr lang="en-US" altLang="zh-CN" dirty="0">
                <a:ea typeface="宋体" panose="02010600030101010101" pitchFamily="2" charset="-122"/>
              </a:rPr>
              <a:t> (EU)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Execute these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Instruction Control Unit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162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209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Instruction Cache(</a:t>
            </a:r>
            <a:r>
              <a:rPr lang="zh-CN" altLang="en-US" dirty="0">
                <a:ea typeface="宋体" panose="02010600030101010101" pitchFamily="2" charset="-122"/>
              </a:rPr>
              <a:t>存储指令的区域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special, high speed memory containing the most recently accessed instructions.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1541463" y="3581400"/>
            <a:ext cx="6510338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Instruction Control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22" name="Rectangle 11"/>
          <p:cNvSpPr/>
          <p:nvPr/>
        </p:nvSpPr>
        <p:spPr>
          <a:xfrm>
            <a:off x="6459538" y="4038600"/>
            <a:ext cx="1303337" cy="11430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1623" name="Rectangle 13"/>
          <p:cNvSpPr/>
          <p:nvPr/>
        </p:nvSpPr>
        <p:spPr>
          <a:xfrm>
            <a:off x="4241800" y="4038600"/>
            <a:ext cx="1157288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Fetch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Control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1624" name="Rectangle 14"/>
          <p:cNvSpPr/>
          <p:nvPr/>
        </p:nvSpPr>
        <p:spPr>
          <a:xfrm>
            <a:off x="4241800" y="4648200"/>
            <a:ext cx="1157288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Decode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1625" name="Line 15"/>
          <p:cNvSpPr/>
          <p:nvPr/>
        </p:nvSpPr>
        <p:spPr>
          <a:xfrm>
            <a:off x="5399088" y="4310063"/>
            <a:ext cx="10604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1626" name="Line 16"/>
          <p:cNvSpPr/>
          <p:nvPr/>
        </p:nvSpPr>
        <p:spPr>
          <a:xfrm flipH="1">
            <a:off x="5399088" y="4924425"/>
            <a:ext cx="10604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1627" name="Line 17"/>
          <p:cNvSpPr/>
          <p:nvPr/>
        </p:nvSpPr>
        <p:spPr>
          <a:xfrm>
            <a:off x="4819650" y="5181600"/>
            <a:ext cx="1588" cy="8763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1628" name="Freeform 18"/>
          <p:cNvSpPr/>
          <p:nvPr/>
        </p:nvSpPr>
        <p:spPr>
          <a:xfrm flipH="1">
            <a:off x="2312988" y="4114800"/>
            <a:ext cx="1928812" cy="19431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629" name="Text Box 23"/>
          <p:cNvSpPr txBox="1"/>
          <p:nvPr/>
        </p:nvSpPr>
        <p:spPr>
          <a:xfrm>
            <a:off x="5514975" y="4035425"/>
            <a:ext cx="7810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1630" name="Text Box 24"/>
          <p:cNvSpPr txBox="1"/>
          <p:nvPr/>
        </p:nvSpPr>
        <p:spPr>
          <a:xfrm>
            <a:off x="5410200" y="4648200"/>
            <a:ext cx="10683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1631" name="Text Box 25"/>
          <p:cNvSpPr txBox="1"/>
          <p:nvPr/>
        </p:nvSpPr>
        <p:spPr>
          <a:xfrm>
            <a:off x="4800600" y="5178425"/>
            <a:ext cx="101123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1632" name="Text Box 26"/>
          <p:cNvSpPr txBox="1"/>
          <p:nvPr/>
        </p:nvSpPr>
        <p:spPr>
          <a:xfrm>
            <a:off x="2286000" y="5527675"/>
            <a:ext cx="12922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Prediction OK?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1633" name="Rectangle 48"/>
          <p:cNvSpPr/>
          <p:nvPr/>
        </p:nvSpPr>
        <p:spPr>
          <a:xfrm>
            <a:off x="2795588" y="4191000"/>
            <a:ext cx="1157287" cy="990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Retirement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Unit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1634" name="Rectangle 49"/>
          <p:cNvSpPr/>
          <p:nvPr/>
        </p:nvSpPr>
        <p:spPr>
          <a:xfrm>
            <a:off x="2989263" y="4648200"/>
            <a:ext cx="769937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Register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File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1635" name="Line 50"/>
          <p:cNvSpPr/>
          <p:nvPr/>
        </p:nvSpPr>
        <p:spPr>
          <a:xfrm>
            <a:off x="2312988" y="45720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111636" name="Freeform 51"/>
          <p:cNvSpPr/>
          <p:nvPr/>
        </p:nvSpPr>
        <p:spPr>
          <a:xfrm flipH="1">
            <a:off x="1905000" y="4953000"/>
            <a:ext cx="890588" cy="11049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637" name="Text Box 52"/>
          <p:cNvSpPr txBox="1"/>
          <p:nvPr/>
        </p:nvSpPr>
        <p:spPr>
          <a:xfrm>
            <a:off x="457200" y="5521325"/>
            <a:ext cx="14446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Register Updates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1638" name="Line 53"/>
          <p:cNvSpPr/>
          <p:nvPr/>
        </p:nvSpPr>
        <p:spPr>
          <a:xfrm>
            <a:off x="3759200" y="48768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1639" name="Freeform 54"/>
          <p:cNvSpPr/>
          <p:nvPr/>
        </p:nvSpPr>
        <p:spPr>
          <a:xfrm>
            <a:off x="3856038" y="5181600"/>
            <a:ext cx="963612" cy="228600"/>
          </a:xfrm>
          <a:custGeom>
            <a:avLst/>
            <a:gdLst>
              <a:gd name="txL" fmla="*/ 0 w 480"/>
              <a:gd name="txT" fmla="*/ 0 h 144"/>
              <a:gd name="txR" fmla="*/ 480 w 480"/>
              <a:gd name="txB" fmla="*/ 144 h 144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Instruction Control Unit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36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Fetch Control(</a:t>
            </a:r>
            <a:r>
              <a:rPr lang="zh-CN" altLang="en-US" dirty="0">
                <a:ea typeface="宋体" panose="02010600030101010101" pitchFamily="2" charset="-122"/>
              </a:rPr>
              <a:t>从</a:t>
            </a:r>
            <a:r>
              <a:rPr lang="en-US" altLang="zh-CN" dirty="0">
                <a:ea typeface="宋体" panose="02010600030101010101" pitchFamily="2" charset="-122"/>
              </a:rPr>
              <a:t>cache</a:t>
            </a:r>
            <a:r>
              <a:rPr lang="zh-CN" altLang="en-US" dirty="0">
                <a:ea typeface="宋体" panose="02010600030101010101" pitchFamily="2" charset="-122"/>
              </a:rPr>
              <a:t>中取出要执行的</a:t>
            </a:r>
            <a:r>
              <a:rPr lang="en-US" altLang="zh-CN" dirty="0">
                <a:ea typeface="宋体" panose="02010600030101010101" pitchFamily="2" charset="-122"/>
              </a:rPr>
              <a:t>instruction)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Fetches ahead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currently accessed instructions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enough time to decode instructions and send decoded operations down to the EU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541463" y="3581400"/>
            <a:ext cx="6510338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Instruction Control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70" name="Rectangle 11"/>
          <p:cNvSpPr/>
          <p:nvPr/>
        </p:nvSpPr>
        <p:spPr>
          <a:xfrm>
            <a:off x="6459538" y="4038600"/>
            <a:ext cx="1303337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671" name="Rectangle 13"/>
          <p:cNvSpPr/>
          <p:nvPr/>
        </p:nvSpPr>
        <p:spPr>
          <a:xfrm>
            <a:off x="4241800" y="4038600"/>
            <a:ext cx="1157288" cy="5334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Fetch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Control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672" name="Rectangle 14"/>
          <p:cNvSpPr/>
          <p:nvPr/>
        </p:nvSpPr>
        <p:spPr>
          <a:xfrm>
            <a:off x="4241800" y="4648200"/>
            <a:ext cx="1157288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Decode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673" name="Line 15"/>
          <p:cNvSpPr/>
          <p:nvPr/>
        </p:nvSpPr>
        <p:spPr>
          <a:xfrm>
            <a:off x="5399088" y="4310063"/>
            <a:ext cx="10604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674" name="Line 16"/>
          <p:cNvSpPr/>
          <p:nvPr/>
        </p:nvSpPr>
        <p:spPr>
          <a:xfrm flipH="1">
            <a:off x="5399088" y="4924425"/>
            <a:ext cx="10604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675" name="Line 17"/>
          <p:cNvSpPr/>
          <p:nvPr/>
        </p:nvSpPr>
        <p:spPr>
          <a:xfrm>
            <a:off x="4819650" y="5181600"/>
            <a:ext cx="1588" cy="8763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676" name="Freeform 18"/>
          <p:cNvSpPr/>
          <p:nvPr/>
        </p:nvSpPr>
        <p:spPr>
          <a:xfrm flipH="1">
            <a:off x="2312988" y="4114800"/>
            <a:ext cx="1928812" cy="19431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3677" name="Text Box 23"/>
          <p:cNvSpPr txBox="1"/>
          <p:nvPr/>
        </p:nvSpPr>
        <p:spPr>
          <a:xfrm>
            <a:off x="5514975" y="4035425"/>
            <a:ext cx="7810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678" name="Text Box 24"/>
          <p:cNvSpPr txBox="1"/>
          <p:nvPr/>
        </p:nvSpPr>
        <p:spPr>
          <a:xfrm>
            <a:off x="5410200" y="4648200"/>
            <a:ext cx="10683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679" name="Text Box 25"/>
          <p:cNvSpPr txBox="1"/>
          <p:nvPr/>
        </p:nvSpPr>
        <p:spPr>
          <a:xfrm>
            <a:off x="4800600" y="5178425"/>
            <a:ext cx="101123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680" name="Text Box 26"/>
          <p:cNvSpPr txBox="1"/>
          <p:nvPr/>
        </p:nvSpPr>
        <p:spPr>
          <a:xfrm>
            <a:off x="2286000" y="5527675"/>
            <a:ext cx="12922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Prediction OK?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681" name="Rectangle 48"/>
          <p:cNvSpPr/>
          <p:nvPr/>
        </p:nvSpPr>
        <p:spPr>
          <a:xfrm>
            <a:off x="2795588" y="4191000"/>
            <a:ext cx="1157287" cy="990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Retirement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Unit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682" name="Rectangle 49"/>
          <p:cNvSpPr/>
          <p:nvPr/>
        </p:nvSpPr>
        <p:spPr>
          <a:xfrm>
            <a:off x="2989263" y="4648200"/>
            <a:ext cx="769937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Register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File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683" name="Line 50"/>
          <p:cNvSpPr/>
          <p:nvPr/>
        </p:nvSpPr>
        <p:spPr>
          <a:xfrm>
            <a:off x="2312988" y="45720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113684" name="Freeform 51"/>
          <p:cNvSpPr/>
          <p:nvPr/>
        </p:nvSpPr>
        <p:spPr>
          <a:xfrm flipH="1">
            <a:off x="1905000" y="4953000"/>
            <a:ext cx="890588" cy="11049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3685" name="Text Box 52"/>
          <p:cNvSpPr txBox="1"/>
          <p:nvPr/>
        </p:nvSpPr>
        <p:spPr>
          <a:xfrm>
            <a:off x="457200" y="5521325"/>
            <a:ext cx="14446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Register Updates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686" name="Line 53"/>
          <p:cNvSpPr/>
          <p:nvPr/>
        </p:nvSpPr>
        <p:spPr>
          <a:xfrm>
            <a:off x="3759200" y="48768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687" name="Freeform 54"/>
          <p:cNvSpPr/>
          <p:nvPr/>
        </p:nvSpPr>
        <p:spPr>
          <a:xfrm>
            <a:off x="3856038" y="5181600"/>
            <a:ext cx="963612" cy="228600"/>
          </a:xfrm>
          <a:custGeom>
            <a:avLst/>
            <a:gdLst>
              <a:gd name="txL" fmla="*/ 0 w 480"/>
              <a:gd name="txT" fmla="*/ 0 h 144"/>
              <a:gd name="txR" fmla="*/ 480 w 480"/>
              <a:gd name="txB" fmla="*/ 144 h 144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Fetch Control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57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Branch Predication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Branch taken or fall through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Guess whether branch is taken or not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Speculative(</a:t>
            </a:r>
            <a:r>
              <a:rPr lang="zh-CN" altLang="en-US" dirty="0">
                <a:ea typeface="宋体" panose="02010600030101010101" pitchFamily="2" charset="-122"/>
              </a:rPr>
              <a:t>投机的</a:t>
            </a:r>
            <a:r>
              <a:rPr lang="en-US" altLang="zh-CN" dirty="0">
                <a:ea typeface="宋体" panose="02010600030101010101" pitchFamily="2" charset="-122"/>
              </a:rPr>
              <a:t>) Execution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Fetch, decode and execute only according to the branch prediction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Before the branch predication has been determined whether or not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Instruction Control Unit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776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Instruction Decoding Logic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Take actual program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541463" y="3581400"/>
            <a:ext cx="6510338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Instruction Control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6" name="Rectangle 11"/>
          <p:cNvSpPr/>
          <p:nvPr/>
        </p:nvSpPr>
        <p:spPr>
          <a:xfrm>
            <a:off x="6459538" y="4038600"/>
            <a:ext cx="1303337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7767" name="Rectangle 13"/>
          <p:cNvSpPr/>
          <p:nvPr/>
        </p:nvSpPr>
        <p:spPr>
          <a:xfrm>
            <a:off x="4241800" y="4038600"/>
            <a:ext cx="1157288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Fetch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Control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7768" name="Rectangle 14"/>
          <p:cNvSpPr/>
          <p:nvPr/>
        </p:nvSpPr>
        <p:spPr>
          <a:xfrm>
            <a:off x="4241800" y="4648200"/>
            <a:ext cx="1157288" cy="5334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Decode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7769" name="Line 15"/>
          <p:cNvSpPr/>
          <p:nvPr/>
        </p:nvSpPr>
        <p:spPr>
          <a:xfrm>
            <a:off x="5399088" y="4310063"/>
            <a:ext cx="10604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770" name="Line 16"/>
          <p:cNvSpPr/>
          <p:nvPr/>
        </p:nvSpPr>
        <p:spPr>
          <a:xfrm flipH="1">
            <a:off x="5399088" y="4924425"/>
            <a:ext cx="10604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771" name="Line 17"/>
          <p:cNvSpPr/>
          <p:nvPr/>
        </p:nvSpPr>
        <p:spPr>
          <a:xfrm>
            <a:off x="4819650" y="5181600"/>
            <a:ext cx="1588" cy="8763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772" name="Freeform 18"/>
          <p:cNvSpPr/>
          <p:nvPr/>
        </p:nvSpPr>
        <p:spPr>
          <a:xfrm flipH="1">
            <a:off x="2312988" y="4114800"/>
            <a:ext cx="1928812" cy="19431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7773" name="Text Box 23"/>
          <p:cNvSpPr txBox="1"/>
          <p:nvPr/>
        </p:nvSpPr>
        <p:spPr>
          <a:xfrm>
            <a:off x="5514975" y="4035425"/>
            <a:ext cx="7810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7774" name="Text Box 24"/>
          <p:cNvSpPr txBox="1"/>
          <p:nvPr/>
        </p:nvSpPr>
        <p:spPr>
          <a:xfrm>
            <a:off x="5410200" y="4648200"/>
            <a:ext cx="10683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7775" name="Text Box 25"/>
          <p:cNvSpPr txBox="1"/>
          <p:nvPr/>
        </p:nvSpPr>
        <p:spPr>
          <a:xfrm>
            <a:off x="4800600" y="5178425"/>
            <a:ext cx="101123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7776" name="Text Box 26"/>
          <p:cNvSpPr txBox="1"/>
          <p:nvPr/>
        </p:nvSpPr>
        <p:spPr>
          <a:xfrm>
            <a:off x="2286000" y="5527675"/>
            <a:ext cx="12922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Prediction OK?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7777" name="Rectangle 48"/>
          <p:cNvSpPr/>
          <p:nvPr/>
        </p:nvSpPr>
        <p:spPr>
          <a:xfrm>
            <a:off x="2795588" y="4191000"/>
            <a:ext cx="1157287" cy="990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Retirement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Unit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7778" name="Rectangle 49"/>
          <p:cNvSpPr/>
          <p:nvPr/>
        </p:nvSpPr>
        <p:spPr>
          <a:xfrm>
            <a:off x="2989263" y="4648200"/>
            <a:ext cx="769937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Register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File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7779" name="Line 50"/>
          <p:cNvSpPr/>
          <p:nvPr/>
        </p:nvSpPr>
        <p:spPr>
          <a:xfrm>
            <a:off x="2312988" y="45720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117780" name="Freeform 51"/>
          <p:cNvSpPr/>
          <p:nvPr/>
        </p:nvSpPr>
        <p:spPr>
          <a:xfrm flipH="1">
            <a:off x="1905000" y="4953000"/>
            <a:ext cx="890588" cy="11049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7781" name="Text Box 52"/>
          <p:cNvSpPr txBox="1"/>
          <p:nvPr/>
        </p:nvSpPr>
        <p:spPr>
          <a:xfrm>
            <a:off x="457200" y="5521325"/>
            <a:ext cx="14446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Register Updates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7782" name="Line 53"/>
          <p:cNvSpPr/>
          <p:nvPr/>
        </p:nvSpPr>
        <p:spPr>
          <a:xfrm>
            <a:off x="3759200" y="48768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783" name="Freeform 54"/>
          <p:cNvSpPr/>
          <p:nvPr/>
        </p:nvSpPr>
        <p:spPr>
          <a:xfrm>
            <a:off x="3856038" y="5181600"/>
            <a:ext cx="963612" cy="228600"/>
          </a:xfrm>
          <a:custGeom>
            <a:avLst/>
            <a:gdLst>
              <a:gd name="txL" fmla="*/ 0 w 480"/>
              <a:gd name="txT" fmla="*/ 0 h 144"/>
              <a:gd name="txR" fmla="*/ 480 w 480"/>
              <a:gd name="txB" fmla="*/ 144 h 144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Instruction Control Unit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Instruction Decoding Logic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Take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actual program instructions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Converts them into a set of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primitive operations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 instruction can be decoded into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variable number of operations(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用一些基本指令集合来代替原来的指令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Each primitive operation performs some simple task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Simple arithmetic, Load, Store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Register renaming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7800" y="4985703"/>
            <a:ext cx="3276600" cy="10334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143000" marR="0" lvl="2" indent="-1143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Courier New" panose="02070309020205020404" pitchFamily="49" charset="0"/>
              </a:rPr>
              <a:t>load 8(%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Courier New" panose="02070309020205020404" pitchFamily="49" charset="0"/>
              </a:rPr>
              <a:t>rdx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Courier New" panose="02070309020205020404" pitchFamily="49" charset="0"/>
              </a:rPr>
              <a:t>)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Courier New" panose="02070309020205020404" pitchFamily="49" charset="0"/>
              </a:rPr>
              <a:t> t1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143000" marR="0" lvl="2" indent="-1143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Courier New" panose="02070309020205020404" pitchFamily="49" charset="0"/>
              </a:rPr>
              <a:t>addq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Courier New" panose="02070309020205020404" pitchFamily="49" charset="0"/>
              </a:rPr>
              <a:t> %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Courier New" panose="02070309020205020404" pitchFamily="49" charset="0"/>
              </a:rPr>
              <a:t>rax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Courier New" panose="02070309020205020404" pitchFamily="49" charset="0"/>
              </a:rPr>
              <a:t>, t1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 t2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143000" marR="0" lvl="2" indent="-1143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store t2, 8(%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rdx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119814" name="Straight Arrow Connector 4"/>
          <p:cNvCxnSpPr/>
          <p:nvPr/>
        </p:nvCxnSpPr>
        <p:spPr>
          <a:xfrm>
            <a:off x="4724400" y="5334000"/>
            <a:ext cx="381000" cy="0"/>
          </a:xfrm>
          <a:prstGeom prst="straightConnector1">
            <a:avLst/>
          </a:prstGeom>
          <a:ln w="28575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19815" name="Rectangle 7"/>
          <p:cNvSpPr/>
          <p:nvPr/>
        </p:nvSpPr>
        <p:spPr>
          <a:xfrm>
            <a:off x="1295400" y="5181600"/>
            <a:ext cx="3276600" cy="37623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addq %rax, 8(%rdx)</a:t>
            </a: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9200" y="6019800"/>
            <a:ext cx="31388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 t2</a:t>
            </a:r>
            <a:r>
              <a:rPr lang="zh-CN" altLang="en-US"/>
              <a:t>等是程序员不可见的</a:t>
            </a:r>
            <a:endParaRPr lang="zh-CN" altLang="en-US"/>
          </a:p>
          <a:p>
            <a:r>
              <a:rPr lang="zh-CN" altLang="en-US"/>
              <a:t>内部寄存器。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Instruction Control Unit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addq $8, %rdx  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is translated to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addq $8, %rdx.0 → %rdx.1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Register Renaming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Values passed directly from producer to consumers</a:t>
            </a:r>
            <a:endParaRPr kumimoji="0" lang="en-US" altLang="zh-CN" sz="2400" b="0" i="0" u="sng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tag </a:t>
            </a:r>
            <a:r>
              <a:rPr kumimoji="0" lang="en-US" altLang="zh-CN" sz="2400" b="0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t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is generated to the result of the operation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e.g. %rcx.0, %rcx.1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Renaming table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Maintain the association 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between program register </a:t>
            </a:r>
            <a:r>
              <a:rPr kumimoji="0" lang="en-US" altLang="zh-CN" sz="2400" b="0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r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and tag </a:t>
            </a:r>
            <a:r>
              <a:rPr kumimoji="0" lang="en-US" altLang="zh-CN" sz="2400" b="0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t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for an operation that 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will update this register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combine4 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data_t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float, OP = *)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09" name="Rectangle 2"/>
          <p:cNvSpPr txBox="1"/>
          <p:nvPr/>
        </p:nvSpPr>
        <p:spPr>
          <a:xfrm>
            <a:off x="762000" y="2590800"/>
            <a:ext cx="7239000" cy="3657600"/>
          </a:xfrm>
          <a:prstGeom prst="rect">
            <a:avLst/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void combine4(vec_ptr v, data_t *dest)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long i;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long length = vec_length(v);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data_t *data = get_vec_start(v);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data_t x = IDENT;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(i = 0; i &lt; length; i++)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x = x OP data[i];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*dest = x;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Cycles Per Element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Convenient way to express performance of program that operators on vectors or lists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Length = 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 = CPE*n + Overhead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5956" name="Rectangle 5"/>
          <p:cNvSpPr/>
          <p:nvPr/>
        </p:nvSpPr>
        <p:spPr>
          <a:xfrm>
            <a:off x="457200" y="1600200"/>
            <a:ext cx="8305800" cy="1936750"/>
          </a:xfrm>
          <a:prstGeom prst="rect">
            <a:avLst/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L25:		 # Loop: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vmulsd (%rdx),%xmm0,%xmm0	 # t *= data[i]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addq $8, %rdx		 # Increment data+i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cmpq %rax,%rdp		 # Comp to data+len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jne .L25		 # if !=, goto Loop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25957" name="Rectangle 7"/>
          <p:cNvSpPr/>
          <p:nvPr/>
        </p:nvSpPr>
        <p:spPr>
          <a:xfrm>
            <a:off x="457200" y="4191000"/>
            <a:ext cx="8077200" cy="224472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load (%rdx.0)     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 t.1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mulq t.1, %xmm0.0    %xmm0.1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addq $8, %rdx.0      %rdx.1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cmpq %rax, %rdx.1    cc.1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jne-taken cc.1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5958" name="Down Arrow 1"/>
          <p:cNvSpPr/>
          <p:nvPr/>
        </p:nvSpPr>
        <p:spPr>
          <a:xfrm>
            <a:off x="4038600" y="3352800"/>
            <a:ext cx="685800" cy="685800"/>
          </a:xfrm>
          <a:prstGeom prst="downArrow">
            <a:avLst>
              <a:gd name="adj1" fmla="val 50000"/>
              <a:gd name="adj2" fmla="val 50000"/>
            </a:avLst>
          </a:prstGeom>
          <a:noFill/>
          <a:ln w="38100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Understanding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8004" name="Rectangle 3"/>
          <p:cNvSpPr>
            <a:spLocks noGrp="1"/>
          </p:cNvSpPr>
          <p:nvPr>
            <p:ph idx="1"/>
          </p:nvPr>
        </p:nvSpPr>
        <p:spPr>
          <a:xfrm>
            <a:off x="457200" y="2438400"/>
            <a:ext cx="8305800" cy="3581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Split into two operations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Load reads from memory to generate temporary result t.1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Multiply operation just operates on registers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8005" name="Rectangle 4"/>
          <p:cNvSpPr/>
          <p:nvPr/>
        </p:nvSpPr>
        <p:spPr>
          <a:xfrm>
            <a:off x="228600" y="1609725"/>
            <a:ext cx="4038600" cy="70485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vmulsd (%rdx),%xmm0,%xmm0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28006" name="Rectangle 5"/>
          <p:cNvSpPr/>
          <p:nvPr/>
        </p:nvSpPr>
        <p:spPr>
          <a:xfrm>
            <a:off x="4267200" y="1609725"/>
            <a:ext cx="4648200" cy="70485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load (%rdx.0)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 t.1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mulq t.1, %xmm0.0   %xmm0.1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Understanding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0052" name="Rectangle 3"/>
          <p:cNvSpPr>
            <a:spLocks noGrp="1"/>
          </p:cNvSpPr>
          <p:nvPr>
            <p:ph idx="1"/>
          </p:nvPr>
        </p:nvSpPr>
        <p:spPr>
          <a:xfrm>
            <a:off x="457200" y="2438400"/>
            <a:ext cx="8305800" cy="3581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Operands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Register %xmm0 changes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 every iteration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Uniquely identify different versions as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%xmm0.0, %xmm0.1, %xmm0.2, …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Register renaming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Values passed directly from producer to consumers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0053" name="Rectangle 4"/>
          <p:cNvSpPr/>
          <p:nvPr/>
        </p:nvSpPr>
        <p:spPr>
          <a:xfrm>
            <a:off x="228600" y="1609725"/>
            <a:ext cx="4038600" cy="70485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vmulsd (%rdx),%xmm0,%xmm0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0054" name="Rectangle 5"/>
          <p:cNvSpPr/>
          <p:nvPr/>
        </p:nvSpPr>
        <p:spPr>
          <a:xfrm>
            <a:off x="4267200" y="1609725"/>
            <a:ext cx="4648200" cy="70485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load (%rdx.0)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 t.1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mulq t.1, %xmm0.0   %xmm0.1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Understanding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2100" name="Rectangle 3"/>
          <p:cNvSpPr>
            <a:spLocks noGrp="1"/>
          </p:cNvSpPr>
          <p:nvPr>
            <p:ph idx="1"/>
          </p:nvPr>
        </p:nvSpPr>
        <p:spPr>
          <a:xfrm>
            <a:off x="457200" y="2438400"/>
            <a:ext cx="8305800" cy="3581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Register %rdx changes on each iteration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Renamed as %rdx.0, %rdx.1, %rdx.2, …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2101" name="Rectangle 6"/>
          <p:cNvSpPr/>
          <p:nvPr/>
        </p:nvSpPr>
        <p:spPr>
          <a:xfrm>
            <a:off x="304800" y="1600200"/>
            <a:ext cx="3886200" cy="3968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addq $8, %rdx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2102" name="Rectangle 7"/>
          <p:cNvSpPr/>
          <p:nvPr/>
        </p:nvSpPr>
        <p:spPr>
          <a:xfrm>
            <a:off x="4191000" y="1600200"/>
            <a:ext cx="4800600" cy="3968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addq $8, %rdx.0      %rdx.1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Understanding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534400" cy="3276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Operands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Registers %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rax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does not change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in loop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Values will be retrieved from </a:t>
            </a:r>
            <a:r>
              <a:rPr kumimoji="0" lang="en-US" altLang="zh-CN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register file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during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decoding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4149" name="Rectangle 6"/>
          <p:cNvSpPr/>
          <p:nvPr/>
        </p:nvSpPr>
        <p:spPr>
          <a:xfrm>
            <a:off x="304800" y="1660525"/>
            <a:ext cx="3962400" cy="3968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cmpq %rax,%rdx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4150" name="Rectangle 7"/>
          <p:cNvSpPr/>
          <p:nvPr/>
        </p:nvSpPr>
        <p:spPr>
          <a:xfrm>
            <a:off x="4267200" y="1660525"/>
            <a:ext cx="4648200" cy="3968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cmpq %rax, %rdx.1    cc.1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Understanding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6196" name="Rectangle 3"/>
          <p:cNvSpPr>
            <a:spLocks noGrp="1"/>
          </p:cNvSpPr>
          <p:nvPr>
            <p:ph idx="1"/>
          </p:nvPr>
        </p:nvSpPr>
        <p:spPr>
          <a:xfrm>
            <a:off x="457200" y="2438400"/>
            <a:ext cx="8534400" cy="3276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Condition codes are treated similar to registers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Assign tag to define connection</a:t>
            </a:r>
            <a:r>
              <a:rPr lang="en-US" altLang="zh-CN" dirty="0">
                <a:ea typeface="宋体" panose="02010600030101010101" pitchFamily="2" charset="-122"/>
              </a:rPr>
              <a:t> between producer and consumer(</a:t>
            </a:r>
            <a:r>
              <a:rPr lang="zh-CN" altLang="en-US" sz="2400" dirty="0">
                <a:ea typeface="宋体" panose="02010600030101010101" pitchFamily="2" charset="-122"/>
              </a:rPr>
              <a:t>因为在一个程序中</a:t>
            </a:r>
            <a:r>
              <a:rPr lang="en-US" altLang="zh-CN" sz="2400" dirty="0">
                <a:ea typeface="宋体" panose="02010600030101010101" pitchFamily="2" charset="-122"/>
              </a:rPr>
              <a:t>cc</a:t>
            </a:r>
            <a:r>
              <a:rPr lang="zh-CN" altLang="en-US" sz="2400" dirty="0">
                <a:ea typeface="宋体" panose="02010600030101010101" pitchFamily="2" charset="-122"/>
              </a:rPr>
              <a:t>类似于</a:t>
            </a:r>
            <a:r>
              <a:rPr lang="en-US" altLang="zh-CN" sz="2400" dirty="0">
                <a:ea typeface="宋体" panose="02010600030101010101" pitchFamily="2" charset="-122"/>
              </a:rPr>
              <a:t>register</a:t>
            </a:r>
            <a:r>
              <a:rPr lang="zh-CN" altLang="en-US" sz="2400" dirty="0">
                <a:ea typeface="宋体" panose="02010600030101010101" pitchFamily="2" charset="-122"/>
              </a:rPr>
              <a:t>都有可能被重复修改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6197" name="Rectangle 6"/>
          <p:cNvSpPr/>
          <p:nvPr/>
        </p:nvSpPr>
        <p:spPr>
          <a:xfrm>
            <a:off x="304800" y="1660525"/>
            <a:ext cx="3962400" cy="3968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cmpq %rax,%rdx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6198" name="Rectangle 7"/>
          <p:cNvSpPr/>
          <p:nvPr/>
        </p:nvSpPr>
        <p:spPr>
          <a:xfrm>
            <a:off x="4267200" y="1660525"/>
            <a:ext cx="4648200" cy="3968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cmpq %rax, %rdx.1    cc.1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Understanding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8244" name="Rectangle 3"/>
          <p:cNvSpPr>
            <a:spLocks noGrp="1"/>
          </p:cNvSpPr>
          <p:nvPr>
            <p:ph idx="1"/>
          </p:nvPr>
        </p:nvSpPr>
        <p:spPr>
          <a:xfrm>
            <a:off x="457200" y="2438400"/>
            <a:ext cx="8305800" cy="3581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Execution unit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simply checks whether or not prediction was OK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If not, it signals instruction control unit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Instruction control unit then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“invalidates” any operations generated from misfetched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Begins fetching and decoding instructions at correct target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8245" name="Rectangle 6"/>
          <p:cNvSpPr/>
          <p:nvPr/>
        </p:nvSpPr>
        <p:spPr>
          <a:xfrm>
            <a:off x="457200" y="1579563"/>
            <a:ext cx="3886200" cy="3968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jne .L25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8246" name="Rectangle 7"/>
          <p:cNvSpPr/>
          <p:nvPr/>
        </p:nvSpPr>
        <p:spPr>
          <a:xfrm>
            <a:off x="4343400" y="1579563"/>
            <a:ext cx="4572000" cy="3968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jne-taken cc.1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1" name="Rectangle 3"/>
          <p:cNvSpPr txBox="1"/>
          <p:nvPr/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Multi-functional</a:t>
            </a:r>
            <a:r>
              <a:rPr lang="en-US" altLang="zh-CN" dirty="0">
                <a:ea typeface="宋体" panose="02010600030101010101" pitchFamily="2" charset="-122"/>
              </a:rPr>
              <a:t> Units(</a:t>
            </a:r>
            <a:r>
              <a:rPr lang="zh-CN" altLang="en-US" dirty="0">
                <a:ea typeface="宋体" panose="02010600030101010101" pitchFamily="2" charset="-122"/>
              </a:rPr>
              <a:t>多功能模块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Receive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operations</a:t>
            </a:r>
            <a:r>
              <a:rPr lang="en-US" altLang="zh-CN" dirty="0">
                <a:ea typeface="宋体" panose="02010600030101010101" pitchFamily="2" charset="-122"/>
              </a:rPr>
              <a:t> from ICU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Execute a number of operations on each clock cycle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Handle specific types of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0292" name="Rectangle 2"/>
          <p:cNvSpPr txBox="1"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Execution Unit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1371283" y="3657600"/>
            <a:ext cx="6510338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Execution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294" name="Rectangle 4"/>
          <p:cNvSpPr/>
          <p:nvPr/>
        </p:nvSpPr>
        <p:spPr>
          <a:xfrm>
            <a:off x="2057400" y="3824288"/>
            <a:ext cx="5791200" cy="762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Functional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Units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0295" name="Rectangle 6"/>
          <p:cNvSpPr/>
          <p:nvPr/>
        </p:nvSpPr>
        <p:spPr>
          <a:xfrm>
            <a:off x="2216150" y="3962400"/>
            <a:ext cx="6762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Branch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0296" name="Rectangle 7"/>
          <p:cNvSpPr/>
          <p:nvPr/>
        </p:nvSpPr>
        <p:spPr>
          <a:xfrm>
            <a:off x="4148138" y="3962400"/>
            <a:ext cx="1109662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Arithmetic</a:t>
            </a:r>
            <a:b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0297" name="Rectangle 9"/>
          <p:cNvSpPr/>
          <p:nvPr/>
        </p:nvSpPr>
        <p:spPr>
          <a:xfrm>
            <a:off x="5302250" y="3962400"/>
            <a:ext cx="6762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Load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0298" name="Rectangle 10"/>
          <p:cNvSpPr/>
          <p:nvPr/>
        </p:nvSpPr>
        <p:spPr>
          <a:xfrm>
            <a:off x="6073775" y="3962400"/>
            <a:ext cx="6762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Store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0299" name="Rectangle 12"/>
          <p:cNvSpPr/>
          <p:nvPr/>
        </p:nvSpPr>
        <p:spPr>
          <a:xfrm>
            <a:off x="5302250" y="5486400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0300" name="Line 19"/>
          <p:cNvSpPr/>
          <p:nvPr/>
        </p:nvSpPr>
        <p:spPr>
          <a:xfrm rot="5400000">
            <a:off x="4962525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01" name="Line 20"/>
          <p:cNvSpPr/>
          <p:nvPr/>
        </p:nvSpPr>
        <p:spPr>
          <a:xfrm rot="-5400000" flipV="1">
            <a:off x="5253038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02" name="Line 21"/>
          <p:cNvSpPr/>
          <p:nvPr/>
        </p:nvSpPr>
        <p:spPr>
          <a:xfrm rot="5400000">
            <a:off x="5734050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03" name="Line 22"/>
          <p:cNvSpPr/>
          <p:nvPr/>
        </p:nvSpPr>
        <p:spPr>
          <a:xfrm rot="5400000">
            <a:off x="6022975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04" name="Text Box 27"/>
          <p:cNvSpPr txBox="1"/>
          <p:nvPr/>
        </p:nvSpPr>
        <p:spPr>
          <a:xfrm>
            <a:off x="6440488" y="5164138"/>
            <a:ext cx="58420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0305" name="Text Box 28"/>
          <p:cNvSpPr txBox="1"/>
          <p:nvPr/>
        </p:nvSpPr>
        <p:spPr>
          <a:xfrm>
            <a:off x="5661025" y="5181600"/>
            <a:ext cx="5842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0306" name="Text Box 29"/>
          <p:cNvSpPr txBox="1"/>
          <p:nvPr/>
        </p:nvSpPr>
        <p:spPr>
          <a:xfrm>
            <a:off x="5002213" y="4935538"/>
            <a:ext cx="641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Addr.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0307" name="Text Box 30"/>
          <p:cNvSpPr txBox="1"/>
          <p:nvPr/>
        </p:nvSpPr>
        <p:spPr>
          <a:xfrm>
            <a:off x="5772150" y="4935538"/>
            <a:ext cx="641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Addr.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0308" name="Line 31"/>
          <p:cNvSpPr/>
          <p:nvPr/>
        </p:nvSpPr>
        <p:spPr>
          <a:xfrm>
            <a:off x="2543175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09" name="Line 33"/>
          <p:cNvSpPr/>
          <p:nvPr/>
        </p:nvSpPr>
        <p:spPr>
          <a:xfrm>
            <a:off x="45720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10" name="Line 34"/>
          <p:cNvSpPr/>
          <p:nvPr/>
        </p:nvSpPr>
        <p:spPr>
          <a:xfrm>
            <a:off x="5630863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11" name="Line 35"/>
          <p:cNvSpPr/>
          <p:nvPr/>
        </p:nvSpPr>
        <p:spPr>
          <a:xfrm>
            <a:off x="64008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12" name="Line 36"/>
          <p:cNvSpPr/>
          <p:nvPr/>
        </p:nvSpPr>
        <p:spPr>
          <a:xfrm>
            <a:off x="2543175" y="3733800"/>
            <a:ext cx="3857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313" name="Rectangle 37"/>
          <p:cNvSpPr/>
          <p:nvPr/>
        </p:nvSpPr>
        <p:spPr>
          <a:xfrm>
            <a:off x="2989263" y="3962400"/>
            <a:ext cx="11080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Arithmetic</a:t>
            </a:r>
            <a:b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0314" name="Line 38"/>
          <p:cNvSpPr/>
          <p:nvPr/>
        </p:nvSpPr>
        <p:spPr>
          <a:xfrm>
            <a:off x="35814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15" name="Line 39"/>
          <p:cNvSpPr/>
          <p:nvPr/>
        </p:nvSpPr>
        <p:spPr>
          <a:xfrm>
            <a:off x="1735138" y="4800600"/>
            <a:ext cx="52149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40316" name="Group 40"/>
          <p:cNvGrpSpPr/>
          <p:nvPr/>
        </p:nvGrpSpPr>
        <p:grpSpPr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140318" name="Line 41"/>
            <p:cNvSpPr/>
            <p:nvPr/>
          </p:nvSpPr>
          <p:spPr>
            <a:xfrm>
              <a:off x="76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0319" name="Line 42"/>
            <p:cNvSpPr/>
            <p:nvPr/>
          </p:nvSpPr>
          <p:spPr>
            <a:xfrm>
              <a:off x="1872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0320" name="Line 44"/>
            <p:cNvSpPr/>
            <p:nvPr/>
          </p:nvSpPr>
          <p:spPr>
            <a:xfrm>
              <a:off x="2304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0321" name="Line 45"/>
            <p:cNvSpPr/>
            <p:nvPr/>
          </p:nvSpPr>
          <p:spPr>
            <a:xfrm>
              <a:off x="268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0322" name="Line 46"/>
            <p:cNvSpPr/>
            <p:nvPr/>
          </p:nvSpPr>
          <p:spPr>
            <a:xfrm>
              <a:off x="1265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140317" name="Rectangle 47"/>
          <p:cNvSpPr/>
          <p:nvPr/>
        </p:nvSpPr>
        <p:spPr>
          <a:xfrm>
            <a:off x="2795588" y="4752975"/>
            <a:ext cx="18875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 Results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Multi-functional Units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Multiple Instructions Can Execute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 Parallel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Haswell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CPU (Core i7)(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有足够的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operations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就可以让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8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个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part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一起同时运行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0. Integer arithmetic, FP multiplication, integer and FP division, branches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1. Integer arithmetic, FP addition, integer multiplication, FP multiplication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2. Load, address computation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3. Load, address computation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4. Store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5. Integer arithmetic(basic operations)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6. Integer arithmetic, branches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7. Store address computation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60655" marR="0" lvl="0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Integer arithmetic: addition, bitwise operations, shifting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Multi-functional Units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Some Instructions Take &gt; 1 Cycle, but Can be Pipelined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Haswell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(Core i7)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4438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3098165"/>
            <a:ext cx="7378700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27000" y="4850130"/>
            <a:ext cx="896620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每个</a:t>
            </a:r>
            <a:r>
              <a:rPr lang="zh-CN" altLang="en-US">
                <a:solidFill>
                  <a:srgbClr val="FF0000"/>
                </a:solidFill>
              </a:rPr>
              <a:t>功能部件都是部分流水线</a:t>
            </a:r>
            <a:r>
              <a:rPr lang="zh-CN" altLang="en-US"/>
              <a:t>。比如部件0，FP乘法3级流水线，除法则没有</a:t>
            </a:r>
            <a:endParaRPr lang="zh-CN" altLang="en-US"/>
          </a:p>
          <a:p>
            <a:pPr algn="l"/>
            <a:r>
              <a:rPr lang="zh-CN" altLang="en-US"/>
              <a:t>流水线，整数加法不需要流水线。这是因为：加法快，以此为基数定为1个</a:t>
            </a:r>
            <a:endParaRPr lang="zh-CN" altLang="en-US"/>
          </a:p>
          <a:p>
            <a:pPr algn="l"/>
            <a:r>
              <a:rPr lang="zh-CN" altLang="en-US"/>
              <a:t>cycle。乘法慢，1个cycle做不完，而且程序中又频繁出现，所以需要流水线。</a:t>
            </a:r>
            <a:endParaRPr lang="zh-CN" altLang="en-US"/>
          </a:p>
          <a:p>
            <a:pPr algn="l"/>
            <a:r>
              <a:rPr lang="zh-CN" altLang="en-US"/>
              <a:t>除法因为出现频率低，所以不需要。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CPE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void psum1(float a[], float p[], long n)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 		long i;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 		p[0] = a[0]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		for (i = 1; i &lt; n; i++)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 			p[i] = p[i-1] + a[i];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Rectangle 3"/>
          <p:cNvSpPr>
            <a:spLocks noChangeArrowheads="1"/>
          </p:cNvSpPr>
          <p:nvPr/>
        </p:nvSpPr>
        <p:spPr bwMode="auto">
          <a:xfrm>
            <a:off x="1541463" y="3429000"/>
            <a:ext cx="6510338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Execution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2057400" y="3824288"/>
            <a:ext cx="57912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Functional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Units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563688" y="1168400"/>
            <a:ext cx="6510338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Instruction Control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437" name="Rectangle 6"/>
          <p:cNvSpPr/>
          <p:nvPr/>
        </p:nvSpPr>
        <p:spPr>
          <a:xfrm>
            <a:off x="2216150" y="3962400"/>
            <a:ext cx="6762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Branch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38" name="Rectangle 7"/>
          <p:cNvSpPr/>
          <p:nvPr/>
        </p:nvSpPr>
        <p:spPr>
          <a:xfrm>
            <a:off x="4148138" y="3962400"/>
            <a:ext cx="1109662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Arithmetic</a:t>
            </a:r>
            <a:b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39" name="Rectangle 9"/>
          <p:cNvSpPr/>
          <p:nvPr/>
        </p:nvSpPr>
        <p:spPr>
          <a:xfrm>
            <a:off x="5302250" y="3962400"/>
            <a:ext cx="6762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Load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40" name="Rectangle 10"/>
          <p:cNvSpPr/>
          <p:nvPr/>
        </p:nvSpPr>
        <p:spPr>
          <a:xfrm>
            <a:off x="6073775" y="3962400"/>
            <a:ext cx="6762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Store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41" name="Rectangle 11"/>
          <p:cNvSpPr/>
          <p:nvPr/>
        </p:nvSpPr>
        <p:spPr>
          <a:xfrm>
            <a:off x="6621463" y="1600200"/>
            <a:ext cx="1303337" cy="11430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42" name="Rectangle 12"/>
          <p:cNvSpPr/>
          <p:nvPr/>
        </p:nvSpPr>
        <p:spPr>
          <a:xfrm>
            <a:off x="5302250" y="5486400"/>
            <a:ext cx="1447800" cy="6096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43" name="Rectangle 13"/>
          <p:cNvSpPr/>
          <p:nvPr/>
        </p:nvSpPr>
        <p:spPr>
          <a:xfrm>
            <a:off x="4243388" y="1528763"/>
            <a:ext cx="1157287" cy="5334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Fetch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Control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44" name="Rectangle 14"/>
          <p:cNvSpPr/>
          <p:nvPr/>
        </p:nvSpPr>
        <p:spPr>
          <a:xfrm>
            <a:off x="4241800" y="2209800"/>
            <a:ext cx="1157288" cy="5334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Decode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45" name="Line 15"/>
          <p:cNvSpPr/>
          <p:nvPr/>
        </p:nvSpPr>
        <p:spPr>
          <a:xfrm>
            <a:off x="5399088" y="1871663"/>
            <a:ext cx="1254125" cy="158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6446" name="Line 16"/>
          <p:cNvSpPr/>
          <p:nvPr/>
        </p:nvSpPr>
        <p:spPr>
          <a:xfrm flipH="1">
            <a:off x="5399088" y="2473325"/>
            <a:ext cx="1222375" cy="12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6447" name="Line 17"/>
          <p:cNvSpPr/>
          <p:nvPr/>
        </p:nvSpPr>
        <p:spPr>
          <a:xfrm>
            <a:off x="4819650" y="2743200"/>
            <a:ext cx="0" cy="990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6448" name="Freeform 18"/>
          <p:cNvSpPr/>
          <p:nvPr/>
        </p:nvSpPr>
        <p:spPr>
          <a:xfrm flipH="1">
            <a:off x="2312988" y="1676400"/>
            <a:ext cx="1928812" cy="22860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6449" name="Line 19"/>
          <p:cNvSpPr/>
          <p:nvPr/>
        </p:nvSpPr>
        <p:spPr>
          <a:xfrm rot="5400000">
            <a:off x="4962525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6450" name="Line 20"/>
          <p:cNvSpPr/>
          <p:nvPr/>
        </p:nvSpPr>
        <p:spPr>
          <a:xfrm rot="-5400000" flipV="1">
            <a:off x="5253038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6451" name="Line 21"/>
          <p:cNvSpPr/>
          <p:nvPr/>
        </p:nvSpPr>
        <p:spPr>
          <a:xfrm rot="5400000">
            <a:off x="5734050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6452" name="Line 22"/>
          <p:cNvSpPr/>
          <p:nvPr/>
        </p:nvSpPr>
        <p:spPr>
          <a:xfrm rot="5400000">
            <a:off x="6022975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6453" name="Text Box 23"/>
          <p:cNvSpPr txBox="1"/>
          <p:nvPr/>
        </p:nvSpPr>
        <p:spPr>
          <a:xfrm>
            <a:off x="5430838" y="1597025"/>
            <a:ext cx="9493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54" name="Text Box 24"/>
          <p:cNvSpPr txBox="1"/>
          <p:nvPr/>
        </p:nvSpPr>
        <p:spPr>
          <a:xfrm>
            <a:off x="5391150" y="2144713"/>
            <a:ext cx="13144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55" name="Text Box 25"/>
          <p:cNvSpPr txBox="1"/>
          <p:nvPr/>
        </p:nvSpPr>
        <p:spPr>
          <a:xfrm>
            <a:off x="4684713" y="2740025"/>
            <a:ext cx="124301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56" name="Text Box 26"/>
          <p:cNvSpPr txBox="1"/>
          <p:nvPr/>
        </p:nvSpPr>
        <p:spPr>
          <a:xfrm>
            <a:off x="2286000" y="3089275"/>
            <a:ext cx="16033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Prediction OK?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57" name="Text Box 27"/>
          <p:cNvSpPr txBox="1"/>
          <p:nvPr/>
        </p:nvSpPr>
        <p:spPr>
          <a:xfrm>
            <a:off x="6440488" y="5164138"/>
            <a:ext cx="58420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58" name="Text Box 28"/>
          <p:cNvSpPr txBox="1"/>
          <p:nvPr/>
        </p:nvSpPr>
        <p:spPr>
          <a:xfrm>
            <a:off x="5661025" y="5181600"/>
            <a:ext cx="5842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59" name="Text Box 29"/>
          <p:cNvSpPr txBox="1"/>
          <p:nvPr/>
        </p:nvSpPr>
        <p:spPr>
          <a:xfrm>
            <a:off x="5002213" y="4935538"/>
            <a:ext cx="641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Addr.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60" name="Text Box 30"/>
          <p:cNvSpPr txBox="1"/>
          <p:nvPr/>
        </p:nvSpPr>
        <p:spPr>
          <a:xfrm>
            <a:off x="5772150" y="4935538"/>
            <a:ext cx="641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Addr.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61" name="Line 31"/>
          <p:cNvSpPr/>
          <p:nvPr/>
        </p:nvSpPr>
        <p:spPr>
          <a:xfrm>
            <a:off x="2543175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6462" name="Line 33"/>
          <p:cNvSpPr/>
          <p:nvPr/>
        </p:nvSpPr>
        <p:spPr>
          <a:xfrm>
            <a:off x="45720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6463" name="Line 34"/>
          <p:cNvSpPr/>
          <p:nvPr/>
        </p:nvSpPr>
        <p:spPr>
          <a:xfrm>
            <a:off x="5630863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6464" name="Line 35"/>
          <p:cNvSpPr/>
          <p:nvPr/>
        </p:nvSpPr>
        <p:spPr>
          <a:xfrm>
            <a:off x="64008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6465" name="Line 36"/>
          <p:cNvSpPr/>
          <p:nvPr/>
        </p:nvSpPr>
        <p:spPr>
          <a:xfrm>
            <a:off x="2543175" y="3733800"/>
            <a:ext cx="3857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66" name="Rectangle 37"/>
          <p:cNvSpPr/>
          <p:nvPr/>
        </p:nvSpPr>
        <p:spPr>
          <a:xfrm>
            <a:off x="2989263" y="3962400"/>
            <a:ext cx="11080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Arithmetic</a:t>
            </a:r>
            <a:b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67" name="Line 38"/>
          <p:cNvSpPr/>
          <p:nvPr/>
        </p:nvSpPr>
        <p:spPr>
          <a:xfrm>
            <a:off x="35814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6468" name="Line 39"/>
          <p:cNvSpPr/>
          <p:nvPr/>
        </p:nvSpPr>
        <p:spPr>
          <a:xfrm>
            <a:off x="1735138" y="4800600"/>
            <a:ext cx="52149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46469" name="Group 40"/>
          <p:cNvGrpSpPr/>
          <p:nvPr/>
        </p:nvGrpSpPr>
        <p:grpSpPr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146479" name="Line 41"/>
            <p:cNvSpPr/>
            <p:nvPr/>
          </p:nvSpPr>
          <p:spPr>
            <a:xfrm>
              <a:off x="76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6480" name="Line 42"/>
            <p:cNvSpPr/>
            <p:nvPr/>
          </p:nvSpPr>
          <p:spPr>
            <a:xfrm>
              <a:off x="1872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6481" name="Line 44"/>
            <p:cNvSpPr/>
            <p:nvPr/>
          </p:nvSpPr>
          <p:spPr>
            <a:xfrm>
              <a:off x="2304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6482" name="Line 45"/>
            <p:cNvSpPr/>
            <p:nvPr/>
          </p:nvSpPr>
          <p:spPr>
            <a:xfrm>
              <a:off x="268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6483" name="Line 46"/>
            <p:cNvSpPr/>
            <p:nvPr/>
          </p:nvSpPr>
          <p:spPr>
            <a:xfrm>
              <a:off x="1265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146470" name="Rectangle 47"/>
          <p:cNvSpPr/>
          <p:nvPr/>
        </p:nvSpPr>
        <p:spPr>
          <a:xfrm>
            <a:off x="2795588" y="4752975"/>
            <a:ext cx="18875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 Results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71" name="Rectangle 48"/>
          <p:cNvSpPr/>
          <p:nvPr/>
        </p:nvSpPr>
        <p:spPr>
          <a:xfrm>
            <a:off x="2795588" y="1752600"/>
            <a:ext cx="1157287" cy="9906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Retirement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Unit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72" name="Rectangle 49"/>
          <p:cNvSpPr/>
          <p:nvPr/>
        </p:nvSpPr>
        <p:spPr>
          <a:xfrm>
            <a:off x="2989263" y="2286000"/>
            <a:ext cx="769937" cy="457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Register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File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73" name="Line 50"/>
          <p:cNvSpPr/>
          <p:nvPr/>
        </p:nvSpPr>
        <p:spPr>
          <a:xfrm>
            <a:off x="2312988" y="21336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146474" name="Freeform 51"/>
          <p:cNvSpPr/>
          <p:nvPr/>
        </p:nvSpPr>
        <p:spPr>
          <a:xfrm flipH="1">
            <a:off x="1905000" y="2590800"/>
            <a:ext cx="890588" cy="22098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6475" name="Text Box 52"/>
          <p:cNvSpPr txBox="1"/>
          <p:nvPr/>
        </p:nvSpPr>
        <p:spPr>
          <a:xfrm>
            <a:off x="100013" y="3082925"/>
            <a:ext cx="180181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Register Updates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6476" name="Line 53"/>
          <p:cNvSpPr/>
          <p:nvPr/>
        </p:nvSpPr>
        <p:spPr>
          <a:xfrm>
            <a:off x="3759200" y="24384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6477" name="Freeform 54"/>
          <p:cNvSpPr/>
          <p:nvPr/>
        </p:nvSpPr>
        <p:spPr>
          <a:xfrm>
            <a:off x="3856038" y="2743200"/>
            <a:ext cx="963612" cy="228600"/>
          </a:xfrm>
          <a:custGeom>
            <a:avLst/>
            <a:gdLst>
              <a:gd name="txL" fmla="*/ 0 w 480"/>
              <a:gd name="txT" fmla="*/ 0 h 144"/>
              <a:gd name="txR" fmla="*/ 480 w 480"/>
              <a:gd name="txB" fmla="*/ 144 h 144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6478" name="Rectangle 13"/>
          <p:cNvSpPr/>
          <p:nvPr/>
        </p:nvSpPr>
        <p:spPr>
          <a:xfrm>
            <a:off x="4297363" y="3113088"/>
            <a:ext cx="1054100" cy="2540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dispatch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Unit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Operation is dispatched to one of multi-functional units, whenever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All the operands of an operation are ready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Suitable functional units are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available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Execution results are passed among functional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units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4114800"/>
            <a:ext cx="6510338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Instruction Control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6" name="Rectangle 11"/>
          <p:cNvSpPr/>
          <p:nvPr/>
        </p:nvSpPr>
        <p:spPr>
          <a:xfrm>
            <a:off x="6429375" y="4546600"/>
            <a:ext cx="1303338" cy="11430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8487" name="Rectangle 13"/>
          <p:cNvSpPr/>
          <p:nvPr/>
        </p:nvSpPr>
        <p:spPr>
          <a:xfrm>
            <a:off x="4051300" y="4475163"/>
            <a:ext cx="1157288" cy="5334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Fetch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Control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8488" name="Rectangle 14"/>
          <p:cNvSpPr/>
          <p:nvPr/>
        </p:nvSpPr>
        <p:spPr>
          <a:xfrm>
            <a:off x="4049713" y="5156200"/>
            <a:ext cx="1157287" cy="5334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Decode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8489" name="Line 15"/>
          <p:cNvSpPr/>
          <p:nvPr/>
        </p:nvSpPr>
        <p:spPr>
          <a:xfrm>
            <a:off x="5207000" y="4818063"/>
            <a:ext cx="1254125" cy="158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490" name="Line 16"/>
          <p:cNvSpPr/>
          <p:nvPr/>
        </p:nvSpPr>
        <p:spPr>
          <a:xfrm flipH="1">
            <a:off x="5207000" y="5419725"/>
            <a:ext cx="1222375" cy="12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491" name="Text Box 23"/>
          <p:cNvSpPr txBox="1"/>
          <p:nvPr/>
        </p:nvSpPr>
        <p:spPr>
          <a:xfrm>
            <a:off x="5238750" y="4543425"/>
            <a:ext cx="9493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8492" name="Text Box 24"/>
          <p:cNvSpPr txBox="1"/>
          <p:nvPr/>
        </p:nvSpPr>
        <p:spPr>
          <a:xfrm>
            <a:off x="5199063" y="5091113"/>
            <a:ext cx="13144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8493" name="Text Box 25"/>
          <p:cNvSpPr txBox="1"/>
          <p:nvPr/>
        </p:nvSpPr>
        <p:spPr>
          <a:xfrm>
            <a:off x="4492625" y="5686425"/>
            <a:ext cx="12430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8494" name="Text Box 26"/>
          <p:cNvSpPr txBox="1"/>
          <p:nvPr/>
        </p:nvSpPr>
        <p:spPr>
          <a:xfrm>
            <a:off x="2093913" y="6035675"/>
            <a:ext cx="16033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Prediction OK?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8495" name="Rectangle 48"/>
          <p:cNvSpPr/>
          <p:nvPr/>
        </p:nvSpPr>
        <p:spPr>
          <a:xfrm>
            <a:off x="2603500" y="4699000"/>
            <a:ext cx="1157288" cy="9906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Retirement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Unit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8496" name="Rectangle 49"/>
          <p:cNvSpPr/>
          <p:nvPr/>
        </p:nvSpPr>
        <p:spPr>
          <a:xfrm>
            <a:off x="2797175" y="5232400"/>
            <a:ext cx="769938" cy="457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Register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File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8497" name="Line 50"/>
          <p:cNvSpPr/>
          <p:nvPr/>
        </p:nvSpPr>
        <p:spPr>
          <a:xfrm>
            <a:off x="2120900" y="50800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148498" name="Line 53"/>
          <p:cNvSpPr/>
          <p:nvPr/>
        </p:nvSpPr>
        <p:spPr>
          <a:xfrm>
            <a:off x="3567113" y="53848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499" name="Freeform 54"/>
          <p:cNvSpPr/>
          <p:nvPr/>
        </p:nvSpPr>
        <p:spPr>
          <a:xfrm>
            <a:off x="3663950" y="5689600"/>
            <a:ext cx="963613" cy="228600"/>
          </a:xfrm>
          <a:custGeom>
            <a:avLst/>
            <a:gdLst>
              <a:gd name="txL" fmla="*/ 0 w 480"/>
              <a:gd name="txT" fmla="*/ 0 h 144"/>
              <a:gd name="txR" fmla="*/ 480 w 480"/>
              <a:gd name="txB" fmla="*/ 144 h 144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8500" name="Line 17"/>
          <p:cNvSpPr/>
          <p:nvPr/>
        </p:nvSpPr>
        <p:spPr>
          <a:xfrm>
            <a:off x="4627563" y="5692775"/>
            <a:ext cx="0" cy="990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01" name="Rectangle 13"/>
          <p:cNvSpPr/>
          <p:nvPr/>
        </p:nvSpPr>
        <p:spPr>
          <a:xfrm>
            <a:off x="4105275" y="6059488"/>
            <a:ext cx="1054100" cy="2540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dispatch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CPE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void psum2(float a[], float p[]; long n)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long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       p[0] = a[0] 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for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n-1;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+=2) 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 	float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mid_val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p[i-1] + a[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	 	p[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mid_val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	p[i+1] =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mid_val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a[i+1];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19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/* For odd n, finish remaining element */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19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if  (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n 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19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	p[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p[i-1] + a[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19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8650" y="2033905"/>
            <a:ext cx="1763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loop unrolling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481138"/>
            <a:ext cx="7562850" cy="4718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Cycles Per Element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16363</Words>
  <Application>WPS 演示</Application>
  <PresentationFormat/>
  <Paragraphs>1239</Paragraphs>
  <Slides>71</Slides>
  <Notes>71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5" baseType="lpstr">
      <vt:lpstr>Arial</vt:lpstr>
      <vt:lpstr>宋体</vt:lpstr>
      <vt:lpstr>Wingdings</vt:lpstr>
      <vt:lpstr>Comic Sans MS</vt:lpstr>
      <vt:lpstr>Times New Roman</vt:lpstr>
      <vt:lpstr>Courier New</vt:lpstr>
      <vt:lpstr>Symbol</vt:lpstr>
      <vt:lpstr>Helvetica</vt:lpstr>
      <vt:lpstr>微软雅黑</vt:lpstr>
      <vt:lpstr>Arial Unicode MS</vt:lpstr>
      <vt:lpstr>方正舒体</vt:lpstr>
      <vt:lpstr>Comic Sans MS</vt:lpstr>
      <vt:lpstr>Calibri</vt:lpstr>
      <vt:lpstr>icfp99</vt:lpstr>
      <vt:lpstr>Machine-Independent Optimization</vt:lpstr>
      <vt:lpstr>Outline</vt:lpstr>
      <vt:lpstr>Motivation</vt:lpstr>
      <vt:lpstr>Motivation</vt:lpstr>
      <vt:lpstr>Time Scales</vt:lpstr>
      <vt:lpstr>Cycles Per Element</vt:lpstr>
      <vt:lpstr>CPE</vt:lpstr>
      <vt:lpstr>CPE</vt:lpstr>
      <vt:lpstr>Cycles Per Element</vt:lpstr>
      <vt:lpstr>Vector ADT</vt:lpstr>
      <vt:lpstr>Procedures</vt:lpstr>
      <vt:lpstr>Vector ADT</vt:lpstr>
      <vt:lpstr>Vector ADT</vt:lpstr>
      <vt:lpstr>Vector ADT</vt:lpstr>
      <vt:lpstr>Vector ADT</vt:lpstr>
      <vt:lpstr>Optimization Example</vt:lpstr>
      <vt:lpstr>Optimization Example</vt:lpstr>
      <vt:lpstr>Time Scales</vt:lpstr>
      <vt:lpstr>Understanding Loop</vt:lpstr>
      <vt:lpstr>Understanding Loop</vt:lpstr>
      <vt:lpstr>Code Motion(代码外移)</vt:lpstr>
      <vt:lpstr>Code Motion</vt:lpstr>
      <vt:lpstr>Code Motion</vt:lpstr>
      <vt:lpstr>Code Motion</vt:lpstr>
      <vt:lpstr>Code Motion</vt:lpstr>
      <vt:lpstr>Code Motion</vt:lpstr>
      <vt:lpstr>Reduction in Strength(减少运算强度)</vt:lpstr>
      <vt:lpstr>Reduction in Strength</vt:lpstr>
      <vt:lpstr>Eliminate Unneeded Memory References</vt:lpstr>
      <vt:lpstr>Eliminate Unneeded Memory References</vt:lpstr>
      <vt:lpstr>Eliminate Unneeded Memory References</vt:lpstr>
      <vt:lpstr>Eliminate Unneeded Memory References</vt:lpstr>
      <vt:lpstr>Machine Independent Opt. Results</vt:lpstr>
      <vt:lpstr>Optimizing Compilers</vt:lpstr>
      <vt:lpstr>Optimizing Compilers</vt:lpstr>
      <vt:lpstr>Optimization Blockers  Memory aliasing</vt:lpstr>
      <vt:lpstr>Optimization Blockers  Function call and side effect</vt:lpstr>
      <vt:lpstr>Optimization Blockers  Function call and side effect</vt:lpstr>
      <vt:lpstr>Optimization Blocker: Memory Aliasing</vt:lpstr>
      <vt:lpstr>Optimization Blocker: Memory Aliasing</vt:lpstr>
      <vt:lpstr>Limitations of Optimizing Compilers</vt:lpstr>
      <vt:lpstr>Limitations of Optimizing Compilers</vt:lpstr>
      <vt:lpstr>Example</vt:lpstr>
      <vt:lpstr>Example</vt:lpstr>
      <vt:lpstr>Example</vt:lpstr>
      <vt:lpstr>Example</vt:lpstr>
      <vt:lpstr>Effectiveness of the Optimization</vt:lpstr>
      <vt:lpstr>Modern Processors</vt:lpstr>
      <vt:lpstr>Outline</vt:lpstr>
      <vt:lpstr>Modern Processor</vt:lpstr>
      <vt:lpstr>PowerPoint 演示文稿</vt:lpstr>
      <vt:lpstr>Modern Processor</vt:lpstr>
      <vt:lpstr>Instruction Control Unit</vt:lpstr>
      <vt:lpstr>Instruction Control Unit</vt:lpstr>
      <vt:lpstr>Fetch Control</vt:lpstr>
      <vt:lpstr>Instruction Control Unit</vt:lpstr>
      <vt:lpstr>Instruction Control Unit</vt:lpstr>
      <vt:lpstr>Instruction Control Unit</vt:lpstr>
      <vt:lpstr>Translation Example</vt:lpstr>
      <vt:lpstr>Translation Example</vt:lpstr>
      <vt:lpstr>Understanding Translation Example</vt:lpstr>
      <vt:lpstr>Understanding Translation Example</vt:lpstr>
      <vt:lpstr>Understanding Translation Example</vt:lpstr>
      <vt:lpstr>Understanding Translation Example</vt:lpstr>
      <vt:lpstr>Understanding Translation Example</vt:lpstr>
      <vt:lpstr>Understanding Translation Example</vt:lpstr>
      <vt:lpstr>PowerPoint 演示文稿</vt:lpstr>
      <vt:lpstr>Multi-functional Units</vt:lpstr>
      <vt:lpstr>Multi-functional Units</vt:lpstr>
      <vt:lpstr>PowerPoint 演示文稿</vt:lpstr>
      <vt:lpstr>Execution Unit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Machine-Independent Optimization</dc:title>
  <dc:creator>Microsoft Office User</dc:creator>
  <cp:lastModifiedBy>李昱翰</cp:lastModifiedBy>
  <cp:revision>17</cp:revision>
  <dcterms:created xsi:type="dcterms:W3CDTF">2016-02-25T15:17:00Z</dcterms:created>
  <dcterms:modified xsi:type="dcterms:W3CDTF">2022-04-17T04:34:59Z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136C7D474D034CB7BDDD6DF86BFBC8EE</vt:lpwstr>
  </property>
  <property fmtid="{D5CDD505-2E9C-101B-9397-08002B2CF9AE}" pid="3" name="KSOProductBuildVer">
    <vt:lpwstr>2052-11.1.0.11365</vt:lpwstr>
  </property>
</Properties>
</file>