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874" r:id="rId3"/>
    <p:sldId id="875" r:id="rId5"/>
    <p:sldId id="947" r:id="rId6"/>
    <p:sldId id="946" r:id="rId7"/>
    <p:sldId id="927" r:id="rId8"/>
    <p:sldId id="928" r:id="rId9"/>
    <p:sldId id="929" r:id="rId10"/>
    <p:sldId id="930" r:id="rId11"/>
    <p:sldId id="888" r:id="rId12"/>
    <p:sldId id="903" r:id="rId13"/>
    <p:sldId id="931" r:id="rId14"/>
    <p:sldId id="904" r:id="rId15"/>
    <p:sldId id="905" r:id="rId16"/>
    <p:sldId id="940" r:id="rId17"/>
    <p:sldId id="949" r:id="rId18"/>
    <p:sldId id="948" r:id="rId19"/>
    <p:sldId id="950" r:id="rId20"/>
    <p:sldId id="907" r:id="rId21"/>
    <p:sldId id="909" r:id="rId22"/>
    <p:sldId id="910" r:id="rId23"/>
    <p:sldId id="911" r:id="rId24"/>
    <p:sldId id="455" r:id="rId25"/>
    <p:sldId id="605" r:id="rId26"/>
    <p:sldId id="866" r:id="rId27"/>
    <p:sldId id="867" r:id="rId28"/>
    <p:sldId id="868" r:id="rId29"/>
    <p:sldId id="869" r:id="rId30"/>
    <p:sldId id="942" r:id="rId31"/>
    <p:sldId id="870" r:id="rId32"/>
    <p:sldId id="871" r:id="rId33"/>
    <p:sldId id="941" r:id="rId34"/>
    <p:sldId id="673" r:id="rId35"/>
    <p:sldId id="672" r:id="rId36"/>
    <p:sldId id="674" r:id="rId37"/>
    <p:sldId id="827" r:id="rId38"/>
    <p:sldId id="828" r:id="rId39"/>
    <p:sldId id="829" r:id="rId40"/>
    <p:sldId id="943" r:id="rId41"/>
    <p:sldId id="825" r:id="rId42"/>
    <p:sldId id="826" r:id="rId43"/>
    <p:sldId id="831" r:id="rId44"/>
    <p:sldId id="832" r:id="rId45"/>
    <p:sldId id="833" r:id="rId46"/>
    <p:sldId id="834" r:id="rId47"/>
    <p:sldId id="835" r:id="rId48"/>
    <p:sldId id="912" r:id="rId49"/>
    <p:sldId id="836" r:id="rId50"/>
    <p:sldId id="913" r:id="rId51"/>
    <p:sldId id="840" r:id="rId52"/>
    <p:sldId id="838" r:id="rId53"/>
    <p:sldId id="841" r:id="rId54"/>
    <p:sldId id="842" r:id="rId55"/>
    <p:sldId id="843" r:id="rId56"/>
    <p:sldId id="936" r:id="rId57"/>
    <p:sldId id="845" r:id="rId58"/>
    <p:sldId id="935" r:id="rId59"/>
    <p:sldId id="937" r:id="rId60"/>
    <p:sldId id="846" r:id="rId61"/>
    <p:sldId id="847" r:id="rId62"/>
    <p:sldId id="944" r:id="rId6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64"/>
    <a:srgbClr val="C000C8"/>
    <a:srgbClr val="CCFFFF"/>
    <a:srgbClr val="FFFFCC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96"/>
    <p:restoredTop sz="95907"/>
  </p:normalViewPr>
  <p:slideViewPr>
    <p:cSldViewPr showGuides="1">
      <p:cViewPr varScale="1">
        <p:scale>
          <a:sx n="100" d="100"/>
          <a:sy n="100" d="100"/>
        </p:scale>
        <p:origin x="81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90065F-2C09-4AFA-B7FC-D5978B54B10E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FC1D7C-D287-4FCB-94E4-26ED6994C75B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EDD90F-9DBF-4CB8-AFF3-96F9FCDEBEA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777889-94EA-4F7F-BDAA-7AE5DCCF601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6E8FF2-EDCE-45E2-89FB-358DE6B2567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A24EC-3E9A-4FF6-B0D8-D32ED5B72A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37599-440D-468C-8EFE-5A300A9753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Modern Processors</a:t>
            </a:r>
            <a:endParaRPr lang="en-US" altLang="zh-CN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Data-Flow Graphs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Data-Flow Graphs(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描述每个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获取与输出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的情况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Visualize how the data dependencies in a program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dictate its performance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combine4 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float, OP = *)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Rectangle 2"/>
          <p:cNvSpPr txBox="1"/>
          <p:nvPr/>
        </p:nvSpPr>
        <p:spPr>
          <a:xfrm>
            <a:off x="1295400" y="3657600"/>
            <a:ext cx="6019800" cy="3124200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void combine4(vec_ptr v, data_t *dest)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i;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long length = vec_length(v);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data_t *data = get_vec_start(v);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data_t x = IDENT;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 = 0; i &lt; length; i++)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x = x OP data[i];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*dest = x;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Assembly Code vs. </a:t>
            </a:r>
            <a:r>
              <a:rPr lang="el-GR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μ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Code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Rectangle 7"/>
          <p:cNvSpPr/>
          <p:nvPr/>
        </p:nvSpPr>
        <p:spPr>
          <a:xfrm>
            <a:off x="533400" y="3733800"/>
            <a:ext cx="4800600" cy="16287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(%rdx.0)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t.1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t.1, %xmm0.0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%xmm0.1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$8, %rdx.0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%rdx.1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%rax, %rdx.1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cc.1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jne-taken cc.1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533400" y="1524000"/>
            <a:ext cx="8305800" cy="1936750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L25:		 # Loop: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vmulsd (%rdx),%xmm0,%xmm0	 # t *= data[i]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addq $8, %rdx		 # Increment data+i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cmpq %rax,%rdx		 # Comp to data+len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jne .L25		 # if !=, goto Loop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181600" y="2197100"/>
            <a:ext cx="3657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vmulsd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%xmm0, %xmm0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181600" y="2641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$8,%rdx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181600" y="29337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cmpq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181600" y="32258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loop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7" name="Right Brace 106"/>
          <p:cNvSpPr/>
          <p:nvPr/>
        </p:nvSpPr>
        <p:spPr>
          <a:xfrm>
            <a:off x="5029200" y="2057400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657" name="Rectangle 7"/>
          <p:cNvSpPr/>
          <p:nvPr/>
        </p:nvSpPr>
        <p:spPr>
          <a:xfrm>
            <a:off x="457200" y="4330700"/>
            <a:ext cx="4800600" cy="16287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(%rdx.0)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t.1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t.1, %xmm0.0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%xmm0.1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$8, %rdx.0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%rdx.1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%rax, %rdx.1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cc.1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jne-taken cc.1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7658" name="Rectangle 2"/>
          <p:cNvSpPr/>
          <p:nvPr/>
        </p:nvSpPr>
        <p:spPr>
          <a:xfrm>
            <a:off x="5181600" y="3810000"/>
            <a:ext cx="3657600" cy="22860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Registers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read-only: %rax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write-only: -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Loop: %rdx, %xmm0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Local: t, cc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pSp>
        <p:nvGrpSpPr>
          <p:cNvPr id="27659" name="Group 72"/>
          <p:cNvGrpSpPr/>
          <p:nvPr/>
        </p:nvGrpSpPr>
        <p:grpSpPr>
          <a:xfrm>
            <a:off x="1143000" y="1676400"/>
            <a:ext cx="3810000" cy="2209800"/>
            <a:chOff x="1143000" y="1676400"/>
            <a:chExt cx="3810000" cy="2209800"/>
          </a:xfrm>
        </p:grpSpPr>
        <p:sp>
          <p:nvSpPr>
            <p:cNvPr id="27661" name="Rectangle 1"/>
            <p:cNvSpPr/>
            <p:nvPr/>
          </p:nvSpPr>
          <p:spPr>
            <a:xfrm>
              <a:off x="11430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%rax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Rectangle 34"/>
            <p:cNvSpPr/>
            <p:nvPr/>
          </p:nvSpPr>
          <p:spPr>
            <a:xfrm>
              <a:off x="18288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Rectangle 35"/>
            <p:cNvSpPr/>
            <p:nvPr/>
          </p:nvSpPr>
          <p:spPr>
            <a:xfrm>
              <a:off x="25146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Rectangle 36"/>
            <p:cNvSpPr/>
            <p:nvPr/>
          </p:nvSpPr>
          <p:spPr>
            <a:xfrm>
              <a:off x="11430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%rax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Rectangle 38"/>
            <p:cNvSpPr/>
            <p:nvPr/>
          </p:nvSpPr>
          <p:spPr>
            <a:xfrm>
              <a:off x="18288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Rectangle 39"/>
            <p:cNvSpPr/>
            <p:nvPr/>
          </p:nvSpPr>
          <p:spPr>
            <a:xfrm>
              <a:off x="25146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Rounded Rectangle 2"/>
            <p:cNvSpPr/>
            <p:nvPr/>
          </p:nvSpPr>
          <p:spPr>
            <a:xfrm>
              <a:off x="3848100" y="2057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Rounded Rectangle 41"/>
            <p:cNvSpPr/>
            <p:nvPr/>
          </p:nvSpPr>
          <p:spPr>
            <a:xfrm>
              <a:off x="3848100" y="23495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9" name="Rounded Rectangle 42"/>
            <p:cNvSpPr/>
            <p:nvPr/>
          </p:nvSpPr>
          <p:spPr>
            <a:xfrm>
              <a:off x="3848100" y="2641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70" name="Rounded Rectangle 43"/>
            <p:cNvSpPr/>
            <p:nvPr/>
          </p:nvSpPr>
          <p:spPr>
            <a:xfrm>
              <a:off x="3848100" y="29337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cmp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71" name="Rounded Rectangle 44"/>
            <p:cNvSpPr/>
            <p:nvPr/>
          </p:nvSpPr>
          <p:spPr>
            <a:xfrm>
              <a:off x="3848100" y="3225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jne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27672" name="Straight Arrow Connector 4"/>
            <p:cNvCxnSpPr>
              <a:stCxn id="27661" idx="2"/>
              <a:endCxn id="27664" idx="0"/>
            </p:cNvCxnSpPr>
            <p:nvPr/>
          </p:nvCxnSpPr>
          <p:spPr>
            <a:xfrm>
              <a:off x="1485900" y="1981200"/>
              <a:ext cx="0" cy="1600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7673" name="Straight Arrow Connector 54"/>
            <p:cNvCxnSpPr>
              <a:stCxn id="27662" idx="2"/>
            </p:cNvCxnSpPr>
            <p:nvPr/>
          </p:nvCxnSpPr>
          <p:spPr>
            <a:xfrm>
              <a:off x="2171700" y="1981200"/>
              <a:ext cx="0" cy="7620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4" name="Straight Arrow Connector 58"/>
            <p:cNvCxnSpPr/>
            <p:nvPr/>
          </p:nvCxnSpPr>
          <p:spPr>
            <a:xfrm>
              <a:off x="2171700" y="2743200"/>
              <a:ext cx="16764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7675" name="Straight Arrow Connector 63"/>
            <p:cNvCxnSpPr/>
            <p:nvPr/>
          </p:nvCxnSpPr>
          <p:spPr>
            <a:xfrm>
              <a:off x="2171700" y="2133600"/>
              <a:ext cx="16764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27676" name="Straight Arrow Connector 68"/>
            <p:cNvCxnSpPr/>
            <p:nvPr/>
          </p:nvCxnSpPr>
          <p:spPr>
            <a:xfrm>
              <a:off x="2857500" y="2438400"/>
              <a:ext cx="9906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7677" name="Straight Arrow Connector 69"/>
            <p:cNvCxnSpPr/>
            <p:nvPr/>
          </p:nvCxnSpPr>
          <p:spPr>
            <a:xfrm>
              <a:off x="2857500" y="2590800"/>
              <a:ext cx="9906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8" name="Straight Arrow Connector 70"/>
            <p:cNvCxnSpPr>
              <a:stCxn id="27663" idx="2"/>
            </p:cNvCxnSpPr>
            <p:nvPr/>
          </p:nvCxnSpPr>
          <p:spPr>
            <a:xfrm>
              <a:off x="2857500" y="1981200"/>
              <a:ext cx="0" cy="457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9" name="Straight Arrow Connector 120"/>
            <p:cNvCxnSpPr>
              <a:endCxn id="27666" idx="0"/>
            </p:cNvCxnSpPr>
            <p:nvPr/>
          </p:nvCxnSpPr>
          <p:spPr>
            <a:xfrm>
              <a:off x="2857500" y="2590800"/>
              <a:ext cx="0" cy="990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7680" name="Straight Arrow Connector 125"/>
            <p:cNvCxnSpPr/>
            <p:nvPr/>
          </p:nvCxnSpPr>
          <p:spPr>
            <a:xfrm>
              <a:off x="1485900" y="3175000"/>
              <a:ext cx="23622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27681" name="Straight Arrow Connector 126"/>
            <p:cNvCxnSpPr/>
            <p:nvPr/>
          </p:nvCxnSpPr>
          <p:spPr>
            <a:xfrm>
              <a:off x="2171700" y="2870200"/>
              <a:ext cx="16764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82" name="Straight Arrow Connector 127"/>
            <p:cNvCxnSpPr/>
            <p:nvPr/>
          </p:nvCxnSpPr>
          <p:spPr>
            <a:xfrm>
              <a:off x="2171700" y="3022600"/>
              <a:ext cx="16764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27683" name="Straight Arrow Connector 130"/>
            <p:cNvCxnSpPr>
              <a:endCxn id="27665" idx="0"/>
            </p:cNvCxnSpPr>
            <p:nvPr/>
          </p:nvCxnSpPr>
          <p:spPr>
            <a:xfrm>
              <a:off x="2171700" y="2870200"/>
              <a:ext cx="0" cy="711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4" name="Curved Connector 53"/>
            <p:cNvCxnSpPr>
              <a:stCxn id="27667" idx="3"/>
              <a:endCxn id="27668" idx="3"/>
            </p:cNvCxnSpPr>
            <p:nvPr/>
          </p:nvCxnSpPr>
          <p:spPr bwMode="auto">
            <a:xfrm>
              <a:off x="4572000" y="2203450"/>
              <a:ext cx="12700" cy="292100"/>
            </a:xfrm>
            <a:prstGeom prst="curvedConnector3">
              <a:avLst>
                <a:gd name="adj1" fmla="val 210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27670" idx="3"/>
              <a:endCxn id="27671" idx="3"/>
            </p:cNvCxnSpPr>
            <p:nvPr/>
          </p:nvCxnSpPr>
          <p:spPr bwMode="auto">
            <a:xfrm>
              <a:off x="4572000" y="3079750"/>
              <a:ext cx="12700" cy="292100"/>
            </a:xfrm>
            <a:prstGeom prst="curvedConnector3">
              <a:avLst>
                <a:gd name="adj1" fmla="val 220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86" name="Rectangle 71"/>
            <p:cNvSpPr/>
            <p:nvPr/>
          </p:nvSpPr>
          <p:spPr>
            <a:xfrm>
              <a:off x="4644902" y="2514600"/>
              <a:ext cx="308098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60" name="Rectangle 151"/>
          <p:cNvSpPr/>
          <p:nvPr/>
        </p:nvSpPr>
        <p:spPr>
          <a:xfrm>
            <a:off x="4597400" y="3413125"/>
            <a:ext cx="431800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cc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Refinement(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改进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) of 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9700" name="Rectangle 48"/>
          <p:cNvSpPr/>
          <p:nvPr/>
        </p:nvSpPr>
        <p:spPr>
          <a:xfrm>
            <a:off x="5105400" y="1676400"/>
            <a:ext cx="36576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Data Dependencies</a:t>
            </a:r>
            <a:endParaRPr lang="en-US" altLang="zh-CN" sz="2400" u="sng" dirty="0">
              <a:ea typeface="宋体" panose="02010600030101010101" pitchFamily="2" charset="-122"/>
            </a:endParaRPr>
          </a:p>
        </p:txBody>
      </p:sp>
      <p:sp>
        <p:nvSpPr>
          <p:cNvPr id="29701" name="Rectangle 176"/>
          <p:cNvSpPr/>
          <p:nvPr/>
        </p:nvSpPr>
        <p:spPr>
          <a:xfrm>
            <a:off x="5562600" y="29130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2" name="Rectangle 178"/>
          <p:cNvSpPr/>
          <p:nvPr/>
        </p:nvSpPr>
        <p:spPr>
          <a:xfrm>
            <a:off x="6934200" y="29130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3" name="Rectangle 179"/>
          <p:cNvSpPr/>
          <p:nvPr/>
        </p:nvSpPr>
        <p:spPr>
          <a:xfrm>
            <a:off x="7620000" y="29130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4" name="Rectangle 180"/>
          <p:cNvSpPr/>
          <p:nvPr/>
        </p:nvSpPr>
        <p:spPr>
          <a:xfrm>
            <a:off x="5562600" y="52752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5" name="Rectangle 181"/>
          <p:cNvSpPr/>
          <p:nvPr/>
        </p:nvSpPr>
        <p:spPr>
          <a:xfrm>
            <a:off x="7620000" y="52752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6" name="Rounded Rectangle 182"/>
          <p:cNvSpPr/>
          <p:nvPr/>
        </p:nvSpPr>
        <p:spPr>
          <a:xfrm>
            <a:off x="6229350" y="34464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7" name="Rounded Rectangle 183"/>
          <p:cNvSpPr/>
          <p:nvPr/>
        </p:nvSpPr>
        <p:spPr>
          <a:xfrm>
            <a:off x="5715000" y="41449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8" name="Rounded Rectangle 184"/>
          <p:cNvSpPr/>
          <p:nvPr/>
        </p:nvSpPr>
        <p:spPr>
          <a:xfrm>
            <a:off x="7600950" y="38274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9" name="Rounded Rectangle 185"/>
          <p:cNvSpPr/>
          <p:nvPr/>
        </p:nvSpPr>
        <p:spPr>
          <a:xfrm>
            <a:off x="6915150" y="4284663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cmp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10" name="Rounded Rectangle 186"/>
          <p:cNvSpPr/>
          <p:nvPr/>
        </p:nvSpPr>
        <p:spPr>
          <a:xfrm>
            <a:off x="6915150" y="4830763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29711" name="Straight Arrow Connector 187"/>
          <p:cNvCxnSpPr>
            <a:endCxn id="29704" idx="0"/>
          </p:cNvCxnSpPr>
          <p:nvPr/>
        </p:nvCxnSpPr>
        <p:spPr>
          <a:xfrm>
            <a:off x="5905500" y="4437063"/>
            <a:ext cx="0" cy="838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12" name="Straight Arrow Connector 189"/>
          <p:cNvCxnSpPr>
            <a:stCxn id="29702" idx="2"/>
            <a:endCxn id="29709" idx="0"/>
          </p:cNvCxnSpPr>
          <p:nvPr/>
        </p:nvCxnSpPr>
        <p:spPr>
          <a:xfrm>
            <a:off x="7277100" y="3217863"/>
            <a:ext cx="0" cy="1066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9713" name="Straight Arrow Connector 190"/>
          <p:cNvCxnSpPr>
            <a:endCxn id="29709" idx="3"/>
          </p:cNvCxnSpPr>
          <p:nvPr/>
        </p:nvCxnSpPr>
        <p:spPr>
          <a:xfrm flipH="1">
            <a:off x="7639050" y="4430713"/>
            <a:ext cx="32385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29714" name="Straight Arrow Connector 191"/>
          <p:cNvCxnSpPr>
            <a:endCxn id="29706" idx="3"/>
          </p:cNvCxnSpPr>
          <p:nvPr/>
        </p:nvCxnSpPr>
        <p:spPr>
          <a:xfrm flipH="1">
            <a:off x="6953250" y="3592513"/>
            <a:ext cx="9906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29715" name="Straight Arrow Connector 192"/>
          <p:cNvCxnSpPr>
            <a:stCxn id="29703" idx="2"/>
            <a:endCxn id="29708" idx="0"/>
          </p:cNvCxnSpPr>
          <p:nvPr/>
        </p:nvCxnSpPr>
        <p:spPr>
          <a:xfrm>
            <a:off x="7962900" y="3217863"/>
            <a:ext cx="0" cy="609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16" name="Straight Arrow Connector 193"/>
          <p:cNvCxnSpPr>
            <a:stCxn id="29708" idx="2"/>
            <a:endCxn id="29705" idx="0"/>
          </p:cNvCxnSpPr>
          <p:nvPr/>
        </p:nvCxnSpPr>
        <p:spPr>
          <a:xfrm>
            <a:off x="7962900" y="4119563"/>
            <a:ext cx="0" cy="1155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17" name="Straight Arrow Connector 194"/>
          <p:cNvCxnSpPr>
            <a:stCxn id="29709" idx="2"/>
            <a:endCxn id="29710" idx="0"/>
          </p:cNvCxnSpPr>
          <p:nvPr/>
        </p:nvCxnSpPr>
        <p:spPr>
          <a:xfrm>
            <a:off x="7277100" y="4576763"/>
            <a:ext cx="0" cy="2540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18" name="Straight Arrow Connector 195"/>
          <p:cNvCxnSpPr>
            <a:stCxn id="29701" idx="2"/>
          </p:cNvCxnSpPr>
          <p:nvPr/>
        </p:nvCxnSpPr>
        <p:spPr>
          <a:xfrm>
            <a:off x="5905500" y="3217863"/>
            <a:ext cx="0" cy="9144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701" name="Straight Arrow Connector 196"/>
          <p:cNvCxnSpPr/>
          <p:nvPr/>
        </p:nvCxnSpPr>
        <p:spPr>
          <a:xfrm>
            <a:off x="6324600" y="3751263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29720" name="Group 72"/>
          <p:cNvGrpSpPr/>
          <p:nvPr/>
        </p:nvGrpSpPr>
        <p:grpSpPr>
          <a:xfrm>
            <a:off x="1143000" y="1676400"/>
            <a:ext cx="3810000" cy="2209800"/>
            <a:chOff x="1143000" y="1676400"/>
            <a:chExt cx="3810000" cy="2209800"/>
          </a:xfrm>
        </p:grpSpPr>
        <p:sp>
          <p:nvSpPr>
            <p:cNvPr id="29723" name="Rectangle 1"/>
            <p:cNvSpPr/>
            <p:nvPr/>
          </p:nvSpPr>
          <p:spPr>
            <a:xfrm>
              <a:off x="11430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%rax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24" name="Rectangle 34"/>
            <p:cNvSpPr/>
            <p:nvPr/>
          </p:nvSpPr>
          <p:spPr>
            <a:xfrm>
              <a:off x="18288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25" name="Rectangle 35"/>
            <p:cNvSpPr/>
            <p:nvPr/>
          </p:nvSpPr>
          <p:spPr>
            <a:xfrm>
              <a:off x="25146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26" name="Rectangle 36"/>
            <p:cNvSpPr/>
            <p:nvPr/>
          </p:nvSpPr>
          <p:spPr>
            <a:xfrm>
              <a:off x="11430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%rax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27" name="Rectangle 38"/>
            <p:cNvSpPr/>
            <p:nvPr/>
          </p:nvSpPr>
          <p:spPr>
            <a:xfrm>
              <a:off x="18288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28" name="Rectangle 39"/>
            <p:cNvSpPr/>
            <p:nvPr/>
          </p:nvSpPr>
          <p:spPr>
            <a:xfrm>
              <a:off x="25146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29" name="Rounded Rectangle 2"/>
            <p:cNvSpPr/>
            <p:nvPr/>
          </p:nvSpPr>
          <p:spPr>
            <a:xfrm>
              <a:off x="3848100" y="2057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30" name="Rounded Rectangle 41"/>
            <p:cNvSpPr/>
            <p:nvPr/>
          </p:nvSpPr>
          <p:spPr>
            <a:xfrm>
              <a:off x="3848100" y="23495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31" name="Rounded Rectangle 42"/>
            <p:cNvSpPr/>
            <p:nvPr/>
          </p:nvSpPr>
          <p:spPr>
            <a:xfrm>
              <a:off x="3848100" y="2641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32" name="Rounded Rectangle 43"/>
            <p:cNvSpPr/>
            <p:nvPr/>
          </p:nvSpPr>
          <p:spPr>
            <a:xfrm>
              <a:off x="3848100" y="29337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cmp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733" name="Rounded Rectangle 44"/>
            <p:cNvSpPr/>
            <p:nvPr/>
          </p:nvSpPr>
          <p:spPr>
            <a:xfrm>
              <a:off x="3848100" y="3225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jne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29734" name="Straight Arrow Connector 4"/>
            <p:cNvCxnSpPr/>
            <p:nvPr/>
          </p:nvCxnSpPr>
          <p:spPr>
            <a:xfrm>
              <a:off x="1485900" y="1981200"/>
              <a:ext cx="0" cy="1600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9735" name="Straight Arrow Connector 54"/>
            <p:cNvCxnSpPr/>
            <p:nvPr/>
          </p:nvCxnSpPr>
          <p:spPr>
            <a:xfrm>
              <a:off x="2171700" y="1981200"/>
              <a:ext cx="0" cy="7620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36" name="Straight Arrow Connector 58"/>
            <p:cNvCxnSpPr/>
            <p:nvPr/>
          </p:nvCxnSpPr>
          <p:spPr>
            <a:xfrm>
              <a:off x="2171700" y="2743200"/>
              <a:ext cx="16764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9737" name="Straight Arrow Connector 63"/>
            <p:cNvCxnSpPr/>
            <p:nvPr/>
          </p:nvCxnSpPr>
          <p:spPr>
            <a:xfrm>
              <a:off x="2171700" y="2133600"/>
              <a:ext cx="16764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29738" name="Straight Arrow Connector 68"/>
            <p:cNvCxnSpPr/>
            <p:nvPr/>
          </p:nvCxnSpPr>
          <p:spPr>
            <a:xfrm>
              <a:off x="2857500" y="2438400"/>
              <a:ext cx="9906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9739" name="Straight Arrow Connector 69"/>
            <p:cNvCxnSpPr/>
            <p:nvPr/>
          </p:nvCxnSpPr>
          <p:spPr>
            <a:xfrm>
              <a:off x="2857500" y="2590800"/>
              <a:ext cx="9906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0" name="Straight Arrow Connector 70"/>
            <p:cNvCxnSpPr/>
            <p:nvPr/>
          </p:nvCxnSpPr>
          <p:spPr>
            <a:xfrm>
              <a:off x="2857500" y="1981200"/>
              <a:ext cx="0" cy="457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1" name="Straight Arrow Connector 120"/>
            <p:cNvCxnSpPr/>
            <p:nvPr/>
          </p:nvCxnSpPr>
          <p:spPr>
            <a:xfrm>
              <a:off x="2857500" y="2590800"/>
              <a:ext cx="0" cy="990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9742" name="Straight Arrow Connector 125"/>
            <p:cNvCxnSpPr/>
            <p:nvPr/>
          </p:nvCxnSpPr>
          <p:spPr>
            <a:xfrm>
              <a:off x="1485900" y="3175000"/>
              <a:ext cx="23622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29743" name="Straight Arrow Connector 126"/>
            <p:cNvCxnSpPr/>
            <p:nvPr/>
          </p:nvCxnSpPr>
          <p:spPr>
            <a:xfrm>
              <a:off x="2171700" y="2870200"/>
              <a:ext cx="16764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4" name="Straight Arrow Connector 127"/>
            <p:cNvCxnSpPr/>
            <p:nvPr/>
          </p:nvCxnSpPr>
          <p:spPr>
            <a:xfrm>
              <a:off x="2171700" y="3022600"/>
              <a:ext cx="16764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29745" name="Straight Arrow Connector 130"/>
            <p:cNvCxnSpPr/>
            <p:nvPr/>
          </p:nvCxnSpPr>
          <p:spPr>
            <a:xfrm>
              <a:off x="2171700" y="2870200"/>
              <a:ext cx="0" cy="711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81" name="Curved Connector 80"/>
            <p:cNvCxnSpPr/>
            <p:nvPr/>
          </p:nvCxnSpPr>
          <p:spPr bwMode="auto">
            <a:xfrm>
              <a:off x="4572000" y="2203450"/>
              <a:ext cx="12700" cy="292100"/>
            </a:xfrm>
            <a:prstGeom prst="curvedConnector3">
              <a:avLst>
                <a:gd name="adj1" fmla="val 210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 bwMode="auto">
            <a:xfrm>
              <a:off x="4572000" y="3079750"/>
              <a:ext cx="12700" cy="292100"/>
            </a:xfrm>
            <a:prstGeom prst="curvedConnector3">
              <a:avLst>
                <a:gd name="adj1" fmla="val 220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8" name="Rectangle 71"/>
            <p:cNvSpPr/>
            <p:nvPr/>
          </p:nvSpPr>
          <p:spPr>
            <a:xfrm>
              <a:off x="4644902" y="2514600"/>
              <a:ext cx="308098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21" name="Rectangle 151"/>
          <p:cNvSpPr/>
          <p:nvPr/>
        </p:nvSpPr>
        <p:spPr>
          <a:xfrm>
            <a:off x="4597400" y="3413125"/>
            <a:ext cx="431800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cc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 rot="671180">
            <a:off x="6051550" y="3429000"/>
            <a:ext cx="2482850" cy="715963"/>
          </a:xfrm>
          <a:prstGeom prst="ellipse">
            <a:avLst/>
          </a:prstGeom>
          <a:noFill/>
          <a:ln w="38100" cap="flat" cmpd="dbl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4632325"/>
            <a:ext cx="4476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data-flow graph</a:t>
            </a:r>
            <a:r>
              <a:rPr lang="zh-CN" altLang="en-US"/>
              <a:t>中，只需要画出那些</a:t>
            </a:r>
            <a:endParaRPr lang="zh-CN" altLang="en-US"/>
          </a:p>
          <a:p>
            <a:r>
              <a:rPr lang="zh-CN" altLang="en-US"/>
              <a:t>在每次迭代中都产生了变化并且会对之后的迭代</a:t>
            </a:r>
            <a:endParaRPr lang="zh-CN" altLang="en-US"/>
          </a:p>
          <a:p>
            <a:r>
              <a:rPr lang="zh-CN" altLang="en-US"/>
              <a:t>产生影响的寄存器！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Operation Results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Functional units can send results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directly to each other(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即通过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operations results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来传递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elaborate form of data forwarding techniques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5400" y="35052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Execution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0" name="Rectangle 4"/>
          <p:cNvSpPr/>
          <p:nvPr/>
        </p:nvSpPr>
        <p:spPr>
          <a:xfrm>
            <a:off x="1811338" y="3900488"/>
            <a:ext cx="5705475" cy="76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Functional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Units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Rectangle 6"/>
          <p:cNvSpPr/>
          <p:nvPr/>
        </p:nvSpPr>
        <p:spPr>
          <a:xfrm>
            <a:off x="1970088" y="40386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Integer/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Branch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Rectangle 7"/>
          <p:cNvSpPr/>
          <p:nvPr/>
        </p:nvSpPr>
        <p:spPr>
          <a:xfrm>
            <a:off x="3513138" y="40386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FP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Rectangle 8"/>
          <p:cNvSpPr/>
          <p:nvPr/>
        </p:nvSpPr>
        <p:spPr>
          <a:xfrm>
            <a:off x="4286250" y="4038600"/>
            <a:ext cx="674688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FP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Mult/Div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4" name="Rectangle 9"/>
          <p:cNvSpPr/>
          <p:nvPr/>
        </p:nvSpPr>
        <p:spPr>
          <a:xfrm>
            <a:off x="5056188" y="40386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Load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55" name="Rectangle 10"/>
          <p:cNvSpPr/>
          <p:nvPr/>
        </p:nvSpPr>
        <p:spPr>
          <a:xfrm>
            <a:off x="5827713" y="40386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Store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56" name="Rectangle 12"/>
          <p:cNvSpPr/>
          <p:nvPr/>
        </p:nvSpPr>
        <p:spPr>
          <a:xfrm>
            <a:off x="5056188" y="55626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57" name="Line 19"/>
          <p:cNvSpPr/>
          <p:nvPr/>
        </p:nvSpPr>
        <p:spPr>
          <a:xfrm rot="5400000">
            <a:off x="4716463" y="50292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8" name="Line 20"/>
          <p:cNvSpPr/>
          <p:nvPr/>
        </p:nvSpPr>
        <p:spPr>
          <a:xfrm rot="-5400000" flipV="1">
            <a:off x="5006975" y="50292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9" name="Line 21"/>
          <p:cNvSpPr/>
          <p:nvPr/>
        </p:nvSpPr>
        <p:spPr>
          <a:xfrm rot="5400000">
            <a:off x="5487988" y="50292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0" name="Line 22"/>
          <p:cNvSpPr/>
          <p:nvPr/>
        </p:nvSpPr>
        <p:spPr>
          <a:xfrm rot="5400000">
            <a:off x="5776913" y="50292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1" name="Text Box 27"/>
          <p:cNvSpPr txBox="1"/>
          <p:nvPr/>
        </p:nvSpPr>
        <p:spPr>
          <a:xfrm>
            <a:off x="6219825" y="5240338"/>
            <a:ext cx="5334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62" name="Text Box 28"/>
          <p:cNvSpPr txBox="1"/>
          <p:nvPr/>
        </p:nvSpPr>
        <p:spPr>
          <a:xfrm>
            <a:off x="5440363" y="5257800"/>
            <a:ext cx="5334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63" name="Text Box 29"/>
          <p:cNvSpPr txBox="1"/>
          <p:nvPr/>
        </p:nvSpPr>
        <p:spPr>
          <a:xfrm>
            <a:off x="4786313" y="5011738"/>
            <a:ext cx="5810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64" name="Text Box 30"/>
          <p:cNvSpPr txBox="1"/>
          <p:nvPr/>
        </p:nvSpPr>
        <p:spPr>
          <a:xfrm>
            <a:off x="5554663" y="5011738"/>
            <a:ext cx="5810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65" name="Line 31"/>
          <p:cNvSpPr/>
          <p:nvPr/>
        </p:nvSpPr>
        <p:spPr>
          <a:xfrm>
            <a:off x="2297113" y="3810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6" name="Line 32"/>
          <p:cNvSpPr/>
          <p:nvPr/>
        </p:nvSpPr>
        <p:spPr>
          <a:xfrm>
            <a:off x="3841750" y="3810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7" name="Line 33"/>
          <p:cNvSpPr/>
          <p:nvPr/>
        </p:nvSpPr>
        <p:spPr>
          <a:xfrm>
            <a:off x="4611688" y="3810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8" name="Line 34"/>
          <p:cNvSpPr/>
          <p:nvPr/>
        </p:nvSpPr>
        <p:spPr>
          <a:xfrm>
            <a:off x="5384800" y="3810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9" name="Line 35"/>
          <p:cNvSpPr/>
          <p:nvPr/>
        </p:nvSpPr>
        <p:spPr>
          <a:xfrm>
            <a:off x="6154738" y="3810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0" name="Line 36"/>
          <p:cNvSpPr/>
          <p:nvPr/>
        </p:nvSpPr>
        <p:spPr>
          <a:xfrm>
            <a:off x="2297113" y="3810000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71" name="Rectangle 37"/>
          <p:cNvSpPr/>
          <p:nvPr/>
        </p:nvSpPr>
        <p:spPr>
          <a:xfrm>
            <a:off x="2743200" y="4038600"/>
            <a:ext cx="6731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General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Integer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72" name="Line 38"/>
          <p:cNvSpPr/>
          <p:nvPr/>
        </p:nvSpPr>
        <p:spPr>
          <a:xfrm>
            <a:off x="3068638" y="3810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3" name="Line 39"/>
          <p:cNvSpPr/>
          <p:nvPr/>
        </p:nvSpPr>
        <p:spPr>
          <a:xfrm>
            <a:off x="1489075" y="4876800"/>
            <a:ext cx="521493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1774" name="Group 40"/>
          <p:cNvGrpSpPr/>
          <p:nvPr/>
        </p:nvGrpSpPr>
        <p:grpSpPr>
          <a:xfrm>
            <a:off x="2260600" y="4495800"/>
            <a:ext cx="3857625" cy="381000"/>
            <a:chOff x="768" y="2016"/>
            <a:chExt cx="1920" cy="144"/>
          </a:xfrm>
        </p:grpSpPr>
        <p:sp>
          <p:nvSpPr>
            <p:cNvPr id="31777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778" name="Line 42"/>
            <p:cNvSpPr/>
            <p:nvPr/>
          </p:nvSpPr>
          <p:spPr>
            <a:xfrm>
              <a:off x="1536" y="2016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779" name="Line 43"/>
            <p:cNvSpPr/>
            <p:nvPr/>
          </p:nvSpPr>
          <p:spPr>
            <a:xfrm>
              <a:off x="1920" y="2016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780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781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782" name="Line 46"/>
            <p:cNvSpPr/>
            <p:nvPr/>
          </p:nvSpPr>
          <p:spPr>
            <a:xfrm>
              <a:off x="1152" y="2016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31775" name="Rectangle 47"/>
          <p:cNvSpPr/>
          <p:nvPr/>
        </p:nvSpPr>
        <p:spPr>
          <a:xfrm>
            <a:off x="2549525" y="4887913"/>
            <a:ext cx="20843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 Results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肘形连接符 3"/>
          <p:cNvCxnSpPr>
            <a:stCxn id="31780" idx="0"/>
            <a:endCxn id="31779" idx="0"/>
          </p:cNvCxnSpPr>
          <p:nvPr/>
        </p:nvCxnSpPr>
        <p:spPr>
          <a:xfrm rot="5400000">
            <a:off x="4960938" y="4110038"/>
            <a:ext cx="12700" cy="771525"/>
          </a:xfrm>
          <a:prstGeom prst="bentConnector3">
            <a:avLst>
              <a:gd name="adj1" fmla="val 2877014"/>
            </a:avLst>
          </a:prstGeom>
          <a:ln w="38100" cap="flat" cmpd="sng">
            <a:solidFill>
              <a:srgbClr val="C000C8"/>
            </a:solidFill>
            <a:prstDash val="sys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Refinement of 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3796" name="Rectangle 98"/>
          <p:cNvSpPr/>
          <p:nvPr/>
        </p:nvSpPr>
        <p:spPr>
          <a:xfrm>
            <a:off x="609600" y="1676400"/>
            <a:ext cx="36576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Data Dependencies</a:t>
            </a:r>
            <a:endParaRPr lang="en-US" altLang="zh-CN" sz="2400" u="sng" dirty="0">
              <a:ea typeface="宋体" panose="02010600030101010101" pitchFamily="2" charset="-122"/>
            </a:endParaRPr>
          </a:p>
        </p:txBody>
      </p:sp>
      <p:grpSp>
        <p:nvGrpSpPr>
          <p:cNvPr id="33797" name="Group 175"/>
          <p:cNvGrpSpPr/>
          <p:nvPr/>
        </p:nvGrpSpPr>
        <p:grpSpPr>
          <a:xfrm>
            <a:off x="1066800" y="2913063"/>
            <a:ext cx="2762250" cy="2667000"/>
            <a:chOff x="1047750" y="2590800"/>
            <a:chExt cx="2762250" cy="2667000"/>
          </a:xfrm>
        </p:grpSpPr>
        <p:sp>
          <p:nvSpPr>
            <p:cNvPr id="33830" name="Rectangle 176"/>
            <p:cNvSpPr/>
            <p:nvPr/>
          </p:nvSpPr>
          <p:spPr>
            <a:xfrm>
              <a:off x="10477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Rectangle 178"/>
            <p:cNvSpPr/>
            <p:nvPr/>
          </p:nvSpPr>
          <p:spPr>
            <a:xfrm>
              <a:off x="24193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%rax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2" name="Rectangle 179"/>
            <p:cNvSpPr/>
            <p:nvPr/>
          </p:nvSpPr>
          <p:spPr>
            <a:xfrm>
              <a:off x="31051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3" name="Rectangle 180"/>
            <p:cNvSpPr/>
            <p:nvPr/>
          </p:nvSpPr>
          <p:spPr>
            <a:xfrm>
              <a:off x="1047750" y="4953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4" name="Rectangle 181"/>
            <p:cNvSpPr/>
            <p:nvPr/>
          </p:nvSpPr>
          <p:spPr>
            <a:xfrm>
              <a:off x="3105150" y="4953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5" name="Rounded Rectangle 182"/>
            <p:cNvSpPr/>
            <p:nvPr/>
          </p:nvSpPr>
          <p:spPr>
            <a:xfrm>
              <a:off x="1714500" y="3124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6" name="Rounded Rectangle 183"/>
            <p:cNvSpPr/>
            <p:nvPr/>
          </p:nvSpPr>
          <p:spPr>
            <a:xfrm>
              <a:off x="1200150" y="38227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7" name="Rounded Rectangle 184"/>
            <p:cNvSpPr/>
            <p:nvPr/>
          </p:nvSpPr>
          <p:spPr>
            <a:xfrm>
              <a:off x="3086100" y="3505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8" name="Rounded Rectangle 185"/>
            <p:cNvSpPr/>
            <p:nvPr/>
          </p:nvSpPr>
          <p:spPr>
            <a:xfrm>
              <a:off x="2400300" y="3962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cmp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39" name="Rounded Rectangle 186"/>
            <p:cNvSpPr/>
            <p:nvPr/>
          </p:nvSpPr>
          <p:spPr>
            <a:xfrm>
              <a:off x="2400300" y="45085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jne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3840" name="Straight Arrow Connector 187"/>
            <p:cNvCxnSpPr/>
            <p:nvPr/>
          </p:nvCxnSpPr>
          <p:spPr>
            <a:xfrm>
              <a:off x="1390650" y="41148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41" name="Straight Arrow Connector 189"/>
            <p:cNvCxnSpPr/>
            <p:nvPr/>
          </p:nvCxnSpPr>
          <p:spPr>
            <a:xfrm>
              <a:off x="2762250" y="2895600"/>
              <a:ext cx="0" cy="1066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3842" name="Straight Arrow Connector 190"/>
            <p:cNvCxnSpPr/>
            <p:nvPr/>
          </p:nvCxnSpPr>
          <p:spPr>
            <a:xfrm flipH="1">
              <a:off x="3124200" y="4108450"/>
              <a:ext cx="32385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3843" name="Straight Arrow Connector 191"/>
            <p:cNvCxnSpPr/>
            <p:nvPr/>
          </p:nvCxnSpPr>
          <p:spPr>
            <a:xfrm flipH="1">
              <a:off x="2438400" y="3270250"/>
              <a:ext cx="9906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3844" name="Straight Arrow Connector 192"/>
            <p:cNvCxnSpPr/>
            <p:nvPr/>
          </p:nvCxnSpPr>
          <p:spPr>
            <a:xfrm>
              <a:off x="3448050" y="2895600"/>
              <a:ext cx="0" cy="609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45" name="Straight Arrow Connector 193"/>
            <p:cNvCxnSpPr/>
            <p:nvPr/>
          </p:nvCxnSpPr>
          <p:spPr>
            <a:xfrm>
              <a:off x="3448050" y="3797300"/>
              <a:ext cx="0" cy="1155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46" name="Straight Arrow Connector 194"/>
            <p:cNvCxnSpPr/>
            <p:nvPr/>
          </p:nvCxnSpPr>
          <p:spPr>
            <a:xfrm>
              <a:off x="2762250" y="4254500"/>
              <a:ext cx="0" cy="2540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47" name="Straight Arrow Connector 195"/>
            <p:cNvCxnSpPr/>
            <p:nvPr/>
          </p:nvCxnSpPr>
          <p:spPr>
            <a:xfrm>
              <a:off x="1390650" y="2895600"/>
              <a:ext cx="0" cy="9144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48" name="Straight Arrow Connector 196"/>
            <p:cNvCxnSpPr/>
            <p:nvPr/>
          </p:nvCxnSpPr>
          <p:spPr>
            <a:xfrm>
              <a:off x="1809750" y="34290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57" name="Group 102"/>
          <p:cNvGrpSpPr/>
          <p:nvPr/>
        </p:nvGrpSpPr>
        <p:grpSpPr>
          <a:xfrm>
            <a:off x="4986338" y="1676400"/>
            <a:ext cx="3390900" cy="2133600"/>
            <a:chOff x="4953000" y="2743200"/>
            <a:chExt cx="3390900" cy="2133600"/>
          </a:xfrm>
        </p:grpSpPr>
        <p:sp>
          <p:nvSpPr>
            <p:cNvPr id="58" name="Rectangle 103"/>
            <p:cNvSpPr/>
            <p:nvPr/>
          </p:nvSpPr>
          <p:spPr bwMode="auto">
            <a:xfrm>
              <a:off x="4953000" y="32004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2286000" algn="l"/>
                </a:tabLst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6" name="Rectangle 104"/>
            <p:cNvSpPr/>
            <p:nvPr/>
          </p:nvSpPr>
          <p:spPr>
            <a:xfrm>
              <a:off x="5143500" y="27432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Rectangle 105"/>
            <p:cNvSpPr/>
            <p:nvPr/>
          </p:nvSpPr>
          <p:spPr>
            <a:xfrm>
              <a:off x="6686550" y="27432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Rectangle 106"/>
            <p:cNvSpPr/>
            <p:nvPr/>
          </p:nvSpPr>
          <p:spPr>
            <a:xfrm>
              <a:off x="5143500" y="4572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Rectangle 125"/>
            <p:cNvSpPr/>
            <p:nvPr/>
          </p:nvSpPr>
          <p:spPr>
            <a:xfrm>
              <a:off x="6686550" y="4572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0" name="Rounded Rectangle 126"/>
            <p:cNvSpPr/>
            <p:nvPr/>
          </p:nvSpPr>
          <p:spPr>
            <a:xfrm>
              <a:off x="5810250" y="3352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1" name="Rounded Rectangle 127"/>
            <p:cNvSpPr/>
            <p:nvPr/>
          </p:nvSpPr>
          <p:spPr>
            <a:xfrm>
              <a:off x="5295900" y="3886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22" name="Rounded Rectangle 139"/>
            <p:cNvSpPr/>
            <p:nvPr/>
          </p:nvSpPr>
          <p:spPr>
            <a:xfrm>
              <a:off x="6667500" y="3733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3823" name="Straight Arrow Connector 140"/>
            <p:cNvCxnSpPr>
              <a:endCxn id="33818" idx="0"/>
            </p:cNvCxnSpPr>
            <p:nvPr/>
          </p:nvCxnSpPr>
          <p:spPr>
            <a:xfrm>
              <a:off x="5486400" y="41783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24" name="Straight Arrow Connector 141"/>
            <p:cNvCxnSpPr>
              <a:endCxn id="33820" idx="3"/>
            </p:cNvCxnSpPr>
            <p:nvPr/>
          </p:nvCxnSpPr>
          <p:spPr>
            <a:xfrm flipH="1">
              <a:off x="6534150" y="3498850"/>
              <a:ext cx="4953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3825" name="Straight Arrow Connector 142"/>
            <p:cNvCxnSpPr>
              <a:stCxn id="33817" idx="2"/>
              <a:endCxn id="33822" idx="0"/>
            </p:cNvCxnSpPr>
            <p:nvPr/>
          </p:nvCxnSpPr>
          <p:spPr>
            <a:xfrm>
              <a:off x="7029450" y="3048000"/>
              <a:ext cx="0" cy="685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26" name="Straight Arrow Connector 143"/>
            <p:cNvCxnSpPr>
              <a:stCxn id="33822" idx="2"/>
              <a:endCxn id="33819" idx="0"/>
            </p:cNvCxnSpPr>
            <p:nvPr/>
          </p:nvCxnSpPr>
          <p:spPr>
            <a:xfrm>
              <a:off x="7029450" y="4025900"/>
              <a:ext cx="0" cy="5461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27" name="Straight Arrow Connector 144"/>
            <p:cNvCxnSpPr>
              <a:stCxn id="33816" idx="2"/>
            </p:cNvCxnSpPr>
            <p:nvPr/>
          </p:nvCxnSpPr>
          <p:spPr>
            <a:xfrm>
              <a:off x="5486400" y="30480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28" name="Straight Arrow Connector 145"/>
            <p:cNvCxnSpPr/>
            <p:nvPr/>
          </p:nvCxnSpPr>
          <p:spPr>
            <a:xfrm>
              <a:off x="5905500" y="3657600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3829" name="TextBox 146"/>
            <p:cNvSpPr txBox="1"/>
            <p:nvPr/>
          </p:nvSpPr>
          <p:spPr>
            <a:xfrm>
              <a:off x="7239000" y="3282950"/>
              <a:ext cx="110490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data[i]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Group 21"/>
          <p:cNvGrpSpPr/>
          <p:nvPr/>
        </p:nvGrpSpPr>
        <p:grpSpPr>
          <a:xfrm>
            <a:off x="5024438" y="4241800"/>
            <a:ext cx="3390900" cy="2133600"/>
            <a:chOff x="5067300" y="1752600"/>
            <a:chExt cx="3390900" cy="2133600"/>
          </a:xfrm>
        </p:grpSpPr>
        <p:sp>
          <p:nvSpPr>
            <p:cNvPr id="74" name="Rectangle 43"/>
            <p:cNvSpPr/>
            <p:nvPr/>
          </p:nvSpPr>
          <p:spPr bwMode="auto">
            <a:xfrm>
              <a:off x="5067300" y="22098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2286000" algn="l"/>
                </a:tabLst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01" name="Rectangle 44"/>
            <p:cNvSpPr/>
            <p:nvPr/>
          </p:nvSpPr>
          <p:spPr>
            <a:xfrm>
              <a:off x="6781800" y="17526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Rectangle 45"/>
            <p:cNvSpPr/>
            <p:nvPr/>
          </p:nvSpPr>
          <p:spPr>
            <a:xfrm>
              <a:off x="5207000" y="17526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Rectangle 46"/>
            <p:cNvSpPr/>
            <p:nvPr/>
          </p:nvSpPr>
          <p:spPr>
            <a:xfrm>
              <a:off x="6781800" y="35814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%rdx.1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Rectangle 47"/>
            <p:cNvSpPr/>
            <p:nvPr/>
          </p:nvSpPr>
          <p:spPr>
            <a:xfrm>
              <a:off x="5207000" y="35814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%xmm0.1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Rounded Rectangle 48"/>
            <p:cNvSpPr/>
            <p:nvPr/>
          </p:nvSpPr>
          <p:spPr>
            <a:xfrm>
              <a:off x="5924550" y="2362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Rounded Rectangle 49"/>
            <p:cNvSpPr/>
            <p:nvPr/>
          </p:nvSpPr>
          <p:spPr>
            <a:xfrm>
              <a:off x="5410200" y="2895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Rounded Rectangle 50"/>
            <p:cNvSpPr/>
            <p:nvPr/>
          </p:nvSpPr>
          <p:spPr>
            <a:xfrm>
              <a:off x="6781800" y="2743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3808" name="Straight Arrow Connector 51"/>
            <p:cNvCxnSpPr/>
            <p:nvPr/>
          </p:nvCxnSpPr>
          <p:spPr>
            <a:xfrm>
              <a:off x="5638800" y="31877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09" name="Straight Arrow Connector 52"/>
            <p:cNvCxnSpPr>
              <a:endCxn id="33805" idx="3"/>
            </p:cNvCxnSpPr>
            <p:nvPr/>
          </p:nvCxnSpPr>
          <p:spPr>
            <a:xfrm flipH="1">
              <a:off x="6648450" y="2508250"/>
              <a:ext cx="4953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3810" name="Straight Arrow Connector 53"/>
            <p:cNvCxnSpPr/>
            <p:nvPr/>
          </p:nvCxnSpPr>
          <p:spPr>
            <a:xfrm>
              <a:off x="7162800" y="2057400"/>
              <a:ext cx="0" cy="685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11" name="Straight Arrow Connector 54"/>
            <p:cNvCxnSpPr/>
            <p:nvPr/>
          </p:nvCxnSpPr>
          <p:spPr>
            <a:xfrm>
              <a:off x="7162800" y="3035300"/>
              <a:ext cx="0" cy="5461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12" name="Straight Arrow Connector 55"/>
            <p:cNvCxnSpPr/>
            <p:nvPr/>
          </p:nvCxnSpPr>
          <p:spPr>
            <a:xfrm>
              <a:off x="5638800" y="20574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3813" name="Straight Arrow Connector 58"/>
            <p:cNvCxnSpPr/>
            <p:nvPr/>
          </p:nvCxnSpPr>
          <p:spPr>
            <a:xfrm>
              <a:off x="6019800" y="2667000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3814" name="TextBox 64"/>
            <p:cNvSpPr txBox="1"/>
            <p:nvPr/>
          </p:nvSpPr>
          <p:spPr>
            <a:xfrm>
              <a:off x="7353300" y="2292350"/>
              <a:ext cx="11049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data[0]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8615" y="5627370"/>
            <a:ext cx="48387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此时的优化之后的</a:t>
            </a:r>
            <a:r>
              <a:rPr lang="en-US" altLang="zh-CN"/>
              <a:t>combine4</a:t>
            </a:r>
            <a:r>
              <a:rPr lang="zh-CN" altLang="en-US"/>
              <a:t>函数只是减少一些常量</a:t>
            </a:r>
            <a:endParaRPr lang="zh-CN" altLang="en-US"/>
          </a:p>
          <a:p>
            <a:r>
              <a:rPr lang="zh-CN" altLang="en-US"/>
              <a:t>的不必要的读写消耗的时间，但是并没有改变</a:t>
            </a:r>
            <a:endParaRPr lang="zh-CN" altLang="en-US"/>
          </a:p>
          <a:p>
            <a:r>
              <a:rPr lang="zh-CN" altLang="en-US"/>
              <a:t>每次迭代中执行流的状态。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Refinement of 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35844" name="Group 21"/>
          <p:cNvGrpSpPr/>
          <p:nvPr/>
        </p:nvGrpSpPr>
        <p:grpSpPr>
          <a:xfrm>
            <a:off x="609600" y="1752600"/>
            <a:ext cx="3390900" cy="2133600"/>
            <a:chOff x="5067300" y="1752600"/>
            <a:chExt cx="3390900" cy="2133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067300" y="22098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2286000" algn="l"/>
                </a:tabLst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95" name="Rectangle 44"/>
            <p:cNvSpPr/>
            <p:nvPr/>
          </p:nvSpPr>
          <p:spPr>
            <a:xfrm>
              <a:off x="6781800" y="17526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896" name="Rectangle 45"/>
            <p:cNvSpPr/>
            <p:nvPr/>
          </p:nvSpPr>
          <p:spPr>
            <a:xfrm>
              <a:off x="5207000" y="17526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897" name="Rectangle 46"/>
            <p:cNvSpPr/>
            <p:nvPr/>
          </p:nvSpPr>
          <p:spPr>
            <a:xfrm>
              <a:off x="6781800" y="35814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%rdx.1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898" name="Rectangle 47"/>
            <p:cNvSpPr/>
            <p:nvPr/>
          </p:nvSpPr>
          <p:spPr>
            <a:xfrm>
              <a:off x="5207000" y="35814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%xmm0.1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899" name="Rounded Rectangle 48"/>
            <p:cNvSpPr/>
            <p:nvPr/>
          </p:nvSpPr>
          <p:spPr>
            <a:xfrm>
              <a:off x="5924550" y="2362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900" name="Rounded Rectangle 49"/>
            <p:cNvSpPr/>
            <p:nvPr/>
          </p:nvSpPr>
          <p:spPr>
            <a:xfrm>
              <a:off x="5410200" y="2895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901" name="Rounded Rectangle 50"/>
            <p:cNvSpPr/>
            <p:nvPr/>
          </p:nvSpPr>
          <p:spPr>
            <a:xfrm>
              <a:off x="6781800" y="2743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5902" name="Straight Arrow Connector 51"/>
            <p:cNvCxnSpPr/>
            <p:nvPr/>
          </p:nvCxnSpPr>
          <p:spPr>
            <a:xfrm>
              <a:off x="5638800" y="31877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5903" name="Straight Arrow Connector 52"/>
            <p:cNvCxnSpPr>
              <a:endCxn id="35899" idx="3"/>
            </p:cNvCxnSpPr>
            <p:nvPr/>
          </p:nvCxnSpPr>
          <p:spPr>
            <a:xfrm flipH="1">
              <a:off x="6648450" y="2508250"/>
              <a:ext cx="4953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5904" name="Straight Arrow Connector 53"/>
            <p:cNvCxnSpPr/>
            <p:nvPr/>
          </p:nvCxnSpPr>
          <p:spPr>
            <a:xfrm>
              <a:off x="7162800" y="2057400"/>
              <a:ext cx="0" cy="685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5905" name="Straight Arrow Connector 54"/>
            <p:cNvCxnSpPr/>
            <p:nvPr/>
          </p:nvCxnSpPr>
          <p:spPr>
            <a:xfrm>
              <a:off x="7162800" y="3035300"/>
              <a:ext cx="0" cy="5461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5906" name="Straight Arrow Connector 55"/>
            <p:cNvCxnSpPr/>
            <p:nvPr/>
          </p:nvCxnSpPr>
          <p:spPr>
            <a:xfrm>
              <a:off x="5638800" y="20574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5907" name="Straight Arrow Connector 58"/>
            <p:cNvCxnSpPr/>
            <p:nvPr/>
          </p:nvCxnSpPr>
          <p:spPr>
            <a:xfrm>
              <a:off x="6019800" y="2667000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5908" name="TextBox 64"/>
            <p:cNvSpPr txBox="1"/>
            <p:nvPr/>
          </p:nvSpPr>
          <p:spPr>
            <a:xfrm>
              <a:off x="7353300" y="2292350"/>
              <a:ext cx="11049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data[0]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45" name="Group 20"/>
          <p:cNvGrpSpPr/>
          <p:nvPr/>
        </p:nvGrpSpPr>
        <p:grpSpPr>
          <a:xfrm>
            <a:off x="609600" y="3886200"/>
            <a:ext cx="3390900" cy="1828800"/>
            <a:chOff x="5067300" y="3886200"/>
            <a:chExt cx="3390900" cy="1828800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5067300" y="40386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2286000" algn="l"/>
                </a:tabLst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82" name="Rectangle 102"/>
            <p:cNvSpPr/>
            <p:nvPr/>
          </p:nvSpPr>
          <p:spPr>
            <a:xfrm>
              <a:off x="6781800" y="54102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%rdx.2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883" name="Rectangle 103"/>
            <p:cNvSpPr/>
            <p:nvPr/>
          </p:nvSpPr>
          <p:spPr>
            <a:xfrm>
              <a:off x="5207000" y="54102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%xmm0.2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884" name="Rounded Rectangle 104"/>
            <p:cNvSpPr/>
            <p:nvPr/>
          </p:nvSpPr>
          <p:spPr>
            <a:xfrm>
              <a:off x="5924550" y="4191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885" name="Rounded Rectangle 105"/>
            <p:cNvSpPr/>
            <p:nvPr/>
          </p:nvSpPr>
          <p:spPr>
            <a:xfrm>
              <a:off x="5410200" y="4724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5886" name="Rounded Rectangle 106"/>
            <p:cNvSpPr/>
            <p:nvPr/>
          </p:nvSpPr>
          <p:spPr>
            <a:xfrm>
              <a:off x="6781800" y="4572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5887" name="Straight Arrow Connector 107"/>
            <p:cNvCxnSpPr/>
            <p:nvPr/>
          </p:nvCxnSpPr>
          <p:spPr>
            <a:xfrm>
              <a:off x="5638800" y="50165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5888" name="Straight Arrow Connector 108"/>
            <p:cNvCxnSpPr>
              <a:endCxn id="35884" idx="3"/>
            </p:cNvCxnSpPr>
            <p:nvPr/>
          </p:nvCxnSpPr>
          <p:spPr>
            <a:xfrm flipH="1">
              <a:off x="6648450" y="4337050"/>
              <a:ext cx="4953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5889" name="Straight Arrow Connector 109"/>
            <p:cNvCxnSpPr/>
            <p:nvPr/>
          </p:nvCxnSpPr>
          <p:spPr>
            <a:xfrm>
              <a:off x="7162800" y="3886200"/>
              <a:ext cx="0" cy="685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5890" name="Straight Arrow Connector 110"/>
            <p:cNvCxnSpPr/>
            <p:nvPr/>
          </p:nvCxnSpPr>
          <p:spPr>
            <a:xfrm>
              <a:off x="7162800" y="4864100"/>
              <a:ext cx="0" cy="5461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5891" name="Straight Arrow Connector 111"/>
            <p:cNvCxnSpPr/>
            <p:nvPr/>
          </p:nvCxnSpPr>
          <p:spPr>
            <a:xfrm>
              <a:off x="5638800" y="38862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5892" name="Straight Arrow Connector 112"/>
            <p:cNvCxnSpPr/>
            <p:nvPr/>
          </p:nvCxnSpPr>
          <p:spPr>
            <a:xfrm>
              <a:off x="6019800" y="4495800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5893" name="TextBox 113"/>
            <p:cNvSpPr txBox="1"/>
            <p:nvPr/>
          </p:nvSpPr>
          <p:spPr>
            <a:xfrm>
              <a:off x="7353300" y="4121150"/>
              <a:ext cx="11049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data[1]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" name="Rectangle 70"/>
          <p:cNvSpPr/>
          <p:nvPr/>
        </p:nvSpPr>
        <p:spPr bwMode="auto">
          <a:xfrm>
            <a:off x="4800600" y="1622425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ounded Rectangle 80"/>
          <p:cNvSpPr/>
          <p:nvPr/>
        </p:nvSpPr>
        <p:spPr>
          <a:xfrm>
            <a:off x="5657850" y="17748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" name="Rounded Rectangle 81"/>
          <p:cNvSpPr/>
          <p:nvPr/>
        </p:nvSpPr>
        <p:spPr>
          <a:xfrm>
            <a:off x="5143500" y="23082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" name="Rounded Rectangle 82"/>
          <p:cNvSpPr/>
          <p:nvPr/>
        </p:nvSpPr>
        <p:spPr>
          <a:xfrm>
            <a:off x="6515100" y="21558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4" name="Straight Arrow Connector 83"/>
          <p:cNvCxnSpPr/>
          <p:nvPr/>
        </p:nvCxnSpPr>
        <p:spPr>
          <a:xfrm>
            <a:off x="5372100" y="2600325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5" name="Straight Arrow Connector 84"/>
          <p:cNvCxnSpPr>
            <a:endCxn id="70" idx="3"/>
          </p:cNvCxnSpPr>
          <p:nvPr/>
        </p:nvCxnSpPr>
        <p:spPr>
          <a:xfrm flipH="1">
            <a:off x="6381750" y="1920875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6" name="Straight Arrow Connector 85"/>
          <p:cNvCxnSpPr/>
          <p:nvPr/>
        </p:nvCxnSpPr>
        <p:spPr>
          <a:xfrm>
            <a:off x="6896100" y="1470025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7" name="Straight Arrow Connector 86"/>
          <p:cNvCxnSpPr/>
          <p:nvPr/>
        </p:nvCxnSpPr>
        <p:spPr>
          <a:xfrm>
            <a:off x="6896100" y="2447925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" name="Straight Arrow Connector 87"/>
          <p:cNvCxnSpPr/>
          <p:nvPr/>
        </p:nvCxnSpPr>
        <p:spPr>
          <a:xfrm>
            <a:off x="5372100" y="1470025"/>
            <a:ext cx="0" cy="838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9" name="Straight Arrow Connector 88"/>
          <p:cNvCxnSpPr/>
          <p:nvPr/>
        </p:nvCxnSpPr>
        <p:spPr>
          <a:xfrm>
            <a:off x="5753100" y="2079625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0" name="TextBox 89"/>
          <p:cNvSpPr txBox="1"/>
          <p:nvPr/>
        </p:nvSpPr>
        <p:spPr>
          <a:xfrm>
            <a:off x="7086600" y="1704975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data[0]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1" name="Rectangle 91"/>
          <p:cNvSpPr/>
          <p:nvPr/>
        </p:nvSpPr>
        <p:spPr bwMode="auto">
          <a:xfrm>
            <a:off x="4800600" y="2994025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Rounded Rectangle 94"/>
          <p:cNvSpPr/>
          <p:nvPr/>
        </p:nvSpPr>
        <p:spPr>
          <a:xfrm>
            <a:off x="5657850" y="31464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3" name="Rounded Rectangle 95"/>
          <p:cNvSpPr/>
          <p:nvPr/>
        </p:nvSpPr>
        <p:spPr>
          <a:xfrm>
            <a:off x="5143500" y="36798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4" name="Rounded Rectangle 96"/>
          <p:cNvSpPr/>
          <p:nvPr/>
        </p:nvSpPr>
        <p:spPr>
          <a:xfrm>
            <a:off x="6515100" y="35274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5" name="Straight Arrow Connector 97"/>
          <p:cNvCxnSpPr/>
          <p:nvPr/>
        </p:nvCxnSpPr>
        <p:spPr>
          <a:xfrm>
            <a:off x="5372100" y="3971925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6" name="Straight Arrow Connector 98"/>
          <p:cNvCxnSpPr>
            <a:endCxn id="82" idx="3"/>
          </p:cNvCxnSpPr>
          <p:nvPr/>
        </p:nvCxnSpPr>
        <p:spPr>
          <a:xfrm flipH="1">
            <a:off x="6381750" y="3292475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7" name="Straight Arrow Connector 100"/>
          <p:cNvCxnSpPr/>
          <p:nvPr/>
        </p:nvCxnSpPr>
        <p:spPr>
          <a:xfrm>
            <a:off x="6896100" y="2841625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8" name="Straight Arrow Connector 101"/>
          <p:cNvCxnSpPr/>
          <p:nvPr/>
        </p:nvCxnSpPr>
        <p:spPr>
          <a:xfrm>
            <a:off x="6896100" y="3819525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" name="Straight Arrow Connector 114"/>
          <p:cNvCxnSpPr/>
          <p:nvPr/>
        </p:nvCxnSpPr>
        <p:spPr>
          <a:xfrm>
            <a:off x="5372100" y="2841625"/>
            <a:ext cx="0" cy="838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90" name="Straight Arrow Connector 115"/>
          <p:cNvCxnSpPr/>
          <p:nvPr/>
        </p:nvCxnSpPr>
        <p:spPr>
          <a:xfrm>
            <a:off x="5753100" y="3451225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91" name="TextBox 116"/>
          <p:cNvSpPr txBox="1"/>
          <p:nvPr/>
        </p:nvSpPr>
        <p:spPr>
          <a:xfrm>
            <a:off x="7086600" y="3076575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3" name="Rectangle 118"/>
          <p:cNvSpPr/>
          <p:nvPr/>
        </p:nvSpPr>
        <p:spPr bwMode="auto">
          <a:xfrm>
            <a:off x="4800600" y="4987925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ounded Rectangle 119"/>
          <p:cNvSpPr/>
          <p:nvPr/>
        </p:nvSpPr>
        <p:spPr>
          <a:xfrm>
            <a:off x="5657850" y="51403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5" name="Rounded Rectangle 120"/>
          <p:cNvSpPr/>
          <p:nvPr/>
        </p:nvSpPr>
        <p:spPr>
          <a:xfrm>
            <a:off x="5143500" y="56737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6" name="Rounded Rectangle 121"/>
          <p:cNvSpPr/>
          <p:nvPr/>
        </p:nvSpPr>
        <p:spPr>
          <a:xfrm>
            <a:off x="6515100" y="55213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7" name="Straight Arrow Connector 122"/>
          <p:cNvCxnSpPr/>
          <p:nvPr/>
        </p:nvCxnSpPr>
        <p:spPr>
          <a:xfrm>
            <a:off x="5372100" y="5965825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98" name="Straight Arrow Connector 123"/>
          <p:cNvCxnSpPr>
            <a:endCxn id="94" idx="3"/>
          </p:cNvCxnSpPr>
          <p:nvPr/>
        </p:nvCxnSpPr>
        <p:spPr>
          <a:xfrm flipH="1">
            <a:off x="6381750" y="5286375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99" name="Straight Arrow Connector 124"/>
          <p:cNvCxnSpPr/>
          <p:nvPr/>
        </p:nvCxnSpPr>
        <p:spPr>
          <a:xfrm>
            <a:off x="6896100" y="4835525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01" name="Straight Arrow Connector 125"/>
          <p:cNvCxnSpPr/>
          <p:nvPr/>
        </p:nvCxnSpPr>
        <p:spPr>
          <a:xfrm>
            <a:off x="6896100" y="5813425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02" name="Straight Arrow Connector 126"/>
          <p:cNvCxnSpPr/>
          <p:nvPr/>
        </p:nvCxnSpPr>
        <p:spPr>
          <a:xfrm>
            <a:off x="5372100" y="4835525"/>
            <a:ext cx="0" cy="838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03" name="Straight Arrow Connector 127"/>
          <p:cNvCxnSpPr/>
          <p:nvPr/>
        </p:nvCxnSpPr>
        <p:spPr>
          <a:xfrm>
            <a:off x="5753100" y="5445125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04" name="TextBox 128"/>
          <p:cNvSpPr txBox="1"/>
          <p:nvPr/>
        </p:nvSpPr>
        <p:spPr>
          <a:xfrm>
            <a:off x="7086600" y="5070475"/>
            <a:ext cx="12954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data[n-1]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5197475" y="4441825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6" name="TextBox 129"/>
          <p:cNvSpPr txBox="1"/>
          <p:nvPr/>
        </p:nvSpPr>
        <p:spPr>
          <a:xfrm>
            <a:off x="6721475" y="4441825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075" y="5706745"/>
            <a:ext cx="44259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对于这种循环的</a:t>
            </a:r>
            <a:r>
              <a:rPr lang="en-US" altLang="zh-CN"/>
              <a:t>graph</a:t>
            </a:r>
            <a:r>
              <a:rPr lang="zh-CN" altLang="en-US"/>
              <a:t>，在判断它的</a:t>
            </a:r>
            <a:r>
              <a:rPr lang="en-US" altLang="zh-CN"/>
              <a:t>critical</a:t>
            </a:r>
            <a:endParaRPr lang="en-US" altLang="zh-CN"/>
          </a:p>
          <a:p>
            <a:r>
              <a:rPr lang="en-US" altLang="zh-CN"/>
              <a:t>path</a:t>
            </a:r>
            <a:r>
              <a:rPr lang="zh-CN" altLang="en-US"/>
              <a:t>的时候可以多花几个循环，去看看那些</a:t>
            </a:r>
            <a:endParaRPr lang="zh-CN" altLang="en-US"/>
          </a:p>
          <a:p>
            <a:r>
              <a:rPr lang="zh-CN" altLang="en-US"/>
              <a:t>指令是并行的，之后再从所有路径中找出</a:t>
            </a:r>
            <a:endParaRPr lang="zh-CN" altLang="en-US"/>
          </a:p>
          <a:p>
            <a:r>
              <a:rPr lang="zh-CN" altLang="en-US"/>
              <a:t>时间最长的那一个。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3" grpId="0" animBg="1"/>
      <p:bldP spid="80" grpId="0"/>
      <p:bldP spid="81" grpId="0" animBg="1"/>
      <p:bldP spid="82" grpId="0" animBg="1"/>
      <p:bldP spid="83" grpId="0" animBg="1"/>
      <p:bldP spid="84" grpId="0" animBg="1"/>
      <p:bldP spid="91" grpId="0"/>
      <p:bldP spid="93" grpId="0" animBg="1"/>
      <p:bldP spid="94" grpId="0" animBg="1"/>
      <p:bldP spid="95" grpId="0" animBg="1"/>
      <p:bldP spid="96" grpId="0" animBg="1"/>
      <p:bldP spid="104" grpId="0"/>
      <p:bldP spid="105" grpId="0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Refinement of 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37892" name="Group 21"/>
          <p:cNvGrpSpPr/>
          <p:nvPr/>
        </p:nvGrpSpPr>
        <p:grpSpPr>
          <a:xfrm>
            <a:off x="5067300" y="1752600"/>
            <a:ext cx="3390900" cy="2133600"/>
            <a:chOff x="5067300" y="1752600"/>
            <a:chExt cx="3390900" cy="2133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067300" y="22098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2286000" algn="l"/>
                </a:tabLst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3" name="Rectangle 44"/>
            <p:cNvSpPr/>
            <p:nvPr/>
          </p:nvSpPr>
          <p:spPr>
            <a:xfrm>
              <a:off x="6781800" y="17526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44" name="Rectangle 45"/>
            <p:cNvSpPr/>
            <p:nvPr/>
          </p:nvSpPr>
          <p:spPr>
            <a:xfrm>
              <a:off x="5207000" y="17526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45" name="Rectangle 46"/>
            <p:cNvSpPr/>
            <p:nvPr/>
          </p:nvSpPr>
          <p:spPr>
            <a:xfrm>
              <a:off x="6781800" y="35814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%rdx.1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46" name="Rectangle 47"/>
            <p:cNvSpPr/>
            <p:nvPr/>
          </p:nvSpPr>
          <p:spPr>
            <a:xfrm>
              <a:off x="5207000" y="35814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%xmm0.1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47" name="Rounded Rectangle 48"/>
            <p:cNvSpPr/>
            <p:nvPr/>
          </p:nvSpPr>
          <p:spPr>
            <a:xfrm>
              <a:off x="5924550" y="2362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48" name="Rounded Rectangle 49"/>
            <p:cNvSpPr/>
            <p:nvPr/>
          </p:nvSpPr>
          <p:spPr>
            <a:xfrm>
              <a:off x="5410200" y="2895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49" name="Rounded Rectangle 50"/>
            <p:cNvSpPr/>
            <p:nvPr/>
          </p:nvSpPr>
          <p:spPr>
            <a:xfrm>
              <a:off x="6781800" y="2743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7950" name="Straight Arrow Connector 51"/>
            <p:cNvCxnSpPr/>
            <p:nvPr/>
          </p:nvCxnSpPr>
          <p:spPr>
            <a:xfrm>
              <a:off x="5638800" y="31877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7951" name="Straight Arrow Connector 52"/>
            <p:cNvCxnSpPr>
              <a:endCxn id="37947" idx="3"/>
            </p:cNvCxnSpPr>
            <p:nvPr/>
          </p:nvCxnSpPr>
          <p:spPr>
            <a:xfrm flipH="1">
              <a:off x="6648450" y="2508250"/>
              <a:ext cx="4953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7952" name="Straight Arrow Connector 53"/>
            <p:cNvCxnSpPr/>
            <p:nvPr/>
          </p:nvCxnSpPr>
          <p:spPr>
            <a:xfrm>
              <a:off x="7162800" y="2057400"/>
              <a:ext cx="0" cy="685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7953" name="Straight Arrow Connector 54"/>
            <p:cNvCxnSpPr/>
            <p:nvPr/>
          </p:nvCxnSpPr>
          <p:spPr>
            <a:xfrm>
              <a:off x="7162800" y="3035300"/>
              <a:ext cx="0" cy="5461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7954" name="Straight Arrow Connector 55"/>
            <p:cNvCxnSpPr/>
            <p:nvPr/>
          </p:nvCxnSpPr>
          <p:spPr>
            <a:xfrm>
              <a:off x="5638800" y="20574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7955" name="Straight Arrow Connector 58"/>
            <p:cNvCxnSpPr/>
            <p:nvPr/>
          </p:nvCxnSpPr>
          <p:spPr>
            <a:xfrm>
              <a:off x="6019800" y="2667000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7956" name="TextBox 64"/>
            <p:cNvSpPr txBox="1"/>
            <p:nvPr/>
          </p:nvSpPr>
          <p:spPr>
            <a:xfrm>
              <a:off x="7353300" y="2292350"/>
              <a:ext cx="11049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data[0]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893" name="Group 20"/>
          <p:cNvGrpSpPr/>
          <p:nvPr/>
        </p:nvGrpSpPr>
        <p:grpSpPr>
          <a:xfrm>
            <a:off x="5067300" y="3886200"/>
            <a:ext cx="3390900" cy="1828800"/>
            <a:chOff x="5067300" y="3886200"/>
            <a:chExt cx="3390900" cy="1828800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5067300" y="40386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2286000" algn="l"/>
                </a:tabLst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0" name="Rectangle 102"/>
            <p:cNvSpPr/>
            <p:nvPr/>
          </p:nvSpPr>
          <p:spPr>
            <a:xfrm>
              <a:off x="6781800" y="54102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%rdx.2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31" name="Rectangle 103"/>
            <p:cNvSpPr/>
            <p:nvPr/>
          </p:nvSpPr>
          <p:spPr>
            <a:xfrm>
              <a:off x="5207000" y="54102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%xmm0.2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32" name="Rounded Rectangle 104"/>
            <p:cNvSpPr/>
            <p:nvPr/>
          </p:nvSpPr>
          <p:spPr>
            <a:xfrm>
              <a:off x="5924550" y="4191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33" name="Rounded Rectangle 105"/>
            <p:cNvSpPr/>
            <p:nvPr/>
          </p:nvSpPr>
          <p:spPr>
            <a:xfrm>
              <a:off x="5410200" y="4724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934" name="Rounded Rectangle 106"/>
            <p:cNvSpPr/>
            <p:nvPr/>
          </p:nvSpPr>
          <p:spPr>
            <a:xfrm>
              <a:off x="6781800" y="4572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7935" name="Straight Arrow Connector 107"/>
            <p:cNvCxnSpPr/>
            <p:nvPr/>
          </p:nvCxnSpPr>
          <p:spPr>
            <a:xfrm>
              <a:off x="5638800" y="50165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7936" name="Straight Arrow Connector 108"/>
            <p:cNvCxnSpPr>
              <a:endCxn id="37932" idx="3"/>
            </p:cNvCxnSpPr>
            <p:nvPr/>
          </p:nvCxnSpPr>
          <p:spPr>
            <a:xfrm flipH="1">
              <a:off x="6648450" y="4337050"/>
              <a:ext cx="4953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7937" name="Straight Arrow Connector 109"/>
            <p:cNvCxnSpPr/>
            <p:nvPr/>
          </p:nvCxnSpPr>
          <p:spPr>
            <a:xfrm>
              <a:off x="7162800" y="3886200"/>
              <a:ext cx="0" cy="685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7938" name="Straight Arrow Connector 110"/>
            <p:cNvCxnSpPr/>
            <p:nvPr/>
          </p:nvCxnSpPr>
          <p:spPr>
            <a:xfrm>
              <a:off x="7162800" y="4864100"/>
              <a:ext cx="0" cy="5461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7939" name="Straight Arrow Connector 111"/>
            <p:cNvCxnSpPr/>
            <p:nvPr/>
          </p:nvCxnSpPr>
          <p:spPr>
            <a:xfrm>
              <a:off x="5638800" y="38862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7940" name="Straight Arrow Connector 112"/>
            <p:cNvCxnSpPr/>
            <p:nvPr/>
          </p:nvCxnSpPr>
          <p:spPr>
            <a:xfrm>
              <a:off x="6019800" y="4495800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7941" name="TextBox 113"/>
            <p:cNvSpPr txBox="1"/>
            <p:nvPr/>
          </p:nvSpPr>
          <p:spPr>
            <a:xfrm>
              <a:off x="7353300" y="4121150"/>
              <a:ext cx="11049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data[1]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609600" y="16002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5" name="Rounded Rectangle 80"/>
          <p:cNvSpPr/>
          <p:nvPr/>
        </p:nvSpPr>
        <p:spPr>
          <a:xfrm>
            <a:off x="1466850" y="1752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896" name="Rounded Rectangle 81"/>
          <p:cNvSpPr/>
          <p:nvPr/>
        </p:nvSpPr>
        <p:spPr>
          <a:xfrm>
            <a:off x="952500" y="2286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897" name="Rounded Rectangle 82"/>
          <p:cNvSpPr/>
          <p:nvPr/>
        </p:nvSpPr>
        <p:spPr>
          <a:xfrm>
            <a:off x="2324100" y="2133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7898" name="Straight Arrow Connector 83"/>
          <p:cNvCxnSpPr/>
          <p:nvPr/>
        </p:nvCxnSpPr>
        <p:spPr>
          <a:xfrm>
            <a:off x="1181100" y="2578100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899" name="Straight Arrow Connector 84"/>
          <p:cNvCxnSpPr>
            <a:endCxn id="37895" idx="3"/>
          </p:cNvCxnSpPr>
          <p:nvPr/>
        </p:nvCxnSpPr>
        <p:spPr>
          <a:xfrm flipH="1">
            <a:off x="2190750" y="18986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37900" name="Straight Arrow Connector 85"/>
          <p:cNvCxnSpPr/>
          <p:nvPr/>
        </p:nvCxnSpPr>
        <p:spPr>
          <a:xfrm>
            <a:off x="2705100" y="1447800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01" name="Straight Arrow Connector 86"/>
          <p:cNvCxnSpPr/>
          <p:nvPr/>
        </p:nvCxnSpPr>
        <p:spPr>
          <a:xfrm>
            <a:off x="2705100" y="2425700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902" name="Straight Arrow Connector 87"/>
          <p:cNvCxnSpPr/>
          <p:nvPr/>
        </p:nvCxnSpPr>
        <p:spPr>
          <a:xfrm>
            <a:off x="1181100" y="1447800"/>
            <a:ext cx="0" cy="838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03" name="Straight Arrow Connector 88"/>
          <p:cNvCxnSpPr/>
          <p:nvPr/>
        </p:nvCxnSpPr>
        <p:spPr>
          <a:xfrm>
            <a:off x="1562100" y="20574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7904" name="TextBox 89"/>
          <p:cNvSpPr txBox="1"/>
          <p:nvPr/>
        </p:nvSpPr>
        <p:spPr>
          <a:xfrm>
            <a:off x="2895600" y="1682750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data[0]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09600" y="29718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6" name="Rounded Rectangle 94"/>
          <p:cNvSpPr/>
          <p:nvPr/>
        </p:nvSpPr>
        <p:spPr>
          <a:xfrm>
            <a:off x="1466850" y="3124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907" name="Rounded Rectangle 95"/>
          <p:cNvSpPr/>
          <p:nvPr/>
        </p:nvSpPr>
        <p:spPr>
          <a:xfrm>
            <a:off x="952500" y="3657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908" name="Rounded Rectangle 96"/>
          <p:cNvSpPr/>
          <p:nvPr/>
        </p:nvSpPr>
        <p:spPr>
          <a:xfrm>
            <a:off x="2324100" y="3505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7909" name="Straight Arrow Connector 97"/>
          <p:cNvCxnSpPr/>
          <p:nvPr/>
        </p:nvCxnSpPr>
        <p:spPr>
          <a:xfrm>
            <a:off x="1181100" y="3949700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10" name="Straight Arrow Connector 98"/>
          <p:cNvCxnSpPr>
            <a:endCxn id="37906" idx="3"/>
          </p:cNvCxnSpPr>
          <p:nvPr/>
        </p:nvCxnSpPr>
        <p:spPr>
          <a:xfrm flipH="1">
            <a:off x="2190750" y="32702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37911" name="Straight Arrow Connector 100"/>
          <p:cNvCxnSpPr/>
          <p:nvPr/>
        </p:nvCxnSpPr>
        <p:spPr>
          <a:xfrm>
            <a:off x="2705100" y="2819400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12" name="Straight Arrow Connector 101"/>
          <p:cNvCxnSpPr/>
          <p:nvPr/>
        </p:nvCxnSpPr>
        <p:spPr>
          <a:xfrm>
            <a:off x="2705100" y="3797300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13" name="Straight Arrow Connector 114"/>
          <p:cNvCxnSpPr/>
          <p:nvPr/>
        </p:nvCxnSpPr>
        <p:spPr>
          <a:xfrm>
            <a:off x="1181100" y="2819400"/>
            <a:ext cx="0" cy="838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14" name="Straight Arrow Connector 115"/>
          <p:cNvCxnSpPr/>
          <p:nvPr/>
        </p:nvCxnSpPr>
        <p:spPr>
          <a:xfrm>
            <a:off x="1562100" y="34290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7915" name="TextBox 116"/>
          <p:cNvSpPr txBox="1"/>
          <p:nvPr/>
        </p:nvSpPr>
        <p:spPr>
          <a:xfrm>
            <a:off x="2895600" y="3054350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09600" y="49657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7" name="Rounded Rectangle 119"/>
          <p:cNvSpPr/>
          <p:nvPr/>
        </p:nvSpPr>
        <p:spPr>
          <a:xfrm>
            <a:off x="1466850" y="5118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918" name="Rounded Rectangle 120"/>
          <p:cNvSpPr/>
          <p:nvPr/>
        </p:nvSpPr>
        <p:spPr>
          <a:xfrm>
            <a:off x="952500" y="5651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919" name="Rounded Rectangle 121"/>
          <p:cNvSpPr/>
          <p:nvPr/>
        </p:nvSpPr>
        <p:spPr>
          <a:xfrm>
            <a:off x="2324100" y="5499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7920" name="Straight Arrow Connector 122"/>
          <p:cNvCxnSpPr/>
          <p:nvPr/>
        </p:nvCxnSpPr>
        <p:spPr>
          <a:xfrm>
            <a:off x="1181100" y="5943600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21" name="Straight Arrow Connector 123"/>
          <p:cNvCxnSpPr>
            <a:endCxn id="37917" idx="3"/>
          </p:cNvCxnSpPr>
          <p:nvPr/>
        </p:nvCxnSpPr>
        <p:spPr>
          <a:xfrm flipH="1">
            <a:off x="2190750" y="52641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37922" name="Straight Arrow Connector 124"/>
          <p:cNvCxnSpPr/>
          <p:nvPr/>
        </p:nvCxnSpPr>
        <p:spPr>
          <a:xfrm>
            <a:off x="2705100" y="4813300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23" name="Straight Arrow Connector 125"/>
          <p:cNvCxnSpPr/>
          <p:nvPr/>
        </p:nvCxnSpPr>
        <p:spPr>
          <a:xfrm>
            <a:off x="2705100" y="5791200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24" name="Straight Arrow Connector 126"/>
          <p:cNvCxnSpPr/>
          <p:nvPr/>
        </p:nvCxnSpPr>
        <p:spPr>
          <a:xfrm>
            <a:off x="1181100" y="4813300"/>
            <a:ext cx="0" cy="838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925" name="Straight Arrow Connector 127"/>
          <p:cNvCxnSpPr/>
          <p:nvPr/>
        </p:nvCxnSpPr>
        <p:spPr>
          <a:xfrm>
            <a:off x="1562100" y="54229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7926" name="TextBox 128"/>
          <p:cNvSpPr txBox="1"/>
          <p:nvPr/>
        </p:nvSpPr>
        <p:spPr>
          <a:xfrm>
            <a:off x="2895600" y="5048250"/>
            <a:ext cx="12954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data[n-1]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927" name="TextBox 1"/>
          <p:cNvSpPr txBox="1"/>
          <p:nvPr/>
        </p:nvSpPr>
        <p:spPr>
          <a:xfrm>
            <a:off x="1006475" y="4419600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928" name="TextBox 129"/>
          <p:cNvSpPr txBox="1"/>
          <p:nvPr/>
        </p:nvSpPr>
        <p:spPr>
          <a:xfrm>
            <a:off x="2530475" y="4419600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Refinement of 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39940" name="Group 21"/>
          <p:cNvGrpSpPr/>
          <p:nvPr/>
        </p:nvGrpSpPr>
        <p:grpSpPr>
          <a:xfrm>
            <a:off x="5067300" y="1752600"/>
            <a:ext cx="3390900" cy="2133600"/>
            <a:chOff x="5067300" y="1752600"/>
            <a:chExt cx="3390900" cy="2133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067300" y="22098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2286000" algn="l"/>
                </a:tabLst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60" name="Rectangle 44"/>
            <p:cNvSpPr/>
            <p:nvPr/>
          </p:nvSpPr>
          <p:spPr>
            <a:xfrm>
              <a:off x="6781800" y="17526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61" name="Rectangle 45"/>
            <p:cNvSpPr/>
            <p:nvPr/>
          </p:nvSpPr>
          <p:spPr>
            <a:xfrm>
              <a:off x="5207000" y="17526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62" name="Rectangle 46"/>
            <p:cNvSpPr/>
            <p:nvPr/>
          </p:nvSpPr>
          <p:spPr>
            <a:xfrm>
              <a:off x="6781800" y="35814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%rdx.1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63" name="Rectangle 47"/>
            <p:cNvSpPr/>
            <p:nvPr/>
          </p:nvSpPr>
          <p:spPr>
            <a:xfrm>
              <a:off x="5207000" y="35814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%xmm0.1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64" name="Rounded Rectangle 48"/>
            <p:cNvSpPr/>
            <p:nvPr/>
          </p:nvSpPr>
          <p:spPr>
            <a:xfrm>
              <a:off x="5924550" y="2362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65" name="Rounded Rectangle 49"/>
            <p:cNvSpPr/>
            <p:nvPr/>
          </p:nvSpPr>
          <p:spPr>
            <a:xfrm>
              <a:off x="5410200" y="2895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66" name="Rounded Rectangle 50"/>
            <p:cNvSpPr/>
            <p:nvPr/>
          </p:nvSpPr>
          <p:spPr>
            <a:xfrm>
              <a:off x="6781800" y="2743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9967" name="Straight Arrow Connector 51"/>
            <p:cNvCxnSpPr/>
            <p:nvPr/>
          </p:nvCxnSpPr>
          <p:spPr>
            <a:xfrm>
              <a:off x="5638800" y="31877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9968" name="Straight Arrow Connector 52"/>
            <p:cNvCxnSpPr>
              <a:endCxn id="39964" idx="3"/>
            </p:cNvCxnSpPr>
            <p:nvPr/>
          </p:nvCxnSpPr>
          <p:spPr>
            <a:xfrm flipH="1">
              <a:off x="6648450" y="2508250"/>
              <a:ext cx="4953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9969" name="Straight Arrow Connector 53"/>
            <p:cNvCxnSpPr/>
            <p:nvPr/>
          </p:nvCxnSpPr>
          <p:spPr>
            <a:xfrm>
              <a:off x="7162800" y="2057400"/>
              <a:ext cx="0" cy="685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9970" name="Straight Arrow Connector 54"/>
            <p:cNvCxnSpPr/>
            <p:nvPr/>
          </p:nvCxnSpPr>
          <p:spPr>
            <a:xfrm>
              <a:off x="7162800" y="3035300"/>
              <a:ext cx="0" cy="5461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9971" name="Straight Arrow Connector 55"/>
            <p:cNvCxnSpPr/>
            <p:nvPr/>
          </p:nvCxnSpPr>
          <p:spPr>
            <a:xfrm>
              <a:off x="5638800" y="20574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9972" name="Straight Arrow Connector 58"/>
            <p:cNvCxnSpPr/>
            <p:nvPr/>
          </p:nvCxnSpPr>
          <p:spPr>
            <a:xfrm>
              <a:off x="6019800" y="2667000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9973" name="TextBox 64"/>
            <p:cNvSpPr txBox="1"/>
            <p:nvPr/>
          </p:nvSpPr>
          <p:spPr>
            <a:xfrm>
              <a:off x="7353300" y="2292350"/>
              <a:ext cx="11049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data[0]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67300" y="3886200"/>
            <a:ext cx="3390900" cy="1828800"/>
            <a:chOff x="5067300" y="3886200"/>
            <a:chExt cx="3390900" cy="1828800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5067300" y="40386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2286000" algn="l"/>
                </a:tabLst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47" name="Rectangle 102"/>
            <p:cNvSpPr/>
            <p:nvPr/>
          </p:nvSpPr>
          <p:spPr>
            <a:xfrm>
              <a:off x="6781800" y="54102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%rdx.2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Rectangle 103"/>
            <p:cNvSpPr/>
            <p:nvPr/>
          </p:nvSpPr>
          <p:spPr>
            <a:xfrm>
              <a:off x="5207000" y="54102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%xmm0.2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Rounded Rectangle 104"/>
            <p:cNvSpPr/>
            <p:nvPr/>
          </p:nvSpPr>
          <p:spPr>
            <a:xfrm>
              <a:off x="5924550" y="4191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Rounded Rectangle 105"/>
            <p:cNvSpPr/>
            <p:nvPr/>
          </p:nvSpPr>
          <p:spPr>
            <a:xfrm>
              <a:off x="5410200" y="4724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951" name="Rounded Rectangle 106"/>
            <p:cNvSpPr/>
            <p:nvPr/>
          </p:nvSpPr>
          <p:spPr>
            <a:xfrm>
              <a:off x="6781800" y="4572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9952" name="Straight Arrow Connector 107"/>
            <p:cNvCxnSpPr/>
            <p:nvPr/>
          </p:nvCxnSpPr>
          <p:spPr>
            <a:xfrm>
              <a:off x="5638800" y="5016500"/>
              <a:ext cx="0" cy="393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9953" name="Straight Arrow Connector 108"/>
            <p:cNvCxnSpPr>
              <a:endCxn id="39949" idx="3"/>
            </p:cNvCxnSpPr>
            <p:nvPr/>
          </p:nvCxnSpPr>
          <p:spPr>
            <a:xfrm flipH="1">
              <a:off x="6648450" y="4337050"/>
              <a:ext cx="4953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39954" name="Straight Arrow Connector 109"/>
            <p:cNvCxnSpPr/>
            <p:nvPr/>
          </p:nvCxnSpPr>
          <p:spPr>
            <a:xfrm>
              <a:off x="7162800" y="3886200"/>
              <a:ext cx="0" cy="6858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9955" name="Straight Arrow Connector 110"/>
            <p:cNvCxnSpPr/>
            <p:nvPr/>
          </p:nvCxnSpPr>
          <p:spPr>
            <a:xfrm>
              <a:off x="7162800" y="4864100"/>
              <a:ext cx="0" cy="5461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9956" name="Straight Arrow Connector 111"/>
            <p:cNvCxnSpPr/>
            <p:nvPr/>
          </p:nvCxnSpPr>
          <p:spPr>
            <a:xfrm>
              <a:off x="5638800" y="3886200"/>
              <a:ext cx="0" cy="8382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9957" name="Straight Arrow Connector 112"/>
            <p:cNvCxnSpPr/>
            <p:nvPr/>
          </p:nvCxnSpPr>
          <p:spPr>
            <a:xfrm>
              <a:off x="6019800" y="4495800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9958" name="TextBox 113"/>
            <p:cNvSpPr txBox="1"/>
            <p:nvPr/>
          </p:nvSpPr>
          <p:spPr>
            <a:xfrm>
              <a:off x="7353300" y="4121150"/>
              <a:ext cx="11049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data[1]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" name="直接箭头连接符 2"/>
          <p:cNvCxnSpPr>
            <a:endCxn id="39949" idx="0"/>
          </p:cNvCxnSpPr>
          <p:nvPr/>
        </p:nvCxnSpPr>
        <p:spPr>
          <a:xfrm flipH="1">
            <a:off x="6286500" y="3035300"/>
            <a:ext cx="876300" cy="1155700"/>
          </a:xfrm>
          <a:prstGeom prst="straightConnector1">
            <a:avLst/>
          </a:prstGeom>
          <a:ln w="38100" cap="flat" cmpd="sng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</p:cxnSp>
      <p:sp>
        <p:nvSpPr>
          <p:cNvPr id="4" name="椭圆 3"/>
          <p:cNvSpPr/>
          <p:nvPr/>
        </p:nvSpPr>
        <p:spPr>
          <a:xfrm>
            <a:off x="5715000" y="2025650"/>
            <a:ext cx="1181100" cy="283845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565900" y="2381250"/>
            <a:ext cx="1181100" cy="283845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93700" y="1781175"/>
            <a:ext cx="4419600" cy="3390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Two chains of data dependencies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Update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by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mul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Update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by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Critical path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Latency of 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mul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5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Latency of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1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Box 42"/>
          <p:cNvSpPr txBox="1"/>
          <p:nvPr/>
        </p:nvSpPr>
        <p:spPr>
          <a:xfrm>
            <a:off x="4495800" y="2133600"/>
            <a:ext cx="4127500" cy="9794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     Integer   </a:t>
            </a:r>
            <a:r>
              <a:rPr lang="zh-CN" altLang="en-US" dirty="0"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</a:rPr>
              <a:t> FP</a:t>
            </a:r>
            <a:r>
              <a:rPr lang="zh-CN" altLang="en-US" dirty="0">
                <a:latin typeface="Courier New" panose="02070309020205020404" pitchFamily="49" charset="0"/>
              </a:rPr>
              <a:t>  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Function   +    *      +    *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</a:rPr>
              <a:t>combine1  10   10     10   11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</a:rPr>
              <a:t>combine4  1+ 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</a:rPr>
              <a:t>  3      3    5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cxnSp>
        <p:nvCxnSpPr>
          <p:cNvPr id="41987" name="Straight Connector 43"/>
          <p:cNvCxnSpPr/>
          <p:nvPr/>
        </p:nvCxnSpPr>
        <p:spPr>
          <a:xfrm>
            <a:off x="4584700" y="2586038"/>
            <a:ext cx="3924300" cy="0"/>
          </a:xfrm>
          <a:prstGeom prst="line">
            <a:avLst/>
          </a:prstGeom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988" name="Straight Connector 44"/>
          <p:cNvCxnSpPr/>
          <p:nvPr/>
        </p:nvCxnSpPr>
        <p:spPr>
          <a:xfrm>
            <a:off x="5727700" y="2357438"/>
            <a:ext cx="1016000" cy="0"/>
          </a:xfrm>
          <a:prstGeom prst="line">
            <a:avLst/>
          </a:prstGeom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989" name="Straight Connector 45"/>
          <p:cNvCxnSpPr/>
          <p:nvPr/>
        </p:nvCxnSpPr>
        <p:spPr>
          <a:xfrm>
            <a:off x="7099300" y="2357438"/>
            <a:ext cx="1295400" cy="0"/>
          </a:xfrm>
          <a:prstGeom prst="line">
            <a:avLst/>
          </a:prstGeom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9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Refinement of 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09600" y="16002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Rounded Rectangle 80"/>
          <p:cNvSpPr/>
          <p:nvPr/>
        </p:nvSpPr>
        <p:spPr>
          <a:xfrm>
            <a:off x="1466850" y="1752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94" name="Rounded Rectangle 81"/>
          <p:cNvSpPr/>
          <p:nvPr/>
        </p:nvSpPr>
        <p:spPr>
          <a:xfrm>
            <a:off x="952500" y="2286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95" name="Rounded Rectangle 82"/>
          <p:cNvSpPr/>
          <p:nvPr/>
        </p:nvSpPr>
        <p:spPr>
          <a:xfrm>
            <a:off x="2324100" y="2133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1181100" y="2578100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97" name="Straight Arrow Connector 84"/>
          <p:cNvCxnSpPr>
            <a:endCxn id="41993" idx="3"/>
          </p:cNvCxnSpPr>
          <p:nvPr/>
        </p:nvCxnSpPr>
        <p:spPr>
          <a:xfrm flipH="1">
            <a:off x="2190750" y="18986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41998" name="Straight Arrow Connector 85"/>
          <p:cNvCxnSpPr/>
          <p:nvPr/>
        </p:nvCxnSpPr>
        <p:spPr>
          <a:xfrm>
            <a:off x="2705100" y="1447800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1999" name="Straight Arrow Connector 86"/>
          <p:cNvCxnSpPr/>
          <p:nvPr/>
        </p:nvCxnSpPr>
        <p:spPr>
          <a:xfrm>
            <a:off x="2705100" y="2425700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1181100" y="14478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01" name="Straight Arrow Connector 88"/>
          <p:cNvCxnSpPr/>
          <p:nvPr/>
        </p:nvCxnSpPr>
        <p:spPr>
          <a:xfrm>
            <a:off x="1562100" y="20574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2002" name="TextBox 89"/>
          <p:cNvSpPr txBox="1"/>
          <p:nvPr/>
        </p:nvSpPr>
        <p:spPr>
          <a:xfrm>
            <a:off x="2895600" y="1682750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data[0]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09600" y="29718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04" name="Rounded Rectangle 94"/>
          <p:cNvSpPr/>
          <p:nvPr/>
        </p:nvSpPr>
        <p:spPr>
          <a:xfrm>
            <a:off x="1466850" y="3124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05" name="Rounded Rectangle 95"/>
          <p:cNvSpPr/>
          <p:nvPr/>
        </p:nvSpPr>
        <p:spPr>
          <a:xfrm>
            <a:off x="952500" y="3657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06" name="Rounded Rectangle 96"/>
          <p:cNvSpPr/>
          <p:nvPr/>
        </p:nvSpPr>
        <p:spPr>
          <a:xfrm>
            <a:off x="2324100" y="3505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1181100" y="3949700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08" name="Straight Arrow Connector 98"/>
          <p:cNvCxnSpPr>
            <a:endCxn id="42004" idx="3"/>
          </p:cNvCxnSpPr>
          <p:nvPr/>
        </p:nvCxnSpPr>
        <p:spPr>
          <a:xfrm flipH="1">
            <a:off x="2190750" y="32702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42009" name="Straight Arrow Connector 100"/>
          <p:cNvCxnSpPr/>
          <p:nvPr/>
        </p:nvCxnSpPr>
        <p:spPr>
          <a:xfrm>
            <a:off x="2705100" y="2819400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2010" name="Straight Arrow Connector 101"/>
          <p:cNvCxnSpPr/>
          <p:nvPr/>
        </p:nvCxnSpPr>
        <p:spPr>
          <a:xfrm>
            <a:off x="2705100" y="3797300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1181100" y="28194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12" name="Straight Arrow Connector 115"/>
          <p:cNvCxnSpPr/>
          <p:nvPr/>
        </p:nvCxnSpPr>
        <p:spPr>
          <a:xfrm>
            <a:off x="1562100" y="34290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2013" name="TextBox 116"/>
          <p:cNvSpPr txBox="1"/>
          <p:nvPr/>
        </p:nvSpPr>
        <p:spPr>
          <a:xfrm>
            <a:off x="2895600" y="3054350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09600" y="49657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5" name="Rounded Rectangle 119"/>
          <p:cNvSpPr/>
          <p:nvPr/>
        </p:nvSpPr>
        <p:spPr>
          <a:xfrm>
            <a:off x="1466850" y="5118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16" name="Rounded Rectangle 120"/>
          <p:cNvSpPr/>
          <p:nvPr/>
        </p:nvSpPr>
        <p:spPr>
          <a:xfrm>
            <a:off x="952500" y="5651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17" name="Rounded Rectangle 121"/>
          <p:cNvSpPr/>
          <p:nvPr/>
        </p:nvSpPr>
        <p:spPr>
          <a:xfrm>
            <a:off x="2324100" y="5499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1181100" y="5943600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19" name="Straight Arrow Connector 123"/>
          <p:cNvCxnSpPr>
            <a:endCxn id="42015" idx="3"/>
          </p:cNvCxnSpPr>
          <p:nvPr/>
        </p:nvCxnSpPr>
        <p:spPr>
          <a:xfrm flipH="1">
            <a:off x="2190750" y="52641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42020" name="Straight Arrow Connector 124"/>
          <p:cNvCxnSpPr/>
          <p:nvPr/>
        </p:nvCxnSpPr>
        <p:spPr>
          <a:xfrm>
            <a:off x="2705100" y="4813300"/>
            <a:ext cx="0" cy="685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2021" name="Straight Arrow Connector 125"/>
          <p:cNvCxnSpPr/>
          <p:nvPr/>
        </p:nvCxnSpPr>
        <p:spPr>
          <a:xfrm>
            <a:off x="2705100" y="5791200"/>
            <a:ext cx="0" cy="546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27" name="Straight Arrow Connector 126"/>
          <p:cNvCxnSpPr/>
          <p:nvPr/>
        </p:nvCxnSpPr>
        <p:spPr bwMode="auto">
          <a:xfrm>
            <a:off x="1181100" y="48133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23" name="Straight Arrow Connector 127"/>
          <p:cNvCxnSpPr/>
          <p:nvPr/>
        </p:nvCxnSpPr>
        <p:spPr>
          <a:xfrm>
            <a:off x="1562100" y="54229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2024" name="TextBox 128"/>
          <p:cNvSpPr txBox="1"/>
          <p:nvPr/>
        </p:nvSpPr>
        <p:spPr>
          <a:xfrm>
            <a:off x="2895600" y="5048250"/>
            <a:ext cx="12954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data[n-1]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25" name="TextBox 1"/>
          <p:cNvSpPr txBox="1"/>
          <p:nvPr/>
        </p:nvSpPr>
        <p:spPr>
          <a:xfrm>
            <a:off x="1006475" y="4419600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26" name="TextBox 129"/>
          <p:cNvSpPr txBox="1"/>
          <p:nvPr/>
        </p:nvSpPr>
        <p:spPr>
          <a:xfrm>
            <a:off x="2530475" y="4419600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5963" y="4038600"/>
            <a:ext cx="43211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latency of combine4 is 5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00988" y="2786063"/>
            <a:ext cx="304800" cy="338137"/>
            <a:chOff x="7791080" y="5034880"/>
            <a:chExt cx="304800" cy="338554"/>
          </a:xfrm>
        </p:grpSpPr>
        <p:sp>
          <p:nvSpPr>
            <p:cNvPr id="42029" name="Rectangle 2"/>
            <p:cNvSpPr/>
            <p:nvPr/>
          </p:nvSpPr>
          <p:spPr>
            <a:xfrm>
              <a:off x="7816630" y="5063123"/>
              <a:ext cx="266250" cy="270877"/>
            </a:xfrm>
            <a:prstGeom prst="rect">
              <a:avLst/>
            </a:prstGeom>
            <a:solidFill>
              <a:schemeClr val="bg1"/>
            </a:solidFill>
            <a:ln w="28575" cap="flat" cmpd="dbl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2030" name="矩形 4"/>
            <p:cNvSpPr/>
            <p:nvPr/>
          </p:nvSpPr>
          <p:spPr>
            <a:xfrm flipH="1">
              <a:off x="7791080" y="5034880"/>
              <a:ext cx="30480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</a:t>
              </a:r>
              <a:endParaRPr lang="zh-CN" altLang="en-US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91000" y="4876800"/>
            <a:ext cx="52349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因为每次的</a:t>
            </a:r>
            <a:r>
              <a:rPr lang="en-US" altLang="zh-CN" sz="2000"/>
              <a:t>mul</a:t>
            </a:r>
            <a:r>
              <a:rPr lang="zh-CN" altLang="en-US" sz="2000"/>
              <a:t>操作的结果都是相互依赖的，</a:t>
            </a:r>
            <a:endParaRPr lang="zh-CN" altLang="en-US" sz="2000"/>
          </a:p>
          <a:p>
            <a:r>
              <a:rPr lang="zh-CN" altLang="en-US" sz="2000"/>
              <a:t>故后一次的</a:t>
            </a:r>
            <a:r>
              <a:rPr lang="en-US" altLang="zh-CN" sz="2000"/>
              <a:t>mul</a:t>
            </a:r>
            <a:r>
              <a:rPr lang="zh-CN" altLang="en-US" sz="2000"/>
              <a:t>一定要等到上一次的</a:t>
            </a:r>
            <a:r>
              <a:rPr lang="en-US" altLang="zh-CN" sz="2000"/>
              <a:t>mul</a:t>
            </a:r>
            <a:r>
              <a:rPr lang="zh-CN" altLang="en-US" sz="2000"/>
              <a:t>操</a:t>
            </a:r>
            <a:endParaRPr lang="zh-CN" altLang="en-US" sz="2000"/>
          </a:p>
          <a:p>
            <a:r>
              <a:rPr lang="zh-CN" altLang="en-US" sz="2000"/>
              <a:t>作结束才可以执行，故</a:t>
            </a:r>
            <a:r>
              <a:rPr lang="en-US" altLang="zh-CN" sz="2000"/>
              <a:t>latency</a:t>
            </a:r>
            <a:r>
              <a:rPr lang="zh-CN" altLang="en-US" sz="2000"/>
              <a:t>为</a:t>
            </a:r>
            <a:r>
              <a:rPr lang="en-US" altLang="zh-CN" sz="2000"/>
              <a:t>5.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Understanding Modern Processor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Super-scalar(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多个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units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并行运行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Out-of –order execution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5.7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404100" y="6253163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Performance-limiting</a:t>
            </a:r>
            <a:r>
              <a:rPr lang="en-US" altLang="zh-CN" dirty="0">
                <a:ea typeface="宋体" panose="02010600030101010101" pitchFamily="2" charset="-122"/>
              </a:rPr>
              <a:t> Critical Path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5168900"/>
            <a:ext cx="3314700" cy="5286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Nehalem (Core i7)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38600" y="5083208"/>
            <a:ext cx="4127500" cy="978729"/>
            <a:chOff x="596900" y="5262670"/>
            <a:chExt cx="4127500" cy="978729"/>
          </a:xfrm>
          <a:solidFill>
            <a:schemeClr val="bg1"/>
          </a:solidFill>
        </p:grpSpPr>
        <p:sp>
          <p:nvSpPr>
            <p:cNvPr id="16" name="TextBox 15"/>
            <p:cNvSpPr txBox="1"/>
            <p:nvPr/>
          </p:nvSpPr>
          <p:spPr>
            <a:xfrm>
              <a:off x="596900" y="5262670"/>
              <a:ext cx="4127500" cy="9787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   Integer  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FP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Function   +    *      +    *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combine1  10   10     10   11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combine4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1+  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3      3    5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685800" y="5715000"/>
              <a:ext cx="3924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828800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200400" y="5486400"/>
              <a:ext cx="129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876300" y="3302000"/>
            <a:ext cx="7467600" cy="1752600"/>
            <a:chOff x="806450" y="3513138"/>
            <a:chExt cx="7378700" cy="1752600"/>
          </a:xfrm>
        </p:grpSpPr>
        <p:pic>
          <p:nvPicPr>
            <p:cNvPr id="44076" name="Picture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6450" y="3513138"/>
              <a:ext cx="7378700" cy="1752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4077" name="Rectangle 21"/>
            <p:cNvSpPr/>
            <p:nvPr/>
          </p:nvSpPr>
          <p:spPr>
            <a:xfrm>
              <a:off x="5638800" y="4270375"/>
              <a:ext cx="304800" cy="611188"/>
            </a:xfrm>
            <a:prstGeom prst="rect">
              <a:avLst/>
            </a:prstGeom>
            <a:noFill/>
            <a:ln w="28575" cap="flat" cmpd="dbl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4078" name="Rectangle 22"/>
            <p:cNvSpPr/>
            <p:nvPr/>
          </p:nvSpPr>
          <p:spPr>
            <a:xfrm>
              <a:off x="2667000" y="4267200"/>
              <a:ext cx="304800" cy="612775"/>
            </a:xfrm>
            <a:prstGeom prst="rect">
              <a:avLst/>
            </a:prstGeom>
            <a:noFill/>
            <a:ln w="28575" cap="flat" cmpd="dbl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5800" y="1487488"/>
          <a:ext cx="7848600" cy="192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28"/>
                <a:gridCol w="259063"/>
                <a:gridCol w="1494797"/>
                <a:gridCol w="259063"/>
                <a:gridCol w="952582"/>
                <a:gridCol w="944817"/>
                <a:gridCol w="259063"/>
                <a:gridCol w="944817"/>
                <a:gridCol w="1199070"/>
              </a:tblGrid>
              <a:tr h="42220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Floating point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2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 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8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 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Accumulate in temporary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Other Performance Factors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Data-flow representation provide only a lower bound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 Integer addition,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CPE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= 1.2</a:t>
            </a:r>
            <a:endParaRPr kumimoji="0" lang="en-US" altLang="zh-CN" sz="2400" b="0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Total number of functional units available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number of data values can be passed among functional units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Next step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Enhance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instruction-level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parallelism(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之前的优化都是机器层面的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Goal: CPEs close to 1.0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More Code Optimization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More Code Optimization techniques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Optimization Limiting Factors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5.8 ~ 5.11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Loop Unrolling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5105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combine5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vec_ptr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v,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length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vec_length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(v);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limit = length - 1;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*data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get_vec_start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(v);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IDENT;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 combine 2 elements at a time */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(i = 0; i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limit;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+=2)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OPER data[i] OPER data[i+1];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 finish any remaining elements */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64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 (; i &lt; length; i++)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64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64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64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64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64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64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OPER data[i];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64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7800" y="5562600"/>
            <a:ext cx="27765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4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1 loop unrolling</a:t>
            </a:r>
            <a:endParaRPr kumimoji="0" lang="zh-CN" altLang="en-US" sz="24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8134" name="曲线连接符 9"/>
          <p:cNvCxnSpPr/>
          <p:nvPr/>
        </p:nvCxnSpPr>
        <p:spPr>
          <a:xfrm rot="10800000">
            <a:off x="2438400" y="4648200"/>
            <a:ext cx="3352800" cy="990600"/>
          </a:xfrm>
          <a:prstGeom prst="curvedConnector3">
            <a:avLst>
              <a:gd name="adj1" fmla="val -37579"/>
            </a:avLst>
          </a:prstGeom>
          <a:ln w="12700" cap="flat" cmpd="sng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5830570" y="2641600"/>
            <a:ext cx="29908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注意展开之后的剩余常量</a:t>
            </a:r>
            <a:endParaRPr lang="zh-CN" altLang="en-US" sz="2000"/>
          </a:p>
          <a:p>
            <a:r>
              <a:rPr lang="zh-CN" altLang="en-US" sz="2000"/>
              <a:t>的处理！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533400" y="1524000"/>
            <a:ext cx="8001000" cy="15240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har char="–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Loads can parallel, since don’t have dependencies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Only one set of loop control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4"/>
          <p:cNvSpPr/>
          <p:nvPr/>
        </p:nvSpPr>
        <p:spPr>
          <a:xfrm>
            <a:off x="990600" y="3124200"/>
            <a:ext cx="6705600" cy="2416175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0000"/>
              </a:lnSpc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(%rax,%rdx.0,4) 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d.1a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vmuld d.1a, %xmm0.0    %xmm0.1a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4(%rax,%rdx.0,4)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d.1b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vmuld d.1b, %xmm0.1a   %xmm0.1b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,%rdx.0         %rdx.1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%rdx.1, %rbp      cc.1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jg-taken cc.1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54277" name="Rectangle 46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Translation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870" y="5732780"/>
            <a:ext cx="85991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此处提出了一个优化下去的思路：将没有</a:t>
            </a:r>
            <a:r>
              <a:rPr lang="en-US" altLang="zh-CN" sz="2000"/>
              <a:t>dependency</a:t>
            </a:r>
            <a:r>
              <a:rPr lang="zh-CN" altLang="en-US" sz="2000"/>
              <a:t>的多条指令尽量放在</a:t>
            </a:r>
            <a:endParaRPr lang="zh-CN" altLang="en-US" sz="2000"/>
          </a:p>
          <a:p>
            <a:r>
              <a:rPr lang="zh-CN" altLang="en-US" sz="2000"/>
              <a:t>一个迭代中去完成。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169150" y="1566545"/>
            <a:ext cx="16929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用两个不同的</a:t>
            </a:r>
            <a:endParaRPr lang="zh-CN" altLang="en-US"/>
          </a:p>
          <a:p>
            <a:r>
              <a:rPr lang="en-US" altLang="zh-CN"/>
              <a:t>reg</a:t>
            </a:r>
            <a:r>
              <a:rPr lang="zh-CN" altLang="en-US"/>
              <a:t>来存储两次</a:t>
            </a:r>
            <a:endParaRPr lang="zh-CN" altLang="en-US"/>
          </a:p>
          <a:p>
            <a:r>
              <a:rPr lang="zh-CN" altLang="en-US"/>
              <a:t>的</a:t>
            </a:r>
            <a:r>
              <a:rPr lang="en-US" altLang="zh-CN"/>
              <a:t>load</a:t>
            </a:r>
            <a:r>
              <a:rPr lang="zh-CN" altLang="en-US"/>
              <a:t>的结果。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334000" y="2120900"/>
            <a:ext cx="36576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vmulsd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(%rax,%rdx,4),  %xmm0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334000" y="373856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$3,%rdx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334000" y="403066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cmpq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rdx,%rbp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334000" y="432276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loop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7" name="Right Brace 106"/>
          <p:cNvSpPr/>
          <p:nvPr/>
        </p:nvSpPr>
        <p:spPr>
          <a:xfrm>
            <a:off x="5181600" y="1981200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6329" name="Rectangle 1"/>
          <p:cNvSpPr/>
          <p:nvPr/>
        </p:nvSpPr>
        <p:spPr>
          <a:xfrm>
            <a:off x="4572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0" name="Rectangle 33"/>
          <p:cNvSpPr/>
          <p:nvPr/>
        </p:nvSpPr>
        <p:spPr>
          <a:xfrm>
            <a:off x="11430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%rbp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1" name="Rectangle 34"/>
          <p:cNvSpPr/>
          <p:nvPr/>
        </p:nvSpPr>
        <p:spPr>
          <a:xfrm>
            <a:off x="18288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2" name="Rectangle 35"/>
          <p:cNvSpPr/>
          <p:nvPr/>
        </p:nvSpPr>
        <p:spPr>
          <a:xfrm>
            <a:off x="25146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3" name="Rectangle 36"/>
          <p:cNvSpPr/>
          <p:nvPr/>
        </p:nvSpPr>
        <p:spPr>
          <a:xfrm>
            <a:off x="457200" y="46863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4" name="Rectangle 37"/>
          <p:cNvSpPr/>
          <p:nvPr/>
        </p:nvSpPr>
        <p:spPr>
          <a:xfrm>
            <a:off x="1143000" y="46863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%rbp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5" name="Rectangle 38"/>
          <p:cNvSpPr/>
          <p:nvPr/>
        </p:nvSpPr>
        <p:spPr>
          <a:xfrm>
            <a:off x="1828800" y="46863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6" name="Rectangle 39"/>
          <p:cNvSpPr/>
          <p:nvPr/>
        </p:nvSpPr>
        <p:spPr>
          <a:xfrm>
            <a:off x="2514600" y="46863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7" name="Rounded Rectangle 2"/>
          <p:cNvSpPr/>
          <p:nvPr/>
        </p:nvSpPr>
        <p:spPr>
          <a:xfrm>
            <a:off x="3848100" y="1981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8" name="Rounded Rectangle 41"/>
          <p:cNvSpPr/>
          <p:nvPr/>
        </p:nvSpPr>
        <p:spPr>
          <a:xfrm>
            <a:off x="3848100" y="2273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39" name="Rounded Rectangle 42"/>
          <p:cNvSpPr/>
          <p:nvPr/>
        </p:nvSpPr>
        <p:spPr>
          <a:xfrm>
            <a:off x="3848100" y="37385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40" name="Rounded Rectangle 43"/>
          <p:cNvSpPr/>
          <p:nvPr/>
        </p:nvSpPr>
        <p:spPr>
          <a:xfrm>
            <a:off x="3848100" y="40306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cmp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41" name="Rounded Rectangle 44"/>
          <p:cNvSpPr/>
          <p:nvPr/>
        </p:nvSpPr>
        <p:spPr>
          <a:xfrm>
            <a:off x="3848100" y="43227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jg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6342" name="Straight Arrow Connector 4"/>
          <p:cNvCxnSpPr>
            <a:stCxn id="56329" idx="2"/>
            <a:endCxn id="56333" idx="0"/>
          </p:cNvCxnSpPr>
          <p:nvPr/>
        </p:nvCxnSpPr>
        <p:spPr>
          <a:xfrm>
            <a:off x="800100" y="1905000"/>
            <a:ext cx="0" cy="27813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343" name="Straight Arrow Connector 47"/>
          <p:cNvCxnSpPr>
            <a:stCxn id="56330" idx="2"/>
            <a:endCxn id="56334" idx="0"/>
          </p:cNvCxnSpPr>
          <p:nvPr/>
        </p:nvCxnSpPr>
        <p:spPr>
          <a:xfrm>
            <a:off x="1485900" y="1905000"/>
            <a:ext cx="0" cy="27813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344" name="Straight Arrow Connector 54"/>
          <p:cNvCxnSpPr>
            <a:stCxn id="56331" idx="2"/>
          </p:cNvCxnSpPr>
          <p:nvPr/>
        </p:nvCxnSpPr>
        <p:spPr>
          <a:xfrm>
            <a:off x="2171700" y="1905000"/>
            <a:ext cx="0" cy="19097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5" name="Straight Arrow Connector 58"/>
          <p:cNvCxnSpPr/>
          <p:nvPr/>
        </p:nvCxnSpPr>
        <p:spPr>
          <a:xfrm>
            <a:off x="2171700" y="2667000"/>
            <a:ext cx="16764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346" name="Straight Arrow Connector 63"/>
          <p:cNvCxnSpPr/>
          <p:nvPr/>
        </p:nvCxnSpPr>
        <p:spPr>
          <a:xfrm>
            <a:off x="2171700" y="2057400"/>
            <a:ext cx="16764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56347" name="Straight Arrow Connector 67"/>
          <p:cNvCxnSpPr/>
          <p:nvPr/>
        </p:nvCxnSpPr>
        <p:spPr>
          <a:xfrm>
            <a:off x="800100" y="2209800"/>
            <a:ext cx="3048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56348" name="Straight Arrow Connector 68"/>
          <p:cNvCxnSpPr/>
          <p:nvPr/>
        </p:nvCxnSpPr>
        <p:spPr>
          <a:xfrm>
            <a:off x="2857500" y="2362200"/>
            <a:ext cx="9906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349" name="Straight Arrow Connector 69"/>
          <p:cNvCxnSpPr/>
          <p:nvPr/>
        </p:nvCxnSpPr>
        <p:spPr>
          <a:xfrm>
            <a:off x="2857500" y="3124200"/>
            <a:ext cx="9906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50" name="Straight Arrow Connector 70"/>
          <p:cNvCxnSpPr>
            <a:stCxn id="56332" idx="2"/>
          </p:cNvCxnSpPr>
          <p:nvPr/>
        </p:nvCxnSpPr>
        <p:spPr>
          <a:xfrm>
            <a:off x="2857500" y="1905000"/>
            <a:ext cx="0" cy="457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51" name="Straight Arrow Connector 120"/>
          <p:cNvCxnSpPr>
            <a:endCxn id="56336" idx="0"/>
          </p:cNvCxnSpPr>
          <p:nvPr/>
        </p:nvCxnSpPr>
        <p:spPr>
          <a:xfrm flipH="1">
            <a:off x="2857500" y="3124200"/>
            <a:ext cx="12700" cy="1562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352" name="Straight Arrow Connector 125"/>
          <p:cNvCxnSpPr/>
          <p:nvPr/>
        </p:nvCxnSpPr>
        <p:spPr>
          <a:xfrm>
            <a:off x="1485900" y="4267200"/>
            <a:ext cx="23622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56353" name="Straight Arrow Connector 126"/>
          <p:cNvCxnSpPr/>
          <p:nvPr/>
        </p:nvCxnSpPr>
        <p:spPr>
          <a:xfrm>
            <a:off x="2171700" y="3962400"/>
            <a:ext cx="16764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54" name="Straight Arrow Connector 127"/>
          <p:cNvCxnSpPr/>
          <p:nvPr/>
        </p:nvCxnSpPr>
        <p:spPr>
          <a:xfrm>
            <a:off x="2171700" y="4114800"/>
            <a:ext cx="16764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56355" name="Straight Arrow Connector 130"/>
          <p:cNvCxnSpPr>
            <a:endCxn id="56335" idx="0"/>
          </p:cNvCxnSpPr>
          <p:nvPr/>
        </p:nvCxnSpPr>
        <p:spPr>
          <a:xfrm>
            <a:off x="2171700" y="3975100"/>
            <a:ext cx="0" cy="711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4" name="Curved Connector 53"/>
          <p:cNvCxnSpPr>
            <a:stCxn id="56337" idx="3"/>
            <a:endCxn id="56338" idx="3"/>
          </p:cNvCxnSpPr>
          <p:nvPr/>
        </p:nvCxnSpPr>
        <p:spPr bwMode="auto">
          <a:xfrm>
            <a:off x="4572000" y="2127250"/>
            <a:ext cx="12700" cy="292100"/>
          </a:xfrm>
          <a:prstGeom prst="curvedConnector3">
            <a:avLst>
              <a:gd name="adj1" fmla="val 21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56340" idx="3"/>
            <a:endCxn id="56341" idx="3"/>
          </p:cNvCxnSpPr>
          <p:nvPr/>
        </p:nvCxnSpPr>
        <p:spPr bwMode="auto">
          <a:xfrm>
            <a:off x="4572000" y="4176713"/>
            <a:ext cx="12700" cy="292100"/>
          </a:xfrm>
          <a:prstGeom prst="curvedConnector3">
            <a:avLst>
              <a:gd name="adj1" fmla="val 22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8" name="Rectangle 71"/>
          <p:cNvSpPr/>
          <p:nvPr/>
        </p:nvSpPr>
        <p:spPr>
          <a:xfrm>
            <a:off x="4645025" y="2438400"/>
            <a:ext cx="555625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d.a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59" name="Rectangle 151"/>
          <p:cNvSpPr/>
          <p:nvPr/>
        </p:nvSpPr>
        <p:spPr>
          <a:xfrm>
            <a:off x="4597400" y="4540250"/>
            <a:ext cx="431800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cc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334000" y="2709863"/>
            <a:ext cx="36576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vmulsd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4(%rax,%rdx,4), %xmm0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5181600" y="2570163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6362" name="Rounded Rectangle 2"/>
          <p:cNvSpPr/>
          <p:nvPr/>
        </p:nvSpPr>
        <p:spPr>
          <a:xfrm>
            <a:off x="3848100" y="25701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63" name="Rounded Rectangle 41"/>
          <p:cNvSpPr/>
          <p:nvPr/>
        </p:nvSpPr>
        <p:spPr>
          <a:xfrm>
            <a:off x="3848100" y="28622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48" name="Curved Connector 47"/>
          <p:cNvCxnSpPr>
            <a:stCxn id="56362" idx="3"/>
            <a:endCxn id="56363" idx="3"/>
          </p:cNvCxnSpPr>
          <p:nvPr/>
        </p:nvCxnSpPr>
        <p:spPr bwMode="auto">
          <a:xfrm>
            <a:off x="4572000" y="2716213"/>
            <a:ext cx="12700" cy="292100"/>
          </a:xfrm>
          <a:prstGeom prst="curvedConnector3">
            <a:avLst>
              <a:gd name="adj1" fmla="val 21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65" name="Rectangle 71"/>
          <p:cNvSpPr/>
          <p:nvPr/>
        </p:nvSpPr>
        <p:spPr>
          <a:xfrm>
            <a:off x="4645025" y="3027363"/>
            <a:ext cx="555625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d.b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6366" name="Straight Arrow Connector 68"/>
          <p:cNvCxnSpPr/>
          <p:nvPr/>
        </p:nvCxnSpPr>
        <p:spPr>
          <a:xfrm>
            <a:off x="2870200" y="3000375"/>
            <a:ext cx="9906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367" name="Straight Arrow Connector 70"/>
          <p:cNvCxnSpPr/>
          <p:nvPr/>
        </p:nvCxnSpPr>
        <p:spPr>
          <a:xfrm>
            <a:off x="2870200" y="2543175"/>
            <a:ext cx="0" cy="457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68" name="Straight Arrow Connector 69"/>
          <p:cNvCxnSpPr/>
          <p:nvPr/>
        </p:nvCxnSpPr>
        <p:spPr>
          <a:xfrm>
            <a:off x="2870200" y="2543175"/>
            <a:ext cx="9906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69" name="Straight Arrow Connector 58"/>
          <p:cNvCxnSpPr/>
          <p:nvPr/>
        </p:nvCxnSpPr>
        <p:spPr>
          <a:xfrm>
            <a:off x="2171700" y="3814763"/>
            <a:ext cx="16764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58372" name="Group 12"/>
          <p:cNvGrpSpPr/>
          <p:nvPr/>
        </p:nvGrpSpPr>
        <p:grpSpPr>
          <a:xfrm>
            <a:off x="457200" y="1660525"/>
            <a:ext cx="2762250" cy="4511675"/>
            <a:chOff x="457200" y="1660526"/>
            <a:chExt cx="2762250" cy="4511674"/>
          </a:xfrm>
        </p:grpSpPr>
        <p:cxnSp>
          <p:nvCxnSpPr>
            <p:cNvPr id="58400" name="Straight Arrow Connector 188"/>
            <p:cNvCxnSpPr/>
            <p:nvPr/>
          </p:nvCxnSpPr>
          <p:spPr>
            <a:xfrm>
              <a:off x="1662112" y="1990724"/>
              <a:ext cx="0" cy="1139826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58401" name="Rectangle 176"/>
            <p:cNvSpPr/>
            <p:nvPr/>
          </p:nvSpPr>
          <p:spPr>
            <a:xfrm>
              <a:off x="457200" y="1660526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02" name="Rectangle 177"/>
            <p:cNvSpPr/>
            <p:nvPr/>
          </p:nvSpPr>
          <p:spPr>
            <a:xfrm>
              <a:off x="1143000" y="1660526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%rax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03" name="Rectangle 178"/>
            <p:cNvSpPr/>
            <p:nvPr/>
          </p:nvSpPr>
          <p:spPr>
            <a:xfrm>
              <a:off x="1828800" y="1660526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%rbp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04" name="Rectangle 179"/>
            <p:cNvSpPr/>
            <p:nvPr/>
          </p:nvSpPr>
          <p:spPr>
            <a:xfrm>
              <a:off x="2514600" y="1660526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05" name="Rectangle 180"/>
            <p:cNvSpPr/>
            <p:nvPr/>
          </p:nvSpPr>
          <p:spPr>
            <a:xfrm>
              <a:off x="457200" y="5867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%xmm0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06" name="Rectangle 181"/>
            <p:cNvSpPr/>
            <p:nvPr/>
          </p:nvSpPr>
          <p:spPr>
            <a:xfrm>
              <a:off x="2514600" y="5867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%rdx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07" name="Rounded Rectangle 182"/>
            <p:cNvSpPr/>
            <p:nvPr/>
          </p:nvSpPr>
          <p:spPr>
            <a:xfrm>
              <a:off x="914400" y="2193926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08" name="Rounded Rectangle 183"/>
            <p:cNvSpPr/>
            <p:nvPr/>
          </p:nvSpPr>
          <p:spPr>
            <a:xfrm>
              <a:off x="609600" y="2667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09" name="Rounded Rectangle 184"/>
            <p:cNvSpPr/>
            <p:nvPr/>
          </p:nvSpPr>
          <p:spPr>
            <a:xfrm>
              <a:off x="2495550" y="4419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add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10" name="Rounded Rectangle 185"/>
            <p:cNvSpPr/>
            <p:nvPr/>
          </p:nvSpPr>
          <p:spPr>
            <a:xfrm>
              <a:off x="1809750" y="4876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cmp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11" name="Rounded Rectangle 186"/>
            <p:cNvSpPr/>
            <p:nvPr/>
          </p:nvSpPr>
          <p:spPr>
            <a:xfrm>
              <a:off x="1809750" y="54229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jg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58412" name="Straight Arrow Connector 187"/>
            <p:cNvCxnSpPr>
              <a:endCxn id="58405" idx="0"/>
            </p:cNvCxnSpPr>
            <p:nvPr/>
          </p:nvCxnSpPr>
          <p:spPr>
            <a:xfrm>
              <a:off x="800100" y="3921125"/>
              <a:ext cx="0" cy="1946275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8413" name="Straight Arrow Connector 188"/>
            <p:cNvCxnSpPr>
              <a:endCxn id="58407" idx="0"/>
            </p:cNvCxnSpPr>
            <p:nvPr/>
          </p:nvCxnSpPr>
          <p:spPr>
            <a:xfrm>
              <a:off x="1276350" y="1965326"/>
              <a:ext cx="0" cy="2286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8414" name="Straight Arrow Connector 189"/>
            <p:cNvCxnSpPr>
              <a:stCxn id="58403" idx="2"/>
              <a:endCxn id="58410" idx="0"/>
            </p:cNvCxnSpPr>
            <p:nvPr/>
          </p:nvCxnSpPr>
          <p:spPr>
            <a:xfrm>
              <a:off x="2171700" y="1965326"/>
              <a:ext cx="0" cy="2911474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415" name="Straight Arrow Connector 190"/>
            <p:cNvCxnSpPr>
              <a:endCxn id="58410" idx="3"/>
            </p:cNvCxnSpPr>
            <p:nvPr/>
          </p:nvCxnSpPr>
          <p:spPr>
            <a:xfrm flipH="1">
              <a:off x="2533650" y="5022850"/>
              <a:ext cx="32385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58416" name="Straight Arrow Connector 191"/>
            <p:cNvCxnSpPr>
              <a:endCxn id="58407" idx="3"/>
            </p:cNvCxnSpPr>
            <p:nvPr/>
          </p:nvCxnSpPr>
          <p:spPr>
            <a:xfrm flipH="1">
              <a:off x="1638300" y="2339976"/>
              <a:ext cx="120015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58417" name="Straight Arrow Connector 192"/>
            <p:cNvCxnSpPr>
              <a:stCxn id="58404" idx="2"/>
              <a:endCxn id="58409" idx="0"/>
            </p:cNvCxnSpPr>
            <p:nvPr/>
          </p:nvCxnSpPr>
          <p:spPr>
            <a:xfrm>
              <a:off x="2857500" y="1965326"/>
              <a:ext cx="0" cy="2454274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8418" name="Straight Arrow Connector 193"/>
            <p:cNvCxnSpPr>
              <a:stCxn id="58409" idx="2"/>
              <a:endCxn id="58406" idx="0"/>
            </p:cNvCxnSpPr>
            <p:nvPr/>
          </p:nvCxnSpPr>
          <p:spPr>
            <a:xfrm>
              <a:off x="2857500" y="4711700"/>
              <a:ext cx="0" cy="11557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8419" name="Straight Arrow Connector 194"/>
            <p:cNvCxnSpPr>
              <a:stCxn id="58410" idx="2"/>
              <a:endCxn id="58411" idx="0"/>
            </p:cNvCxnSpPr>
            <p:nvPr/>
          </p:nvCxnSpPr>
          <p:spPr>
            <a:xfrm>
              <a:off x="2171700" y="5168900"/>
              <a:ext cx="0" cy="2540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8420" name="Straight Arrow Connector 195"/>
            <p:cNvCxnSpPr>
              <a:stCxn id="58401" idx="2"/>
            </p:cNvCxnSpPr>
            <p:nvPr/>
          </p:nvCxnSpPr>
          <p:spPr>
            <a:xfrm>
              <a:off x="800100" y="1965326"/>
              <a:ext cx="0" cy="701674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8421" name="Straight Arrow Connector 196"/>
            <p:cNvCxnSpPr/>
            <p:nvPr/>
          </p:nvCxnSpPr>
          <p:spPr>
            <a:xfrm>
              <a:off x="1219200" y="2498726"/>
              <a:ext cx="0" cy="168274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58422" name="Rounded Rectangle 182"/>
            <p:cNvSpPr/>
            <p:nvPr/>
          </p:nvSpPr>
          <p:spPr>
            <a:xfrm>
              <a:off x="1028700" y="3121026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load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423" name="Rounded Rectangle 183"/>
            <p:cNvSpPr/>
            <p:nvPr/>
          </p:nvSpPr>
          <p:spPr>
            <a:xfrm>
              <a:off x="609600" y="35941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 algn="ctr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58424" name="Straight Arrow Connector 191"/>
            <p:cNvCxnSpPr>
              <a:endCxn id="58422" idx="3"/>
            </p:cNvCxnSpPr>
            <p:nvPr/>
          </p:nvCxnSpPr>
          <p:spPr>
            <a:xfrm flipH="1">
              <a:off x="1752600" y="3267076"/>
              <a:ext cx="10668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oval" w="med" len="med"/>
              <a:tailEnd type="arrow" w="med" len="med"/>
            </a:ln>
          </p:spPr>
        </p:cxnSp>
        <p:cxnSp>
          <p:nvCxnSpPr>
            <p:cNvPr id="58425" name="Straight Arrow Connector 195"/>
            <p:cNvCxnSpPr/>
            <p:nvPr/>
          </p:nvCxnSpPr>
          <p:spPr>
            <a:xfrm>
              <a:off x="800100" y="2959100"/>
              <a:ext cx="0" cy="6350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58426" name="Straight Arrow Connector 196"/>
            <p:cNvCxnSpPr/>
            <p:nvPr/>
          </p:nvCxnSpPr>
          <p:spPr>
            <a:xfrm>
              <a:off x="1219200" y="3425826"/>
              <a:ext cx="0" cy="168274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114" name="Rectangle 113"/>
          <p:cNvSpPr/>
          <p:nvPr/>
        </p:nvSpPr>
        <p:spPr bwMode="auto">
          <a:xfrm>
            <a:off x="4000500" y="2130425"/>
            <a:ext cx="3968750" cy="2155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4" name="Rectangle 59"/>
          <p:cNvSpPr/>
          <p:nvPr/>
        </p:nvSpPr>
        <p:spPr>
          <a:xfrm>
            <a:off x="4038600" y="16732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5" name="Rectangle 60"/>
          <p:cNvSpPr/>
          <p:nvPr/>
        </p:nvSpPr>
        <p:spPr>
          <a:xfrm>
            <a:off x="6178550" y="16732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6" name="Rectangle 61"/>
          <p:cNvSpPr/>
          <p:nvPr/>
        </p:nvSpPr>
        <p:spPr>
          <a:xfrm>
            <a:off x="4038600" y="44831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7" name="Rectangle 62"/>
          <p:cNvSpPr/>
          <p:nvPr/>
        </p:nvSpPr>
        <p:spPr>
          <a:xfrm>
            <a:off x="6178550" y="44831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8" name="Rounded Rectangle 63"/>
          <p:cNvSpPr/>
          <p:nvPr/>
        </p:nvSpPr>
        <p:spPr>
          <a:xfrm>
            <a:off x="5295900" y="22828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9" name="Rounded Rectangle 65"/>
          <p:cNvSpPr/>
          <p:nvPr/>
        </p:nvSpPr>
        <p:spPr>
          <a:xfrm>
            <a:off x="4191000" y="28162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80" name="Rounded Rectangle 66"/>
          <p:cNvSpPr/>
          <p:nvPr/>
        </p:nvSpPr>
        <p:spPr>
          <a:xfrm>
            <a:off x="6159500" y="3733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8381" name="Straight Arrow Connector 68"/>
          <p:cNvCxnSpPr>
            <a:endCxn id="58376" idx="0"/>
          </p:cNvCxnSpPr>
          <p:nvPr/>
        </p:nvCxnSpPr>
        <p:spPr>
          <a:xfrm>
            <a:off x="4381500" y="3657600"/>
            <a:ext cx="0" cy="8255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8382" name="Straight Arrow Connector 69"/>
          <p:cNvCxnSpPr/>
          <p:nvPr/>
        </p:nvCxnSpPr>
        <p:spPr>
          <a:xfrm flipH="1">
            <a:off x="6026150" y="2428875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58383" name="Straight Arrow Connector 71"/>
          <p:cNvCxnSpPr>
            <a:stCxn id="58375" idx="2"/>
            <a:endCxn id="58380" idx="0"/>
          </p:cNvCxnSpPr>
          <p:nvPr/>
        </p:nvCxnSpPr>
        <p:spPr>
          <a:xfrm>
            <a:off x="6521450" y="1978025"/>
            <a:ext cx="0" cy="17557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8384" name="Straight Arrow Connector 72"/>
          <p:cNvCxnSpPr>
            <a:stCxn id="58380" idx="2"/>
            <a:endCxn id="58377" idx="0"/>
          </p:cNvCxnSpPr>
          <p:nvPr/>
        </p:nvCxnSpPr>
        <p:spPr>
          <a:xfrm>
            <a:off x="6521450" y="4025900"/>
            <a:ext cx="0" cy="457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8385" name="Straight Arrow Connector 73"/>
          <p:cNvCxnSpPr>
            <a:stCxn id="58374" idx="2"/>
          </p:cNvCxnSpPr>
          <p:nvPr/>
        </p:nvCxnSpPr>
        <p:spPr>
          <a:xfrm>
            <a:off x="4381500" y="1978025"/>
            <a:ext cx="0" cy="838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8386" name="TextBox 75"/>
          <p:cNvSpPr txBox="1"/>
          <p:nvPr/>
        </p:nvSpPr>
        <p:spPr>
          <a:xfrm>
            <a:off x="6635750" y="2212975"/>
            <a:ext cx="11049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87" name="Rounded Rectangle 65"/>
          <p:cNvSpPr/>
          <p:nvPr/>
        </p:nvSpPr>
        <p:spPr>
          <a:xfrm>
            <a:off x="4184650" y="3365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88" name="TextBox 75"/>
          <p:cNvSpPr txBox="1"/>
          <p:nvPr/>
        </p:nvSpPr>
        <p:spPr>
          <a:xfrm>
            <a:off x="6629400" y="2809875"/>
            <a:ext cx="13398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data[i+1]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8389" name="Straight Arrow Connector 73"/>
          <p:cNvCxnSpPr/>
          <p:nvPr/>
        </p:nvCxnSpPr>
        <p:spPr>
          <a:xfrm>
            <a:off x="4381500" y="3108325"/>
            <a:ext cx="0" cy="26193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8390" name="Rounded Rectangle 63"/>
          <p:cNvSpPr/>
          <p:nvPr/>
        </p:nvSpPr>
        <p:spPr>
          <a:xfrm>
            <a:off x="5295900" y="2819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8391" name="Straight Arrow Connector 69"/>
          <p:cNvCxnSpPr/>
          <p:nvPr/>
        </p:nvCxnSpPr>
        <p:spPr>
          <a:xfrm flipH="1">
            <a:off x="6026150" y="297180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grpSp>
        <p:nvGrpSpPr>
          <p:cNvPr id="58392" name="Group 37"/>
          <p:cNvGrpSpPr/>
          <p:nvPr/>
        </p:nvGrpSpPr>
        <p:grpSpPr>
          <a:xfrm>
            <a:off x="4914900" y="2428875"/>
            <a:ext cx="381000" cy="533400"/>
            <a:chOff x="4914900" y="2428876"/>
            <a:chExt cx="381000" cy="533400"/>
          </a:xfrm>
        </p:grpSpPr>
        <p:cxnSp>
          <p:nvCxnSpPr>
            <p:cNvPr id="58397" name="Straight Arrow Connector 74"/>
            <p:cNvCxnSpPr/>
            <p:nvPr/>
          </p:nvCxnSpPr>
          <p:spPr>
            <a:xfrm>
              <a:off x="5105400" y="2428876"/>
              <a:ext cx="0" cy="5334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398" name="Straight Arrow Connector 19"/>
            <p:cNvCxnSpPr>
              <a:stCxn id="58378" idx="1"/>
            </p:cNvCxnSpPr>
            <p:nvPr/>
          </p:nvCxnSpPr>
          <p:spPr>
            <a:xfrm flipH="1">
              <a:off x="5105400" y="2428876"/>
              <a:ext cx="1905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399" name="Straight Arrow Connector 150"/>
            <p:cNvCxnSpPr>
              <a:endCxn id="58379" idx="3"/>
            </p:cNvCxnSpPr>
            <p:nvPr/>
          </p:nvCxnSpPr>
          <p:spPr>
            <a:xfrm flipH="1">
              <a:off x="4914900" y="2962276"/>
              <a:ext cx="1905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58393" name="Group 167"/>
          <p:cNvGrpSpPr/>
          <p:nvPr/>
        </p:nvGrpSpPr>
        <p:grpSpPr>
          <a:xfrm>
            <a:off x="4911725" y="2971800"/>
            <a:ext cx="381000" cy="533400"/>
            <a:chOff x="4914900" y="2428876"/>
            <a:chExt cx="381000" cy="533400"/>
          </a:xfrm>
        </p:grpSpPr>
        <p:cxnSp>
          <p:nvCxnSpPr>
            <p:cNvPr id="58394" name="Straight Arrow Connector 74"/>
            <p:cNvCxnSpPr/>
            <p:nvPr/>
          </p:nvCxnSpPr>
          <p:spPr>
            <a:xfrm>
              <a:off x="5181600" y="2428876"/>
              <a:ext cx="0" cy="53340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395" name="Straight Arrow Connector 169"/>
            <p:cNvCxnSpPr/>
            <p:nvPr/>
          </p:nvCxnSpPr>
          <p:spPr>
            <a:xfrm flipH="1">
              <a:off x="5191125" y="2428876"/>
              <a:ext cx="104775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396" name="Straight Arrow Connector 170"/>
            <p:cNvCxnSpPr/>
            <p:nvPr/>
          </p:nvCxnSpPr>
          <p:spPr>
            <a:xfrm flipH="1">
              <a:off x="4914900" y="2962276"/>
              <a:ext cx="266700" cy="0"/>
            </a:xfrm>
            <a:prstGeom prst="straightConnector1">
              <a:avLst/>
            </a:prstGeom>
            <a:ln w="12700" cap="flat" cmpd="dbl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3961765" y="5020310"/>
            <a:ext cx="42138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图中的两个</a:t>
            </a:r>
            <a:r>
              <a:rPr lang="en-US" altLang="zh-CN" sz="2000"/>
              <a:t>load</a:t>
            </a:r>
            <a:r>
              <a:rPr lang="zh-CN" altLang="en-US" sz="2000"/>
              <a:t>可以并行</a:t>
            </a:r>
            <a:endParaRPr lang="zh-CN" altLang="en-US" sz="2000"/>
          </a:p>
          <a:p>
            <a:r>
              <a:rPr lang="zh-CN" altLang="en-US" sz="2000"/>
              <a:t>但是此时的</a:t>
            </a:r>
            <a:r>
              <a:rPr lang="en-US" altLang="zh-CN" sz="2000"/>
              <a:t>mul</a:t>
            </a:r>
            <a:r>
              <a:rPr lang="zh-CN" altLang="en-US" sz="2000"/>
              <a:t>仍然具有依赖关系。</a:t>
            </a:r>
            <a:endParaRPr lang="zh-CN" altLang="en-US" sz="2000"/>
          </a:p>
          <a:p>
            <a:r>
              <a:rPr lang="zh-CN" altLang="en-US" sz="2000"/>
              <a:t>后一个</a:t>
            </a:r>
            <a:r>
              <a:rPr lang="en-US" altLang="zh-CN" sz="2000"/>
              <a:t>mul</a:t>
            </a:r>
            <a:r>
              <a:rPr lang="zh-CN" altLang="en-US" sz="2000"/>
              <a:t>要依赖于前一个</a:t>
            </a:r>
            <a:r>
              <a:rPr lang="en-US" altLang="zh-CN" sz="2000"/>
              <a:t>mul</a:t>
            </a:r>
            <a:endParaRPr lang="en-US" altLang="zh-CN" sz="2000"/>
          </a:p>
          <a:p>
            <a:r>
              <a:rPr lang="en-US" altLang="zh-CN" sz="2000"/>
              <a:t>(</a:t>
            </a:r>
            <a:r>
              <a:rPr lang="zh-CN" altLang="en-US" sz="2000"/>
              <a:t>同一个迭代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Effect of Unrolling 3*1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495300" y="1752600"/>
            <a:ext cx="3619500" cy="31591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Rounded Rectangle 63"/>
          <p:cNvSpPr/>
          <p:nvPr/>
        </p:nvSpPr>
        <p:spPr>
          <a:xfrm>
            <a:off x="1352550" y="1905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22" name="Rounded Rectangle 65"/>
          <p:cNvSpPr/>
          <p:nvPr/>
        </p:nvSpPr>
        <p:spPr>
          <a:xfrm>
            <a:off x="838200" y="2438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23" name="Rounded Rectangle 66"/>
          <p:cNvSpPr/>
          <p:nvPr/>
        </p:nvSpPr>
        <p:spPr>
          <a:xfrm>
            <a:off x="2209800" y="43592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122" name="Straight Arrow Connector 68"/>
          <p:cNvCxnSpPr>
            <a:cxnSpLocks noChangeShapeType="1"/>
          </p:cNvCxnSpPr>
          <p:nvPr/>
        </p:nvCxnSpPr>
        <p:spPr bwMode="auto">
          <a:xfrm>
            <a:off x="1028700" y="4714875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25" name="Straight Arrow Connector 69"/>
          <p:cNvCxnSpPr>
            <a:endCxn id="60421" idx="3"/>
          </p:cNvCxnSpPr>
          <p:nvPr/>
        </p:nvCxnSpPr>
        <p:spPr>
          <a:xfrm flipH="1">
            <a:off x="2076450" y="20510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0426" name="Straight Arrow Connector 71"/>
          <p:cNvCxnSpPr>
            <a:endCxn id="60423" idx="0"/>
          </p:cNvCxnSpPr>
          <p:nvPr/>
        </p:nvCxnSpPr>
        <p:spPr>
          <a:xfrm>
            <a:off x="2571750" y="1600200"/>
            <a:ext cx="0" cy="27590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0427" name="Straight Arrow Connector 72"/>
          <p:cNvCxnSpPr>
            <a:stCxn id="60423" idx="2"/>
          </p:cNvCxnSpPr>
          <p:nvPr/>
        </p:nvCxnSpPr>
        <p:spPr>
          <a:xfrm>
            <a:off x="2571750" y="4651375"/>
            <a:ext cx="0" cy="457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26" name="Straight Arrow Connector 73"/>
          <p:cNvCxnSpPr>
            <a:cxnSpLocks noChangeShapeType="1"/>
          </p:cNvCxnSpPr>
          <p:nvPr/>
        </p:nvCxnSpPr>
        <p:spPr bwMode="auto">
          <a:xfrm>
            <a:off x="1028700" y="16002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29" name="Straight Arrow Connector 74"/>
          <p:cNvCxnSpPr/>
          <p:nvPr/>
        </p:nvCxnSpPr>
        <p:spPr>
          <a:xfrm>
            <a:off x="1447800" y="22098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0430" name="TextBox 75"/>
          <p:cNvSpPr txBox="1"/>
          <p:nvPr/>
        </p:nvSpPr>
        <p:spPr>
          <a:xfrm>
            <a:off x="2781300" y="1835150"/>
            <a:ext cx="11049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31" name="Rounded Rectangle 65"/>
          <p:cNvSpPr/>
          <p:nvPr/>
        </p:nvSpPr>
        <p:spPr>
          <a:xfrm>
            <a:off x="831850" y="34385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0432" name="Straight Arrow Connector 74"/>
          <p:cNvCxnSpPr/>
          <p:nvPr/>
        </p:nvCxnSpPr>
        <p:spPr>
          <a:xfrm>
            <a:off x="1441450" y="3209925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0433" name="TextBox 75"/>
          <p:cNvSpPr txBox="1"/>
          <p:nvPr/>
        </p:nvSpPr>
        <p:spPr>
          <a:xfrm>
            <a:off x="2774950" y="2835275"/>
            <a:ext cx="13398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data[i+1]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34" name="Rounded Rectangle 63"/>
          <p:cNvSpPr/>
          <p:nvPr/>
        </p:nvSpPr>
        <p:spPr>
          <a:xfrm>
            <a:off x="1346200" y="3886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35" name="Rounded Rectangle 65"/>
          <p:cNvSpPr/>
          <p:nvPr/>
        </p:nvSpPr>
        <p:spPr>
          <a:xfrm>
            <a:off x="831850" y="4419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0436" name="Straight Arrow Connector 69"/>
          <p:cNvCxnSpPr>
            <a:endCxn id="60434" idx="3"/>
          </p:cNvCxnSpPr>
          <p:nvPr/>
        </p:nvCxnSpPr>
        <p:spPr>
          <a:xfrm flipH="1">
            <a:off x="2070100" y="40322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0437" name="Straight Arrow Connector 74"/>
          <p:cNvCxnSpPr/>
          <p:nvPr/>
        </p:nvCxnSpPr>
        <p:spPr>
          <a:xfrm>
            <a:off x="1441450" y="41910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0438" name="TextBox 75"/>
          <p:cNvSpPr txBox="1"/>
          <p:nvPr/>
        </p:nvSpPr>
        <p:spPr>
          <a:xfrm>
            <a:off x="2774950" y="3816350"/>
            <a:ext cx="13398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data[i+2]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139" name="Straight Arrow Connector 73"/>
          <p:cNvCxnSpPr>
            <a:cxnSpLocks noChangeShapeType="1"/>
          </p:cNvCxnSpPr>
          <p:nvPr/>
        </p:nvCxnSpPr>
        <p:spPr bwMode="auto">
          <a:xfrm>
            <a:off x="1028700" y="2730500"/>
            <a:ext cx="0" cy="736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73"/>
          <p:cNvCxnSpPr>
            <a:cxnSpLocks noChangeShapeType="1"/>
          </p:cNvCxnSpPr>
          <p:nvPr/>
        </p:nvCxnSpPr>
        <p:spPr bwMode="auto">
          <a:xfrm>
            <a:off x="1028700" y="3730625"/>
            <a:ext cx="0" cy="7207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1" name="Rounded Rectangle 63"/>
          <p:cNvSpPr/>
          <p:nvPr/>
        </p:nvSpPr>
        <p:spPr>
          <a:xfrm>
            <a:off x="1352550" y="2908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0442" name="Straight Arrow Connector 69"/>
          <p:cNvCxnSpPr>
            <a:endCxn id="60441" idx="3"/>
          </p:cNvCxnSpPr>
          <p:nvPr/>
        </p:nvCxnSpPr>
        <p:spPr>
          <a:xfrm flipH="1">
            <a:off x="2076450" y="30543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sp>
        <p:nvSpPr>
          <p:cNvPr id="161" name="Rectangle 160"/>
          <p:cNvSpPr/>
          <p:nvPr/>
        </p:nvSpPr>
        <p:spPr bwMode="auto">
          <a:xfrm>
            <a:off x="4724400" y="1752600"/>
            <a:ext cx="3968750" cy="2155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4" name="Rounded Rectangle 63"/>
          <p:cNvSpPr/>
          <p:nvPr/>
        </p:nvSpPr>
        <p:spPr>
          <a:xfrm>
            <a:off x="6019800" y="1905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45" name="Rounded Rectangle 65"/>
          <p:cNvSpPr/>
          <p:nvPr/>
        </p:nvSpPr>
        <p:spPr>
          <a:xfrm>
            <a:off x="4914900" y="2438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46" name="Rounded Rectangle 66"/>
          <p:cNvSpPr/>
          <p:nvPr/>
        </p:nvSpPr>
        <p:spPr>
          <a:xfrm>
            <a:off x="6883400" y="33559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169" name="Straight Arrow Connector 68"/>
          <p:cNvCxnSpPr>
            <a:cxnSpLocks noChangeShapeType="1"/>
          </p:cNvCxnSpPr>
          <p:nvPr/>
        </p:nvCxnSpPr>
        <p:spPr bwMode="auto">
          <a:xfrm>
            <a:off x="5105400" y="3711575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48" name="Straight Arrow Connector 69"/>
          <p:cNvCxnSpPr/>
          <p:nvPr/>
        </p:nvCxnSpPr>
        <p:spPr>
          <a:xfrm flipH="1">
            <a:off x="6750050" y="20510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0449" name="Straight Arrow Connector 71"/>
          <p:cNvCxnSpPr>
            <a:endCxn id="60446" idx="0"/>
          </p:cNvCxnSpPr>
          <p:nvPr/>
        </p:nvCxnSpPr>
        <p:spPr>
          <a:xfrm>
            <a:off x="7245350" y="1600200"/>
            <a:ext cx="0" cy="17557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0450" name="Straight Arrow Connector 72"/>
          <p:cNvCxnSpPr>
            <a:stCxn id="60446" idx="2"/>
          </p:cNvCxnSpPr>
          <p:nvPr/>
        </p:nvCxnSpPr>
        <p:spPr>
          <a:xfrm>
            <a:off x="7245350" y="3648075"/>
            <a:ext cx="0" cy="457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73" name="Straight Arrow Connector 73"/>
          <p:cNvCxnSpPr>
            <a:cxnSpLocks noChangeShapeType="1"/>
          </p:cNvCxnSpPr>
          <p:nvPr/>
        </p:nvCxnSpPr>
        <p:spPr bwMode="auto">
          <a:xfrm>
            <a:off x="5105400" y="16002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2" name="TextBox 75"/>
          <p:cNvSpPr txBox="1"/>
          <p:nvPr/>
        </p:nvSpPr>
        <p:spPr>
          <a:xfrm>
            <a:off x="7359650" y="1835150"/>
            <a:ext cx="11049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53" name="Rounded Rectangle 65"/>
          <p:cNvSpPr/>
          <p:nvPr/>
        </p:nvSpPr>
        <p:spPr>
          <a:xfrm>
            <a:off x="4908550" y="29876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54" name="TextBox 75"/>
          <p:cNvSpPr txBox="1"/>
          <p:nvPr/>
        </p:nvSpPr>
        <p:spPr>
          <a:xfrm>
            <a:off x="7353300" y="2432050"/>
            <a:ext cx="13398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data[i+1]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55" name="Rounded Rectangle 63"/>
          <p:cNvSpPr/>
          <p:nvPr/>
        </p:nvSpPr>
        <p:spPr>
          <a:xfrm>
            <a:off x="6019800" y="29876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56" name="Rounded Rectangle 65"/>
          <p:cNvSpPr/>
          <p:nvPr/>
        </p:nvSpPr>
        <p:spPr>
          <a:xfrm>
            <a:off x="4908550" y="351155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0457" name="Straight Arrow Connector 69"/>
          <p:cNvCxnSpPr/>
          <p:nvPr/>
        </p:nvCxnSpPr>
        <p:spPr>
          <a:xfrm flipH="1">
            <a:off x="6743700" y="3127375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sp>
        <p:nvSpPr>
          <p:cNvPr id="60458" name="TextBox 75"/>
          <p:cNvSpPr txBox="1"/>
          <p:nvPr/>
        </p:nvSpPr>
        <p:spPr>
          <a:xfrm>
            <a:off x="7353300" y="2974975"/>
            <a:ext cx="13398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data[i+2]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183" name="Straight Arrow Connector 73"/>
          <p:cNvCxnSpPr>
            <a:cxnSpLocks noChangeShapeType="1"/>
          </p:cNvCxnSpPr>
          <p:nvPr/>
        </p:nvCxnSpPr>
        <p:spPr bwMode="auto">
          <a:xfrm>
            <a:off x="5105400" y="2730500"/>
            <a:ext cx="0" cy="2619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73"/>
          <p:cNvCxnSpPr>
            <a:cxnSpLocks noChangeShapeType="1"/>
          </p:cNvCxnSpPr>
          <p:nvPr/>
        </p:nvCxnSpPr>
        <p:spPr bwMode="auto">
          <a:xfrm>
            <a:off x="5105400" y="3282950"/>
            <a:ext cx="0" cy="2603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61" name="Rounded Rectangle 63"/>
          <p:cNvSpPr/>
          <p:nvPr/>
        </p:nvSpPr>
        <p:spPr>
          <a:xfrm>
            <a:off x="6019800" y="24415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0462" name="Straight Arrow Connector 69"/>
          <p:cNvCxnSpPr/>
          <p:nvPr/>
        </p:nvCxnSpPr>
        <p:spPr>
          <a:xfrm flipH="1">
            <a:off x="6750050" y="2593975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0463" name="Straight Arrow Connector 74"/>
          <p:cNvCxnSpPr/>
          <p:nvPr/>
        </p:nvCxnSpPr>
        <p:spPr>
          <a:xfrm>
            <a:off x="5829300" y="2051050"/>
            <a:ext cx="0" cy="5334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64" name="Straight Arrow Connector 188"/>
          <p:cNvCxnSpPr>
            <a:stCxn id="60444" idx="1"/>
          </p:cNvCxnSpPr>
          <p:nvPr/>
        </p:nvCxnSpPr>
        <p:spPr>
          <a:xfrm flipH="1">
            <a:off x="5829300" y="2051050"/>
            <a:ext cx="1905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65" name="Straight Arrow Connector 189"/>
          <p:cNvCxnSpPr>
            <a:endCxn id="60445" idx="3"/>
          </p:cNvCxnSpPr>
          <p:nvPr/>
        </p:nvCxnSpPr>
        <p:spPr>
          <a:xfrm flipH="1">
            <a:off x="5638800" y="2584450"/>
            <a:ext cx="1905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0466" name="Straight Arrow Connector 74"/>
          <p:cNvCxnSpPr/>
          <p:nvPr/>
        </p:nvCxnSpPr>
        <p:spPr>
          <a:xfrm>
            <a:off x="5902325" y="2593975"/>
            <a:ext cx="0" cy="5334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67" name="Straight Arrow Connector 192"/>
          <p:cNvCxnSpPr/>
          <p:nvPr/>
        </p:nvCxnSpPr>
        <p:spPr>
          <a:xfrm flipH="1">
            <a:off x="5911850" y="2593975"/>
            <a:ext cx="104775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68" name="Straight Arrow Connector 193"/>
          <p:cNvCxnSpPr/>
          <p:nvPr/>
        </p:nvCxnSpPr>
        <p:spPr>
          <a:xfrm flipH="1">
            <a:off x="5635625" y="3127375"/>
            <a:ext cx="2667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0469" name="Straight Arrow Connector 74"/>
          <p:cNvCxnSpPr/>
          <p:nvPr/>
        </p:nvCxnSpPr>
        <p:spPr>
          <a:xfrm>
            <a:off x="6196013" y="3270250"/>
            <a:ext cx="0" cy="39052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70" name="Straight Arrow Connector 195"/>
          <p:cNvCxnSpPr/>
          <p:nvPr/>
        </p:nvCxnSpPr>
        <p:spPr>
          <a:xfrm flipH="1">
            <a:off x="5632450" y="3660775"/>
            <a:ext cx="563563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0471" name="Rectangle 10"/>
          <p:cNvSpPr/>
          <p:nvPr/>
        </p:nvSpPr>
        <p:spPr>
          <a:xfrm>
            <a:off x="4422775" y="4191000"/>
            <a:ext cx="4572000" cy="16430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Critical path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Latency of integer add is 1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Latency of double mul is 5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Number Placeholder 1"/>
          <p:cNvSpPr txBox="1">
            <a:spLocks noGrp="1"/>
          </p:cNvSpPr>
          <p:nvPr>
            <p:ph type="sldNum" sz="quarter" idx="12"/>
          </p:nvPr>
        </p:nvSpPr>
        <p:spPr>
          <a:xfrm>
            <a:off x="6805613" y="617220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74650" y="1547813"/>
            <a:ext cx="3740150" cy="2155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Rounded Rectangle 63"/>
          <p:cNvSpPr/>
          <p:nvPr/>
        </p:nvSpPr>
        <p:spPr>
          <a:xfrm>
            <a:off x="1670050" y="17002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70" name="Rounded Rectangle 65"/>
          <p:cNvSpPr/>
          <p:nvPr/>
        </p:nvSpPr>
        <p:spPr>
          <a:xfrm>
            <a:off x="565150" y="22336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71" name="Rounded Rectangle 66"/>
          <p:cNvSpPr/>
          <p:nvPr/>
        </p:nvSpPr>
        <p:spPr>
          <a:xfrm>
            <a:off x="2533650" y="31511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2472" name="Straight Arrow Connector 69"/>
          <p:cNvCxnSpPr/>
          <p:nvPr/>
        </p:nvCxnSpPr>
        <p:spPr>
          <a:xfrm flipH="1">
            <a:off x="2400300" y="1846263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473" name="Straight Arrow Connector 71"/>
          <p:cNvCxnSpPr>
            <a:endCxn id="62471" idx="0"/>
          </p:cNvCxnSpPr>
          <p:nvPr/>
        </p:nvCxnSpPr>
        <p:spPr>
          <a:xfrm>
            <a:off x="2895600" y="1395413"/>
            <a:ext cx="0" cy="17557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5" name="Straight Arrow Connector 73"/>
          <p:cNvCxnSpPr>
            <a:cxnSpLocks noChangeShapeType="1"/>
          </p:cNvCxnSpPr>
          <p:nvPr/>
        </p:nvCxnSpPr>
        <p:spPr bwMode="auto">
          <a:xfrm>
            <a:off x="755650" y="1395413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5" name="TextBox 75"/>
          <p:cNvSpPr txBox="1"/>
          <p:nvPr/>
        </p:nvSpPr>
        <p:spPr>
          <a:xfrm>
            <a:off x="3009900" y="1630363"/>
            <a:ext cx="1104900" cy="319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data[0]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76" name="Rounded Rectangle 63"/>
          <p:cNvSpPr/>
          <p:nvPr/>
        </p:nvSpPr>
        <p:spPr>
          <a:xfrm>
            <a:off x="1670050" y="27828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77" name="Rounded Rectangle 65"/>
          <p:cNvSpPr/>
          <p:nvPr/>
        </p:nvSpPr>
        <p:spPr>
          <a:xfrm>
            <a:off x="558800" y="33067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2478" name="Straight Arrow Connector 69"/>
          <p:cNvCxnSpPr/>
          <p:nvPr/>
        </p:nvCxnSpPr>
        <p:spPr>
          <a:xfrm flipH="1">
            <a:off x="2393950" y="2922588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sp>
        <p:nvSpPr>
          <p:cNvPr id="62479" name="TextBox 75"/>
          <p:cNvSpPr txBox="1"/>
          <p:nvPr/>
        </p:nvSpPr>
        <p:spPr>
          <a:xfrm>
            <a:off x="2933700" y="2770188"/>
            <a:ext cx="133985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46" name="Straight Arrow Connector 73"/>
          <p:cNvCxnSpPr>
            <a:cxnSpLocks noChangeShapeType="1"/>
          </p:cNvCxnSpPr>
          <p:nvPr/>
        </p:nvCxnSpPr>
        <p:spPr bwMode="auto">
          <a:xfrm>
            <a:off x="755650" y="2525713"/>
            <a:ext cx="0" cy="812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81" name="Straight Arrow Connector 74"/>
          <p:cNvCxnSpPr/>
          <p:nvPr/>
        </p:nvCxnSpPr>
        <p:spPr>
          <a:xfrm>
            <a:off x="1479550" y="1846263"/>
            <a:ext cx="0" cy="5334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82" name="Straight Arrow Connector 50"/>
          <p:cNvCxnSpPr>
            <a:stCxn id="62469" idx="1"/>
          </p:cNvCxnSpPr>
          <p:nvPr/>
        </p:nvCxnSpPr>
        <p:spPr>
          <a:xfrm flipH="1">
            <a:off x="1479550" y="1846263"/>
            <a:ext cx="1905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83" name="Straight Arrow Connector 51"/>
          <p:cNvCxnSpPr>
            <a:endCxn id="62470" idx="3"/>
          </p:cNvCxnSpPr>
          <p:nvPr/>
        </p:nvCxnSpPr>
        <p:spPr>
          <a:xfrm flipH="1">
            <a:off x="1289050" y="2379663"/>
            <a:ext cx="1905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2484" name="Straight Arrow Connector 74"/>
          <p:cNvCxnSpPr/>
          <p:nvPr/>
        </p:nvCxnSpPr>
        <p:spPr>
          <a:xfrm>
            <a:off x="1846263" y="3065463"/>
            <a:ext cx="0" cy="39052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85" name="Straight Arrow Connector 57"/>
          <p:cNvCxnSpPr/>
          <p:nvPr/>
        </p:nvCxnSpPr>
        <p:spPr>
          <a:xfrm flipH="1">
            <a:off x="1282700" y="3455988"/>
            <a:ext cx="563563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9" name="Rectangle 58"/>
          <p:cNvSpPr/>
          <p:nvPr/>
        </p:nvSpPr>
        <p:spPr bwMode="auto">
          <a:xfrm>
            <a:off x="374650" y="3902075"/>
            <a:ext cx="3740150" cy="2155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7" name="Rounded Rectangle 63"/>
          <p:cNvSpPr/>
          <p:nvPr/>
        </p:nvSpPr>
        <p:spPr>
          <a:xfrm>
            <a:off x="1670050" y="40544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88" name="Rounded Rectangle 65"/>
          <p:cNvSpPr/>
          <p:nvPr/>
        </p:nvSpPr>
        <p:spPr>
          <a:xfrm>
            <a:off x="565150" y="45878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89" name="Rounded Rectangle 66"/>
          <p:cNvSpPr/>
          <p:nvPr/>
        </p:nvSpPr>
        <p:spPr>
          <a:xfrm>
            <a:off x="2533650" y="550545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3" name="Straight Arrow Connector 68"/>
          <p:cNvCxnSpPr>
            <a:cxnSpLocks noChangeShapeType="1"/>
          </p:cNvCxnSpPr>
          <p:nvPr/>
        </p:nvCxnSpPr>
        <p:spPr bwMode="auto">
          <a:xfrm>
            <a:off x="755650" y="5861050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91" name="Straight Arrow Connector 69"/>
          <p:cNvCxnSpPr/>
          <p:nvPr/>
        </p:nvCxnSpPr>
        <p:spPr>
          <a:xfrm flipH="1">
            <a:off x="2400300" y="4200525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62492" name="Straight Arrow Connector 71"/>
          <p:cNvCxnSpPr>
            <a:stCxn id="62471" idx="2"/>
            <a:endCxn id="62489" idx="0"/>
          </p:cNvCxnSpPr>
          <p:nvPr/>
        </p:nvCxnSpPr>
        <p:spPr>
          <a:xfrm>
            <a:off x="2895600" y="3443288"/>
            <a:ext cx="0" cy="2062162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2493" name="Straight Arrow Connector 72"/>
          <p:cNvCxnSpPr>
            <a:stCxn id="62489" idx="2"/>
          </p:cNvCxnSpPr>
          <p:nvPr/>
        </p:nvCxnSpPr>
        <p:spPr>
          <a:xfrm>
            <a:off x="2895600" y="5797550"/>
            <a:ext cx="0" cy="457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7" name="Straight Arrow Connector 73"/>
          <p:cNvCxnSpPr>
            <a:cxnSpLocks noChangeShapeType="1"/>
          </p:cNvCxnSpPr>
          <p:nvPr/>
        </p:nvCxnSpPr>
        <p:spPr bwMode="auto">
          <a:xfrm>
            <a:off x="749300" y="3598863"/>
            <a:ext cx="0" cy="9890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5" name="TextBox 75"/>
          <p:cNvSpPr txBox="1"/>
          <p:nvPr/>
        </p:nvSpPr>
        <p:spPr>
          <a:xfrm>
            <a:off x="3009900" y="3984625"/>
            <a:ext cx="1104900" cy="319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data[2]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96" name="Rounded Rectangle 63"/>
          <p:cNvSpPr/>
          <p:nvPr/>
        </p:nvSpPr>
        <p:spPr>
          <a:xfrm>
            <a:off x="1670050" y="513715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497" name="Rounded Rectangle 65"/>
          <p:cNvSpPr/>
          <p:nvPr/>
        </p:nvSpPr>
        <p:spPr>
          <a:xfrm>
            <a:off x="558800" y="56610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62498" name="Straight Arrow Connector 69"/>
          <p:cNvCxnSpPr/>
          <p:nvPr/>
        </p:nvCxnSpPr>
        <p:spPr>
          <a:xfrm flipH="1">
            <a:off x="2393950" y="5276850"/>
            <a:ext cx="495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sp>
        <p:nvSpPr>
          <p:cNvPr id="62499" name="TextBox 75"/>
          <p:cNvSpPr txBox="1"/>
          <p:nvPr/>
        </p:nvSpPr>
        <p:spPr>
          <a:xfrm>
            <a:off x="2933700" y="5124450"/>
            <a:ext cx="1339850" cy="319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data[4]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8" name="Straight Arrow Connector 73"/>
          <p:cNvCxnSpPr>
            <a:cxnSpLocks noChangeShapeType="1"/>
          </p:cNvCxnSpPr>
          <p:nvPr/>
        </p:nvCxnSpPr>
        <p:spPr bwMode="auto">
          <a:xfrm>
            <a:off x="755650" y="4879975"/>
            <a:ext cx="0" cy="812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01" name="Straight Arrow Connector 74"/>
          <p:cNvCxnSpPr/>
          <p:nvPr/>
        </p:nvCxnSpPr>
        <p:spPr>
          <a:xfrm>
            <a:off x="1479550" y="4200525"/>
            <a:ext cx="0" cy="5334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502" name="Straight Arrow Connector 81"/>
          <p:cNvCxnSpPr>
            <a:stCxn id="62487" idx="1"/>
          </p:cNvCxnSpPr>
          <p:nvPr/>
        </p:nvCxnSpPr>
        <p:spPr>
          <a:xfrm flipH="1">
            <a:off x="1479550" y="4200525"/>
            <a:ext cx="1905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503" name="Straight Arrow Connector 82"/>
          <p:cNvCxnSpPr>
            <a:endCxn id="62488" idx="3"/>
          </p:cNvCxnSpPr>
          <p:nvPr/>
        </p:nvCxnSpPr>
        <p:spPr>
          <a:xfrm flipH="1">
            <a:off x="1289050" y="4733925"/>
            <a:ext cx="1905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2504" name="Straight Arrow Connector 74"/>
          <p:cNvCxnSpPr/>
          <p:nvPr/>
        </p:nvCxnSpPr>
        <p:spPr>
          <a:xfrm>
            <a:off x="1846263" y="5419725"/>
            <a:ext cx="0" cy="39052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505" name="Straight Arrow Connector 87"/>
          <p:cNvCxnSpPr/>
          <p:nvPr/>
        </p:nvCxnSpPr>
        <p:spPr>
          <a:xfrm flipH="1">
            <a:off x="1282700" y="5810250"/>
            <a:ext cx="563563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2" name="Group 93"/>
          <p:cNvGrpSpPr/>
          <p:nvPr/>
        </p:nvGrpSpPr>
        <p:grpSpPr>
          <a:xfrm>
            <a:off x="4277815" y="1562128"/>
            <a:ext cx="4584700" cy="1865126"/>
            <a:chOff x="596900" y="5262669"/>
            <a:chExt cx="4660900" cy="1624412"/>
          </a:xfrm>
          <a:solidFill>
            <a:schemeClr val="bg1"/>
          </a:solidFill>
        </p:grpSpPr>
        <p:sp>
          <p:nvSpPr>
            <p:cNvPr id="95" name="TextBox 94"/>
            <p:cNvSpPr txBox="1"/>
            <p:nvPr/>
          </p:nvSpPr>
          <p:spPr>
            <a:xfrm>
              <a:off x="596900" y="5262669"/>
              <a:ext cx="4660900" cy="1624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     Integer   Floating Point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Function   +     *       +       *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combine4   1.27  3.01   3.01 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Combine5*2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1.01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3.01   3.01    5.01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combine5*3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1.01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3.01   3.01    5.01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Latency    1     3      3       5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Throughput 0.5   1      1       0.5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 bwMode="auto">
            <a:xfrm>
              <a:off x="685800" y="5681576"/>
              <a:ext cx="44958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1903039" y="5486400"/>
              <a:ext cx="131693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3374902" y="5486400"/>
              <a:ext cx="1806698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250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3648075"/>
            <a:ext cx="4767263" cy="230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Translation Example(</a:t>
            </a:r>
            <a:r>
              <a:rPr lang="zh-CN" altLang="en-US" dirty="0">
                <a:ea typeface="宋体" panose="02010600030101010101" pitchFamily="2" charset="-122"/>
              </a:rPr>
              <a:t>转化是</a:t>
            </a:r>
            <a:r>
              <a:rPr lang="en-US" altLang="zh-CN" dirty="0">
                <a:ea typeface="宋体" panose="02010600030101010101" pitchFamily="2" charset="-122"/>
              </a:rPr>
              <a:t>instr decode</a:t>
            </a:r>
            <a:r>
              <a:rPr lang="zh-CN" altLang="en-US" dirty="0">
                <a:ea typeface="宋体" panose="02010600030101010101" pitchFamily="2" charset="-122"/>
              </a:rPr>
              <a:t>做的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5"/>
          <p:cNvSpPr/>
          <p:nvPr/>
        </p:nvSpPr>
        <p:spPr>
          <a:xfrm>
            <a:off x="457200" y="1600200"/>
            <a:ext cx="8305800" cy="1936750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L25:		 # Loop: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vmulsd (%rdx),%xmm0,%xmm0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# t *= data[i]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addq $8, %rdx		 # Increment data+i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cmpq %rax,%rdp		 # Comp to data+len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jne .L25		 # if !=, goto Loop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221" name="Rectangle 7"/>
          <p:cNvSpPr/>
          <p:nvPr/>
        </p:nvSpPr>
        <p:spPr>
          <a:xfrm>
            <a:off x="457200" y="4191000"/>
            <a:ext cx="8077200" cy="224472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load (%rdx.0) 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t.1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t.1, %xmm0.0    %xmm0.1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$8, %rdx.0      %rdx.1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%rax, %rdx.1    cc.1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jne-taken cc.1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9222" name="Down Arrow 1"/>
          <p:cNvSpPr/>
          <p:nvPr/>
        </p:nvSpPr>
        <p:spPr>
          <a:xfrm>
            <a:off x="4038600" y="3352800"/>
            <a:ext cx="685800" cy="685800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4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Loop Unrolling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3492" name="Rectangle 5"/>
          <p:cNvSpPr/>
          <p:nvPr/>
        </p:nvSpPr>
        <p:spPr>
          <a:xfrm>
            <a:off x="457200" y="1600200"/>
            <a:ext cx="84582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Improve performance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Reduces the number of operations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(e.g. loop indexing and conditional branching)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Transform the code to reduce the number of operations in the none critical paths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Only helps integer sum for our examples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Other cases constrained by functional unit latencies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Effect is nonlinear with degree of unrolling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Many subtle effects determine exact scheduling of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4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Practice Problem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5300" name="Rectangle 5"/>
          <p:cNvSpPr/>
          <p:nvPr/>
        </p:nvSpPr>
        <p:spPr>
          <a:xfrm>
            <a:off x="457200" y="1600200"/>
            <a:ext cx="8001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1.The throughput bound for floating point multiplication is 0.5. Why?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2.There are four integer units, the throughput bound for integer addition is also 0.5. Why?  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5" name="Group 93"/>
          <p:cNvGrpSpPr/>
          <p:nvPr/>
        </p:nvGrpSpPr>
        <p:grpSpPr>
          <a:xfrm>
            <a:off x="4114800" y="4154674"/>
            <a:ext cx="4584700" cy="1865126"/>
            <a:chOff x="596900" y="5262669"/>
            <a:chExt cx="4660900" cy="1624412"/>
          </a:xfrm>
          <a:solidFill>
            <a:schemeClr val="bg1"/>
          </a:solidFill>
        </p:grpSpPr>
        <p:sp>
          <p:nvSpPr>
            <p:cNvPr id="6" name="TextBox 94"/>
            <p:cNvSpPr txBox="1"/>
            <p:nvPr/>
          </p:nvSpPr>
          <p:spPr>
            <a:xfrm>
              <a:off x="596900" y="5262669"/>
              <a:ext cx="4660900" cy="1624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     Integer   Floating Point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Function   +     *       +       *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combine4   1.27  3.01   3.01 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Combine5*2 1.01  3.01   3.01 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combine5*3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1.01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3.01   3.01    5.01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Latency    1     3      3       5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Throughput 0.5   1      1       0.5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Straight Connector 95"/>
            <p:cNvCxnSpPr/>
            <p:nvPr/>
          </p:nvCxnSpPr>
          <p:spPr bwMode="auto">
            <a:xfrm>
              <a:off x="685800" y="5681576"/>
              <a:ext cx="44958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96"/>
            <p:cNvCxnSpPr/>
            <p:nvPr/>
          </p:nvCxnSpPr>
          <p:spPr bwMode="auto">
            <a:xfrm>
              <a:off x="1903039" y="5486400"/>
              <a:ext cx="131693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97"/>
            <p:cNvCxnSpPr/>
            <p:nvPr/>
          </p:nvCxnSpPr>
          <p:spPr bwMode="auto">
            <a:xfrm>
              <a:off x="3374902" y="5486400"/>
              <a:ext cx="1806698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文本框 1"/>
          <p:cNvSpPr txBox="1"/>
          <p:nvPr/>
        </p:nvSpPr>
        <p:spPr>
          <a:xfrm>
            <a:off x="274320" y="4438650"/>
            <a:ext cx="393446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>
                <a:solidFill>
                  <a:srgbClr val="FF0000"/>
                </a:solidFill>
              </a:rPr>
              <a:t>因为最理想情况下可以有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  <a:r>
              <a:rPr lang="en-US" altLang="zh-CN">
                <a:solidFill>
                  <a:srgbClr val="FF0000"/>
                </a:solidFill>
              </a:rPr>
              <a:t>units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同时在一个迭代中运行</a:t>
            </a:r>
            <a:r>
              <a:rPr lang="en-US" altLang="zh-CN">
                <a:solidFill>
                  <a:srgbClr val="FF0000"/>
                </a:solidFill>
              </a:rPr>
              <a:t>FP *</a:t>
            </a:r>
            <a:r>
              <a:rPr lang="zh-CN" altLang="en-US">
                <a:solidFill>
                  <a:srgbClr val="FF0000"/>
                </a:solidFill>
              </a:rPr>
              <a:t>指令。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虽然有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个不同的</a:t>
            </a:r>
            <a:r>
              <a:rPr lang="en-US" altLang="zh-CN">
                <a:solidFill>
                  <a:srgbClr val="FF0000"/>
                </a:solidFill>
              </a:rPr>
              <a:t>units</a:t>
            </a:r>
            <a:r>
              <a:rPr lang="zh-CN" altLang="en-US">
                <a:solidFill>
                  <a:srgbClr val="FF0000"/>
                </a:solidFill>
              </a:rPr>
              <a:t>可以同时执行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integer add</a:t>
            </a:r>
            <a:r>
              <a:rPr lang="zh-CN" altLang="en-US">
                <a:solidFill>
                  <a:srgbClr val="FF0000"/>
                </a:solidFill>
              </a:rPr>
              <a:t>操作，但是由于从内存中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读入数据也会产生额外的</a:t>
            </a:r>
            <a:r>
              <a:rPr lang="en-US" altLang="zh-CN">
                <a:solidFill>
                  <a:srgbClr val="FF0000"/>
                </a:solidFill>
              </a:rPr>
              <a:t>throughout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-put</a:t>
            </a:r>
            <a:r>
              <a:rPr lang="zh-CN" altLang="en-US">
                <a:solidFill>
                  <a:srgbClr val="FF0000"/>
                </a:solidFill>
              </a:rPr>
              <a:t>，并且</a:t>
            </a:r>
            <a:r>
              <a:rPr lang="en-US" altLang="zh-CN">
                <a:solidFill>
                  <a:srgbClr val="FF0000"/>
                </a:solidFill>
              </a:rPr>
              <a:t>load units</a:t>
            </a:r>
            <a:r>
              <a:rPr lang="zh-CN" altLang="en-US">
                <a:solidFill>
                  <a:srgbClr val="FF0000"/>
                </a:solidFill>
              </a:rPr>
              <a:t>只有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个，使得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add</a:t>
            </a:r>
            <a:r>
              <a:rPr lang="zh-CN" altLang="en-US">
                <a:solidFill>
                  <a:srgbClr val="FF0000"/>
                </a:solidFill>
              </a:rPr>
              <a:t>指令在一个</a:t>
            </a:r>
            <a:r>
              <a:rPr lang="en-US" altLang="zh-CN">
                <a:solidFill>
                  <a:srgbClr val="FF0000"/>
                </a:solidFill>
              </a:rPr>
              <a:t>clock cycle</a:t>
            </a:r>
            <a:r>
              <a:rPr lang="zh-CN" altLang="en-US">
                <a:solidFill>
                  <a:srgbClr val="FF0000"/>
                </a:solidFill>
              </a:rPr>
              <a:t>中最多完成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次。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charRg st="68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Enhance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Parallelism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7588" name="Rectangle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Multiple Accumulators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Accumulate in two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  <a:r>
              <a:rPr lang="en-US" altLang="zh-CN" dirty="0">
                <a:ea typeface="宋体" panose="02010600030101010101" pitchFamily="2" charset="-122"/>
              </a:rPr>
              <a:t> sums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Can be performed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simultaneously(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因为此时的两个运算之间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相互独立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Combine at end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696200" cy="4876800"/>
          </a:xfrm>
          <a:solidFill>
            <a:srgbClr val="FFFFCC"/>
          </a:solidFill>
          <a:ln w="38100" cmpd="dbl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combine6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vec_ptr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v,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length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vec_length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(v), limit = length-1;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*data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get_vec_start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(v);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acc0 = IDENT, acc1 = IDENT;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 combine 2 elements at a time */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(i = 0; i &lt; limit; i+=2){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acc0 = acc0 OPER data[i];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acc1 = acc1 OPER data[i+1];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 finish any remaining elements */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 (; i &lt; length; i++)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acc0 = acc0 OPER data[i];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acc0 OPER acc1;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Multiple Accumulator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4"/>
          <p:cNvSpPr/>
          <p:nvPr/>
        </p:nvSpPr>
        <p:spPr>
          <a:xfrm>
            <a:off x="838200" y="3352800"/>
            <a:ext cx="6096000" cy="2674938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(%rax,%rdx.0,4) 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d.1a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d.1a,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%xmm0.0   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%xmm0.1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4(%rax,%rdx.0,4)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d.1b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d.1b,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%xmm1.0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   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%xmm1.1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$2,%rdx.0         %rdx.1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%rdx.1, %rbp      cc.1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jg-taken cc.1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71684" name="Rectangle 44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Translation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1685" name="Rectangle 45"/>
          <p:cNvSpPr/>
          <p:nvPr/>
        </p:nvSpPr>
        <p:spPr>
          <a:xfrm>
            <a:off x="457200" y="1600200"/>
            <a:ext cx="83058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Two multiplies within loop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longer have data dependency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Allows them to pipeline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0" y="2971800"/>
            <a:ext cx="2794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使用两个不同的</a:t>
            </a:r>
            <a:r>
              <a:rPr lang="en-US" altLang="zh-CN"/>
              <a:t>register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486400" y="2120900"/>
            <a:ext cx="34290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mulsd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(%rax,%rdx,4), %xmm0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86400" y="316071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$2,%rdx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486400" y="345281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cmpq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rdx,%rbp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486400" y="374491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loop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7" name="Right Brace 106"/>
          <p:cNvSpPr/>
          <p:nvPr/>
        </p:nvSpPr>
        <p:spPr>
          <a:xfrm>
            <a:off x="5334000" y="1981200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3737" name="Rectangle 1"/>
          <p:cNvSpPr/>
          <p:nvPr/>
        </p:nvSpPr>
        <p:spPr>
          <a:xfrm>
            <a:off x="4572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38" name="Rectangle 33"/>
          <p:cNvSpPr/>
          <p:nvPr/>
        </p:nvSpPr>
        <p:spPr>
          <a:xfrm>
            <a:off x="11430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%rbp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39" name="Rectangle 34"/>
          <p:cNvSpPr/>
          <p:nvPr/>
        </p:nvSpPr>
        <p:spPr>
          <a:xfrm>
            <a:off x="18288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0" name="Rectangle 35"/>
          <p:cNvSpPr/>
          <p:nvPr/>
        </p:nvSpPr>
        <p:spPr>
          <a:xfrm>
            <a:off x="25146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1" name="Rectangle 36"/>
          <p:cNvSpPr/>
          <p:nvPr/>
        </p:nvSpPr>
        <p:spPr>
          <a:xfrm>
            <a:off x="4572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2" name="Rectangle 37"/>
          <p:cNvSpPr/>
          <p:nvPr/>
        </p:nvSpPr>
        <p:spPr>
          <a:xfrm>
            <a:off x="11430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%rbp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3" name="Rectangle 38"/>
          <p:cNvSpPr/>
          <p:nvPr/>
        </p:nvSpPr>
        <p:spPr>
          <a:xfrm>
            <a:off x="18288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4" name="Rectangle 39"/>
          <p:cNvSpPr/>
          <p:nvPr/>
        </p:nvSpPr>
        <p:spPr>
          <a:xfrm>
            <a:off x="25146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5" name="Rounded Rectangle 2"/>
          <p:cNvSpPr/>
          <p:nvPr/>
        </p:nvSpPr>
        <p:spPr>
          <a:xfrm>
            <a:off x="4000500" y="19939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6" name="Rounded Rectangle 41"/>
          <p:cNvSpPr/>
          <p:nvPr/>
        </p:nvSpPr>
        <p:spPr>
          <a:xfrm>
            <a:off x="4000500" y="22844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7" name="Rounded Rectangle 42"/>
          <p:cNvSpPr/>
          <p:nvPr/>
        </p:nvSpPr>
        <p:spPr>
          <a:xfrm>
            <a:off x="4000500" y="31607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8" name="Rounded Rectangle 43"/>
          <p:cNvSpPr/>
          <p:nvPr/>
        </p:nvSpPr>
        <p:spPr>
          <a:xfrm>
            <a:off x="4000500" y="34528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cmp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49" name="Rounded Rectangle 44"/>
          <p:cNvSpPr/>
          <p:nvPr/>
        </p:nvSpPr>
        <p:spPr>
          <a:xfrm>
            <a:off x="4000500" y="37449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jg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3750" name="Straight Arrow Connector 4"/>
          <p:cNvCxnSpPr>
            <a:stCxn id="73737" idx="2"/>
            <a:endCxn id="73741" idx="0"/>
          </p:cNvCxnSpPr>
          <p:nvPr/>
        </p:nvCxnSpPr>
        <p:spPr>
          <a:xfrm>
            <a:off x="800100" y="1905000"/>
            <a:ext cx="0" cy="22018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3751" name="Straight Arrow Connector 47"/>
          <p:cNvCxnSpPr>
            <a:stCxn id="73738" idx="2"/>
            <a:endCxn id="73742" idx="0"/>
          </p:cNvCxnSpPr>
          <p:nvPr/>
        </p:nvCxnSpPr>
        <p:spPr>
          <a:xfrm>
            <a:off x="1485900" y="1905000"/>
            <a:ext cx="0" cy="22018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3752" name="Straight Arrow Connector 54"/>
          <p:cNvCxnSpPr>
            <a:stCxn id="73739" idx="2"/>
          </p:cNvCxnSpPr>
          <p:nvPr/>
        </p:nvCxnSpPr>
        <p:spPr>
          <a:xfrm>
            <a:off x="2171700" y="1905000"/>
            <a:ext cx="0" cy="133191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3753" name="Straight Arrow Connector 63"/>
          <p:cNvCxnSpPr/>
          <p:nvPr/>
        </p:nvCxnSpPr>
        <p:spPr>
          <a:xfrm>
            <a:off x="2171700" y="2057400"/>
            <a:ext cx="1828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3754" name="Straight Arrow Connector 67"/>
          <p:cNvCxnSpPr/>
          <p:nvPr/>
        </p:nvCxnSpPr>
        <p:spPr>
          <a:xfrm>
            <a:off x="800100" y="2209800"/>
            <a:ext cx="31877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3755" name="Straight Arrow Connector 68"/>
          <p:cNvCxnSpPr/>
          <p:nvPr/>
        </p:nvCxnSpPr>
        <p:spPr>
          <a:xfrm>
            <a:off x="2857500" y="2376488"/>
            <a:ext cx="1143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3756" name="Straight Arrow Connector 69"/>
          <p:cNvCxnSpPr/>
          <p:nvPr/>
        </p:nvCxnSpPr>
        <p:spPr>
          <a:xfrm>
            <a:off x="3543300" y="3078163"/>
            <a:ext cx="481013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3757" name="Straight Arrow Connector 70"/>
          <p:cNvCxnSpPr>
            <a:stCxn id="73740" idx="2"/>
          </p:cNvCxnSpPr>
          <p:nvPr/>
        </p:nvCxnSpPr>
        <p:spPr>
          <a:xfrm>
            <a:off x="2857500" y="1905000"/>
            <a:ext cx="0" cy="457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3758" name="Straight Arrow Connector 120"/>
          <p:cNvCxnSpPr>
            <a:endCxn id="73744" idx="0"/>
          </p:cNvCxnSpPr>
          <p:nvPr/>
        </p:nvCxnSpPr>
        <p:spPr>
          <a:xfrm>
            <a:off x="2857500" y="2514600"/>
            <a:ext cx="0" cy="15922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3759" name="Straight Arrow Connector 125"/>
          <p:cNvCxnSpPr/>
          <p:nvPr/>
        </p:nvCxnSpPr>
        <p:spPr>
          <a:xfrm>
            <a:off x="1485900" y="3687763"/>
            <a:ext cx="25146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3760" name="Straight Arrow Connector 126"/>
          <p:cNvCxnSpPr/>
          <p:nvPr/>
        </p:nvCxnSpPr>
        <p:spPr>
          <a:xfrm>
            <a:off x="2171700" y="3382963"/>
            <a:ext cx="1852613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3761" name="Straight Arrow Connector 127"/>
          <p:cNvCxnSpPr/>
          <p:nvPr/>
        </p:nvCxnSpPr>
        <p:spPr>
          <a:xfrm>
            <a:off x="2171700" y="3535363"/>
            <a:ext cx="18161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3762" name="Straight Arrow Connector 130"/>
          <p:cNvCxnSpPr>
            <a:endCxn id="73743" idx="0"/>
          </p:cNvCxnSpPr>
          <p:nvPr/>
        </p:nvCxnSpPr>
        <p:spPr>
          <a:xfrm>
            <a:off x="2171700" y="3395663"/>
            <a:ext cx="0" cy="711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4" name="Curved Connector 53"/>
          <p:cNvCxnSpPr>
            <a:stCxn id="73745" idx="3"/>
            <a:endCxn id="73746" idx="3"/>
          </p:cNvCxnSpPr>
          <p:nvPr/>
        </p:nvCxnSpPr>
        <p:spPr bwMode="auto">
          <a:xfrm>
            <a:off x="4724400" y="2139950"/>
            <a:ext cx="12700" cy="290513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73748" idx="3"/>
            <a:endCxn id="73749" idx="3"/>
          </p:cNvCxnSpPr>
          <p:nvPr/>
        </p:nvCxnSpPr>
        <p:spPr bwMode="auto">
          <a:xfrm>
            <a:off x="4724400" y="3598863"/>
            <a:ext cx="12700" cy="292100"/>
          </a:xfrm>
          <a:prstGeom prst="curvedConnector3">
            <a:avLst>
              <a:gd name="adj1" fmla="val 22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65" name="Rectangle 71"/>
          <p:cNvSpPr/>
          <p:nvPr/>
        </p:nvSpPr>
        <p:spPr>
          <a:xfrm>
            <a:off x="4797425" y="2438400"/>
            <a:ext cx="555625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d.a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66" name="Rectangle 151"/>
          <p:cNvSpPr/>
          <p:nvPr/>
        </p:nvSpPr>
        <p:spPr>
          <a:xfrm>
            <a:off x="4749800" y="3962400"/>
            <a:ext cx="431800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cc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86400" y="2716213"/>
            <a:ext cx="3657600" cy="31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mulsd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4(%rax,%rdx,4), %xmm1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1" name="Right Brace 50"/>
          <p:cNvSpPr/>
          <p:nvPr/>
        </p:nvSpPr>
        <p:spPr>
          <a:xfrm>
            <a:off x="5334000" y="2576513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3769" name="Rounded Rectangle 2"/>
          <p:cNvSpPr/>
          <p:nvPr/>
        </p:nvSpPr>
        <p:spPr>
          <a:xfrm>
            <a:off x="4000500" y="25765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70" name="Rounded Rectangle 41"/>
          <p:cNvSpPr/>
          <p:nvPr/>
        </p:nvSpPr>
        <p:spPr>
          <a:xfrm>
            <a:off x="4000500" y="28686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5" name="Curved Connector 54"/>
          <p:cNvCxnSpPr>
            <a:stCxn id="73769" idx="3"/>
            <a:endCxn id="73770" idx="3"/>
          </p:cNvCxnSpPr>
          <p:nvPr/>
        </p:nvCxnSpPr>
        <p:spPr bwMode="auto">
          <a:xfrm>
            <a:off x="4724400" y="2722563"/>
            <a:ext cx="12700" cy="292100"/>
          </a:xfrm>
          <a:prstGeom prst="curvedConnector3">
            <a:avLst>
              <a:gd name="adj1" fmla="val 21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72" name="Rectangle 71"/>
          <p:cNvSpPr/>
          <p:nvPr/>
        </p:nvSpPr>
        <p:spPr>
          <a:xfrm>
            <a:off x="4797425" y="3033713"/>
            <a:ext cx="555625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d.b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3773" name="Straight Arrow Connector 68"/>
          <p:cNvCxnSpPr/>
          <p:nvPr/>
        </p:nvCxnSpPr>
        <p:spPr>
          <a:xfrm>
            <a:off x="3543300" y="2971800"/>
            <a:ext cx="4572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3774" name="Straight Arrow Connector 69"/>
          <p:cNvCxnSpPr/>
          <p:nvPr/>
        </p:nvCxnSpPr>
        <p:spPr>
          <a:xfrm>
            <a:off x="2857500" y="2514600"/>
            <a:ext cx="1143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3775" name="Straight Arrow Connector 58"/>
          <p:cNvCxnSpPr/>
          <p:nvPr/>
        </p:nvCxnSpPr>
        <p:spPr>
          <a:xfrm>
            <a:off x="2171700" y="2735263"/>
            <a:ext cx="18161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3776" name="Straight Arrow Connector 58"/>
          <p:cNvCxnSpPr/>
          <p:nvPr/>
        </p:nvCxnSpPr>
        <p:spPr>
          <a:xfrm>
            <a:off x="2171700" y="3236913"/>
            <a:ext cx="1828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3777" name="Rectangle 35"/>
          <p:cNvSpPr/>
          <p:nvPr/>
        </p:nvSpPr>
        <p:spPr>
          <a:xfrm>
            <a:off x="32004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78" name="Rectangle 39"/>
          <p:cNvSpPr/>
          <p:nvPr/>
        </p:nvSpPr>
        <p:spPr>
          <a:xfrm>
            <a:off x="32004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3779" name="Straight Arrow Connector 70"/>
          <p:cNvCxnSpPr>
            <a:stCxn id="73777" idx="2"/>
          </p:cNvCxnSpPr>
          <p:nvPr/>
        </p:nvCxnSpPr>
        <p:spPr>
          <a:xfrm>
            <a:off x="3543300" y="1905000"/>
            <a:ext cx="0" cy="1066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3780" name="Straight Arrow Connector 120"/>
          <p:cNvCxnSpPr>
            <a:endCxn id="73778" idx="0"/>
          </p:cNvCxnSpPr>
          <p:nvPr/>
        </p:nvCxnSpPr>
        <p:spPr>
          <a:xfrm>
            <a:off x="3543300" y="3078163"/>
            <a:ext cx="0" cy="1028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" name="Rectangle 204"/>
          <p:cNvSpPr/>
          <p:nvPr/>
        </p:nvSpPr>
        <p:spPr bwMode="auto">
          <a:xfrm>
            <a:off x="4343400" y="2130425"/>
            <a:ext cx="4648200" cy="1303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TextBox 75"/>
          <p:cNvSpPr txBox="1"/>
          <p:nvPr/>
        </p:nvSpPr>
        <p:spPr>
          <a:xfrm>
            <a:off x="7626350" y="2289175"/>
            <a:ext cx="11049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80" name="TextBox 75"/>
          <p:cNvSpPr txBox="1"/>
          <p:nvPr/>
        </p:nvSpPr>
        <p:spPr>
          <a:xfrm>
            <a:off x="7620000" y="2886075"/>
            <a:ext cx="13398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data[i+1]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8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75783" name="Straight Arrow Connector 188"/>
          <p:cNvCxnSpPr/>
          <p:nvPr/>
        </p:nvCxnSpPr>
        <p:spPr>
          <a:xfrm>
            <a:off x="1295400" y="1965325"/>
            <a:ext cx="0" cy="4064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5784" name="Rectangle 176"/>
          <p:cNvSpPr/>
          <p:nvPr/>
        </p:nvSpPr>
        <p:spPr>
          <a:xfrm>
            <a:off x="45720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85" name="Rectangle 177"/>
          <p:cNvSpPr/>
          <p:nvPr/>
        </p:nvSpPr>
        <p:spPr>
          <a:xfrm>
            <a:off x="114300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86" name="Rectangle 178"/>
          <p:cNvSpPr/>
          <p:nvPr/>
        </p:nvSpPr>
        <p:spPr>
          <a:xfrm>
            <a:off x="262890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%rbp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87" name="Rectangle 179"/>
          <p:cNvSpPr/>
          <p:nvPr/>
        </p:nvSpPr>
        <p:spPr>
          <a:xfrm>
            <a:off x="331470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88" name="Rectangle 180"/>
          <p:cNvSpPr/>
          <p:nvPr/>
        </p:nvSpPr>
        <p:spPr>
          <a:xfrm>
            <a:off x="457200" y="4497388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89" name="Rectangle 181"/>
          <p:cNvSpPr/>
          <p:nvPr/>
        </p:nvSpPr>
        <p:spPr>
          <a:xfrm>
            <a:off x="3314700" y="44958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90" name="Rounded Rectangle 184"/>
          <p:cNvSpPr/>
          <p:nvPr/>
        </p:nvSpPr>
        <p:spPr>
          <a:xfrm>
            <a:off x="3295650" y="3048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91" name="Rounded Rectangle 185"/>
          <p:cNvSpPr/>
          <p:nvPr/>
        </p:nvSpPr>
        <p:spPr>
          <a:xfrm>
            <a:off x="2609850" y="3505200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cmp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792" name="Rounded Rectangle 186"/>
          <p:cNvSpPr/>
          <p:nvPr/>
        </p:nvSpPr>
        <p:spPr>
          <a:xfrm>
            <a:off x="2609850" y="4051300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jg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5793" name="Straight Arrow Connector 187"/>
          <p:cNvCxnSpPr>
            <a:endCxn id="75788" idx="0"/>
          </p:cNvCxnSpPr>
          <p:nvPr/>
        </p:nvCxnSpPr>
        <p:spPr>
          <a:xfrm>
            <a:off x="800100" y="3136900"/>
            <a:ext cx="0" cy="13604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794" name="Straight Arrow Connector 189"/>
          <p:cNvCxnSpPr>
            <a:stCxn id="75786" idx="2"/>
            <a:endCxn id="75791" idx="0"/>
          </p:cNvCxnSpPr>
          <p:nvPr/>
        </p:nvCxnSpPr>
        <p:spPr>
          <a:xfrm>
            <a:off x="2971800" y="1965325"/>
            <a:ext cx="0" cy="15398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5795" name="Straight Arrow Connector 190"/>
          <p:cNvCxnSpPr>
            <a:endCxn id="75791" idx="3"/>
          </p:cNvCxnSpPr>
          <p:nvPr/>
        </p:nvCxnSpPr>
        <p:spPr>
          <a:xfrm flipH="1">
            <a:off x="3333750" y="3651250"/>
            <a:ext cx="32385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5796" name="Straight Arrow Connector 191"/>
          <p:cNvCxnSpPr>
            <a:endCxn id="75800" idx="3"/>
          </p:cNvCxnSpPr>
          <p:nvPr/>
        </p:nvCxnSpPr>
        <p:spPr>
          <a:xfrm flipH="1">
            <a:off x="1562100" y="2517775"/>
            <a:ext cx="20955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5797" name="Straight Arrow Connector 192"/>
          <p:cNvCxnSpPr>
            <a:stCxn id="75787" idx="2"/>
            <a:endCxn id="75790" idx="0"/>
          </p:cNvCxnSpPr>
          <p:nvPr/>
        </p:nvCxnSpPr>
        <p:spPr>
          <a:xfrm>
            <a:off x="3657600" y="1965325"/>
            <a:ext cx="0" cy="10826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798" name="Straight Arrow Connector 193"/>
          <p:cNvCxnSpPr>
            <a:stCxn id="75790" idx="2"/>
            <a:endCxn id="75789" idx="0"/>
          </p:cNvCxnSpPr>
          <p:nvPr/>
        </p:nvCxnSpPr>
        <p:spPr>
          <a:xfrm>
            <a:off x="3657600" y="3340100"/>
            <a:ext cx="0" cy="1155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799" name="Straight Arrow Connector 194"/>
          <p:cNvCxnSpPr>
            <a:stCxn id="75791" idx="2"/>
            <a:endCxn id="75792" idx="0"/>
          </p:cNvCxnSpPr>
          <p:nvPr/>
        </p:nvCxnSpPr>
        <p:spPr>
          <a:xfrm>
            <a:off x="2971800" y="3797300"/>
            <a:ext cx="0" cy="2540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5800" name="Rounded Rectangle 182"/>
          <p:cNvSpPr/>
          <p:nvPr/>
        </p:nvSpPr>
        <p:spPr>
          <a:xfrm>
            <a:off x="838200" y="23717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01" name="Rounded Rectangle 183"/>
          <p:cNvSpPr/>
          <p:nvPr/>
        </p:nvSpPr>
        <p:spPr>
          <a:xfrm>
            <a:off x="533400" y="2844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5802" name="Straight Arrow Connector 191"/>
          <p:cNvCxnSpPr/>
          <p:nvPr/>
        </p:nvCxnSpPr>
        <p:spPr>
          <a:xfrm flipH="1">
            <a:off x="2876550" y="2819400"/>
            <a:ext cx="78105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5803" name="Straight Arrow Connector 195"/>
          <p:cNvCxnSpPr/>
          <p:nvPr/>
        </p:nvCxnSpPr>
        <p:spPr>
          <a:xfrm>
            <a:off x="685800" y="1965325"/>
            <a:ext cx="0" cy="8794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04" name="Straight Arrow Connector 196"/>
          <p:cNvCxnSpPr/>
          <p:nvPr/>
        </p:nvCxnSpPr>
        <p:spPr>
          <a:xfrm>
            <a:off x="1104900" y="2676525"/>
            <a:ext cx="0" cy="1682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5805" name="Rectangle 176"/>
          <p:cNvSpPr/>
          <p:nvPr/>
        </p:nvSpPr>
        <p:spPr>
          <a:xfrm>
            <a:off x="1828800" y="166211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06" name="Rectangle 180"/>
          <p:cNvSpPr/>
          <p:nvPr/>
        </p:nvSpPr>
        <p:spPr>
          <a:xfrm>
            <a:off x="1828800" y="45005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5807" name="Straight Arrow Connector 187"/>
          <p:cNvCxnSpPr>
            <a:endCxn id="75806" idx="0"/>
          </p:cNvCxnSpPr>
          <p:nvPr/>
        </p:nvCxnSpPr>
        <p:spPr>
          <a:xfrm>
            <a:off x="2171700" y="3433763"/>
            <a:ext cx="0" cy="1066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08" name="Straight Arrow Connector 195"/>
          <p:cNvCxnSpPr/>
          <p:nvPr/>
        </p:nvCxnSpPr>
        <p:spPr>
          <a:xfrm>
            <a:off x="1981200" y="1966913"/>
            <a:ext cx="0" cy="122555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09" name="Straight Arrow Connector 195"/>
          <p:cNvCxnSpPr/>
          <p:nvPr/>
        </p:nvCxnSpPr>
        <p:spPr>
          <a:xfrm>
            <a:off x="2362200" y="2970213"/>
            <a:ext cx="0" cy="2301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5810" name="Rounded Rectangle 182"/>
          <p:cNvSpPr/>
          <p:nvPr/>
        </p:nvSpPr>
        <p:spPr>
          <a:xfrm>
            <a:off x="2152650" y="26797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11" name="Rounded Rectangle 183"/>
          <p:cNvSpPr/>
          <p:nvPr/>
        </p:nvSpPr>
        <p:spPr>
          <a:xfrm>
            <a:off x="1795463" y="3213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5812" name="Elbow Connector 7"/>
          <p:cNvCxnSpPr>
            <a:endCxn id="75810" idx="1"/>
          </p:cNvCxnSpPr>
          <p:nvPr/>
        </p:nvCxnSpPr>
        <p:spPr>
          <a:xfrm rot="-5400000" flipH="1">
            <a:off x="1484313" y="2157413"/>
            <a:ext cx="858837" cy="476250"/>
          </a:xfrm>
          <a:prstGeom prst="bentConnector2">
            <a:avLst/>
          </a:prstGeom>
          <a:ln w="12700" cap="flat" cmpd="dbl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5813" name="Rectangle 176"/>
          <p:cNvSpPr/>
          <p:nvPr/>
        </p:nvSpPr>
        <p:spPr>
          <a:xfrm>
            <a:off x="4486275" y="1703388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14" name="Rectangle 179"/>
          <p:cNvSpPr/>
          <p:nvPr/>
        </p:nvSpPr>
        <p:spPr>
          <a:xfrm>
            <a:off x="6794500" y="1703388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15" name="Rectangle 180"/>
          <p:cNvSpPr/>
          <p:nvPr/>
        </p:nvSpPr>
        <p:spPr>
          <a:xfrm>
            <a:off x="4486275" y="361315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16" name="Rectangle 181"/>
          <p:cNvSpPr/>
          <p:nvPr/>
        </p:nvSpPr>
        <p:spPr>
          <a:xfrm>
            <a:off x="6794500" y="36115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17" name="Rounded Rectangle 184"/>
          <p:cNvSpPr/>
          <p:nvPr/>
        </p:nvSpPr>
        <p:spPr>
          <a:xfrm>
            <a:off x="6775450" y="29257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5818" name="Straight Arrow Connector 187"/>
          <p:cNvCxnSpPr>
            <a:endCxn id="75815" idx="0"/>
          </p:cNvCxnSpPr>
          <p:nvPr/>
        </p:nvCxnSpPr>
        <p:spPr>
          <a:xfrm>
            <a:off x="4829175" y="2849563"/>
            <a:ext cx="0" cy="7635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19" name="Straight Arrow Connector 191"/>
          <p:cNvCxnSpPr>
            <a:endCxn id="75822" idx="3"/>
          </p:cNvCxnSpPr>
          <p:nvPr/>
        </p:nvCxnSpPr>
        <p:spPr>
          <a:xfrm flipH="1">
            <a:off x="5591175" y="2309813"/>
            <a:ext cx="1546225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5820" name="Straight Arrow Connector 192"/>
          <p:cNvCxnSpPr>
            <a:stCxn id="75814" idx="2"/>
            <a:endCxn id="75817" idx="0"/>
          </p:cNvCxnSpPr>
          <p:nvPr/>
        </p:nvCxnSpPr>
        <p:spPr>
          <a:xfrm>
            <a:off x="7137400" y="2008188"/>
            <a:ext cx="0" cy="9175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21" name="Straight Arrow Connector 193"/>
          <p:cNvCxnSpPr>
            <a:stCxn id="75817" idx="2"/>
            <a:endCxn id="75816" idx="0"/>
          </p:cNvCxnSpPr>
          <p:nvPr/>
        </p:nvCxnSpPr>
        <p:spPr>
          <a:xfrm>
            <a:off x="7137400" y="3217863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5822" name="Rounded Rectangle 182"/>
          <p:cNvSpPr/>
          <p:nvPr/>
        </p:nvSpPr>
        <p:spPr>
          <a:xfrm>
            <a:off x="4867275" y="21637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23" name="Rounded Rectangle 183"/>
          <p:cNvSpPr/>
          <p:nvPr/>
        </p:nvSpPr>
        <p:spPr>
          <a:xfrm>
            <a:off x="4562475" y="27225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5824" name="Straight Arrow Connector 191"/>
          <p:cNvCxnSpPr/>
          <p:nvPr/>
        </p:nvCxnSpPr>
        <p:spPr>
          <a:xfrm flipH="1">
            <a:off x="6661150" y="2697163"/>
            <a:ext cx="47625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5825" name="Straight Arrow Connector 195"/>
          <p:cNvCxnSpPr/>
          <p:nvPr/>
        </p:nvCxnSpPr>
        <p:spPr>
          <a:xfrm>
            <a:off x="4714875" y="2008188"/>
            <a:ext cx="0" cy="7143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26" name="Straight Arrow Connector 196"/>
          <p:cNvCxnSpPr/>
          <p:nvPr/>
        </p:nvCxnSpPr>
        <p:spPr>
          <a:xfrm>
            <a:off x="5133975" y="2455863"/>
            <a:ext cx="0" cy="266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5827" name="Rectangle 176"/>
          <p:cNvSpPr/>
          <p:nvPr/>
        </p:nvSpPr>
        <p:spPr>
          <a:xfrm>
            <a:off x="5667375" y="17065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28" name="Rectangle 180"/>
          <p:cNvSpPr/>
          <p:nvPr/>
        </p:nvSpPr>
        <p:spPr>
          <a:xfrm>
            <a:off x="5667375" y="36163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5829" name="Straight Arrow Connector 187"/>
          <p:cNvCxnSpPr>
            <a:endCxn id="75828" idx="0"/>
          </p:cNvCxnSpPr>
          <p:nvPr/>
        </p:nvCxnSpPr>
        <p:spPr>
          <a:xfrm>
            <a:off x="6010275" y="3230563"/>
            <a:ext cx="0" cy="385762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30" name="Straight Arrow Connector 195"/>
          <p:cNvCxnSpPr/>
          <p:nvPr/>
        </p:nvCxnSpPr>
        <p:spPr>
          <a:xfrm>
            <a:off x="5819775" y="2008188"/>
            <a:ext cx="0" cy="106203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31" name="Straight Arrow Connector 195"/>
          <p:cNvCxnSpPr/>
          <p:nvPr/>
        </p:nvCxnSpPr>
        <p:spPr>
          <a:xfrm>
            <a:off x="6200775" y="2847975"/>
            <a:ext cx="0" cy="2301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5832" name="Rounded Rectangle 182"/>
          <p:cNvSpPr/>
          <p:nvPr/>
        </p:nvSpPr>
        <p:spPr>
          <a:xfrm>
            <a:off x="5937250" y="25574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5833" name="Rounded Rectangle 183"/>
          <p:cNvSpPr/>
          <p:nvPr/>
        </p:nvSpPr>
        <p:spPr>
          <a:xfrm>
            <a:off x="5632450" y="30908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8515" y="4094480"/>
            <a:ext cx="360807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此图中，两个</a:t>
            </a:r>
            <a:r>
              <a:rPr lang="en-US" altLang="zh-CN"/>
              <a:t>load</a:t>
            </a:r>
            <a:r>
              <a:rPr lang="zh-CN" altLang="en-US"/>
              <a:t>指令是并行的，</a:t>
            </a:r>
            <a:endParaRPr lang="zh-CN" altLang="en-US"/>
          </a:p>
          <a:p>
            <a:r>
              <a:rPr lang="zh-CN" altLang="en-US"/>
              <a:t>两个</a:t>
            </a:r>
            <a:r>
              <a:rPr lang="en-US" altLang="zh-CN"/>
              <a:t>mul</a:t>
            </a:r>
            <a:r>
              <a:rPr lang="zh-CN" altLang="en-US"/>
              <a:t>指令也是并行的。</a:t>
            </a:r>
            <a:endParaRPr lang="zh-CN" altLang="en-US"/>
          </a:p>
          <a:p>
            <a:r>
              <a:rPr lang="zh-CN" altLang="en-US"/>
              <a:t>但是下个迭代仍然需要等待本个迭代</a:t>
            </a:r>
            <a:endParaRPr lang="zh-CN" altLang="en-US"/>
          </a:p>
          <a:p>
            <a:r>
              <a:rPr lang="zh-CN" altLang="en-US"/>
              <a:t>的结果，所以</a:t>
            </a:r>
            <a:r>
              <a:rPr lang="en-US" altLang="zh-CN"/>
              <a:t>critical path</a:t>
            </a:r>
            <a:r>
              <a:rPr lang="zh-CN" altLang="en-US"/>
              <a:t>仍然为</a:t>
            </a:r>
            <a:endParaRPr lang="zh-CN" altLang="en-US"/>
          </a:p>
          <a:p>
            <a:r>
              <a:rPr lang="en-US" altLang="zh-CN"/>
              <a:t>mul</a:t>
            </a:r>
            <a:r>
              <a:rPr lang="zh-CN" altLang="en-US"/>
              <a:t>哪条路径。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Slide Number Placeholder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93"/>
          <p:cNvGrpSpPr/>
          <p:nvPr/>
        </p:nvGrpSpPr>
        <p:grpSpPr>
          <a:xfrm>
            <a:off x="4406900" y="1562128"/>
            <a:ext cx="4584700" cy="1865126"/>
            <a:chOff x="596900" y="5262670"/>
            <a:chExt cx="4660900" cy="1865126"/>
          </a:xfrm>
          <a:solidFill>
            <a:schemeClr val="bg1"/>
          </a:solidFill>
        </p:grpSpPr>
        <p:sp>
          <p:nvSpPr>
            <p:cNvPr id="95" name="TextBox 94"/>
            <p:cNvSpPr txBox="1"/>
            <p:nvPr/>
          </p:nvSpPr>
          <p:spPr>
            <a:xfrm>
              <a:off x="596900" y="5262670"/>
              <a:ext cx="4660900" cy="18651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      Integer  Floating Point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Function     +     *      +      *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combine4     1.27  3.01  3.01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Combine5 2*1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1.01  3.01  3.01   5.01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Combine6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1*2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0.81  1.51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1.51   2.51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Latency   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1  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3      3      5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Throughput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0.5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1      1    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0.5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 bwMode="auto">
            <a:xfrm>
              <a:off x="685800" y="5715000"/>
              <a:ext cx="44958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2227671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3389074" y="5486400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Rectangle 88"/>
          <p:cNvSpPr/>
          <p:nvPr/>
        </p:nvSpPr>
        <p:spPr bwMode="auto">
          <a:xfrm>
            <a:off x="152400" y="1570038"/>
            <a:ext cx="4124325" cy="1303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0" name="TextBox 75"/>
          <p:cNvSpPr txBox="1"/>
          <p:nvPr/>
        </p:nvSpPr>
        <p:spPr>
          <a:xfrm>
            <a:off x="3171825" y="1728788"/>
            <a:ext cx="1104900" cy="319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data[0]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31" name="TextBox 75"/>
          <p:cNvSpPr txBox="1"/>
          <p:nvPr/>
        </p:nvSpPr>
        <p:spPr>
          <a:xfrm>
            <a:off x="3165475" y="2325688"/>
            <a:ext cx="11112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32" name="Rounded Rectangle 184"/>
          <p:cNvSpPr/>
          <p:nvPr/>
        </p:nvSpPr>
        <p:spPr>
          <a:xfrm>
            <a:off x="2441575" y="23637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7833" name="Straight Arrow Connector 191"/>
          <p:cNvCxnSpPr>
            <a:endCxn id="77835" idx="3"/>
          </p:cNvCxnSpPr>
          <p:nvPr/>
        </p:nvCxnSpPr>
        <p:spPr>
          <a:xfrm flipH="1">
            <a:off x="1257300" y="1747838"/>
            <a:ext cx="1546225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7834" name="Straight Arrow Connector 192"/>
          <p:cNvCxnSpPr>
            <a:endCxn id="77832" idx="0"/>
          </p:cNvCxnSpPr>
          <p:nvPr/>
        </p:nvCxnSpPr>
        <p:spPr>
          <a:xfrm>
            <a:off x="2803525" y="1447800"/>
            <a:ext cx="0" cy="9159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35" name="Rounded Rectangle 182"/>
          <p:cNvSpPr/>
          <p:nvPr/>
        </p:nvSpPr>
        <p:spPr>
          <a:xfrm>
            <a:off x="533400" y="16017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36" name="Rounded Rectangle 183"/>
          <p:cNvSpPr/>
          <p:nvPr/>
        </p:nvSpPr>
        <p:spPr>
          <a:xfrm>
            <a:off x="228600" y="21605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7837" name="Straight Arrow Connector 191"/>
          <p:cNvCxnSpPr/>
          <p:nvPr/>
        </p:nvCxnSpPr>
        <p:spPr>
          <a:xfrm flipH="1">
            <a:off x="2327275" y="2135188"/>
            <a:ext cx="47625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110" name="Straight Arrow Connector 195"/>
          <p:cNvCxnSpPr>
            <a:cxnSpLocks noChangeShapeType="1"/>
          </p:cNvCxnSpPr>
          <p:nvPr/>
        </p:nvCxnSpPr>
        <p:spPr bwMode="auto">
          <a:xfrm>
            <a:off x="381000" y="1447800"/>
            <a:ext cx="0" cy="7127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9" name="Straight Arrow Connector 196"/>
          <p:cNvCxnSpPr/>
          <p:nvPr/>
        </p:nvCxnSpPr>
        <p:spPr>
          <a:xfrm>
            <a:off x="800100" y="1893888"/>
            <a:ext cx="0" cy="266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15" name="Straight Arrow Connector 195"/>
          <p:cNvCxnSpPr>
            <a:cxnSpLocks noChangeShapeType="1"/>
          </p:cNvCxnSpPr>
          <p:nvPr/>
        </p:nvCxnSpPr>
        <p:spPr bwMode="auto">
          <a:xfrm>
            <a:off x="1485900" y="1447800"/>
            <a:ext cx="0" cy="1060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41" name="Straight Arrow Connector 195"/>
          <p:cNvCxnSpPr/>
          <p:nvPr/>
        </p:nvCxnSpPr>
        <p:spPr>
          <a:xfrm>
            <a:off x="1866900" y="2286000"/>
            <a:ext cx="0" cy="2301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42" name="Rounded Rectangle 182"/>
          <p:cNvSpPr/>
          <p:nvPr/>
        </p:nvSpPr>
        <p:spPr>
          <a:xfrm>
            <a:off x="1603375" y="19954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43" name="Rounded Rectangle 183"/>
          <p:cNvSpPr/>
          <p:nvPr/>
        </p:nvSpPr>
        <p:spPr>
          <a:xfrm>
            <a:off x="1298575" y="25288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52400" y="3001963"/>
            <a:ext cx="4124325" cy="1303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45" name="TextBox 75"/>
          <p:cNvSpPr txBox="1"/>
          <p:nvPr/>
        </p:nvSpPr>
        <p:spPr>
          <a:xfrm>
            <a:off x="3171825" y="3160713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data[2]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46" name="TextBox 75"/>
          <p:cNvSpPr txBox="1"/>
          <p:nvPr/>
        </p:nvSpPr>
        <p:spPr>
          <a:xfrm>
            <a:off x="3165475" y="3759200"/>
            <a:ext cx="1111250" cy="319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data[3]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47" name="Rounded Rectangle 184"/>
          <p:cNvSpPr/>
          <p:nvPr/>
        </p:nvSpPr>
        <p:spPr>
          <a:xfrm>
            <a:off x="2441575" y="3797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7848" name="Straight Arrow Connector 191"/>
          <p:cNvCxnSpPr>
            <a:endCxn id="77851" idx="3"/>
          </p:cNvCxnSpPr>
          <p:nvPr/>
        </p:nvCxnSpPr>
        <p:spPr>
          <a:xfrm flipH="1">
            <a:off x="1257300" y="3181350"/>
            <a:ext cx="1546225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7849" name="Straight Arrow Connector 192"/>
          <p:cNvCxnSpPr>
            <a:stCxn id="77832" idx="2"/>
            <a:endCxn id="77847" idx="0"/>
          </p:cNvCxnSpPr>
          <p:nvPr/>
        </p:nvCxnSpPr>
        <p:spPr>
          <a:xfrm>
            <a:off x="2803525" y="2655888"/>
            <a:ext cx="0" cy="1141412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7850" name="Straight Arrow Connector 193"/>
          <p:cNvCxnSpPr>
            <a:stCxn id="77847" idx="2"/>
          </p:cNvCxnSpPr>
          <p:nvPr/>
        </p:nvCxnSpPr>
        <p:spPr>
          <a:xfrm>
            <a:off x="2803525" y="4089400"/>
            <a:ext cx="0" cy="393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51" name="Rounded Rectangle 182"/>
          <p:cNvSpPr/>
          <p:nvPr/>
        </p:nvSpPr>
        <p:spPr>
          <a:xfrm>
            <a:off x="533400" y="3035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52" name="Rounded Rectangle 183"/>
          <p:cNvSpPr/>
          <p:nvPr/>
        </p:nvSpPr>
        <p:spPr>
          <a:xfrm>
            <a:off x="228600" y="3594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7853" name="Straight Arrow Connector 191"/>
          <p:cNvCxnSpPr/>
          <p:nvPr/>
        </p:nvCxnSpPr>
        <p:spPr>
          <a:xfrm flipH="1">
            <a:off x="2327275" y="3568700"/>
            <a:ext cx="47625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130" name="Straight Arrow Connector 195"/>
          <p:cNvCxnSpPr>
            <a:cxnSpLocks noChangeShapeType="1"/>
          </p:cNvCxnSpPr>
          <p:nvPr/>
        </p:nvCxnSpPr>
        <p:spPr bwMode="auto">
          <a:xfrm>
            <a:off x="381000" y="2452688"/>
            <a:ext cx="0" cy="11414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55" name="Straight Arrow Connector 196"/>
          <p:cNvCxnSpPr/>
          <p:nvPr/>
        </p:nvCxnSpPr>
        <p:spPr>
          <a:xfrm>
            <a:off x="800100" y="3327400"/>
            <a:ext cx="0" cy="266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3" name="Straight Arrow Connector 195"/>
          <p:cNvCxnSpPr>
            <a:cxnSpLocks noChangeShapeType="1"/>
          </p:cNvCxnSpPr>
          <p:nvPr/>
        </p:nvCxnSpPr>
        <p:spPr bwMode="auto">
          <a:xfrm>
            <a:off x="1485900" y="2820988"/>
            <a:ext cx="0" cy="11207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57" name="Straight Arrow Connector 195"/>
          <p:cNvCxnSpPr/>
          <p:nvPr/>
        </p:nvCxnSpPr>
        <p:spPr>
          <a:xfrm>
            <a:off x="1866900" y="3719513"/>
            <a:ext cx="0" cy="2301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58" name="Rounded Rectangle 182"/>
          <p:cNvSpPr/>
          <p:nvPr/>
        </p:nvSpPr>
        <p:spPr>
          <a:xfrm>
            <a:off x="1603375" y="3429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59" name="Rounded Rectangle 183"/>
          <p:cNvSpPr/>
          <p:nvPr/>
        </p:nvSpPr>
        <p:spPr>
          <a:xfrm>
            <a:off x="1298575" y="3962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152400" y="5022850"/>
            <a:ext cx="4124325" cy="1303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61" name="TextBox 75"/>
          <p:cNvSpPr txBox="1"/>
          <p:nvPr/>
        </p:nvSpPr>
        <p:spPr>
          <a:xfrm>
            <a:off x="3171825" y="5181600"/>
            <a:ext cx="1323975" cy="312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data[n-2]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62" name="TextBox 75"/>
          <p:cNvSpPr txBox="1"/>
          <p:nvPr/>
        </p:nvSpPr>
        <p:spPr>
          <a:xfrm>
            <a:off x="3165475" y="5778500"/>
            <a:ext cx="1331913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data[n-1]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63" name="Rounded Rectangle 184"/>
          <p:cNvSpPr/>
          <p:nvPr/>
        </p:nvSpPr>
        <p:spPr>
          <a:xfrm>
            <a:off x="2441575" y="5816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7864" name="Straight Arrow Connector 191"/>
          <p:cNvCxnSpPr>
            <a:endCxn id="77866" idx="3"/>
          </p:cNvCxnSpPr>
          <p:nvPr/>
        </p:nvCxnSpPr>
        <p:spPr>
          <a:xfrm flipH="1">
            <a:off x="1257300" y="5200650"/>
            <a:ext cx="1546225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7865" name="Straight Arrow Connector 192"/>
          <p:cNvCxnSpPr>
            <a:endCxn id="77863" idx="0"/>
          </p:cNvCxnSpPr>
          <p:nvPr/>
        </p:nvCxnSpPr>
        <p:spPr>
          <a:xfrm>
            <a:off x="2803525" y="4900613"/>
            <a:ext cx="0" cy="9159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66" name="Rounded Rectangle 182"/>
          <p:cNvSpPr/>
          <p:nvPr/>
        </p:nvSpPr>
        <p:spPr>
          <a:xfrm>
            <a:off x="533400" y="5054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67" name="Rounded Rectangle 183"/>
          <p:cNvSpPr/>
          <p:nvPr/>
        </p:nvSpPr>
        <p:spPr>
          <a:xfrm>
            <a:off x="228600" y="5613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7868" name="Straight Arrow Connector 191"/>
          <p:cNvCxnSpPr/>
          <p:nvPr/>
        </p:nvCxnSpPr>
        <p:spPr>
          <a:xfrm flipH="1">
            <a:off x="2327275" y="5588000"/>
            <a:ext cx="47625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160" name="Straight Arrow Connector 195"/>
          <p:cNvCxnSpPr>
            <a:cxnSpLocks noChangeShapeType="1"/>
          </p:cNvCxnSpPr>
          <p:nvPr/>
        </p:nvCxnSpPr>
        <p:spPr bwMode="auto">
          <a:xfrm>
            <a:off x="381000" y="4900613"/>
            <a:ext cx="0" cy="7127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70" name="Straight Arrow Connector 196"/>
          <p:cNvCxnSpPr/>
          <p:nvPr/>
        </p:nvCxnSpPr>
        <p:spPr>
          <a:xfrm>
            <a:off x="800100" y="5346700"/>
            <a:ext cx="0" cy="266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62" name="Straight Arrow Connector 195"/>
          <p:cNvCxnSpPr>
            <a:cxnSpLocks noChangeShapeType="1"/>
          </p:cNvCxnSpPr>
          <p:nvPr/>
        </p:nvCxnSpPr>
        <p:spPr bwMode="auto">
          <a:xfrm>
            <a:off x="1485900" y="4900613"/>
            <a:ext cx="0" cy="1060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72" name="Straight Arrow Connector 195"/>
          <p:cNvCxnSpPr/>
          <p:nvPr/>
        </p:nvCxnSpPr>
        <p:spPr>
          <a:xfrm>
            <a:off x="1866900" y="5738813"/>
            <a:ext cx="0" cy="2301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73" name="Rounded Rectangle 182"/>
          <p:cNvSpPr/>
          <p:nvPr/>
        </p:nvSpPr>
        <p:spPr>
          <a:xfrm>
            <a:off x="1603375" y="5448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74" name="Rounded Rectangle 183"/>
          <p:cNvSpPr/>
          <p:nvPr/>
        </p:nvSpPr>
        <p:spPr>
          <a:xfrm>
            <a:off x="1298575" y="59817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7875" name="Straight Arrow Connector 192"/>
          <p:cNvCxnSpPr>
            <a:stCxn id="77863" idx="2"/>
          </p:cNvCxnSpPr>
          <p:nvPr/>
        </p:nvCxnSpPr>
        <p:spPr>
          <a:xfrm>
            <a:off x="2803525" y="6108700"/>
            <a:ext cx="0" cy="520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67" name="Straight Arrow Connector 195"/>
          <p:cNvCxnSpPr>
            <a:cxnSpLocks noChangeShapeType="1"/>
          </p:cNvCxnSpPr>
          <p:nvPr/>
        </p:nvCxnSpPr>
        <p:spPr bwMode="auto">
          <a:xfrm>
            <a:off x="381000" y="5905500"/>
            <a:ext cx="0" cy="7239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95"/>
          <p:cNvCxnSpPr>
            <a:cxnSpLocks noChangeShapeType="1"/>
          </p:cNvCxnSpPr>
          <p:nvPr/>
        </p:nvCxnSpPr>
        <p:spPr bwMode="auto">
          <a:xfrm>
            <a:off x="1485900" y="6273800"/>
            <a:ext cx="0" cy="355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95"/>
          <p:cNvCxnSpPr>
            <a:cxnSpLocks noChangeShapeType="1"/>
          </p:cNvCxnSpPr>
          <p:nvPr/>
        </p:nvCxnSpPr>
        <p:spPr bwMode="auto">
          <a:xfrm>
            <a:off x="381000" y="3897313"/>
            <a:ext cx="0" cy="5857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79" name="Straight Arrow Connector 195"/>
          <p:cNvCxnSpPr/>
          <p:nvPr/>
        </p:nvCxnSpPr>
        <p:spPr>
          <a:xfrm>
            <a:off x="1485900" y="4264025"/>
            <a:ext cx="0" cy="2190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7880" name="TextBox 1"/>
          <p:cNvSpPr txBox="1"/>
          <p:nvPr/>
        </p:nvSpPr>
        <p:spPr>
          <a:xfrm>
            <a:off x="228600" y="4524375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81" name="TextBox 129"/>
          <p:cNvSpPr txBox="1"/>
          <p:nvPr/>
        </p:nvSpPr>
        <p:spPr>
          <a:xfrm>
            <a:off x="1295400" y="4524375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82" name="TextBox 129"/>
          <p:cNvSpPr txBox="1"/>
          <p:nvPr/>
        </p:nvSpPr>
        <p:spPr>
          <a:xfrm>
            <a:off x="2606675" y="4524375"/>
            <a:ext cx="441325" cy="428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7788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3594100"/>
            <a:ext cx="4459288" cy="257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4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Practice Problem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8852" name="Rectangle 5"/>
          <p:cNvSpPr/>
          <p:nvPr/>
        </p:nvSpPr>
        <p:spPr>
          <a:xfrm>
            <a:off x="457200" y="1600200"/>
            <a:ext cx="8001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two functional units for floating point multiplication, therefore it is obvious that its CPE improved from 5 to 2.5.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However, there is only one functional unit for either integer multiplication and floating point addition. Why their CPE improved?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0" name="Group 93"/>
          <p:cNvGrpSpPr/>
          <p:nvPr/>
        </p:nvGrpSpPr>
        <p:grpSpPr>
          <a:xfrm>
            <a:off x="4038600" y="4307074"/>
            <a:ext cx="4584700" cy="1865126"/>
            <a:chOff x="596900" y="5262670"/>
            <a:chExt cx="4660900" cy="1865126"/>
          </a:xfrm>
          <a:solidFill>
            <a:schemeClr val="bg1"/>
          </a:solidFill>
        </p:grpSpPr>
        <p:sp>
          <p:nvSpPr>
            <p:cNvPr id="11" name="TextBox 94"/>
            <p:cNvSpPr txBox="1"/>
            <p:nvPr/>
          </p:nvSpPr>
          <p:spPr>
            <a:xfrm>
              <a:off x="596900" y="5262670"/>
              <a:ext cx="4660900" cy="18651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      Integer  Floating Point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Function     +     *      +      *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combine4     1.27  3.01  3.01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Combine5 2*1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1.01  3.01  3.01   5.01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Combine6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1*2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0.81  1.51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1.51   2.51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Latency   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1  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3      3    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Throughput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0.5 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1      1   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0.5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" name="Straight Connector 95"/>
            <p:cNvCxnSpPr/>
            <p:nvPr/>
          </p:nvCxnSpPr>
          <p:spPr bwMode="auto">
            <a:xfrm>
              <a:off x="685800" y="5715000"/>
              <a:ext cx="44958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96"/>
            <p:cNvCxnSpPr/>
            <p:nvPr/>
          </p:nvCxnSpPr>
          <p:spPr bwMode="auto">
            <a:xfrm>
              <a:off x="2227671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97"/>
            <p:cNvCxnSpPr/>
            <p:nvPr/>
          </p:nvCxnSpPr>
          <p:spPr bwMode="auto">
            <a:xfrm>
              <a:off x="3389074" y="5486400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Enhance Parallelism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8" name="Rectangle 7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Multiple Accumulators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Accumulate in two different sums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Can be performed simultaneously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Combine at end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Re-association Transformation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Exploits property that integer addition &amp; multiplication are associative &amp; commutative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FP addition &amp; multiplication not associative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but transformation usually acceptable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1541463" y="34290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Execution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Functional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Units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541463" y="762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Rectangle 6"/>
          <p:cNvSpPr/>
          <p:nvPr/>
        </p:nvSpPr>
        <p:spPr>
          <a:xfrm>
            <a:off x="2216150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Branch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Rectangle 7"/>
          <p:cNvSpPr/>
          <p:nvPr/>
        </p:nvSpPr>
        <p:spPr>
          <a:xfrm>
            <a:off x="4148138" y="3962400"/>
            <a:ext cx="1109662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Rectangle 9"/>
          <p:cNvSpPr/>
          <p:nvPr/>
        </p:nvSpPr>
        <p:spPr>
          <a:xfrm>
            <a:off x="5302250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Load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Rectangle 10"/>
          <p:cNvSpPr/>
          <p:nvPr/>
        </p:nvSpPr>
        <p:spPr>
          <a:xfrm>
            <a:off x="6073775" y="3962400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Store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Rectangle 11"/>
          <p:cNvSpPr/>
          <p:nvPr/>
        </p:nvSpPr>
        <p:spPr>
          <a:xfrm>
            <a:off x="6621463" y="533400"/>
            <a:ext cx="1303337" cy="11430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ectangle 12"/>
          <p:cNvSpPr/>
          <p:nvPr/>
        </p:nvSpPr>
        <p:spPr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Rectangle 13"/>
          <p:cNvSpPr/>
          <p:nvPr/>
        </p:nvSpPr>
        <p:spPr>
          <a:xfrm>
            <a:off x="4241800" y="533400"/>
            <a:ext cx="1157288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Rectangle 14"/>
          <p:cNvSpPr/>
          <p:nvPr/>
        </p:nvSpPr>
        <p:spPr>
          <a:xfrm>
            <a:off x="4241800" y="1143000"/>
            <a:ext cx="1157288" cy="533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Line 15"/>
          <p:cNvSpPr/>
          <p:nvPr/>
        </p:nvSpPr>
        <p:spPr>
          <a:xfrm>
            <a:off x="5399088" y="804863"/>
            <a:ext cx="1254125" cy="15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8" name="Line 16"/>
          <p:cNvSpPr/>
          <p:nvPr/>
        </p:nvSpPr>
        <p:spPr>
          <a:xfrm flipH="1">
            <a:off x="5399088" y="1406525"/>
            <a:ext cx="1222375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9" name="Line 17"/>
          <p:cNvSpPr/>
          <p:nvPr/>
        </p:nvSpPr>
        <p:spPr>
          <a:xfrm>
            <a:off x="4819650" y="1676400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0" name="Freeform 18"/>
          <p:cNvSpPr/>
          <p:nvPr/>
        </p:nvSpPr>
        <p:spPr>
          <a:xfrm flipH="1">
            <a:off x="2312988" y="609600"/>
            <a:ext cx="1928812" cy="33528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81" name="Line 19"/>
          <p:cNvSpPr/>
          <p:nvPr/>
        </p:nvSpPr>
        <p:spPr>
          <a:xfrm rot="5400000">
            <a:off x="496252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2" name="Line 20"/>
          <p:cNvSpPr/>
          <p:nvPr/>
        </p:nvSpPr>
        <p:spPr>
          <a:xfrm rot="-5400000" flipV="1">
            <a:off x="5253038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3" name="Line 21"/>
          <p:cNvSpPr/>
          <p:nvPr/>
        </p:nvSpPr>
        <p:spPr>
          <a:xfrm rot="5400000">
            <a:off x="5734050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4" name="Line 22"/>
          <p:cNvSpPr/>
          <p:nvPr/>
        </p:nvSpPr>
        <p:spPr>
          <a:xfrm rot="5400000">
            <a:off x="602297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5" name="Text Box 23"/>
          <p:cNvSpPr txBox="1"/>
          <p:nvPr/>
        </p:nvSpPr>
        <p:spPr>
          <a:xfrm>
            <a:off x="5430838" y="530225"/>
            <a:ext cx="9493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86" name="Text Box 24"/>
          <p:cNvSpPr txBox="1"/>
          <p:nvPr/>
        </p:nvSpPr>
        <p:spPr>
          <a:xfrm>
            <a:off x="5391150" y="1077913"/>
            <a:ext cx="13144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87" name="Text Box 25"/>
          <p:cNvSpPr txBox="1"/>
          <p:nvPr/>
        </p:nvSpPr>
        <p:spPr>
          <a:xfrm>
            <a:off x="4684713" y="1673225"/>
            <a:ext cx="12430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88" name="Text Box 26"/>
          <p:cNvSpPr txBox="1"/>
          <p:nvPr/>
        </p:nvSpPr>
        <p:spPr>
          <a:xfrm>
            <a:off x="2286000" y="3089275"/>
            <a:ext cx="16033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89" name="Text Box 27"/>
          <p:cNvSpPr txBox="1"/>
          <p:nvPr/>
        </p:nvSpPr>
        <p:spPr>
          <a:xfrm>
            <a:off x="6440488" y="5164138"/>
            <a:ext cx="58420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90" name="Text Box 28"/>
          <p:cNvSpPr txBox="1"/>
          <p:nvPr/>
        </p:nvSpPr>
        <p:spPr>
          <a:xfrm>
            <a:off x="5661025" y="5181600"/>
            <a:ext cx="5842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91" name="Text Box 29"/>
          <p:cNvSpPr txBox="1"/>
          <p:nvPr/>
        </p:nvSpPr>
        <p:spPr>
          <a:xfrm>
            <a:off x="5002213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92" name="Text Box 30"/>
          <p:cNvSpPr txBox="1"/>
          <p:nvPr/>
        </p:nvSpPr>
        <p:spPr>
          <a:xfrm>
            <a:off x="5772150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93" name="Line 31"/>
          <p:cNvSpPr/>
          <p:nvPr/>
        </p:nvSpPr>
        <p:spPr>
          <a:xfrm>
            <a:off x="2543175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4" name="Line 33"/>
          <p:cNvSpPr/>
          <p:nvPr/>
        </p:nvSpPr>
        <p:spPr>
          <a:xfrm>
            <a:off x="45720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5" name="Line 34"/>
          <p:cNvSpPr/>
          <p:nvPr/>
        </p:nvSpPr>
        <p:spPr>
          <a:xfrm>
            <a:off x="5630863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6" name="Line 35"/>
          <p:cNvSpPr/>
          <p:nvPr/>
        </p:nvSpPr>
        <p:spPr>
          <a:xfrm>
            <a:off x="64008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7" name="Line 36"/>
          <p:cNvSpPr/>
          <p:nvPr/>
        </p:nvSpPr>
        <p:spPr>
          <a:xfrm>
            <a:off x="2543175" y="3733800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8" name="Rectangle 37"/>
          <p:cNvSpPr/>
          <p:nvPr/>
        </p:nvSpPr>
        <p:spPr>
          <a:xfrm>
            <a:off x="2989263" y="3962400"/>
            <a:ext cx="11080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99" name="Line 38"/>
          <p:cNvSpPr/>
          <p:nvPr/>
        </p:nvSpPr>
        <p:spPr>
          <a:xfrm>
            <a:off x="35814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0" name="Line 39"/>
          <p:cNvSpPr/>
          <p:nvPr/>
        </p:nvSpPr>
        <p:spPr>
          <a:xfrm>
            <a:off x="1735138" y="4800600"/>
            <a:ext cx="5214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301" name="Group 40"/>
          <p:cNvGrpSpPr/>
          <p:nvPr/>
        </p:nvGrpSpPr>
        <p:grpSpPr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314" name="Line 42"/>
            <p:cNvSpPr/>
            <p:nvPr/>
          </p:nvSpPr>
          <p:spPr>
            <a:xfrm>
              <a:off x="1872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315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316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1317" name="Line 46"/>
            <p:cNvSpPr/>
            <p:nvPr/>
          </p:nvSpPr>
          <p:spPr>
            <a:xfrm>
              <a:off x="1265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11302" name="Rectangle 47"/>
          <p:cNvSpPr/>
          <p:nvPr/>
        </p:nvSpPr>
        <p:spPr>
          <a:xfrm>
            <a:off x="2795588" y="4752975"/>
            <a:ext cx="18875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 Results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03" name="Rectangle 48"/>
          <p:cNvSpPr/>
          <p:nvPr/>
        </p:nvSpPr>
        <p:spPr>
          <a:xfrm>
            <a:off x="2795588" y="685800"/>
            <a:ext cx="1157287" cy="990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04" name="Rectangle 49"/>
          <p:cNvSpPr/>
          <p:nvPr/>
        </p:nvSpPr>
        <p:spPr>
          <a:xfrm>
            <a:off x="2989263" y="1219200"/>
            <a:ext cx="769937" cy="457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05" name="Line 50"/>
          <p:cNvSpPr/>
          <p:nvPr/>
        </p:nvSpPr>
        <p:spPr>
          <a:xfrm>
            <a:off x="2312988" y="1066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1306" name="Freeform 51"/>
          <p:cNvSpPr/>
          <p:nvPr/>
        </p:nvSpPr>
        <p:spPr>
          <a:xfrm flipH="1">
            <a:off x="1905000" y="1371600"/>
            <a:ext cx="890588" cy="34290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07" name="Text Box 52"/>
          <p:cNvSpPr txBox="1"/>
          <p:nvPr/>
        </p:nvSpPr>
        <p:spPr>
          <a:xfrm>
            <a:off x="190500" y="2009775"/>
            <a:ext cx="18018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Register Updates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08" name="Line 53"/>
          <p:cNvSpPr/>
          <p:nvPr/>
        </p:nvSpPr>
        <p:spPr>
          <a:xfrm>
            <a:off x="3759200" y="13716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9" name="Freeform 54"/>
          <p:cNvSpPr/>
          <p:nvPr/>
        </p:nvSpPr>
        <p:spPr>
          <a:xfrm>
            <a:off x="3856038" y="16764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10" name="Rectangle 7"/>
          <p:cNvSpPr/>
          <p:nvPr/>
        </p:nvSpPr>
        <p:spPr>
          <a:xfrm>
            <a:off x="3898900" y="2057400"/>
            <a:ext cx="1816100" cy="26035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Register renaming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11" name="Rectangle 7"/>
          <p:cNvSpPr/>
          <p:nvPr/>
        </p:nvSpPr>
        <p:spPr>
          <a:xfrm>
            <a:off x="4241800" y="2405063"/>
            <a:ext cx="1189038" cy="490537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Reorder 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buffer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12" name="Rectangle 7"/>
          <p:cNvSpPr/>
          <p:nvPr/>
        </p:nvSpPr>
        <p:spPr>
          <a:xfrm>
            <a:off x="3875088" y="3014663"/>
            <a:ext cx="1816100" cy="26035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Dispatch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810" y="2501900"/>
            <a:ext cx="20154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</a:t>
            </a:r>
            <a:endParaRPr lang="zh-CN" altLang="en-US"/>
          </a:p>
          <a:p>
            <a:r>
              <a:rPr lang="en-US" altLang="zh-CN"/>
              <a:t>store cache</a:t>
            </a:r>
            <a:endParaRPr lang="en-US" altLang="zh-CN"/>
          </a:p>
          <a:p>
            <a:r>
              <a:rPr lang="zh-CN" altLang="en-US"/>
              <a:t>并不是</a:t>
            </a:r>
            <a:r>
              <a:rPr lang="en-US" altLang="zh-CN"/>
              <a:t>data cache</a:t>
            </a:r>
            <a:endParaRPr lang="en-US" altLang="zh-CN"/>
          </a:p>
          <a:p>
            <a:r>
              <a:rPr lang="zh-CN" altLang="en-US"/>
              <a:t>的一部分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696200" cy="4876800"/>
          </a:xfrm>
          <a:solidFill>
            <a:srgbClr val="FFFFCC"/>
          </a:solidFill>
          <a:ln w="38100" cmpd="dbl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combine7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vec_ptr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v,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length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vec_length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(v), limit = length-1;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*data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get_vec_start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(v);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data_t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IDENT;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 combine 2 elements at a time */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(i = 0; i &lt; limit; i+=2){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OPER (data[i] OPER data[i+1]);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 finish any remaining elements */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 (; i &lt; length; i++)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OPER data[i];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Re-association Transformation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9080" y="4024630"/>
            <a:ext cx="1818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重新定义运算顺序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4"/>
          <p:cNvSpPr/>
          <p:nvPr/>
        </p:nvSpPr>
        <p:spPr>
          <a:xfrm>
            <a:off x="914400" y="3227388"/>
            <a:ext cx="6096000" cy="2676525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(%rax,%rdx.0,4) 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xmm0.0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load 4(%rax,%rdx.0,4)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 t.1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t.1, %xmm0.0      xmm0.1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mulq %xmm0.1, %xmm1.0  xmm1.1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addq $2,%rdx.0         %rdx.1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cmpq %rdx.1, %rbp      cc.1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228600" algn="l"/>
                <a:tab pos="37211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jg-taken cc.1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84996" name="Rectangle 44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Translation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84997" name="Rectangle 45"/>
          <p:cNvSpPr/>
          <p:nvPr/>
        </p:nvSpPr>
        <p:spPr>
          <a:xfrm>
            <a:off x="457200" y="1600200"/>
            <a:ext cx="83058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Two multiplies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within loop no longer have data dependency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Allows them to pipeline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7" name="Right Brace 106"/>
          <p:cNvSpPr/>
          <p:nvPr/>
        </p:nvSpPr>
        <p:spPr>
          <a:xfrm>
            <a:off x="5029200" y="2268538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7045" name="Rectangle 1"/>
          <p:cNvSpPr/>
          <p:nvPr/>
        </p:nvSpPr>
        <p:spPr>
          <a:xfrm>
            <a:off x="4572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6" name="Rectangle 33"/>
          <p:cNvSpPr/>
          <p:nvPr/>
        </p:nvSpPr>
        <p:spPr>
          <a:xfrm>
            <a:off x="11430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%rbp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7" name="Rectangle 34"/>
          <p:cNvSpPr/>
          <p:nvPr/>
        </p:nvSpPr>
        <p:spPr>
          <a:xfrm>
            <a:off x="18288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8" name="Rectangle 35"/>
          <p:cNvSpPr/>
          <p:nvPr/>
        </p:nvSpPr>
        <p:spPr>
          <a:xfrm>
            <a:off x="25146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9" name="Rectangle 36"/>
          <p:cNvSpPr/>
          <p:nvPr/>
        </p:nvSpPr>
        <p:spPr>
          <a:xfrm>
            <a:off x="4572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50" name="Rectangle 37"/>
          <p:cNvSpPr/>
          <p:nvPr/>
        </p:nvSpPr>
        <p:spPr>
          <a:xfrm>
            <a:off x="11430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%rbp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51" name="Rectangle 38"/>
          <p:cNvSpPr/>
          <p:nvPr/>
        </p:nvSpPr>
        <p:spPr>
          <a:xfrm>
            <a:off x="18288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52" name="Rectangle 39"/>
          <p:cNvSpPr/>
          <p:nvPr/>
        </p:nvSpPr>
        <p:spPr>
          <a:xfrm>
            <a:off x="25146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53" name="Rounded Rectangle 2"/>
          <p:cNvSpPr/>
          <p:nvPr/>
        </p:nvSpPr>
        <p:spPr>
          <a:xfrm>
            <a:off x="4000500" y="19716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54" name="Rounded Rectangle 41"/>
          <p:cNvSpPr/>
          <p:nvPr/>
        </p:nvSpPr>
        <p:spPr>
          <a:xfrm>
            <a:off x="4000500" y="256063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55" name="Rounded Rectangle 42"/>
          <p:cNvSpPr/>
          <p:nvPr/>
        </p:nvSpPr>
        <p:spPr>
          <a:xfrm>
            <a:off x="4000500" y="31607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56" name="Rounded Rectangle 43"/>
          <p:cNvSpPr/>
          <p:nvPr/>
        </p:nvSpPr>
        <p:spPr>
          <a:xfrm>
            <a:off x="4000500" y="34528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cmp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57" name="Rounded Rectangle 44"/>
          <p:cNvSpPr/>
          <p:nvPr/>
        </p:nvSpPr>
        <p:spPr>
          <a:xfrm>
            <a:off x="4000500" y="37449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jg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7058" name="Straight Arrow Connector 4"/>
          <p:cNvCxnSpPr>
            <a:stCxn id="87045" idx="2"/>
            <a:endCxn id="87049" idx="0"/>
          </p:cNvCxnSpPr>
          <p:nvPr/>
        </p:nvCxnSpPr>
        <p:spPr>
          <a:xfrm>
            <a:off x="800100" y="1905000"/>
            <a:ext cx="0" cy="22018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7059" name="Straight Arrow Connector 47"/>
          <p:cNvCxnSpPr>
            <a:stCxn id="87046" idx="2"/>
            <a:endCxn id="87050" idx="0"/>
          </p:cNvCxnSpPr>
          <p:nvPr/>
        </p:nvCxnSpPr>
        <p:spPr>
          <a:xfrm>
            <a:off x="1485900" y="1905000"/>
            <a:ext cx="0" cy="22018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7060" name="Straight Arrow Connector 54"/>
          <p:cNvCxnSpPr>
            <a:stCxn id="87047" idx="2"/>
          </p:cNvCxnSpPr>
          <p:nvPr/>
        </p:nvCxnSpPr>
        <p:spPr>
          <a:xfrm>
            <a:off x="2171700" y="1905000"/>
            <a:ext cx="0" cy="133191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61" name="Straight Arrow Connector 63"/>
          <p:cNvCxnSpPr/>
          <p:nvPr/>
        </p:nvCxnSpPr>
        <p:spPr>
          <a:xfrm>
            <a:off x="2171700" y="2057400"/>
            <a:ext cx="1828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7062" name="Straight Arrow Connector 67"/>
          <p:cNvCxnSpPr/>
          <p:nvPr/>
        </p:nvCxnSpPr>
        <p:spPr>
          <a:xfrm>
            <a:off x="800100" y="2133600"/>
            <a:ext cx="31877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7063" name="Straight Arrow Connector 68"/>
          <p:cNvCxnSpPr/>
          <p:nvPr/>
        </p:nvCxnSpPr>
        <p:spPr>
          <a:xfrm>
            <a:off x="2171700" y="2376488"/>
            <a:ext cx="1828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7064" name="Straight Arrow Connector 69"/>
          <p:cNvCxnSpPr/>
          <p:nvPr/>
        </p:nvCxnSpPr>
        <p:spPr>
          <a:xfrm>
            <a:off x="3543300" y="3078163"/>
            <a:ext cx="481013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65" name="Straight Arrow Connector 70"/>
          <p:cNvCxnSpPr/>
          <p:nvPr/>
        </p:nvCxnSpPr>
        <p:spPr>
          <a:xfrm>
            <a:off x="2857500" y="2209800"/>
            <a:ext cx="0" cy="457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66" name="Straight Arrow Connector 125"/>
          <p:cNvCxnSpPr/>
          <p:nvPr/>
        </p:nvCxnSpPr>
        <p:spPr>
          <a:xfrm>
            <a:off x="1485900" y="3687763"/>
            <a:ext cx="25146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7067" name="Straight Arrow Connector 126"/>
          <p:cNvCxnSpPr/>
          <p:nvPr/>
        </p:nvCxnSpPr>
        <p:spPr>
          <a:xfrm>
            <a:off x="2171700" y="3382963"/>
            <a:ext cx="1828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68" name="Straight Arrow Connector 127"/>
          <p:cNvCxnSpPr/>
          <p:nvPr/>
        </p:nvCxnSpPr>
        <p:spPr>
          <a:xfrm>
            <a:off x="2171700" y="3535363"/>
            <a:ext cx="18161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7069" name="Straight Arrow Connector 130"/>
          <p:cNvCxnSpPr>
            <a:endCxn id="87051" idx="0"/>
          </p:cNvCxnSpPr>
          <p:nvPr/>
        </p:nvCxnSpPr>
        <p:spPr>
          <a:xfrm>
            <a:off x="2171700" y="3395663"/>
            <a:ext cx="0" cy="7112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41" name="Curved Connector 140"/>
          <p:cNvCxnSpPr>
            <a:stCxn id="87056" idx="3"/>
            <a:endCxn id="87057" idx="3"/>
          </p:cNvCxnSpPr>
          <p:nvPr/>
        </p:nvCxnSpPr>
        <p:spPr bwMode="auto">
          <a:xfrm>
            <a:off x="4724400" y="3598863"/>
            <a:ext cx="12700" cy="292100"/>
          </a:xfrm>
          <a:prstGeom prst="curvedConnector3">
            <a:avLst>
              <a:gd name="adj1" fmla="val 22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1" name="Rectangle 151"/>
          <p:cNvSpPr/>
          <p:nvPr/>
        </p:nvSpPr>
        <p:spPr>
          <a:xfrm>
            <a:off x="4749800" y="3962400"/>
            <a:ext cx="431800" cy="320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cc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72" name="Rounded Rectangle 2"/>
          <p:cNvSpPr/>
          <p:nvPr/>
        </p:nvSpPr>
        <p:spPr>
          <a:xfrm>
            <a:off x="4000500" y="226853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73" name="Rounded Rectangle 41"/>
          <p:cNvSpPr/>
          <p:nvPr/>
        </p:nvSpPr>
        <p:spPr>
          <a:xfrm>
            <a:off x="4000500" y="28686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5" name="Curved Connector 54"/>
          <p:cNvCxnSpPr>
            <a:stCxn id="87072" idx="3"/>
            <a:endCxn id="87054" idx="3"/>
          </p:cNvCxnSpPr>
          <p:nvPr/>
        </p:nvCxnSpPr>
        <p:spPr bwMode="auto">
          <a:xfrm>
            <a:off x="4724400" y="2414588"/>
            <a:ext cx="12700" cy="2921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5" name="Rectangle 71"/>
          <p:cNvSpPr/>
          <p:nvPr/>
        </p:nvSpPr>
        <p:spPr>
          <a:xfrm>
            <a:off x="4797425" y="2667000"/>
            <a:ext cx="307975" cy="314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7076" name="Straight Arrow Connector 68"/>
          <p:cNvCxnSpPr/>
          <p:nvPr/>
        </p:nvCxnSpPr>
        <p:spPr>
          <a:xfrm>
            <a:off x="2857500" y="2971800"/>
            <a:ext cx="1143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7077" name="Straight Arrow Connector 69"/>
          <p:cNvCxnSpPr/>
          <p:nvPr/>
        </p:nvCxnSpPr>
        <p:spPr>
          <a:xfrm>
            <a:off x="2857500" y="2209800"/>
            <a:ext cx="1143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78" name="Straight Arrow Connector 58"/>
          <p:cNvCxnSpPr/>
          <p:nvPr/>
        </p:nvCxnSpPr>
        <p:spPr>
          <a:xfrm>
            <a:off x="800100" y="2438400"/>
            <a:ext cx="31877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7079" name="Straight Arrow Connector 58"/>
          <p:cNvCxnSpPr/>
          <p:nvPr/>
        </p:nvCxnSpPr>
        <p:spPr>
          <a:xfrm>
            <a:off x="2171700" y="3236913"/>
            <a:ext cx="1828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7080" name="Rectangle 35"/>
          <p:cNvSpPr/>
          <p:nvPr/>
        </p:nvSpPr>
        <p:spPr>
          <a:xfrm>
            <a:off x="32004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81" name="Rectangle 39"/>
          <p:cNvSpPr/>
          <p:nvPr/>
        </p:nvSpPr>
        <p:spPr>
          <a:xfrm>
            <a:off x="32004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7082" name="Straight Arrow Connector 70"/>
          <p:cNvCxnSpPr>
            <a:stCxn id="87080" idx="2"/>
          </p:cNvCxnSpPr>
          <p:nvPr/>
        </p:nvCxnSpPr>
        <p:spPr>
          <a:xfrm>
            <a:off x="3543300" y="1905000"/>
            <a:ext cx="0" cy="11430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83" name="Straight Arrow Connector 120"/>
          <p:cNvCxnSpPr>
            <a:endCxn id="87081" idx="0"/>
          </p:cNvCxnSpPr>
          <p:nvPr/>
        </p:nvCxnSpPr>
        <p:spPr>
          <a:xfrm>
            <a:off x="3543300" y="3078163"/>
            <a:ext cx="0" cy="1028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8" name="Rounded Rectangle 57"/>
          <p:cNvSpPr/>
          <p:nvPr/>
        </p:nvSpPr>
        <p:spPr>
          <a:xfrm>
            <a:off x="5181600" y="1984375"/>
            <a:ext cx="34290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movsd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(%rax,%rdx,4), %xmm0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81600" y="3149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$2,%rdx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81600" y="34417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cmpq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rdx,%rbp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81600" y="37338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loop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81600" y="2362200"/>
            <a:ext cx="3657600" cy="31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mulsd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4(%rax,%rdx,4), %xmm0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181600" y="2819400"/>
            <a:ext cx="3657600" cy="31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mulsd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%xmm0, %xmm1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87090" name="Straight Arrow Connector 68"/>
          <p:cNvCxnSpPr/>
          <p:nvPr/>
        </p:nvCxnSpPr>
        <p:spPr>
          <a:xfrm>
            <a:off x="2857500" y="2667000"/>
            <a:ext cx="1143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7091" name="Straight Arrow Connector 69"/>
          <p:cNvCxnSpPr/>
          <p:nvPr/>
        </p:nvCxnSpPr>
        <p:spPr>
          <a:xfrm>
            <a:off x="2844800" y="2743200"/>
            <a:ext cx="1143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92" name="Straight Arrow Connector 70"/>
          <p:cNvCxnSpPr/>
          <p:nvPr/>
        </p:nvCxnSpPr>
        <p:spPr>
          <a:xfrm>
            <a:off x="2838450" y="2743200"/>
            <a:ext cx="0" cy="23495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93" name="Straight Arrow Connector 68"/>
          <p:cNvCxnSpPr/>
          <p:nvPr/>
        </p:nvCxnSpPr>
        <p:spPr>
          <a:xfrm>
            <a:off x="3543300" y="3048000"/>
            <a:ext cx="4445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" name="Rectangle 204"/>
          <p:cNvSpPr/>
          <p:nvPr/>
        </p:nvSpPr>
        <p:spPr bwMode="auto">
          <a:xfrm>
            <a:off x="4679950" y="2130425"/>
            <a:ext cx="3778250" cy="190817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1" name="TextBox 75"/>
          <p:cNvSpPr txBox="1"/>
          <p:nvPr/>
        </p:nvSpPr>
        <p:spPr>
          <a:xfrm>
            <a:off x="7124700" y="2670175"/>
            <a:ext cx="11049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092" name="TextBox 75"/>
          <p:cNvSpPr txBox="1"/>
          <p:nvPr/>
        </p:nvSpPr>
        <p:spPr>
          <a:xfrm>
            <a:off x="7118350" y="3267075"/>
            <a:ext cx="13398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data[i+1]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09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4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89095" name="Straight Arrow Connector 188"/>
          <p:cNvCxnSpPr/>
          <p:nvPr/>
        </p:nvCxnSpPr>
        <p:spPr>
          <a:xfrm>
            <a:off x="1631950" y="1965325"/>
            <a:ext cx="0" cy="2444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9096" name="Rectangle 176"/>
          <p:cNvSpPr/>
          <p:nvPr/>
        </p:nvSpPr>
        <p:spPr>
          <a:xfrm>
            <a:off x="79375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097" name="Rectangle 177"/>
          <p:cNvSpPr/>
          <p:nvPr/>
        </p:nvSpPr>
        <p:spPr>
          <a:xfrm>
            <a:off x="147955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098" name="Rectangle 178"/>
          <p:cNvSpPr/>
          <p:nvPr/>
        </p:nvSpPr>
        <p:spPr>
          <a:xfrm>
            <a:off x="216535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%rbp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099" name="Rectangle 179"/>
          <p:cNvSpPr/>
          <p:nvPr/>
        </p:nvSpPr>
        <p:spPr>
          <a:xfrm>
            <a:off x="285115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00" name="Rectangle 180"/>
          <p:cNvSpPr/>
          <p:nvPr/>
        </p:nvSpPr>
        <p:spPr>
          <a:xfrm>
            <a:off x="793750" y="4497388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01" name="Rectangle 181"/>
          <p:cNvSpPr/>
          <p:nvPr/>
        </p:nvSpPr>
        <p:spPr>
          <a:xfrm>
            <a:off x="2851150" y="44958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02" name="Rounded Rectangle 184"/>
          <p:cNvSpPr/>
          <p:nvPr/>
        </p:nvSpPr>
        <p:spPr>
          <a:xfrm>
            <a:off x="2832100" y="3048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03" name="Rounded Rectangle 185"/>
          <p:cNvSpPr/>
          <p:nvPr/>
        </p:nvSpPr>
        <p:spPr>
          <a:xfrm>
            <a:off x="2146300" y="3505200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cmp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04" name="Rounded Rectangle 186"/>
          <p:cNvSpPr/>
          <p:nvPr/>
        </p:nvSpPr>
        <p:spPr>
          <a:xfrm>
            <a:off x="2146300" y="4051300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jg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9105" name="Straight Arrow Connector 187"/>
          <p:cNvCxnSpPr>
            <a:endCxn id="89100" idx="0"/>
          </p:cNvCxnSpPr>
          <p:nvPr/>
        </p:nvCxnSpPr>
        <p:spPr>
          <a:xfrm>
            <a:off x="1136650" y="4038600"/>
            <a:ext cx="0" cy="4587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06" name="Straight Arrow Connector 189"/>
          <p:cNvCxnSpPr>
            <a:stCxn id="89098" idx="2"/>
            <a:endCxn id="89103" idx="0"/>
          </p:cNvCxnSpPr>
          <p:nvPr/>
        </p:nvCxnSpPr>
        <p:spPr>
          <a:xfrm>
            <a:off x="2508250" y="1965325"/>
            <a:ext cx="0" cy="15398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107" name="Straight Arrow Connector 190"/>
          <p:cNvCxnSpPr>
            <a:endCxn id="89103" idx="3"/>
          </p:cNvCxnSpPr>
          <p:nvPr/>
        </p:nvCxnSpPr>
        <p:spPr>
          <a:xfrm flipH="1">
            <a:off x="2870200" y="3651250"/>
            <a:ext cx="32385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9108" name="Straight Arrow Connector 191"/>
          <p:cNvCxnSpPr>
            <a:endCxn id="89112" idx="3"/>
          </p:cNvCxnSpPr>
          <p:nvPr/>
        </p:nvCxnSpPr>
        <p:spPr>
          <a:xfrm flipH="1">
            <a:off x="1898650" y="2355850"/>
            <a:ext cx="12954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9109" name="Straight Arrow Connector 192"/>
          <p:cNvCxnSpPr>
            <a:stCxn id="89099" idx="2"/>
            <a:endCxn id="89102" idx="0"/>
          </p:cNvCxnSpPr>
          <p:nvPr/>
        </p:nvCxnSpPr>
        <p:spPr>
          <a:xfrm>
            <a:off x="3194050" y="1965325"/>
            <a:ext cx="0" cy="10826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10" name="Straight Arrow Connector 193"/>
          <p:cNvCxnSpPr>
            <a:stCxn id="89102" idx="2"/>
            <a:endCxn id="89101" idx="0"/>
          </p:cNvCxnSpPr>
          <p:nvPr/>
        </p:nvCxnSpPr>
        <p:spPr>
          <a:xfrm>
            <a:off x="3194050" y="3340100"/>
            <a:ext cx="0" cy="11557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11" name="Straight Arrow Connector 194"/>
          <p:cNvCxnSpPr>
            <a:stCxn id="89103" idx="2"/>
            <a:endCxn id="89104" idx="0"/>
          </p:cNvCxnSpPr>
          <p:nvPr/>
        </p:nvCxnSpPr>
        <p:spPr>
          <a:xfrm>
            <a:off x="2508250" y="3797300"/>
            <a:ext cx="0" cy="2540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9112" name="Rounded Rectangle 182"/>
          <p:cNvSpPr/>
          <p:nvPr/>
        </p:nvSpPr>
        <p:spPr>
          <a:xfrm>
            <a:off x="1174750" y="2209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13" name="Rounded Rectangle 183"/>
          <p:cNvSpPr/>
          <p:nvPr/>
        </p:nvSpPr>
        <p:spPr>
          <a:xfrm>
            <a:off x="869950" y="3746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9114" name="Straight Arrow Connector 191"/>
          <p:cNvCxnSpPr/>
          <p:nvPr/>
        </p:nvCxnSpPr>
        <p:spPr>
          <a:xfrm flipH="1">
            <a:off x="2317750" y="2819400"/>
            <a:ext cx="876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9115" name="Straight Arrow Connector 195"/>
          <p:cNvCxnSpPr/>
          <p:nvPr/>
        </p:nvCxnSpPr>
        <p:spPr>
          <a:xfrm>
            <a:off x="1022350" y="1965325"/>
            <a:ext cx="0" cy="17811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16" name="Straight Arrow Connector 196"/>
          <p:cNvCxnSpPr/>
          <p:nvPr/>
        </p:nvCxnSpPr>
        <p:spPr>
          <a:xfrm>
            <a:off x="1441450" y="3467100"/>
            <a:ext cx="0" cy="29845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17" name="Straight Arrow Connector 195"/>
          <p:cNvCxnSpPr/>
          <p:nvPr/>
        </p:nvCxnSpPr>
        <p:spPr>
          <a:xfrm>
            <a:off x="1479550" y="2508250"/>
            <a:ext cx="0" cy="69215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18" name="Straight Arrow Connector 195"/>
          <p:cNvCxnSpPr/>
          <p:nvPr/>
        </p:nvCxnSpPr>
        <p:spPr>
          <a:xfrm>
            <a:off x="1917700" y="2970213"/>
            <a:ext cx="0" cy="2301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9119" name="Rounded Rectangle 182"/>
          <p:cNvSpPr/>
          <p:nvPr/>
        </p:nvSpPr>
        <p:spPr>
          <a:xfrm>
            <a:off x="1593850" y="26797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20" name="Rounded Rectangle 183"/>
          <p:cNvSpPr/>
          <p:nvPr/>
        </p:nvSpPr>
        <p:spPr>
          <a:xfrm>
            <a:off x="1328738" y="3175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9121" name="Straight Arrow Connector 188"/>
          <p:cNvCxnSpPr/>
          <p:nvPr/>
        </p:nvCxnSpPr>
        <p:spPr>
          <a:xfrm>
            <a:off x="2089150" y="1981200"/>
            <a:ext cx="0" cy="72231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9122" name="Rectangle 176"/>
          <p:cNvSpPr/>
          <p:nvPr/>
        </p:nvSpPr>
        <p:spPr>
          <a:xfrm>
            <a:off x="4838700" y="166211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23" name="Rectangle 179"/>
          <p:cNvSpPr/>
          <p:nvPr/>
        </p:nvSpPr>
        <p:spPr>
          <a:xfrm>
            <a:off x="6451600" y="166211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24" name="Rectangle 180"/>
          <p:cNvSpPr/>
          <p:nvPr/>
        </p:nvSpPr>
        <p:spPr>
          <a:xfrm>
            <a:off x="4838700" y="41910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%xmm0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25" name="Rectangle 181"/>
          <p:cNvSpPr/>
          <p:nvPr/>
        </p:nvSpPr>
        <p:spPr>
          <a:xfrm>
            <a:off x="6451600" y="41910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26" name="Rounded Rectangle 184"/>
          <p:cNvSpPr/>
          <p:nvPr/>
        </p:nvSpPr>
        <p:spPr>
          <a:xfrm>
            <a:off x="6432550" y="30495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9127" name="Straight Arrow Connector 187"/>
          <p:cNvCxnSpPr>
            <a:endCxn id="89124" idx="0"/>
          </p:cNvCxnSpPr>
          <p:nvPr/>
        </p:nvCxnSpPr>
        <p:spPr>
          <a:xfrm>
            <a:off x="5181600" y="3960813"/>
            <a:ext cx="0" cy="2301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28" name="Straight Arrow Connector 191"/>
          <p:cNvCxnSpPr/>
          <p:nvPr/>
        </p:nvCxnSpPr>
        <p:spPr>
          <a:xfrm flipH="1">
            <a:off x="5943600" y="2444750"/>
            <a:ext cx="8509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9129" name="Straight Arrow Connector 192"/>
          <p:cNvCxnSpPr>
            <a:stCxn id="89123" idx="2"/>
            <a:endCxn id="89126" idx="0"/>
          </p:cNvCxnSpPr>
          <p:nvPr/>
        </p:nvCxnSpPr>
        <p:spPr>
          <a:xfrm>
            <a:off x="6794500" y="1966913"/>
            <a:ext cx="0" cy="10826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30" name="Straight Arrow Connector 193"/>
          <p:cNvCxnSpPr>
            <a:stCxn id="89126" idx="2"/>
            <a:endCxn id="89125" idx="0"/>
          </p:cNvCxnSpPr>
          <p:nvPr/>
        </p:nvCxnSpPr>
        <p:spPr>
          <a:xfrm>
            <a:off x="6794500" y="3341688"/>
            <a:ext cx="0" cy="849312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9131" name="Rounded Rectangle 182"/>
          <p:cNvSpPr/>
          <p:nvPr/>
        </p:nvSpPr>
        <p:spPr>
          <a:xfrm>
            <a:off x="5219700" y="22987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32" name="Rounded Rectangle 183"/>
          <p:cNvSpPr/>
          <p:nvPr/>
        </p:nvSpPr>
        <p:spPr>
          <a:xfrm>
            <a:off x="4914900" y="36687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9133" name="Straight Arrow Connector 191"/>
          <p:cNvCxnSpPr/>
          <p:nvPr/>
        </p:nvCxnSpPr>
        <p:spPr>
          <a:xfrm flipH="1">
            <a:off x="6362700" y="2819400"/>
            <a:ext cx="431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89134" name="Straight Arrow Connector 195"/>
          <p:cNvCxnSpPr/>
          <p:nvPr/>
        </p:nvCxnSpPr>
        <p:spPr>
          <a:xfrm>
            <a:off x="5067300" y="1966913"/>
            <a:ext cx="0" cy="1701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35" name="Straight Arrow Connector 196"/>
          <p:cNvCxnSpPr/>
          <p:nvPr/>
        </p:nvCxnSpPr>
        <p:spPr>
          <a:xfrm>
            <a:off x="5486400" y="3470275"/>
            <a:ext cx="0" cy="19843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36" name="Straight Arrow Connector 195"/>
          <p:cNvCxnSpPr/>
          <p:nvPr/>
        </p:nvCxnSpPr>
        <p:spPr>
          <a:xfrm>
            <a:off x="5486400" y="2603500"/>
            <a:ext cx="0" cy="5984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9137" name="Straight Arrow Connector 195"/>
          <p:cNvCxnSpPr/>
          <p:nvPr/>
        </p:nvCxnSpPr>
        <p:spPr>
          <a:xfrm>
            <a:off x="5962650" y="2971800"/>
            <a:ext cx="0" cy="2301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9138" name="Rounded Rectangle 182"/>
          <p:cNvSpPr/>
          <p:nvPr/>
        </p:nvSpPr>
        <p:spPr>
          <a:xfrm>
            <a:off x="5638800" y="26812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139" name="Rounded Rectangle 183"/>
          <p:cNvSpPr/>
          <p:nvPr/>
        </p:nvSpPr>
        <p:spPr>
          <a:xfrm>
            <a:off x="5373688" y="31781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9805" y="5010150"/>
            <a:ext cx="45605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与</a:t>
            </a:r>
            <a:r>
              <a:rPr lang="en-US" altLang="zh-CN" sz="2000"/>
              <a:t>multi-accumulator</a:t>
            </a:r>
            <a:r>
              <a:rPr lang="zh-CN" altLang="en-US" sz="2000"/>
              <a:t>方式几乎等价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3563620" y="5378450"/>
            <a:ext cx="49961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load</a:t>
            </a:r>
            <a:r>
              <a:rPr lang="zh-CN" altLang="en-US"/>
              <a:t>指令是并行的，但是两个</a:t>
            </a:r>
            <a:r>
              <a:rPr lang="en-US" altLang="zh-CN"/>
              <a:t>mul</a:t>
            </a:r>
            <a:r>
              <a:rPr lang="zh-CN" altLang="en-US"/>
              <a:t>指令</a:t>
            </a:r>
            <a:endParaRPr lang="zh-CN" altLang="en-US"/>
          </a:p>
          <a:p>
            <a:r>
              <a:rPr lang="zh-CN" altLang="en-US"/>
              <a:t>并不是并行的。并且与之前类似的，下一次</a:t>
            </a:r>
            <a:endParaRPr lang="zh-CN" altLang="en-US"/>
          </a:p>
          <a:p>
            <a:r>
              <a:rPr lang="zh-CN" altLang="en-US"/>
              <a:t>迭代的</a:t>
            </a:r>
            <a:r>
              <a:rPr lang="en-US" altLang="zh-CN"/>
              <a:t>mul</a:t>
            </a:r>
            <a:r>
              <a:rPr lang="zh-CN" altLang="en-US"/>
              <a:t>指令的执行仍然需要本次迭代的结果作</a:t>
            </a:r>
            <a:endParaRPr lang="zh-CN" altLang="en-US"/>
          </a:p>
          <a:p>
            <a:r>
              <a:rPr lang="zh-CN" altLang="en-US"/>
              <a:t>为操作数，故</a:t>
            </a:r>
            <a:r>
              <a:rPr lang="en-US" altLang="zh-CN"/>
              <a:t>critical path</a:t>
            </a:r>
            <a:r>
              <a:rPr lang="zh-CN" altLang="en-US"/>
              <a:t>仍然为</a:t>
            </a:r>
            <a:r>
              <a:rPr lang="en-US" altLang="zh-CN"/>
              <a:t>mul</a:t>
            </a:r>
            <a:r>
              <a:rPr lang="zh-CN" altLang="en-US"/>
              <a:t>那条路径。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Slide Number Placeholder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Graphical Representation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88950" y="1906588"/>
            <a:ext cx="3549650" cy="179387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1" name="TextBox 75"/>
          <p:cNvSpPr txBox="1"/>
          <p:nvPr/>
        </p:nvSpPr>
        <p:spPr>
          <a:xfrm>
            <a:off x="2933700" y="2325688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data[0]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42" name="TextBox 75"/>
          <p:cNvSpPr txBox="1"/>
          <p:nvPr/>
        </p:nvSpPr>
        <p:spPr>
          <a:xfrm>
            <a:off x="2927350" y="2922588"/>
            <a:ext cx="13398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data[1]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43" name="Rounded Rectangle 184"/>
          <p:cNvSpPr/>
          <p:nvPr/>
        </p:nvSpPr>
        <p:spPr>
          <a:xfrm>
            <a:off x="2241550" y="2705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1144" name="Straight Arrow Connector 191"/>
          <p:cNvCxnSpPr/>
          <p:nvPr/>
        </p:nvCxnSpPr>
        <p:spPr>
          <a:xfrm flipH="1">
            <a:off x="1752600" y="2100263"/>
            <a:ext cx="8509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91145" name="Straight Arrow Connector 192"/>
          <p:cNvCxnSpPr>
            <a:endCxn id="91143" idx="0"/>
          </p:cNvCxnSpPr>
          <p:nvPr/>
        </p:nvCxnSpPr>
        <p:spPr>
          <a:xfrm>
            <a:off x="2603500" y="1622425"/>
            <a:ext cx="0" cy="10826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91146" name="Rounded Rectangle 182"/>
          <p:cNvSpPr/>
          <p:nvPr/>
        </p:nvSpPr>
        <p:spPr>
          <a:xfrm>
            <a:off x="1028700" y="19542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47" name="Rounded Rectangle 183"/>
          <p:cNvSpPr/>
          <p:nvPr/>
        </p:nvSpPr>
        <p:spPr>
          <a:xfrm>
            <a:off x="723900" y="332263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1148" name="Straight Arrow Connector 191"/>
          <p:cNvCxnSpPr/>
          <p:nvPr/>
        </p:nvCxnSpPr>
        <p:spPr>
          <a:xfrm flipH="1">
            <a:off x="2171700" y="2474913"/>
            <a:ext cx="431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79" name="Straight Arrow Connector 195"/>
          <p:cNvCxnSpPr>
            <a:cxnSpLocks noChangeShapeType="1"/>
          </p:cNvCxnSpPr>
          <p:nvPr/>
        </p:nvCxnSpPr>
        <p:spPr bwMode="auto">
          <a:xfrm>
            <a:off x="876300" y="1622425"/>
            <a:ext cx="0" cy="1700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50" name="Straight Arrow Connector 196"/>
          <p:cNvCxnSpPr/>
          <p:nvPr/>
        </p:nvCxnSpPr>
        <p:spPr>
          <a:xfrm>
            <a:off x="1295400" y="3124200"/>
            <a:ext cx="0" cy="19843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91151" name="Straight Arrow Connector 195"/>
          <p:cNvCxnSpPr/>
          <p:nvPr/>
        </p:nvCxnSpPr>
        <p:spPr>
          <a:xfrm>
            <a:off x="1295400" y="2259013"/>
            <a:ext cx="0" cy="5984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91152" name="Straight Arrow Connector 195"/>
          <p:cNvCxnSpPr/>
          <p:nvPr/>
        </p:nvCxnSpPr>
        <p:spPr>
          <a:xfrm>
            <a:off x="1771650" y="2627313"/>
            <a:ext cx="0" cy="2301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91153" name="Rounded Rectangle 182"/>
          <p:cNvSpPr/>
          <p:nvPr/>
        </p:nvSpPr>
        <p:spPr>
          <a:xfrm>
            <a:off x="1447800" y="2336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2962" name="Rounded Rectangle 183"/>
          <p:cNvSpPr/>
          <p:nvPr/>
        </p:nvSpPr>
        <p:spPr>
          <a:xfrm>
            <a:off x="1182688" y="2832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88950" y="3883025"/>
            <a:ext cx="3549650" cy="179387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56" name="TextBox 75"/>
          <p:cNvSpPr txBox="1"/>
          <p:nvPr/>
        </p:nvSpPr>
        <p:spPr>
          <a:xfrm>
            <a:off x="2933700" y="4305300"/>
            <a:ext cx="110490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data[2]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57" name="TextBox 75"/>
          <p:cNvSpPr txBox="1"/>
          <p:nvPr/>
        </p:nvSpPr>
        <p:spPr>
          <a:xfrm>
            <a:off x="2927350" y="4902200"/>
            <a:ext cx="1339850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data[3]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58" name="Rounded Rectangle 184"/>
          <p:cNvSpPr/>
          <p:nvPr/>
        </p:nvSpPr>
        <p:spPr>
          <a:xfrm>
            <a:off x="2241550" y="4686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1159" name="Straight Arrow Connector 191"/>
          <p:cNvCxnSpPr/>
          <p:nvPr/>
        </p:nvCxnSpPr>
        <p:spPr>
          <a:xfrm flipH="1">
            <a:off x="1752600" y="4079875"/>
            <a:ext cx="8509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91160" name="Straight Arrow Connector 192"/>
          <p:cNvCxnSpPr/>
          <p:nvPr/>
        </p:nvCxnSpPr>
        <p:spPr>
          <a:xfrm>
            <a:off x="2603500" y="4978400"/>
            <a:ext cx="0" cy="10826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91161" name="Rounded Rectangle 182"/>
          <p:cNvSpPr/>
          <p:nvPr/>
        </p:nvSpPr>
        <p:spPr>
          <a:xfrm>
            <a:off x="1028700" y="39338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62" name="Rounded Rectangle 183"/>
          <p:cNvSpPr/>
          <p:nvPr/>
        </p:nvSpPr>
        <p:spPr>
          <a:xfrm>
            <a:off x="723900" y="530383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1163" name="Straight Arrow Connector 191"/>
          <p:cNvCxnSpPr/>
          <p:nvPr/>
        </p:nvCxnSpPr>
        <p:spPr>
          <a:xfrm flipH="1">
            <a:off x="2171700" y="4454525"/>
            <a:ext cx="431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103" name="Straight Arrow Connector 195"/>
          <p:cNvCxnSpPr>
            <a:cxnSpLocks noChangeShapeType="1"/>
          </p:cNvCxnSpPr>
          <p:nvPr/>
        </p:nvCxnSpPr>
        <p:spPr bwMode="auto">
          <a:xfrm>
            <a:off x="876300" y="3614738"/>
            <a:ext cx="0" cy="1689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65" name="Straight Arrow Connector 196"/>
          <p:cNvCxnSpPr/>
          <p:nvPr/>
        </p:nvCxnSpPr>
        <p:spPr>
          <a:xfrm>
            <a:off x="1295400" y="5105400"/>
            <a:ext cx="0" cy="19843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91166" name="Straight Arrow Connector 195"/>
          <p:cNvCxnSpPr/>
          <p:nvPr/>
        </p:nvCxnSpPr>
        <p:spPr>
          <a:xfrm>
            <a:off x="1295400" y="4238625"/>
            <a:ext cx="0" cy="6000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91167" name="Straight Arrow Connector 195"/>
          <p:cNvCxnSpPr/>
          <p:nvPr/>
        </p:nvCxnSpPr>
        <p:spPr>
          <a:xfrm>
            <a:off x="1771650" y="4608513"/>
            <a:ext cx="0" cy="2301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91168" name="Rounded Rectangle 182"/>
          <p:cNvSpPr/>
          <p:nvPr/>
        </p:nvSpPr>
        <p:spPr>
          <a:xfrm>
            <a:off x="1447800" y="4318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2977" name="Rounded Rectangle 183"/>
          <p:cNvSpPr/>
          <p:nvPr/>
        </p:nvSpPr>
        <p:spPr>
          <a:xfrm>
            <a:off x="1182688" y="4813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mul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1170" name="Straight Arrow Connector 193"/>
          <p:cNvCxnSpPr>
            <a:stCxn id="91143" idx="2"/>
            <a:endCxn id="91158" idx="0"/>
          </p:cNvCxnSpPr>
          <p:nvPr/>
        </p:nvCxnSpPr>
        <p:spPr>
          <a:xfrm>
            <a:off x="2603500" y="2997200"/>
            <a:ext cx="0" cy="16891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2" name="Straight Arrow Connector 195"/>
          <p:cNvCxnSpPr>
            <a:cxnSpLocks noChangeShapeType="1"/>
          </p:cNvCxnSpPr>
          <p:nvPr/>
        </p:nvCxnSpPr>
        <p:spPr bwMode="auto">
          <a:xfrm>
            <a:off x="876300" y="5595938"/>
            <a:ext cx="0" cy="5762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93"/>
          <p:cNvGrpSpPr/>
          <p:nvPr/>
        </p:nvGrpSpPr>
        <p:grpSpPr>
          <a:xfrm>
            <a:off x="4349749" y="1457227"/>
            <a:ext cx="4584700" cy="2086726"/>
            <a:chOff x="596900" y="5262670"/>
            <a:chExt cx="4660900" cy="1576629"/>
          </a:xfrm>
          <a:solidFill>
            <a:schemeClr val="bg1"/>
          </a:solidFill>
        </p:grpSpPr>
        <p:sp>
          <p:nvSpPr>
            <p:cNvPr id="43" name="TextBox 94"/>
            <p:cNvSpPr txBox="1"/>
            <p:nvPr/>
          </p:nvSpPr>
          <p:spPr>
            <a:xfrm>
              <a:off x="596900" y="5262670"/>
              <a:ext cx="4660900" cy="15766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      Integer  Floating Point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Function      +    *      +      *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combine4     1.27  3.01  3.01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Combine5 2*1 1.01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3.01  3.01   5.01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Combine6 1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*2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0.81  1.51  1.51   2.51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Combine7 2*1a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1.01  1.51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1.51   2.51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Latency    1.00   3.00   3.00   5.00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Throughput 0.50   1.00   1.00   0.50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4" name="Straight Connector 96"/>
            <p:cNvCxnSpPr/>
            <p:nvPr/>
          </p:nvCxnSpPr>
          <p:spPr bwMode="auto">
            <a:xfrm>
              <a:off x="2285772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97"/>
            <p:cNvCxnSpPr/>
            <p:nvPr/>
          </p:nvCxnSpPr>
          <p:spPr bwMode="auto">
            <a:xfrm>
              <a:off x="3389074" y="5486400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298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3581400"/>
            <a:ext cx="4576763" cy="259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2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2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29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Summary of Results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5410200" cy="23701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0" u="sng" kern="1200" cap="none" spc="0" normalizeH="0" baseline="0" noProof="0" dirty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</a:t>
            </a:r>
            <a:r>
              <a:rPr kumimoji="0" lang="en-US" altLang="zh-CN" sz="2000" b="0" u="sng" kern="1200" cap="none" spc="0" normalizeH="0" baseline="0" noProof="0" dirty="0" err="1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Indep</a:t>
            </a:r>
            <a:r>
              <a:rPr kumimoji="0" lang="en-US" altLang="zh-CN" sz="2000" b="0" u="sng" kern="1200" cap="none" spc="0" normalizeH="0" baseline="0" noProof="0" dirty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Opts</a:t>
            </a:r>
            <a:endParaRPr kumimoji="0" lang="en-US" altLang="zh-CN" sz="2000" b="0" u="sng" kern="1200" cap="none" spc="0" normalizeH="0" baseline="0" noProof="0" dirty="0">
              <a:latin typeface="Corbel" panose="020B0503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marR="0" indent="-1905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kern="1200" cap="none" spc="0" normalizeH="0" baseline="0" noProof="0" dirty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Eliminating loop inefficiencies</a:t>
            </a:r>
            <a:endParaRPr kumimoji="0" lang="en-US" altLang="zh-CN" sz="1800" b="0" kern="1200" cap="none" spc="0" normalizeH="0" baseline="0" noProof="0" dirty="0">
              <a:latin typeface="Corbel" panose="020B0503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marR="0" indent="-1905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kern="1200" cap="none" spc="0" normalizeH="0" baseline="0" noProof="0" dirty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Reducing procedure calls</a:t>
            </a:r>
            <a:endParaRPr kumimoji="0" lang="en-US" altLang="zh-CN" sz="1800" b="0" kern="1200" cap="none" spc="0" normalizeH="0" baseline="0" noProof="0" dirty="0">
              <a:latin typeface="Corbel" panose="020B0503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marR="0" indent="-1905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kern="1200" cap="none" spc="0" normalizeH="0" baseline="0" noProof="0" dirty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Eliminating unneeded memory references</a:t>
            </a:r>
            <a:endParaRPr kumimoji="0" lang="en-US" altLang="zh-CN" sz="1800" b="0" kern="1200" cap="none" spc="0" normalizeH="0" baseline="0" noProof="0" dirty="0">
              <a:latin typeface="Corbel" panose="020B0503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0" u="sng" kern="1200" cap="none" spc="0" normalizeH="0" baseline="0" noProof="0" dirty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dep. Opts</a:t>
            </a:r>
            <a:endParaRPr kumimoji="0" lang="en-US" altLang="zh-CN" sz="2000" b="0" u="sng" kern="1200" cap="none" spc="0" normalizeH="0" baseline="0" noProof="0" dirty="0">
              <a:latin typeface="Corbel" panose="020B0503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marR="0" indent="-1905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kern="1200" cap="none" spc="0" normalizeH="0" baseline="0" noProof="0" dirty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 Unrolling</a:t>
            </a:r>
            <a:endParaRPr kumimoji="0" lang="en-US" altLang="zh-CN" sz="1800" b="0" kern="1200" cap="none" spc="0" normalizeH="0" baseline="0" noProof="0" dirty="0">
              <a:latin typeface="Corbel" panose="020B0503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marR="0" indent="-1905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kern="1200" cap="none" spc="0" normalizeH="0" baseline="0" noProof="0" dirty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Accumulator</a:t>
            </a:r>
            <a:endParaRPr kumimoji="0" lang="en-US" altLang="zh-CN" sz="1800" b="0" kern="1200" cap="none" spc="0" normalizeH="0" baseline="0" noProof="0" dirty="0">
              <a:latin typeface="Corbel" panose="020B0503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marR="0" indent="-1905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kern="1200" cap="none" spc="0" normalizeH="0" baseline="0" noProof="0" dirty="0" err="1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Reassociation</a:t>
            </a:r>
            <a:endParaRPr kumimoji="0" lang="zh-CN" altLang="en-US" sz="1800" b="0" kern="1200" cap="none" spc="0" normalizeH="0" baseline="0" noProof="0" dirty="0">
              <a:latin typeface="Corbel" panose="020B0503020204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grpSp>
        <p:nvGrpSpPr>
          <p:cNvPr id="12" name="Group 93"/>
          <p:cNvGrpSpPr/>
          <p:nvPr/>
        </p:nvGrpSpPr>
        <p:grpSpPr>
          <a:xfrm>
            <a:off x="2895600" y="3962401"/>
            <a:ext cx="5257800" cy="1865126"/>
            <a:chOff x="-682910" y="7030567"/>
            <a:chExt cx="5345187" cy="1409199"/>
          </a:xfrm>
          <a:solidFill>
            <a:schemeClr val="bg1"/>
          </a:solidFill>
        </p:grpSpPr>
        <p:sp>
          <p:nvSpPr>
            <p:cNvPr id="13" name="TextBox 94"/>
            <p:cNvSpPr txBox="1"/>
            <p:nvPr/>
          </p:nvSpPr>
          <p:spPr>
            <a:xfrm>
              <a:off x="-682910" y="7030567"/>
              <a:ext cx="5345187" cy="14091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          Integer   Floating Point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Function         +     *      +      *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Combine1 –O0    10.12 10.12  10.17 11.14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Combine6 2*2    0.81  1.51   1.51   2.51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Combine6 10*10  0.55  1.00   1.01   0.52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Latency         1.00   3.00  3.00   5.00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Throughput      0.50   1.00  1.00   0.50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Straight Connector 96"/>
            <p:cNvCxnSpPr/>
            <p:nvPr/>
          </p:nvCxnSpPr>
          <p:spPr bwMode="auto">
            <a:xfrm>
              <a:off x="1477215" y="7374879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97"/>
            <p:cNvCxnSpPr/>
            <p:nvPr/>
          </p:nvCxnSpPr>
          <p:spPr bwMode="auto">
            <a:xfrm>
              <a:off x="2808077" y="7371915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Summary of Results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4212" name="Rectangle 7"/>
          <p:cNvSpPr txBox="1"/>
          <p:nvPr/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Optimization Results for Combining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Archive a CPE close to throughput bound for all combinations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Performance improvement of over 10X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42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8" y="3124200"/>
            <a:ext cx="8796337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5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Optimization Limiting Factors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96260" name="Rectangle 6"/>
          <p:cNvSpPr/>
          <p:nvPr/>
        </p:nvSpPr>
        <p:spPr>
          <a:xfrm>
            <a:off x="457200" y="1600200"/>
            <a:ext cx="8305800" cy="236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 spilling(</a:t>
            </a:r>
            <a:r>
              <a:rPr lang="zh-CN" altLang="en-US" dirty="0">
                <a:ea typeface="宋体" panose="02010600030101010101" pitchFamily="2" charset="-122"/>
              </a:rPr>
              <a:t>寄存器溢出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enough registers available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Using stack(memory)</a:t>
            </a:r>
            <a:r>
              <a:rPr lang="en-US" altLang="zh-CN" dirty="0">
                <a:ea typeface="宋体" panose="02010600030101010101" pitchFamily="2" charset="-122"/>
              </a:rPr>
              <a:t> as storage(</a:t>
            </a:r>
            <a:r>
              <a:rPr lang="zh-CN" altLang="en-US" dirty="0">
                <a:ea typeface="宋体" panose="02010600030101010101" pitchFamily="2" charset="-122"/>
              </a:rPr>
              <a:t>会拖慢</a:t>
            </a:r>
            <a:r>
              <a:rPr lang="en-US" altLang="zh-CN" dirty="0">
                <a:ea typeface="宋体" panose="02010600030101010101" pitchFamily="2" charset="-122"/>
              </a:rPr>
              <a:t>operations)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" name="Group 93"/>
          <p:cNvGrpSpPr/>
          <p:nvPr/>
        </p:nvGrpSpPr>
        <p:grpSpPr>
          <a:xfrm>
            <a:off x="838200" y="3505200"/>
            <a:ext cx="6794500" cy="1865126"/>
            <a:chOff x="-1649628" y="5262670"/>
            <a:chExt cx="6907428" cy="1409199"/>
          </a:xfrm>
          <a:solidFill>
            <a:schemeClr val="bg1"/>
          </a:solidFill>
        </p:grpSpPr>
        <p:sp>
          <p:nvSpPr>
            <p:cNvPr id="7" name="TextBox 94"/>
            <p:cNvSpPr txBox="1"/>
            <p:nvPr/>
          </p:nvSpPr>
          <p:spPr>
            <a:xfrm>
              <a:off x="-1649628" y="5262670"/>
              <a:ext cx="6907428" cy="14091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            Integer    Floating Point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Function           +     *      +      *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Combine6 10*10   0.55  1.00    1.01   0.51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Combine6 20*20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0.83  1.03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1.02   0.68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Latency          1.00   3.00   3.00   5.00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Throughput       0.50   1.00   1.00   0.50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" name="Straight Connector 96"/>
            <p:cNvCxnSpPr/>
            <p:nvPr/>
          </p:nvCxnSpPr>
          <p:spPr bwMode="auto">
            <a:xfrm>
              <a:off x="751833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97"/>
            <p:cNvCxnSpPr/>
            <p:nvPr/>
          </p:nvCxnSpPr>
          <p:spPr bwMode="auto">
            <a:xfrm>
              <a:off x="2146230" y="5486400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5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Optimization Limiting Factors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98308" name="Rectangle 6"/>
          <p:cNvSpPr/>
          <p:nvPr/>
        </p:nvSpPr>
        <p:spPr>
          <a:xfrm>
            <a:off x="457200" y="1600200"/>
            <a:ext cx="8305800" cy="403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10*10 unrolling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vmulsd   (%rdx), %xmm0, %xmm0	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acc0 *= data[i]</a:t>
            </a:r>
            <a:endParaRPr lang="en-US" altLang="zh-CN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20*20 unrolling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vmovsd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40(%rsp)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%xmm0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vmulsd   (%rdx), %xmm0, %xmm0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vmovsd   %xmm0,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40(%rsp)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5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Optimization Limiting Factors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92164" name="Rectangle 6"/>
          <p:cNvSpPr>
            <a:spLocks noChangeArrowheads="1"/>
          </p:cNvSpPr>
          <p:nvPr/>
        </p:nvSpPr>
        <p:spPr bwMode="auto">
          <a:xfrm>
            <a:off x="457200" y="16002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Register Spilling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When no enough registers available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Using stack(memory) as storage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Branch Prediction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Speculative Execution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投机执行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Misprediction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Panelties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 txBox="1"/>
          <p:nvPr/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Multi-functional Units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Receive operations from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ICU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Execute a number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dirty="0">
                <a:ea typeface="宋体" panose="02010600030101010101" pitchFamily="2" charset="-122"/>
              </a:rPr>
              <a:t> on each clock cycle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Handle specific types of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 txBox="1"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Execution Unit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599883" y="37338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Execution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Rectangle 4"/>
          <p:cNvSpPr/>
          <p:nvPr/>
        </p:nvSpPr>
        <p:spPr>
          <a:xfrm>
            <a:off x="2057400" y="3824288"/>
            <a:ext cx="5791200" cy="76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Functional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Units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Rectangle 6"/>
          <p:cNvSpPr/>
          <p:nvPr/>
        </p:nvSpPr>
        <p:spPr>
          <a:xfrm>
            <a:off x="2216150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Branch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Rectangle 7"/>
          <p:cNvSpPr/>
          <p:nvPr/>
        </p:nvSpPr>
        <p:spPr>
          <a:xfrm>
            <a:off x="4148138" y="3962400"/>
            <a:ext cx="1109662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9"/>
          <p:cNvSpPr/>
          <p:nvPr/>
        </p:nvSpPr>
        <p:spPr>
          <a:xfrm>
            <a:off x="5302250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Load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10"/>
          <p:cNvSpPr/>
          <p:nvPr/>
        </p:nvSpPr>
        <p:spPr>
          <a:xfrm>
            <a:off x="6073775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Store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Rectangle 12"/>
          <p:cNvSpPr/>
          <p:nvPr/>
        </p:nvSpPr>
        <p:spPr>
          <a:xfrm>
            <a:off x="5302250" y="54864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Line 19"/>
          <p:cNvSpPr/>
          <p:nvPr/>
        </p:nvSpPr>
        <p:spPr>
          <a:xfrm rot="5400000">
            <a:off x="496252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5" name="Line 20"/>
          <p:cNvSpPr/>
          <p:nvPr/>
        </p:nvSpPr>
        <p:spPr>
          <a:xfrm rot="-5400000" flipV="1">
            <a:off x="5253038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6" name="Line 21"/>
          <p:cNvSpPr/>
          <p:nvPr/>
        </p:nvSpPr>
        <p:spPr>
          <a:xfrm rot="5400000">
            <a:off x="5734050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7" name="Line 22"/>
          <p:cNvSpPr/>
          <p:nvPr/>
        </p:nvSpPr>
        <p:spPr>
          <a:xfrm rot="5400000">
            <a:off x="602297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8" name="Text Box 27"/>
          <p:cNvSpPr txBox="1"/>
          <p:nvPr/>
        </p:nvSpPr>
        <p:spPr>
          <a:xfrm>
            <a:off x="6440488" y="5164138"/>
            <a:ext cx="58420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9" name="Text Box 28"/>
          <p:cNvSpPr txBox="1"/>
          <p:nvPr/>
        </p:nvSpPr>
        <p:spPr>
          <a:xfrm>
            <a:off x="5661025" y="5181600"/>
            <a:ext cx="5842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Text Box 29"/>
          <p:cNvSpPr txBox="1"/>
          <p:nvPr/>
        </p:nvSpPr>
        <p:spPr>
          <a:xfrm>
            <a:off x="5002213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Text Box 30"/>
          <p:cNvSpPr txBox="1"/>
          <p:nvPr/>
        </p:nvSpPr>
        <p:spPr>
          <a:xfrm>
            <a:off x="5772150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Line 31"/>
          <p:cNvSpPr/>
          <p:nvPr/>
        </p:nvSpPr>
        <p:spPr>
          <a:xfrm>
            <a:off x="2543175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3" name="Line 33"/>
          <p:cNvSpPr/>
          <p:nvPr/>
        </p:nvSpPr>
        <p:spPr>
          <a:xfrm>
            <a:off x="45720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4" name="Line 34"/>
          <p:cNvSpPr/>
          <p:nvPr/>
        </p:nvSpPr>
        <p:spPr>
          <a:xfrm>
            <a:off x="5630863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5" name="Line 35"/>
          <p:cNvSpPr/>
          <p:nvPr/>
        </p:nvSpPr>
        <p:spPr>
          <a:xfrm>
            <a:off x="64008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6" name="Line 36"/>
          <p:cNvSpPr/>
          <p:nvPr/>
        </p:nvSpPr>
        <p:spPr>
          <a:xfrm>
            <a:off x="2543175" y="3733800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7" name="Rectangle 37"/>
          <p:cNvSpPr/>
          <p:nvPr/>
        </p:nvSpPr>
        <p:spPr>
          <a:xfrm>
            <a:off x="2989263" y="3962400"/>
            <a:ext cx="11080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38" name="Line 38"/>
          <p:cNvSpPr/>
          <p:nvPr/>
        </p:nvSpPr>
        <p:spPr>
          <a:xfrm>
            <a:off x="35814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9" name="Line 39"/>
          <p:cNvSpPr/>
          <p:nvPr/>
        </p:nvSpPr>
        <p:spPr>
          <a:xfrm>
            <a:off x="1735138" y="4800600"/>
            <a:ext cx="5214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3340" name="Group 40"/>
          <p:cNvGrpSpPr/>
          <p:nvPr/>
        </p:nvGrpSpPr>
        <p:grpSpPr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3342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43" name="Line 42"/>
            <p:cNvSpPr/>
            <p:nvPr/>
          </p:nvSpPr>
          <p:spPr>
            <a:xfrm>
              <a:off x="1872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44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45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46" name="Line 46"/>
            <p:cNvSpPr/>
            <p:nvPr/>
          </p:nvSpPr>
          <p:spPr>
            <a:xfrm>
              <a:off x="1265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13341" name="Rectangle 47"/>
          <p:cNvSpPr/>
          <p:nvPr/>
        </p:nvSpPr>
        <p:spPr>
          <a:xfrm>
            <a:off x="2795588" y="4752975"/>
            <a:ext cx="18875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 Results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5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Branch Prediction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04" name="Rectangle 6"/>
          <p:cNvSpPr/>
          <p:nvPr/>
        </p:nvSpPr>
        <p:spPr>
          <a:xfrm>
            <a:off x="457200" y="1600200"/>
            <a:ext cx="83058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Challenges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Instruction Control Unit must work well ahead of Exec. Unit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To generate enough operations to keep EU busy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Speculative Execution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Guess which way branch will go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Begin executing instructions at predicted position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143000" lvl="2" indent="-228600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But don’t actually modify register or memory data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5867400"/>
            <a:ext cx="72199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(</a:t>
            </a:r>
            <a:r>
              <a:rPr lang="zh-CN" altLang="en-US" sz="2000"/>
              <a:t>因为在运行</a:t>
            </a:r>
            <a:r>
              <a:rPr lang="en-US" altLang="zh-CN" sz="2000"/>
              <a:t>predicted</a:t>
            </a:r>
            <a:r>
              <a:rPr lang="zh-CN" altLang="en-US" sz="2000"/>
              <a:t>的初始时刻还不知道是否预测正确。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Example: Loop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/>
          <p:nvPr/>
        </p:nvSpPr>
        <p:spPr>
          <a:xfrm>
            <a:off x="533400" y="1524000"/>
            <a:ext cx="5078413" cy="2028825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80488b1:	movl   (%ecx,%edx,4),%eax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80488b4:	addl   %eax,(%edi)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80488b6:	incl   %edx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80488b7:	cmpl   %esi,%edx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80488b9:	jl     80488b1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80488be:	movl   (%ecx,%edx,4),%eax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676400" y="3833813"/>
            <a:ext cx="5078413" cy="1474787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80488b1:	movl   (%ecx,%edx,4),%eax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80488b4:	addl   %eax,(%edi)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80488b6:	incl   %edx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80488b7:	cmpl   %esi,%edx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80488b9:	jl     80488b1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6151563" y="3048000"/>
            <a:ext cx="1695450" cy="366713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Branch Taken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" name="Freeform 6"/>
          <p:cNvSpPr/>
          <p:nvPr/>
        </p:nvSpPr>
        <p:spPr>
          <a:xfrm rot="-2274814">
            <a:off x="3990975" y="2687638"/>
            <a:ext cx="393700" cy="228600"/>
          </a:xfrm>
          <a:custGeom>
            <a:avLst/>
            <a:gdLst>
              <a:gd name="txL" fmla="*/ 0 w 248"/>
              <a:gd name="txT" fmla="*/ 0 h 144"/>
              <a:gd name="txR" fmla="*/ 248 w 248"/>
              <a:gd name="txB" fmla="*/ 144 h 14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" name="Text Box 7"/>
          <p:cNvSpPr txBox="1"/>
          <p:nvPr/>
        </p:nvSpPr>
        <p:spPr>
          <a:xfrm>
            <a:off x="4400550" y="2286000"/>
            <a:ext cx="2152650" cy="366713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Branch Not-Taken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" name="Freeform 8"/>
          <p:cNvSpPr/>
          <p:nvPr/>
        </p:nvSpPr>
        <p:spPr>
          <a:xfrm>
            <a:off x="3962400" y="2832100"/>
            <a:ext cx="2189163" cy="1054100"/>
          </a:xfrm>
          <a:custGeom>
            <a:avLst/>
            <a:gdLst>
              <a:gd name="txL" fmla="*/ 0 w 1379"/>
              <a:gd name="txT" fmla="*/ 0 h 664"/>
              <a:gd name="txR" fmla="*/ 1379 w 1379"/>
              <a:gd name="txB" fmla="*/ 664 h 66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499" name="Group 26"/>
          <p:cNvGrpSpPr/>
          <p:nvPr/>
        </p:nvGrpSpPr>
        <p:grpSpPr>
          <a:xfrm>
            <a:off x="533400" y="1443038"/>
            <a:ext cx="8166100" cy="4827587"/>
            <a:chOff x="336" y="517"/>
            <a:chExt cx="5144" cy="3527"/>
          </a:xfrm>
        </p:grpSpPr>
        <p:sp>
          <p:nvSpPr>
            <p:cNvPr id="106501" name="Rectangle 3"/>
            <p:cNvSpPr/>
            <p:nvPr/>
          </p:nvSpPr>
          <p:spPr>
            <a:xfrm>
              <a:off x="336" y="517"/>
              <a:ext cx="2717" cy="893"/>
            </a:xfrm>
            <a:prstGeom prst="rect">
              <a:avLst/>
            </a:prstGeom>
            <a:noFill/>
            <a:ln w="38100" cap="flat" cmpd="dbl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zh-CN" altLang="en-US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80488b1:	movl   (%ecx,%edx,4),%eax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80488b4:	addl   %eax,(%edi)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80488b6:	incl   %edx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80488b7:	cmpl   %esi,%edx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80488b9:	jl     80488b1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06502" name="Rectangle 4"/>
            <p:cNvSpPr/>
            <p:nvPr/>
          </p:nvSpPr>
          <p:spPr>
            <a:xfrm>
              <a:off x="336" y="1410"/>
              <a:ext cx="2717" cy="893"/>
            </a:xfrm>
            <a:prstGeom prst="rect">
              <a:avLst/>
            </a:prstGeom>
            <a:noFill/>
            <a:ln w="38100" cap="flat" cmpd="dbl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zh-CN" altLang="en-US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80488b1:	movl   (%ecx,%edx,4),%eax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80488b4:	addl   %eax,(%edi)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80488b6:	incl   %edx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80488b7:	cmpl   %esi,%edx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80488b9:	jl     80488b1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06503" name="Rectangle 5"/>
            <p:cNvSpPr/>
            <p:nvPr/>
          </p:nvSpPr>
          <p:spPr>
            <a:xfrm>
              <a:off x="336" y="2304"/>
              <a:ext cx="2717" cy="870"/>
            </a:xfrm>
            <a:prstGeom prst="rect">
              <a:avLst/>
            </a:prstGeom>
            <a:noFill/>
            <a:ln w="38100" cap="flat" cmpd="dbl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zh-CN" altLang="en-US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80488b1:	movl   </a:t>
              </a:r>
              <a:r>
                <a:rPr lang="en-US" altLang="zh-CN" sz="1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(%ecx,%edx,4)</a:t>
              </a: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,</a:t>
              </a:r>
              <a:r>
                <a:rPr lang="en-US" altLang="zh-CN" sz="1400" b="1" dirty="0">
                  <a:solidFill>
                    <a:srgbClr val="7030A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%eax</a:t>
              </a:r>
              <a:endParaRPr lang="en-US" altLang="zh-CN" sz="1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80488b4:	addl   %eax,</a:t>
              </a:r>
              <a:r>
                <a:rPr lang="en-US" altLang="zh-CN" sz="1400" b="1" dirty="0">
                  <a:solidFill>
                    <a:srgbClr val="7030A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(%edi)</a:t>
              </a:r>
              <a:endParaRPr lang="en-US" altLang="zh-CN" sz="1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80488b6:	incl   </a:t>
              </a:r>
              <a:r>
                <a:rPr lang="en-US" altLang="zh-CN" sz="1400" b="1" dirty="0">
                  <a:solidFill>
                    <a:srgbClr val="7030A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%edx</a:t>
              </a:r>
              <a:endParaRPr lang="en-US" altLang="zh-CN" sz="1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80488b7:	cmpl   %esi,%edx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80488b9:	jl     80488b1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06504" name="Freeform 6"/>
            <p:cNvSpPr/>
            <p:nvPr/>
          </p:nvSpPr>
          <p:spPr>
            <a:xfrm>
              <a:off x="2520" y="1312"/>
              <a:ext cx="1000" cy="224"/>
            </a:xfrm>
            <a:custGeom>
              <a:avLst/>
              <a:gdLst>
                <a:gd name="txL" fmla="*/ 0 w 1000"/>
                <a:gd name="txT" fmla="*/ 0 h 224"/>
                <a:gd name="txR" fmla="*/ 1000 w 1000"/>
                <a:gd name="txB" fmla="*/ 224 h 224"/>
              </a:gdLst>
              <a:ahLst/>
              <a:cxnLst>
                <a:cxn ang="0">
                  <a:pos x="0" y="0"/>
                </a:cxn>
                <a:cxn ang="0">
                  <a:pos x="880" y="56"/>
                </a:cxn>
                <a:cxn ang="0">
                  <a:pos x="720" y="224"/>
                </a:cxn>
              </a:cxnLst>
              <a:rect l="txL" t="txT" r="txR" b="txB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05" name="Freeform 7"/>
            <p:cNvSpPr/>
            <p:nvPr/>
          </p:nvSpPr>
          <p:spPr>
            <a:xfrm>
              <a:off x="2600" y="2160"/>
              <a:ext cx="1000" cy="224"/>
            </a:xfrm>
            <a:custGeom>
              <a:avLst/>
              <a:gdLst>
                <a:gd name="txL" fmla="*/ 0 w 1000"/>
                <a:gd name="txT" fmla="*/ 0 h 224"/>
                <a:gd name="txR" fmla="*/ 1000 w 1000"/>
                <a:gd name="txB" fmla="*/ 224 h 224"/>
              </a:gdLst>
              <a:ahLst/>
              <a:cxnLst>
                <a:cxn ang="0">
                  <a:pos x="0" y="0"/>
                </a:cxn>
                <a:cxn ang="0">
                  <a:pos x="880" y="56"/>
                </a:cxn>
                <a:cxn ang="0">
                  <a:pos x="720" y="224"/>
                </a:cxn>
              </a:cxnLst>
              <a:rect l="txL" t="txT" r="txR" b="txB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06" name="Text Box 8"/>
            <p:cNvSpPr txBox="1"/>
            <p:nvPr/>
          </p:nvSpPr>
          <p:spPr>
            <a:xfrm>
              <a:off x="2688" y="961"/>
              <a:ext cx="480" cy="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i = 98</a:t>
              </a:r>
              <a:endParaRPr lang="en-US" altLang="zh-CN" sz="1800" b="1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07" name="Text Box 9"/>
            <p:cNvSpPr txBox="1"/>
            <p:nvPr/>
          </p:nvSpPr>
          <p:spPr>
            <a:xfrm>
              <a:off x="2688" y="1824"/>
              <a:ext cx="480" cy="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i = 99</a:t>
              </a:r>
              <a:endParaRPr lang="en-US" altLang="zh-CN" sz="1800" b="1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08" name="Text Box 10"/>
            <p:cNvSpPr txBox="1"/>
            <p:nvPr/>
          </p:nvSpPr>
          <p:spPr>
            <a:xfrm>
              <a:off x="2688" y="2736"/>
              <a:ext cx="560" cy="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i = 100</a:t>
              </a:r>
              <a:endParaRPr lang="en-US" altLang="zh-CN" sz="1800" b="1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09" name="Text Box 11"/>
            <p:cNvSpPr txBox="1"/>
            <p:nvPr/>
          </p:nvSpPr>
          <p:spPr>
            <a:xfrm>
              <a:off x="3504" y="1248"/>
              <a:ext cx="1412" cy="26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Predict Taken (OK)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0" name="Text Box 12"/>
            <p:cNvSpPr txBox="1"/>
            <p:nvPr/>
          </p:nvSpPr>
          <p:spPr>
            <a:xfrm>
              <a:off x="3552" y="2112"/>
              <a:ext cx="1060" cy="4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Predict Taken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(Oops)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1" name="Rectangle 13"/>
            <p:cNvSpPr/>
            <p:nvPr/>
          </p:nvSpPr>
          <p:spPr>
            <a:xfrm>
              <a:off x="336" y="3174"/>
              <a:ext cx="2717" cy="870"/>
            </a:xfrm>
            <a:prstGeom prst="rect">
              <a:avLst/>
            </a:prstGeom>
            <a:noFill/>
            <a:ln w="38100" cap="flat" cmpd="dbl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zh-CN" altLang="en-US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80488b1:	movl   (%ecx,%edx,4),</a:t>
              </a:r>
              <a:r>
                <a:rPr lang="en-US" altLang="zh-CN" sz="1400" b="1" dirty="0">
                  <a:solidFill>
                    <a:srgbClr val="7030A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%eax</a:t>
              </a:r>
              <a:endParaRPr lang="en-US" altLang="zh-CN" sz="1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80488b4:	addl   %eax,</a:t>
              </a:r>
              <a:r>
                <a:rPr lang="en-US" altLang="zh-CN" sz="1400" b="1" dirty="0">
                  <a:solidFill>
                    <a:srgbClr val="7030A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(%edi)</a:t>
              </a:r>
              <a:endParaRPr lang="en-US" altLang="zh-CN" sz="1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80488b6:	incl   </a:t>
              </a:r>
              <a:r>
                <a:rPr lang="en-US" altLang="zh-CN" sz="1400" b="1" dirty="0">
                  <a:solidFill>
                    <a:srgbClr val="7030A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%edx</a:t>
              </a:r>
              <a:endParaRPr lang="en-US" altLang="zh-CN" sz="1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80488b7:	cmpl   %esi,%edx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defTabSz="914400">
                <a:spcBef>
                  <a:spcPct val="0"/>
                </a:spcBef>
                <a:buNone/>
                <a:tabLst>
                  <a:tab pos="685800" algn="l"/>
                  <a:tab pos="1435100" algn="l"/>
                  <a:tab pos="3606800" algn="l"/>
                  <a:tab pos="4686300" algn="l"/>
                </a:tabLst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80488b9:	jl     80488b1</a:t>
              </a:r>
              <a:endPara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06512" name="Text Box 14"/>
            <p:cNvSpPr txBox="1"/>
            <p:nvPr/>
          </p:nvSpPr>
          <p:spPr>
            <a:xfrm>
              <a:off x="2688" y="3614"/>
              <a:ext cx="560" cy="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i = 101</a:t>
              </a:r>
              <a:endParaRPr lang="en-US" altLang="zh-CN" sz="1800" b="1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3" name="Freeform 15"/>
            <p:cNvSpPr/>
            <p:nvPr/>
          </p:nvSpPr>
          <p:spPr>
            <a:xfrm>
              <a:off x="2592" y="3040"/>
              <a:ext cx="1000" cy="224"/>
            </a:xfrm>
            <a:custGeom>
              <a:avLst/>
              <a:gdLst>
                <a:gd name="txL" fmla="*/ 0 w 1000"/>
                <a:gd name="txT" fmla="*/ 0 h 224"/>
                <a:gd name="txR" fmla="*/ 1000 w 1000"/>
                <a:gd name="txB" fmla="*/ 224 h 224"/>
              </a:gdLst>
              <a:ahLst/>
              <a:cxnLst>
                <a:cxn ang="0">
                  <a:pos x="0" y="0"/>
                </a:cxn>
                <a:cxn ang="0">
                  <a:pos x="880" y="56"/>
                </a:cxn>
                <a:cxn ang="0">
                  <a:pos x="720" y="224"/>
                </a:cxn>
              </a:cxnLst>
              <a:rect l="txL" t="txT" r="txR" b="txB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14" name="Text Box 16"/>
            <p:cNvSpPr txBox="1"/>
            <p:nvPr/>
          </p:nvSpPr>
          <p:spPr>
            <a:xfrm>
              <a:off x="3456" y="817"/>
              <a:ext cx="2024" cy="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Assume vector length = 100</a:t>
              </a:r>
              <a:endParaRPr lang="en-US" altLang="zh-CN" sz="1800" b="1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5" name="Text Box 17"/>
            <p:cNvSpPr txBox="1"/>
            <p:nvPr/>
          </p:nvSpPr>
          <p:spPr>
            <a:xfrm>
              <a:off x="3552" y="2544"/>
              <a:ext cx="816" cy="67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Read invalid location</a:t>
              </a:r>
              <a:endPara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16" name="Line 18"/>
            <p:cNvSpPr/>
            <p:nvPr/>
          </p:nvSpPr>
          <p:spPr>
            <a:xfrm flipH="1" flipV="1">
              <a:off x="3020" y="2448"/>
              <a:ext cx="53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17" name="Line 19"/>
            <p:cNvSpPr/>
            <p:nvPr/>
          </p:nvSpPr>
          <p:spPr>
            <a:xfrm>
              <a:off x="5004" y="2832"/>
              <a:ext cx="0" cy="7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18" name="Line 20"/>
            <p:cNvSpPr/>
            <p:nvPr/>
          </p:nvSpPr>
          <p:spPr>
            <a:xfrm>
              <a:off x="5004" y="2064"/>
              <a:ext cx="0" cy="7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19" name="Text Box 21"/>
            <p:cNvSpPr txBox="1"/>
            <p:nvPr/>
          </p:nvSpPr>
          <p:spPr>
            <a:xfrm>
              <a:off x="4620" y="2265"/>
              <a:ext cx="756" cy="26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Executed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0" name="Text Box 22"/>
            <p:cNvSpPr txBox="1"/>
            <p:nvPr/>
          </p:nvSpPr>
          <p:spPr>
            <a:xfrm>
              <a:off x="4672" y="3023"/>
              <a:ext cx="668" cy="26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Fetched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1" name="Line 23"/>
            <p:cNvSpPr/>
            <p:nvPr/>
          </p:nvSpPr>
          <p:spPr>
            <a:xfrm flipV="1">
              <a:off x="4908" y="2064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22" name="Line 24"/>
            <p:cNvSpPr/>
            <p:nvPr/>
          </p:nvSpPr>
          <p:spPr>
            <a:xfrm flipV="1">
              <a:off x="4908" y="2832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23" name="Line 25"/>
            <p:cNvSpPr/>
            <p:nvPr/>
          </p:nvSpPr>
          <p:spPr>
            <a:xfrm flipV="1">
              <a:off x="4908" y="3600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6500" name="Rectangle 27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Branch Prediction Through Loop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3"/>
          <p:cNvSpPr/>
          <p:nvPr/>
        </p:nvSpPr>
        <p:spPr>
          <a:xfrm>
            <a:off x="533400" y="1443038"/>
            <a:ext cx="4313238" cy="12223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80488b1:	movl   (%ecx,%edx,4),%eax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80488b4:	addl   %eax,(%edi)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80488b6:	incl   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80488b7:	cmpl   %esi,%edx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80488b9:	jl     80488b1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8547" name="Rectangle 4"/>
          <p:cNvSpPr/>
          <p:nvPr/>
        </p:nvSpPr>
        <p:spPr>
          <a:xfrm>
            <a:off x="533400" y="2665413"/>
            <a:ext cx="4313238" cy="12223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80488b1:	movl   (%ecx,%edx,4),%eax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80488b4:	addl   %eax,(%edi)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80488b6:	incl   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80488b7:	cmpl   %esi,%edx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80488b9:	jl     80488b1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8548" name="Rectangle 5"/>
          <p:cNvSpPr/>
          <p:nvPr/>
        </p:nvSpPr>
        <p:spPr>
          <a:xfrm>
            <a:off x="533400" y="3889375"/>
            <a:ext cx="4313238" cy="119062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80488b1:	movl   </a:t>
            </a:r>
            <a:r>
              <a:rPr lang="en-US" altLang="zh-CN" sz="1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(%ecx,%edx,4)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,%eax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80488b4:	addl   %eax,(%edi)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80488b6:	incl   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80488b7:	cmpl   %esi,%edx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80488b9:	jl     80488b1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8549" name="Freeform 6"/>
          <p:cNvSpPr/>
          <p:nvPr/>
        </p:nvSpPr>
        <p:spPr>
          <a:xfrm>
            <a:off x="4000500" y="2532063"/>
            <a:ext cx="1587500" cy="306387"/>
          </a:xfrm>
          <a:custGeom>
            <a:avLst/>
            <a:gdLst>
              <a:gd name="txL" fmla="*/ 0 w 1000"/>
              <a:gd name="txT" fmla="*/ 0 h 224"/>
              <a:gd name="txR" fmla="*/ 1000 w 1000"/>
              <a:gd name="txB" fmla="*/ 224 h 22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0" name="Freeform 7"/>
          <p:cNvSpPr/>
          <p:nvPr/>
        </p:nvSpPr>
        <p:spPr>
          <a:xfrm>
            <a:off x="4127500" y="3692525"/>
            <a:ext cx="1587500" cy="306388"/>
          </a:xfrm>
          <a:custGeom>
            <a:avLst/>
            <a:gdLst>
              <a:gd name="txL" fmla="*/ 0 w 1000"/>
              <a:gd name="txT" fmla="*/ 0 h 224"/>
              <a:gd name="txR" fmla="*/ 1000 w 1000"/>
              <a:gd name="txB" fmla="*/ 224 h 22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1" name="Text Box 8"/>
          <p:cNvSpPr txBox="1"/>
          <p:nvPr/>
        </p:nvSpPr>
        <p:spPr>
          <a:xfrm>
            <a:off x="4267200" y="2051050"/>
            <a:ext cx="76200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Helvetica" pitchFamily="34" charset="0"/>
                <a:ea typeface="宋体" panose="02010600030101010101" pitchFamily="2" charset="-122"/>
              </a:rPr>
              <a:t>i = 98</a:t>
            </a:r>
            <a:endParaRPr lang="en-US" altLang="zh-CN" sz="1800" b="1" i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8552" name="Text Box 9"/>
          <p:cNvSpPr txBox="1"/>
          <p:nvPr/>
        </p:nvSpPr>
        <p:spPr>
          <a:xfrm>
            <a:off x="4267200" y="3232150"/>
            <a:ext cx="76200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Helvetica" pitchFamily="34" charset="0"/>
                <a:ea typeface="宋体" panose="02010600030101010101" pitchFamily="2" charset="-122"/>
              </a:rPr>
              <a:t>i = 99</a:t>
            </a:r>
            <a:endParaRPr lang="en-US" altLang="zh-CN" sz="1800" b="1" i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8553" name="Text Box 10"/>
          <p:cNvSpPr txBox="1"/>
          <p:nvPr/>
        </p:nvSpPr>
        <p:spPr>
          <a:xfrm>
            <a:off x="4267200" y="4479925"/>
            <a:ext cx="88900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Helvetica" pitchFamily="34" charset="0"/>
                <a:ea typeface="宋体" panose="02010600030101010101" pitchFamily="2" charset="-122"/>
              </a:rPr>
              <a:t>i = 100</a:t>
            </a:r>
            <a:endParaRPr lang="en-US" altLang="zh-CN" sz="1800" b="1" i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8554" name="Text Box 11"/>
          <p:cNvSpPr txBox="1"/>
          <p:nvPr/>
        </p:nvSpPr>
        <p:spPr>
          <a:xfrm>
            <a:off x="5562600" y="2443163"/>
            <a:ext cx="2241550" cy="3667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Predict Taken (OK)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8555" name="Text Box 12"/>
          <p:cNvSpPr txBox="1"/>
          <p:nvPr/>
        </p:nvSpPr>
        <p:spPr>
          <a:xfrm>
            <a:off x="5638800" y="3625850"/>
            <a:ext cx="1682750" cy="6413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Predict Taken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(Oops)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8556" name="Rectangle 13"/>
          <p:cNvSpPr/>
          <p:nvPr/>
        </p:nvSpPr>
        <p:spPr>
          <a:xfrm>
            <a:off x="533400" y="5080000"/>
            <a:ext cx="4313238" cy="119062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80488b1:	movl   (%ecx,%edx,4),%eax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80488b4:	addl   %eax,(%edi)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80488b6:	incl   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80488b7:	cmpl   %esi,%edx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80488b9:	jl     80488b1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8557" name="Text Box 14"/>
          <p:cNvSpPr txBox="1"/>
          <p:nvPr/>
        </p:nvSpPr>
        <p:spPr>
          <a:xfrm>
            <a:off x="4267200" y="5681663"/>
            <a:ext cx="889000" cy="3667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Helvetica" pitchFamily="34" charset="0"/>
                <a:ea typeface="宋体" panose="02010600030101010101" pitchFamily="2" charset="-122"/>
              </a:rPr>
              <a:t>i = 101</a:t>
            </a:r>
            <a:endParaRPr lang="en-US" altLang="zh-CN" sz="1800" b="1" i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8558" name="Freeform 15"/>
          <p:cNvSpPr/>
          <p:nvPr/>
        </p:nvSpPr>
        <p:spPr>
          <a:xfrm>
            <a:off x="4114800" y="4895850"/>
            <a:ext cx="1587500" cy="307975"/>
          </a:xfrm>
          <a:custGeom>
            <a:avLst/>
            <a:gdLst>
              <a:gd name="txL" fmla="*/ 0 w 1000"/>
              <a:gd name="txT" fmla="*/ 0 h 224"/>
              <a:gd name="txR" fmla="*/ 1000 w 1000"/>
              <a:gd name="txB" fmla="*/ 224 h 22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9" name="Text Box 16"/>
          <p:cNvSpPr txBox="1"/>
          <p:nvPr/>
        </p:nvSpPr>
        <p:spPr>
          <a:xfrm>
            <a:off x="5486400" y="1854200"/>
            <a:ext cx="321310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Helvetica" pitchFamily="34" charset="0"/>
                <a:ea typeface="宋体" panose="02010600030101010101" pitchFamily="2" charset="-122"/>
              </a:rPr>
              <a:t>Assume vector length = 100</a:t>
            </a:r>
            <a:endParaRPr lang="en-US" altLang="zh-CN" sz="1800" b="1" i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856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1" name="Text Box 15"/>
          <p:cNvSpPr txBox="1"/>
          <p:nvPr/>
        </p:nvSpPr>
        <p:spPr>
          <a:xfrm>
            <a:off x="5943600" y="4779963"/>
            <a:ext cx="253873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Invalidate(</a:t>
            </a:r>
            <a:r>
              <a:rPr lang="zh-CN" altLang="en-US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代价很大！</a:t>
            </a:r>
            <a:r>
              <a: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8562" name="Line 18"/>
          <p:cNvSpPr/>
          <p:nvPr/>
        </p:nvSpPr>
        <p:spPr>
          <a:xfrm>
            <a:off x="685800" y="4141788"/>
            <a:ext cx="441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3" name="Line 19"/>
          <p:cNvSpPr/>
          <p:nvPr/>
        </p:nvSpPr>
        <p:spPr>
          <a:xfrm>
            <a:off x="685800" y="4425950"/>
            <a:ext cx="441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4" name="Line 20"/>
          <p:cNvSpPr/>
          <p:nvPr/>
        </p:nvSpPr>
        <p:spPr>
          <a:xfrm>
            <a:off x="685800" y="4638675"/>
            <a:ext cx="441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5" name="Line 21"/>
          <p:cNvSpPr/>
          <p:nvPr/>
        </p:nvSpPr>
        <p:spPr>
          <a:xfrm>
            <a:off x="685800" y="4851400"/>
            <a:ext cx="441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6" name="Line 22"/>
          <p:cNvSpPr/>
          <p:nvPr/>
        </p:nvSpPr>
        <p:spPr>
          <a:xfrm>
            <a:off x="685800" y="5064125"/>
            <a:ext cx="441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7" name="Line 23"/>
          <p:cNvSpPr/>
          <p:nvPr/>
        </p:nvSpPr>
        <p:spPr>
          <a:xfrm>
            <a:off x="685800" y="5489575"/>
            <a:ext cx="441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8" name="Line 24"/>
          <p:cNvSpPr/>
          <p:nvPr/>
        </p:nvSpPr>
        <p:spPr>
          <a:xfrm>
            <a:off x="685800" y="5702300"/>
            <a:ext cx="441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9" name="Line 25"/>
          <p:cNvSpPr/>
          <p:nvPr/>
        </p:nvSpPr>
        <p:spPr>
          <a:xfrm>
            <a:off x="685800" y="5915025"/>
            <a:ext cx="441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0" name="AutoShape 26"/>
          <p:cNvSpPr/>
          <p:nvPr/>
        </p:nvSpPr>
        <p:spPr>
          <a:xfrm>
            <a:off x="5562600" y="4071938"/>
            <a:ext cx="304800" cy="1914525"/>
          </a:xfrm>
          <a:prstGeom prst="rightBrace">
            <a:avLst>
              <a:gd name="adj1" fmla="val 5624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8571" name="Rectangle 28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Branch Misprediction Invalidation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Control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Retirement Unit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Keep track of the ongoing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processing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Obey the sequential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semantics of the machine-level program 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misprediction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exception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541463" y="35814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8" name="Rectangle 11"/>
          <p:cNvSpPr/>
          <p:nvPr/>
        </p:nvSpPr>
        <p:spPr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599" name="Rectangle 13"/>
          <p:cNvSpPr/>
          <p:nvPr/>
        </p:nvSpPr>
        <p:spPr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00" name="Rectangle 14"/>
          <p:cNvSpPr/>
          <p:nvPr/>
        </p:nvSpPr>
        <p:spPr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01" name="Line 15"/>
          <p:cNvSpPr/>
          <p:nvPr/>
        </p:nvSpPr>
        <p:spPr>
          <a:xfrm>
            <a:off x="5399088" y="4310063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02" name="Line 16"/>
          <p:cNvSpPr/>
          <p:nvPr/>
        </p:nvSpPr>
        <p:spPr>
          <a:xfrm flipH="1">
            <a:off x="5399088" y="4924425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03" name="Line 17"/>
          <p:cNvSpPr/>
          <p:nvPr/>
        </p:nvSpPr>
        <p:spPr>
          <a:xfrm>
            <a:off x="4819650" y="5181600"/>
            <a:ext cx="1588" cy="876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04" name="Freeform 18"/>
          <p:cNvSpPr/>
          <p:nvPr/>
        </p:nvSpPr>
        <p:spPr>
          <a:xfrm flipH="1">
            <a:off x="2312988" y="4114800"/>
            <a:ext cx="1928812" cy="19431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05" name="Text Box 23"/>
          <p:cNvSpPr txBox="1"/>
          <p:nvPr/>
        </p:nvSpPr>
        <p:spPr>
          <a:xfrm>
            <a:off x="5514975" y="4035425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06" name="Text Box 24"/>
          <p:cNvSpPr txBox="1"/>
          <p:nvPr/>
        </p:nvSpPr>
        <p:spPr>
          <a:xfrm>
            <a:off x="5410200" y="4648200"/>
            <a:ext cx="1068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07" name="Text Box 25"/>
          <p:cNvSpPr txBox="1"/>
          <p:nvPr/>
        </p:nvSpPr>
        <p:spPr>
          <a:xfrm>
            <a:off x="4800600" y="5178425"/>
            <a:ext cx="101123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08" name="Text Box 26"/>
          <p:cNvSpPr txBox="1"/>
          <p:nvPr/>
        </p:nvSpPr>
        <p:spPr>
          <a:xfrm>
            <a:off x="2286000" y="5527675"/>
            <a:ext cx="12922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09" name="Rectangle 48"/>
          <p:cNvSpPr/>
          <p:nvPr/>
        </p:nvSpPr>
        <p:spPr>
          <a:xfrm>
            <a:off x="2805113" y="4187825"/>
            <a:ext cx="1157287" cy="114617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10" name="Rectangle 49"/>
          <p:cNvSpPr/>
          <p:nvPr/>
        </p:nvSpPr>
        <p:spPr>
          <a:xfrm>
            <a:off x="2989263" y="4800600"/>
            <a:ext cx="769937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11" name="Line 50"/>
          <p:cNvSpPr/>
          <p:nvPr/>
        </p:nvSpPr>
        <p:spPr>
          <a:xfrm>
            <a:off x="2312988" y="45720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10612" name="Freeform 51"/>
          <p:cNvSpPr/>
          <p:nvPr/>
        </p:nvSpPr>
        <p:spPr>
          <a:xfrm flipH="1">
            <a:off x="1905000" y="4953000"/>
            <a:ext cx="890588" cy="11049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13" name="Text Box 52"/>
          <p:cNvSpPr txBox="1"/>
          <p:nvPr/>
        </p:nvSpPr>
        <p:spPr>
          <a:xfrm>
            <a:off x="457200" y="5521325"/>
            <a:ext cx="14446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 Updates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0614" name="Line 53"/>
          <p:cNvSpPr/>
          <p:nvPr/>
        </p:nvSpPr>
        <p:spPr>
          <a:xfrm>
            <a:off x="3759200" y="4876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5" name="Freeform 54"/>
          <p:cNvSpPr/>
          <p:nvPr/>
        </p:nvSpPr>
        <p:spPr>
          <a:xfrm>
            <a:off x="3856038" y="51816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3"/>
          <p:cNvSpPr/>
          <p:nvPr/>
        </p:nvSpPr>
        <p:spPr>
          <a:xfrm>
            <a:off x="533400" y="1443038"/>
            <a:ext cx="4313238" cy="12223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80488b1:	movl   (%ecx,%edx,4),%eax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80488b4:	addl   %eax,(%edi)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80488b6:	incl   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80488b7:	cmpl   %esi,%edx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80488b9:	jl     80488b1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2643" name="Rectangle 4"/>
          <p:cNvSpPr/>
          <p:nvPr/>
        </p:nvSpPr>
        <p:spPr>
          <a:xfrm>
            <a:off x="533400" y="2665413"/>
            <a:ext cx="4316413" cy="16287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80488b1:	movl   (%ecx,%edx,4),%eax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80488b4:	addl   %eax,(%edi)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80488b6:	incl   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80488b7:	cmpl   %esi,%edx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80488b9:	jl     80488b1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80488be:	movl   (%ecx,%edx,4),%eax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None/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2644" name="Freeform 6"/>
          <p:cNvSpPr/>
          <p:nvPr/>
        </p:nvSpPr>
        <p:spPr>
          <a:xfrm>
            <a:off x="4000500" y="2532063"/>
            <a:ext cx="1587500" cy="306387"/>
          </a:xfrm>
          <a:custGeom>
            <a:avLst/>
            <a:gdLst>
              <a:gd name="txL" fmla="*/ 0 w 1000"/>
              <a:gd name="txT" fmla="*/ 0 h 224"/>
              <a:gd name="txR" fmla="*/ 1000 w 1000"/>
              <a:gd name="txB" fmla="*/ 224 h 22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45" name="Text Box 8"/>
          <p:cNvSpPr txBox="1"/>
          <p:nvPr/>
        </p:nvSpPr>
        <p:spPr>
          <a:xfrm>
            <a:off x="4267200" y="2051050"/>
            <a:ext cx="76200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Helvetica" pitchFamily="34" charset="0"/>
                <a:ea typeface="宋体" panose="02010600030101010101" pitchFamily="2" charset="-122"/>
              </a:rPr>
              <a:t>i = 98</a:t>
            </a:r>
            <a:endParaRPr lang="en-US" altLang="zh-CN" sz="1800" b="1" i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646" name="Text Box 9"/>
          <p:cNvSpPr txBox="1"/>
          <p:nvPr/>
        </p:nvSpPr>
        <p:spPr>
          <a:xfrm>
            <a:off x="4267200" y="3232150"/>
            <a:ext cx="76200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Helvetica" pitchFamily="34" charset="0"/>
                <a:ea typeface="宋体" panose="02010600030101010101" pitchFamily="2" charset="-122"/>
              </a:rPr>
              <a:t>i = 99</a:t>
            </a:r>
            <a:endParaRPr lang="en-US" altLang="zh-CN" sz="1800" b="1" i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647" name="Text Box 11"/>
          <p:cNvSpPr txBox="1"/>
          <p:nvPr/>
        </p:nvSpPr>
        <p:spPr>
          <a:xfrm>
            <a:off x="5562600" y="2443163"/>
            <a:ext cx="2241550" cy="3667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Predict Taken (OK)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648" name="Text Box 16"/>
          <p:cNvSpPr txBox="1"/>
          <p:nvPr/>
        </p:nvSpPr>
        <p:spPr>
          <a:xfrm>
            <a:off x="5486400" y="1854200"/>
            <a:ext cx="321310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Helvetica" pitchFamily="34" charset="0"/>
                <a:ea typeface="宋体" panose="02010600030101010101" pitchFamily="2" charset="-122"/>
              </a:rPr>
              <a:t>Assume vector length = 100</a:t>
            </a:r>
            <a:endParaRPr lang="en-US" altLang="zh-CN" sz="1800" b="1" i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64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50" name="Rectangle 28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Branch Misprediction Invalidation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12651" name="Freeform 7"/>
          <p:cNvSpPr/>
          <p:nvPr/>
        </p:nvSpPr>
        <p:spPr>
          <a:xfrm>
            <a:off x="3862388" y="3683000"/>
            <a:ext cx="1471612" cy="279400"/>
          </a:xfrm>
          <a:custGeom>
            <a:avLst/>
            <a:gdLst>
              <a:gd name="txL" fmla="*/ 0 w 1000"/>
              <a:gd name="txT" fmla="*/ 0 h 224"/>
              <a:gd name="txR" fmla="*/ 1000 w 1000"/>
              <a:gd name="txB" fmla="*/ 224 h 22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52" name="Text Box 11"/>
          <p:cNvSpPr txBox="1"/>
          <p:nvPr/>
        </p:nvSpPr>
        <p:spPr>
          <a:xfrm>
            <a:off x="5334000" y="3559175"/>
            <a:ext cx="229235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Definitely not taken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Control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Instruction Retired/Flushed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Place instructions into a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first-in, first-out queue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Retired: any updates to the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registers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being made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Operations of the instruction have completed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Any branch prediction to the instruction are confirmed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correctly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Flushed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discard any results have been computed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Some branch prediction was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mispredicted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Mispredictions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can’t alter the program state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Control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Register File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Integer, floating-point and other registers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Controlled by Retirement Unit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541463" y="35814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2" name="Rectangle 11"/>
          <p:cNvSpPr/>
          <p:nvPr/>
        </p:nvSpPr>
        <p:spPr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43" name="Rectangle 13"/>
          <p:cNvSpPr/>
          <p:nvPr/>
        </p:nvSpPr>
        <p:spPr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Fetch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Control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44" name="Rectangle 14"/>
          <p:cNvSpPr/>
          <p:nvPr/>
        </p:nvSpPr>
        <p:spPr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Decode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45" name="Line 15"/>
          <p:cNvSpPr/>
          <p:nvPr/>
        </p:nvSpPr>
        <p:spPr>
          <a:xfrm>
            <a:off x="5399088" y="4310063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46" name="Line 16"/>
          <p:cNvSpPr/>
          <p:nvPr/>
        </p:nvSpPr>
        <p:spPr>
          <a:xfrm flipH="1">
            <a:off x="5399088" y="4924425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47" name="Line 17"/>
          <p:cNvSpPr/>
          <p:nvPr/>
        </p:nvSpPr>
        <p:spPr>
          <a:xfrm>
            <a:off x="4819650" y="5181600"/>
            <a:ext cx="1588" cy="876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48" name="Freeform 18"/>
          <p:cNvSpPr/>
          <p:nvPr/>
        </p:nvSpPr>
        <p:spPr>
          <a:xfrm flipH="1">
            <a:off x="2312988" y="4114800"/>
            <a:ext cx="1928812" cy="19431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6749" name="Text Box 23"/>
          <p:cNvSpPr txBox="1"/>
          <p:nvPr/>
        </p:nvSpPr>
        <p:spPr>
          <a:xfrm>
            <a:off x="5514975" y="4035425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50" name="Text Box 24"/>
          <p:cNvSpPr txBox="1"/>
          <p:nvPr/>
        </p:nvSpPr>
        <p:spPr>
          <a:xfrm>
            <a:off x="5410200" y="4648200"/>
            <a:ext cx="1068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Instructions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51" name="Text Box 25"/>
          <p:cNvSpPr txBox="1"/>
          <p:nvPr/>
        </p:nvSpPr>
        <p:spPr>
          <a:xfrm>
            <a:off x="4800600" y="5178425"/>
            <a:ext cx="101123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52" name="Text Box 26"/>
          <p:cNvSpPr txBox="1"/>
          <p:nvPr/>
        </p:nvSpPr>
        <p:spPr>
          <a:xfrm>
            <a:off x="2286000" y="5527675"/>
            <a:ext cx="12922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Prediction OK?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53" name="Rectangle 48"/>
          <p:cNvSpPr/>
          <p:nvPr/>
        </p:nvSpPr>
        <p:spPr>
          <a:xfrm>
            <a:off x="2795588" y="4191000"/>
            <a:ext cx="1157287" cy="990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Retirement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Unit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54" name="Rectangle 49"/>
          <p:cNvSpPr/>
          <p:nvPr/>
        </p:nvSpPr>
        <p:spPr>
          <a:xfrm>
            <a:off x="2989263" y="4648200"/>
            <a:ext cx="769937" cy="457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File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55" name="Line 50"/>
          <p:cNvSpPr/>
          <p:nvPr/>
        </p:nvSpPr>
        <p:spPr>
          <a:xfrm>
            <a:off x="2312988" y="45720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16756" name="Freeform 51"/>
          <p:cNvSpPr/>
          <p:nvPr/>
        </p:nvSpPr>
        <p:spPr>
          <a:xfrm flipH="1">
            <a:off x="1905000" y="4953000"/>
            <a:ext cx="890588" cy="11049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6757" name="Text Box 52"/>
          <p:cNvSpPr txBox="1"/>
          <p:nvPr/>
        </p:nvSpPr>
        <p:spPr>
          <a:xfrm>
            <a:off x="457200" y="5521325"/>
            <a:ext cx="14446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Register Updates</a:t>
            </a:r>
            <a:endParaRPr lang="en-US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6758" name="Line 53"/>
          <p:cNvSpPr/>
          <p:nvPr/>
        </p:nvSpPr>
        <p:spPr>
          <a:xfrm>
            <a:off x="3759200" y="4876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59" name="Freeform 54"/>
          <p:cNvSpPr/>
          <p:nvPr/>
        </p:nvSpPr>
        <p:spPr>
          <a:xfrm>
            <a:off x="3856038" y="51816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13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Branch Misprediction Recovery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18788" name="Rectangle 14"/>
          <p:cNvSpPr/>
          <p:nvPr/>
        </p:nvSpPr>
        <p:spPr>
          <a:xfrm>
            <a:off x="457200" y="1600200"/>
            <a:ext cx="8001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Performance Cost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Misprediction on Core i7 wastes ~19 clock-cycle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Don’t be overly concerned about predictable branches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200150" lvl="2" indent="-285750"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E.g. loop-closing branches would typically be predicted as being taken, and only incur a misprediction penalty on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last</a:t>
            </a:r>
            <a:r>
              <a:rPr lang="en-US" altLang="zh-CN" dirty="0">
                <a:ea typeface="宋体" panose="02010600030101010101" pitchFamily="2" charset="-122"/>
              </a:rPr>
              <a:t> time around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200150" lvl="2" indent="-285750"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If an inner loop is computational bound, branch prediction may not be in the critical path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13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Write Suitable Code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65638" y="304800"/>
            <a:ext cx="4371975" cy="30480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minmax1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a[], 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b[],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n)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(i = 0; i &lt; n; i++) {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 (a[i] &gt; b[i])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t = a[i];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a[i] = b[i];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b[i] = t;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8550" name="Group 3"/>
          <p:cNvGrpSpPr/>
          <p:nvPr/>
        </p:nvGrpSpPr>
        <p:grpSpPr>
          <a:xfrm>
            <a:off x="3810000" y="4800600"/>
            <a:ext cx="4800600" cy="923925"/>
            <a:chOff x="990600" y="5410200"/>
            <a:chExt cx="4800600" cy="923330"/>
          </a:xfrm>
        </p:grpSpPr>
        <p:sp>
          <p:nvSpPr>
            <p:cNvPr id="120838" name="TextBox 1"/>
            <p:cNvSpPr txBox="1"/>
            <p:nvPr/>
          </p:nvSpPr>
          <p:spPr>
            <a:xfrm>
              <a:off x="990600" y="5410200"/>
              <a:ext cx="4800600" cy="92333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Function  random   predictable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minmax1   14.5     2.5-3.5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120839" name="Straight Connector 2"/>
            <p:cNvCxnSpPr/>
            <p:nvPr/>
          </p:nvCxnSpPr>
          <p:spPr>
            <a:xfrm>
              <a:off x="1066800" y="5715000"/>
              <a:ext cx="4648200" cy="0"/>
            </a:xfrm>
            <a:prstGeom prst="line">
              <a:avLst/>
            </a:prstGeom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Multi-functional Units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Multiple Instructions Can Execute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 Parallel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Haswell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CPU (Core i7)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0.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Integer arithmetic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, FP multiplication,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integer and FP division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, branches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1.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Integer arithmetic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, FP addition, integer multiplication, FP multiplication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2. Load, address computation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3. Load, address computation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4. Store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5.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Integer arithmetic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(basic operations)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6.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Integer arithmetic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, branches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7. Store address computation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60655" marR="0" lvl="0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Integer arithmetic: addition, bitwise operations, shifting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9630" y="258445"/>
            <a:ext cx="42722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如果一类指令运行的</a:t>
            </a:r>
            <a:r>
              <a:rPr lang="en-US" altLang="zh-CN"/>
              <a:t>latency</a:t>
            </a:r>
            <a:r>
              <a:rPr lang="zh-CN" altLang="en-US"/>
              <a:t>相同，并且</a:t>
            </a:r>
            <a:endParaRPr lang="zh-CN" altLang="en-US"/>
          </a:p>
          <a:p>
            <a:r>
              <a:rPr lang="zh-CN" altLang="en-US"/>
              <a:t>有多个</a:t>
            </a:r>
            <a:r>
              <a:rPr lang="en-US" altLang="zh-CN"/>
              <a:t>units</a:t>
            </a:r>
            <a:r>
              <a:rPr lang="zh-CN" altLang="en-US"/>
              <a:t>可以做，那么如果这些指令在</a:t>
            </a:r>
            <a:endParaRPr lang="zh-CN" altLang="en-US"/>
          </a:p>
          <a:p>
            <a:r>
              <a:rPr lang="zh-CN" altLang="en-US"/>
              <a:t>同一时刻开始运行，就可以认为他们是并行的</a:t>
            </a:r>
            <a:endParaRPr lang="zh-CN" altLang="en-US"/>
          </a:p>
          <a:p>
            <a:r>
              <a:rPr lang="zh-CN" altLang="en-US"/>
              <a:t>，即运行总时间按照只有一个的来计算。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13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Write Suitable Code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65638" y="304800"/>
            <a:ext cx="4371975" cy="30480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minmax1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a[], 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b[],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n)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(i = 0; i &lt; n; i++) {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 (a[i] &gt; b[i])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t = a[i];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a[i] = b[i];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b[i] = t;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313" y="2514600"/>
            <a:ext cx="5486400" cy="28956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minmax2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a[], 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b[],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n)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 (i = 0; i &lt; n; i++) {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min = a[i]&lt;b[i]?a[i]:b[i];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max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 a[i]&lt;b[i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]?b[i]:a[i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];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a[i] = min;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b[i] = max;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2886" name="Group 3"/>
          <p:cNvGrpSpPr/>
          <p:nvPr/>
        </p:nvGrpSpPr>
        <p:grpSpPr>
          <a:xfrm>
            <a:off x="3810000" y="4800600"/>
            <a:ext cx="4800600" cy="923925"/>
            <a:chOff x="990600" y="5410202"/>
            <a:chExt cx="4800600" cy="923330"/>
          </a:xfrm>
        </p:grpSpPr>
        <p:sp>
          <p:nvSpPr>
            <p:cNvPr id="122888" name="TextBox 1"/>
            <p:cNvSpPr txBox="1"/>
            <p:nvPr/>
          </p:nvSpPr>
          <p:spPr>
            <a:xfrm>
              <a:off x="990600" y="5410202"/>
              <a:ext cx="4800600" cy="92333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Function  random   predictable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minmax1   14.5     2.5-3.5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122889" name="Straight Connector 2"/>
            <p:cNvCxnSpPr/>
            <p:nvPr/>
          </p:nvCxnSpPr>
          <p:spPr>
            <a:xfrm>
              <a:off x="1066800" y="5715000"/>
              <a:ext cx="4648200" cy="0"/>
            </a:xfrm>
            <a:prstGeom prst="line">
              <a:avLst/>
            </a:prstGeom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3810000" y="5348288"/>
            <a:ext cx="35702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minmax2    4.0     4.0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43600"/>
            <a:ext cx="5928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用</a:t>
            </a:r>
            <a:r>
              <a:rPr lang="en-US" altLang="zh-CN" sz="2000"/>
              <a:t>conditional move</a:t>
            </a:r>
            <a:r>
              <a:rPr lang="zh-CN" altLang="en-US" sz="2000"/>
              <a:t>来代替</a:t>
            </a:r>
            <a:r>
              <a:rPr lang="en-US" altLang="zh-CN" sz="2000"/>
              <a:t>conditional jmp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Multi-functional Units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Some Instructions Take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 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Cycle, but Can be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Pipelined(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可以是一种多级的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pipeline)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Haswell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(Core i7)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741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3124200"/>
            <a:ext cx="737870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28015" y="4956175"/>
            <a:ext cx="71158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一些</a:t>
            </a:r>
            <a:r>
              <a:rPr lang="en-US" altLang="zh-CN"/>
              <a:t>latency&gt;1</a:t>
            </a:r>
            <a:r>
              <a:rPr lang="zh-CN" altLang="en-US"/>
              <a:t>但是</a:t>
            </a:r>
            <a:r>
              <a:rPr lang="en-US" altLang="zh-CN"/>
              <a:t>issues</a:t>
            </a:r>
            <a:r>
              <a:rPr lang="zh-CN" altLang="en-US"/>
              <a:t>只有</a:t>
            </a:r>
            <a:r>
              <a:rPr lang="en-US" altLang="zh-CN"/>
              <a:t>1</a:t>
            </a:r>
            <a:r>
              <a:rPr lang="zh-CN" altLang="en-US"/>
              <a:t>的指令是由于使用了多级的</a:t>
            </a:r>
            <a:r>
              <a:rPr lang="en-US" altLang="zh-CN"/>
              <a:t>pipelined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Line 17"/>
          <p:cNvSpPr/>
          <p:nvPr/>
        </p:nvSpPr>
        <p:spPr>
          <a:xfrm>
            <a:off x="4419600" y="4343400"/>
            <a:ext cx="0" cy="814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61963" y="1576388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Operation is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dispatched(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分派，发送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to one of multi-functional units, whenever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 the operands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of an operation are ready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Suitable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functional units are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available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Execution results are passed among functional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units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2113" y="5248275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Functional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Units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3" name="Rectangle 6"/>
          <p:cNvSpPr/>
          <p:nvPr/>
        </p:nvSpPr>
        <p:spPr>
          <a:xfrm>
            <a:off x="1820863" y="5386388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Branch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Rectangle 7"/>
          <p:cNvSpPr/>
          <p:nvPr/>
        </p:nvSpPr>
        <p:spPr>
          <a:xfrm>
            <a:off x="3752850" y="5386388"/>
            <a:ext cx="1109663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5" name="Rectangle 9"/>
          <p:cNvSpPr/>
          <p:nvPr/>
        </p:nvSpPr>
        <p:spPr>
          <a:xfrm>
            <a:off x="4906963" y="5386388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Load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6" name="Rectangle 10"/>
          <p:cNvSpPr/>
          <p:nvPr/>
        </p:nvSpPr>
        <p:spPr>
          <a:xfrm>
            <a:off x="5678488" y="5386388"/>
            <a:ext cx="6762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Store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7" name="Line 31"/>
          <p:cNvSpPr/>
          <p:nvPr/>
        </p:nvSpPr>
        <p:spPr>
          <a:xfrm>
            <a:off x="2147888" y="5157788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8" name="Line 33"/>
          <p:cNvSpPr/>
          <p:nvPr/>
        </p:nvSpPr>
        <p:spPr>
          <a:xfrm>
            <a:off x="4176713" y="5157788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9" name="Line 34"/>
          <p:cNvSpPr/>
          <p:nvPr/>
        </p:nvSpPr>
        <p:spPr>
          <a:xfrm>
            <a:off x="5235575" y="5157788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0" name="Line 35"/>
          <p:cNvSpPr/>
          <p:nvPr/>
        </p:nvSpPr>
        <p:spPr>
          <a:xfrm>
            <a:off x="6005513" y="5157788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1" name="Line 36"/>
          <p:cNvSpPr/>
          <p:nvPr/>
        </p:nvSpPr>
        <p:spPr>
          <a:xfrm>
            <a:off x="2147888" y="5157788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2" name="Rectangle 37"/>
          <p:cNvSpPr/>
          <p:nvPr/>
        </p:nvSpPr>
        <p:spPr>
          <a:xfrm>
            <a:off x="2593975" y="5386388"/>
            <a:ext cx="1108075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73" name="Line 38"/>
          <p:cNvSpPr/>
          <p:nvPr/>
        </p:nvSpPr>
        <p:spPr>
          <a:xfrm>
            <a:off x="3186113" y="5157788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4" name="Line 39"/>
          <p:cNvSpPr/>
          <p:nvPr/>
        </p:nvSpPr>
        <p:spPr>
          <a:xfrm>
            <a:off x="1905000" y="6224588"/>
            <a:ext cx="46497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9475" name="Group 40"/>
          <p:cNvGrpSpPr/>
          <p:nvPr/>
        </p:nvGrpSpPr>
        <p:grpSpPr>
          <a:xfrm>
            <a:off x="2111375" y="5843588"/>
            <a:ext cx="3857625" cy="381000"/>
            <a:chOff x="768" y="2016"/>
            <a:chExt cx="1920" cy="144"/>
          </a:xfrm>
        </p:grpSpPr>
        <p:sp>
          <p:nvSpPr>
            <p:cNvPr id="19478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9479" name="Line 42"/>
            <p:cNvSpPr/>
            <p:nvPr/>
          </p:nvSpPr>
          <p:spPr>
            <a:xfrm>
              <a:off x="1872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9480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9481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9482" name="Line 46"/>
            <p:cNvSpPr/>
            <p:nvPr/>
          </p:nvSpPr>
          <p:spPr>
            <a:xfrm>
              <a:off x="1265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19476" name="Rectangle 7"/>
          <p:cNvSpPr/>
          <p:nvPr/>
        </p:nvSpPr>
        <p:spPr>
          <a:xfrm>
            <a:off x="3962400" y="4006850"/>
            <a:ext cx="900113" cy="490538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Reorder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buffer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77" name="Rectangle 7"/>
          <p:cNvSpPr/>
          <p:nvPr/>
        </p:nvSpPr>
        <p:spPr>
          <a:xfrm>
            <a:off x="3479800" y="4616450"/>
            <a:ext cx="1816100" cy="26035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Dispatch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Cache(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数据缓存区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Load and store units access memory via data cache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high speed memory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containing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most recently accessed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data values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541463" y="34290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Execution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4"/>
          <p:cNvSpPr/>
          <p:nvPr/>
        </p:nvSpPr>
        <p:spPr>
          <a:xfrm>
            <a:off x="2057400" y="3824288"/>
            <a:ext cx="5791200" cy="76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Functional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Units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Rectangle 6"/>
          <p:cNvSpPr/>
          <p:nvPr/>
        </p:nvSpPr>
        <p:spPr>
          <a:xfrm>
            <a:off x="2216150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Branch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2" name="Rectangle 7"/>
          <p:cNvSpPr/>
          <p:nvPr/>
        </p:nvSpPr>
        <p:spPr>
          <a:xfrm>
            <a:off x="4148138" y="3962400"/>
            <a:ext cx="1109662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Rectangle 9"/>
          <p:cNvSpPr/>
          <p:nvPr/>
        </p:nvSpPr>
        <p:spPr>
          <a:xfrm>
            <a:off x="5302250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Load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4" name="Rectangle 10"/>
          <p:cNvSpPr/>
          <p:nvPr/>
        </p:nvSpPr>
        <p:spPr>
          <a:xfrm>
            <a:off x="6073775" y="3962400"/>
            <a:ext cx="6762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Store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Rectangle 12"/>
          <p:cNvSpPr/>
          <p:nvPr/>
        </p:nvSpPr>
        <p:spPr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6" name="Line 19"/>
          <p:cNvSpPr/>
          <p:nvPr/>
        </p:nvSpPr>
        <p:spPr>
          <a:xfrm rot="5400000">
            <a:off x="496252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7" name="Line 20"/>
          <p:cNvSpPr/>
          <p:nvPr/>
        </p:nvSpPr>
        <p:spPr>
          <a:xfrm rot="-5400000" flipV="1">
            <a:off x="5253038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8" name="Line 21"/>
          <p:cNvSpPr/>
          <p:nvPr/>
        </p:nvSpPr>
        <p:spPr>
          <a:xfrm rot="5400000">
            <a:off x="5734050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9" name="Line 22"/>
          <p:cNvSpPr/>
          <p:nvPr/>
        </p:nvSpPr>
        <p:spPr>
          <a:xfrm rot="5400000">
            <a:off x="602297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0" name="Text Box 27"/>
          <p:cNvSpPr txBox="1"/>
          <p:nvPr/>
        </p:nvSpPr>
        <p:spPr>
          <a:xfrm>
            <a:off x="6440488" y="5164138"/>
            <a:ext cx="58420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21" name="Text Box 28"/>
          <p:cNvSpPr txBox="1"/>
          <p:nvPr/>
        </p:nvSpPr>
        <p:spPr>
          <a:xfrm>
            <a:off x="5661025" y="5181600"/>
            <a:ext cx="5842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22" name="Text Box 29"/>
          <p:cNvSpPr txBox="1"/>
          <p:nvPr/>
        </p:nvSpPr>
        <p:spPr>
          <a:xfrm>
            <a:off x="5002213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23" name="Text Box 30"/>
          <p:cNvSpPr txBox="1"/>
          <p:nvPr/>
        </p:nvSpPr>
        <p:spPr>
          <a:xfrm>
            <a:off x="5772150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Addr.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24" name="Line 31"/>
          <p:cNvSpPr/>
          <p:nvPr/>
        </p:nvSpPr>
        <p:spPr>
          <a:xfrm>
            <a:off x="2543175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5" name="Line 33"/>
          <p:cNvSpPr/>
          <p:nvPr/>
        </p:nvSpPr>
        <p:spPr>
          <a:xfrm>
            <a:off x="45720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6" name="Line 34"/>
          <p:cNvSpPr/>
          <p:nvPr/>
        </p:nvSpPr>
        <p:spPr>
          <a:xfrm>
            <a:off x="5630863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7" name="Line 35"/>
          <p:cNvSpPr/>
          <p:nvPr/>
        </p:nvSpPr>
        <p:spPr>
          <a:xfrm>
            <a:off x="64008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8" name="Line 36"/>
          <p:cNvSpPr/>
          <p:nvPr/>
        </p:nvSpPr>
        <p:spPr>
          <a:xfrm>
            <a:off x="2543175" y="3733800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9" name="Rectangle 37"/>
          <p:cNvSpPr/>
          <p:nvPr/>
        </p:nvSpPr>
        <p:spPr>
          <a:xfrm>
            <a:off x="2989263" y="3962400"/>
            <a:ext cx="1108075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Arithmetic</a:t>
            </a:r>
            <a:b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operations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30" name="Line 38"/>
          <p:cNvSpPr/>
          <p:nvPr/>
        </p:nvSpPr>
        <p:spPr>
          <a:xfrm>
            <a:off x="35814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31" name="Line 39"/>
          <p:cNvSpPr/>
          <p:nvPr/>
        </p:nvSpPr>
        <p:spPr>
          <a:xfrm>
            <a:off x="1735138" y="4800600"/>
            <a:ext cx="5214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1532" name="Group 40"/>
          <p:cNvGrpSpPr/>
          <p:nvPr/>
        </p:nvGrpSpPr>
        <p:grpSpPr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21534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1535" name="Line 42"/>
            <p:cNvSpPr/>
            <p:nvPr/>
          </p:nvSpPr>
          <p:spPr>
            <a:xfrm>
              <a:off x="1872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1536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1537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1538" name="Line 46"/>
            <p:cNvSpPr/>
            <p:nvPr/>
          </p:nvSpPr>
          <p:spPr>
            <a:xfrm>
              <a:off x="1265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21533" name="Rectangle 47"/>
          <p:cNvSpPr/>
          <p:nvPr/>
        </p:nvSpPr>
        <p:spPr>
          <a:xfrm>
            <a:off x="2795588" y="4752975"/>
            <a:ext cx="18875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Operation Results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914400" algn="l"/>
            <a:tab pos="2286000" algn="l"/>
          </a:tabLst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914400" algn="l"/>
            <a:tab pos="2286000" algn="l"/>
          </a:tabLst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18184</Words>
  <Application>WPS 演示</Application>
  <PresentationFormat>全屏显示(4:3)</PresentationFormat>
  <Paragraphs>1891</Paragraphs>
  <Slides>60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Arial</vt:lpstr>
      <vt:lpstr>宋体</vt:lpstr>
      <vt:lpstr>Wingdings</vt:lpstr>
      <vt:lpstr>Courier New</vt:lpstr>
      <vt:lpstr>Times New Roman</vt:lpstr>
      <vt:lpstr>Comic Sans MS</vt:lpstr>
      <vt:lpstr>Calibri</vt:lpstr>
      <vt:lpstr>微软雅黑</vt:lpstr>
      <vt:lpstr>Arial Unicode MS</vt:lpstr>
      <vt:lpstr>Corbel</vt:lpstr>
      <vt:lpstr>Verdana</vt:lpstr>
      <vt:lpstr>Helvetica</vt:lpstr>
      <vt:lpstr>icfp99</vt:lpstr>
      <vt:lpstr>Modern Processors</vt:lpstr>
      <vt:lpstr>Outline</vt:lpstr>
      <vt:lpstr>Translation Example(转化是instr decode做的)</vt:lpstr>
      <vt:lpstr>PowerPoint 演示文稿</vt:lpstr>
      <vt:lpstr>PowerPoint 演示文稿</vt:lpstr>
      <vt:lpstr>Multi-functional Units</vt:lpstr>
      <vt:lpstr>Multi-functional Units</vt:lpstr>
      <vt:lpstr>Execution Unit</vt:lpstr>
      <vt:lpstr>Execution Unit</vt:lpstr>
      <vt:lpstr>Data-Flow Graphs</vt:lpstr>
      <vt:lpstr>PowerPoint 演示文稿</vt:lpstr>
      <vt:lpstr>PowerPoint 演示文稿</vt:lpstr>
      <vt:lpstr>PowerPoint 演示文稿</vt:lpstr>
      <vt:lpstr>Execution Unit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Performance-limiting Critical Path</vt:lpstr>
      <vt:lpstr>Other Performance Factors</vt:lpstr>
      <vt:lpstr>More Code Optimization</vt:lpstr>
      <vt:lpstr>Outline</vt:lpstr>
      <vt:lpstr>Loop Unrolling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Enhance Parallelism</vt:lpstr>
      <vt:lpstr>Multiple Accumulator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Enhance Parallelism</vt:lpstr>
      <vt:lpstr>Re-association Transformation</vt:lpstr>
      <vt:lpstr>PowerPoint 演示文稿</vt:lpstr>
      <vt:lpstr>PowerPoint 演示文稿</vt:lpstr>
      <vt:lpstr>PowerPoint 演示文稿</vt:lpstr>
      <vt:lpstr>PowerPoint 演示文稿</vt:lpstr>
      <vt:lpstr>Summary of Results</vt:lpstr>
      <vt:lpstr>Summary of 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Instruction Control Unit</vt:lpstr>
      <vt:lpstr>PowerPoint 演示文稿</vt:lpstr>
      <vt:lpstr>Instruction Control Unit</vt:lpstr>
      <vt:lpstr>Instruction Control Unit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Code Optimization</dc:title>
  <dc:creator>Microsoft Office User</dc:creator>
  <cp:lastModifiedBy>李昱翰</cp:lastModifiedBy>
  <cp:revision>58</cp:revision>
  <dcterms:created xsi:type="dcterms:W3CDTF">2016-03-07T12:52:00Z</dcterms:created>
  <dcterms:modified xsi:type="dcterms:W3CDTF">2022-04-26T01:38:07Z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C8BD8AEA10C24DFF819647673CF5246D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eyJoZGlkIjoiMmI2Y2RmNTUyOTczOGJhOTliNTg4NWMyMmQ4YTkzNjMifQ==</vt:lpwstr>
  </property>
</Properties>
</file>