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6"/>
  </p:notesMasterIdLst>
  <p:sldIdLst>
    <p:sldId id="371" r:id="rId3"/>
    <p:sldId id="583" r:id="rId4"/>
    <p:sldId id="582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569" r:id="rId17"/>
    <p:sldId id="581" r:id="rId18"/>
    <p:sldId id="405" r:id="rId19"/>
    <p:sldId id="406" r:id="rId20"/>
    <p:sldId id="407" r:id="rId21"/>
    <p:sldId id="438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3" r:id="rId32"/>
    <p:sldId id="452" r:id="rId33"/>
    <p:sldId id="454" r:id="rId34"/>
    <p:sldId id="455" r:id="rId35"/>
    <p:sldId id="456" r:id="rId36"/>
    <p:sldId id="457" r:id="rId37"/>
    <p:sldId id="458" r:id="rId38"/>
    <p:sldId id="584" r:id="rId39"/>
    <p:sldId id="389" r:id="rId40"/>
    <p:sldId id="259" r:id="rId41"/>
  </p:sldIdLst>
  <p:sldSz cx="9144000" cy="5143500" type="screen16x9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4" autoAdjust="0"/>
    <p:restoredTop sz="93058" autoAdjust="0"/>
  </p:normalViewPr>
  <p:slideViewPr>
    <p:cSldViewPr>
      <p:cViewPr varScale="1">
        <p:scale>
          <a:sx n="147" d="100"/>
          <a:sy n="147" d="100"/>
        </p:scale>
        <p:origin x="111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tiff"/><Relationship Id="rId1" Type="http://schemas.openxmlformats.org/officeDocument/2006/relationships/hyperlink" Target="https://www.openhome.cc/Gossip/ServletJSP/BehindHttpSessi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_C77sBcAtSQ" TargetMode="External"/><Relationship Id="rId1" Type="http://schemas.openxmlformats.org/officeDocument/2006/relationships/hyperlink" Target="https://github.com/brettwooldridge/HikariCP/wiki/About-Pool-Sizing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hyperlink" Target="https://blog.csdn.net/cuichunchi/article/details/79170240" TargetMode="External"/><Relationship Id="rId6" Type="http://schemas.openxmlformats.org/officeDocument/2006/relationships/hyperlink" Target="https://www.baeldung.com/spring-bean-scopes" TargetMode="External"/><Relationship Id="rId5" Type="http://schemas.openxmlformats.org/officeDocument/2006/relationships/hyperlink" Target="https://docs.spring.io/spring/docs/5.2.3.RELEASE/spring-framework-reference/core.html#beans-factory-scopes" TargetMode="External"/><Relationship Id="rId4" Type="http://schemas.openxmlformats.org/officeDocument/2006/relationships/hyperlink" Target="https://blog.coding.net/blog/General-architecture-for-Java-applications" TargetMode="External"/><Relationship Id="rId3" Type="http://schemas.openxmlformats.org/officeDocument/2006/relationships/hyperlink" Target="https://github.com/lifesinger/blog/issues/184" TargetMode="External"/><Relationship Id="rId2" Type="http://schemas.openxmlformats.org/officeDocument/2006/relationships/hyperlink" Target="https://linux.cn/article-3166-1.html" TargetMode="External"/><Relationship Id="rId1" Type="http://schemas.openxmlformats.org/officeDocument/2006/relationships/hyperlink" Target="http://www.acunetix.com/websitesecurity/web-applications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1</a:t>
            </a:r>
            <a:br>
              <a:rPr lang="en-US" altLang="zh-CN" sz="2400" dirty="0"/>
            </a:br>
            <a:r>
              <a:rPr lang="en-US" altLang="zh-CN" sz="2400" dirty="0"/>
              <a:t>Overview of Enterprise Applications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279" y="735546"/>
            <a:ext cx="5595442" cy="4024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365" y="897564"/>
            <a:ext cx="5859270" cy="3802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021" y="897564"/>
            <a:ext cx="6429959" cy="3672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1</a:t>
            </a:r>
            <a:br>
              <a:rPr lang="en-US" altLang="zh-CN" sz="2400" dirty="0"/>
            </a:br>
            <a:r>
              <a:rPr lang="en-US" altLang="en-US" sz="2400" dirty="0" err="1"/>
              <a:t>Stateful</a:t>
            </a:r>
            <a:r>
              <a:rPr lang="en-US" altLang="en-US" sz="2400" dirty="0"/>
              <a:t> </a:t>
            </a:r>
            <a:r>
              <a:rPr lang="en-US" altLang="en-US" sz="2400" dirty="0"/>
              <a:t>and</a:t>
            </a:r>
            <a:r>
              <a:rPr lang="en-US" altLang="en-US" sz="2400" dirty="0"/>
              <a:t> </a:t>
            </a:r>
            <a:r>
              <a:rPr lang="en-US" altLang="en-US" sz="2400" dirty="0"/>
              <a:t>Stateless</a:t>
            </a:r>
            <a:r>
              <a:rPr lang="en-US" altLang="en-US" sz="2400" dirty="0"/>
              <a:t> </a:t>
            </a:r>
            <a:r>
              <a:rPr lang="en-US" altLang="en-US" sz="2400" dirty="0"/>
              <a:t>Services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Recall: HTTP 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 is a </a:t>
            </a:r>
            <a:r>
              <a:rPr lang="en-US" altLang="zh-CN" dirty="0">
                <a:solidFill>
                  <a:srgbClr val="FF0000"/>
                </a:solidFill>
              </a:rPr>
              <a:t>stateless</a:t>
            </a:r>
            <a:r>
              <a:rPr lang="en-US" altLang="zh-CN" dirty="0"/>
              <a:t> protocol</a:t>
            </a:r>
            <a:endParaRPr lang="en-US" altLang="zh-CN" dirty="0"/>
          </a:p>
          <a:p>
            <a:pPr lvl="1"/>
            <a:r>
              <a:rPr lang="en-US" altLang="zh-CN" dirty="0"/>
              <a:t>A stateless protocol does not require the HTTP server to retain information or status about each user for the duration of multiple requests.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from:</a:t>
            </a:r>
            <a:r>
              <a:rPr lang="zh-CN" altLang="en-US" i="1" dirty="0"/>
              <a:t> </a:t>
            </a:r>
            <a:r>
              <a:rPr lang="en-US" altLang="zh-CN" i="1" dirty="0">
                <a:hlinkClick r:id="rId1"/>
              </a:rPr>
              <a:t>https://www.openhome.cc/Gossip/ServletJSP/BehindHttpSession.html</a:t>
            </a:r>
            <a:r>
              <a:rPr lang="zh-CN" altLang="en-US" i="1" dirty="0"/>
              <a:t>    </a:t>
            </a:r>
            <a:endParaRPr lang="en-US" altLang="zh-CN" i="1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57" y="1728501"/>
            <a:ext cx="4374486" cy="2174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Recall: HTTP 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 is a </a:t>
            </a:r>
            <a:r>
              <a:rPr lang="en-US" altLang="zh-CN" dirty="0">
                <a:solidFill>
                  <a:srgbClr val="FF0000"/>
                </a:solidFill>
              </a:rPr>
              <a:t>stateless</a:t>
            </a:r>
            <a:r>
              <a:rPr lang="en-US" altLang="zh-CN" dirty="0"/>
              <a:t> protocol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275606"/>
            <a:ext cx="6858000" cy="3443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Bean Scopes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What’s</a:t>
            </a:r>
            <a:r>
              <a:rPr kumimoji="1" lang="en-US" altLang="en-US" dirty="0"/>
              <a:t> </a:t>
            </a:r>
            <a:r>
              <a:rPr kumimoji="1" lang="en-US" altLang="en-US" dirty="0"/>
              <a:t>the</a:t>
            </a:r>
            <a:r>
              <a:rPr kumimoji="1" lang="en-US" altLang="en-US" dirty="0"/>
              <a:t> </a:t>
            </a:r>
            <a:r>
              <a:rPr kumimoji="1" lang="en-US" altLang="en-US" dirty="0"/>
              <a:t>meaning</a:t>
            </a:r>
            <a:r>
              <a:rPr kumimoji="1" lang="en-US" altLang="en-US" dirty="0"/>
              <a:t> </a:t>
            </a:r>
            <a:r>
              <a:rPr kumimoji="1" lang="en-US" altLang="en-US" dirty="0"/>
              <a:t>of</a:t>
            </a:r>
            <a:r>
              <a:rPr kumimoji="1" lang="en-US" altLang="en-US" dirty="0"/>
              <a:t> </a:t>
            </a:r>
            <a:r>
              <a:rPr kumimoji="1" lang="en-US" altLang="en-US" dirty="0"/>
              <a:t>scope?</a:t>
            </a:r>
            <a:endParaRPr kumimoji="1" lang="en-US" altLang="zh-CN" dirty="0">
              <a:solidFill>
                <a:schemeClr val="tx2"/>
              </a:solidFill>
            </a:endParaRPr>
          </a:p>
          <a:p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452146"/>
            <a:ext cx="6858000" cy="2849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en-US" dirty="0"/>
              <a:t>cope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en-US" dirty="0"/>
              <a:t>ingleton</a:t>
            </a:r>
            <a:r>
              <a:rPr kumimoji="1" lang="en-US" altLang="en-US" dirty="0"/>
              <a:t> </a:t>
            </a:r>
            <a:r>
              <a:rPr kumimoji="1" lang="en-US" altLang="en-US" dirty="0"/>
              <a:t>:</a:t>
            </a:r>
            <a:r>
              <a:rPr kumimoji="1" lang="en-US" altLang="en-US" dirty="0"/>
              <a:t> </a:t>
            </a:r>
            <a:r>
              <a:rPr kumimoji="1" lang="en-US" altLang="en-US" dirty="0"/>
              <a:t>Stateless</a:t>
            </a:r>
            <a:endParaRPr kumimoji="1" lang="en-US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786" y="1396560"/>
            <a:ext cx="5704417" cy="283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en-US" dirty="0"/>
              <a:t>cope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Prototype</a:t>
            </a:r>
            <a:r>
              <a:rPr kumimoji="1" lang="en-US" altLang="en-US" dirty="0"/>
              <a:t> </a:t>
            </a:r>
            <a:r>
              <a:rPr kumimoji="1" lang="en-US" altLang="en-US" dirty="0"/>
              <a:t>: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Stateful</a:t>
            </a:r>
            <a:endParaRPr kumimoji="1" lang="en-US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1031" y="1399354"/>
            <a:ext cx="5721939" cy="283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Scope - singleton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011" y="1024304"/>
            <a:ext cx="2355631" cy="35947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23521" y="783967"/>
            <a:ext cx="4212468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808080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 err="1"/>
              <a:t>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3732394" y="3302117"/>
            <a:ext cx="4268606" cy="1869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  <a:endParaRPr lang="en-US" altLang="zh-CN" sz="2400" dirty="0"/>
          </a:p>
          <a:p>
            <a:pPr lvl="1"/>
            <a:r>
              <a:rPr lang="en-US" altLang="zh-CN" sz="2100" dirty="0">
                <a:solidFill>
                  <a:srgbClr val="FF0000"/>
                </a:solidFill>
              </a:rPr>
              <a:t>Architecture</a:t>
            </a:r>
            <a:r>
              <a:rPr lang="zh-CN" altLang="en-US" sz="2100" dirty="0"/>
              <a:t> </a:t>
            </a:r>
            <a:r>
              <a:rPr lang="en-US" altLang="zh-CN" sz="2100" dirty="0"/>
              <a:t>(</a:t>
            </a:r>
            <a:r>
              <a:rPr lang="zh-CN" altLang="en-US" sz="2100" dirty="0"/>
              <a:t>架构</a:t>
            </a:r>
            <a:r>
              <a:rPr lang="en-US" altLang="zh-CN" sz="2100" dirty="0"/>
              <a:t>)</a:t>
            </a:r>
            <a:endParaRPr lang="en-US" altLang="zh-CN" sz="2100" dirty="0"/>
          </a:p>
          <a:p>
            <a:pPr lvl="1"/>
            <a:r>
              <a:rPr lang="en-US" altLang="zh-CN" sz="2100" dirty="0"/>
              <a:t>Scope</a:t>
            </a:r>
            <a:endParaRPr lang="en-US" altLang="zh-CN" sz="21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Objectives</a:t>
            </a:r>
            <a:endParaRPr lang="en-US" altLang="zh-CN" sz="2400" dirty="0"/>
          </a:p>
          <a:p>
            <a:pPr lvl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能够根据应用系统的规模，确定适合的技术路线，从单机部署到分布式集群部署，再到微服务架构和云部署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能够根据系统需求，设计并实现由合理的有状态服务与无状态服务构成服务层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Scope - singleton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55727"/>
            <a:ext cx="6858000" cy="136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28673" y="4165519"/>
            <a:ext cx="1890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Single Service instance</a:t>
            </a:r>
            <a:endParaRPr kumimoji="1" lang="zh-CN" altLang="en-US" sz="1350" dirty="0"/>
          </a:p>
        </p:txBody>
      </p:sp>
      <p:sp>
        <p:nvSpPr>
          <p:cNvPr id="9" name="右箭头 8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prototype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23521" y="783967"/>
            <a:ext cx="4212468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808080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 err="1"/>
              <a:t>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@Scope("prototype")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697" y="3459364"/>
            <a:ext cx="10237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prototype</a:t>
            </a:r>
            <a:endParaRPr kumimoji="1"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243840" y="834390"/>
            <a:ext cx="368935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这里仍然是</a:t>
            </a:r>
            <a:r>
              <a:rPr lang="en-US" altLang="zh-CN"/>
              <a:t>single</a:t>
            </a:r>
            <a:r>
              <a:rPr lang="zh-CN" altLang="en-US"/>
              <a:t>，是因为</a:t>
            </a:r>
            <a:endParaRPr lang="zh-CN" altLang="en-US"/>
          </a:p>
          <a:p>
            <a:r>
              <a:rPr lang="en-US" altLang="zh-CN"/>
              <a:t>scope</a:t>
            </a:r>
            <a:r>
              <a:rPr lang="zh-CN" altLang="en-US"/>
              <a:t>是声明在</a:t>
            </a:r>
            <a:r>
              <a:rPr lang="en-US" altLang="zh-CN"/>
              <a:t>service</a:t>
            </a:r>
            <a:r>
              <a:rPr lang="zh-CN" altLang="en-US"/>
              <a:t>层的，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HTTP</a:t>
            </a:r>
            <a:r>
              <a:rPr lang="zh-CN" altLang="en-US"/>
              <a:t>本身是</a:t>
            </a:r>
            <a:r>
              <a:rPr lang="en-US" altLang="zh-CN"/>
              <a:t>singleton</a:t>
            </a:r>
            <a:r>
              <a:rPr lang="zh-CN" altLang="en-US"/>
              <a:t>的，即</a:t>
            </a:r>
            <a:endParaRPr lang="zh-CN" altLang="en-US"/>
          </a:p>
          <a:p>
            <a:r>
              <a:rPr lang="en-US" altLang="zh-CN"/>
              <a:t>controller</a:t>
            </a:r>
            <a:r>
              <a:rPr lang="zh-CN" altLang="en-US"/>
              <a:t>仍然只会有一个</a:t>
            </a:r>
            <a:r>
              <a:rPr lang="en-US" altLang="zh-CN"/>
              <a:t>instance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因而在注入</a:t>
            </a:r>
            <a:r>
              <a:rPr lang="en-US" altLang="zh-CN"/>
              <a:t>userService</a:t>
            </a:r>
            <a:r>
              <a:rPr lang="zh-CN" altLang="en-US"/>
              <a:t>时只会注入</a:t>
            </a:r>
            <a:endParaRPr lang="zh-CN" altLang="en-US"/>
          </a:p>
          <a:p>
            <a:r>
              <a:rPr lang="zh-CN" altLang="en-US"/>
              <a:t>一个，故输出还是相同的。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prototype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86043"/>
            <a:ext cx="6858000" cy="12364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688" y="4191930"/>
            <a:ext cx="18902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Still Single. Why?</a:t>
            </a:r>
            <a:endParaRPr kumimoji="1" lang="zh-CN" altLang="en-US" sz="1350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prototype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23521" y="783967"/>
            <a:ext cx="421246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endParaRPr lang="en-GB" altLang="zh-CN" sz="1050" dirty="0">
              <a:solidFill>
                <a:srgbClr val="BBB529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@Scope("prototype")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808080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userService</a:t>
            </a:r>
            <a:r>
              <a:rPr lang="en-GB" altLang="zh-CN" sz="1050" dirty="0" err="1"/>
              <a:t>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@Scope("prototype")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7705" y="3459364"/>
            <a:ext cx="9517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prototype</a:t>
            </a:r>
            <a:endParaRPr kumimoji="1" lang="zh-CN" altLang="en-US" sz="1350" dirty="0"/>
          </a:p>
        </p:txBody>
      </p:sp>
      <p:sp>
        <p:nvSpPr>
          <p:cNvPr id="10" name="右箭头 9"/>
          <p:cNvSpPr/>
          <p:nvPr/>
        </p:nvSpPr>
        <p:spPr>
          <a:xfrm>
            <a:off x="2859425" y="969404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7705" y="1083100"/>
            <a:ext cx="9517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prototype</a:t>
            </a:r>
            <a:endParaRPr kumimoji="1"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prototype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688" y="4191930"/>
            <a:ext cx="2376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Now different. But not good!</a:t>
            </a:r>
            <a:endParaRPr kumimoji="1" lang="zh-CN" altLang="en-US" sz="13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63738"/>
            <a:ext cx="6858000" cy="124376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3680" y="4023360"/>
            <a:ext cx="3806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因为最好的是有四个不同的</a:t>
            </a:r>
            <a:r>
              <a:rPr lang="en-US" altLang="zh-CN"/>
              <a:t>service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然后有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controller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prototype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@Scope("prototype")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7705" y="3459364"/>
            <a:ext cx="9517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prototype</a:t>
            </a:r>
            <a:endParaRPr kumimoji="1" lang="zh-CN" altLang="en-US" sz="1350" dirty="0"/>
          </a:p>
        </p:txBody>
      </p:sp>
      <p:sp>
        <p:nvSpPr>
          <p:cNvPr id="10" name="右箭头 9"/>
          <p:cNvSpPr/>
          <p:nvPr/>
        </p:nvSpPr>
        <p:spPr>
          <a:xfrm>
            <a:off x="2868299" y="1214933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600" y="1328629"/>
            <a:ext cx="1954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WebApplicationContext</a:t>
            </a:r>
            <a:endParaRPr kumimoji="1"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3732395" y="758625"/>
            <a:ext cx="533290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 err="1"/>
              <a:t>WebApplicationContext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=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 err="1"/>
              <a:t>.getBean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UserService.</a:t>
            </a:r>
            <a:r>
              <a:rPr lang="en-GB" altLang="zh-CN" sz="1050" dirty="0" err="1">
                <a:solidFill>
                  <a:srgbClr val="CC7832"/>
                </a:solidFill>
              </a:rPr>
              <a:t>class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/>
              <a:t>userService.findUserById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12" name="右箭头 11"/>
          <p:cNvSpPr/>
          <p:nvPr/>
        </p:nvSpPr>
        <p:spPr>
          <a:xfrm>
            <a:off x="2836769" y="1885404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3689" y="1999100"/>
            <a:ext cx="11046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UserService</a:t>
            </a:r>
            <a:endParaRPr kumimoji="1"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492139"/>
            <a:ext cx="6858000" cy="1246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prototype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3628" y="4191929"/>
            <a:ext cx="31323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Now different. Why is this solution better?</a:t>
            </a:r>
            <a:endParaRPr kumimoji="1" lang="zh-CN" altLang="en-US" sz="1350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0610" y="4149090"/>
            <a:ext cx="200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只有一个</a:t>
            </a:r>
            <a:r>
              <a:rPr lang="en-US" altLang="zh-CN"/>
              <a:t>controller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@Scope(”session")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5329" y="3459364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session</a:t>
            </a:r>
            <a:endParaRPr kumimoji="1" lang="zh-CN" altLang="en-US" sz="1350" dirty="0"/>
          </a:p>
        </p:txBody>
      </p:sp>
      <p:sp>
        <p:nvSpPr>
          <p:cNvPr id="10" name="右箭头 9"/>
          <p:cNvSpPr/>
          <p:nvPr/>
        </p:nvSpPr>
        <p:spPr>
          <a:xfrm>
            <a:off x="2868299" y="1214933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600" y="1328629"/>
            <a:ext cx="1954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WebApplicationContext</a:t>
            </a:r>
            <a:endParaRPr kumimoji="1"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3732395" y="758625"/>
            <a:ext cx="533290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 err="1"/>
              <a:t>WebApplicationContext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= </a:t>
            </a:r>
            <a:r>
              <a:rPr lang="en-GB" altLang="zh-CN" sz="1050" dirty="0" err="1">
                <a:solidFill>
                  <a:srgbClr val="FF0000"/>
                </a:solidFill>
              </a:rPr>
              <a:t>applicationContext.getBean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UserService.</a:t>
            </a:r>
            <a:r>
              <a:rPr lang="en-GB" altLang="zh-CN" sz="1050" dirty="0" err="1">
                <a:solidFill>
                  <a:srgbClr val="CC7832"/>
                </a:solidFill>
              </a:rPr>
              <a:t>class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/>
              <a:t>userService.findUserById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12" name="右箭头 11"/>
          <p:cNvSpPr/>
          <p:nvPr/>
        </p:nvSpPr>
        <p:spPr>
          <a:xfrm>
            <a:off x="2836769" y="1885404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3689" y="1999100"/>
            <a:ext cx="11046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UserService</a:t>
            </a:r>
            <a:endParaRPr kumimoji="1"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35971"/>
            <a:ext cx="6858000" cy="1088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0186" y="4182757"/>
            <a:ext cx="1795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Two Service instances</a:t>
            </a:r>
            <a:endParaRPr kumimoji="1" lang="zh-CN" altLang="en-US" sz="1350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@Scope(”prototype")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4815" y="3459364"/>
            <a:ext cx="11046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prototype</a:t>
            </a:r>
            <a:endParaRPr kumimoji="1" lang="zh-CN" altLang="en-US" sz="1350" dirty="0"/>
          </a:p>
        </p:txBody>
      </p:sp>
      <p:sp>
        <p:nvSpPr>
          <p:cNvPr id="10" name="右箭头 9"/>
          <p:cNvSpPr/>
          <p:nvPr/>
        </p:nvSpPr>
        <p:spPr>
          <a:xfrm>
            <a:off x="2863853" y="1426563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592" y="1556086"/>
            <a:ext cx="2026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WebApplicationContext</a:t>
            </a:r>
            <a:endParaRPr kumimoji="1"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3732395" y="758625"/>
            <a:ext cx="533290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endParaRPr lang="en-GB" altLang="zh-CN" sz="1050" dirty="0">
              <a:solidFill>
                <a:srgbClr val="BBB529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@Scope(”session")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 err="1"/>
              <a:t>WebApplicationContext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=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 err="1"/>
              <a:t>.getBean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UserService.</a:t>
            </a:r>
            <a:r>
              <a:rPr lang="en-GB" altLang="zh-CN" sz="1050" dirty="0" err="1">
                <a:solidFill>
                  <a:srgbClr val="CC7832"/>
                </a:solidFill>
              </a:rPr>
              <a:t>class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endParaRPr lang="en-GB" altLang="zh-CN" sz="1050" dirty="0">
              <a:solidFill>
                <a:srgbClr val="CC7832"/>
              </a:solidFill>
            </a:endParaRPr>
          </a:p>
          <a:p>
            <a:r>
              <a:rPr lang="en-GB" altLang="zh-CN" sz="1050" dirty="0"/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this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/>
              <a:t>userService.findUserById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12" name="右箭头 11"/>
          <p:cNvSpPr/>
          <p:nvPr/>
        </p:nvSpPr>
        <p:spPr>
          <a:xfrm>
            <a:off x="2855104" y="1921401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2816" y="2050586"/>
            <a:ext cx="11046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UserService</a:t>
            </a:r>
            <a:endParaRPr kumimoji="1" lang="zh-CN" altLang="en-US" sz="1350" dirty="0"/>
          </a:p>
        </p:txBody>
      </p:sp>
      <p:sp>
        <p:nvSpPr>
          <p:cNvPr id="14" name="右箭头 13"/>
          <p:cNvSpPr/>
          <p:nvPr/>
        </p:nvSpPr>
        <p:spPr>
          <a:xfrm>
            <a:off x="2869290" y="1001529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5194" y="1115225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session</a:t>
            </a:r>
            <a:endParaRPr kumimoji="1" lang="zh-CN" altLang="en-US" sz="1350" dirty="0"/>
          </a:p>
        </p:txBody>
      </p:sp>
      <p:sp>
        <p:nvSpPr>
          <p:cNvPr id="16" name="右箭头 15"/>
          <p:cNvSpPr/>
          <p:nvPr/>
        </p:nvSpPr>
        <p:spPr>
          <a:xfrm>
            <a:off x="2859425" y="2369024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01785" y="2482720"/>
            <a:ext cx="51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50" dirty="0"/>
              <a:t>this</a:t>
            </a:r>
            <a:endParaRPr kumimoji="1"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1230390"/>
            <a:ext cx="3867150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28" y="2475415"/>
            <a:ext cx="6588919" cy="125165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8703" y="4182757"/>
            <a:ext cx="1917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Two Controller instances</a:t>
            </a:r>
            <a:endParaRPr kumimoji="1" lang="en-US" altLang="zh-CN" sz="1350" dirty="0"/>
          </a:p>
          <a:p>
            <a:r>
              <a:rPr kumimoji="1" lang="en-US" altLang="zh-CN" sz="1350" dirty="0"/>
              <a:t>Four Service instances</a:t>
            </a:r>
            <a:endParaRPr kumimoji="1" lang="zh-CN" altLang="en-US" sz="1350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@Scope(”session")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689" y="3459364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50" dirty="0"/>
              <a:t>session</a:t>
            </a:r>
            <a:endParaRPr kumimoji="1" lang="zh-CN" altLang="en-US" sz="1350" dirty="0"/>
          </a:p>
        </p:txBody>
      </p:sp>
      <p:sp>
        <p:nvSpPr>
          <p:cNvPr id="10" name="右箭头 9"/>
          <p:cNvSpPr/>
          <p:nvPr/>
        </p:nvSpPr>
        <p:spPr>
          <a:xfrm>
            <a:off x="2868299" y="1438920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1515" y="1545275"/>
            <a:ext cx="2026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WebApplicationContext</a:t>
            </a:r>
            <a:endParaRPr kumimoji="1"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3732395" y="758625"/>
            <a:ext cx="533290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endParaRPr lang="en-GB" altLang="zh-CN" sz="1050" dirty="0">
              <a:solidFill>
                <a:srgbClr val="BBB529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@Scope(”session")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 err="1"/>
              <a:t>WebApplicationContext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=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 err="1"/>
              <a:t>.getBean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UserService.</a:t>
            </a:r>
            <a:r>
              <a:rPr lang="en-GB" altLang="zh-CN" sz="1050" dirty="0" err="1">
                <a:solidFill>
                  <a:srgbClr val="CC7832"/>
                </a:solidFill>
              </a:rPr>
              <a:t>class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endParaRPr lang="en-GB" altLang="zh-CN" sz="1050" dirty="0">
              <a:solidFill>
                <a:srgbClr val="CC7832"/>
              </a:solidFill>
            </a:endParaRPr>
          </a:p>
          <a:p>
            <a:r>
              <a:rPr lang="en-GB" altLang="zh-CN" sz="1050" dirty="0"/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this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/>
              <a:t>userService.findUserById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12" name="右箭头 11"/>
          <p:cNvSpPr/>
          <p:nvPr/>
        </p:nvSpPr>
        <p:spPr>
          <a:xfrm>
            <a:off x="2867308" y="1895515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3689" y="1999100"/>
            <a:ext cx="11046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UserService</a:t>
            </a:r>
            <a:endParaRPr kumimoji="1" lang="zh-CN" altLang="en-US" sz="1350" dirty="0"/>
          </a:p>
        </p:txBody>
      </p:sp>
      <p:sp>
        <p:nvSpPr>
          <p:cNvPr id="14" name="右箭头 13"/>
          <p:cNvSpPr/>
          <p:nvPr/>
        </p:nvSpPr>
        <p:spPr>
          <a:xfrm>
            <a:off x="2869290" y="1001529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5194" y="1115225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session</a:t>
            </a:r>
            <a:endParaRPr kumimoji="1" lang="zh-CN" altLang="en-US" sz="1350" dirty="0"/>
          </a:p>
        </p:txBody>
      </p:sp>
      <p:sp>
        <p:nvSpPr>
          <p:cNvPr id="16" name="右箭头 15"/>
          <p:cNvSpPr/>
          <p:nvPr/>
        </p:nvSpPr>
        <p:spPr>
          <a:xfrm>
            <a:off x="2859425" y="2369024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01785" y="2482720"/>
            <a:ext cx="51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50" dirty="0"/>
              <a:t>this</a:t>
            </a:r>
            <a:endParaRPr kumimoji="1"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165" y="2345989"/>
            <a:ext cx="6858000" cy="14265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8703" y="4182757"/>
            <a:ext cx="1917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Two Controller instances</a:t>
            </a:r>
            <a:endParaRPr kumimoji="1" lang="en-US" altLang="zh-CN" sz="1350" dirty="0"/>
          </a:p>
          <a:p>
            <a:r>
              <a:rPr kumimoji="1" lang="en-US" altLang="zh-CN" sz="1350" dirty="0"/>
              <a:t>Two Service instances</a:t>
            </a:r>
            <a:endParaRPr kumimoji="1" lang="zh-CN" altLang="en-US" sz="1350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2185675" y="363323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2394" y="3137015"/>
            <a:ext cx="426860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UserServiceImpl.java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@Service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@Scope(”session")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UserServiceImpl</a:t>
            </a:r>
            <a:r>
              <a:rPr lang="en-GB" altLang="zh-CN" sz="1050" dirty="0"/>
              <a:t> </a:t>
            </a:r>
            <a:r>
              <a:rPr lang="en-GB" altLang="zh-CN" sz="1050" dirty="0">
                <a:solidFill>
                  <a:srgbClr val="CC7832"/>
                </a:solidFill>
              </a:rPr>
              <a:t>implements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private </a:t>
            </a:r>
            <a:r>
              <a:rPr lang="en-GB" altLang="zh-CN" sz="1050" dirty="0" err="1"/>
              <a:t>UserDao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@Override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findUserById</a:t>
            </a:r>
            <a:r>
              <a:rPr lang="en-GB" altLang="zh-CN" sz="1050" dirty="0"/>
              <a:t>(Integer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>
                <a:solidFill>
                  <a:srgbClr val="CC7832"/>
                </a:solidFill>
              </a:rPr>
              <a:t>return </a:t>
            </a:r>
            <a:r>
              <a:rPr lang="en-GB" altLang="zh-CN" sz="1050" dirty="0" err="1">
                <a:solidFill>
                  <a:srgbClr val="9876AA"/>
                </a:solidFill>
              </a:rPr>
              <a:t>userDao</a:t>
            </a:r>
            <a:r>
              <a:rPr lang="en-GB" altLang="zh-CN" sz="1050" dirty="0" err="1"/>
              <a:t>.findOne</a:t>
            </a:r>
            <a:r>
              <a:rPr lang="en-GB" altLang="zh-CN" sz="1050" dirty="0"/>
              <a:t>(id)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br>
              <a:rPr lang="en-GB" altLang="zh-CN" sz="1050" dirty="0"/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3" name="右箭头 2"/>
          <p:cNvSpPr/>
          <p:nvPr/>
        </p:nvSpPr>
        <p:spPr>
          <a:xfrm>
            <a:off x="2859425" y="3345668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689" y="3459364"/>
            <a:ext cx="8640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50" dirty="0"/>
              <a:t>session</a:t>
            </a:r>
            <a:endParaRPr kumimoji="1" lang="zh-CN" altLang="en-US" sz="1350" dirty="0"/>
          </a:p>
        </p:txBody>
      </p:sp>
      <p:sp>
        <p:nvSpPr>
          <p:cNvPr id="10" name="右箭头 9"/>
          <p:cNvSpPr/>
          <p:nvPr/>
        </p:nvSpPr>
        <p:spPr>
          <a:xfrm>
            <a:off x="2868300" y="1433079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600" y="1557457"/>
            <a:ext cx="19542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WebApplicationContext</a:t>
            </a:r>
            <a:endParaRPr kumimoji="1" lang="zh-CN" altLang="en-US" sz="1350" dirty="0"/>
          </a:p>
        </p:txBody>
      </p:sp>
      <p:sp>
        <p:nvSpPr>
          <p:cNvPr id="6" name="矩形 5"/>
          <p:cNvSpPr/>
          <p:nvPr/>
        </p:nvSpPr>
        <p:spPr>
          <a:xfrm>
            <a:off x="3732395" y="758625"/>
            <a:ext cx="533290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050" dirty="0" err="1">
                <a:solidFill>
                  <a:schemeClr val="tx2"/>
                </a:solidFill>
              </a:rPr>
              <a:t>UserController.java</a:t>
            </a:r>
            <a:endParaRPr lang="en-GB" altLang="zh-CN" sz="1050" dirty="0">
              <a:solidFill>
                <a:schemeClr val="tx2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RestController</a:t>
            </a:r>
            <a:endParaRPr lang="en-GB" altLang="zh-CN" sz="1050" dirty="0">
              <a:solidFill>
                <a:srgbClr val="BBB529"/>
              </a:solidFill>
            </a:endParaRPr>
          </a:p>
          <a:p>
            <a:r>
              <a:rPr lang="en-GB" altLang="zh-CN" sz="1050" dirty="0">
                <a:solidFill>
                  <a:srgbClr val="BBB529"/>
                </a:solidFill>
              </a:rPr>
              <a:t>@Scope(”prototype")</a:t>
            </a:r>
            <a:br>
              <a:rPr lang="en-GB" altLang="zh-CN" sz="1050" dirty="0">
                <a:solidFill>
                  <a:srgbClr val="808080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public class </a:t>
            </a:r>
            <a:r>
              <a:rPr lang="en-GB" altLang="zh-CN" sz="1050" dirty="0" err="1"/>
              <a:t>UserController</a:t>
            </a:r>
            <a:r>
              <a:rPr lang="en-GB" altLang="zh-CN" sz="1050" dirty="0"/>
              <a:t> {</a:t>
            </a:r>
            <a:br>
              <a:rPr lang="en-GB" altLang="zh-CN" sz="1050" dirty="0"/>
            </a:br>
            <a:r>
              <a:rPr lang="en-GB" altLang="zh-CN" sz="1050" dirty="0">
                <a:solidFill>
                  <a:srgbClr val="808080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Autowired</a:t>
            </a:r>
            <a:br>
              <a:rPr lang="en-GB" altLang="zh-CN" sz="1050" dirty="0">
                <a:solidFill>
                  <a:srgbClr val="BBB529"/>
                </a:solidFill>
              </a:rPr>
            </a:br>
            <a:r>
              <a:rPr lang="en-GB" altLang="zh-CN" sz="1050" dirty="0">
                <a:solidFill>
                  <a:srgbClr val="BBB529"/>
                </a:solidFill>
              </a:rPr>
              <a:t>    </a:t>
            </a:r>
            <a:r>
              <a:rPr lang="en-GB" altLang="zh-CN" sz="1050" dirty="0" err="1"/>
              <a:t>WebApplicationContext</a:t>
            </a:r>
            <a:r>
              <a:rPr lang="en-GB" altLang="zh-CN" sz="1050" dirty="0"/>
              <a:t>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GetMapping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D0D0FF"/>
                </a:solidFill>
              </a:rPr>
              <a:t>value </a:t>
            </a:r>
            <a:r>
              <a:rPr lang="en-GB" altLang="zh-CN" sz="1050" dirty="0"/>
              <a:t>= </a:t>
            </a:r>
            <a:r>
              <a:rPr lang="en-GB" altLang="zh-CN" sz="1050" dirty="0">
                <a:solidFill>
                  <a:srgbClr val="6A8759"/>
                </a:solidFill>
              </a:rPr>
              <a:t>"/</a:t>
            </a:r>
            <a:r>
              <a:rPr lang="en-GB" altLang="zh-CN" sz="1050" dirty="0" err="1">
                <a:solidFill>
                  <a:srgbClr val="6A8759"/>
                </a:solidFill>
              </a:rPr>
              <a:t>findUser</a:t>
            </a:r>
            <a:r>
              <a:rPr lang="en-GB" altLang="zh-CN" sz="1050" dirty="0">
                <a:solidFill>
                  <a:srgbClr val="6A8759"/>
                </a:solidFill>
              </a:rPr>
              <a:t>/{id}"</a:t>
            </a:r>
            <a:r>
              <a:rPr lang="en-GB" altLang="zh-CN" sz="1050" dirty="0"/>
              <a:t>)</a:t>
            </a:r>
            <a:br>
              <a:rPr lang="en-GB" altLang="zh-CN" sz="1050" dirty="0"/>
            </a:br>
            <a:r>
              <a:rPr lang="en-GB" altLang="zh-CN" sz="1050" dirty="0"/>
              <a:t>    </a:t>
            </a:r>
            <a:r>
              <a:rPr lang="en-GB" altLang="zh-CN" sz="1050" dirty="0">
                <a:solidFill>
                  <a:srgbClr val="CC7832"/>
                </a:solidFill>
              </a:rPr>
              <a:t>public </a:t>
            </a:r>
            <a:r>
              <a:rPr lang="en-GB" altLang="zh-CN" sz="1050" dirty="0"/>
              <a:t>User </a:t>
            </a:r>
            <a:r>
              <a:rPr lang="en-GB" altLang="zh-CN" sz="1050" dirty="0" err="1">
                <a:solidFill>
                  <a:srgbClr val="FFC66D"/>
                </a:solidFill>
              </a:rPr>
              <a:t>findOne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BBB529"/>
                </a:solidFill>
              </a:rPr>
              <a:t>@</a:t>
            </a:r>
            <a:r>
              <a:rPr lang="en-GB" altLang="zh-CN" sz="1050" dirty="0" err="1">
                <a:solidFill>
                  <a:srgbClr val="BBB529"/>
                </a:solidFill>
              </a:rPr>
              <a:t>PathVariable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6A8759"/>
                </a:solidFill>
              </a:rPr>
              <a:t>"id"</a:t>
            </a:r>
            <a:r>
              <a:rPr lang="en-GB" altLang="zh-CN" sz="1050" dirty="0"/>
              <a:t>) String id) {</a:t>
            </a:r>
            <a:br>
              <a:rPr lang="en-GB" altLang="zh-CN" sz="1050" dirty="0"/>
            </a:br>
            <a:r>
              <a:rPr lang="en-GB" altLang="zh-CN" sz="1050" dirty="0"/>
              <a:t>       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 = </a:t>
            </a:r>
            <a:r>
              <a:rPr lang="en-GB" altLang="zh-CN" sz="1050" dirty="0" err="1">
                <a:solidFill>
                  <a:srgbClr val="9876AA"/>
                </a:solidFill>
              </a:rPr>
              <a:t>applicationContext</a:t>
            </a:r>
            <a:r>
              <a:rPr lang="en-GB" altLang="zh-CN" sz="1050" dirty="0" err="1"/>
              <a:t>.getBean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UserService.</a:t>
            </a:r>
            <a:r>
              <a:rPr lang="en-GB" altLang="zh-CN" sz="1050" dirty="0" err="1">
                <a:solidFill>
                  <a:srgbClr val="CC7832"/>
                </a:solidFill>
              </a:rPr>
              <a:t>class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 err="1"/>
              <a:t>userService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endParaRPr lang="en-GB" altLang="zh-CN" sz="1050" dirty="0">
              <a:solidFill>
                <a:srgbClr val="CC7832"/>
              </a:solidFill>
            </a:endParaRPr>
          </a:p>
          <a:p>
            <a:r>
              <a:rPr lang="en-GB" altLang="zh-CN" sz="1050" dirty="0"/>
              <a:t>        </a:t>
            </a:r>
            <a:r>
              <a:rPr lang="en-GB" altLang="zh-CN" sz="1050" dirty="0" err="1"/>
              <a:t>System.</a:t>
            </a:r>
            <a:r>
              <a:rPr lang="en-GB" altLang="zh-CN" sz="1050" i="1" dirty="0" err="1">
                <a:solidFill>
                  <a:srgbClr val="9876AA"/>
                </a:solidFill>
              </a:rPr>
              <a:t>out</a:t>
            </a:r>
            <a:r>
              <a:rPr lang="en-GB" altLang="zh-CN" sz="1050" dirty="0" err="1"/>
              <a:t>.println</a:t>
            </a:r>
            <a:r>
              <a:rPr lang="en-GB" altLang="zh-CN" sz="1050" dirty="0"/>
              <a:t>(</a:t>
            </a:r>
            <a:r>
              <a:rPr lang="en-GB" altLang="zh-CN" sz="1050" dirty="0">
                <a:solidFill>
                  <a:srgbClr val="CC7832"/>
                </a:solidFill>
              </a:rPr>
              <a:t>this</a:t>
            </a:r>
            <a:r>
              <a:rPr lang="en-GB" altLang="zh-CN" sz="1050" dirty="0"/>
              <a:t>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    return </a:t>
            </a:r>
            <a:r>
              <a:rPr lang="en-GB" altLang="zh-CN" sz="1050" dirty="0" err="1"/>
              <a:t>userService.findUserById</a:t>
            </a:r>
            <a:r>
              <a:rPr lang="en-GB" altLang="zh-CN" sz="1050" dirty="0"/>
              <a:t>(</a:t>
            </a:r>
            <a:r>
              <a:rPr lang="en-GB" altLang="zh-CN" sz="1050" dirty="0" err="1"/>
              <a:t>Integer.</a:t>
            </a:r>
            <a:r>
              <a:rPr lang="en-GB" altLang="zh-CN" sz="1050" i="1" dirty="0" err="1"/>
              <a:t>valueOf</a:t>
            </a:r>
            <a:r>
              <a:rPr lang="en-GB" altLang="zh-CN" sz="1050" dirty="0"/>
              <a:t>(id))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>
                <a:solidFill>
                  <a:srgbClr val="CC7832"/>
                </a:solidFill>
              </a:rPr>
              <a:t>    </a:t>
            </a:r>
            <a:r>
              <a:rPr lang="en-GB" altLang="zh-CN" sz="1050" dirty="0"/>
              <a:t>}</a:t>
            </a:r>
            <a:r>
              <a:rPr lang="en-GB" altLang="zh-CN" sz="1050" dirty="0">
                <a:solidFill>
                  <a:srgbClr val="CC7832"/>
                </a:solidFill>
              </a:rPr>
              <a:t>;</a:t>
            </a:r>
            <a:br>
              <a:rPr lang="en-GB" altLang="zh-CN" sz="1050" dirty="0">
                <a:solidFill>
                  <a:srgbClr val="CC7832"/>
                </a:solidFill>
              </a:rPr>
            </a:b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12" name="右箭头 11"/>
          <p:cNvSpPr/>
          <p:nvPr/>
        </p:nvSpPr>
        <p:spPr>
          <a:xfrm>
            <a:off x="2877174" y="1901796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3689" y="1999100"/>
            <a:ext cx="11046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 err="1"/>
              <a:t>UserService</a:t>
            </a:r>
            <a:endParaRPr kumimoji="1" lang="zh-CN" altLang="en-US" sz="1350" dirty="0"/>
          </a:p>
        </p:txBody>
      </p:sp>
      <p:sp>
        <p:nvSpPr>
          <p:cNvPr id="14" name="右箭头 13"/>
          <p:cNvSpPr/>
          <p:nvPr/>
        </p:nvSpPr>
        <p:spPr>
          <a:xfrm>
            <a:off x="2869290" y="1001529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7704" y="1115225"/>
            <a:ext cx="9615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prototype</a:t>
            </a:r>
            <a:endParaRPr kumimoji="1" lang="zh-CN" altLang="en-US" sz="1350" dirty="0"/>
          </a:p>
        </p:txBody>
      </p:sp>
      <p:sp>
        <p:nvSpPr>
          <p:cNvPr id="16" name="右箭头 15"/>
          <p:cNvSpPr/>
          <p:nvPr/>
        </p:nvSpPr>
        <p:spPr>
          <a:xfrm>
            <a:off x="2859425" y="2369024"/>
            <a:ext cx="864096" cy="504393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01785" y="2482720"/>
            <a:ext cx="51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50" dirty="0"/>
              <a:t>this</a:t>
            </a:r>
            <a:endParaRPr kumimoji="1"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463738"/>
            <a:ext cx="6858000" cy="15022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Scope - session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29612"/>
            <a:ext cx="6858000" cy="7096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8703" y="4296167"/>
            <a:ext cx="21692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dirty="0"/>
              <a:t>Four Controller instances</a:t>
            </a:r>
            <a:endParaRPr kumimoji="1" lang="en-US" altLang="zh-CN" sz="1350" dirty="0"/>
          </a:p>
          <a:p>
            <a:r>
              <a:rPr kumimoji="1" lang="en-US" altLang="zh-CN" sz="1350" dirty="0"/>
              <a:t>Two Service instances</a:t>
            </a:r>
            <a:endParaRPr kumimoji="1" lang="zh-CN" altLang="en-US" sz="1350" dirty="0"/>
          </a:p>
        </p:txBody>
      </p:sp>
      <p:sp>
        <p:nvSpPr>
          <p:cNvPr id="8" name="右箭头 7"/>
          <p:cNvSpPr/>
          <p:nvPr/>
        </p:nvSpPr>
        <p:spPr>
          <a:xfrm rot="16200000">
            <a:off x="2185675" y="3746642"/>
            <a:ext cx="560183" cy="504393"/>
          </a:xfrm>
          <a:prstGeom prst="rightArrow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1050" dirty="0" err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 Browsers(2 Sessions), 4 Requests( 2 times / session)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How should we design the scopes of Beans?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8" y="1437624"/>
          <a:ext cx="6408712" cy="18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301"/>
                <a:gridCol w="1135528"/>
                <a:gridCol w="2017153"/>
                <a:gridCol w="2322730"/>
              </a:tblGrid>
              <a:tr h="393480">
                <a:tc rowSpan="2" grid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Controller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 hMerge="1">
                  <a:tcPr/>
                </a:tc>
              </a:tr>
              <a:tr h="39348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session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</a:tr>
              <a:tr h="533623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Service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prototype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 service instances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 controller instances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 service instances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 controller instances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</a:tr>
              <a:tr h="533623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session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 service instances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 controller instances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 service instances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 controller instances</a:t>
                      </a:r>
                      <a:endParaRPr lang="zh-CN" altLang="en-US" sz="16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</a:rPr>
              <a:t>Database</a:t>
            </a:r>
            <a:r>
              <a:rPr kumimoji="1" lang="zh-CN" altLang="en-US" dirty="0"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Connection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Pool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Size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https://github.com/brettwooldridge/HikariCP/wiki/About-Pool-Sizing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https://www.youtube.com/watch?v=_C77sBcAtSQ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>
                <a:latin typeface="微软雅黑" panose="020B0503020204020204" pitchFamily="34" charset="-122"/>
              </a:rPr>
            </a:fld>
            <a:endParaRPr lang="zh-CN" altLang="en-US" dirty="0" smtClean="0">
              <a:latin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82971"/>
            <a:ext cx="4499070" cy="34570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75376" y="1635499"/>
            <a:ext cx="4285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connections =</a:t>
            </a:r>
            <a:endParaRPr lang="en-US" altLang="zh-CN" b="1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core_count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* 2) + </a:t>
            </a:r>
            <a:r>
              <a:rPr lang="en-US" altLang="zh-CN" b="1" i="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effective_spindle_count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b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5376" y="2979923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Axiom: You want a small pool, saturated with threads waiting for connections.</a:t>
            </a:r>
            <a:endParaRPr lang="en-US" altLang="zh-CN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Web Applications: What are They? What of Them?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http://www.acunetix.com/websitesecurity/web-applications/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开发的发展史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https://linux.cn/article-3166-1.html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研发模式演变</a:t>
            </a:r>
            <a:endParaRPr lang="zh-CN" altLang="en-US" dirty="0"/>
          </a:p>
          <a:p>
            <a:pPr lvl="1"/>
            <a:r>
              <a:rPr lang="en-US" altLang="zh-CN" dirty="0">
                <a:hlinkClick r:id="rId3"/>
              </a:rPr>
              <a:t>https://github.com/lifesinger/blog/issues/184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zh-CN" altLang="en-US" dirty="0"/>
              <a:t>应用一般架构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https://blog.coding.net/blog/General-architecture-for-Java-applications</a:t>
            </a:r>
            <a:endParaRPr lang="en-US" altLang="zh-CN" dirty="0"/>
          </a:p>
          <a:p>
            <a:r>
              <a:rPr lang="en-GB" altLang="zh-CN" dirty="0"/>
              <a:t>The </a:t>
            </a:r>
            <a:r>
              <a:rPr lang="en-GB" altLang="zh-CN" dirty="0" err="1"/>
              <a:t>IoC</a:t>
            </a:r>
            <a:r>
              <a:rPr lang="en-GB" altLang="zh-CN" dirty="0"/>
              <a:t> Container- Bean Scopes</a:t>
            </a:r>
            <a:endParaRPr lang="en-GB" altLang="zh-CN" dirty="0">
              <a:hlinkClick r:id="rId5"/>
            </a:endParaRPr>
          </a:p>
          <a:p>
            <a:pPr lvl="1"/>
            <a:r>
              <a:rPr lang="en-GB" altLang="zh-CN" dirty="0">
                <a:hlinkClick r:id="rId5"/>
              </a:rPr>
              <a:t>https://docs.spring.io/spring/docs/5.2.3.RELEASE/spring-framework-reference/core.html#beans-factory-scopes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GB" altLang="zh-CN" dirty="0"/>
              <a:t>Quick Guide to Spring Bean Scopes</a:t>
            </a:r>
            <a:endParaRPr lang="en-US" altLang="en-US" dirty="0"/>
          </a:p>
          <a:p>
            <a:pPr lvl="1"/>
            <a:r>
              <a:rPr lang="en-GB" altLang="zh-CN" dirty="0">
                <a:hlinkClick r:id="rId6"/>
              </a:rPr>
              <a:t>https://www.baeldung.com/spring-bean-scopes</a:t>
            </a:r>
            <a:endParaRPr lang="en-GB" altLang="zh-CN" dirty="0"/>
          </a:p>
          <a:p>
            <a:r>
              <a:rPr lang="en-GB" altLang="zh-CN" dirty="0"/>
              <a:t>Spring</a:t>
            </a:r>
            <a:r>
              <a:rPr lang="zh-CN" altLang="en-US" dirty="0"/>
              <a:t>注解中</a:t>
            </a:r>
            <a:r>
              <a:rPr lang="en-US" altLang="zh-CN" dirty="0"/>
              <a:t>@</a:t>
            </a:r>
            <a:r>
              <a:rPr lang="en-GB" altLang="zh-CN" dirty="0"/>
              <a:t>Scope </a:t>
            </a:r>
            <a:r>
              <a:rPr lang="zh-CN" altLang="en-US" dirty="0"/>
              <a:t>的使用解说</a:t>
            </a:r>
            <a:endParaRPr lang="zh-CN" altLang="en-US" dirty="0"/>
          </a:p>
          <a:p>
            <a:pPr lvl="1"/>
            <a:r>
              <a:rPr lang="en-GB" altLang="zh-CN" dirty="0">
                <a:hlinkClick r:id="rId7"/>
              </a:rPr>
              <a:t>https://blog.csdn.net/cuichunchi/article/details/79170240</a:t>
            </a:r>
            <a:r>
              <a:rPr lang="en-GB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25" y="1244678"/>
            <a:ext cx="3790950" cy="2924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750" y="105918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将系统的不同功能部分分布到不同服务器上面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877965"/>
            <a:ext cx="37338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438" y="951570"/>
            <a:ext cx="5953125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278" y="681540"/>
            <a:ext cx="5751444" cy="411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355" y="735546"/>
            <a:ext cx="5837290" cy="4071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356" y="897565"/>
            <a:ext cx="6021288" cy="377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MmI2Y2RmNTUyOTczOGJhOTliNTg4NWMyMmQ4YTkzNjMifQ=="/>
  <p:tag name="KSO_WPP_MARK_KEY" val="f779d070-c008-4d38-a27b-875de71f9a24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8863</Words>
  <Application>WPS 演示</Application>
  <PresentationFormat>全屏显示(16:9)</PresentationFormat>
  <Paragraphs>401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Calibri</vt:lpstr>
      <vt:lpstr>Arial Unicode MS</vt:lpstr>
      <vt:lpstr>-apple-system</vt:lpstr>
      <vt:lpstr>ksdb</vt:lpstr>
      <vt:lpstr>Office 主题​​</vt:lpstr>
      <vt:lpstr>Architecture of Enterprise Applications 1 Overview of Enterprise Applications </vt:lpstr>
      <vt:lpstr>Contents and Objectives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Java Web Application</vt:lpstr>
      <vt:lpstr>Architecture of Enterprise Applications 1 Stateful and Stateless Services </vt:lpstr>
      <vt:lpstr> Recall: HTTP session state</vt:lpstr>
      <vt:lpstr> Recall: HTTP session state</vt:lpstr>
      <vt:lpstr>Spring Bean Scopes</vt:lpstr>
      <vt:lpstr>Scope</vt:lpstr>
      <vt:lpstr>Scope</vt:lpstr>
      <vt:lpstr>Default Scope - singleton</vt:lpstr>
      <vt:lpstr>Default Scope - singleton</vt:lpstr>
      <vt:lpstr>Scope - prototype</vt:lpstr>
      <vt:lpstr>Scope - prototype</vt:lpstr>
      <vt:lpstr>Scope - prototype</vt:lpstr>
      <vt:lpstr>Scope - prototype</vt:lpstr>
      <vt:lpstr>Scope - prototype</vt:lpstr>
      <vt:lpstr>Scope - prototype</vt:lpstr>
      <vt:lpstr>Scope - session</vt:lpstr>
      <vt:lpstr>Scope - session</vt:lpstr>
      <vt:lpstr>Scope - session</vt:lpstr>
      <vt:lpstr>Scope - session</vt:lpstr>
      <vt:lpstr>Scope - session</vt:lpstr>
      <vt:lpstr>Scope - session</vt:lpstr>
      <vt:lpstr>Scope - session</vt:lpstr>
      <vt:lpstr>Scope - session</vt:lpstr>
      <vt:lpstr>Summary</vt:lpstr>
      <vt:lpstr>Database Connection Pool Size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1332</cp:revision>
  <cp:lastPrinted>2019-02-24T06:24:00Z</cp:lastPrinted>
  <dcterms:created xsi:type="dcterms:W3CDTF">2011-12-13T14:18:00Z</dcterms:created>
  <dcterms:modified xsi:type="dcterms:W3CDTF">2023-01-01T12:23:19Z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4778930805014CAA8DEDFCACEEA579B1</vt:lpwstr>
  </property>
  <property fmtid="{D5CDD505-2E9C-101B-9397-08002B2CF9AE}" pid="3" name="KSOProductBuildVer">
    <vt:lpwstr>2052-11.1.0.12980</vt:lpwstr>
  </property>
</Properties>
</file>