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6" r:id="rId3"/>
    <p:sldId id="390" r:id="rId5"/>
    <p:sldId id="553" r:id="rId6"/>
    <p:sldId id="554" r:id="rId7"/>
    <p:sldId id="392" r:id="rId8"/>
    <p:sldId id="393" r:id="rId9"/>
    <p:sldId id="394" r:id="rId10"/>
    <p:sldId id="395" r:id="rId11"/>
    <p:sldId id="404" r:id="rId12"/>
    <p:sldId id="405" r:id="rId13"/>
    <p:sldId id="406" r:id="rId14"/>
    <p:sldId id="407" r:id="rId15"/>
    <p:sldId id="401" r:id="rId16"/>
    <p:sldId id="402" r:id="rId17"/>
    <p:sldId id="403" r:id="rId18"/>
    <p:sldId id="408" r:id="rId19"/>
    <p:sldId id="410" r:id="rId20"/>
    <p:sldId id="412" r:id="rId21"/>
    <p:sldId id="411" r:id="rId22"/>
    <p:sldId id="413" r:id="rId23"/>
    <p:sldId id="414" r:id="rId24"/>
    <p:sldId id="427" r:id="rId25"/>
    <p:sldId id="416" r:id="rId26"/>
    <p:sldId id="417" r:id="rId27"/>
    <p:sldId id="428" r:id="rId28"/>
    <p:sldId id="418" r:id="rId29"/>
    <p:sldId id="430" r:id="rId30"/>
    <p:sldId id="429" r:id="rId31"/>
    <p:sldId id="523" r:id="rId32"/>
    <p:sldId id="524" r:id="rId33"/>
    <p:sldId id="525" r:id="rId34"/>
    <p:sldId id="530" r:id="rId35"/>
    <p:sldId id="526" r:id="rId36"/>
    <p:sldId id="527" r:id="rId37"/>
    <p:sldId id="528" r:id="rId38"/>
    <p:sldId id="529" r:id="rId39"/>
    <p:sldId id="531" r:id="rId40"/>
    <p:sldId id="532" r:id="rId41"/>
    <p:sldId id="533" r:id="rId42"/>
    <p:sldId id="548" r:id="rId43"/>
    <p:sldId id="549" r:id="rId44"/>
    <p:sldId id="550" r:id="rId45"/>
    <p:sldId id="551" r:id="rId46"/>
    <p:sldId id="552" r:id="rId47"/>
    <p:sldId id="522" r:id="rId48"/>
    <p:sldId id="259" r:id="rId49"/>
  </p:sldIdLst>
  <p:sldSz cx="9144000" cy="5143500" type="screen16x9"/>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85273" autoAdjust="0"/>
  </p:normalViewPr>
  <p:slideViewPr>
    <p:cSldViewPr>
      <p:cViewPr varScale="1">
        <p:scale>
          <a:sx n="134" d="100"/>
          <a:sy n="134" d="100"/>
        </p:scale>
        <p:origin x="1248"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t"/>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3.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hyperlink" Target="https://docs.jboss.org/author/display/WFLY/Messaging+configuration" TargetMode="External"/><Relationship Id="rId1" Type="http://schemas.openxmlformats.org/officeDocument/2006/relationships/hyperlink" Target="https://www.cnblogs.com/yangyquin/p/5346104.html" TargetMode="Externa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www.confluent.io/resources/ebook/mastering-kafka-streams-and-ksqldb/" TargetMode="External"/><Relationship Id="rId2" Type="http://schemas.openxmlformats.org/officeDocument/2006/relationships/hyperlink" Target="https://javaee.github.io/tutorial/jms-concepts.html" TargetMode="External"/><Relationship Id="rId1" Type="http://schemas.openxmlformats.org/officeDocument/2006/relationships/hyperlink" Target="https://spring.io/guides/gs/messaging-jms/"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3</a:t>
            </a:r>
            <a:br>
              <a:rPr lang="en-US" altLang="zh-CN" sz="2400" dirty="0"/>
            </a:br>
            <a:r>
              <a:rPr lang="en-US" altLang="zh-CN" sz="2400" dirty="0"/>
              <a:t>Messaging</a:t>
            </a:r>
            <a:r>
              <a:rPr lang="zh-CN" altLang="en-US" sz="2400" dirty="0"/>
              <a:t> </a:t>
            </a:r>
            <a:r>
              <a:rPr lang="en-US" altLang="zh-CN" sz="2400" dirty="0"/>
              <a:t>-</a:t>
            </a:r>
            <a:r>
              <a:rPr lang="zh-CN" altLang="en-US" sz="2400" dirty="0"/>
              <a:t> </a:t>
            </a:r>
            <a:r>
              <a:rPr lang="en-US" altLang="zh-CN" sz="2400" dirty="0"/>
              <a:t>JMS</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header</a:t>
            </a:r>
            <a:endParaRPr lang="zh-CN" altLang="en-US" dirty="0"/>
          </a:p>
        </p:txBody>
      </p:sp>
      <p:sp>
        <p:nvSpPr>
          <p:cNvPr id="3" name="内容占位符 2"/>
          <p:cNvSpPr>
            <a:spLocks noGrp="1"/>
          </p:cNvSpPr>
          <p:nvPr>
            <p:ph idx="1"/>
          </p:nvPr>
        </p:nvSpPr>
        <p:spPr/>
        <p:txBody>
          <a:bodyPr>
            <a:normAutofit/>
          </a:bodyPr>
          <a:lstStyle/>
          <a:p>
            <a:r>
              <a:rPr lang="en-US" altLang="zh-CN" dirty="0"/>
              <a:t>Includes some pre-defined fields</a:t>
            </a:r>
            <a:endParaRPr lang="en-US" altLang="zh-CN" dirty="0"/>
          </a:p>
          <a:p>
            <a:pPr lvl="1"/>
            <a:r>
              <a:rPr lang="en-US" altLang="zh-CN" dirty="0" err="1"/>
              <a:t>JMSDestination</a:t>
            </a:r>
            <a:r>
              <a:rPr lang="en-US" altLang="zh-CN" dirty="0"/>
              <a:t> (S)</a:t>
            </a:r>
            <a:endParaRPr lang="zh-CN" altLang="en-US" dirty="0"/>
          </a:p>
          <a:p>
            <a:pPr lvl="1"/>
            <a:r>
              <a:rPr lang="en-US" altLang="zh-CN" dirty="0" err="1"/>
              <a:t>JMSDeliveryMode</a:t>
            </a:r>
            <a:r>
              <a:rPr lang="en-US" altLang="zh-CN" dirty="0"/>
              <a:t> (S)</a:t>
            </a:r>
            <a:endParaRPr lang="en-US" altLang="zh-CN" dirty="0"/>
          </a:p>
          <a:p>
            <a:pPr lvl="1"/>
            <a:r>
              <a:rPr lang="en-US" altLang="zh-CN" dirty="0" err="1"/>
              <a:t>JMSMessageID</a:t>
            </a:r>
            <a:r>
              <a:rPr lang="en-US" altLang="zh-CN" dirty="0"/>
              <a:t> (S)</a:t>
            </a:r>
            <a:endParaRPr lang="zh-CN" altLang="en-US" dirty="0"/>
          </a:p>
          <a:p>
            <a:pPr lvl="1"/>
            <a:r>
              <a:rPr lang="en-US" altLang="zh-CN" dirty="0" err="1"/>
              <a:t>JMSTimestamp</a:t>
            </a:r>
            <a:r>
              <a:rPr lang="en-US" altLang="zh-CN" dirty="0"/>
              <a:t> (S)</a:t>
            </a:r>
            <a:endParaRPr lang="zh-CN" altLang="en-US" dirty="0"/>
          </a:p>
          <a:p>
            <a:pPr lvl="1"/>
            <a:r>
              <a:rPr lang="en-US" altLang="zh-CN" dirty="0" err="1"/>
              <a:t>JMSCorrelationID</a:t>
            </a:r>
            <a:r>
              <a:rPr lang="en-US" altLang="zh-CN" dirty="0"/>
              <a:t> (C)</a:t>
            </a:r>
            <a:endParaRPr lang="zh-CN" altLang="en-US" dirty="0"/>
          </a:p>
          <a:p>
            <a:pPr lvl="1"/>
            <a:r>
              <a:rPr lang="en-US" altLang="zh-CN" dirty="0" err="1"/>
              <a:t>JMSReplyTo</a:t>
            </a:r>
            <a:r>
              <a:rPr lang="en-US" altLang="zh-CN" dirty="0"/>
              <a:t> (C)</a:t>
            </a:r>
            <a:endParaRPr lang="zh-CN" altLang="en-US" dirty="0"/>
          </a:p>
          <a:p>
            <a:pPr lvl="1"/>
            <a:r>
              <a:rPr lang="en-US" altLang="zh-CN" dirty="0" err="1"/>
              <a:t>JMSRedelivered</a:t>
            </a:r>
            <a:r>
              <a:rPr lang="en-US" altLang="zh-CN" dirty="0"/>
              <a:t> (P)</a:t>
            </a:r>
            <a:endParaRPr lang="zh-CN" altLang="en-US" dirty="0"/>
          </a:p>
          <a:p>
            <a:pPr lvl="1"/>
            <a:r>
              <a:rPr lang="en-US" altLang="zh-CN" dirty="0" err="1"/>
              <a:t>JMSType</a:t>
            </a:r>
            <a:r>
              <a:rPr lang="en-US" altLang="zh-CN" dirty="0"/>
              <a:t> (C) </a:t>
            </a:r>
            <a:endParaRPr lang="zh-CN" altLang="en-US" dirty="0"/>
          </a:p>
          <a:p>
            <a:pPr lvl="1"/>
            <a:r>
              <a:rPr lang="en-US" altLang="zh-CN" dirty="0" err="1"/>
              <a:t>JMSExpiration</a:t>
            </a:r>
            <a:r>
              <a:rPr lang="en-US" altLang="zh-CN" dirty="0"/>
              <a:t> (S)</a:t>
            </a:r>
            <a:endParaRPr lang="zh-CN" altLang="en-US" dirty="0"/>
          </a:p>
          <a:p>
            <a:pPr lvl="1"/>
            <a:r>
              <a:rPr lang="en-US" altLang="zh-CN" dirty="0" err="1"/>
              <a:t>JMSPriority</a:t>
            </a:r>
            <a:r>
              <a:rPr lang="en-US" altLang="zh-CN" dirty="0"/>
              <a:t> (S)</a:t>
            </a:r>
            <a:endParaRPr lang="zh-CN" altLang="en-US" dirty="0"/>
          </a:p>
          <a:p>
            <a:endParaRPr lang="en-US" altLang="zh-CN" dirty="0"/>
          </a:p>
          <a:p>
            <a:r>
              <a:rPr lang="en-US" altLang="zh-CN" dirty="0">
                <a:solidFill>
                  <a:srgbClr val="FF0000"/>
                </a:solidFill>
              </a:rPr>
              <a:t>Clients can not extend the fields</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Includes some pre-defined fields</a:t>
            </a:r>
            <a:endParaRPr lang="en-US" altLang="zh-CN" dirty="0"/>
          </a:p>
          <a:p>
            <a:pPr lvl="1"/>
            <a:r>
              <a:rPr lang="en-US" altLang="zh-CN" dirty="0" err="1"/>
              <a:t>JMSXUserID</a:t>
            </a:r>
            <a:r>
              <a:rPr lang="en-US" altLang="zh-CN" dirty="0"/>
              <a:t> (S)</a:t>
            </a:r>
            <a:endParaRPr lang="en-US" altLang="zh-CN" dirty="0"/>
          </a:p>
          <a:p>
            <a:pPr lvl="1"/>
            <a:r>
              <a:rPr lang="en-US" altLang="zh-CN" dirty="0" err="1"/>
              <a:t>JMSXAppID</a:t>
            </a:r>
            <a:r>
              <a:rPr lang="en-US" altLang="zh-CN" dirty="0"/>
              <a:t>  (S)</a:t>
            </a:r>
            <a:endParaRPr lang="en-US" altLang="zh-CN" dirty="0"/>
          </a:p>
          <a:p>
            <a:pPr lvl="1"/>
            <a:r>
              <a:rPr lang="en-US" altLang="zh-CN" dirty="0" err="1"/>
              <a:t>JMSXDeliveryCount</a:t>
            </a:r>
            <a:r>
              <a:rPr lang="en-US" altLang="zh-CN" dirty="0"/>
              <a:t>  (S)</a:t>
            </a:r>
            <a:endParaRPr lang="en-US" altLang="zh-CN" dirty="0"/>
          </a:p>
          <a:p>
            <a:pPr lvl="1"/>
            <a:r>
              <a:rPr lang="en-US" altLang="zh-CN" dirty="0" err="1"/>
              <a:t>JMSXGroupID</a:t>
            </a:r>
            <a:r>
              <a:rPr lang="en-US" altLang="zh-CN" dirty="0"/>
              <a:t>  (C)</a:t>
            </a:r>
            <a:endParaRPr lang="en-US" altLang="zh-CN" dirty="0"/>
          </a:p>
          <a:p>
            <a:pPr lvl="1"/>
            <a:r>
              <a:rPr lang="en-US" altLang="zh-CN" dirty="0" err="1"/>
              <a:t>JMSXGroupSeq</a:t>
            </a:r>
            <a:r>
              <a:rPr lang="en-US" altLang="zh-CN" dirty="0"/>
              <a:t>  (C)</a:t>
            </a:r>
            <a:endParaRPr lang="en-US" altLang="zh-CN" dirty="0"/>
          </a:p>
          <a:p>
            <a:pPr lvl="1"/>
            <a:r>
              <a:rPr lang="en-US" altLang="zh-CN" dirty="0" err="1"/>
              <a:t>JMSXProducerTXID</a:t>
            </a:r>
            <a:r>
              <a:rPr lang="en-US" altLang="zh-CN" dirty="0"/>
              <a:t> (S)</a:t>
            </a:r>
            <a:endParaRPr lang="en-US" altLang="zh-CN" dirty="0"/>
          </a:p>
          <a:p>
            <a:pPr lvl="1"/>
            <a:r>
              <a:rPr lang="en-US" altLang="zh-CN" dirty="0" err="1"/>
              <a:t>JMSXConsumerTXID</a:t>
            </a:r>
            <a:r>
              <a:rPr lang="en-US" altLang="zh-CN" dirty="0"/>
              <a:t> (S)</a:t>
            </a:r>
            <a:endParaRPr lang="en-US" altLang="zh-CN" dirty="0"/>
          </a:p>
          <a:p>
            <a:pPr lvl="1"/>
            <a:r>
              <a:rPr lang="en-US" altLang="zh-CN" dirty="0" err="1"/>
              <a:t>JMSXRcvTimestamp</a:t>
            </a:r>
            <a:r>
              <a:rPr lang="en-US" altLang="zh-CN" dirty="0"/>
              <a:t> (S)</a:t>
            </a:r>
            <a:endParaRPr lang="en-US" altLang="zh-CN" dirty="0"/>
          </a:p>
          <a:p>
            <a:pPr lvl="1"/>
            <a:r>
              <a:rPr lang="en-US" altLang="zh-CN" dirty="0" err="1"/>
              <a:t>JMSXState</a:t>
            </a:r>
            <a:r>
              <a:rPr lang="en-US" altLang="zh-CN" dirty="0"/>
              <a:t>  (P)</a:t>
            </a:r>
            <a:endParaRPr lang="en-US" altLang="zh-CN" dirty="0"/>
          </a:p>
          <a:p>
            <a:endParaRPr lang="en-US" altLang="zh-CN" dirty="0"/>
          </a:p>
          <a:p>
            <a:r>
              <a:rPr lang="en-US" altLang="zh-CN" dirty="0"/>
              <a:t>Clients can extend the fields</a:t>
            </a:r>
            <a:endParaRPr lang="zh-CN" altLang="en-US" dirty="0"/>
          </a:p>
          <a:p>
            <a:pPr lvl="1"/>
            <a:r>
              <a:rPr lang="en-US" altLang="zh-CN" dirty="0"/>
              <a:t>Property name: follows the rule of naming selectors</a:t>
            </a:r>
            <a:endParaRPr lang="en-US" altLang="zh-CN" dirty="0"/>
          </a:p>
          <a:p>
            <a:pPr lvl="1"/>
            <a:r>
              <a:rPr lang="en-US" altLang="zh-CN" dirty="0"/>
              <a:t>Property value: </a:t>
            </a:r>
            <a:r>
              <a:rPr lang="en-US" altLang="zh-CN" dirty="0" err="1"/>
              <a:t>boolean</a:t>
            </a:r>
            <a:r>
              <a:rPr lang="en-US" altLang="zh-CN" dirty="0"/>
              <a:t>, byte, short, </a:t>
            </a:r>
            <a:r>
              <a:rPr lang="en-US" altLang="zh-CN" dirty="0" err="1"/>
              <a:t>int</a:t>
            </a:r>
            <a:r>
              <a:rPr lang="en-US" altLang="zh-CN" dirty="0"/>
              <a:t>, long, float, double, String</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Body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5" name="表格 4"/>
          <p:cNvGraphicFramePr>
            <a:graphicFrameLocks noGrp="1"/>
          </p:cNvGraphicFramePr>
          <p:nvPr>
            <p:custDataLst>
              <p:tags r:id="rId1"/>
            </p:custDataLst>
          </p:nvPr>
        </p:nvGraphicFramePr>
        <p:xfrm>
          <a:off x="968230" y="771550"/>
          <a:ext cx="7132162" cy="4032447"/>
        </p:xfrm>
        <a:graphic>
          <a:graphicData uri="http://schemas.openxmlformats.org/drawingml/2006/table">
            <a:tbl>
              <a:tblPr/>
              <a:tblGrid>
                <a:gridCol w="1296756"/>
                <a:gridCol w="5835406"/>
              </a:tblGrid>
              <a:tr h="210296">
                <a:tc>
                  <a:txBody>
                    <a:bodyPr/>
                    <a:lstStyle/>
                    <a:p>
                      <a:pPr algn="l" rtl="0" fontAlgn="b"/>
                      <a:r>
                        <a:rPr lang="en-US" sz="1200" b="1" dirty="0">
                          <a:effectLst/>
                        </a:rPr>
                        <a:t>Message Type</a:t>
                      </a:r>
                      <a:endParaRPr lang="en-US" sz="1200" b="1" dirty="0">
                        <a:effectLst/>
                      </a:endParaRPr>
                    </a:p>
                  </a:txBody>
                  <a:tcPr marL="1298" marR="1298" marT="1298" marB="1298" anchor="b">
                    <a:lnL>
                      <a:noFill/>
                    </a:lnL>
                    <a:lnR>
                      <a:noFill/>
                    </a:lnR>
                    <a:lnT>
                      <a:noFill/>
                    </a:lnT>
                    <a:lnB>
                      <a:noFill/>
                    </a:lnB>
                    <a:solidFill>
                      <a:srgbClr val="FFFFFF"/>
                    </a:solidFill>
                  </a:tcPr>
                </a:tc>
                <a:tc>
                  <a:txBody>
                    <a:bodyPr/>
                    <a:lstStyle/>
                    <a:p>
                      <a:pPr algn="l" rtl="0" fontAlgn="b"/>
                      <a:r>
                        <a:rPr lang="en-US" sz="1200" b="1">
                          <a:effectLst/>
                        </a:rPr>
                        <a:t>Body Contains</a:t>
                      </a:r>
                      <a:endParaRPr lang="en-US" sz="1200" b="1">
                        <a:effectLst/>
                      </a:endParaRPr>
                    </a:p>
                  </a:txBody>
                  <a:tcPr marL="1298" marR="1298" marT="1298" marB="1298" anchor="b">
                    <a:lnL>
                      <a:noFill/>
                    </a:lnL>
                    <a:lnR>
                      <a:noFill/>
                    </a:lnR>
                    <a:lnT>
                      <a:noFill/>
                    </a:lnT>
                    <a:lnB>
                      <a:noFill/>
                    </a:lnB>
                    <a:solidFill>
                      <a:srgbClr val="FFFFFF"/>
                    </a:solidFill>
                  </a:tcPr>
                </a:tc>
              </a:tr>
              <a:tr h="440658">
                <a:tc>
                  <a:txBody>
                    <a:bodyPr/>
                    <a:lstStyle/>
                    <a:p>
                      <a:pPr algn="l" rtl="0" fontAlgn="t"/>
                      <a:r>
                        <a:rPr lang="en-US" sz="1200" dirty="0" err="1">
                          <a:effectLst/>
                        </a:rPr>
                        <a:t>TextMessage</a:t>
                      </a:r>
                      <a:endParaRPr lang="en-US" sz="1200" dirty="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a:t>
                      </a:r>
                      <a:r>
                        <a:rPr lang="en-US" sz="1200" dirty="0" err="1">
                          <a:effectLst/>
                        </a:rPr>
                        <a:t>java.lang.String</a:t>
                      </a:r>
                      <a:r>
                        <a:rPr lang="en-US" sz="1200" dirty="0">
                          <a:effectLst/>
                        </a:rPr>
                        <a:t> object (for example, the contents of an XML file).</a:t>
                      </a:r>
                      <a:endParaRPr lang="en-US" sz="1200" dirty="0">
                        <a:effectLst/>
                      </a:endParaRPr>
                    </a:p>
                  </a:txBody>
                  <a:tcPr marL="1298" marR="1298" marT="1298" marB="1298">
                    <a:lnL>
                      <a:noFill/>
                    </a:lnL>
                    <a:lnR>
                      <a:noFill/>
                    </a:lnR>
                    <a:lnT>
                      <a:noFill/>
                    </a:lnT>
                    <a:lnB>
                      <a:noFill/>
                    </a:lnB>
                    <a:solidFill>
                      <a:srgbClr val="FFFFFF"/>
                    </a:solidFill>
                  </a:tcPr>
                </a:tc>
              </a:tr>
              <a:tr h="941108">
                <a:tc>
                  <a:txBody>
                    <a:bodyPr/>
                    <a:lstStyle/>
                    <a:p>
                      <a:pPr algn="l" rtl="0" fontAlgn="t"/>
                      <a:r>
                        <a:rPr lang="en-US" sz="1200">
                          <a:effectLst/>
                        </a:rPr>
                        <a:t>MapMessage</a:t>
                      </a:r>
                      <a:endParaRPr lang="en-US" sz="120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set of name-value pairs, with names as String objects and values as primitive types in the Java programming language. The entries can be accessed sequentially by enumerator or randomly by name. The order of the entries is undefined.</a:t>
                      </a:r>
                      <a:endParaRPr lang="en-US" sz="1200" dirty="0">
                        <a:effectLst/>
                      </a:endParaRPr>
                    </a:p>
                  </a:txBody>
                  <a:tcPr marL="1298" marR="1298" marT="1298" marB="1298">
                    <a:lnL>
                      <a:noFill/>
                    </a:lnL>
                    <a:lnR>
                      <a:noFill/>
                    </a:lnR>
                    <a:lnT>
                      <a:noFill/>
                    </a:lnT>
                    <a:lnB>
                      <a:noFill/>
                    </a:lnB>
                    <a:solidFill>
                      <a:srgbClr val="FFFFFF"/>
                    </a:solidFill>
                  </a:tcPr>
                </a:tc>
              </a:tr>
              <a:tr h="751295">
                <a:tc>
                  <a:txBody>
                    <a:bodyPr/>
                    <a:lstStyle/>
                    <a:p>
                      <a:pPr algn="l" rtl="0" fontAlgn="t"/>
                      <a:r>
                        <a:rPr lang="en-US" sz="1200">
                          <a:effectLst/>
                        </a:rPr>
                        <a:t>BytesMessage</a:t>
                      </a:r>
                      <a:endParaRPr lang="en-US" sz="120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stream of </a:t>
                      </a:r>
                      <a:r>
                        <a:rPr lang="en-US" sz="1200" dirty="0" err="1">
                          <a:effectLst/>
                        </a:rPr>
                        <a:t>uninterpreted</a:t>
                      </a:r>
                      <a:r>
                        <a:rPr lang="en-US" sz="1200" dirty="0">
                          <a:effectLst/>
                        </a:rPr>
                        <a:t> bytes. This message type is for literally encoding a body to match an existing message format.</a:t>
                      </a:r>
                      <a:endParaRPr lang="en-US" sz="1200" dirty="0">
                        <a:effectLst/>
                      </a:endParaRPr>
                    </a:p>
                  </a:txBody>
                  <a:tcPr marL="1298" marR="1298" marT="1298" marB="1298">
                    <a:lnL>
                      <a:noFill/>
                    </a:lnL>
                    <a:lnR>
                      <a:noFill/>
                    </a:lnR>
                    <a:lnT>
                      <a:noFill/>
                    </a:lnT>
                    <a:lnB>
                      <a:noFill/>
                    </a:lnB>
                    <a:solidFill>
                      <a:srgbClr val="FFFFFF"/>
                    </a:solidFill>
                  </a:tcPr>
                </a:tc>
              </a:tr>
              <a:tr h="553618">
                <a:tc>
                  <a:txBody>
                    <a:bodyPr/>
                    <a:lstStyle/>
                    <a:p>
                      <a:pPr algn="l" rtl="0" fontAlgn="t"/>
                      <a:r>
                        <a:rPr lang="en-US" sz="1200">
                          <a:effectLst/>
                        </a:rPr>
                        <a:t>StreamMessage</a:t>
                      </a:r>
                      <a:endParaRPr lang="en-US" sz="120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a:effectLst/>
                        </a:rPr>
                        <a:t>A stream of primitive values in the Java programming language, filled and read sequentially.</a:t>
                      </a:r>
                      <a:endParaRPr lang="en-US" sz="1200">
                        <a:effectLst/>
                      </a:endParaRPr>
                    </a:p>
                  </a:txBody>
                  <a:tcPr marL="1298" marR="1298" marT="1298" marB="1298">
                    <a:lnL>
                      <a:noFill/>
                    </a:lnL>
                    <a:lnR>
                      <a:noFill/>
                    </a:lnR>
                    <a:lnT>
                      <a:noFill/>
                    </a:lnT>
                    <a:lnB>
                      <a:noFill/>
                    </a:lnB>
                    <a:solidFill>
                      <a:srgbClr val="FFFFFF"/>
                    </a:solidFill>
                  </a:tcPr>
                </a:tc>
              </a:tr>
              <a:tr h="355938">
                <a:tc>
                  <a:txBody>
                    <a:bodyPr/>
                    <a:lstStyle/>
                    <a:p>
                      <a:pPr algn="l" rtl="0" fontAlgn="t"/>
                      <a:r>
                        <a:rPr lang="en-US" sz="1200">
                          <a:effectLst/>
                        </a:rPr>
                        <a:t>ObjectMessage</a:t>
                      </a:r>
                      <a:endParaRPr lang="en-US" sz="120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a:effectLst/>
                        </a:rPr>
                        <a:t>A Serializable object in the Java programming language.</a:t>
                      </a:r>
                      <a:endParaRPr lang="en-US" sz="1200">
                        <a:effectLst/>
                      </a:endParaRPr>
                    </a:p>
                  </a:txBody>
                  <a:tcPr marL="1298" marR="1298" marT="1298" marB="1298">
                    <a:lnL>
                      <a:noFill/>
                    </a:lnL>
                    <a:lnR>
                      <a:noFill/>
                    </a:lnR>
                    <a:lnT>
                      <a:noFill/>
                    </a:lnT>
                    <a:lnB>
                      <a:noFill/>
                    </a:lnB>
                    <a:solidFill>
                      <a:srgbClr val="FFFFFF"/>
                    </a:solidFill>
                  </a:tcPr>
                </a:tc>
              </a:tr>
              <a:tr h="779534">
                <a:tc>
                  <a:txBody>
                    <a:bodyPr/>
                    <a:lstStyle/>
                    <a:p>
                      <a:pPr algn="l" rtl="0" fontAlgn="t"/>
                      <a:r>
                        <a:rPr lang="en-US" sz="1200">
                          <a:effectLst/>
                        </a:rPr>
                        <a:t>Message</a:t>
                      </a:r>
                      <a:endParaRPr lang="en-US" sz="120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Nothing. Composed of header fields and properties only. This message type is useful when a message body is not required.</a:t>
                      </a:r>
                      <a:endParaRPr lang="en-US" sz="1200" dirty="0">
                        <a:effectLst/>
                      </a:endParaRPr>
                    </a:p>
                  </a:txBody>
                  <a:tcPr marL="1298" marR="1298" marT="1298" marB="1298">
                    <a:lnL>
                      <a:noFill/>
                    </a:lnL>
                    <a:lnR>
                      <a:noFill/>
                    </a:lnR>
                    <a:lnT>
                      <a:noFill/>
                    </a:lnT>
                    <a:lnB>
                      <a:noFill/>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API Architecture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0551" y="1490136"/>
            <a:ext cx="5122898" cy="2430269"/>
          </a:xfr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Messaging Styles</a:t>
            </a:r>
            <a:endParaRPr lang="zh-CN" altLang="en-US" dirty="0"/>
          </a:p>
        </p:txBody>
      </p:sp>
      <p:sp>
        <p:nvSpPr>
          <p:cNvPr id="3" name="内容占位符 2"/>
          <p:cNvSpPr>
            <a:spLocks noGrp="1"/>
          </p:cNvSpPr>
          <p:nvPr>
            <p:ph idx="1"/>
          </p:nvPr>
        </p:nvSpPr>
        <p:spPr/>
        <p:txBody>
          <a:bodyPr/>
          <a:lstStyle/>
          <a:p>
            <a:r>
              <a:rPr lang="en-US" altLang="zh-CN" dirty="0"/>
              <a:t>A </a:t>
            </a:r>
            <a:r>
              <a:rPr lang="en-US" altLang="zh-CN" b="1" dirty="0">
                <a:solidFill>
                  <a:srgbClr val="FF0000"/>
                </a:solidFill>
              </a:rPr>
              <a:t>point-to-point</a:t>
            </a:r>
            <a:r>
              <a:rPr lang="en-US" altLang="zh-CN" dirty="0"/>
              <a:t> (PTP) product or application is built on the concept of message </a:t>
            </a:r>
            <a:r>
              <a:rPr lang="en-US" altLang="zh-CN" b="1" dirty="0">
                <a:solidFill>
                  <a:srgbClr val="FF0000"/>
                </a:solidFill>
              </a:rPr>
              <a:t>queues</a:t>
            </a:r>
            <a:r>
              <a:rPr lang="en-US" altLang="zh-CN" dirty="0"/>
              <a:t>, </a:t>
            </a:r>
            <a:r>
              <a:rPr lang="en-US" altLang="zh-CN" dirty="0">
                <a:solidFill>
                  <a:srgbClr val="FF0000"/>
                </a:solidFill>
              </a:rPr>
              <a:t>senders</a:t>
            </a:r>
            <a:r>
              <a:rPr lang="en-US" altLang="zh-CN" dirty="0"/>
              <a:t>, and </a:t>
            </a:r>
            <a:r>
              <a:rPr lang="en-US" altLang="zh-CN" dirty="0">
                <a:solidFill>
                  <a:srgbClr val="FF0000"/>
                </a:solidFill>
              </a:rPr>
              <a:t>receivers</a:t>
            </a:r>
            <a:r>
              <a:rPr lang="en-US" altLang="zh-CN" dirty="0"/>
              <a:t>. </a:t>
            </a:r>
            <a:endParaRPr lang="en-US" altLang="zh-CN" dirty="0"/>
          </a:p>
          <a:p>
            <a:pPr lvl="1"/>
            <a:r>
              <a:rPr lang="en-US" altLang="zh-CN" dirty="0"/>
              <a:t>Each message has only one consumer.</a:t>
            </a:r>
            <a:endParaRPr lang="en-US" altLang="zh-CN" dirty="0"/>
          </a:p>
          <a:p>
            <a:pPr lvl="1"/>
            <a:r>
              <a:rPr lang="en-US" altLang="zh-CN" dirty="0"/>
              <a:t>The receiver can fetch the message whether or not it was running when the client sent the message.</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7724" y="2517744"/>
            <a:ext cx="4914546" cy="20377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Messaging Styles</a:t>
            </a:r>
            <a:endParaRPr lang="zh-CN" altLang="en-US" dirty="0"/>
          </a:p>
        </p:txBody>
      </p:sp>
      <p:sp>
        <p:nvSpPr>
          <p:cNvPr id="3" name="内容占位符 2"/>
          <p:cNvSpPr>
            <a:spLocks noGrp="1"/>
          </p:cNvSpPr>
          <p:nvPr>
            <p:ph idx="1"/>
          </p:nvPr>
        </p:nvSpPr>
        <p:spPr/>
        <p:txBody>
          <a:bodyPr>
            <a:normAutofit/>
          </a:bodyPr>
          <a:lstStyle/>
          <a:p>
            <a:r>
              <a:rPr lang="en-US" altLang="zh-CN" sz="1600" dirty="0"/>
              <a:t>In a </a:t>
            </a:r>
            <a:r>
              <a:rPr lang="en-US" altLang="zh-CN" sz="1600" b="1" dirty="0">
                <a:solidFill>
                  <a:srgbClr val="FF0000"/>
                </a:solidFill>
              </a:rPr>
              <a:t>publish/subscribe</a:t>
            </a:r>
            <a:r>
              <a:rPr lang="en-US" altLang="zh-CN" sz="1600" dirty="0"/>
              <a:t> (pub/sub) product or application, clients address messages to a </a:t>
            </a:r>
            <a:r>
              <a:rPr lang="en-US" altLang="zh-CN" sz="1600" b="1" dirty="0">
                <a:solidFill>
                  <a:srgbClr val="FF0000"/>
                </a:solidFill>
              </a:rPr>
              <a:t>topic</a:t>
            </a:r>
            <a:r>
              <a:rPr lang="en-US" altLang="zh-CN" sz="1600" dirty="0"/>
              <a:t>, which functions somewhat like a bulletin board. Publishers and subscribers can dynamically publish or subscribe to the topic.</a:t>
            </a:r>
            <a:endParaRPr lang="en-US" altLang="zh-CN" sz="1600" dirty="0"/>
          </a:p>
          <a:p>
            <a:pPr lvl="1"/>
            <a:r>
              <a:rPr lang="en-US" altLang="zh-CN" sz="1600" dirty="0"/>
              <a:t>Each message can have multiple consumers.</a:t>
            </a:r>
            <a:endParaRPr lang="en-US" altLang="zh-CN" sz="1600" dirty="0"/>
          </a:p>
          <a:p>
            <a:pPr lvl="1"/>
            <a:r>
              <a:rPr lang="en-US" altLang="zh-CN" sz="1600" dirty="0"/>
              <a:t>A client that subscribes to a topic can consume only messages sent </a:t>
            </a:r>
            <a:r>
              <a:rPr lang="en-US" altLang="zh-CN" sz="1600" i="1" dirty="0"/>
              <a:t>after</a:t>
            </a:r>
            <a:r>
              <a:rPr lang="en-US" altLang="zh-CN" sz="1600" dirty="0"/>
              <a:t> the client has created a subscription, and the consumer must continue to be active in order for it to consume messages.</a:t>
            </a:r>
            <a:endParaRPr lang="en-US" altLang="zh-CN" sz="1600" dirty="0"/>
          </a:p>
          <a:p>
            <a:endParaRPr lang="zh-CN" altLang="en-US" sz="20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8315" y="2949792"/>
            <a:ext cx="4135913" cy="18799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JMS API Programming Model</a:t>
            </a:r>
            <a:endParaRPr lang="en-US" altLang="zh-CN"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99692" y="699542"/>
            <a:ext cx="5544615" cy="4050167"/>
          </a:xfr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Get a reference to </a:t>
            </a:r>
            <a:r>
              <a:rPr lang="en-US" altLang="zh-CN" sz="1500" dirty="0" err="1">
                <a:solidFill>
                  <a:schemeClr val="tx2"/>
                </a:solidFill>
                <a:latin typeface="Consolas" panose="020B0609020204030204" pitchFamily="49" charset="0"/>
                <a:cs typeface="Consolas" panose="020B0609020204030204" pitchFamily="49" charset="0"/>
              </a:rPr>
              <a:t>ConnectionFactory</a:t>
            </a:r>
            <a:endParaRPr lang="en-US" altLang="zh-CN" sz="1500" dirty="0">
              <a:solidFill>
                <a:schemeClr val="tx2"/>
              </a:solidFill>
              <a:latin typeface="Consolas" panose="020B0609020204030204" pitchFamily="49" charset="0"/>
              <a:cs typeface="Consolas" panose="020B0609020204030204" pitchFamily="49" charset="0"/>
            </a:endParaRPr>
          </a:p>
          <a:p>
            <a:r>
              <a:rPr lang="en-US" altLang="zh-CN" dirty="0"/>
              <a:t>A </a:t>
            </a:r>
            <a:r>
              <a:rPr lang="en-US" altLang="zh-CN" b="1" dirty="0">
                <a:solidFill>
                  <a:srgbClr val="FF0000"/>
                </a:solidFill>
              </a:rPr>
              <a:t>connection factory</a:t>
            </a:r>
            <a:r>
              <a:rPr lang="en-US" altLang="zh-CN" dirty="0"/>
              <a:t> is the object a client uses to create a connection to a provider. </a:t>
            </a:r>
            <a:endParaRPr lang="en-US" altLang="zh-CN" dirty="0"/>
          </a:p>
          <a:p>
            <a:endParaRPr lang="en-US" altLang="zh-CN" dirty="0"/>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import </a:t>
            </a:r>
            <a:r>
              <a:rPr lang="en-US" altLang="zh-CN" sz="1400" dirty="0" err="1">
                <a:solidFill>
                  <a:schemeClr val="tx2"/>
                </a:solidFill>
                <a:latin typeface="Consolas" panose="020B0609020204030204" pitchFamily="49" charset="0"/>
                <a:cs typeface="Consolas" panose="020B0609020204030204" pitchFamily="49" charset="0"/>
              </a:rPr>
              <a:t>javax.naming</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import </a:t>
            </a:r>
            <a:r>
              <a:rPr lang="en-US" altLang="zh-CN" sz="1400" dirty="0" err="1">
                <a:solidFill>
                  <a:schemeClr val="tx2"/>
                </a:solidFill>
                <a:latin typeface="Consolas" panose="020B0609020204030204" pitchFamily="49" charset="0"/>
                <a:cs typeface="Consolas" panose="020B0609020204030204" pitchFamily="49" charset="0"/>
              </a:rPr>
              <a:t>javax.jms</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Context messaging = new </a:t>
            </a:r>
            <a:r>
              <a:rPr lang="en-US" altLang="zh-CN" sz="1400" dirty="0" err="1">
                <a:solidFill>
                  <a:schemeClr val="tx2"/>
                </a:solidFill>
                <a:latin typeface="Consolas" panose="020B0609020204030204" pitchFamily="49" charset="0"/>
                <a:cs typeface="Consolas" panose="020B0609020204030204" pitchFamily="49" charset="0"/>
              </a:rPr>
              <a:t>InitialContext</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 = (</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messaging.lookup</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pPr marL="257175" lvl="2" indent="-257175"/>
            <a:r>
              <a:rPr lang="en-US" altLang="zh-CN" sz="1800" dirty="0"/>
              <a:t>Or</a:t>
            </a:r>
            <a:endParaRPr lang="en-US" altLang="zh-CN" sz="1800" dirty="0"/>
          </a:p>
          <a:p>
            <a:pPr marL="257175" lvl="2" indent="-257175"/>
            <a:endParaRPr lang="en-US" altLang="zh-CN" sz="1800" dirty="0"/>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@Resource(lookup = "</a:t>
            </a:r>
            <a:r>
              <a:rPr lang="en-US" altLang="zh-CN" sz="1400" dirty="0" err="1">
                <a:solidFill>
                  <a:schemeClr val="tx2"/>
                </a:solidFill>
                <a:latin typeface="Consolas" panose="020B0609020204030204" pitchFamily="49" charset="0"/>
                <a:cs typeface="Consolas" panose="020B0609020204030204" pitchFamily="49" charset="0"/>
              </a:rPr>
              <a:t>java:comp</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DefaultJMSConnectionFactory</a:t>
            </a:r>
            <a:r>
              <a:rPr lang="en-US" altLang="zh-CN" sz="1400" dirty="0">
                <a:solidFill>
                  <a:schemeClr val="tx2"/>
                </a:solidFill>
                <a:latin typeface="Consolas" panose="020B0609020204030204" pitchFamily="49" charset="0"/>
                <a:cs typeface="Consolas" panose="020B0609020204030204" pitchFamily="49" charset="0"/>
              </a:rPr>
              <a:t>")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private static </a:t>
            </a:r>
            <a:r>
              <a:rPr lang="en-US" altLang="zh-CN" sz="1400" dirty="0" err="1">
                <a:solidFill>
                  <a:schemeClr val="tx2"/>
                </a:solidFill>
                <a:latin typeface="Consolas" panose="020B0609020204030204" pitchFamily="49" charset="0"/>
                <a:cs typeface="Consolas" panose="020B0609020204030204" pitchFamily="49" charset="0"/>
              </a:rPr>
              <a:t>ConnectionFactory</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connectionFactory</a:t>
            </a:r>
            <a:r>
              <a:rPr lang="en-US" altLang="zh-CN" sz="1400" dirty="0">
                <a:solidFill>
                  <a:schemeClr val="tx2"/>
                </a:solidFill>
                <a:latin typeface="Consolas" panose="020B0609020204030204" pitchFamily="49" charset="0"/>
                <a:cs typeface="Consolas" panose="020B0609020204030204" pitchFamily="49" charset="0"/>
              </a:rPr>
              <a:t>;</a:t>
            </a:r>
            <a:endParaRPr lang="zh-CN" altLang="en-US" sz="1400" dirty="0">
              <a:solidFill>
                <a:schemeClr val="tx2"/>
              </a:solidFill>
              <a:latin typeface="Consolas" panose="020B0609020204030204" pitchFamily="49" charset="0"/>
              <a:cs typeface="Consolas" panose="020B0609020204030204" pitchFamily="49" charset="0"/>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a:t>
            </a:r>
            <a:r>
              <a:rPr lang="en-US" altLang="zh-CN" b="1" dirty="0">
                <a:solidFill>
                  <a:srgbClr val="FF0000"/>
                </a:solidFill>
              </a:rPr>
              <a:t>destination</a:t>
            </a:r>
            <a:r>
              <a:rPr lang="en-US" altLang="zh-CN" dirty="0"/>
              <a:t> is the object a client uses to specify the target of messages it produces and the source of messages it consumes. </a:t>
            </a:r>
            <a:endParaRPr lang="en-US" altLang="zh-CN" dirty="0"/>
          </a:p>
          <a:p>
            <a:pPr lvl="1"/>
            <a:r>
              <a:rPr lang="en-US" altLang="zh-CN" dirty="0"/>
              <a:t>In the PTP messaging style, destinations are called queues. </a:t>
            </a:r>
            <a:endParaRPr lang="en-US" altLang="zh-CN" dirty="0"/>
          </a:p>
          <a:p>
            <a:pPr lvl="1"/>
            <a:r>
              <a:rPr lang="en-US" altLang="zh-CN" dirty="0"/>
              <a:t>In the pub/sub messaging style, destinations are called topics.</a:t>
            </a:r>
            <a:endParaRPr lang="en-US" altLang="zh-CN" dirty="0"/>
          </a:p>
          <a:p>
            <a:pPr lvl="1"/>
            <a:endParaRPr lang="en-US" altLang="zh-CN" dirty="0"/>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Queue </a:t>
            </a:r>
            <a:r>
              <a:rPr lang="en-US" altLang="zh-CN" sz="1500" dirty="0" err="1">
                <a:solidFill>
                  <a:schemeClr val="tx2"/>
                </a:solidFill>
                <a:latin typeface="Consolas" panose="020B0609020204030204" pitchFamily="49" charset="0"/>
                <a:cs typeface="Consolas" panose="020B0609020204030204" pitchFamily="49" charset="0"/>
              </a:rPr>
              <a:t>queue</a:t>
            </a:r>
            <a:r>
              <a:rPr lang="en-US" altLang="zh-CN" sz="1500" dirty="0">
                <a:solidFill>
                  <a:schemeClr val="tx2"/>
                </a:solidFill>
                <a:latin typeface="Consolas" panose="020B0609020204030204" pitchFamily="49" charset="0"/>
                <a:cs typeface="Consolas" panose="020B0609020204030204" pitchFamily="49" charset="0"/>
              </a:rPr>
              <a:t>;</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queue = (Queue)</a:t>
            </a:r>
            <a:r>
              <a:rPr lang="en-US" altLang="zh-CN" sz="1500" dirty="0" err="1">
                <a:solidFill>
                  <a:schemeClr val="tx2"/>
                </a:solidFill>
                <a:latin typeface="Consolas" panose="020B0609020204030204" pitchFamily="49" charset="0"/>
                <a:cs typeface="Consolas" panose="020B0609020204030204" pitchFamily="49" charset="0"/>
              </a:rPr>
              <a:t>messaging.lookup</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theQueue</a:t>
            </a:r>
            <a:r>
              <a:rPr lang="en-US" altLang="zh-CN" sz="1500" dirty="0">
                <a:solidFill>
                  <a:schemeClr val="tx2"/>
                </a:solidFill>
                <a:latin typeface="Consolas" panose="020B0609020204030204" pitchFamily="49" charset="0"/>
                <a:cs typeface="Consolas" panose="020B0609020204030204" pitchFamily="49" charset="0"/>
              </a:rPr>
              <a:t>");</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Topic </a:t>
            </a:r>
            <a:r>
              <a:rPr lang="en-US" altLang="zh-CN" sz="1500" dirty="0" err="1">
                <a:solidFill>
                  <a:schemeClr val="tx2"/>
                </a:solidFill>
                <a:latin typeface="Consolas" panose="020B0609020204030204" pitchFamily="49" charset="0"/>
                <a:cs typeface="Consolas" panose="020B0609020204030204" pitchFamily="49" charset="0"/>
              </a:rPr>
              <a:t>topic</a:t>
            </a:r>
            <a:r>
              <a:rPr lang="en-US" altLang="zh-CN" sz="1500" dirty="0">
                <a:solidFill>
                  <a:schemeClr val="tx2"/>
                </a:solidFill>
                <a:latin typeface="Consolas" panose="020B0609020204030204" pitchFamily="49" charset="0"/>
                <a:cs typeface="Consolas" panose="020B0609020204030204" pitchFamily="49" charset="0"/>
              </a:rPr>
              <a:t>;</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topic = (Topic)</a:t>
            </a:r>
            <a:r>
              <a:rPr lang="en-US" altLang="zh-CN" sz="1500" dirty="0" err="1">
                <a:solidFill>
                  <a:schemeClr val="tx2"/>
                </a:solidFill>
                <a:latin typeface="Consolas" panose="020B0609020204030204" pitchFamily="49" charset="0"/>
                <a:cs typeface="Consolas" panose="020B0609020204030204" pitchFamily="49" charset="0"/>
              </a:rPr>
              <a:t>messaging.lookup</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theTopic</a:t>
            </a:r>
            <a:r>
              <a:rPr lang="en-US" altLang="zh-CN" sz="1500" dirty="0">
                <a:solidFill>
                  <a:schemeClr val="tx2"/>
                </a:solidFill>
                <a:latin typeface="Consolas" panose="020B0609020204030204" pitchFamily="49" charset="0"/>
                <a:cs typeface="Consolas" panose="020B0609020204030204" pitchFamily="49" charset="0"/>
              </a:rPr>
              <a:t>");</a:t>
            </a:r>
            <a:endParaRPr lang="en-US" altLang="zh-CN" sz="1500" dirty="0">
              <a:solidFill>
                <a:schemeClr val="tx2"/>
              </a:solidFill>
              <a:latin typeface="Consolas" panose="020B0609020204030204" pitchFamily="49" charset="0"/>
              <a:cs typeface="Consolas" panose="020B0609020204030204" pitchFamily="49" charset="0"/>
            </a:endParaRPr>
          </a:p>
          <a:p>
            <a:endParaRPr lang="en-US" altLang="zh-CN" dirty="0"/>
          </a:p>
          <a:p>
            <a:r>
              <a:rPr lang="en-US" altLang="zh-CN" dirty="0"/>
              <a:t>Or</a:t>
            </a:r>
            <a:endParaRPr lang="en-US" altLang="zh-CN" dirty="0"/>
          </a:p>
          <a:p>
            <a:pPr marL="0" lvl="2" indent="0">
              <a:buNone/>
            </a:pPr>
            <a:endParaRPr lang="en-US" altLang="zh-CN" sz="1800" dirty="0">
              <a:solidFill>
                <a:schemeClr val="tx2"/>
              </a:solidFill>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@Resource(lookup = "</a:t>
            </a:r>
            <a:r>
              <a:rPr lang="en-US" altLang="zh-CN" sz="1500" dirty="0" err="1">
                <a:solidFill>
                  <a:schemeClr val="tx2"/>
                </a:solidFill>
                <a:latin typeface="Consolas" panose="020B0609020204030204" pitchFamily="49" charset="0"/>
                <a:cs typeface="Consolas" panose="020B0609020204030204" pitchFamily="49" charset="0"/>
              </a:rPr>
              <a:t>jms</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MyQueue</a:t>
            </a:r>
            <a:r>
              <a:rPr lang="en-US" altLang="zh-CN" sz="1500" dirty="0">
                <a:solidFill>
                  <a:schemeClr val="tx2"/>
                </a:solidFill>
                <a:latin typeface="Consolas" panose="020B0609020204030204" pitchFamily="49" charset="0"/>
                <a:cs typeface="Consolas" panose="020B0609020204030204" pitchFamily="49" charset="0"/>
              </a:rPr>
              <a:t>") </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private static Queue </a:t>
            </a:r>
            <a:r>
              <a:rPr lang="en-US" altLang="zh-CN" sz="1500" dirty="0" err="1">
                <a:solidFill>
                  <a:schemeClr val="tx2"/>
                </a:solidFill>
                <a:latin typeface="Consolas" panose="020B0609020204030204" pitchFamily="49" charset="0"/>
                <a:cs typeface="Consolas" panose="020B0609020204030204" pitchFamily="49" charset="0"/>
              </a:rPr>
              <a:t>queue</a:t>
            </a:r>
            <a:r>
              <a:rPr lang="en-US" altLang="zh-CN" sz="1500" dirty="0">
                <a:solidFill>
                  <a:schemeClr val="tx2"/>
                </a:solidFill>
                <a:latin typeface="Consolas" panose="020B0609020204030204" pitchFamily="49" charset="0"/>
                <a:cs typeface="Consolas" panose="020B0609020204030204" pitchFamily="49" charset="0"/>
              </a:rPr>
              <a:t>; </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@Resource(lookup = "</a:t>
            </a:r>
            <a:r>
              <a:rPr lang="en-US" altLang="zh-CN" sz="1500" dirty="0" err="1">
                <a:solidFill>
                  <a:schemeClr val="tx2"/>
                </a:solidFill>
                <a:latin typeface="Consolas" panose="020B0609020204030204" pitchFamily="49" charset="0"/>
                <a:cs typeface="Consolas" panose="020B0609020204030204" pitchFamily="49" charset="0"/>
              </a:rPr>
              <a:t>jms</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MyTopic</a:t>
            </a:r>
            <a:r>
              <a:rPr lang="en-US" altLang="zh-CN" sz="1500" dirty="0">
                <a:solidFill>
                  <a:schemeClr val="tx2"/>
                </a:solidFill>
                <a:latin typeface="Consolas" panose="020B0609020204030204" pitchFamily="49" charset="0"/>
                <a:cs typeface="Consolas" panose="020B0609020204030204" pitchFamily="49" charset="0"/>
              </a:rPr>
              <a:t>") </a:t>
            </a:r>
            <a:endParaRPr lang="en-US" altLang="zh-CN" sz="15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private static Topic </a:t>
            </a:r>
            <a:r>
              <a:rPr lang="en-US" altLang="zh-CN" sz="1500" dirty="0" err="1">
                <a:solidFill>
                  <a:schemeClr val="tx2"/>
                </a:solidFill>
                <a:latin typeface="Consolas" panose="020B0609020204030204" pitchFamily="49" charset="0"/>
                <a:cs typeface="Consolas" panose="020B0609020204030204" pitchFamily="49" charset="0"/>
              </a:rPr>
              <a:t>topic</a:t>
            </a:r>
            <a:r>
              <a:rPr lang="en-US" altLang="zh-CN" sz="1500" dirty="0">
                <a:solidFill>
                  <a:schemeClr val="tx2"/>
                </a:solidFill>
                <a:latin typeface="Consolas" panose="020B0609020204030204" pitchFamily="49" charset="0"/>
                <a:cs typeface="Consolas" panose="020B0609020204030204" pitchFamily="49" charset="0"/>
              </a:rPr>
              <a:t>;</a:t>
            </a: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r>
              <a:rPr lang="en-US" altLang="zh-CN" dirty="0"/>
              <a:t>Get a Connection and a Session</a:t>
            </a:r>
            <a:endParaRPr lang="en-US" altLang="zh-CN" dirty="0"/>
          </a:p>
          <a:p>
            <a:endParaRPr lang="en-US" altLang="zh-CN" dirty="0"/>
          </a:p>
          <a:p>
            <a:r>
              <a:rPr lang="en-US" altLang="zh-CN" dirty="0"/>
              <a:t>A </a:t>
            </a:r>
            <a:r>
              <a:rPr lang="en-US" altLang="zh-CN" b="1" dirty="0"/>
              <a:t>connection</a:t>
            </a:r>
            <a:r>
              <a:rPr lang="en-US" altLang="zh-CN" dirty="0"/>
              <a:t> encapsulates a virtual connection with a JMS provider.</a:t>
            </a:r>
            <a:endParaRPr lang="en-US" altLang="zh-CN" dirty="0"/>
          </a:p>
          <a:p>
            <a:r>
              <a:rPr lang="en-US" altLang="zh-CN" dirty="0"/>
              <a:t>A </a:t>
            </a:r>
            <a:r>
              <a:rPr lang="en-US" altLang="zh-CN" b="1" dirty="0"/>
              <a:t>session</a:t>
            </a:r>
            <a:r>
              <a:rPr lang="en-US" altLang="zh-CN" dirty="0"/>
              <a:t> is a single-threaded context for producing and consuming messages. </a:t>
            </a:r>
            <a:endParaRPr lang="en-US" altLang="zh-CN" dirty="0"/>
          </a:p>
          <a:p>
            <a:pPr lvl="1"/>
            <a:r>
              <a:rPr lang="en-US" altLang="zh-CN" dirty="0">
                <a:solidFill>
                  <a:srgbClr val="FF0000"/>
                </a:solidFill>
              </a:rPr>
              <a:t>You normally create a session (as well as a connection) by creating a </a:t>
            </a:r>
            <a:r>
              <a:rPr lang="en-US" altLang="zh-CN" dirty="0" err="1">
                <a:solidFill>
                  <a:srgbClr val="FF0000"/>
                </a:solidFill>
              </a:rPr>
              <a:t>JMSContext</a:t>
            </a:r>
            <a:r>
              <a:rPr lang="en-US" altLang="zh-CN" dirty="0">
                <a:solidFill>
                  <a:srgbClr val="FF0000"/>
                </a:solidFill>
              </a:rPr>
              <a:t> object</a:t>
            </a:r>
            <a:endParaRPr lang="zh-CN" altLang="en-US" dirty="0"/>
          </a:p>
          <a:p>
            <a:endParaRPr lang="zh-CN" altLang="en-US" dirty="0"/>
          </a:p>
          <a:p>
            <a:pPr marL="0" lvl="2" indent="0">
              <a:buNone/>
            </a:pPr>
            <a:r>
              <a:rPr lang="en-US" altLang="zh-CN" sz="1575" dirty="0">
                <a:solidFill>
                  <a:schemeClr val="tx2"/>
                </a:solidFill>
                <a:latin typeface="Consolas" panose="020B0609020204030204" pitchFamily="49" charset="0"/>
                <a:cs typeface="Consolas" panose="020B0609020204030204" pitchFamily="49" charset="0"/>
              </a:rPr>
              <a:t>	</a:t>
            </a:r>
            <a:r>
              <a:rPr lang="en-US" altLang="zh-CN" sz="1575" dirty="0" err="1">
                <a:solidFill>
                  <a:schemeClr val="tx2"/>
                </a:solidFill>
                <a:latin typeface="Consolas" panose="020B0609020204030204" pitchFamily="49" charset="0"/>
                <a:cs typeface="Consolas" panose="020B0609020204030204" pitchFamily="49" charset="0"/>
              </a:rPr>
              <a:t>JMSContext</a:t>
            </a:r>
            <a:r>
              <a:rPr lang="en-US" altLang="zh-CN" sz="1575" dirty="0">
                <a:solidFill>
                  <a:schemeClr val="tx2"/>
                </a:solidFill>
                <a:latin typeface="Consolas" panose="020B0609020204030204" pitchFamily="49" charset="0"/>
                <a:cs typeface="Consolas" panose="020B0609020204030204" pitchFamily="49" charset="0"/>
              </a:rPr>
              <a:t> context = </a:t>
            </a:r>
            <a:r>
              <a:rPr lang="en-US" altLang="zh-CN" sz="1575" dirty="0" err="1">
                <a:solidFill>
                  <a:schemeClr val="tx2"/>
                </a:solidFill>
                <a:latin typeface="Consolas" panose="020B0609020204030204" pitchFamily="49" charset="0"/>
                <a:cs typeface="Consolas" panose="020B0609020204030204" pitchFamily="49" charset="0"/>
              </a:rPr>
              <a:t>connectionFactory.createContext</a:t>
            </a:r>
            <a:r>
              <a:rPr lang="en-US" altLang="zh-CN" sz="1575" dirty="0">
                <a:solidFill>
                  <a:schemeClr val="tx2"/>
                </a:solidFill>
                <a:latin typeface="Consolas" panose="020B0609020204030204" pitchFamily="49" charset="0"/>
                <a:cs typeface="Consolas" panose="020B0609020204030204" pitchFamily="49" charset="0"/>
              </a:rPr>
              <a:t>();</a:t>
            </a:r>
            <a:endParaRPr lang="zh-CN" altLang="en-US" sz="1575"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a:t>
            </a:r>
            <a:endParaRPr lang="zh-CN" altLang="en-US" dirty="0"/>
          </a:p>
        </p:txBody>
      </p:sp>
      <p:sp>
        <p:nvSpPr>
          <p:cNvPr id="3" name="内容占位符 2"/>
          <p:cNvSpPr>
            <a:spLocks noGrp="1"/>
          </p:cNvSpPr>
          <p:nvPr>
            <p:ph idx="1"/>
          </p:nvPr>
        </p:nvSpPr>
        <p:spPr/>
        <p:txBody>
          <a:bodyPr>
            <a:normAutofit/>
          </a:bodyPr>
          <a:lstStyle/>
          <a:p>
            <a:r>
              <a:rPr lang="en-US" altLang="zh-CN" sz="2400" dirty="0"/>
              <a:t>Contents</a:t>
            </a:r>
            <a:endParaRPr lang="en-US" altLang="zh-CN" sz="2400" dirty="0"/>
          </a:p>
          <a:p>
            <a:pPr lvl="1"/>
            <a:r>
              <a:rPr lang="en-US" altLang="zh-CN" sz="2100" dirty="0"/>
              <a:t>Messaging in Java EE Applications</a:t>
            </a:r>
            <a:endParaRPr lang="en-US" altLang="zh-CN" sz="2100" dirty="0"/>
          </a:p>
          <a:p>
            <a:pPr lvl="2"/>
            <a:r>
              <a:rPr lang="en-US" altLang="zh-CN" sz="1650" dirty="0"/>
              <a:t>What is a Messaging?</a:t>
            </a:r>
            <a:endParaRPr lang="en-US" altLang="zh-CN" sz="1650" dirty="0"/>
          </a:p>
          <a:p>
            <a:pPr lvl="2"/>
            <a:r>
              <a:rPr lang="en-US" altLang="zh-CN" sz="1650" dirty="0"/>
              <a:t>What is JMS API?</a:t>
            </a:r>
            <a:endParaRPr lang="en-US" altLang="zh-CN" sz="1650" dirty="0"/>
          </a:p>
          <a:p>
            <a:pPr lvl="2"/>
            <a:r>
              <a:rPr lang="en-US" altLang="zh-CN" sz="1650" dirty="0"/>
              <a:t>JMS Programming Model</a:t>
            </a:r>
            <a:endParaRPr lang="en-US" altLang="zh-CN" sz="1650" dirty="0"/>
          </a:p>
          <a:p>
            <a:pPr lvl="1"/>
            <a:endParaRPr lang="en-US" altLang="zh-CN" sz="1800" dirty="0"/>
          </a:p>
          <a:p>
            <a:r>
              <a:rPr lang="en-US" altLang="zh-CN" sz="2400" dirty="0"/>
              <a:t>Objective</a:t>
            </a:r>
            <a:endParaRPr lang="en-US" altLang="zh-CN" sz="2400" dirty="0"/>
          </a:p>
          <a:p>
            <a:pPr lvl="1"/>
            <a:r>
              <a:rPr lang="zh-CN" altLang="en-US" sz="1800" dirty="0">
                <a:latin typeface="等线" panose="02010600030101010101" pitchFamily="2" charset="-122"/>
                <a:ea typeface="等线" panose="02010600030101010101" pitchFamily="2" charset="-122"/>
              </a:rPr>
              <a:t>能够根据系统需求，分析后端适用于异步通信机制的业务场景，并设计并实现基于消息中间件的实现方案</a:t>
            </a:r>
            <a:endParaRPr lang="en-US" altLang="zh-CN" sz="1800" dirty="0">
              <a:latin typeface="等线" panose="02010600030101010101" pitchFamily="2" charset="-122"/>
              <a:ea typeface="等线" panose="02010600030101010101" pitchFamily="2" charset="-122"/>
            </a:endParaRPr>
          </a:p>
          <a:p>
            <a:endParaRPr lang="zh-CN" altLang="en-US" sz="2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r>
              <a:rPr lang="en-US" altLang="zh-CN" dirty="0"/>
              <a:t>Create a Producer or a Consumer</a:t>
            </a:r>
            <a:endParaRPr lang="en-US" altLang="zh-CN" dirty="0"/>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try (</a:t>
            </a:r>
            <a:r>
              <a:rPr lang="en-US" altLang="zh-CN" sz="1400" dirty="0" err="1">
                <a:solidFill>
                  <a:schemeClr val="tx2"/>
                </a:solidFill>
                <a:latin typeface="Consolas" panose="020B0609020204030204" pitchFamily="49" charset="0"/>
                <a:cs typeface="Consolas" panose="020B0609020204030204" pitchFamily="49" charset="0"/>
              </a:rPr>
              <a:t>JMSContext</a:t>
            </a:r>
            <a:r>
              <a:rPr lang="en-US" altLang="zh-CN" sz="1400" dirty="0">
                <a:solidFill>
                  <a:schemeClr val="tx2"/>
                </a:solidFill>
                <a:latin typeface="Consolas" panose="020B0609020204030204" pitchFamily="49" charset="0"/>
                <a:cs typeface="Consolas" panose="020B0609020204030204" pitchFamily="49" charset="0"/>
              </a:rPr>
              <a:t> context = </a:t>
            </a:r>
            <a:r>
              <a:rPr lang="en-US" altLang="zh-CN" sz="1400" dirty="0" err="1">
                <a:solidFill>
                  <a:schemeClr val="tx2"/>
                </a:solidFill>
                <a:latin typeface="Consolas" panose="020B0609020204030204" pitchFamily="49" charset="0"/>
                <a:cs typeface="Consolas" panose="020B0609020204030204" pitchFamily="49" charset="0"/>
              </a:rPr>
              <a:t>connectionFactory.createContext</a:t>
            </a:r>
            <a:r>
              <a:rPr lang="en-US" altLang="zh-CN" sz="1400" dirty="0">
                <a:solidFill>
                  <a:schemeClr val="tx2"/>
                </a:solidFill>
                <a:latin typeface="Consolas" panose="020B0609020204030204" pitchFamily="49" charset="0"/>
                <a:cs typeface="Consolas" panose="020B0609020204030204" pitchFamily="49" charset="0"/>
              </a:rPr>
              <a:t>();)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JMSProducer</a:t>
            </a:r>
            <a:r>
              <a:rPr lang="en-US" altLang="zh-CN" sz="1400" dirty="0">
                <a:solidFill>
                  <a:schemeClr val="tx2"/>
                </a:solidFill>
                <a:latin typeface="Consolas" panose="020B0609020204030204" pitchFamily="49" charset="0"/>
                <a:cs typeface="Consolas" panose="020B0609020204030204" pitchFamily="49" charset="0"/>
              </a:rPr>
              <a:t> producer = </a:t>
            </a: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endParaRPr lang="zh-CN" altLang="en-US" sz="1400" dirty="0">
              <a:solidFill>
                <a:schemeClr val="tx2"/>
              </a:solidFill>
              <a:latin typeface="Consolas" panose="020B0609020204030204" pitchFamily="49" charset="0"/>
              <a:cs typeface="Consolas" panose="020B0609020204030204" pitchFamily="49" charset="0"/>
            </a:endParaRPr>
          </a:p>
          <a:p>
            <a:pPr marL="342900" lvl="3" indent="0">
              <a:buNone/>
            </a:pPr>
            <a:r>
              <a:rPr lang="zh-CN" altLang="en-US"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().send(</a:t>
            </a:r>
            <a:r>
              <a:rPr lang="en-US" altLang="zh-CN" sz="1400" dirty="0" err="1">
                <a:solidFill>
                  <a:schemeClr val="tx2"/>
                </a:solidFill>
                <a:latin typeface="Consolas" panose="020B0609020204030204" pitchFamily="49" charset="0"/>
                <a:cs typeface="Consolas" panose="020B0609020204030204" pitchFamily="49" charset="0"/>
              </a:rPr>
              <a:t>dest</a:t>
            </a:r>
            <a:r>
              <a:rPr lang="en-US" altLang="zh-CN" sz="1400" dirty="0">
                <a:solidFill>
                  <a:schemeClr val="tx2"/>
                </a:solidFill>
                <a:latin typeface="Consolas" panose="020B0609020204030204" pitchFamily="49" charset="0"/>
                <a:cs typeface="Consolas" panose="020B0609020204030204" pitchFamily="49" charset="0"/>
              </a:rPr>
              <a:t>, message);</a:t>
            </a:r>
            <a:endParaRPr lang="zh-CN" altLang="en-US" sz="14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pPr marL="257175" lvl="2" indent="-257175"/>
            <a:r>
              <a:rPr lang="en-US" altLang="zh-CN" sz="1800" dirty="0"/>
              <a:t>Or</a:t>
            </a:r>
            <a:endParaRPr lang="en-US" altLang="zh-CN" sz="1800" dirty="0"/>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try (</a:t>
            </a:r>
            <a:r>
              <a:rPr lang="en-US" altLang="zh-CN" sz="1350" dirty="0" err="1">
                <a:solidFill>
                  <a:schemeClr val="tx2"/>
                </a:solidFill>
                <a:latin typeface="Consolas" panose="020B0609020204030204" pitchFamily="49" charset="0"/>
                <a:cs typeface="Consolas" panose="020B0609020204030204" pitchFamily="49" charset="0"/>
              </a:rPr>
              <a:t>JMSContext</a:t>
            </a:r>
            <a:r>
              <a:rPr lang="en-US" altLang="zh-CN" sz="1350" dirty="0">
                <a:solidFill>
                  <a:schemeClr val="tx2"/>
                </a:solidFill>
                <a:latin typeface="Consolas" panose="020B0609020204030204" pitchFamily="49" charset="0"/>
                <a:cs typeface="Consolas" panose="020B0609020204030204" pitchFamily="49" charset="0"/>
              </a:rPr>
              <a:t> context = </a:t>
            </a:r>
            <a:r>
              <a:rPr lang="en-US" altLang="zh-CN" sz="1350" dirty="0" err="1">
                <a:solidFill>
                  <a:schemeClr val="tx2"/>
                </a:solidFill>
                <a:latin typeface="Consolas" panose="020B0609020204030204" pitchFamily="49" charset="0"/>
                <a:cs typeface="Consolas" panose="020B0609020204030204" pitchFamily="49" charset="0"/>
              </a:rPr>
              <a:t>connectionFactory.createContext</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JMSConsumer</a:t>
            </a:r>
            <a:r>
              <a:rPr lang="en-US" altLang="zh-CN" sz="1350" dirty="0">
                <a:solidFill>
                  <a:schemeClr val="tx2"/>
                </a:solidFill>
                <a:latin typeface="Consolas" panose="020B0609020204030204" pitchFamily="49" charset="0"/>
                <a:cs typeface="Consolas" panose="020B0609020204030204" pitchFamily="49" charset="0"/>
              </a:rPr>
              <a:t> consumer = </a:t>
            </a:r>
            <a:r>
              <a:rPr lang="en-US" altLang="zh-CN" sz="1350" dirty="0" err="1">
                <a:solidFill>
                  <a:schemeClr val="tx2"/>
                </a:solidFill>
                <a:latin typeface="Consolas" panose="020B0609020204030204" pitchFamily="49" charset="0"/>
                <a:cs typeface="Consolas" panose="020B0609020204030204" pitchFamily="49" charset="0"/>
              </a:rPr>
              <a:t>context.createConsumer</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dest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3"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Message m = </a:t>
            </a:r>
            <a:r>
              <a:rPr lang="en-US" altLang="zh-CN" sz="1350" dirty="0" err="1">
                <a:solidFill>
                  <a:schemeClr val="tx2"/>
                </a:solidFill>
                <a:latin typeface="Consolas" panose="020B0609020204030204" pitchFamily="49" charset="0"/>
                <a:cs typeface="Consolas" panose="020B0609020204030204" pitchFamily="49" charset="0"/>
              </a:rPr>
              <a:t>consumer.receive</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3"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Message m = </a:t>
            </a:r>
            <a:r>
              <a:rPr lang="en-US" altLang="zh-CN" sz="1350" dirty="0" err="1">
                <a:solidFill>
                  <a:schemeClr val="tx2"/>
                </a:solidFill>
                <a:latin typeface="Consolas" panose="020B0609020204030204" pitchFamily="49" charset="0"/>
                <a:cs typeface="Consolas" panose="020B0609020204030204" pitchFamily="49" charset="0"/>
              </a:rPr>
              <a:t>consumer.receive</a:t>
            </a:r>
            <a:r>
              <a:rPr lang="en-US" altLang="zh-CN" sz="1350" dirty="0">
                <a:solidFill>
                  <a:schemeClr val="tx2"/>
                </a:solidFill>
                <a:latin typeface="Consolas" panose="020B0609020204030204" pitchFamily="49" charset="0"/>
                <a:cs typeface="Consolas" panose="020B0609020204030204" pitchFamily="49" charset="0"/>
              </a:rPr>
              <a:t>(1000);</a:t>
            </a:r>
            <a:endParaRPr lang="zh-CN" altLang="en-US" sz="135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Create a message</a:t>
            </a:r>
            <a:endParaRPr lang="en-US" altLang="zh-CN" sz="1800" dirty="0"/>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TextMessage</a:t>
            </a:r>
            <a:r>
              <a:rPr lang="en-US" altLang="zh-CN" sz="1400" dirty="0">
                <a:solidFill>
                  <a:schemeClr val="tx2"/>
                </a:solidFill>
                <a:latin typeface="Consolas" panose="020B0609020204030204" pitchFamily="49" charset="0"/>
                <a:cs typeface="Consolas" panose="020B0609020204030204" pitchFamily="49" charset="0"/>
              </a:rPr>
              <a:t> message = </a:t>
            </a:r>
            <a:r>
              <a:rPr lang="en-US" altLang="zh-CN" sz="1400" dirty="0" err="1">
                <a:solidFill>
                  <a:schemeClr val="tx2"/>
                </a:solidFill>
                <a:latin typeface="Consolas" panose="020B0609020204030204" pitchFamily="49" charset="0"/>
                <a:cs typeface="Consolas" panose="020B0609020204030204" pitchFamily="49" charset="0"/>
              </a:rPr>
              <a:t>context.createTextMessage</a:t>
            </a:r>
            <a:r>
              <a:rPr lang="en-US" altLang="zh-CN" sz="1400" dirty="0">
                <a:solidFill>
                  <a:schemeClr val="tx2"/>
                </a:solidFill>
                <a:latin typeface="Consolas" panose="020B0609020204030204" pitchFamily="49" charset="0"/>
                <a:cs typeface="Consolas" panose="020B0609020204030204" pitchFamily="49" charset="0"/>
              </a:rPr>
              <a:t>();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message.setText</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msg_text</a:t>
            </a:r>
            <a:r>
              <a:rPr lang="en-US" altLang="zh-CN" sz="1400" dirty="0">
                <a:solidFill>
                  <a:schemeClr val="tx2"/>
                </a:solidFill>
                <a:latin typeface="Consolas" panose="020B0609020204030204" pitchFamily="49" charset="0"/>
                <a:cs typeface="Consolas" panose="020B0609020204030204" pitchFamily="49" charset="0"/>
              </a:rPr>
              <a:t>);</a:t>
            </a:r>
            <a:r>
              <a:rPr lang="zh-CN" altLang="en-US" sz="1400" dirty="0">
                <a:solidFill>
                  <a:schemeClr val="tx2"/>
                </a:solidFill>
                <a:latin typeface="Consolas" panose="020B0609020204030204" pitchFamily="49" charset="0"/>
                <a:cs typeface="Consolas" panose="020B0609020204030204" pitchFamily="49" charset="0"/>
              </a:rPr>
              <a:t> </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msg_text</a:t>
            </a:r>
            <a:r>
              <a:rPr lang="en-US" altLang="zh-CN" sz="1400" dirty="0">
                <a:solidFill>
                  <a:schemeClr val="tx2"/>
                </a:solidFill>
                <a:latin typeface="Consolas" panose="020B0609020204030204" pitchFamily="49" charset="0"/>
                <a:cs typeface="Consolas" panose="020B0609020204030204" pitchFamily="49" charset="0"/>
              </a:rPr>
              <a:t> is a String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().send(message);</a:t>
            </a:r>
            <a:endParaRPr lang="zh-CN" altLang="en-US"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Message m = </a:t>
            </a:r>
            <a:r>
              <a:rPr lang="en-US" altLang="zh-CN" sz="1400" dirty="0" err="1">
                <a:solidFill>
                  <a:schemeClr val="tx2"/>
                </a:solidFill>
                <a:latin typeface="Consolas" panose="020B0609020204030204" pitchFamily="49" charset="0"/>
                <a:cs typeface="Consolas" panose="020B0609020204030204" pitchFamily="49" charset="0"/>
              </a:rPr>
              <a:t>consumer.receive</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if (m </a:t>
            </a:r>
            <a:r>
              <a:rPr lang="en-US" altLang="zh-CN" sz="1400" dirty="0" err="1">
                <a:solidFill>
                  <a:schemeClr val="tx2"/>
                </a:solidFill>
                <a:latin typeface="Consolas" panose="020B0609020204030204" pitchFamily="49" charset="0"/>
                <a:cs typeface="Consolas" panose="020B0609020204030204" pitchFamily="49" charset="0"/>
              </a:rPr>
              <a:t>instanceof</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TextMessage</a:t>
            </a:r>
            <a:r>
              <a:rPr lang="en-US" altLang="zh-CN" sz="1400" dirty="0">
                <a:solidFill>
                  <a:schemeClr val="tx2"/>
                </a:solidFill>
                <a:latin typeface="Consolas" panose="020B0609020204030204" pitchFamily="49" charset="0"/>
                <a:cs typeface="Consolas" panose="020B0609020204030204" pitchFamily="49" charset="0"/>
              </a:rPr>
              <a:t>)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String message = </a:t>
            </a:r>
            <a:r>
              <a:rPr lang="en-US" altLang="zh-CN" sz="1400" dirty="0" err="1">
                <a:solidFill>
                  <a:schemeClr val="tx2"/>
                </a:solidFill>
                <a:latin typeface="Consolas" panose="020B0609020204030204" pitchFamily="49" charset="0"/>
                <a:cs typeface="Consolas" panose="020B0609020204030204" pitchFamily="49" charset="0"/>
              </a:rPr>
              <a:t>m.getBody</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String.class</a:t>
            </a:r>
            <a:r>
              <a:rPr lang="en-US" altLang="zh-CN" sz="1400" dirty="0">
                <a:solidFill>
                  <a:schemeClr val="tx2"/>
                </a:solidFill>
                <a:latin typeface="Consolas" panose="020B0609020204030204" pitchFamily="49" charset="0"/>
                <a:cs typeface="Consolas" panose="020B0609020204030204" pitchFamily="49" charset="0"/>
              </a:rPr>
              <a:t>);</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System.out.println</a:t>
            </a:r>
            <a:r>
              <a:rPr lang="en-US" altLang="zh-CN" sz="1400" dirty="0">
                <a:solidFill>
                  <a:schemeClr val="tx2"/>
                </a:solidFill>
                <a:latin typeface="Consolas" panose="020B0609020204030204" pitchFamily="49" charset="0"/>
                <a:cs typeface="Consolas" panose="020B0609020204030204" pitchFamily="49" charset="0"/>
              </a:rPr>
              <a:t>("Reading message: " + message);</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else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 Handle error or process another message type </a:t>
            </a: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a:t>
            </a:r>
            <a:endParaRPr lang="zh-CN" altLang="en-US" sz="14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JMS Message Listener</a:t>
            </a:r>
            <a:endParaRPr lang="en-US" altLang="zh-CN" sz="1800" dirty="0"/>
          </a:p>
          <a:p>
            <a:pPr marL="257175" lvl="2" indent="-257175">
              <a:lnSpc>
                <a:spcPct val="110000"/>
              </a:lnSpc>
            </a:pPr>
            <a:r>
              <a:rPr lang="en-US" altLang="zh-CN" sz="1800" dirty="0"/>
              <a:t>A message listener is an object that acts as an asynchronous event handler for messages.</a:t>
            </a:r>
            <a:endParaRPr lang="en-US" altLang="zh-CN" sz="1800" dirty="0"/>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Listener myListener = new Listener(); </a:t>
            </a:r>
            <a:endParaRPr lang="nb-NO"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nb-NO" altLang="zh-CN" sz="1600" dirty="0" err="1">
                <a:solidFill>
                  <a:schemeClr val="tx2"/>
                </a:solidFill>
                <a:latin typeface="Consolas" panose="020B0609020204030204" pitchFamily="49" charset="0"/>
                <a:cs typeface="Consolas" panose="020B0609020204030204" pitchFamily="49" charset="0"/>
              </a:rPr>
              <a:t>consumer.setMessageListener</a:t>
            </a:r>
            <a:r>
              <a:rPr lang="nb-NO" altLang="zh-CN" sz="1600" dirty="0">
                <a:solidFill>
                  <a:schemeClr val="tx2"/>
                </a:solidFill>
                <a:latin typeface="Consolas" panose="020B0609020204030204" pitchFamily="49" charset="0"/>
                <a:cs typeface="Consolas" panose="020B0609020204030204" pitchFamily="49" charset="0"/>
              </a:rPr>
              <a:t>(myListener);</a:t>
            </a:r>
            <a:endParaRPr lang="nb-NO"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nb-NO"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Listener:</a:t>
            </a:r>
            <a:endParaRPr lang="nb-NO"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	void onMessage(Message inMessage)</a:t>
            </a:r>
            <a:endParaRPr lang="nb-NO" altLang="zh-CN" sz="16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nb-NO"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Selection of messages </a:t>
            </a:r>
            <a:endParaRPr lang="en-US" altLang="zh-CN" sz="1800" dirty="0"/>
          </a:p>
          <a:p>
            <a:pPr marL="257175" lvl="2" indent="-257175">
              <a:lnSpc>
                <a:spcPct val="110000"/>
              </a:lnSpc>
            </a:pPr>
            <a:r>
              <a:rPr lang="en-US" altLang="zh-CN" sz="1800" dirty="0"/>
              <a:t>Producer:</a:t>
            </a:r>
            <a:endParaRPr lang="en-US" altLang="zh-CN" sz="1800" dirty="0"/>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data;</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TextMessage</a:t>
            </a:r>
            <a:r>
              <a:rPr lang="en-US" altLang="zh-CN" sz="1600" dirty="0">
                <a:solidFill>
                  <a:schemeClr val="tx2"/>
                </a:solidFill>
                <a:latin typeface="Consolas" panose="020B0609020204030204" pitchFamily="49" charset="0"/>
                <a:cs typeface="Consolas" panose="020B0609020204030204" pitchFamily="49" charset="0"/>
              </a:rPr>
              <a:t> message;</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message = </a:t>
            </a:r>
            <a:r>
              <a:rPr lang="en-US" altLang="zh-CN" sz="1600" dirty="0" err="1">
                <a:solidFill>
                  <a:schemeClr val="tx2"/>
                </a:solidFill>
                <a:latin typeface="Consolas" panose="020B0609020204030204" pitchFamily="49" charset="0"/>
                <a:cs typeface="Consolas" panose="020B0609020204030204" pitchFamily="49" charset="0"/>
              </a:rPr>
              <a:t>session.createTextMessage</a:t>
            </a:r>
            <a:r>
              <a:rPr lang="en-US" altLang="zh-CN" sz="1600" dirty="0">
                <a:solidFill>
                  <a:schemeClr val="tx2"/>
                </a:solidFill>
                <a:latin typeface="Consolas" panose="020B0609020204030204" pitchFamily="49" charset="0"/>
                <a:cs typeface="Consolas" panose="020B0609020204030204" pitchFamily="49" charset="0"/>
              </a:rPr>
              <a:t>();</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message.setText</a:t>
            </a:r>
            <a:r>
              <a:rPr lang="en-US" altLang="zh-CN" sz="1600" dirty="0">
                <a:solidFill>
                  <a:schemeClr val="tx2"/>
                </a:solidFill>
                <a:latin typeface="Consolas" panose="020B0609020204030204" pitchFamily="49" charset="0"/>
                <a:cs typeface="Consolas" panose="020B0609020204030204" pitchFamily="49" charset="0"/>
              </a:rPr>
              <a:t>(data);</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message.setStringProperty</a:t>
            </a:r>
            <a:r>
              <a:rPr lang="en-US" altLang="zh-CN" sz="1600" dirty="0">
                <a:solidFill>
                  <a:schemeClr val="tx2"/>
                </a:solidFill>
                <a:latin typeface="Consolas" panose="020B0609020204030204" pitchFamily="49" charset="0"/>
                <a:cs typeface="Consolas" panose="020B0609020204030204" pitchFamily="49" charset="0"/>
              </a:rPr>
              <a:t>("Selector", "Technology");</a:t>
            </a:r>
            <a:endParaRPr lang="en-US" altLang="zh-CN" sz="16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Selection of messages </a:t>
            </a:r>
            <a:endParaRPr lang="en-US" altLang="zh-CN" sz="1800" dirty="0"/>
          </a:p>
          <a:p>
            <a:pPr marL="257175" lvl="2" indent="-257175">
              <a:lnSpc>
                <a:spcPct val="110000"/>
              </a:lnSpc>
            </a:pPr>
            <a:r>
              <a:rPr lang="en-US" altLang="zh-CN" sz="1800" dirty="0"/>
              <a:t>Consumer:</a:t>
            </a:r>
            <a:endParaRPr lang="en-US" altLang="zh-CN" sz="1800" dirty="0"/>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selector;</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selector = new String(“</a:t>
            </a:r>
            <a:r>
              <a:rPr lang="zh-CN" altLang="en-US" sz="1600" dirty="0">
                <a:solidFill>
                  <a:schemeClr val="tx2"/>
                </a:solidFill>
                <a:latin typeface="Consolas" panose="020B0609020204030204" pitchFamily="49" charset="0"/>
                <a:cs typeface="Consolas" panose="020B0609020204030204" pitchFamily="49" charset="0"/>
              </a:rPr>
              <a:t> </a:t>
            </a:r>
            <a:r>
              <a:rPr lang="en-US" altLang="zh-CN" sz="1600" dirty="0">
                <a:solidFill>
                  <a:schemeClr val="tx2"/>
                </a:solidFill>
                <a:latin typeface="Consolas" panose="020B0609020204030204" pitchFamily="49" charset="0"/>
                <a:cs typeface="Consolas" panose="020B0609020204030204" pitchFamily="49" charset="0"/>
              </a:rPr>
              <a:t>(Selector = ‘Technology’)</a:t>
            </a:r>
            <a:r>
              <a:rPr lang="zh-CN" altLang="en-US" sz="1600" dirty="0">
                <a:solidFill>
                  <a:schemeClr val="tx2"/>
                </a:solidFill>
                <a:latin typeface="Consolas" panose="020B0609020204030204" pitchFamily="49" charset="0"/>
                <a:cs typeface="Consolas" panose="020B0609020204030204" pitchFamily="49" charset="0"/>
              </a:rPr>
              <a:t> </a:t>
            </a:r>
            <a:r>
              <a:rPr lang="en-US" altLang="zh-CN" sz="1600" dirty="0">
                <a:solidFill>
                  <a:schemeClr val="tx2"/>
                </a:solidFill>
                <a:latin typeface="Consolas" panose="020B0609020204030204" pitchFamily="49" charset="0"/>
                <a:cs typeface="Consolas" panose="020B0609020204030204" pitchFamily="49" charset="0"/>
              </a:rPr>
              <a:t>”);</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spcBef>
                <a:spcPts val="0"/>
              </a:spcBef>
              <a:buNone/>
              <a:defRPr/>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r>
              <a:rPr lang="en-US" altLang="zh-CN" sz="1600" dirty="0" err="1">
                <a:solidFill>
                  <a:schemeClr val="tx2"/>
                </a:solidFill>
                <a:latin typeface="Consolas" panose="020B0609020204030204" pitchFamily="49" charset="0"/>
                <a:cs typeface="Consolas" panose="020B0609020204030204" pitchFamily="49" charset="0"/>
              </a:rPr>
              <a:t>context.createConsumer</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dest</a:t>
            </a:r>
            <a:r>
              <a:rPr lang="en-US" altLang="zh-CN" sz="1600" dirty="0">
                <a:solidFill>
                  <a:schemeClr val="tx2"/>
                </a:solidFill>
                <a:latin typeface="Consolas" panose="020B0609020204030204" pitchFamily="49" charset="0"/>
                <a:cs typeface="Consolas" panose="020B0609020204030204" pitchFamily="49" charset="0"/>
              </a:rPr>
              <a:t>, selector);</a:t>
            </a:r>
            <a:endParaRPr lang="en-US" altLang="zh-CN" sz="1600" dirty="0">
              <a:solidFill>
                <a:schemeClr val="tx2"/>
              </a:solidFill>
              <a:latin typeface="Consolas" panose="020B0609020204030204" pitchFamily="49" charset="0"/>
              <a:cs typeface="Consolas" panose="020B0609020204030204" pitchFamily="49" charset="0"/>
            </a:endParaRPr>
          </a:p>
          <a:p>
            <a:endParaRPr lang="zh-CN" altLang="en-US" dirty="0"/>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Durable subscription</a:t>
            </a:r>
            <a:endParaRPr lang="en-US" altLang="zh-CN" sz="1800" dirty="0"/>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 = "</a:t>
            </a:r>
            <a:r>
              <a:rPr lang="en-US" altLang="zh-CN" sz="1600" dirty="0" err="1">
                <a:solidFill>
                  <a:schemeClr val="tx2"/>
                </a:solidFill>
                <a:latin typeface="Consolas" panose="020B0609020204030204" pitchFamily="49" charset="0"/>
                <a:cs typeface="Consolas" panose="020B0609020204030204" pitchFamily="49" charset="0"/>
              </a:rPr>
              <a:t>MySub</a:t>
            </a:r>
            <a:r>
              <a:rPr lang="en-US" altLang="zh-CN" sz="1600" dirty="0">
                <a:solidFill>
                  <a:schemeClr val="tx2"/>
                </a:solidFill>
                <a:latin typeface="Consolas" panose="020B0609020204030204" pitchFamily="49" charset="0"/>
                <a:cs typeface="Consolas" panose="020B0609020204030204" pitchFamily="49" charset="0"/>
              </a:rPr>
              <a:t>"; </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r>
              <a:rPr lang="en-US" altLang="zh-CN" sz="1600" dirty="0" err="1">
                <a:solidFill>
                  <a:schemeClr val="tx2"/>
                </a:solidFill>
                <a:latin typeface="Consolas" panose="020B0609020204030204" pitchFamily="49" charset="0"/>
                <a:cs typeface="Consolas" panose="020B0609020204030204" pitchFamily="49" charset="0"/>
              </a:rPr>
              <a:t>context.createDurableConsumer</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myTopic</a:t>
            </a:r>
            <a:r>
              <a:rPr lang="en-US" altLang="zh-CN" sz="1600" dirty="0">
                <a:solidFill>
                  <a:schemeClr val="tx2"/>
                </a:solidFill>
                <a:latin typeface="Consolas" panose="020B0609020204030204" pitchFamily="49" charset="0"/>
                <a:cs typeface="Consolas" panose="020B0609020204030204" pitchFamily="49" charset="0"/>
              </a:rPr>
              <a:t>, </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consumer.close</a:t>
            </a:r>
            <a:r>
              <a:rPr lang="en-US" altLang="zh-CN" sz="1600" dirty="0">
                <a:solidFill>
                  <a:schemeClr val="tx2"/>
                </a:solidFill>
                <a:latin typeface="Consolas" panose="020B0609020204030204" pitchFamily="49" charset="0"/>
                <a:cs typeface="Consolas" panose="020B0609020204030204" pitchFamily="49" charset="0"/>
              </a:rPr>
              <a:t>(); </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context.unsubscribe</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   </a:t>
            </a:r>
            <a:r>
              <a:rPr lang="en-US" altLang="zh-CN" sz="1600" dirty="0" err="1">
                <a:solidFill>
                  <a:schemeClr val="tx2"/>
                </a:solidFill>
                <a:latin typeface="Consolas" panose="020B0609020204030204" pitchFamily="49" charset="0"/>
                <a:cs typeface="Consolas" panose="020B0609020204030204" pitchFamily="49" charset="0"/>
              </a:rPr>
              <a:t>context.createSharedDurableConsumer</a:t>
            </a:r>
            <a:r>
              <a:rPr lang="en-US" altLang="zh-CN" sz="1600" dirty="0">
                <a:solidFill>
                  <a:schemeClr val="tx2"/>
                </a:solidFill>
                <a:latin typeface="Consolas" panose="020B0609020204030204" pitchFamily="49" charset="0"/>
                <a:cs typeface="Consolas" panose="020B0609020204030204" pitchFamily="49" charset="0"/>
              </a:rPr>
              <a:t>(topic, "</a:t>
            </a:r>
            <a:r>
              <a:rPr lang="en-US" altLang="zh-CN" sz="1600" dirty="0" err="1">
                <a:solidFill>
                  <a:schemeClr val="tx2"/>
                </a:solidFill>
                <a:latin typeface="Consolas" panose="020B0609020204030204" pitchFamily="49" charset="0"/>
                <a:cs typeface="Consolas" panose="020B0609020204030204" pitchFamily="49" charset="0"/>
              </a:rPr>
              <a:t>MakeItLast</a:t>
            </a:r>
            <a:r>
              <a:rPr lang="en-US" altLang="zh-CN" sz="1600" dirty="0">
                <a:solidFill>
                  <a:schemeClr val="tx2"/>
                </a:solidFill>
                <a:latin typeface="Consolas" panose="020B0609020204030204" pitchFamily="49" charset="0"/>
                <a:cs typeface="Consolas" panose="020B0609020204030204" pitchFamily="49" charset="0"/>
              </a:rPr>
              <a:t>");</a:t>
            </a:r>
            <a:endParaRPr lang="zh-CN" altLang="en-US" sz="16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9552" y="910894"/>
            <a:ext cx="3741025" cy="1725860"/>
          </a:xfr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434" y="2895786"/>
            <a:ext cx="4455290" cy="22477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950" dirty="0"/>
              <a:t>JMS Browser</a:t>
            </a:r>
            <a:endParaRPr lang="en-US" altLang="zh-CN" sz="1950" dirty="0"/>
          </a:p>
          <a:p>
            <a:pPr marL="600075" lvl="3" indent="-257175">
              <a:lnSpc>
                <a:spcPct val="110000"/>
              </a:lnSpc>
            </a:pPr>
            <a:r>
              <a:rPr lang="en-US" altLang="zh-CN" sz="1800" dirty="0"/>
              <a:t>allows you to browse the messages in the queue and display the header values for each message. </a:t>
            </a:r>
            <a:endParaRPr lang="en-US" altLang="zh-CN" sz="1650" dirty="0"/>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r>
              <a:rPr lang="en-US" altLang="zh-CN" sz="1500" dirty="0">
                <a:solidFill>
                  <a:schemeClr val="tx2"/>
                </a:solidFill>
                <a:latin typeface="Consolas" panose="020B0609020204030204" pitchFamily="49" charset="0"/>
                <a:cs typeface="Consolas" panose="020B0609020204030204" pitchFamily="49" charset="0"/>
              </a:rPr>
              <a:t>	</a:t>
            </a:r>
            <a:r>
              <a:rPr lang="en-US" altLang="zh-CN" sz="1500" dirty="0" err="1">
                <a:solidFill>
                  <a:schemeClr val="tx2"/>
                </a:solidFill>
                <a:latin typeface="Consolas" panose="020B0609020204030204" pitchFamily="49" charset="0"/>
                <a:cs typeface="Consolas" panose="020B0609020204030204" pitchFamily="49" charset="0"/>
              </a:rPr>
              <a:t>QueueBrowser</a:t>
            </a:r>
            <a:r>
              <a:rPr lang="en-US" altLang="zh-CN" sz="1500" dirty="0">
                <a:solidFill>
                  <a:schemeClr val="tx2"/>
                </a:solidFill>
                <a:latin typeface="Consolas" panose="020B0609020204030204" pitchFamily="49" charset="0"/>
                <a:cs typeface="Consolas" panose="020B0609020204030204" pitchFamily="49" charset="0"/>
              </a:rPr>
              <a:t> browser = </a:t>
            </a:r>
            <a:r>
              <a:rPr lang="en-US" altLang="zh-CN" sz="1500" dirty="0" err="1">
                <a:solidFill>
                  <a:schemeClr val="tx2"/>
                </a:solidFill>
                <a:latin typeface="Consolas" panose="020B0609020204030204" pitchFamily="49" charset="0"/>
                <a:cs typeface="Consolas" panose="020B0609020204030204" pitchFamily="49" charset="0"/>
              </a:rPr>
              <a:t>context.createBrowser</a:t>
            </a:r>
            <a:r>
              <a:rPr lang="en-US" altLang="zh-CN" sz="1500" dirty="0">
                <a:solidFill>
                  <a:schemeClr val="tx2"/>
                </a:solidFill>
                <a:latin typeface="Consolas" panose="020B0609020204030204" pitchFamily="49" charset="0"/>
                <a:cs typeface="Consolas" panose="020B0609020204030204" pitchFamily="49" charset="0"/>
              </a:rPr>
              <a:t>(queue);</a:t>
            </a: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JMS Exception Handling</a:t>
            </a:r>
            <a:endParaRPr lang="en-US" altLang="zh-CN" sz="1800" dirty="0"/>
          </a:p>
          <a:p>
            <a:pPr marL="600075" lvl="3" indent="-257175">
              <a:lnSpc>
                <a:spcPct val="110000"/>
              </a:lnSpc>
            </a:pPr>
            <a:r>
              <a:rPr lang="en-US" altLang="zh-CN" sz="1650" dirty="0"/>
              <a:t>The root class for all checked exceptions in the JMS API is </a:t>
            </a:r>
            <a:r>
              <a:rPr lang="en-US" altLang="zh-CN" sz="1650" dirty="0" err="1">
                <a:solidFill>
                  <a:schemeClr val="tx2"/>
                </a:solidFill>
                <a:latin typeface="Consolas" panose="020B0609020204030204" pitchFamily="49" charset="0"/>
                <a:cs typeface="Consolas" panose="020B0609020204030204" pitchFamily="49" charset="0"/>
              </a:rPr>
              <a:t>JMSException</a:t>
            </a:r>
            <a:endParaRPr lang="zh-CN" altLang="en-US" sz="1650" dirty="0">
              <a:solidFill>
                <a:schemeClr val="tx2"/>
              </a:solidFill>
              <a:latin typeface="Consolas" panose="020B0609020204030204" pitchFamily="49" charset="0"/>
              <a:cs typeface="Consolas" panose="020B0609020204030204" pitchFamily="49" charset="0"/>
            </a:endParaRPr>
          </a:p>
          <a:p>
            <a:pPr marL="257175" lvl="2" indent="-257175">
              <a:lnSpc>
                <a:spcPct val="110000"/>
              </a:lnSpc>
            </a:pPr>
            <a:endParaRPr lang="en-US" altLang="zh-CN" sz="1800" dirty="0"/>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endParaRPr kumimoji="1" lang="zh-CN" altLang="en-US" dirty="0"/>
          </a:p>
        </p:txBody>
      </p:sp>
      <p:sp>
        <p:nvSpPr>
          <p:cNvPr id="3" name="内容占位符 2"/>
          <p:cNvSpPr>
            <a:spLocks noGrp="1"/>
          </p:cNvSpPr>
          <p:nvPr>
            <p:ph idx="1"/>
          </p:nvPr>
        </p:nvSpPr>
        <p:spPr/>
        <p:txBody>
          <a:bodyPr/>
          <a:lstStyle/>
          <a:p>
            <a:r>
              <a:rPr lang="en-GB" altLang="zh-CN" dirty="0"/>
              <a:t>Intellij IDEA </a:t>
            </a:r>
            <a:r>
              <a:rPr lang="zh-CN" altLang="en-US" dirty="0"/>
              <a:t>创建消息驱动</a:t>
            </a:r>
            <a:r>
              <a:rPr lang="en-GB" altLang="zh-CN" dirty="0"/>
              <a:t>Bean - </a:t>
            </a:r>
            <a:r>
              <a:rPr lang="zh-CN" altLang="en-US" dirty="0"/>
              <a:t>接收</a:t>
            </a:r>
            <a:r>
              <a:rPr lang="en-GB" altLang="zh-CN" dirty="0"/>
              <a:t>JMS</a:t>
            </a:r>
            <a:r>
              <a:rPr lang="zh-CN" altLang="en-US" dirty="0"/>
              <a:t>消息</a:t>
            </a:r>
            <a:endParaRPr lang="zh-CN" altLang="en-US" dirty="0"/>
          </a:p>
          <a:p>
            <a:pPr lvl="1"/>
            <a:r>
              <a:rPr kumimoji="1" lang="en-GB" altLang="zh-CN" dirty="0">
                <a:hlinkClick r:id="rId1"/>
              </a:rPr>
              <a:t>https://www.cnblogs.com/yangyquin/p/5346104.html</a:t>
            </a:r>
            <a:r>
              <a:rPr kumimoji="1" lang="zh-CN" altLang="en-US" dirty="0"/>
              <a:t> </a:t>
            </a:r>
            <a:endParaRPr kumimoji="1" lang="en-US" altLang="zh-CN" dirty="0"/>
          </a:p>
          <a:p>
            <a:endParaRPr kumimoji="1" lang="en-US" altLang="zh-CN" dirty="0"/>
          </a:p>
          <a:p>
            <a:r>
              <a:rPr kumimoji="1" lang="en-US" altLang="zh-CN" dirty="0" err="1"/>
              <a:t>Wildfly</a:t>
            </a:r>
            <a:r>
              <a:rPr kumimoji="1" lang="zh-CN" altLang="en-US" dirty="0"/>
              <a:t> </a:t>
            </a:r>
            <a:r>
              <a:rPr kumimoji="1" lang="en-US" altLang="zh-CN" dirty="0"/>
              <a:t>Messaging</a:t>
            </a:r>
            <a:r>
              <a:rPr kumimoji="1" lang="zh-CN" altLang="en-US" dirty="0"/>
              <a:t> </a:t>
            </a:r>
            <a:r>
              <a:rPr kumimoji="1" lang="en-US" altLang="zh-CN" dirty="0"/>
              <a:t>Configuration</a:t>
            </a:r>
            <a:endParaRPr kumimoji="1" lang="en-US" altLang="zh-CN" dirty="0"/>
          </a:p>
          <a:p>
            <a:pPr lvl="1"/>
            <a:r>
              <a:rPr lang="en-GB" altLang="zh-CN" dirty="0">
                <a:hlinkClick r:id="rId2"/>
              </a:rPr>
              <a:t>https://docs.jboss.org/author/display/WFLY/Messaging+configuration</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3"/>
          <a:stretch>
            <a:fillRect/>
          </a:stretch>
        </p:blipFill>
        <p:spPr>
          <a:xfrm>
            <a:off x="4193958" y="2512919"/>
            <a:ext cx="3426065" cy="2571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Communication Model </a:t>
            </a:r>
            <a:endParaRPr lang="zh-CN" altLang="en-US" dirty="0"/>
          </a:p>
        </p:txBody>
      </p:sp>
      <p:sp>
        <p:nvSpPr>
          <p:cNvPr id="3" name="内容占位符 2"/>
          <p:cNvSpPr>
            <a:spLocks noGrp="1"/>
          </p:cNvSpPr>
          <p:nvPr>
            <p:ph idx="1"/>
          </p:nvPr>
        </p:nvSpPr>
        <p:spPr/>
        <p:txBody>
          <a:bodyPr/>
          <a:lstStyle/>
          <a:p>
            <a:r>
              <a:rPr lang="en-US" altLang="zh-CN" sz="2400" dirty="0"/>
              <a:t>Synchronous client-server model </a:t>
            </a:r>
            <a:endParaRPr lang="en-US" altLang="zh-CN" sz="2400"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1025" name="Picture 1" descr="page28image91719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8image91688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28image65388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258" y="1563638"/>
            <a:ext cx="2186272" cy="165303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29image89288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29image89205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29image53690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059" y="1545858"/>
            <a:ext cx="3126612" cy="167112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74637" y="1769960"/>
            <a:ext cx="4572000" cy="2031325"/>
          </a:xfrm>
          <a:prstGeom prst="rect">
            <a:avLst/>
          </a:prstGeom>
          <a:noFill/>
        </p:spPr>
        <p:txBody>
          <a:bodyPr wrap="square">
            <a:spAutoFit/>
          </a:bodyPr>
          <a:lstStyle/>
          <a:p>
            <a:pPr marL="742950" lvl="1" indent="-285750">
              <a:buFont typeface="Arial" panose="020B0604020202020204" pitchFamily="34" charset="0"/>
              <a:buChar char="•"/>
            </a:pPr>
            <a:r>
              <a:rPr lang="en-US" altLang="zh-CN" i="1" dirty="0">
                <a:solidFill>
                  <a:srgbClr val="FF0000"/>
                </a:solidFill>
              </a:rPr>
              <a:t>tightly coupled </a:t>
            </a:r>
            <a:endParaRPr lang="en-US" altLang="zh-CN" i="1" dirty="0">
              <a:solidFill>
                <a:srgbClr val="FF0000"/>
              </a:solidFill>
            </a:endParaRPr>
          </a:p>
          <a:p>
            <a:pPr marL="742950" lvl="1" indent="-285750">
              <a:buFont typeface="Arial" panose="020B0604020202020204" pitchFamily="34" charset="0"/>
              <a:buChar char="•"/>
            </a:pPr>
            <a:r>
              <a:rPr lang="en-US" altLang="zh-CN" i="1" dirty="0">
                <a:solidFill>
                  <a:srgbClr val="FF0000"/>
                </a:solidFill>
              </a:rPr>
              <a:t>no delivery guarantees</a:t>
            </a:r>
            <a:r>
              <a:rPr lang="en-US" altLang="zh-CN" dirty="0">
                <a:solidFill>
                  <a:srgbClr val="FF0000"/>
                </a:solidFill>
              </a:rPr>
              <a:t> </a:t>
            </a:r>
            <a:endParaRPr lang="en-US" altLang="zh-CN" dirty="0">
              <a:solidFill>
                <a:srgbClr val="FF0000"/>
              </a:solidFill>
            </a:endParaRPr>
          </a:p>
          <a:p>
            <a:pPr marL="742950" lvl="1" indent="-285750">
              <a:buFont typeface="Arial" panose="020B0604020202020204" pitchFamily="34" charset="0"/>
              <a:buChar char="•"/>
            </a:pPr>
            <a:r>
              <a:rPr lang="en-US" altLang="zh-CN" i="1" dirty="0">
                <a:solidFill>
                  <a:srgbClr val="FF0000"/>
                </a:solidFill>
              </a:rPr>
              <a:t>software speciation</a:t>
            </a:r>
            <a:endParaRPr lang="en-US" altLang="zh-CN" dirty="0">
              <a:solidFill>
                <a:srgbClr val="FF0000"/>
              </a:solidFill>
            </a:endParaRPr>
          </a:p>
          <a:p>
            <a:pPr marL="742950" lvl="1" indent="-285750">
              <a:buFont typeface="Arial" panose="020B0604020202020204" pitchFamily="34" charset="0"/>
              <a:buChar char="•"/>
            </a:pPr>
            <a:r>
              <a:rPr lang="en-US" altLang="zh-CN" i="1" dirty="0">
                <a:solidFill>
                  <a:srgbClr val="FF0000"/>
                </a:solidFill>
              </a:rPr>
              <a:t>without a request buffer</a:t>
            </a:r>
            <a:r>
              <a:rPr lang="en-US" altLang="zh-CN" dirty="0">
                <a:solidFill>
                  <a:srgbClr val="FF0000"/>
                </a:solidFill>
              </a:rPr>
              <a:t> </a:t>
            </a:r>
            <a:endParaRPr lang="en-US" altLang="zh-CN" dirty="0">
              <a:solidFill>
                <a:srgbClr val="FF0000"/>
              </a:solidFill>
            </a:endParaRPr>
          </a:p>
          <a:p>
            <a:pPr marL="742950" lvl="1" indent="-285750">
              <a:buFont typeface="Arial" panose="020B0604020202020204" pitchFamily="34" charset="0"/>
              <a:buChar char="•"/>
            </a:pPr>
            <a:r>
              <a:rPr lang="en-US" altLang="zh-CN" dirty="0">
                <a:solidFill>
                  <a:srgbClr val="FF0000"/>
                </a:solidFill>
              </a:rPr>
              <a:t>too much emphasis on </a:t>
            </a:r>
            <a:r>
              <a:rPr lang="en-US" altLang="zh-CN" i="1" dirty="0">
                <a:solidFill>
                  <a:srgbClr val="FF0000"/>
                </a:solidFill>
              </a:rPr>
              <a:t>requests </a:t>
            </a:r>
            <a:r>
              <a:rPr lang="en-US" altLang="zh-CN" dirty="0">
                <a:solidFill>
                  <a:srgbClr val="FF0000"/>
                </a:solidFill>
              </a:rPr>
              <a:t>and </a:t>
            </a:r>
            <a:r>
              <a:rPr lang="en-US" altLang="zh-CN" i="1" dirty="0">
                <a:solidFill>
                  <a:srgbClr val="FF0000"/>
                </a:solidFill>
              </a:rPr>
              <a:t>responses</a:t>
            </a:r>
            <a:endParaRPr lang="en-US" altLang="zh-CN" i="1" dirty="0">
              <a:solidFill>
                <a:srgbClr val="FF0000"/>
              </a:solidFill>
            </a:endParaRPr>
          </a:p>
          <a:p>
            <a:pPr marL="742950" lvl="1" indent="-285750">
              <a:buFont typeface="Arial" panose="020B0604020202020204" pitchFamily="34" charset="0"/>
              <a:buChar char="•"/>
            </a:pPr>
            <a:r>
              <a:rPr lang="en-US" altLang="zh-CN" dirty="0">
                <a:solidFill>
                  <a:srgbClr val="FF0000"/>
                </a:solidFill>
              </a:rPr>
              <a:t>Communication is </a:t>
            </a:r>
            <a:r>
              <a:rPr lang="en-US" altLang="zh-CN" i="1" dirty="0">
                <a:solidFill>
                  <a:srgbClr val="FF0000"/>
                </a:solidFill>
              </a:rPr>
              <a:t>not </a:t>
            </a:r>
            <a:r>
              <a:rPr lang="en-US" altLang="zh-CN" i="1" dirty="0" err="1">
                <a:solidFill>
                  <a:srgbClr val="FF0000"/>
                </a:solidFill>
              </a:rPr>
              <a:t>replayable</a:t>
            </a:r>
            <a:r>
              <a:rPr lang="en-US" altLang="zh-CN" dirty="0"/>
              <a:t> </a:t>
            </a:r>
            <a:endParaRPr lang="en-US" altLang="zh-CN" dirty="0"/>
          </a:p>
        </p:txBody>
      </p:sp>
      <p:sp>
        <p:nvSpPr>
          <p:cNvPr id="8" name="文本框 7"/>
          <p:cNvSpPr txBox="1"/>
          <p:nvPr/>
        </p:nvSpPr>
        <p:spPr>
          <a:xfrm>
            <a:off x="251520" y="4016901"/>
            <a:ext cx="8892480" cy="645160"/>
          </a:xfrm>
          <a:prstGeom prst="rect">
            <a:avLst/>
          </a:prstGeom>
          <a:noFill/>
        </p:spPr>
        <p:txBody>
          <a:bodyPr wrap="square">
            <a:spAutoFit/>
          </a:bodyPr>
          <a:lstStyle/>
          <a:p>
            <a:r>
              <a:rPr lang="en-US" altLang="zh-CN" sz="1200" b="1" dirty="0">
                <a:effectLst/>
                <a:latin typeface="微软雅黑" panose="020B0503020204020204" pitchFamily="34" charset="-122"/>
                <a:ea typeface="微软雅黑" panose="020B0503020204020204" pitchFamily="34" charset="-122"/>
              </a:rPr>
              <a:t>From:</a:t>
            </a:r>
            <a:r>
              <a:rPr lang="zh-CN" altLang="en-US" sz="1200" b="1" dirty="0">
                <a:effectLst/>
                <a:latin typeface="微软雅黑" panose="020B0503020204020204" pitchFamily="34" charset="-122"/>
                <a:ea typeface="微软雅黑" panose="020B0503020204020204" pitchFamily="34" charset="-122"/>
              </a:rPr>
              <a:t> </a:t>
            </a:r>
            <a:endParaRPr lang="en-US" altLang="zh-CN" sz="1200" b="1" dirty="0">
              <a:effectLst/>
              <a:latin typeface="微软雅黑" panose="020B0503020204020204" pitchFamily="34" charset="-122"/>
              <a:ea typeface="微软雅黑" panose="020B0503020204020204" pitchFamily="34" charset="-122"/>
            </a:endParaRPr>
          </a:p>
          <a:p>
            <a:r>
              <a:rPr lang="en-US" altLang="zh-CN" sz="1200" b="1" dirty="0">
                <a:effectLst/>
                <a:latin typeface="微软雅黑" panose="020B0503020204020204" pitchFamily="34" charset="-122"/>
                <a:ea typeface="微软雅黑" panose="020B0503020204020204" pitchFamily="34" charset="-122"/>
              </a:rPr>
              <a:t>Mastering Kafka Streams and </a:t>
            </a:r>
            <a:r>
              <a:rPr lang="en-US" altLang="zh-CN" sz="1200" b="1" dirty="0" err="1">
                <a:effectLst/>
                <a:latin typeface="微软雅黑" panose="020B0503020204020204" pitchFamily="34" charset="-122"/>
                <a:ea typeface="微软雅黑" panose="020B0503020204020204" pitchFamily="34" charset="-122"/>
              </a:rPr>
              <a:t>ksqlDB</a:t>
            </a:r>
            <a:r>
              <a:rPr lang="en-US" altLang="zh-CN" sz="1200" b="1" dirty="0">
                <a:effectLst/>
                <a:latin typeface="微软雅黑" panose="020B0503020204020204" pitchFamily="34" charset="-122"/>
                <a:ea typeface="微软雅黑" panose="020B0503020204020204" pitchFamily="34" charset="-122"/>
              </a:rPr>
              <a:t> -</a:t>
            </a:r>
            <a:r>
              <a:rPr lang="zh-CN" altLang="en-US" sz="1200" b="1" dirty="0">
                <a:effectLst/>
                <a:latin typeface="微软雅黑" panose="020B0503020204020204" pitchFamily="34" charset="-122"/>
                <a:ea typeface="微软雅黑" panose="020B0503020204020204" pitchFamily="34" charset="-122"/>
              </a:rPr>
              <a:t> </a:t>
            </a:r>
            <a:r>
              <a:rPr lang="en-US" altLang="zh-CN" sz="1200" b="1" i="1" dirty="0">
                <a:effectLst/>
                <a:latin typeface="微软雅黑" panose="020B0503020204020204" pitchFamily="34" charset="-122"/>
                <a:ea typeface="微软雅黑" panose="020B0503020204020204" pitchFamily="34" charset="-122"/>
              </a:rPr>
              <a:t>Building Real-Time Data Systems by Example </a:t>
            </a:r>
            <a:endParaRPr lang="en-US" altLang="zh-CN" sz="1200" dirty="0">
              <a:latin typeface="微软雅黑" panose="020B0503020204020204" pitchFamily="34" charset="-122"/>
              <a:ea typeface="微软雅黑" panose="020B0503020204020204" pitchFamily="34" charset="-122"/>
            </a:endParaRPr>
          </a:p>
          <a:p>
            <a:r>
              <a:rPr lang="en-US" altLang="zh-CN" sz="1200" b="1" i="1" dirty="0">
                <a:effectLst/>
                <a:latin typeface="微软雅黑" panose="020B0503020204020204" pitchFamily="34" charset="-122"/>
                <a:ea typeface="微软雅黑" panose="020B0503020204020204" pitchFamily="34" charset="-122"/>
              </a:rPr>
              <a:t>Mitch Seymour </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endParaRPr kumimoji="1" lang="zh-CN" altLang="en-US" dirty="0"/>
          </a:p>
        </p:txBody>
      </p:sp>
      <p:sp>
        <p:nvSpPr>
          <p:cNvPr id="3" name="内容占位符 2"/>
          <p:cNvSpPr>
            <a:spLocks noGrp="1"/>
          </p:cNvSpPr>
          <p:nvPr>
            <p:ph idx="1"/>
          </p:nvPr>
        </p:nvSpPr>
        <p:spPr/>
        <p:txBody>
          <a:bodyPr/>
          <a:lstStyle/>
          <a:p>
            <a:r>
              <a:rPr kumimoji="1" lang="en-US" altLang="zh-CN" dirty="0"/>
              <a:t>Add</a:t>
            </a:r>
            <a:r>
              <a:rPr kumimoji="1" lang="zh-CN" altLang="en-US" dirty="0"/>
              <a:t> </a:t>
            </a:r>
            <a:r>
              <a:rPr kumimoji="1" lang="en-US" altLang="zh-CN" dirty="0"/>
              <a:t>User</a:t>
            </a:r>
            <a:endParaRPr kumimoji="1" lang="en-US" altLang="zh-CN" dirty="0"/>
          </a:p>
          <a:p>
            <a:pPr lvl="1"/>
            <a:r>
              <a:rPr kumimoji="1" lang="en-US" altLang="zh-CN" dirty="0">
                <a:solidFill>
                  <a:schemeClr val="tx2"/>
                </a:solidFill>
              </a:rPr>
              <a:t>$WILDFLY_HOME/bin/add-</a:t>
            </a:r>
            <a:r>
              <a:rPr kumimoji="1" lang="en-US" altLang="zh-CN" dirty="0" err="1">
                <a:solidFill>
                  <a:schemeClr val="tx2"/>
                </a:solidFill>
              </a:rPr>
              <a:t>user.sh</a:t>
            </a:r>
            <a:endParaRPr kumimoji="1" lang="en-US" altLang="zh-CN" dirty="0">
              <a:solidFill>
                <a:schemeClr val="tx2"/>
              </a:solidFill>
            </a:endParaRPr>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en-US" altLang="zh-CN" dirty="0"/>
              <a:t>Add</a:t>
            </a:r>
            <a:r>
              <a:rPr kumimoji="1" lang="zh-CN" altLang="en-US" dirty="0"/>
              <a:t> </a:t>
            </a:r>
            <a:r>
              <a:rPr kumimoji="1" lang="en-US" altLang="zh-CN" dirty="0"/>
              <a:t>a</a:t>
            </a:r>
            <a:r>
              <a:rPr kumimoji="1" lang="zh-CN" altLang="en-US" dirty="0"/>
              <a:t> </a:t>
            </a:r>
            <a:r>
              <a:rPr kumimoji="1" lang="en-US" altLang="zh-CN" dirty="0" err="1">
                <a:solidFill>
                  <a:schemeClr val="tx2"/>
                </a:solidFill>
                <a:latin typeface="Consolas" panose="020B0609020204030204" pitchFamily="49" charset="0"/>
                <a:cs typeface="Consolas" panose="020B0609020204030204" pitchFamily="49" charset="0"/>
              </a:rPr>
              <a:t>mgmt</a:t>
            </a:r>
            <a:r>
              <a:rPr kumimoji="1" lang="en-US" altLang="zh-CN" dirty="0">
                <a:solidFill>
                  <a:schemeClr val="tx2"/>
                </a:solidFill>
                <a:latin typeface="Consolas" panose="020B0609020204030204" pitchFamily="49" charset="0"/>
                <a:cs typeface="Consolas" panose="020B0609020204030204" pitchFamily="49" charset="0"/>
              </a:rPr>
              <a:t>-user</a:t>
            </a:r>
            <a:endParaRPr kumimoji="1" lang="en-US" altLang="zh-CN" dirty="0">
              <a:solidFill>
                <a:schemeClr val="tx2"/>
              </a:solidFill>
              <a:latin typeface="Consolas" panose="020B0609020204030204" pitchFamily="49" charset="0"/>
              <a:cs typeface="Consolas" panose="020B0609020204030204" pitchFamily="49" charset="0"/>
            </a:endParaRPr>
          </a:p>
          <a:p>
            <a:pPr lvl="1"/>
            <a:r>
              <a:rPr kumimoji="1" lang="en-US" altLang="zh-CN" dirty="0"/>
              <a:t>For</a:t>
            </a:r>
            <a:r>
              <a:rPr kumimoji="1" lang="zh-CN" altLang="en-US" dirty="0"/>
              <a:t> </a:t>
            </a:r>
            <a:r>
              <a:rPr kumimoji="1" lang="en-US" altLang="zh-CN" dirty="0"/>
              <a:t>example:</a:t>
            </a:r>
            <a:r>
              <a:rPr kumimoji="1" lang="zh-CN" altLang="en-US" dirty="0"/>
              <a:t> </a:t>
            </a:r>
            <a:r>
              <a:rPr kumimoji="1" lang="en-US" altLang="zh-CN" dirty="0"/>
              <a:t>username:</a:t>
            </a:r>
            <a:r>
              <a:rPr kumimoji="1" lang="zh-CN" altLang="en-US" dirty="0"/>
              <a:t> </a:t>
            </a:r>
            <a:r>
              <a:rPr kumimoji="1" lang="en-US" altLang="zh-CN" dirty="0">
                <a:solidFill>
                  <a:schemeClr val="tx2"/>
                </a:solidFill>
              </a:rPr>
              <a:t>root</a:t>
            </a:r>
            <a:r>
              <a:rPr kumimoji="1" lang="en-US" altLang="zh-CN" dirty="0"/>
              <a:t>,</a:t>
            </a:r>
            <a:r>
              <a:rPr kumimoji="1" lang="zh-CN" altLang="en-US" dirty="0"/>
              <a:t> </a:t>
            </a:r>
            <a:r>
              <a:rPr kumimoji="1" lang="en-US" altLang="zh-CN" dirty="0"/>
              <a:t>password:</a:t>
            </a:r>
            <a:r>
              <a:rPr kumimoji="1" lang="zh-CN" altLang="en-US" dirty="0"/>
              <a:t> </a:t>
            </a:r>
            <a:r>
              <a:rPr kumimoji="1" lang="en-US" altLang="zh-CN" dirty="0">
                <a:solidFill>
                  <a:schemeClr val="tx2"/>
                </a:solidFill>
              </a:rPr>
              <a:t>wildfly2020!</a:t>
            </a:r>
            <a:endParaRPr kumimoji="1" lang="en-US" altLang="zh-CN" dirty="0">
              <a:solidFill>
                <a:schemeClr val="tx2"/>
              </a:solidFill>
            </a:endParaRPr>
          </a:p>
          <a:p>
            <a:pPr lvl="1"/>
            <a:r>
              <a:rPr kumimoji="1" lang="en-US" altLang="zh-CN" dirty="0"/>
              <a:t>In</a:t>
            </a:r>
            <a:r>
              <a:rPr kumimoji="1" lang="zh-CN" altLang="en-US" dirty="0"/>
              <a:t> </a:t>
            </a:r>
            <a:r>
              <a:rPr kumimoji="1" lang="en-US" altLang="zh-CN" dirty="0">
                <a:solidFill>
                  <a:schemeClr val="tx2"/>
                </a:solidFill>
              </a:rPr>
              <a:t>$WILDFLY_HOME/standalone/configuration/</a:t>
            </a:r>
            <a:r>
              <a:rPr kumimoji="1" lang="en-US" altLang="zh-CN" dirty="0" err="1">
                <a:solidFill>
                  <a:schemeClr val="tx2"/>
                </a:solidFill>
              </a:rPr>
              <a:t>mgmt-users.properties</a:t>
            </a:r>
            <a:endParaRPr kumimoji="1" lang="en-US" altLang="zh-CN" dirty="0">
              <a:solidFill>
                <a:schemeClr val="tx2"/>
              </a:solidFill>
            </a:endParaRPr>
          </a:p>
          <a:p>
            <a:pPr lvl="1"/>
            <a:endParaRPr kumimoji="1" lang="en-US" altLang="zh-CN" dirty="0">
              <a:solidFill>
                <a:schemeClr val="tx2"/>
              </a:solidFill>
            </a:endParaRPr>
          </a:p>
          <a:p>
            <a:pPr lvl="1"/>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866900" y="1491630"/>
            <a:ext cx="5410200" cy="1381125"/>
          </a:xfrm>
          <a:prstGeom prst="rect">
            <a:avLst/>
          </a:prstGeom>
        </p:spPr>
      </p:pic>
      <p:pic>
        <p:nvPicPr>
          <p:cNvPr id="6" name="图片 5"/>
          <p:cNvPicPr>
            <a:picLocks noChangeAspect="1"/>
          </p:cNvPicPr>
          <p:nvPr/>
        </p:nvPicPr>
        <p:blipFill>
          <a:blip r:embed="rId2"/>
          <a:stretch>
            <a:fillRect/>
          </a:stretch>
        </p:blipFill>
        <p:spPr>
          <a:xfrm>
            <a:off x="1143000" y="4019806"/>
            <a:ext cx="6858000" cy="469190"/>
          </a:xfrm>
          <a:prstGeom prst="rect">
            <a:avLst/>
          </a:prstGeom>
        </p:spPr>
      </p:pic>
      <p:pic>
        <p:nvPicPr>
          <p:cNvPr id="7" name="图片 6"/>
          <p:cNvPicPr>
            <a:picLocks noChangeAspect="1"/>
          </p:cNvPicPr>
          <p:nvPr/>
        </p:nvPicPr>
        <p:blipFill>
          <a:blip r:embed="rId3"/>
          <a:stretch>
            <a:fillRect/>
          </a:stretch>
        </p:blipFill>
        <p:spPr>
          <a:xfrm>
            <a:off x="1143000" y="4488996"/>
            <a:ext cx="6858000" cy="297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endParaRPr kumimoji="1" lang="zh-CN" altLang="en-US" dirty="0"/>
          </a:p>
        </p:txBody>
      </p:sp>
      <p:sp>
        <p:nvSpPr>
          <p:cNvPr id="3" name="内容占位符 2"/>
          <p:cNvSpPr>
            <a:spLocks noGrp="1"/>
          </p:cNvSpPr>
          <p:nvPr>
            <p:ph idx="1"/>
          </p:nvPr>
        </p:nvSpPr>
        <p:spPr>
          <a:xfrm>
            <a:off x="1223628" y="845073"/>
            <a:ext cx="6777372" cy="3940924"/>
          </a:xfrm>
        </p:spPr>
        <p:txBody>
          <a:bodyPr/>
          <a:lstStyle/>
          <a:p>
            <a:r>
              <a:rPr kumimoji="1" lang="en-US" altLang="zh-CN" dirty="0"/>
              <a:t>Assign</a:t>
            </a:r>
            <a:r>
              <a:rPr kumimoji="1" lang="zh-CN" altLang="en-US" dirty="0"/>
              <a:t> </a:t>
            </a:r>
            <a:r>
              <a:rPr kumimoji="1" lang="en-US" altLang="zh-CN" dirty="0"/>
              <a:t>a</a:t>
            </a:r>
            <a:r>
              <a:rPr kumimoji="1" lang="zh-CN" altLang="en-US" dirty="0"/>
              <a:t> </a:t>
            </a:r>
            <a:r>
              <a:rPr kumimoji="1" lang="en-US" altLang="zh-CN" dirty="0"/>
              <a:t>role</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new</a:t>
            </a:r>
            <a:r>
              <a:rPr kumimoji="1" lang="zh-CN" altLang="en-US" dirty="0"/>
              <a:t> </a:t>
            </a:r>
            <a:r>
              <a:rPr kumimoji="1" lang="en-US" altLang="zh-CN" dirty="0"/>
              <a:t>user</a:t>
            </a:r>
            <a:r>
              <a:rPr kumimoji="1" lang="zh-CN" altLang="en-US" dirty="0"/>
              <a:t> </a:t>
            </a:r>
            <a:endParaRPr kumimoji="1" lang="en-US" altLang="zh-CN" dirty="0">
              <a:solidFill>
                <a:schemeClr val="tx2"/>
              </a:solidFill>
              <a:latin typeface="Consolas" panose="020B0609020204030204" pitchFamily="49" charset="0"/>
              <a:cs typeface="Consolas" panose="020B0609020204030204" pitchFamily="49" charset="0"/>
            </a:endParaRPr>
          </a:p>
          <a:p>
            <a:pPr lvl="1"/>
            <a:r>
              <a:rPr kumimoji="1" lang="en-US" altLang="zh-CN" dirty="0"/>
              <a:t>In</a:t>
            </a:r>
            <a:r>
              <a:rPr kumimoji="1" lang="zh-CN" altLang="en-US" dirty="0"/>
              <a:t> </a:t>
            </a:r>
            <a:r>
              <a:rPr kumimoji="1" lang="en-US" altLang="zh-CN" dirty="0">
                <a:solidFill>
                  <a:schemeClr val="tx2"/>
                </a:solidFill>
              </a:rPr>
              <a:t>/standalone/configuration/</a:t>
            </a:r>
            <a:r>
              <a:rPr kumimoji="1" lang="en-US" altLang="zh-CN" dirty="0" err="1">
                <a:solidFill>
                  <a:schemeClr val="tx2"/>
                </a:solidFill>
              </a:rPr>
              <a:t>appications-roles.properties</a:t>
            </a:r>
            <a:endParaRPr kumimoji="1" lang="en-US" altLang="zh-CN" dirty="0">
              <a:solidFill>
                <a:schemeClr val="tx2"/>
              </a:solidFill>
            </a:endParaRPr>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en-US" altLang="zh-CN" dirty="0"/>
              <a:t>Add</a:t>
            </a:r>
            <a:r>
              <a:rPr kumimoji="1" lang="zh-CN" altLang="en-US" dirty="0"/>
              <a:t> </a:t>
            </a:r>
            <a:r>
              <a:rPr kumimoji="1" lang="en-US" altLang="zh-CN" dirty="0"/>
              <a:t>JMS</a:t>
            </a:r>
            <a:r>
              <a:rPr kumimoji="1" lang="zh-CN" altLang="en-US" dirty="0"/>
              <a:t> </a:t>
            </a:r>
            <a:r>
              <a:rPr kumimoji="1" lang="en-US" altLang="zh-CN" dirty="0"/>
              <a:t>Server</a:t>
            </a:r>
            <a:r>
              <a:rPr kumimoji="1" lang="zh-CN" altLang="en-US" dirty="0"/>
              <a:t> </a:t>
            </a:r>
            <a:r>
              <a:rPr kumimoji="1" lang="en-US" altLang="zh-CN" dirty="0"/>
              <a:t>&amp;</a:t>
            </a:r>
            <a:r>
              <a:rPr kumimoji="1" lang="zh-CN" altLang="en-US" dirty="0"/>
              <a:t> </a:t>
            </a:r>
            <a:r>
              <a:rPr kumimoji="1" lang="en-US" altLang="zh-CN" dirty="0"/>
              <a:t>Destination</a:t>
            </a:r>
            <a:r>
              <a:rPr kumimoji="1" lang="zh-CN" altLang="en-US" dirty="0"/>
              <a:t> </a:t>
            </a:r>
            <a:r>
              <a:rPr kumimoji="1" lang="en-US" altLang="zh-CN" dirty="0"/>
              <a:t>in</a:t>
            </a:r>
            <a:r>
              <a:rPr kumimoji="1" lang="zh-CN" altLang="en-US" dirty="0"/>
              <a:t> </a:t>
            </a:r>
            <a:r>
              <a:rPr kumimoji="1" lang="en-US" altLang="zh-CN" dirty="0" err="1">
                <a:solidFill>
                  <a:schemeClr val="tx2"/>
                </a:solidFill>
                <a:latin typeface="Consolas" panose="020B0609020204030204" pitchFamily="49" charset="0"/>
                <a:cs typeface="Consolas" panose="020B0609020204030204" pitchFamily="49" charset="0"/>
              </a:rPr>
              <a:t>standalone.xml</a:t>
            </a:r>
            <a:endParaRPr kumimoji="1" lang="en-US" altLang="zh-CN" dirty="0">
              <a:solidFill>
                <a:schemeClr val="tx2"/>
              </a:solidFill>
              <a:latin typeface="Consolas" panose="020B0609020204030204" pitchFamily="49" charset="0"/>
              <a:cs typeface="Consolas" panose="020B0609020204030204" pitchFamily="49" charset="0"/>
            </a:endParaRPr>
          </a:p>
          <a:p>
            <a:pPr marL="0" indent="0">
              <a:buNone/>
            </a:pPr>
            <a:r>
              <a:rPr kumimoji="1" lang="zh-CN" altLang="en-US" dirty="0"/>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143000" y="1545636"/>
            <a:ext cx="6858000" cy="558601"/>
          </a:xfrm>
          <a:prstGeom prst="rect">
            <a:avLst/>
          </a:prstGeom>
        </p:spPr>
      </p:pic>
      <p:pic>
        <p:nvPicPr>
          <p:cNvPr id="6" name="图片 5"/>
          <p:cNvPicPr>
            <a:picLocks noChangeAspect="1"/>
          </p:cNvPicPr>
          <p:nvPr/>
        </p:nvPicPr>
        <p:blipFill>
          <a:blip r:embed="rId2"/>
          <a:stretch>
            <a:fillRect/>
          </a:stretch>
        </p:blipFill>
        <p:spPr>
          <a:xfrm>
            <a:off x="1143000" y="2104237"/>
            <a:ext cx="6858000" cy="317250"/>
          </a:xfrm>
          <a:prstGeom prst="rect">
            <a:avLst/>
          </a:prstGeom>
        </p:spPr>
      </p:pic>
      <p:pic>
        <p:nvPicPr>
          <p:cNvPr id="7" name="图片 6"/>
          <p:cNvPicPr>
            <a:picLocks noChangeAspect="1"/>
          </p:cNvPicPr>
          <p:nvPr/>
        </p:nvPicPr>
        <p:blipFill>
          <a:blip r:embed="rId3"/>
          <a:stretch>
            <a:fillRect/>
          </a:stretch>
        </p:blipFill>
        <p:spPr>
          <a:xfrm>
            <a:off x="1143000" y="2866025"/>
            <a:ext cx="6858000" cy="228125"/>
          </a:xfrm>
          <a:prstGeom prst="rect">
            <a:avLst/>
          </a:prstGeom>
        </p:spPr>
      </p:pic>
      <p:pic>
        <p:nvPicPr>
          <p:cNvPr id="8" name="图片 7"/>
          <p:cNvPicPr>
            <a:picLocks noChangeAspect="1"/>
          </p:cNvPicPr>
          <p:nvPr/>
        </p:nvPicPr>
        <p:blipFill>
          <a:blip r:embed="rId4"/>
          <a:stretch>
            <a:fillRect/>
          </a:stretch>
        </p:blipFill>
        <p:spPr>
          <a:xfrm>
            <a:off x="1143000" y="3094150"/>
            <a:ext cx="6858000" cy="1082570"/>
          </a:xfrm>
          <a:prstGeom prst="rect">
            <a:avLst/>
          </a:prstGeom>
        </p:spPr>
      </p:pic>
      <p:pic>
        <p:nvPicPr>
          <p:cNvPr id="9" name="图片 8"/>
          <p:cNvPicPr>
            <a:picLocks noChangeAspect="1"/>
          </p:cNvPicPr>
          <p:nvPr/>
        </p:nvPicPr>
        <p:blipFill>
          <a:blip r:embed="rId5"/>
          <a:stretch>
            <a:fillRect/>
          </a:stretch>
        </p:blipFill>
        <p:spPr>
          <a:xfrm>
            <a:off x="1143000" y="4181412"/>
            <a:ext cx="6858000" cy="533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endParaRPr kumimoji="1" lang="zh-CN" altLang="en-US" dirty="0"/>
          </a:p>
        </p:txBody>
      </p:sp>
      <p:sp>
        <p:nvSpPr>
          <p:cNvPr id="3" name="内容占位符 2"/>
          <p:cNvSpPr>
            <a:spLocks noGrp="1"/>
          </p:cNvSpPr>
          <p:nvPr>
            <p:ph idx="1"/>
          </p:nvPr>
        </p:nvSpPr>
        <p:spPr/>
        <p:txBody>
          <a:bodyPr/>
          <a:lstStyle/>
          <a:p>
            <a:r>
              <a:rPr kumimoji="1" lang="en-US" altLang="zh-CN" dirty="0"/>
              <a:t>Run</a:t>
            </a:r>
            <a:r>
              <a:rPr kumimoji="1" lang="zh-CN" altLang="en-US" dirty="0"/>
              <a:t> </a:t>
            </a:r>
            <a:r>
              <a:rPr kumimoji="1" lang="en-US" altLang="zh-CN" dirty="0" err="1"/>
              <a:t>Wildfly</a:t>
            </a:r>
            <a:r>
              <a:rPr kumimoji="1" lang="zh-CN" altLang="en-US" dirty="0"/>
              <a:t> </a:t>
            </a:r>
            <a:r>
              <a:rPr kumimoji="1" lang="en-US" altLang="zh-CN" dirty="0"/>
              <a:t>Server,</a:t>
            </a:r>
            <a:r>
              <a:rPr kumimoji="1" lang="zh-CN" altLang="en-US" dirty="0"/>
              <a:t> </a:t>
            </a:r>
            <a:r>
              <a:rPr kumimoji="1" lang="en-US" altLang="zh-CN" dirty="0"/>
              <a:t>and</a:t>
            </a:r>
            <a:r>
              <a:rPr kumimoji="1" lang="zh-CN" altLang="en-US" dirty="0"/>
              <a:t> </a:t>
            </a:r>
            <a:r>
              <a:rPr kumimoji="1" lang="en-US" altLang="zh-CN" dirty="0"/>
              <a:t>check</a:t>
            </a:r>
            <a:r>
              <a:rPr kumimoji="1" lang="zh-CN" altLang="en-US" dirty="0"/>
              <a:t> </a:t>
            </a:r>
            <a:r>
              <a:rPr kumimoji="1" lang="en-US" altLang="zh-CN" dirty="0"/>
              <a:t>the</a:t>
            </a:r>
            <a:r>
              <a:rPr kumimoji="1" lang="zh-CN" altLang="en-US" dirty="0"/>
              <a:t> </a:t>
            </a:r>
            <a:r>
              <a:rPr kumimoji="1" lang="en-US" altLang="zh-CN" dirty="0"/>
              <a:t>JMS</a:t>
            </a:r>
            <a:r>
              <a:rPr kumimoji="1" lang="zh-CN" altLang="en-US" dirty="0"/>
              <a:t> </a:t>
            </a:r>
            <a:r>
              <a:rPr kumimoji="1" lang="en-US" altLang="zh-CN" dirty="0"/>
              <a:t>conf</a:t>
            </a:r>
            <a:r>
              <a:rPr kumimoji="1" lang="zh-CN" altLang="en-US" dirty="0"/>
              <a:t> </a:t>
            </a:r>
            <a:r>
              <a:rPr kumimoji="1" lang="en-US" altLang="zh-CN" dirty="0"/>
              <a:t>on</a:t>
            </a:r>
            <a:r>
              <a:rPr kumimoji="1" lang="zh-CN" altLang="en-US" dirty="0"/>
              <a:t> </a:t>
            </a:r>
            <a:r>
              <a:rPr kumimoji="1" lang="en-US" altLang="zh-CN" dirty="0"/>
              <a:t>console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195736" y="1329612"/>
            <a:ext cx="4447042" cy="31863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Queue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304637" y="627534"/>
            <a:ext cx="6534726" cy="4616648"/>
          </a:xfrm>
          <a:prstGeom prst="rect">
            <a:avLst/>
          </a:prstGeom>
        </p:spPr>
        <p:txBody>
          <a:bodyPr wrap="square">
            <a:spAutoFit/>
          </a:bodyPr>
          <a:lstStyle/>
          <a:p>
            <a:r>
              <a:rPr lang="en-US" altLang="zh-CN" sz="1050" dirty="0" err="1">
                <a:solidFill>
                  <a:schemeClr val="tx2"/>
                </a:solidFill>
              </a:rPr>
              <a:t>JMSProducer.java</a:t>
            </a:r>
            <a:endParaRPr lang="en-US" altLang="zh-CN" sz="1050" dirty="0">
              <a:solidFill>
                <a:schemeClr val="tx2"/>
              </a:solidFill>
            </a:endParaRPr>
          </a:p>
          <a:p>
            <a:br>
              <a:rPr lang="en-GB" altLang="zh-CN" sz="1050" dirty="0">
                <a:solidFill>
                  <a:srgbClr val="CC7832"/>
                </a:solidFill>
              </a:rPr>
            </a:br>
            <a:r>
              <a:rPr lang="en-GB" altLang="zh-CN" sz="1050" dirty="0">
                <a:solidFill>
                  <a:srgbClr val="CC7832"/>
                </a:solidFill>
              </a:rPr>
              <a:t>public class </a:t>
            </a:r>
            <a:r>
              <a:rPr lang="en-GB" altLang="zh-CN" sz="1050" dirty="0" err="1"/>
              <a:t>JMSProducer</a:t>
            </a:r>
            <a:r>
              <a:rPr lang="en-GB" altLang="zh-CN" sz="1050" dirty="0"/>
              <a:t> {</a:t>
            </a:r>
            <a:br>
              <a:rPr lang="en-GB" altLang="zh-CN" sz="1050" dirty="0"/>
            </a:br>
            <a:r>
              <a:rPr lang="en-GB" altLang="zh-CN" sz="1050" dirty="0"/>
              <a:t>    </a:t>
            </a:r>
            <a:r>
              <a:rPr lang="en-GB" altLang="zh-CN" sz="1050" dirty="0">
                <a:solidFill>
                  <a:srgbClr val="CC7832"/>
                </a:solidFill>
              </a:rPr>
              <a:t>private static final </a:t>
            </a:r>
            <a:r>
              <a:rPr lang="en-GB" altLang="zh-CN" sz="1050" dirty="0"/>
              <a:t>Logger </a:t>
            </a:r>
            <a:r>
              <a:rPr lang="en-GB" altLang="zh-CN" sz="1050" i="1" dirty="0">
                <a:solidFill>
                  <a:srgbClr val="9876AA"/>
                </a:solidFill>
              </a:rPr>
              <a:t>log </a:t>
            </a:r>
            <a:r>
              <a:rPr lang="en-GB" altLang="zh-CN" sz="1050" dirty="0"/>
              <a:t>= </a:t>
            </a:r>
            <a:r>
              <a:rPr lang="en-GB" altLang="zh-CN" sz="1050" dirty="0" err="1"/>
              <a:t>Logger.</a:t>
            </a:r>
            <a:r>
              <a:rPr lang="en-GB" altLang="zh-CN" sz="1050" i="1" dirty="0" err="1"/>
              <a:t>getLogger</a:t>
            </a:r>
            <a:r>
              <a:rPr lang="en-GB" altLang="zh-CN" sz="1050" dirty="0"/>
              <a:t>(</a:t>
            </a:r>
            <a:r>
              <a:rPr lang="en-GB" altLang="zh-CN" sz="1050" dirty="0" err="1"/>
              <a:t>JMSProducer.</a:t>
            </a:r>
            <a:r>
              <a:rPr lang="en-GB" altLang="zh-CN" sz="1050" dirty="0" err="1">
                <a:solidFill>
                  <a:srgbClr val="CC7832"/>
                </a:solidFill>
              </a:rPr>
              <a:t>class</a:t>
            </a:r>
            <a:r>
              <a:rPr lang="en-GB" altLang="zh-CN" sz="1050" dirty="0" err="1"/>
              <a:t>.getName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DEFAULT_MESSAGE </a:t>
            </a:r>
            <a:r>
              <a:rPr lang="en-GB" altLang="zh-CN" sz="1050" dirty="0"/>
              <a:t>= </a:t>
            </a:r>
            <a:r>
              <a:rPr lang="en-GB" altLang="zh-CN" sz="1050" dirty="0">
                <a:solidFill>
                  <a:srgbClr val="6A8759"/>
                </a:solidFill>
              </a:rPr>
              <a:t>"</a:t>
            </a:r>
            <a:r>
              <a:rPr lang="zh-CN" altLang="en-US" sz="1050" dirty="0">
                <a:solidFill>
                  <a:srgbClr val="6A8759"/>
                </a:solidFill>
              </a:rPr>
              <a:t>这是</a:t>
            </a:r>
            <a:r>
              <a:rPr lang="en-GB" altLang="zh-CN" sz="1050" dirty="0">
                <a:solidFill>
                  <a:srgbClr val="6A8759"/>
                </a:solidFill>
              </a:rPr>
              <a:t>JMS</a:t>
            </a:r>
            <a:r>
              <a:rPr lang="zh-CN" altLang="en-US" sz="1050" dirty="0">
                <a:solidFill>
                  <a:srgbClr val="6A8759"/>
                </a:solidFill>
              </a:rPr>
              <a:t>信息</a:t>
            </a:r>
            <a:r>
              <a:rPr lang="en-US" altLang="zh-CN" sz="1050" dirty="0">
                <a:solidFill>
                  <a:srgbClr val="6A8759"/>
                </a:solidFill>
              </a:rPr>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GB" altLang="zh-CN" sz="1050" dirty="0">
                <a:solidFill>
                  <a:srgbClr val="CC7832"/>
                </a:solidFill>
              </a:rPr>
              <a:t>private static final </a:t>
            </a:r>
            <a:r>
              <a:rPr lang="en-GB" altLang="zh-CN" sz="1050" dirty="0"/>
              <a:t>String </a:t>
            </a:r>
            <a:r>
              <a:rPr lang="en-GB" altLang="zh-CN" sz="1050" i="1" dirty="0">
                <a:solidFill>
                  <a:srgbClr val="9876AA"/>
                </a:solidFill>
              </a:rPr>
              <a:t>DEFAULT_CONNECTION_FACTORY </a:t>
            </a:r>
            <a:r>
              <a:rPr lang="en-GB" altLang="zh-CN" sz="1050" dirty="0"/>
              <a:t>= </a:t>
            </a:r>
            <a:r>
              <a:rPr lang="en-GB" altLang="zh-CN" sz="1050" dirty="0">
                <a:solidFill>
                  <a:srgbClr val="6A8759"/>
                </a:solidFill>
              </a:rPr>
              <a:t>"</a:t>
            </a:r>
            <a:r>
              <a:rPr lang="en-GB" altLang="zh-CN" sz="1050" dirty="0" err="1">
                <a:solidFill>
                  <a:srgbClr val="6A8759"/>
                </a:solidFill>
              </a:rPr>
              <a:t>jms</a:t>
            </a:r>
            <a:r>
              <a:rPr lang="en-GB" altLang="zh-CN" sz="1050" dirty="0">
                <a:solidFill>
                  <a:srgbClr val="6A8759"/>
                </a:solidFill>
              </a:rPr>
              <a:t>/</a:t>
            </a:r>
            <a:r>
              <a:rPr lang="en-GB" altLang="zh-CN" sz="1050" dirty="0" err="1">
                <a:solidFill>
                  <a:srgbClr val="6A8759"/>
                </a:solidFill>
              </a:rPr>
              <a:t>RemoteConnectionFactory</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DEFAULT_DESTINATION </a:t>
            </a:r>
            <a:r>
              <a:rPr lang="en-GB" altLang="zh-CN" sz="1050" dirty="0"/>
              <a:t>= </a:t>
            </a:r>
            <a:r>
              <a:rPr lang="en-GB" altLang="zh-CN" sz="1050" dirty="0">
                <a:solidFill>
                  <a:srgbClr val="6A8759"/>
                </a:solidFill>
              </a:rPr>
              <a:t>"/</a:t>
            </a:r>
            <a:r>
              <a:rPr lang="en-GB" altLang="zh-CN" sz="1050" dirty="0" err="1">
                <a:solidFill>
                  <a:srgbClr val="6A8759"/>
                </a:solidFill>
              </a:rPr>
              <a:t>jms</a:t>
            </a:r>
            <a:r>
              <a:rPr lang="en-GB" altLang="zh-CN" sz="1050" dirty="0">
                <a:solidFill>
                  <a:srgbClr val="6A8759"/>
                </a:solidFill>
              </a:rPr>
              <a:t>/queue/</a:t>
            </a:r>
            <a:r>
              <a:rPr lang="en-GB" altLang="zh-CN" sz="1050" dirty="0" err="1">
                <a:solidFill>
                  <a:srgbClr val="6A8759"/>
                </a:solidFill>
              </a:rPr>
              <a:t>HelloWorldMDBQueue</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DEFAULT_MESSAGE_COUNT </a:t>
            </a:r>
            <a:r>
              <a:rPr lang="en-GB" altLang="zh-CN" sz="1050" dirty="0"/>
              <a:t>= </a:t>
            </a:r>
            <a:r>
              <a:rPr lang="en-GB" altLang="zh-CN" sz="1050" dirty="0">
                <a:solidFill>
                  <a:srgbClr val="6A8759"/>
                </a:solidFill>
              </a:rPr>
              <a:t>"10"</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DEFAULT_USERNAME </a:t>
            </a:r>
            <a:r>
              <a:rPr lang="en-GB" altLang="zh-CN" sz="1050" dirty="0"/>
              <a:t>= </a:t>
            </a:r>
            <a:r>
              <a:rPr lang="en-GB" altLang="zh-CN" sz="1050" dirty="0">
                <a:solidFill>
                  <a:srgbClr val="6A8759"/>
                </a:solidFill>
              </a:rPr>
              <a:t>"root"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DEFAULT_PASSWORD </a:t>
            </a:r>
            <a:r>
              <a:rPr lang="en-GB" altLang="zh-CN" sz="1050" dirty="0"/>
              <a:t>= </a:t>
            </a:r>
            <a:r>
              <a:rPr lang="en-GB" altLang="zh-CN" sz="1050" dirty="0">
                <a:solidFill>
                  <a:srgbClr val="6A8759"/>
                </a:solidFill>
              </a:rPr>
              <a:t>"reins2011!"</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INITIAL_CONTEXT_FACTORY </a:t>
            </a:r>
            <a:r>
              <a:rPr lang="en-GB" altLang="zh-CN" sz="1050" dirty="0"/>
              <a:t>= </a:t>
            </a:r>
            <a:r>
              <a:rPr lang="en-GB" altLang="zh-CN" sz="1050" dirty="0">
                <a:solidFill>
                  <a:srgbClr val="6A8759"/>
                </a:solidFill>
              </a:rPr>
              <a:t>"</a:t>
            </a:r>
            <a:r>
              <a:rPr lang="en-GB" altLang="zh-CN" sz="1050" dirty="0" err="1">
                <a:solidFill>
                  <a:srgbClr val="6A8759"/>
                </a:solidFill>
              </a:rPr>
              <a:t>org.wildfly.naming.client.WildFlyInitialContextFactory</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FF0000"/>
                </a:solidFill>
              </a:rPr>
              <a:t>PROVIDER_URL</a:t>
            </a:r>
            <a:r>
              <a:rPr lang="en-GB" altLang="zh-CN" sz="1050" i="1" dirty="0">
                <a:solidFill>
                  <a:srgbClr val="9876AA"/>
                </a:solidFill>
              </a:rPr>
              <a:t> </a:t>
            </a:r>
            <a:r>
              <a:rPr lang="en-GB" altLang="zh-CN" sz="1050" dirty="0"/>
              <a:t>= </a:t>
            </a:r>
            <a:r>
              <a:rPr lang="en-GB" altLang="zh-CN" sz="1050" dirty="0">
                <a:solidFill>
                  <a:srgbClr val="6A8759"/>
                </a:solidFill>
              </a:rPr>
              <a:t>"http-remoting://localhost:8080"</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public static void </a:t>
            </a:r>
            <a:r>
              <a:rPr lang="en-GB" altLang="zh-CN" sz="1050" dirty="0">
                <a:solidFill>
                  <a:srgbClr val="FFC66D"/>
                </a:solidFill>
              </a:rPr>
              <a:t>main</a:t>
            </a:r>
            <a:r>
              <a:rPr lang="en-GB" altLang="zh-CN" sz="1050" dirty="0"/>
              <a:t>(String[] </a:t>
            </a:r>
            <a:r>
              <a:rPr lang="en-GB" altLang="zh-CN" sz="1050" dirty="0" err="1"/>
              <a:t>args</a:t>
            </a:r>
            <a:r>
              <a:rPr lang="en-GB" altLang="zh-CN" sz="1050" dirty="0"/>
              <a:t>) </a:t>
            </a:r>
            <a:r>
              <a:rPr lang="en-GB" altLang="zh-CN" sz="1050" dirty="0">
                <a:solidFill>
                  <a:srgbClr val="CC7832"/>
                </a:solidFill>
              </a:rPr>
              <a:t>throws </a:t>
            </a:r>
            <a:r>
              <a:rPr lang="en-GB" altLang="zh-CN" sz="1050" dirty="0"/>
              <a:t>Exception {</a:t>
            </a:r>
            <a:br>
              <a:rPr lang="en-GB" altLang="zh-CN" sz="1050" dirty="0"/>
            </a:br>
            <a:r>
              <a:rPr lang="en-GB" altLang="zh-CN" sz="1050" dirty="0"/>
              <a:t>        Context context=</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a:t>Connection connection=</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try </a:t>
            </a:r>
            <a:r>
              <a:rPr lang="en-GB" altLang="zh-CN" sz="1050" dirty="0"/>
              <a:t>{</a:t>
            </a:r>
            <a:br>
              <a:rPr lang="en-US" altLang="zh-CN" sz="1050" dirty="0">
                <a:solidFill>
                  <a:srgbClr val="CC7832"/>
                </a:solidFill>
              </a:rPr>
            </a:br>
            <a:r>
              <a:rPr lang="en-US" altLang="zh-CN" sz="1050" dirty="0">
                <a:solidFill>
                  <a:srgbClr val="CC7832"/>
                </a:solidFill>
              </a:rPr>
              <a:t>            </a:t>
            </a:r>
            <a:r>
              <a:rPr lang="en-GB" altLang="zh-CN" sz="1050" dirty="0">
                <a:solidFill>
                  <a:srgbClr val="CC7832"/>
                </a:solidFill>
              </a:rPr>
              <a:t>final </a:t>
            </a:r>
            <a:r>
              <a:rPr lang="en-GB" altLang="zh-CN" sz="1050" dirty="0"/>
              <a:t>Properties env = </a:t>
            </a:r>
            <a:r>
              <a:rPr lang="en-GB" altLang="zh-CN" sz="1050" dirty="0">
                <a:solidFill>
                  <a:srgbClr val="CC7832"/>
                </a:solidFill>
              </a:rPr>
              <a:t>new </a:t>
            </a:r>
            <a:r>
              <a:rPr lang="en-GB" altLang="zh-CN" sz="1050" dirty="0"/>
              <a:t>Properties()</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INITIAL_CONTEXT_FACTORY</a:t>
            </a:r>
            <a:r>
              <a:rPr lang="en-GB" altLang="zh-CN" sz="1050" dirty="0">
                <a:solidFill>
                  <a:srgbClr val="CC7832"/>
                </a:solidFill>
              </a:rPr>
              <a:t>, </a:t>
            </a:r>
            <a:r>
              <a:rPr lang="en-GB" altLang="zh-CN" sz="1050" i="1" dirty="0">
                <a:solidFill>
                  <a:srgbClr val="9876AA"/>
                </a:solidFill>
              </a:rPr>
              <a:t>INITIAL_CONTEXT_FACTORY</a:t>
            </a:r>
            <a:r>
              <a:rPr lang="en-GB" altLang="zh-CN" sz="1050" dirty="0"/>
              <a:t>)</a:t>
            </a:r>
            <a:r>
              <a:rPr lang="en-GB" altLang="zh-CN" sz="1050" dirty="0">
                <a:solidFill>
                  <a:srgbClr val="CC7832"/>
                </a:solidFill>
              </a:rPr>
              <a:t>;</a:t>
            </a:r>
            <a:endParaRPr lang="en-GB" altLang="zh-CN" sz="1050" dirty="0">
              <a:solidFill>
                <a:srgbClr val="CC7832"/>
              </a:solidFill>
            </a:endParaRPr>
          </a:p>
          <a:p>
            <a:r>
              <a:rPr lang="zh-CN" altLang="en-US" sz="1050" dirty="0">
                <a:solidFill>
                  <a:srgbClr val="CC7832"/>
                </a:solidFill>
              </a:rPr>
              <a:t>            </a:t>
            </a:r>
            <a:r>
              <a:rPr lang="en-GB" altLang="zh-CN" sz="1050" dirty="0">
                <a:solidFill>
                  <a:srgbClr val="808080"/>
                </a:solidFill>
              </a:rPr>
              <a:t>// </a:t>
            </a:r>
            <a:r>
              <a:rPr lang="zh-CN" altLang="en-US" sz="1050" dirty="0">
                <a:solidFill>
                  <a:srgbClr val="808080"/>
                </a:solidFill>
              </a:rPr>
              <a:t>该</a:t>
            </a:r>
            <a:r>
              <a:rPr lang="en-GB" altLang="zh-CN" sz="1050" dirty="0">
                <a:solidFill>
                  <a:srgbClr val="808080"/>
                </a:solidFill>
              </a:rPr>
              <a:t>KEY</a:t>
            </a:r>
            <a:r>
              <a:rPr lang="zh-CN" altLang="en-US" sz="1050" dirty="0">
                <a:solidFill>
                  <a:srgbClr val="808080"/>
                </a:solidFill>
              </a:rPr>
              <a:t>的值为初始化</a:t>
            </a:r>
            <a:r>
              <a:rPr lang="en-GB" altLang="zh-CN" sz="1050" dirty="0">
                <a:solidFill>
                  <a:srgbClr val="808080"/>
                </a:solidFill>
              </a:rPr>
              <a:t>Context</a:t>
            </a:r>
            <a:r>
              <a:rPr lang="zh-CN" altLang="en-US" sz="1050" dirty="0">
                <a:solidFill>
                  <a:srgbClr val="808080"/>
                </a:solidFill>
              </a:rPr>
              <a:t>的工厂类</a:t>
            </a:r>
            <a:r>
              <a:rPr lang="en-US" altLang="zh-CN" sz="1050" dirty="0">
                <a:solidFill>
                  <a:srgbClr val="808080"/>
                </a:solidFill>
              </a:rPr>
              <a:t>,</a:t>
            </a:r>
            <a:r>
              <a:rPr lang="en-GB" altLang="zh-CN" sz="1050" dirty="0">
                <a:solidFill>
                  <a:srgbClr val="808080"/>
                </a:solidFill>
              </a:rPr>
              <a:t>JNDI</a:t>
            </a:r>
            <a:r>
              <a:rPr lang="zh-CN" altLang="en-US" sz="1050" dirty="0">
                <a:solidFill>
                  <a:srgbClr val="808080"/>
                </a:solidFill>
              </a:rPr>
              <a:t>驱动的类名</a:t>
            </a:r>
            <a:br>
              <a:rPr lang="zh-CN" altLang="en-US" sz="1050" dirty="0">
                <a:solidFill>
                  <a:srgbClr val="808080"/>
                </a:solidFill>
              </a:rPr>
            </a:br>
            <a:r>
              <a:rPr lang="zh-CN" altLang="en-US" sz="1050" dirty="0">
                <a:solidFill>
                  <a:srgbClr val="808080"/>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PROVIDER_URL</a:t>
            </a:r>
            <a:r>
              <a:rPr lang="en-GB" altLang="zh-CN" sz="1050" dirty="0">
                <a:solidFill>
                  <a:srgbClr val="CC7832"/>
                </a:solidFill>
              </a:rPr>
              <a:t>, </a:t>
            </a:r>
            <a:r>
              <a:rPr lang="en-GB" altLang="zh-CN" sz="1050" i="1" dirty="0">
                <a:solidFill>
                  <a:srgbClr val="9876AA"/>
                </a:solidFill>
              </a:rPr>
              <a:t>PROVIDER_URL</a:t>
            </a:r>
            <a:r>
              <a:rPr lang="en-GB" altLang="zh-CN" sz="1050" dirty="0"/>
              <a:t>)</a:t>
            </a:r>
            <a:r>
              <a:rPr lang="en-GB" altLang="zh-CN" sz="1050" dirty="0">
                <a:solidFill>
                  <a:srgbClr val="CC7832"/>
                </a:solidFill>
              </a:rPr>
              <a:t>;</a:t>
            </a:r>
            <a:endParaRPr lang="en-GB" altLang="zh-CN" sz="1050" dirty="0">
              <a:solidFill>
                <a:srgbClr val="CC7832"/>
              </a:solidFill>
            </a:endParaRPr>
          </a:p>
          <a:p>
            <a:r>
              <a:rPr lang="zh-CN" altLang="en-US" sz="1050" dirty="0">
                <a:solidFill>
                  <a:srgbClr val="CC7832"/>
                </a:solidFill>
              </a:rPr>
              <a:t>            </a:t>
            </a:r>
            <a:r>
              <a:rPr lang="en-GB" altLang="zh-CN" sz="1050" dirty="0">
                <a:solidFill>
                  <a:srgbClr val="808080"/>
                </a:solidFill>
              </a:rPr>
              <a:t>// </a:t>
            </a:r>
            <a:r>
              <a:rPr lang="zh-CN" altLang="en-US" sz="1050" dirty="0">
                <a:solidFill>
                  <a:srgbClr val="808080"/>
                </a:solidFill>
              </a:rPr>
              <a:t>该</a:t>
            </a:r>
            <a:r>
              <a:rPr lang="en-GB" altLang="zh-CN" sz="1050" dirty="0">
                <a:solidFill>
                  <a:srgbClr val="808080"/>
                </a:solidFill>
              </a:rPr>
              <a:t>KEY</a:t>
            </a:r>
            <a:r>
              <a:rPr lang="zh-CN" altLang="en-US" sz="1050" dirty="0">
                <a:solidFill>
                  <a:srgbClr val="808080"/>
                </a:solidFill>
              </a:rPr>
              <a:t>的值为</a:t>
            </a:r>
            <a:r>
              <a:rPr lang="en-GB" altLang="zh-CN" sz="1050" dirty="0">
                <a:solidFill>
                  <a:srgbClr val="808080"/>
                </a:solidFill>
              </a:rPr>
              <a:t>Context</a:t>
            </a:r>
            <a:r>
              <a:rPr lang="zh-CN" altLang="en-US" sz="1050" dirty="0">
                <a:solidFill>
                  <a:srgbClr val="808080"/>
                </a:solidFill>
              </a:rPr>
              <a:t>服务提供者的</a:t>
            </a:r>
            <a:r>
              <a:rPr lang="en-GB" altLang="zh-CN" sz="1050" dirty="0">
                <a:solidFill>
                  <a:srgbClr val="808080"/>
                </a:solidFill>
              </a:rPr>
              <a:t>URL.</a:t>
            </a:r>
            <a:r>
              <a:rPr lang="zh-CN" altLang="en-US" sz="1050" dirty="0">
                <a:solidFill>
                  <a:srgbClr val="808080"/>
                </a:solidFill>
              </a:rPr>
              <a:t>命名服务提供者的</a:t>
            </a:r>
            <a:r>
              <a:rPr lang="en-GB" altLang="zh-CN" sz="1050" dirty="0">
                <a:solidFill>
                  <a:srgbClr val="808080"/>
                </a:solidFill>
              </a:rPr>
              <a:t>URL</a:t>
            </a:r>
            <a:br>
              <a:rPr lang="en-GB" altLang="zh-CN" sz="1050" dirty="0">
                <a:solidFill>
                  <a:srgbClr val="808080"/>
                </a:solidFill>
              </a:rPr>
            </a:br>
            <a:r>
              <a:rPr lang="en-GB" altLang="zh-CN" sz="1050" dirty="0">
                <a:solidFill>
                  <a:srgbClr val="808080"/>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SECURITY_PRINCIPAL</a:t>
            </a:r>
            <a:r>
              <a:rPr lang="en-GB" altLang="zh-CN" sz="1050" dirty="0">
                <a:solidFill>
                  <a:srgbClr val="CC7832"/>
                </a:solidFill>
              </a:rPr>
              <a:t>, </a:t>
            </a:r>
            <a:r>
              <a:rPr lang="en-GB" altLang="zh-CN" sz="1050" i="1" dirty="0">
                <a:solidFill>
                  <a:srgbClr val="9876AA"/>
                </a:solidFill>
              </a:rPr>
              <a:t>DEFAULT_USERNAME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SECURITY_CREDENTIALS</a:t>
            </a:r>
            <a:r>
              <a:rPr lang="en-GB" altLang="zh-CN" sz="1050" dirty="0">
                <a:solidFill>
                  <a:srgbClr val="CC7832"/>
                </a:solidFill>
              </a:rPr>
              <a:t>, </a:t>
            </a:r>
            <a:r>
              <a:rPr lang="en-GB" altLang="zh-CN" sz="1050" i="1" dirty="0">
                <a:solidFill>
                  <a:srgbClr val="9876AA"/>
                </a:solidFill>
              </a:rPr>
              <a:t>DEFAULT_PASSWORD</a:t>
            </a:r>
            <a:r>
              <a:rPr lang="en-GB" altLang="zh-CN" sz="1050" dirty="0"/>
              <a:t>)</a:t>
            </a:r>
            <a:r>
              <a:rPr lang="en-GB" altLang="zh-CN" sz="1050" dirty="0">
                <a:solidFill>
                  <a:srgbClr val="CC7832"/>
                </a:solidFill>
              </a:rPr>
              <a:t>;</a:t>
            </a:r>
            <a:r>
              <a:rPr lang="en-GB" altLang="zh-CN" sz="1050" dirty="0">
                <a:solidFill>
                  <a:srgbClr val="808080"/>
                </a:solidFill>
              </a:rPr>
              <a:t>//</a:t>
            </a:r>
            <a:r>
              <a:rPr lang="zh-CN" altLang="en-US" sz="1050" dirty="0">
                <a:solidFill>
                  <a:srgbClr val="808080"/>
                </a:solidFill>
              </a:rPr>
              <a:t>应用用户的登录名</a:t>
            </a:r>
            <a:r>
              <a:rPr lang="en-US" altLang="zh-CN" sz="1050" dirty="0">
                <a:solidFill>
                  <a:srgbClr val="808080"/>
                </a:solidFill>
              </a:rPr>
              <a:t>,</a:t>
            </a:r>
            <a:r>
              <a:rPr lang="zh-CN" altLang="en-US" sz="1050" dirty="0">
                <a:solidFill>
                  <a:srgbClr val="808080"/>
                </a:solidFill>
              </a:rPr>
              <a:t>密码</a:t>
            </a:r>
            <a:r>
              <a:rPr lang="en-US" altLang="zh-CN" sz="1050" dirty="0">
                <a:solidFill>
                  <a:srgbClr val="808080"/>
                </a:solidFill>
              </a:rPr>
              <a:t>.</a:t>
            </a:r>
            <a:br>
              <a:rPr lang="en-US" altLang="zh-CN" sz="1050" dirty="0">
                <a:solidFill>
                  <a:srgbClr val="808080"/>
                </a:solidFill>
              </a:rPr>
            </a:br>
            <a:r>
              <a:rPr lang="en-US" altLang="zh-CN" sz="1050" dirty="0">
                <a:solidFill>
                  <a:srgbClr val="808080"/>
                </a:solidFill>
              </a:rPr>
              <a:t>            // </a:t>
            </a:r>
            <a:r>
              <a:rPr lang="zh-CN" altLang="en-US" sz="1050" dirty="0">
                <a:solidFill>
                  <a:srgbClr val="808080"/>
                </a:solidFill>
              </a:rPr>
              <a:t>获取到</a:t>
            </a:r>
            <a:r>
              <a:rPr lang="en-GB" altLang="zh-CN" sz="1050" dirty="0" err="1">
                <a:solidFill>
                  <a:srgbClr val="808080"/>
                </a:solidFill>
              </a:rPr>
              <a:t>InitialContext</a:t>
            </a:r>
            <a:r>
              <a:rPr lang="zh-CN" altLang="en-US" sz="1050" dirty="0">
                <a:solidFill>
                  <a:srgbClr val="808080"/>
                </a:solidFill>
              </a:rPr>
              <a:t>对象</a:t>
            </a:r>
            <a:r>
              <a:rPr lang="en-US" altLang="zh-CN" sz="1050" dirty="0">
                <a:solidFill>
                  <a:srgbClr val="808080"/>
                </a:solidFill>
              </a:rPr>
              <a:t>.</a:t>
            </a:r>
            <a:br>
              <a:rPr lang="en-US" altLang="zh-CN" sz="1050" dirty="0">
                <a:solidFill>
                  <a:srgbClr val="808080"/>
                </a:solidFill>
              </a:rPr>
            </a:br>
            <a:r>
              <a:rPr lang="en-US" altLang="zh-CN" sz="1050" dirty="0">
                <a:solidFill>
                  <a:srgbClr val="808080"/>
                </a:solidFill>
              </a:rPr>
              <a:t>            </a:t>
            </a:r>
            <a:r>
              <a:rPr lang="en-GB" altLang="zh-CN" sz="1050" dirty="0"/>
              <a:t>context = </a:t>
            </a:r>
            <a:r>
              <a:rPr lang="en-GB" altLang="zh-CN" sz="1050" dirty="0">
                <a:solidFill>
                  <a:srgbClr val="CC7832"/>
                </a:solidFill>
              </a:rPr>
              <a:t>new </a:t>
            </a:r>
            <a:r>
              <a:rPr lang="en-GB" altLang="zh-CN" sz="1050" dirty="0" err="1"/>
              <a:t>InitialContext</a:t>
            </a:r>
            <a:r>
              <a:rPr lang="en-GB" altLang="zh-CN" sz="1050" dirty="0"/>
              <a:t>(env)</a:t>
            </a:r>
            <a:r>
              <a:rPr lang="en-GB" altLang="zh-CN" sz="1050" dirty="0">
                <a:solidFill>
                  <a:srgbClr val="CC7832"/>
                </a:solidFill>
              </a:rPr>
              <a:t>;</a:t>
            </a:r>
            <a:endParaRPr lang="en-GB" altLang="zh-CN" sz="1050" dirty="0">
              <a:solidFill>
                <a:srgbClr val="CC7832"/>
              </a:solidFill>
            </a:endParaRPr>
          </a:p>
          <a:p>
            <a:r>
              <a:rPr lang="zh-CN" altLang="en-US" sz="1050" dirty="0">
                <a:solidFill>
                  <a:srgbClr val="CC7832"/>
                </a:solidFill>
              </a:rPr>
              <a:t>           </a:t>
            </a:r>
            <a:r>
              <a:rPr lang="en-US" altLang="zh-CN" sz="1050" dirty="0">
                <a:solidFill>
                  <a:srgbClr val="CC7832"/>
                </a:solidFill>
              </a:rPr>
              <a:t> </a:t>
            </a:r>
            <a:r>
              <a:rPr lang="en-GB" altLang="zh-CN" sz="1050" dirty="0"/>
              <a:t>Destination destination = (Destination) </a:t>
            </a:r>
            <a:r>
              <a:rPr lang="en-GB" altLang="zh-CN" sz="1050" dirty="0" err="1"/>
              <a:t>context.lookup</a:t>
            </a:r>
            <a:r>
              <a:rPr lang="en-GB" altLang="zh-CN" sz="1050" dirty="0"/>
              <a:t>(</a:t>
            </a:r>
            <a:r>
              <a:rPr lang="en-GB" altLang="zh-CN" sz="1050" i="1" dirty="0">
                <a:solidFill>
                  <a:srgbClr val="9876AA"/>
                </a:solidFill>
              </a:rPr>
              <a:t>DEFAULT_DESTINATION</a:t>
            </a:r>
            <a:r>
              <a:rPr lang="en-GB" altLang="zh-CN" sz="1050" dirty="0"/>
              <a:t>)</a:t>
            </a:r>
            <a:r>
              <a:rPr lang="en-GB" altLang="zh-CN" sz="1050" dirty="0">
                <a:solidFill>
                  <a:srgbClr val="CC7832"/>
                </a:solidFill>
              </a:rPr>
              <a:t>;</a:t>
            </a:r>
            <a:br>
              <a:rPr lang="en-US" altLang="zh-CN" sz="1050" dirty="0">
                <a:solidFill>
                  <a:srgbClr val="CC7832"/>
                </a:solidFill>
              </a:rPr>
            </a:br>
            <a:br>
              <a:rPr lang="en-GB" altLang="zh-CN" sz="1050" dirty="0">
                <a:solidFill>
                  <a:srgbClr val="CC7832"/>
                </a:solidFill>
              </a:rPr>
            </a:br>
            <a:r>
              <a:rPr lang="en-GB" altLang="zh-CN" sz="1050" dirty="0">
                <a:solidFill>
                  <a:srgbClr val="CC7832"/>
                </a:solidFill>
              </a:rPr>
              <a:t>            </a:t>
            </a:r>
            <a:endParaRPr lang="zh-CN" altLang="en-US" sz="1050" dirty="0"/>
          </a:p>
        </p:txBody>
      </p:sp>
      <p:sp>
        <p:nvSpPr>
          <p:cNvPr id="3" name="文本框 2"/>
          <p:cNvSpPr txBox="1"/>
          <p:nvPr/>
        </p:nvSpPr>
        <p:spPr>
          <a:xfrm>
            <a:off x="6537960" y="1014730"/>
            <a:ext cx="1823720" cy="521970"/>
          </a:xfrm>
          <a:prstGeom prst="rect">
            <a:avLst/>
          </a:prstGeom>
          <a:noFill/>
        </p:spPr>
        <p:txBody>
          <a:bodyPr wrap="square" rtlCol="0">
            <a:spAutoFit/>
          </a:bodyPr>
          <a:p>
            <a:r>
              <a:rPr lang="zh-CN" altLang="en-US" sz="1400"/>
              <a:t>前面这些</a:t>
            </a:r>
            <a:r>
              <a:rPr lang="en-US" altLang="zh-CN" sz="1400"/>
              <a:t>final</a:t>
            </a:r>
            <a:r>
              <a:rPr lang="zh-CN" altLang="en-US" sz="1400"/>
              <a:t>常量是在做基础的属性配置</a:t>
            </a:r>
            <a:endParaRPr lang="zh-CN" altLang="en-US" sz="1400"/>
          </a:p>
        </p:txBody>
      </p:sp>
      <p:sp>
        <p:nvSpPr>
          <p:cNvPr id="6" name="文本框 5"/>
          <p:cNvSpPr txBox="1"/>
          <p:nvPr/>
        </p:nvSpPr>
        <p:spPr>
          <a:xfrm>
            <a:off x="3760470" y="4371975"/>
            <a:ext cx="2777490" cy="306705"/>
          </a:xfrm>
          <a:prstGeom prst="rect">
            <a:avLst/>
          </a:prstGeom>
          <a:noFill/>
        </p:spPr>
        <p:txBody>
          <a:bodyPr wrap="square" rtlCol="0">
            <a:spAutoFit/>
          </a:bodyPr>
          <a:p>
            <a:r>
              <a:rPr lang="en-US" altLang="zh-CN" sz="1400"/>
              <a:t>root</a:t>
            </a:r>
            <a:endParaRPr lang="en-US" altLang="zh-CN" sz="1400"/>
          </a:p>
        </p:txBody>
      </p:sp>
      <p:sp>
        <p:nvSpPr>
          <p:cNvPr id="7" name="文本框 6"/>
          <p:cNvSpPr txBox="1"/>
          <p:nvPr/>
        </p:nvSpPr>
        <p:spPr>
          <a:xfrm>
            <a:off x="6247130" y="4695190"/>
            <a:ext cx="1524635" cy="306705"/>
          </a:xfrm>
          <a:prstGeom prst="rect">
            <a:avLst/>
          </a:prstGeom>
          <a:noFill/>
        </p:spPr>
        <p:txBody>
          <a:bodyPr wrap="none" rtlCol="0">
            <a:spAutoFit/>
          </a:bodyPr>
          <a:p>
            <a:r>
              <a:rPr lang="zh-CN" altLang="en-US" sz="1400"/>
              <a:t>查找对应的</a:t>
            </a:r>
            <a:r>
              <a:rPr lang="en-US" altLang="zh-CN" sz="1400"/>
              <a:t>object</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Queue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277634" y="681540"/>
            <a:ext cx="6588732" cy="4131900"/>
          </a:xfrm>
          <a:prstGeom prst="rect">
            <a:avLst/>
          </a:prstGeom>
        </p:spPr>
        <p:txBody>
          <a:bodyPr wrap="square">
            <a:spAutoFit/>
          </a:bodyPr>
          <a:lstStyle/>
          <a:p>
            <a:r>
              <a:rPr lang="en-US" altLang="zh-CN" sz="1050" dirty="0" err="1">
                <a:solidFill>
                  <a:schemeClr val="tx2"/>
                </a:solidFill>
              </a:rPr>
              <a:t>JMSProducer.java</a:t>
            </a:r>
            <a:r>
              <a:rPr lang="zh-CN" altLang="en-US" sz="1050" dirty="0"/>
              <a:t>  </a:t>
            </a:r>
            <a:endParaRPr lang="en-US" altLang="zh-CN" sz="1050" dirty="0"/>
          </a:p>
          <a:p>
            <a:br>
              <a:rPr lang="en-GB" altLang="zh-CN" sz="1050" dirty="0">
                <a:solidFill>
                  <a:srgbClr val="CC7832"/>
                </a:solidFill>
              </a:rPr>
            </a:br>
            <a:r>
              <a:rPr lang="en-GB" altLang="zh-CN" sz="1050" dirty="0">
                <a:solidFill>
                  <a:srgbClr val="CC7832"/>
                </a:solidFill>
              </a:rPr>
              <a:t>            </a:t>
            </a:r>
            <a:r>
              <a:rPr lang="en-GB" altLang="zh-CN" sz="1050" dirty="0">
                <a:solidFill>
                  <a:srgbClr val="808080"/>
                </a:solidFill>
              </a:rPr>
              <a:t>// </a:t>
            </a:r>
            <a:r>
              <a:rPr lang="zh-CN" altLang="en-US" sz="1050" dirty="0">
                <a:solidFill>
                  <a:srgbClr val="808080"/>
                </a:solidFill>
              </a:rPr>
              <a:t>创建</a:t>
            </a:r>
            <a:r>
              <a:rPr lang="en-GB" altLang="zh-CN" sz="1050" dirty="0">
                <a:solidFill>
                  <a:srgbClr val="808080"/>
                </a:solidFill>
              </a:rPr>
              <a:t>JMS</a:t>
            </a:r>
            <a:r>
              <a:rPr lang="zh-CN" altLang="en-US" sz="1050" dirty="0">
                <a:solidFill>
                  <a:srgbClr val="808080"/>
                </a:solidFill>
              </a:rPr>
              <a:t>连接、会话、生产者和消费者</a:t>
            </a:r>
            <a:br>
              <a:rPr lang="zh-CN" altLang="en-US" sz="1050" dirty="0">
                <a:solidFill>
                  <a:srgbClr val="808080"/>
                </a:solidFill>
              </a:rPr>
            </a:br>
            <a:r>
              <a:rPr lang="zh-CN" altLang="en-US" sz="1050" dirty="0">
                <a:solidFill>
                  <a:srgbClr val="808080"/>
                </a:solidFill>
              </a:rPr>
              <a:t>            </a:t>
            </a:r>
            <a:r>
              <a:rPr lang="en-GB" altLang="zh-CN" sz="1050" dirty="0"/>
              <a:t>connection = </a:t>
            </a:r>
            <a:r>
              <a:rPr lang="en-GB" altLang="zh-CN" sz="1050" dirty="0" err="1"/>
              <a:t>connectionFactory.</a:t>
            </a:r>
            <a:r>
              <a:rPr lang="en-GB" altLang="zh-CN" sz="1050" dirty="0" err="1">
                <a:solidFill>
                  <a:srgbClr val="FF0000"/>
                </a:solidFill>
              </a:rPr>
              <a:t>createConnection</a:t>
            </a:r>
            <a:r>
              <a:rPr lang="en-GB" altLang="zh-CN" sz="1050" dirty="0"/>
              <a:t>(</a:t>
            </a:r>
            <a:r>
              <a:rPr lang="en-GB" altLang="zh-CN" sz="1050" i="1" dirty="0">
                <a:solidFill>
                  <a:srgbClr val="9876AA"/>
                </a:solidFill>
              </a:rPr>
              <a:t>DEFAULT_USERNAME</a:t>
            </a:r>
            <a:r>
              <a:rPr lang="en-GB" altLang="zh-CN" sz="1050" dirty="0">
                <a:solidFill>
                  <a:srgbClr val="CC7832"/>
                </a:solidFill>
              </a:rPr>
              <a:t>, </a:t>
            </a:r>
            <a:r>
              <a:rPr lang="en-GB" altLang="zh-CN" sz="1050" i="1" dirty="0">
                <a:solidFill>
                  <a:srgbClr val="9876AA"/>
                </a:solidFill>
              </a:rPr>
              <a:t>DEFAULT_PASSWORD</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Session session = </a:t>
            </a:r>
            <a:r>
              <a:rPr lang="en-GB" altLang="zh-CN" sz="1050" dirty="0" err="1"/>
              <a:t>connection.</a:t>
            </a:r>
            <a:r>
              <a:rPr lang="en-GB" altLang="zh-CN" sz="1050" dirty="0" err="1">
                <a:solidFill>
                  <a:srgbClr val="FF0000"/>
                </a:solidFill>
              </a:rPr>
              <a:t>createSession</a:t>
            </a:r>
            <a:r>
              <a:rPr lang="en-GB" altLang="zh-CN" sz="1050" dirty="0"/>
              <a:t>(</a:t>
            </a:r>
            <a:r>
              <a:rPr lang="en-GB" altLang="zh-CN" sz="1050" dirty="0">
                <a:solidFill>
                  <a:srgbClr val="CC7832"/>
                </a:solidFill>
              </a:rPr>
              <a:t>false, </a:t>
            </a:r>
            <a:r>
              <a:rPr lang="en-GB" altLang="zh-CN" sz="1050" dirty="0" err="1"/>
              <a:t>Session.</a:t>
            </a:r>
            <a:r>
              <a:rPr lang="en-GB" altLang="zh-CN" sz="1050" i="1" dirty="0" err="1">
                <a:solidFill>
                  <a:srgbClr val="9876AA"/>
                </a:solidFill>
              </a:rPr>
              <a:t>AUTO_ACKNOWLEDGE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MessageProducer</a:t>
            </a:r>
            <a:r>
              <a:rPr lang="en-GB" altLang="zh-CN" sz="1050" dirty="0"/>
              <a:t> producer = </a:t>
            </a:r>
            <a:r>
              <a:rPr lang="en-GB" altLang="zh-CN" sz="1050" dirty="0" err="1"/>
              <a:t>session.</a:t>
            </a:r>
            <a:r>
              <a:rPr lang="en-GB" altLang="zh-CN" sz="1050" dirty="0" err="1">
                <a:solidFill>
                  <a:srgbClr val="FF0000"/>
                </a:solidFill>
              </a:rPr>
              <a:t>createProducer</a:t>
            </a:r>
            <a:r>
              <a:rPr lang="en-GB" altLang="zh-CN" sz="1050" dirty="0"/>
              <a:t>(destination)</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connection.start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int </a:t>
            </a:r>
            <a:r>
              <a:rPr lang="en-GB" altLang="zh-CN" sz="1050" dirty="0"/>
              <a:t>count = </a:t>
            </a:r>
            <a:r>
              <a:rPr lang="en-GB" altLang="zh-CN" sz="1050" dirty="0" err="1"/>
              <a:t>Integer.</a:t>
            </a:r>
            <a:r>
              <a:rPr lang="en-GB" altLang="zh-CN" sz="1050" i="1" dirty="0" err="1"/>
              <a:t>parseInt</a:t>
            </a:r>
            <a:r>
              <a:rPr lang="en-GB" altLang="zh-CN" sz="1050" dirty="0"/>
              <a:t>(</a:t>
            </a:r>
            <a:r>
              <a:rPr lang="en-GB" altLang="zh-CN" sz="1050" i="1" dirty="0">
                <a:solidFill>
                  <a:srgbClr val="9876AA"/>
                </a:solidFill>
              </a:rPr>
              <a:t>DEFAULT_MESSAGE_COUNT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solidFill>
                  <a:srgbClr val="808080"/>
                </a:solidFill>
              </a:rPr>
              <a:t>// </a:t>
            </a:r>
            <a:r>
              <a:rPr lang="zh-CN" altLang="en-US" sz="1050" dirty="0">
                <a:solidFill>
                  <a:srgbClr val="808080"/>
                </a:solidFill>
              </a:rPr>
              <a:t>发送特定数目的消息</a:t>
            </a:r>
            <a:br>
              <a:rPr lang="zh-CN" altLang="en-US" sz="1050" dirty="0">
                <a:solidFill>
                  <a:srgbClr val="808080"/>
                </a:solidFill>
              </a:rPr>
            </a:br>
            <a:r>
              <a:rPr lang="zh-CN" altLang="en-US" sz="1050" dirty="0">
                <a:solidFill>
                  <a:srgbClr val="808080"/>
                </a:solidFill>
              </a:rPr>
              <a:t>            </a:t>
            </a:r>
            <a:r>
              <a:rPr lang="en-GB" altLang="zh-CN" sz="1050" dirty="0" err="1"/>
              <a:t>TextMessage</a:t>
            </a:r>
            <a:r>
              <a:rPr lang="en-GB" altLang="zh-CN" sz="1050" dirty="0"/>
              <a:t> message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for </a:t>
            </a:r>
            <a:r>
              <a:rPr lang="en-GB" altLang="zh-CN" sz="1050" dirty="0"/>
              <a:t>(</a:t>
            </a:r>
            <a:r>
              <a:rPr lang="en-GB" altLang="zh-CN" sz="1050" dirty="0">
                <a:solidFill>
                  <a:srgbClr val="CC7832"/>
                </a:solidFill>
              </a:rPr>
              <a:t>int </a:t>
            </a:r>
            <a:r>
              <a:rPr lang="en-GB" altLang="zh-CN" sz="1050" dirty="0" err="1"/>
              <a:t>i</a:t>
            </a:r>
            <a:r>
              <a:rPr lang="en-GB" altLang="zh-CN" sz="1050" dirty="0"/>
              <a:t> = </a:t>
            </a:r>
            <a:r>
              <a:rPr lang="en-GB" altLang="zh-CN" sz="1050" dirty="0">
                <a:solidFill>
                  <a:srgbClr val="6897BB"/>
                </a:solidFill>
              </a:rPr>
              <a:t>0</a:t>
            </a:r>
            <a:r>
              <a:rPr lang="en-GB" altLang="zh-CN" sz="1050" dirty="0">
                <a:solidFill>
                  <a:srgbClr val="CC7832"/>
                </a:solidFill>
              </a:rPr>
              <a:t>; </a:t>
            </a:r>
            <a:r>
              <a:rPr lang="en-GB" altLang="zh-CN" sz="1050" dirty="0" err="1"/>
              <a:t>i</a:t>
            </a:r>
            <a:r>
              <a:rPr lang="en-GB" altLang="zh-CN" sz="1050" dirty="0"/>
              <a:t> &lt; count</a:t>
            </a:r>
            <a:r>
              <a:rPr lang="en-GB" altLang="zh-CN" sz="1050" dirty="0">
                <a:solidFill>
                  <a:srgbClr val="CC7832"/>
                </a:solidFill>
              </a:rPr>
              <a:t>; </a:t>
            </a:r>
            <a:r>
              <a:rPr lang="en-GB" altLang="zh-CN" sz="1050" dirty="0" err="1"/>
              <a:t>i</a:t>
            </a:r>
            <a:r>
              <a:rPr lang="en-GB" altLang="zh-CN" sz="1050" dirty="0"/>
              <a:t>++) {</a:t>
            </a:r>
            <a:br>
              <a:rPr lang="en-GB" altLang="zh-CN" sz="1050" dirty="0"/>
            </a:br>
            <a:r>
              <a:rPr lang="en-GB" altLang="zh-CN" sz="1050" dirty="0"/>
              <a:t>                message = </a:t>
            </a:r>
            <a:r>
              <a:rPr lang="en-GB" altLang="zh-CN" sz="1050" dirty="0" err="1"/>
              <a:t>session.createTextMessage</a:t>
            </a:r>
            <a:r>
              <a:rPr lang="en-GB" altLang="zh-CN" sz="1050" dirty="0"/>
              <a:t>(</a:t>
            </a:r>
            <a:r>
              <a:rPr lang="en-GB" altLang="zh-CN" sz="1050" i="1" dirty="0">
                <a:solidFill>
                  <a:srgbClr val="9876AA"/>
                </a:solidFill>
              </a:rPr>
              <a:t>DEFAULT_MESSAGE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producer.send</a:t>
            </a:r>
            <a:r>
              <a:rPr lang="en-GB" altLang="zh-CN" sz="1050" dirty="0"/>
              <a:t>(message)</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dirty="0">
                <a:solidFill>
                  <a:srgbClr val="808080"/>
                </a:solidFill>
              </a:rPr>
              <a:t>// </a:t>
            </a:r>
            <a:r>
              <a:rPr lang="zh-CN" altLang="en-US" sz="1050" dirty="0">
                <a:solidFill>
                  <a:srgbClr val="808080"/>
                </a:solidFill>
              </a:rPr>
              <a:t>等待</a:t>
            </a:r>
            <a:r>
              <a:rPr lang="en-US" altLang="zh-CN" sz="1050" dirty="0">
                <a:solidFill>
                  <a:srgbClr val="808080"/>
                </a:solidFill>
              </a:rPr>
              <a:t>30</a:t>
            </a:r>
            <a:r>
              <a:rPr lang="zh-CN" altLang="en-US" sz="1050" dirty="0">
                <a:solidFill>
                  <a:srgbClr val="808080"/>
                </a:solidFill>
              </a:rPr>
              <a:t>秒退出</a:t>
            </a:r>
            <a:br>
              <a:rPr lang="zh-CN" altLang="en-US" sz="1050" dirty="0">
                <a:solidFill>
                  <a:srgbClr val="808080"/>
                </a:solidFill>
              </a:rPr>
            </a:br>
            <a:r>
              <a:rPr lang="zh-CN" altLang="en-US" sz="1050" dirty="0">
                <a:solidFill>
                  <a:srgbClr val="808080"/>
                </a:solidFill>
              </a:rPr>
              <a:t>            </a:t>
            </a:r>
            <a:r>
              <a:rPr lang="en-GB" altLang="zh-CN" sz="1050" dirty="0" err="1"/>
              <a:t>CountDownLatch</a:t>
            </a:r>
            <a:r>
              <a:rPr lang="en-GB" altLang="zh-CN" sz="1050" dirty="0"/>
              <a:t> latch = </a:t>
            </a:r>
            <a:r>
              <a:rPr lang="en-GB" altLang="zh-CN" sz="1050" dirty="0">
                <a:solidFill>
                  <a:srgbClr val="CC7832"/>
                </a:solidFill>
              </a:rPr>
              <a:t>new </a:t>
            </a:r>
            <a:r>
              <a:rPr lang="en-GB" altLang="zh-CN" sz="1050" dirty="0" err="1"/>
              <a:t>CountDownLatch</a:t>
            </a:r>
            <a:r>
              <a:rPr lang="en-GB" altLang="zh-CN" sz="1050" dirty="0"/>
              <a:t>(</a:t>
            </a:r>
            <a:r>
              <a:rPr lang="en-GB" altLang="zh-CN" sz="1050" dirty="0">
                <a:solidFill>
                  <a:srgbClr val="6897BB"/>
                </a:solidFill>
              </a:rPr>
              <a:t>1</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latch.await</a:t>
            </a:r>
            <a:r>
              <a:rPr lang="en-GB" altLang="zh-CN" sz="1050" dirty="0"/>
              <a:t>(</a:t>
            </a:r>
            <a:r>
              <a:rPr lang="en-GB" altLang="zh-CN" sz="1050" dirty="0">
                <a:solidFill>
                  <a:srgbClr val="6897BB"/>
                </a:solidFill>
              </a:rPr>
              <a:t>30</a:t>
            </a:r>
            <a:r>
              <a:rPr lang="en-GB" altLang="zh-CN" sz="1050" dirty="0">
                <a:solidFill>
                  <a:srgbClr val="CC7832"/>
                </a:solidFill>
              </a:rPr>
              <a:t>, </a:t>
            </a:r>
            <a:r>
              <a:rPr lang="en-GB" altLang="zh-CN" sz="1050" dirty="0" err="1"/>
              <a:t>TimeUnit.</a:t>
            </a:r>
            <a:r>
              <a:rPr lang="en-GB" altLang="zh-CN" sz="1050" i="1" dirty="0" err="1">
                <a:solidFill>
                  <a:srgbClr val="9876AA"/>
                </a:solidFill>
              </a:rPr>
              <a:t>SECONDS</a:t>
            </a:r>
            <a:r>
              <a:rPr lang="en-GB" altLang="zh-CN" sz="1050" dirty="0"/>
              <a:t>)</a:t>
            </a:r>
            <a:r>
              <a:rPr lang="en-GB" altLang="zh-CN" sz="1050" dirty="0">
                <a:solidFill>
                  <a:srgbClr val="CC7832"/>
                </a:solidFill>
              </a:rPr>
              <a:t>;</a:t>
            </a:r>
            <a:br>
              <a:rPr lang="en-GB" altLang="zh-CN" sz="1050" dirty="0">
                <a:solidFill>
                  <a:srgbClr val="CC7832"/>
                </a:solidFill>
              </a:rPr>
            </a:br>
            <a:r>
              <a:rPr lang="zh-CN" altLang="en-US" sz="1050" dirty="0">
                <a:solidFill>
                  <a:srgbClr val="CC7832"/>
                </a:solidFill>
              </a:rPr>
              <a:t>       </a:t>
            </a:r>
            <a:r>
              <a:rPr lang="en-GB" altLang="zh-CN" sz="1050" dirty="0"/>
              <a:t> } </a:t>
            </a:r>
            <a:r>
              <a:rPr lang="en-GB" altLang="zh-CN" sz="1050" dirty="0">
                <a:solidFill>
                  <a:srgbClr val="CC7832"/>
                </a:solidFill>
              </a:rPr>
              <a:t>catch </a:t>
            </a:r>
            <a:r>
              <a:rPr lang="en-GB" altLang="zh-CN" sz="1050" dirty="0"/>
              <a:t>(Exception e) {  </a:t>
            </a:r>
            <a:r>
              <a:rPr lang="en-GB" altLang="zh-CN" sz="1050" i="1" dirty="0" err="1">
                <a:solidFill>
                  <a:srgbClr val="9876AA"/>
                </a:solidFill>
              </a:rPr>
              <a:t>log</a:t>
            </a:r>
            <a:r>
              <a:rPr lang="en-GB" altLang="zh-CN" sz="1050" dirty="0" err="1"/>
              <a:t>.severe</a:t>
            </a:r>
            <a:r>
              <a:rPr lang="en-GB" altLang="zh-CN" sz="1050" dirty="0"/>
              <a:t>(</a:t>
            </a:r>
            <a:r>
              <a:rPr lang="en-GB" altLang="zh-CN" sz="1050" dirty="0" err="1"/>
              <a:t>e.getMessage</a:t>
            </a:r>
            <a:r>
              <a:rPr lang="en-GB" altLang="zh-CN" sz="1050" dirty="0"/>
              <a:t>())</a:t>
            </a:r>
            <a:r>
              <a:rPr lang="en-GB" altLang="zh-CN" sz="1050" dirty="0">
                <a:solidFill>
                  <a:srgbClr val="CC7832"/>
                </a:solidFill>
              </a:rPr>
              <a:t>; throw </a:t>
            </a:r>
            <a:r>
              <a:rPr lang="en-GB" altLang="zh-CN" sz="1050" dirty="0"/>
              <a:t>e</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 </a:t>
            </a:r>
            <a:r>
              <a:rPr lang="en-GB" altLang="zh-CN" sz="1050" dirty="0">
                <a:solidFill>
                  <a:srgbClr val="CC7832"/>
                </a:solidFill>
              </a:rPr>
              <a:t>finally </a:t>
            </a:r>
            <a:r>
              <a:rPr lang="en-GB" altLang="zh-CN" sz="1050" dirty="0"/>
              <a:t>{</a:t>
            </a:r>
            <a:br>
              <a:rPr lang="en-GB" altLang="zh-CN" sz="1050" dirty="0"/>
            </a:br>
            <a:r>
              <a:rPr lang="en-GB" altLang="zh-CN" sz="1050" dirty="0"/>
              <a:t>            </a:t>
            </a:r>
            <a:r>
              <a:rPr lang="en-GB" altLang="zh-CN" sz="1050" dirty="0">
                <a:solidFill>
                  <a:srgbClr val="CC7832"/>
                </a:solidFill>
              </a:rPr>
              <a:t>if </a:t>
            </a:r>
            <a:r>
              <a:rPr lang="en-GB" altLang="zh-CN" sz="1050" dirty="0"/>
              <a:t>(context != </a:t>
            </a:r>
            <a:r>
              <a:rPr lang="en-GB" altLang="zh-CN" sz="1050" dirty="0">
                <a:solidFill>
                  <a:srgbClr val="CC7832"/>
                </a:solidFill>
              </a:rPr>
              <a:t>null</a:t>
            </a:r>
            <a:r>
              <a:rPr lang="en-GB" altLang="zh-CN" sz="1050" dirty="0"/>
              <a:t>) {  </a:t>
            </a:r>
            <a:r>
              <a:rPr lang="en-GB" altLang="zh-CN" sz="1050" dirty="0" err="1"/>
              <a:t>context.close</a:t>
            </a:r>
            <a:r>
              <a:rPr lang="en-GB" altLang="zh-CN" sz="1050" dirty="0"/>
              <a:t>()</a:t>
            </a: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dirty="0">
                <a:solidFill>
                  <a:srgbClr val="CC7832"/>
                </a:solidFill>
              </a:rPr>
              <a:t>if </a:t>
            </a:r>
            <a:r>
              <a:rPr lang="en-GB" altLang="zh-CN" sz="1050" dirty="0"/>
              <a:t>(connection != </a:t>
            </a:r>
            <a:r>
              <a:rPr lang="en-GB" altLang="zh-CN" sz="1050" dirty="0">
                <a:solidFill>
                  <a:srgbClr val="CC7832"/>
                </a:solidFill>
              </a:rPr>
              <a:t>null</a:t>
            </a:r>
            <a:r>
              <a:rPr lang="en-GB" altLang="zh-CN" sz="1050" dirty="0"/>
              <a:t>) {  </a:t>
            </a:r>
            <a:r>
              <a:rPr lang="en-GB" altLang="zh-CN" sz="1050" dirty="0" err="1"/>
              <a:t>connection.close</a:t>
            </a:r>
            <a:r>
              <a:rPr lang="en-GB" altLang="zh-CN" sz="1050" dirty="0"/>
              <a:t>()</a:t>
            </a:r>
            <a:r>
              <a:rPr lang="en-GB" altLang="zh-CN" sz="1050" dirty="0">
                <a:solidFill>
                  <a:srgbClr val="CC7832"/>
                </a:solidFill>
              </a:rPr>
              <a:t>;  </a:t>
            </a:r>
            <a:r>
              <a:rPr lang="en-GB" altLang="zh-CN" sz="1050" dirty="0"/>
              <a:t>}</a:t>
            </a:r>
            <a:br>
              <a:rPr lang="en-GB" altLang="zh-CN" sz="1050" dirty="0"/>
            </a:br>
            <a:r>
              <a:rPr lang="en-GB" altLang="zh-CN" sz="1050" dirty="0"/>
              <a:t>        }</a:t>
            </a:r>
            <a:br>
              <a:rPr lang="en-GB" altLang="zh-CN" sz="1050" dirty="0"/>
            </a:br>
            <a:r>
              <a:rPr lang="en-GB" altLang="zh-CN" sz="1050" dirty="0"/>
              <a:t>    }</a:t>
            </a:r>
            <a:br>
              <a:rPr lang="en-GB" altLang="zh-CN" sz="1050" dirty="0"/>
            </a:br>
            <a:r>
              <a:rPr lang="en-GB" altLang="zh-CN" sz="1050" dirty="0"/>
              <a:t>}</a:t>
            </a:r>
            <a:br>
              <a:rPr lang="en-GB"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Queue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223628" y="573528"/>
            <a:ext cx="6480720" cy="4616648"/>
          </a:xfrm>
          <a:prstGeom prst="rect">
            <a:avLst/>
          </a:prstGeom>
          <a:solidFill>
            <a:schemeClr val="bg1"/>
          </a:solidFill>
        </p:spPr>
        <p:txBody>
          <a:bodyPr wrap="square">
            <a:spAutoFit/>
          </a:bodyPr>
          <a:lstStyle/>
          <a:p>
            <a:r>
              <a:rPr lang="en-US" altLang="zh-CN" sz="1050" dirty="0" err="1">
                <a:solidFill>
                  <a:schemeClr val="tx2"/>
                </a:solidFill>
              </a:rPr>
              <a:t>JMSConsumer.java</a:t>
            </a:r>
            <a:endParaRPr lang="en-GB" altLang="zh-CN" sz="1050" dirty="0">
              <a:solidFill>
                <a:schemeClr val="tx2"/>
              </a:solidFill>
            </a:endParaRPr>
          </a:p>
          <a:p>
            <a:r>
              <a:rPr lang="en-GB" altLang="zh-CN" sz="1050" dirty="0">
                <a:solidFill>
                  <a:srgbClr val="CC7832"/>
                </a:solidFill>
              </a:rPr>
              <a:t>public class </a:t>
            </a:r>
            <a:r>
              <a:rPr lang="en-GB" altLang="zh-CN" sz="1050" dirty="0" err="1"/>
              <a:t>JMSConsumer</a:t>
            </a:r>
            <a:r>
              <a:rPr lang="en-GB" altLang="zh-CN" sz="1050" dirty="0"/>
              <a:t> {</a:t>
            </a:r>
            <a:br>
              <a:rPr lang="en-GB" altLang="zh-CN" sz="1050" dirty="0"/>
            </a:br>
            <a:r>
              <a:rPr lang="en-GB" altLang="zh-CN" sz="1050" dirty="0"/>
              <a:t>    </a:t>
            </a:r>
            <a:r>
              <a:rPr lang="en-GB" altLang="zh-CN" sz="1050" dirty="0">
                <a:solidFill>
                  <a:srgbClr val="CC7832"/>
                </a:solidFill>
              </a:rPr>
              <a:t>private static final </a:t>
            </a:r>
            <a:r>
              <a:rPr lang="en-GB" altLang="zh-CN" sz="1050" dirty="0"/>
              <a:t>Logger </a:t>
            </a:r>
            <a:r>
              <a:rPr lang="en-GB" altLang="zh-CN" sz="1050" i="1" dirty="0">
                <a:solidFill>
                  <a:srgbClr val="9876AA"/>
                </a:solidFill>
              </a:rPr>
              <a:t>log </a:t>
            </a:r>
            <a:r>
              <a:rPr lang="en-GB" altLang="zh-CN" sz="1050" dirty="0"/>
              <a:t>= </a:t>
            </a:r>
            <a:r>
              <a:rPr lang="en-GB" altLang="zh-CN" sz="1050" dirty="0" err="1"/>
              <a:t>Logger.</a:t>
            </a:r>
            <a:r>
              <a:rPr lang="en-GB" altLang="zh-CN" sz="1050" i="1" dirty="0" err="1"/>
              <a:t>getLogger</a:t>
            </a:r>
            <a:r>
              <a:rPr lang="en-GB" altLang="zh-CN" sz="1050" dirty="0"/>
              <a:t>(</a:t>
            </a:r>
            <a:r>
              <a:rPr lang="en-GB" altLang="zh-CN" sz="1050" dirty="0" err="1"/>
              <a:t>JMSConsumer.</a:t>
            </a:r>
            <a:r>
              <a:rPr lang="en-GB" altLang="zh-CN" sz="1050" dirty="0" err="1">
                <a:solidFill>
                  <a:srgbClr val="CC7832"/>
                </a:solidFill>
              </a:rPr>
              <a:t>class</a:t>
            </a:r>
            <a:r>
              <a:rPr lang="en-GB" altLang="zh-CN" sz="1050" dirty="0" err="1"/>
              <a:t>.getName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DEFAULT_CONNECTION_FACTORY </a:t>
            </a:r>
            <a:r>
              <a:rPr lang="en-GB" altLang="zh-CN" sz="1050" dirty="0"/>
              <a:t>= </a:t>
            </a:r>
            <a:r>
              <a:rPr lang="en-GB" altLang="zh-CN" sz="1050" dirty="0">
                <a:solidFill>
                  <a:srgbClr val="6A8759"/>
                </a:solidFill>
              </a:rPr>
              <a:t>"</a:t>
            </a:r>
            <a:r>
              <a:rPr lang="en-GB" altLang="zh-CN" sz="1050" dirty="0" err="1">
                <a:solidFill>
                  <a:srgbClr val="6A8759"/>
                </a:solidFill>
              </a:rPr>
              <a:t>jms</a:t>
            </a:r>
            <a:r>
              <a:rPr lang="en-GB" altLang="zh-CN" sz="1050" dirty="0">
                <a:solidFill>
                  <a:srgbClr val="6A8759"/>
                </a:solidFill>
              </a:rPr>
              <a:t>/</a:t>
            </a:r>
            <a:r>
              <a:rPr lang="en-GB" altLang="zh-CN" sz="1050" dirty="0" err="1">
                <a:solidFill>
                  <a:srgbClr val="6A8759"/>
                </a:solidFill>
              </a:rPr>
              <a:t>RemoteConnectionFactory</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DEFAULT_DESTINATION </a:t>
            </a:r>
            <a:r>
              <a:rPr lang="en-GB" altLang="zh-CN" sz="1050" dirty="0"/>
              <a:t>= </a:t>
            </a:r>
            <a:r>
              <a:rPr lang="en-GB" altLang="zh-CN" sz="1050" dirty="0">
                <a:solidFill>
                  <a:srgbClr val="6A8759"/>
                </a:solidFill>
              </a:rPr>
              <a:t>"/</a:t>
            </a:r>
            <a:r>
              <a:rPr lang="en-GB" altLang="zh-CN" sz="1050" dirty="0" err="1">
                <a:solidFill>
                  <a:srgbClr val="6A8759"/>
                </a:solidFill>
              </a:rPr>
              <a:t>jms</a:t>
            </a:r>
            <a:r>
              <a:rPr lang="en-GB" altLang="zh-CN" sz="1050" dirty="0">
                <a:solidFill>
                  <a:srgbClr val="6A8759"/>
                </a:solidFill>
              </a:rPr>
              <a:t>/queue/</a:t>
            </a:r>
            <a:r>
              <a:rPr lang="en-GB" altLang="zh-CN" sz="1050" dirty="0" err="1">
                <a:solidFill>
                  <a:srgbClr val="6A8759"/>
                </a:solidFill>
              </a:rPr>
              <a:t>HelloWorldMDBQueue</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DEFAULT_USERNAME </a:t>
            </a:r>
            <a:r>
              <a:rPr lang="en-GB" altLang="zh-CN" sz="1050" dirty="0"/>
              <a:t>= </a:t>
            </a:r>
            <a:r>
              <a:rPr lang="en-GB" altLang="zh-CN" sz="1050" dirty="0">
                <a:solidFill>
                  <a:srgbClr val="6A8759"/>
                </a:solidFill>
              </a:rPr>
              <a:t>"root"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DEFAULT_PASSWORD </a:t>
            </a:r>
            <a:r>
              <a:rPr lang="en-GB" altLang="zh-CN" sz="1050" dirty="0"/>
              <a:t>= </a:t>
            </a:r>
            <a:r>
              <a:rPr lang="en-GB" altLang="zh-CN" sz="1050" dirty="0">
                <a:solidFill>
                  <a:srgbClr val="6A8759"/>
                </a:solidFill>
              </a:rPr>
              <a:t>"reins2011!"</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INITIAL_CONTEXT_FACTORY </a:t>
            </a:r>
            <a:r>
              <a:rPr lang="en-GB" altLang="zh-CN" sz="1050" dirty="0"/>
              <a:t>= </a:t>
            </a:r>
            <a:r>
              <a:rPr lang="en-GB" altLang="zh-CN" sz="1050" dirty="0">
                <a:solidFill>
                  <a:srgbClr val="6A8759"/>
                </a:solidFill>
              </a:rPr>
              <a:t>"</a:t>
            </a:r>
            <a:r>
              <a:rPr lang="en-GB" altLang="zh-CN" sz="1050" dirty="0" err="1">
                <a:solidFill>
                  <a:srgbClr val="6A8759"/>
                </a:solidFill>
              </a:rPr>
              <a:t>org.wildfly.naming.client.WildFlyInitialContextFactory</a:t>
            </a:r>
            <a:r>
              <a:rPr lang="en-GB" altLang="zh-CN" sz="1050" dirty="0">
                <a:solidFill>
                  <a:srgbClr val="6A8759"/>
                </a:solidFill>
              </a:rPr>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a:t>
            </a:r>
            <a:r>
              <a:rPr lang="en-GB" altLang="zh-CN" sz="1050" dirty="0"/>
              <a:t>String </a:t>
            </a:r>
            <a:r>
              <a:rPr lang="en-GB" altLang="zh-CN" sz="1050" i="1" dirty="0">
                <a:solidFill>
                  <a:srgbClr val="9876AA"/>
                </a:solidFill>
              </a:rPr>
              <a:t>PROVIDER_URL </a:t>
            </a:r>
            <a:r>
              <a:rPr lang="en-GB" altLang="zh-CN" sz="1050" dirty="0"/>
              <a:t>= </a:t>
            </a:r>
            <a:r>
              <a:rPr lang="en-GB" altLang="zh-CN" sz="1050" dirty="0">
                <a:solidFill>
                  <a:srgbClr val="6A8759"/>
                </a:solidFill>
              </a:rPr>
              <a:t>"http-remoting://localhost:8080"</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private static final int </a:t>
            </a:r>
            <a:r>
              <a:rPr lang="en-GB" altLang="zh-CN" sz="1050" i="1" dirty="0">
                <a:solidFill>
                  <a:srgbClr val="9876AA"/>
                </a:solidFill>
              </a:rPr>
              <a:t>WAIT_COUNT </a:t>
            </a:r>
            <a:r>
              <a:rPr lang="en-GB" altLang="zh-CN" sz="1050" dirty="0"/>
              <a:t>= </a:t>
            </a:r>
            <a:r>
              <a:rPr lang="en-GB" altLang="zh-CN" sz="1050" dirty="0">
                <a:solidFill>
                  <a:srgbClr val="6897BB"/>
                </a:solidFill>
              </a:rPr>
              <a:t>5</a:t>
            </a:r>
            <a:r>
              <a:rPr lang="en-GB" altLang="zh-CN" sz="1050" dirty="0">
                <a:solidFill>
                  <a:srgbClr val="CC7832"/>
                </a:solidFill>
              </a:rPr>
              <a:t>;</a:t>
            </a:r>
            <a:br>
              <a:rPr lang="en-GB" altLang="zh-CN" sz="1050" dirty="0">
                <a:solidFill>
                  <a:srgbClr val="CC7832"/>
                </a:solidFill>
              </a:rPr>
            </a:br>
            <a:br>
              <a:rPr lang="en-GB" altLang="zh-CN" sz="1050" dirty="0">
                <a:solidFill>
                  <a:srgbClr val="CC7832"/>
                </a:solidFill>
              </a:rPr>
            </a:br>
            <a:r>
              <a:rPr lang="en-GB" altLang="zh-CN" sz="1050" dirty="0">
                <a:solidFill>
                  <a:srgbClr val="CC7832"/>
                </a:solidFill>
              </a:rPr>
              <a:t>    public static void </a:t>
            </a:r>
            <a:r>
              <a:rPr lang="en-GB" altLang="zh-CN" sz="1050" dirty="0">
                <a:solidFill>
                  <a:srgbClr val="FFC66D"/>
                </a:solidFill>
              </a:rPr>
              <a:t>main</a:t>
            </a:r>
            <a:r>
              <a:rPr lang="en-GB" altLang="zh-CN" sz="1050" dirty="0"/>
              <a:t>(String[] </a:t>
            </a:r>
            <a:r>
              <a:rPr lang="en-GB" altLang="zh-CN" sz="1050" dirty="0" err="1"/>
              <a:t>args</a:t>
            </a:r>
            <a:r>
              <a:rPr lang="en-GB" altLang="zh-CN" sz="1050" dirty="0"/>
              <a:t>) </a:t>
            </a:r>
            <a:r>
              <a:rPr lang="en-GB" altLang="zh-CN" sz="1050" dirty="0">
                <a:solidFill>
                  <a:srgbClr val="CC7832"/>
                </a:solidFill>
              </a:rPr>
              <a:t>throws </a:t>
            </a:r>
            <a:r>
              <a:rPr lang="en-GB" altLang="zh-CN" sz="1050" dirty="0"/>
              <a:t>Exception {</a:t>
            </a:r>
            <a:br>
              <a:rPr lang="en-GB" altLang="zh-CN" sz="1050" dirty="0"/>
            </a:br>
            <a:r>
              <a:rPr lang="en-GB" altLang="zh-CN" sz="1050" dirty="0"/>
              <a:t>        </a:t>
            </a:r>
            <a:r>
              <a:rPr lang="en-GB" altLang="zh-CN" sz="1050" dirty="0" err="1"/>
              <a:t>ConnectionFactory</a:t>
            </a:r>
            <a:r>
              <a:rPr lang="en-GB" altLang="zh-CN" sz="1050" dirty="0"/>
              <a:t> </a:t>
            </a:r>
            <a:r>
              <a:rPr lang="en-GB" altLang="zh-CN" sz="1050" dirty="0" err="1"/>
              <a:t>connectionFactory</a:t>
            </a:r>
            <a:r>
              <a:rPr lang="en-GB" altLang="zh-CN" sz="1050" dirty="0"/>
              <a:t>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a:t>Connection connection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a:t>Session session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err="1"/>
              <a:t>MessageConsumer</a:t>
            </a:r>
            <a:r>
              <a:rPr lang="en-GB" altLang="zh-CN" sz="1050" dirty="0"/>
              <a:t> consumer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a:t>Destination destination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err="1"/>
              <a:t>TextMessage</a:t>
            </a:r>
            <a:r>
              <a:rPr lang="en-GB" altLang="zh-CN" sz="1050" dirty="0"/>
              <a:t> message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a:t>
            </a:r>
            <a:r>
              <a:rPr lang="en-GB" altLang="zh-CN" sz="1050" dirty="0"/>
              <a:t>Context context = </a:t>
            </a:r>
            <a:r>
              <a:rPr lang="en-GB" altLang="zh-CN" sz="1050" dirty="0">
                <a:solidFill>
                  <a:srgbClr val="CC7832"/>
                </a:solidFill>
              </a:rPr>
              <a:t>null;</a:t>
            </a:r>
            <a:br>
              <a:rPr lang="en-GB" altLang="zh-CN" sz="1050" dirty="0">
                <a:solidFill>
                  <a:srgbClr val="CC7832"/>
                </a:solidFill>
              </a:rPr>
            </a:br>
            <a:r>
              <a:rPr lang="en-GB" altLang="zh-CN" sz="1050" dirty="0">
                <a:solidFill>
                  <a:srgbClr val="CC7832"/>
                </a:solidFill>
              </a:rPr>
              <a:t>        try </a:t>
            </a:r>
            <a:r>
              <a:rPr lang="en-GB" altLang="zh-CN" sz="1050" dirty="0"/>
              <a:t>{</a:t>
            </a:r>
            <a:br>
              <a:rPr lang="en-GB" altLang="zh-CN" sz="1050" dirty="0"/>
            </a:br>
            <a:r>
              <a:rPr lang="en-GB" altLang="zh-CN" sz="1050" dirty="0"/>
              <a:t>            </a:t>
            </a:r>
            <a:r>
              <a:rPr lang="en-GB" altLang="zh-CN" sz="1050" dirty="0">
                <a:solidFill>
                  <a:srgbClr val="CC7832"/>
                </a:solidFill>
              </a:rPr>
              <a:t>final </a:t>
            </a:r>
            <a:r>
              <a:rPr lang="en-GB" altLang="zh-CN" sz="1050" dirty="0"/>
              <a:t>Properties env = </a:t>
            </a:r>
            <a:r>
              <a:rPr lang="en-GB" altLang="zh-CN" sz="1050" dirty="0">
                <a:solidFill>
                  <a:srgbClr val="CC7832"/>
                </a:solidFill>
              </a:rPr>
              <a:t>new </a:t>
            </a:r>
            <a:r>
              <a:rPr lang="en-GB" altLang="zh-CN" sz="1050" dirty="0"/>
              <a:t>Properties()</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INITIAL_CONTEXT_FACTORY</a:t>
            </a:r>
            <a:r>
              <a:rPr lang="en-GB" altLang="zh-CN" sz="1050" dirty="0">
                <a:solidFill>
                  <a:srgbClr val="CC7832"/>
                </a:solidFill>
              </a:rPr>
              <a:t>, </a:t>
            </a:r>
            <a:r>
              <a:rPr lang="en-GB" altLang="zh-CN" sz="1050" i="1" dirty="0">
                <a:solidFill>
                  <a:srgbClr val="9876AA"/>
                </a:solidFill>
              </a:rPr>
              <a:t>INITIAL_CONTEXT_FACTORY</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PROVIDER_URL</a:t>
            </a:r>
            <a:r>
              <a:rPr lang="en-GB" altLang="zh-CN" sz="1050" dirty="0">
                <a:solidFill>
                  <a:srgbClr val="CC7832"/>
                </a:solidFill>
              </a:rPr>
              <a:t>, </a:t>
            </a:r>
            <a:r>
              <a:rPr lang="en-GB" altLang="zh-CN" sz="1050" i="1" dirty="0">
                <a:solidFill>
                  <a:srgbClr val="9876AA"/>
                </a:solidFill>
              </a:rPr>
              <a:t>PROVIDER_URL</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SECURITY_PRINCIPAL</a:t>
            </a:r>
            <a:r>
              <a:rPr lang="en-GB" altLang="zh-CN" sz="1050" dirty="0">
                <a:solidFill>
                  <a:srgbClr val="CC7832"/>
                </a:solidFill>
              </a:rPr>
              <a:t>, </a:t>
            </a:r>
            <a:r>
              <a:rPr lang="en-GB" altLang="zh-CN" sz="1050" i="1" dirty="0">
                <a:solidFill>
                  <a:srgbClr val="9876AA"/>
                </a:solidFill>
              </a:rPr>
              <a:t>DEFAULT_USERNAME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env.put</a:t>
            </a:r>
            <a:r>
              <a:rPr lang="en-GB" altLang="zh-CN" sz="1050" dirty="0"/>
              <a:t>(</a:t>
            </a:r>
            <a:r>
              <a:rPr lang="en-GB" altLang="zh-CN" sz="1050" dirty="0" err="1"/>
              <a:t>Context.</a:t>
            </a:r>
            <a:r>
              <a:rPr lang="en-GB" altLang="zh-CN" sz="1050" i="1" dirty="0" err="1">
                <a:solidFill>
                  <a:srgbClr val="9876AA"/>
                </a:solidFill>
              </a:rPr>
              <a:t>SECURITY_CREDENTIALS</a:t>
            </a:r>
            <a:r>
              <a:rPr lang="en-GB" altLang="zh-CN" sz="1050" dirty="0">
                <a:solidFill>
                  <a:srgbClr val="CC7832"/>
                </a:solidFill>
              </a:rPr>
              <a:t>, </a:t>
            </a:r>
            <a:r>
              <a:rPr lang="en-GB" altLang="zh-CN" sz="1050" i="1" dirty="0">
                <a:solidFill>
                  <a:srgbClr val="9876AA"/>
                </a:solidFill>
              </a:rPr>
              <a:t>DEFAULT_PASSWORD</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context = </a:t>
            </a:r>
            <a:r>
              <a:rPr lang="en-GB" altLang="zh-CN" sz="1050" dirty="0">
                <a:solidFill>
                  <a:srgbClr val="CC7832"/>
                </a:solidFill>
              </a:rPr>
              <a:t>new </a:t>
            </a:r>
            <a:r>
              <a:rPr lang="en-GB" altLang="zh-CN" sz="1050" dirty="0" err="1"/>
              <a:t>InitialContext</a:t>
            </a:r>
            <a:r>
              <a:rPr lang="en-GB" altLang="zh-CN" sz="1050" dirty="0"/>
              <a:t>(env)</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connectionFactory</a:t>
            </a:r>
            <a:r>
              <a:rPr lang="en-GB" altLang="zh-CN" sz="1050" dirty="0"/>
              <a:t> = (</a:t>
            </a:r>
            <a:r>
              <a:rPr lang="en-GB" altLang="zh-CN" sz="1050" dirty="0" err="1"/>
              <a:t>ConnectionFactory</a:t>
            </a:r>
            <a:r>
              <a:rPr lang="en-GB" altLang="zh-CN" sz="1050" dirty="0"/>
              <a:t>) </a:t>
            </a:r>
            <a:r>
              <a:rPr lang="en-GB" altLang="zh-CN" sz="1050" dirty="0" err="1"/>
              <a:t>context.lookup</a:t>
            </a:r>
            <a:r>
              <a:rPr lang="en-GB" altLang="zh-CN" sz="1050" dirty="0"/>
              <a:t>(</a:t>
            </a:r>
            <a:r>
              <a:rPr lang="en-GB" altLang="zh-CN" sz="1050" i="1" dirty="0">
                <a:solidFill>
                  <a:srgbClr val="9876AA"/>
                </a:solidFill>
              </a:rPr>
              <a:t>DEFAULT_CONNECTION_FACTORY</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destination = (Destination) </a:t>
            </a:r>
            <a:r>
              <a:rPr lang="en-GB" altLang="zh-CN" sz="1050" dirty="0" err="1"/>
              <a:t>context.lookup</a:t>
            </a:r>
            <a:r>
              <a:rPr lang="en-GB" altLang="zh-CN" sz="1050" dirty="0"/>
              <a:t>(</a:t>
            </a:r>
            <a:r>
              <a:rPr lang="en-GB" altLang="zh-CN" sz="1050" i="1" dirty="0">
                <a:solidFill>
                  <a:srgbClr val="9876AA"/>
                </a:solidFill>
              </a:rPr>
              <a:t>DEFAULT_DESTINATION</a:t>
            </a:r>
            <a:r>
              <a:rPr lang="en-GB" altLang="zh-CN" sz="1050" dirty="0"/>
              <a:t>)</a:t>
            </a:r>
            <a:r>
              <a:rPr lang="en-GB" altLang="zh-CN" sz="1050" dirty="0">
                <a:solidFill>
                  <a:srgbClr val="CC7832"/>
                </a:solidFill>
              </a:rPr>
              <a:t>;</a:t>
            </a:r>
            <a:endParaRPr lang="en-GB" altLang="zh-CN" sz="1050" dirty="0">
              <a:solidFill>
                <a:srgbClr val="CC7832"/>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Queue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331640" y="789552"/>
            <a:ext cx="6480720" cy="4131900"/>
          </a:xfrm>
          <a:prstGeom prst="rect">
            <a:avLst/>
          </a:prstGeom>
        </p:spPr>
        <p:txBody>
          <a:bodyPr wrap="square">
            <a:spAutoFit/>
          </a:bodyPr>
          <a:lstStyle/>
          <a:p>
            <a:r>
              <a:rPr lang="en-US" altLang="zh-CN" sz="1050" dirty="0" err="1">
                <a:solidFill>
                  <a:schemeClr val="tx2"/>
                </a:solidFill>
              </a:rPr>
              <a:t>JMSConsumer.java</a:t>
            </a:r>
            <a:endParaRPr lang="en-GB" altLang="zh-CN" sz="1050" dirty="0">
              <a:solidFill>
                <a:srgbClr val="CC7832"/>
              </a:solidFill>
            </a:endParaRPr>
          </a:p>
          <a:p>
            <a:r>
              <a:rPr lang="en-GB" altLang="zh-CN" sz="1050" dirty="0">
                <a:solidFill>
                  <a:srgbClr val="CC7832"/>
                </a:solidFill>
              </a:rPr>
              <a:t>            </a:t>
            </a:r>
            <a:r>
              <a:rPr lang="en-GB" altLang="zh-CN" sz="1050" dirty="0"/>
              <a:t>connection = </a:t>
            </a:r>
            <a:r>
              <a:rPr lang="en-GB" altLang="zh-CN" sz="1050" dirty="0" err="1"/>
              <a:t>connectionFactory.createConnection</a:t>
            </a:r>
            <a:r>
              <a:rPr lang="en-GB" altLang="zh-CN" sz="1050" dirty="0"/>
              <a:t>(</a:t>
            </a:r>
            <a:r>
              <a:rPr lang="en-GB" altLang="zh-CN" sz="1050" i="1" dirty="0">
                <a:solidFill>
                  <a:srgbClr val="9876AA"/>
                </a:solidFill>
              </a:rPr>
              <a:t>DEFAULT_USERNAME</a:t>
            </a:r>
            <a:r>
              <a:rPr lang="en-GB" altLang="zh-CN" sz="1050" dirty="0">
                <a:solidFill>
                  <a:srgbClr val="CC7832"/>
                </a:solidFill>
              </a:rPr>
              <a:t>, </a:t>
            </a:r>
            <a:r>
              <a:rPr lang="en-GB" altLang="zh-CN" sz="1050" i="1" dirty="0">
                <a:solidFill>
                  <a:srgbClr val="9876AA"/>
                </a:solidFill>
              </a:rPr>
              <a:t>DEFAULT_PASSWORD</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session = </a:t>
            </a:r>
            <a:r>
              <a:rPr lang="en-GB" altLang="zh-CN" sz="1050" dirty="0" err="1"/>
              <a:t>connection.createSession</a:t>
            </a:r>
            <a:r>
              <a:rPr lang="en-GB" altLang="zh-CN" sz="1050" dirty="0"/>
              <a:t>(</a:t>
            </a:r>
            <a:r>
              <a:rPr lang="en-GB" altLang="zh-CN" sz="1050" dirty="0">
                <a:solidFill>
                  <a:srgbClr val="CC7832"/>
                </a:solidFill>
              </a:rPr>
              <a:t>false, </a:t>
            </a:r>
            <a:r>
              <a:rPr lang="en-GB" altLang="zh-CN" sz="1050" dirty="0" err="1"/>
              <a:t>Session.</a:t>
            </a:r>
            <a:r>
              <a:rPr lang="en-GB" altLang="zh-CN" sz="1050" i="1" dirty="0" err="1">
                <a:solidFill>
                  <a:srgbClr val="9876AA"/>
                </a:solidFill>
              </a:rPr>
              <a:t>AUTO_ACKNOWLEDGE</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consumer = </a:t>
            </a:r>
            <a:r>
              <a:rPr lang="en-GB" altLang="zh-CN" sz="1050" dirty="0" err="1"/>
              <a:t>session.createConsumer</a:t>
            </a:r>
            <a:r>
              <a:rPr lang="en-GB" altLang="zh-CN" sz="1050" dirty="0"/>
              <a:t>(destination)</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connection.start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solidFill>
                  <a:srgbClr val="808080"/>
                </a:solidFill>
              </a:rPr>
              <a:t>// </a:t>
            </a:r>
            <a:r>
              <a:rPr lang="zh-CN" altLang="en-US" sz="1050" dirty="0">
                <a:solidFill>
                  <a:srgbClr val="808080"/>
                </a:solidFill>
              </a:rPr>
              <a:t>等待</a:t>
            </a:r>
            <a:r>
              <a:rPr lang="en-US" altLang="zh-CN" sz="1050" dirty="0">
                <a:solidFill>
                  <a:srgbClr val="808080"/>
                </a:solidFill>
              </a:rPr>
              <a:t>30</a:t>
            </a:r>
            <a:r>
              <a:rPr lang="zh-CN" altLang="en-US" sz="1050" dirty="0">
                <a:solidFill>
                  <a:srgbClr val="808080"/>
                </a:solidFill>
              </a:rPr>
              <a:t>秒退出</a:t>
            </a:r>
            <a:br>
              <a:rPr lang="zh-CN" altLang="en-US" sz="1050" dirty="0">
                <a:solidFill>
                  <a:srgbClr val="808080"/>
                </a:solidFill>
              </a:rPr>
            </a:br>
            <a:r>
              <a:rPr lang="zh-CN" altLang="en-US" sz="1050" dirty="0">
                <a:solidFill>
                  <a:srgbClr val="808080"/>
                </a:solidFill>
              </a:rPr>
              <a:t>            </a:t>
            </a:r>
            <a:r>
              <a:rPr lang="en-GB" altLang="zh-CN" sz="1050" dirty="0" err="1"/>
              <a:t>CountDownLatch</a:t>
            </a:r>
            <a:r>
              <a:rPr lang="en-GB" altLang="zh-CN" sz="1050" dirty="0"/>
              <a:t> latch = </a:t>
            </a:r>
            <a:r>
              <a:rPr lang="en-GB" altLang="zh-CN" sz="1050" dirty="0">
                <a:solidFill>
                  <a:srgbClr val="CC7832"/>
                </a:solidFill>
              </a:rPr>
              <a:t>new </a:t>
            </a:r>
            <a:r>
              <a:rPr lang="en-GB" altLang="zh-CN" sz="1050" dirty="0" err="1"/>
              <a:t>CountDownLatch</a:t>
            </a:r>
            <a:r>
              <a:rPr lang="en-GB" altLang="zh-CN" sz="1050" dirty="0"/>
              <a:t>(</a:t>
            </a:r>
            <a:r>
              <a:rPr lang="en-GB" altLang="zh-CN" sz="1050" dirty="0">
                <a:solidFill>
                  <a:srgbClr val="6897BB"/>
                </a:solidFill>
              </a:rPr>
              <a:t>1</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i="1" dirty="0" err="1">
                <a:solidFill>
                  <a:srgbClr val="9876AA"/>
                </a:solidFill>
              </a:rPr>
              <a:t>log</a:t>
            </a:r>
            <a:r>
              <a:rPr lang="en-GB" altLang="zh-CN" sz="1050" dirty="0" err="1"/>
              <a:t>.info</a:t>
            </a:r>
            <a:r>
              <a:rPr lang="en-GB" altLang="zh-CN" sz="1050" dirty="0"/>
              <a:t>(</a:t>
            </a:r>
            <a:r>
              <a:rPr lang="en-GB" altLang="zh-CN" sz="1050" dirty="0">
                <a:solidFill>
                  <a:srgbClr val="6A8759"/>
                </a:solidFill>
              </a:rPr>
              <a:t>"</a:t>
            </a:r>
            <a:r>
              <a:rPr lang="zh-CN" altLang="en-US" sz="1050" dirty="0">
                <a:solidFill>
                  <a:srgbClr val="6A8759"/>
                </a:solidFill>
              </a:rPr>
              <a:t>开始从</a:t>
            </a:r>
            <a:r>
              <a:rPr lang="en-GB" altLang="zh-CN" sz="1050" dirty="0">
                <a:solidFill>
                  <a:srgbClr val="6A8759"/>
                </a:solidFill>
              </a:rPr>
              <a:t>JBOSS</a:t>
            </a:r>
            <a:r>
              <a:rPr lang="zh-CN" altLang="en-US" sz="1050" dirty="0">
                <a:solidFill>
                  <a:srgbClr val="6A8759"/>
                </a:solidFill>
              </a:rPr>
              <a:t>端接收信息</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GB" altLang="zh-CN" sz="1050" dirty="0">
                <a:solidFill>
                  <a:srgbClr val="CC7832"/>
                </a:solidFill>
              </a:rPr>
              <a:t>int </a:t>
            </a:r>
            <a:r>
              <a:rPr lang="en-GB" altLang="zh-CN" sz="1050" dirty="0" err="1"/>
              <a:t>i</a:t>
            </a:r>
            <a:r>
              <a:rPr lang="en-GB" altLang="zh-CN" sz="1050" dirty="0"/>
              <a:t> = </a:t>
            </a:r>
            <a:r>
              <a:rPr lang="en-GB" altLang="zh-CN" sz="1050" dirty="0">
                <a:solidFill>
                  <a:srgbClr val="6897BB"/>
                </a:solidFill>
              </a:rPr>
              <a:t>0</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for </a:t>
            </a:r>
            <a:r>
              <a:rPr lang="en-GB" altLang="zh-CN" sz="1050" dirty="0"/>
              <a:t>(</a:t>
            </a:r>
            <a:r>
              <a:rPr lang="en-GB" altLang="zh-CN" sz="1050" dirty="0">
                <a:solidFill>
                  <a:srgbClr val="CC7832"/>
                </a:solidFill>
              </a:rPr>
              <a:t>; </a:t>
            </a:r>
            <a:r>
              <a:rPr lang="en-GB" altLang="zh-CN" sz="1050" dirty="0" err="1"/>
              <a:t>i</a:t>
            </a:r>
            <a:r>
              <a:rPr lang="en-GB" altLang="zh-CN" sz="1050" dirty="0"/>
              <a:t> &lt; </a:t>
            </a:r>
            <a:r>
              <a:rPr lang="en-GB" altLang="zh-CN" sz="1050" i="1" dirty="0">
                <a:solidFill>
                  <a:srgbClr val="9876AA"/>
                </a:solidFill>
              </a:rPr>
              <a:t>WAIT_COUNT</a:t>
            </a:r>
            <a:r>
              <a:rPr lang="en-GB" altLang="zh-CN" sz="1050" dirty="0">
                <a:solidFill>
                  <a:srgbClr val="CC7832"/>
                </a:solidFill>
              </a:rPr>
              <a:t>; </a:t>
            </a:r>
            <a:r>
              <a:rPr lang="en-GB" altLang="zh-CN" sz="1050" dirty="0" err="1"/>
              <a:t>i</a:t>
            </a:r>
            <a:r>
              <a:rPr lang="en-GB" altLang="zh-CN" sz="1050" dirty="0"/>
              <a:t>++) {</a:t>
            </a:r>
            <a:br>
              <a:rPr lang="en-GB" altLang="zh-CN" sz="1050" dirty="0"/>
            </a:br>
            <a:r>
              <a:rPr lang="en-GB" altLang="zh-CN" sz="1050" dirty="0"/>
              <a:t>                </a:t>
            </a:r>
            <a:r>
              <a:rPr lang="en-GB" altLang="zh-CN" sz="1050" dirty="0">
                <a:solidFill>
                  <a:srgbClr val="CC7832"/>
                </a:solidFill>
              </a:rPr>
              <a:t>if </a:t>
            </a:r>
            <a:r>
              <a:rPr lang="en-GB" altLang="zh-CN" sz="1050" dirty="0"/>
              <a:t>(message != </a:t>
            </a:r>
            <a:r>
              <a:rPr lang="en-GB" altLang="zh-CN" sz="1050" dirty="0">
                <a:solidFill>
                  <a:srgbClr val="CC7832"/>
                </a:solidFill>
              </a:rPr>
              <a:t>null</a:t>
            </a:r>
            <a:r>
              <a:rPr lang="en-GB" altLang="zh-CN" sz="1050" dirty="0"/>
              <a:t>) {</a:t>
            </a:r>
            <a:br>
              <a:rPr lang="en-GB" altLang="zh-CN" sz="1050" dirty="0"/>
            </a:br>
            <a:r>
              <a:rPr lang="en-GB" altLang="zh-CN" sz="1050" dirty="0"/>
              <a:t>                    </a:t>
            </a:r>
            <a:r>
              <a:rPr lang="en-GB" altLang="zh-CN" sz="1050" i="1" dirty="0" err="1">
                <a:solidFill>
                  <a:srgbClr val="9876AA"/>
                </a:solidFill>
              </a:rPr>
              <a:t>log</a:t>
            </a:r>
            <a:r>
              <a:rPr lang="en-GB" altLang="zh-CN" sz="1050" dirty="0" err="1"/>
              <a:t>.info</a:t>
            </a:r>
            <a:r>
              <a:rPr lang="en-GB" altLang="zh-CN" sz="1050" dirty="0"/>
              <a:t>(</a:t>
            </a:r>
            <a:r>
              <a:rPr lang="en-GB" altLang="zh-CN" sz="1050" dirty="0">
                <a:solidFill>
                  <a:srgbClr val="6A8759"/>
                </a:solidFill>
              </a:rPr>
              <a:t>"</a:t>
            </a:r>
            <a:r>
              <a:rPr lang="zh-CN" altLang="en-US" sz="1050" dirty="0">
                <a:solidFill>
                  <a:srgbClr val="6A8759"/>
                </a:solidFill>
              </a:rPr>
              <a:t>接收到的消息的内容</a:t>
            </a:r>
            <a:r>
              <a:rPr lang="en-US" altLang="zh-CN" sz="1050" dirty="0">
                <a:solidFill>
                  <a:srgbClr val="6A8759"/>
                </a:solidFill>
              </a:rPr>
              <a:t>:" </a:t>
            </a:r>
            <a:r>
              <a:rPr lang="en-US" altLang="zh-CN" sz="1050" dirty="0"/>
              <a:t>+ </a:t>
            </a:r>
            <a:r>
              <a:rPr lang="en-GB" altLang="zh-CN" sz="1050" dirty="0" err="1"/>
              <a:t>message.getText</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i</a:t>
            </a:r>
            <a:r>
              <a:rPr lang="en-GB" altLang="zh-CN" sz="1050" dirty="0"/>
              <a:t> = </a:t>
            </a:r>
            <a:r>
              <a:rPr lang="en-GB" altLang="zh-CN" sz="1050" dirty="0">
                <a:solidFill>
                  <a:srgbClr val="6897BB"/>
                </a:solidFill>
              </a:rPr>
              <a:t>0</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i="1" dirty="0" err="1">
                <a:solidFill>
                  <a:srgbClr val="9876AA"/>
                </a:solidFill>
              </a:rPr>
              <a:t>log</a:t>
            </a:r>
            <a:r>
              <a:rPr lang="en-GB" altLang="zh-CN" sz="1050" dirty="0" err="1"/>
              <a:t>.info</a:t>
            </a:r>
            <a:r>
              <a:rPr lang="en-GB" altLang="zh-CN" sz="1050" dirty="0"/>
              <a:t>(</a:t>
            </a:r>
            <a:r>
              <a:rPr lang="en-GB" altLang="zh-CN" sz="1050" dirty="0">
                <a:solidFill>
                  <a:srgbClr val="6A8759"/>
                </a:solidFill>
              </a:rPr>
              <a:t>"</a:t>
            </a:r>
            <a:r>
              <a:rPr lang="zh-CN" altLang="en-US" sz="1050" dirty="0">
                <a:solidFill>
                  <a:srgbClr val="6A8759"/>
                </a:solidFill>
              </a:rPr>
              <a:t>开始从</a:t>
            </a:r>
            <a:r>
              <a:rPr lang="en-GB" altLang="zh-CN" sz="1050" dirty="0">
                <a:solidFill>
                  <a:srgbClr val="6A8759"/>
                </a:solidFill>
              </a:rPr>
              <a:t>JBOSS</a:t>
            </a:r>
            <a:r>
              <a:rPr lang="zh-CN" altLang="en-US" sz="1050" dirty="0">
                <a:solidFill>
                  <a:srgbClr val="6A8759"/>
                </a:solidFill>
              </a:rPr>
              <a:t>端接收信息</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GB" altLang="zh-CN" sz="1050" dirty="0"/>
              <a:t>message = (</a:t>
            </a:r>
            <a:r>
              <a:rPr lang="en-GB" altLang="zh-CN" sz="1050" dirty="0" err="1"/>
              <a:t>TextMessage</a:t>
            </a:r>
            <a:r>
              <a:rPr lang="en-GB" altLang="zh-CN" sz="1050" dirty="0"/>
              <a:t>) </a:t>
            </a:r>
            <a:r>
              <a:rPr lang="en-GB" altLang="zh-CN" sz="1050" dirty="0" err="1"/>
              <a:t>consumer.receive</a:t>
            </a:r>
            <a:r>
              <a:rPr lang="en-GB" altLang="zh-CN" sz="1050" dirty="0"/>
              <a:t>(</a:t>
            </a:r>
            <a:r>
              <a:rPr lang="en-GB" altLang="zh-CN" sz="1050" dirty="0">
                <a:solidFill>
                  <a:srgbClr val="6897BB"/>
                </a:solidFill>
              </a:rPr>
              <a:t>5000</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err="1"/>
              <a:t>latch.await</a:t>
            </a:r>
            <a:r>
              <a:rPr lang="en-GB" altLang="zh-CN" sz="1050" dirty="0"/>
              <a:t>(</a:t>
            </a:r>
            <a:r>
              <a:rPr lang="en-GB" altLang="zh-CN" sz="1050" dirty="0">
                <a:solidFill>
                  <a:srgbClr val="6897BB"/>
                </a:solidFill>
              </a:rPr>
              <a:t>1</a:t>
            </a:r>
            <a:r>
              <a:rPr lang="en-GB" altLang="zh-CN" sz="1050" dirty="0">
                <a:solidFill>
                  <a:srgbClr val="CC7832"/>
                </a:solidFill>
              </a:rPr>
              <a:t>, </a:t>
            </a:r>
            <a:r>
              <a:rPr lang="en-GB" altLang="zh-CN" sz="1050" dirty="0" err="1"/>
              <a:t>TimeUnit.</a:t>
            </a:r>
            <a:r>
              <a:rPr lang="en-GB" altLang="zh-CN" sz="1050" i="1" dirty="0" err="1">
                <a:solidFill>
                  <a:srgbClr val="9876AA"/>
                </a:solidFill>
              </a:rPr>
              <a:t>SECONDS</a:t>
            </a:r>
            <a:r>
              <a:rPr lang="en-GB" altLang="zh-CN" sz="1050" dirty="0"/>
              <a:t>)</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a:t>
            </a:r>
            <a:br>
              <a:rPr lang="en-GB" altLang="zh-CN" sz="1050" dirty="0"/>
            </a:br>
            <a:r>
              <a:rPr lang="en-GB" altLang="zh-CN" sz="1050" dirty="0"/>
              <a:t>        } </a:t>
            </a:r>
            <a:r>
              <a:rPr lang="en-GB" altLang="zh-CN" sz="1050" dirty="0">
                <a:solidFill>
                  <a:srgbClr val="CC7832"/>
                </a:solidFill>
              </a:rPr>
              <a:t>catch </a:t>
            </a:r>
            <a:r>
              <a:rPr lang="en-GB" altLang="zh-CN" sz="1050" dirty="0"/>
              <a:t>(Exception e) {  </a:t>
            </a:r>
            <a:r>
              <a:rPr lang="en-GB" altLang="zh-CN" sz="1050" i="1" dirty="0" err="1">
                <a:solidFill>
                  <a:srgbClr val="9876AA"/>
                </a:solidFill>
              </a:rPr>
              <a:t>log</a:t>
            </a:r>
            <a:r>
              <a:rPr lang="en-GB" altLang="zh-CN" sz="1050" dirty="0" err="1"/>
              <a:t>.severe</a:t>
            </a:r>
            <a:r>
              <a:rPr lang="en-GB" altLang="zh-CN" sz="1050" dirty="0"/>
              <a:t>(</a:t>
            </a:r>
            <a:r>
              <a:rPr lang="en-GB" altLang="zh-CN" sz="1050" dirty="0" err="1"/>
              <a:t>e.getMessage</a:t>
            </a:r>
            <a:r>
              <a:rPr lang="en-GB" altLang="zh-CN" sz="1050" dirty="0"/>
              <a:t>())</a:t>
            </a:r>
            <a:r>
              <a:rPr lang="en-GB" altLang="zh-CN" sz="1050" dirty="0">
                <a:solidFill>
                  <a:srgbClr val="CC7832"/>
                </a:solidFill>
              </a:rPr>
              <a:t>; throw </a:t>
            </a:r>
            <a:r>
              <a:rPr lang="en-GB" altLang="zh-CN" sz="1050" dirty="0"/>
              <a:t>e</a:t>
            </a:r>
            <a:r>
              <a:rPr lang="en-GB" altLang="zh-CN" sz="1050" dirty="0">
                <a:solidFill>
                  <a:srgbClr val="CC7832"/>
                </a:solidFill>
              </a:rPr>
              <a:t>;</a:t>
            </a:r>
            <a:br>
              <a:rPr lang="en-GB" altLang="zh-CN" sz="1050" dirty="0">
                <a:solidFill>
                  <a:srgbClr val="CC7832"/>
                </a:solidFill>
              </a:rPr>
            </a:br>
            <a:r>
              <a:rPr lang="en-GB" altLang="zh-CN" sz="1050" dirty="0">
                <a:solidFill>
                  <a:srgbClr val="CC7832"/>
                </a:solidFill>
              </a:rPr>
              <a:t>        </a:t>
            </a:r>
            <a:r>
              <a:rPr lang="en-GB" altLang="zh-CN" sz="1050" dirty="0"/>
              <a:t>} </a:t>
            </a:r>
            <a:r>
              <a:rPr lang="en-GB" altLang="zh-CN" sz="1050" dirty="0">
                <a:solidFill>
                  <a:srgbClr val="CC7832"/>
                </a:solidFill>
              </a:rPr>
              <a:t>finally </a:t>
            </a:r>
            <a:r>
              <a:rPr lang="en-GB" altLang="zh-CN" sz="1050" dirty="0"/>
              <a:t>{</a:t>
            </a:r>
            <a:br>
              <a:rPr lang="en-GB" altLang="zh-CN" sz="1050" dirty="0"/>
            </a:br>
            <a:r>
              <a:rPr lang="en-GB" altLang="zh-CN" sz="1050" dirty="0"/>
              <a:t>            </a:t>
            </a:r>
            <a:r>
              <a:rPr lang="en-GB" altLang="zh-CN" sz="1050" dirty="0">
                <a:solidFill>
                  <a:srgbClr val="CC7832"/>
                </a:solidFill>
              </a:rPr>
              <a:t>if </a:t>
            </a:r>
            <a:r>
              <a:rPr lang="en-GB" altLang="zh-CN" sz="1050" dirty="0"/>
              <a:t>(context != </a:t>
            </a:r>
            <a:r>
              <a:rPr lang="en-GB" altLang="zh-CN" sz="1050" dirty="0">
                <a:solidFill>
                  <a:srgbClr val="CC7832"/>
                </a:solidFill>
              </a:rPr>
              <a:t>null</a:t>
            </a:r>
            <a:r>
              <a:rPr lang="en-GB" altLang="zh-CN" sz="1050" dirty="0"/>
              <a:t>) {  </a:t>
            </a:r>
            <a:r>
              <a:rPr lang="en-GB" altLang="zh-CN" sz="1050" dirty="0" err="1"/>
              <a:t>context.close</a:t>
            </a:r>
            <a:r>
              <a:rPr lang="en-GB" altLang="zh-CN" sz="1050" dirty="0"/>
              <a:t>()</a:t>
            </a:r>
            <a:r>
              <a:rPr lang="en-GB" altLang="zh-CN" sz="1050" dirty="0">
                <a:solidFill>
                  <a:srgbClr val="CC7832"/>
                </a:solidFill>
              </a:rPr>
              <a:t>;  </a:t>
            </a:r>
            <a:r>
              <a:rPr lang="en-GB" altLang="zh-CN" sz="1050" dirty="0"/>
              <a:t>}</a:t>
            </a:r>
            <a:br>
              <a:rPr lang="en-GB" altLang="zh-CN" sz="1050" dirty="0"/>
            </a:br>
            <a:r>
              <a:rPr lang="en-GB" altLang="zh-CN" sz="1050" dirty="0"/>
              <a:t>            </a:t>
            </a:r>
            <a:r>
              <a:rPr lang="en-GB" altLang="zh-CN" sz="1050" dirty="0">
                <a:solidFill>
                  <a:srgbClr val="CC7832"/>
                </a:solidFill>
              </a:rPr>
              <a:t>if </a:t>
            </a:r>
            <a:r>
              <a:rPr lang="en-GB" altLang="zh-CN" sz="1050" dirty="0"/>
              <a:t>(connection != </a:t>
            </a:r>
            <a:r>
              <a:rPr lang="en-GB" altLang="zh-CN" sz="1050" dirty="0">
                <a:solidFill>
                  <a:srgbClr val="CC7832"/>
                </a:solidFill>
              </a:rPr>
              <a:t>null</a:t>
            </a:r>
            <a:r>
              <a:rPr lang="en-GB" altLang="zh-CN" sz="1050" dirty="0"/>
              <a:t>) {  </a:t>
            </a:r>
            <a:r>
              <a:rPr lang="en-GB" altLang="zh-CN" sz="1050" dirty="0" err="1"/>
              <a:t>connection.close</a:t>
            </a:r>
            <a:r>
              <a:rPr lang="en-GB" altLang="zh-CN" sz="1050" dirty="0"/>
              <a:t>()</a:t>
            </a:r>
            <a:r>
              <a:rPr lang="en-GB" altLang="zh-CN" sz="1050" dirty="0">
                <a:solidFill>
                  <a:srgbClr val="CC7832"/>
                </a:solidFill>
              </a:rPr>
              <a:t>;  </a:t>
            </a:r>
            <a:r>
              <a:rPr lang="en-GB" altLang="zh-CN" sz="1050" dirty="0"/>
              <a:t>}</a:t>
            </a:r>
            <a:br>
              <a:rPr lang="en-GB" altLang="zh-CN" sz="1050" dirty="0"/>
            </a:br>
            <a:r>
              <a:rPr lang="en-GB" altLang="zh-CN" sz="1050" dirty="0"/>
              <a:t>        }</a:t>
            </a:r>
            <a:br>
              <a:rPr lang="en-GB" altLang="zh-CN" sz="1050" dirty="0"/>
            </a:br>
            <a:r>
              <a:rPr lang="en-GB" altLang="zh-CN" sz="1050" dirty="0"/>
              <a:t>    }</a:t>
            </a:r>
            <a:br>
              <a:rPr lang="en-GB" altLang="zh-CN" sz="1050" dirty="0"/>
            </a:br>
            <a:r>
              <a:rPr lang="en-GB" altLang="zh-CN" sz="1050" dirty="0"/>
              <a:t>}</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Queue</a:t>
            </a:r>
            <a:endParaRPr kumimoji="1" lang="zh-CN" altLang="en-US" dirty="0"/>
          </a:p>
        </p:txBody>
      </p:sp>
      <p:sp>
        <p:nvSpPr>
          <p:cNvPr id="3" name="内容占位符 2"/>
          <p:cNvSpPr>
            <a:spLocks noGrp="1"/>
          </p:cNvSpPr>
          <p:nvPr>
            <p:ph idx="1"/>
          </p:nvPr>
        </p:nvSpPr>
        <p:spPr/>
        <p:txBody>
          <a:bodyPr/>
          <a:lstStyle/>
          <a:p>
            <a:r>
              <a:rPr kumimoji="1" lang="en-US" altLang="zh-CN" dirty="0"/>
              <a:t>Run</a:t>
            </a:r>
            <a:r>
              <a:rPr kumimoji="1" lang="zh-CN" altLang="en-US" dirty="0"/>
              <a:t> </a:t>
            </a:r>
            <a:r>
              <a:rPr kumimoji="1" lang="en-US" altLang="zh-CN" dirty="0" err="1">
                <a:solidFill>
                  <a:schemeClr val="tx2"/>
                </a:solidFill>
                <a:latin typeface="Consolas" panose="020B0609020204030204" pitchFamily="49" charset="0"/>
                <a:cs typeface="Consolas" panose="020B0609020204030204" pitchFamily="49" charset="0"/>
              </a:rPr>
              <a:t>JMSProducer</a:t>
            </a:r>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Run</a:t>
            </a:r>
            <a:r>
              <a:rPr kumimoji="1" lang="zh-CN" altLang="en-US" dirty="0"/>
              <a:t> </a:t>
            </a:r>
            <a:r>
              <a:rPr kumimoji="1" lang="en-US" altLang="zh-CN" dirty="0" err="1">
                <a:solidFill>
                  <a:schemeClr val="tx2"/>
                </a:solidFill>
                <a:latin typeface="Consolas" panose="020B0609020204030204" pitchFamily="49" charset="0"/>
                <a:cs typeface="Consolas" panose="020B0609020204030204" pitchFamily="49" charset="0"/>
              </a:rPr>
              <a:t>JMSConsumer</a:t>
            </a:r>
            <a:endParaRPr kumimoji="1" lang="zh-CN" altLang="en-US"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47664" y="1221601"/>
            <a:ext cx="4266474" cy="1553492"/>
          </a:xfrm>
          <a:prstGeom prst="rect">
            <a:avLst/>
          </a:prstGeom>
        </p:spPr>
      </p:pic>
      <p:pic>
        <p:nvPicPr>
          <p:cNvPr id="7" name="图片 6"/>
          <p:cNvPicPr>
            <a:picLocks noChangeAspect="1"/>
          </p:cNvPicPr>
          <p:nvPr/>
        </p:nvPicPr>
        <p:blipFill>
          <a:blip r:embed="rId2"/>
          <a:stretch>
            <a:fillRect/>
          </a:stretch>
        </p:blipFill>
        <p:spPr>
          <a:xfrm>
            <a:off x="1553589" y="3185027"/>
            <a:ext cx="4240760" cy="15534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Topic</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98376" y="777064"/>
            <a:ext cx="6102678" cy="1938992"/>
          </a:xfrm>
          <a:prstGeom prst="rect">
            <a:avLst/>
          </a:prstGeom>
        </p:spPr>
        <p:txBody>
          <a:bodyPr wrap="square">
            <a:spAutoFit/>
          </a:bodyPr>
          <a:lstStyle/>
          <a:p>
            <a:r>
              <a:rPr lang="en-US" altLang="zh-CN" sz="1200" dirty="0" err="1">
                <a:solidFill>
                  <a:schemeClr val="tx2"/>
                </a:solidFill>
              </a:rPr>
              <a:t>JMSPub.java</a:t>
            </a:r>
            <a:endParaRPr lang="en-GB" altLang="zh-CN" sz="1200" dirty="0">
              <a:solidFill>
                <a:schemeClr val="tx2"/>
              </a:solidFill>
            </a:endParaRPr>
          </a:p>
          <a:p>
            <a:r>
              <a:rPr lang="en-GB" altLang="zh-CN" sz="1200" dirty="0" err="1"/>
              <a:t>System.</a:t>
            </a:r>
            <a:r>
              <a:rPr lang="en-GB" altLang="zh-CN" sz="1200" i="1" dirty="0" err="1">
                <a:solidFill>
                  <a:srgbClr val="9876AA"/>
                </a:solidFill>
              </a:rPr>
              <a:t>out</a:t>
            </a:r>
            <a:r>
              <a:rPr lang="en-GB" altLang="zh-CN" sz="1200" dirty="0" err="1"/>
              <a:t>.print</a:t>
            </a:r>
            <a:r>
              <a:rPr lang="en-GB" altLang="zh-CN" sz="1200" dirty="0"/>
              <a:t>(</a:t>
            </a:r>
            <a:r>
              <a:rPr lang="en-GB" altLang="zh-CN" sz="1200" dirty="0">
                <a:solidFill>
                  <a:srgbClr val="6A8759"/>
                </a:solidFill>
              </a:rPr>
              <a:t>"</a:t>
            </a:r>
            <a:r>
              <a:rPr lang="zh-CN" altLang="en-US" sz="1200" dirty="0">
                <a:solidFill>
                  <a:srgbClr val="6A8759"/>
                </a:solidFill>
              </a:rPr>
              <a:t>输入要发送的消息：</a:t>
            </a:r>
            <a:r>
              <a:rPr lang="en-US" altLang="zh-CN" sz="1200" dirty="0">
                <a:solidFill>
                  <a:srgbClr val="6A8759"/>
                </a:solidFill>
              </a:rPr>
              <a:t>(</a:t>
            </a:r>
            <a:r>
              <a:rPr lang="zh-CN" altLang="en-US" sz="1200" dirty="0">
                <a:solidFill>
                  <a:srgbClr val="6A8759"/>
                </a:solidFill>
              </a:rPr>
              <a:t>数字</a:t>
            </a:r>
            <a:r>
              <a:rPr lang="en-US" altLang="zh-CN" sz="1200" dirty="0">
                <a:solidFill>
                  <a:srgbClr val="6A8759"/>
                </a:solidFill>
              </a:rPr>
              <a:t>0</a:t>
            </a:r>
            <a:r>
              <a:rPr lang="zh-CN" altLang="en-US" sz="1200" dirty="0">
                <a:solidFill>
                  <a:srgbClr val="6A8759"/>
                </a:solidFill>
              </a:rPr>
              <a:t>退出</a:t>
            </a:r>
            <a:r>
              <a:rPr lang="en-US" altLang="zh-CN" sz="1200" dirty="0">
                <a:solidFill>
                  <a:srgbClr val="6A8759"/>
                </a:solidFill>
              </a:rPr>
              <a:t>)"</a:t>
            </a:r>
            <a:r>
              <a:rPr lang="en-US" altLang="zh-CN" sz="1200" dirty="0"/>
              <a:t>)</a:t>
            </a:r>
            <a:r>
              <a:rPr lang="en-US" altLang="zh-CN" sz="1200" dirty="0">
                <a:solidFill>
                  <a:srgbClr val="CC7832"/>
                </a:solidFill>
              </a:rPr>
              <a:t>;</a:t>
            </a:r>
            <a:br>
              <a:rPr lang="en-US" altLang="zh-CN" sz="1200" dirty="0">
                <a:solidFill>
                  <a:srgbClr val="CC7832"/>
                </a:solidFill>
              </a:rPr>
            </a:br>
            <a:r>
              <a:rPr lang="en-GB" altLang="zh-CN" sz="1200" dirty="0"/>
              <a:t>line = </a:t>
            </a:r>
            <a:r>
              <a:rPr lang="en-GB" altLang="zh-CN" sz="1200" dirty="0" err="1"/>
              <a:t>msgStream.readLine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if </a:t>
            </a:r>
            <a:r>
              <a:rPr lang="en-GB" altLang="zh-CN" sz="1200" dirty="0"/>
              <a:t>(line != </a:t>
            </a:r>
            <a:r>
              <a:rPr lang="en-GB" altLang="zh-CN" sz="1200" dirty="0">
                <a:solidFill>
                  <a:srgbClr val="CC7832"/>
                </a:solidFill>
              </a:rPr>
              <a:t>null </a:t>
            </a:r>
            <a:r>
              <a:rPr lang="en-GB" altLang="zh-CN" sz="1200" dirty="0"/>
              <a:t>&amp;&amp; </a:t>
            </a:r>
            <a:r>
              <a:rPr lang="en-GB" altLang="zh-CN" sz="1200" dirty="0" err="1"/>
              <a:t>line.trim</a:t>
            </a:r>
            <a:r>
              <a:rPr lang="en-GB" altLang="zh-CN" sz="1200" dirty="0"/>
              <a:t>().length() != </a:t>
            </a:r>
            <a:r>
              <a:rPr lang="en-GB" altLang="zh-CN" sz="1200" dirty="0">
                <a:solidFill>
                  <a:srgbClr val="6897BB"/>
                </a:solidFill>
              </a:rPr>
              <a:t>0</a:t>
            </a:r>
            <a:r>
              <a:rPr lang="en-GB" altLang="zh-CN" sz="1200" dirty="0"/>
              <a:t>) {</a:t>
            </a:r>
            <a:br>
              <a:rPr lang="en-GB" altLang="zh-CN" sz="1200" dirty="0"/>
            </a:br>
            <a:r>
              <a:rPr lang="en-GB" altLang="zh-CN" sz="1200" dirty="0"/>
              <a:t>    </a:t>
            </a:r>
            <a:r>
              <a:rPr lang="en-GB" altLang="zh-CN" sz="1200" dirty="0" err="1"/>
              <a:t>TextMessage</a:t>
            </a:r>
            <a:r>
              <a:rPr lang="en-GB" altLang="zh-CN" sz="1200" dirty="0"/>
              <a:t> </a:t>
            </a:r>
            <a:r>
              <a:rPr lang="en-GB" altLang="zh-CN" sz="1200" dirty="0" err="1"/>
              <a:t>textMessage</a:t>
            </a:r>
            <a:r>
              <a:rPr lang="en-GB" altLang="zh-CN" sz="1200" dirty="0"/>
              <a:t> = </a:t>
            </a:r>
            <a:r>
              <a:rPr lang="en-GB" altLang="zh-CN" sz="1200" dirty="0" err="1"/>
              <a:t>session.createTextMessage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textMessage.setText</a:t>
            </a:r>
            <a:r>
              <a:rPr lang="en-GB" altLang="zh-CN" sz="1200" dirty="0"/>
              <a:t>(line)</a:t>
            </a:r>
            <a:r>
              <a:rPr lang="en-GB" altLang="zh-CN" sz="1200" dirty="0">
                <a:solidFill>
                  <a:srgbClr val="CC7832"/>
                </a:solidFill>
              </a:rPr>
              <a:t>;</a:t>
            </a:r>
            <a:br>
              <a:rPr lang="en-GB" altLang="zh-CN" sz="1200" dirty="0">
                <a:solidFill>
                  <a:srgbClr val="CC7832"/>
                </a:solidFill>
              </a:rPr>
            </a:br>
            <a:r>
              <a:rPr lang="en-GB" altLang="zh-CN" sz="1200" dirty="0">
                <a:solidFill>
                  <a:srgbClr val="FF0000"/>
                </a:solidFill>
              </a:rPr>
              <a:t>    </a:t>
            </a:r>
            <a:r>
              <a:rPr lang="en-GB" altLang="zh-CN" sz="1200" dirty="0" err="1">
                <a:solidFill>
                  <a:srgbClr val="FF0000"/>
                </a:solidFill>
              </a:rPr>
              <a:t>textMessage.setStringProperty</a:t>
            </a:r>
            <a:r>
              <a:rPr lang="en-GB" altLang="zh-CN" sz="1200" dirty="0"/>
              <a:t>(</a:t>
            </a:r>
            <a:r>
              <a:rPr lang="en-GB" altLang="zh-CN" sz="1200" dirty="0">
                <a:solidFill>
                  <a:srgbClr val="6A8759"/>
                </a:solidFill>
              </a:rPr>
              <a:t>"Selector"</a:t>
            </a:r>
            <a:r>
              <a:rPr lang="en-GB" altLang="zh-CN" sz="1200" dirty="0">
                <a:solidFill>
                  <a:srgbClr val="CC7832"/>
                </a:solidFill>
              </a:rPr>
              <a:t>, </a:t>
            </a:r>
            <a:r>
              <a:rPr lang="en-GB" altLang="zh-CN" sz="1200" dirty="0">
                <a:solidFill>
                  <a:srgbClr val="6A8759"/>
                </a:solidFill>
              </a:rPr>
              <a:t>"Funny"</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producer.send</a:t>
            </a:r>
            <a:r>
              <a:rPr lang="en-GB" altLang="zh-CN" sz="1200" dirty="0"/>
              <a:t>(</a:t>
            </a:r>
            <a:r>
              <a:rPr lang="en-GB" altLang="zh-CN" sz="1200" dirty="0" err="1"/>
              <a:t>textMessage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quitNow</a:t>
            </a:r>
            <a:r>
              <a:rPr lang="en-GB" altLang="zh-CN" sz="1200" dirty="0"/>
              <a:t> = </a:t>
            </a:r>
            <a:r>
              <a:rPr lang="en-GB" altLang="zh-CN" sz="1200" dirty="0" err="1"/>
              <a:t>line.equalsIgnoreCase</a:t>
            </a:r>
            <a:r>
              <a:rPr lang="en-GB" altLang="zh-CN" sz="1200" dirty="0"/>
              <a:t>(</a:t>
            </a:r>
            <a:r>
              <a:rPr lang="en-GB" altLang="zh-CN" sz="1200" dirty="0">
                <a:solidFill>
                  <a:srgbClr val="6A8759"/>
                </a:solidFill>
              </a:rPr>
              <a:t>"0"</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t>}</a:t>
            </a:r>
            <a:endParaRPr lang="zh-CN" altLang="en-US" sz="1200" dirty="0"/>
          </a:p>
        </p:txBody>
      </p:sp>
      <p:sp>
        <p:nvSpPr>
          <p:cNvPr id="6" name="矩形 5"/>
          <p:cNvSpPr/>
          <p:nvPr/>
        </p:nvSpPr>
        <p:spPr>
          <a:xfrm>
            <a:off x="4355976" y="777064"/>
            <a:ext cx="4954860" cy="3416320"/>
          </a:xfrm>
          <a:prstGeom prst="rect">
            <a:avLst/>
          </a:prstGeom>
        </p:spPr>
        <p:txBody>
          <a:bodyPr wrap="square">
            <a:spAutoFit/>
          </a:bodyPr>
          <a:lstStyle/>
          <a:p>
            <a:r>
              <a:rPr lang="en-US" altLang="zh-CN" sz="1200" dirty="0" err="1">
                <a:solidFill>
                  <a:schemeClr val="tx2"/>
                </a:solidFill>
              </a:rPr>
              <a:t>JMSSub.java</a:t>
            </a:r>
            <a:endParaRPr lang="en-GB" altLang="zh-CN" sz="1200" dirty="0">
              <a:solidFill>
                <a:schemeClr val="tx2"/>
              </a:solidFill>
            </a:endParaRPr>
          </a:p>
          <a:p>
            <a:r>
              <a:rPr lang="en-GB" altLang="zh-CN" sz="1200" dirty="0"/>
              <a:t>String selector</a:t>
            </a:r>
            <a:r>
              <a:rPr lang="en-GB" altLang="zh-CN" sz="1200" dirty="0">
                <a:solidFill>
                  <a:srgbClr val="CC7832"/>
                </a:solidFill>
              </a:rPr>
              <a:t>;</a:t>
            </a:r>
            <a:br>
              <a:rPr lang="en-GB" altLang="zh-CN" sz="1200" dirty="0">
                <a:solidFill>
                  <a:srgbClr val="CC7832"/>
                </a:solidFill>
              </a:rPr>
            </a:br>
            <a:r>
              <a:rPr lang="en-GB" altLang="zh-CN" sz="1200" dirty="0"/>
              <a:t>selector = </a:t>
            </a:r>
            <a:r>
              <a:rPr lang="en-GB" altLang="zh-CN" sz="1200" dirty="0">
                <a:solidFill>
                  <a:srgbClr val="CC7832"/>
                </a:solidFill>
              </a:rPr>
              <a:t>new </a:t>
            </a:r>
            <a:r>
              <a:rPr lang="en-GB" altLang="zh-CN" sz="1200" dirty="0"/>
              <a:t>String(</a:t>
            </a:r>
            <a:r>
              <a:rPr lang="en-GB" altLang="zh-CN" sz="1200" dirty="0">
                <a:solidFill>
                  <a:srgbClr val="6A8759"/>
                </a:solidFill>
              </a:rPr>
              <a:t>"(Selector = 'Funny')"</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t>consumer = </a:t>
            </a:r>
            <a:r>
              <a:rPr lang="en-GB" altLang="zh-CN" sz="1200" dirty="0" err="1"/>
              <a:t>session.createConsumer</a:t>
            </a:r>
            <a:r>
              <a:rPr lang="en-GB" altLang="zh-CN" sz="1200" dirty="0"/>
              <a:t>(topic</a:t>
            </a:r>
            <a:r>
              <a:rPr lang="en-GB" altLang="zh-CN" sz="1200" dirty="0">
                <a:solidFill>
                  <a:srgbClr val="CC7832"/>
                </a:solidFill>
              </a:rPr>
              <a:t>, </a:t>
            </a:r>
            <a:r>
              <a:rPr lang="en-GB" altLang="zh-CN" sz="1200" dirty="0">
                <a:solidFill>
                  <a:srgbClr val="FF0000"/>
                </a:solidFill>
              </a:rPr>
              <a:t>selector</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err="1"/>
              <a:t>consumer.</a:t>
            </a:r>
            <a:r>
              <a:rPr lang="en-GB" altLang="zh-CN" sz="1200" dirty="0" err="1">
                <a:solidFill>
                  <a:srgbClr val="FF0000"/>
                </a:solidFill>
              </a:rPr>
              <a:t>setMessageListener</a:t>
            </a:r>
            <a:r>
              <a:rPr lang="en-GB" altLang="zh-CN" sz="1200" dirty="0"/>
              <a:t>(</a:t>
            </a:r>
            <a:r>
              <a:rPr lang="en-GB" altLang="zh-CN" sz="1200" dirty="0">
                <a:solidFill>
                  <a:srgbClr val="CC7832"/>
                </a:solidFill>
              </a:rPr>
              <a:t>new </a:t>
            </a:r>
            <a:r>
              <a:rPr lang="en-GB" altLang="zh-CN" sz="1200" dirty="0" err="1"/>
              <a:t>javax.jms.MessageListener</a:t>
            </a:r>
            <a:r>
              <a:rPr lang="en-GB" altLang="zh-CN" sz="1200" dirty="0"/>
              <a:t>() {</a:t>
            </a:r>
            <a:br>
              <a:rPr lang="en-GB" altLang="zh-CN" sz="1200" dirty="0"/>
            </a:br>
            <a:r>
              <a:rPr lang="en-GB" altLang="zh-CN" sz="1200" dirty="0"/>
              <a:t>    </a:t>
            </a:r>
            <a:r>
              <a:rPr lang="en-GB" altLang="zh-CN" sz="1200" dirty="0">
                <a:solidFill>
                  <a:srgbClr val="CC7832"/>
                </a:solidFill>
              </a:rPr>
              <a:t>public void </a:t>
            </a:r>
            <a:r>
              <a:rPr lang="en-GB" altLang="zh-CN" sz="1200" dirty="0" err="1">
                <a:solidFill>
                  <a:srgbClr val="FFC66D"/>
                </a:solidFill>
              </a:rPr>
              <a:t>onMessage</a:t>
            </a:r>
            <a:r>
              <a:rPr lang="en-GB" altLang="zh-CN" sz="1200" dirty="0"/>
              <a:t>(Message message) {</a:t>
            </a:r>
            <a:br>
              <a:rPr lang="en-GB" altLang="zh-CN" sz="1200" dirty="0"/>
            </a:br>
            <a:r>
              <a:rPr lang="en-GB" altLang="zh-CN" sz="1200" dirty="0"/>
              <a:t>        </a:t>
            </a:r>
            <a:r>
              <a:rPr lang="en-GB" altLang="zh-CN" sz="1200" dirty="0">
                <a:solidFill>
                  <a:srgbClr val="CC7832"/>
                </a:solidFill>
              </a:rPr>
              <a:t>try </a:t>
            </a:r>
            <a:r>
              <a:rPr lang="en-GB" altLang="zh-CN" sz="1200" dirty="0"/>
              <a:t>{</a:t>
            </a:r>
            <a:br>
              <a:rPr lang="en-GB" altLang="zh-CN" sz="1200" dirty="0"/>
            </a:br>
            <a:r>
              <a:rPr lang="en-GB" altLang="zh-CN" sz="1200" dirty="0"/>
              <a:t>            </a:t>
            </a:r>
            <a:r>
              <a:rPr lang="en-GB" altLang="zh-CN" sz="1200" dirty="0" err="1"/>
              <a:t>TextMessage</a:t>
            </a:r>
            <a:r>
              <a:rPr lang="en-GB" altLang="zh-CN" sz="1200" dirty="0"/>
              <a:t> tm = (</a:t>
            </a:r>
            <a:r>
              <a:rPr lang="en-GB" altLang="zh-CN" sz="1200" dirty="0" err="1"/>
              <a:t>TextMessage</a:t>
            </a:r>
            <a:r>
              <a:rPr lang="en-GB" altLang="zh-CN" sz="1200" dirty="0"/>
              <a:t>) message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a:t>
            </a:r>
            <a:r>
              <a:rPr lang="zh-CN" altLang="en-US" sz="1200" dirty="0">
                <a:solidFill>
                  <a:srgbClr val="6A8759"/>
                </a:solidFill>
              </a:rPr>
              <a:t>接收到的消息内容</a:t>
            </a:r>
            <a:r>
              <a:rPr lang="en-US" altLang="zh-CN" sz="1200" dirty="0">
                <a:solidFill>
                  <a:srgbClr val="6A8759"/>
                </a:solidFill>
              </a:rPr>
              <a:t>: " </a:t>
            </a:r>
            <a:r>
              <a:rPr lang="en-US" altLang="zh-CN" sz="1200" dirty="0"/>
              <a:t>+ </a:t>
            </a:r>
            <a:r>
              <a:rPr lang="en-GB" altLang="zh-CN" sz="1200" dirty="0" err="1"/>
              <a:t>tm.getText</a:t>
            </a:r>
            <a:r>
              <a:rPr lang="en-GB" altLang="zh-CN" sz="1200" dirty="0"/>
              <a:t>().</a:t>
            </a:r>
            <a:r>
              <a:rPr lang="en-GB" altLang="zh-CN" sz="1200" dirty="0" err="1"/>
              <a:t>toString</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"JMS</a:t>
            </a:r>
            <a:r>
              <a:rPr lang="zh-CN" altLang="en-US" sz="1200" dirty="0">
                <a:solidFill>
                  <a:srgbClr val="6A8759"/>
                </a:solidFill>
              </a:rPr>
              <a:t>目的地</a:t>
            </a:r>
            <a:r>
              <a:rPr lang="en-US" altLang="zh-CN" sz="1200" dirty="0">
                <a:solidFill>
                  <a:srgbClr val="6A8759"/>
                </a:solidFill>
              </a:rPr>
              <a:t>: " </a:t>
            </a:r>
            <a:r>
              <a:rPr lang="en-US" altLang="zh-CN" sz="1200" dirty="0"/>
              <a:t>+ </a:t>
            </a:r>
            <a:r>
              <a:rPr lang="en-GB" altLang="zh-CN" sz="1200" dirty="0" err="1"/>
              <a:t>tm.getJMSDestination</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"JMS</a:t>
            </a:r>
            <a:r>
              <a:rPr lang="zh-CN" altLang="en-US" sz="1200" dirty="0">
                <a:solidFill>
                  <a:srgbClr val="6A8759"/>
                </a:solidFill>
              </a:rPr>
              <a:t>回复</a:t>
            </a:r>
            <a:r>
              <a:rPr lang="en-US" altLang="zh-CN" sz="1200" dirty="0">
                <a:solidFill>
                  <a:srgbClr val="6A8759"/>
                </a:solidFill>
              </a:rPr>
              <a:t>: " </a:t>
            </a:r>
            <a:r>
              <a:rPr lang="en-US" altLang="zh-CN" sz="1200" dirty="0"/>
              <a:t>+ </a:t>
            </a:r>
            <a:r>
              <a:rPr lang="en-GB" altLang="zh-CN" sz="1200" dirty="0" err="1"/>
              <a:t>tm.getJMSReplyTo</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"JMS</a:t>
            </a:r>
            <a:r>
              <a:rPr lang="zh-CN" altLang="en-US" sz="1200" dirty="0">
                <a:solidFill>
                  <a:srgbClr val="6A8759"/>
                </a:solidFill>
              </a:rPr>
              <a:t>消息</a:t>
            </a:r>
            <a:r>
              <a:rPr lang="en-GB" altLang="zh-CN" sz="1200" dirty="0">
                <a:solidFill>
                  <a:srgbClr val="6A8759"/>
                </a:solidFill>
              </a:rPr>
              <a:t>ID</a:t>
            </a:r>
            <a:r>
              <a:rPr lang="zh-CN" altLang="en-US" sz="1200" dirty="0">
                <a:solidFill>
                  <a:srgbClr val="6A8759"/>
                </a:solidFill>
              </a:rPr>
              <a:t>号</a:t>
            </a:r>
            <a:r>
              <a:rPr lang="en-US" altLang="zh-CN" sz="1200" dirty="0">
                <a:solidFill>
                  <a:srgbClr val="6A8759"/>
                </a:solidFill>
              </a:rPr>
              <a:t>: " </a:t>
            </a:r>
            <a:r>
              <a:rPr lang="en-US" altLang="zh-CN" sz="1200" dirty="0"/>
              <a:t>+ </a:t>
            </a:r>
            <a:r>
              <a:rPr lang="en-GB" altLang="zh-CN" sz="1200" dirty="0" err="1"/>
              <a:t>tm.getJMSMessageID</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a:t>
            </a:r>
            <a:r>
              <a:rPr lang="zh-CN" altLang="en-US" sz="1200" dirty="0">
                <a:solidFill>
                  <a:srgbClr val="6A8759"/>
                </a:solidFill>
              </a:rPr>
              <a:t>是否重新接收</a:t>
            </a:r>
            <a:r>
              <a:rPr lang="en-US" altLang="zh-CN" sz="1200" dirty="0">
                <a:solidFill>
                  <a:srgbClr val="6A8759"/>
                </a:solidFill>
              </a:rPr>
              <a:t>: " </a:t>
            </a:r>
            <a:r>
              <a:rPr lang="en-US" altLang="zh-CN" sz="1200" dirty="0"/>
              <a:t>+ </a:t>
            </a:r>
            <a:r>
              <a:rPr lang="en-GB" altLang="zh-CN" sz="1200" dirty="0" err="1"/>
              <a:t>tm.getJMSRedelivered</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 </a:t>
            </a:r>
            <a:r>
              <a:rPr lang="en-GB" altLang="zh-CN" sz="1200" dirty="0">
                <a:solidFill>
                  <a:srgbClr val="CC7832"/>
                </a:solidFill>
              </a:rPr>
              <a:t>catch </a:t>
            </a:r>
            <a:r>
              <a:rPr lang="en-GB" altLang="zh-CN" sz="1200" dirty="0"/>
              <a:t>(</a:t>
            </a:r>
            <a:r>
              <a:rPr lang="en-GB" altLang="zh-CN" sz="1200" dirty="0" err="1"/>
              <a:t>JMSException</a:t>
            </a:r>
            <a:r>
              <a:rPr lang="en-GB" altLang="zh-CN" sz="1200" dirty="0"/>
              <a:t> e1) {</a:t>
            </a:r>
            <a:br>
              <a:rPr lang="en-GB" altLang="zh-CN" sz="1200" dirty="0"/>
            </a:br>
            <a:r>
              <a:rPr lang="en-GB" altLang="zh-CN" sz="1200" dirty="0"/>
              <a:t>            e1.printStackTrace()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br>
              <a:rPr lang="en-GB" altLang="zh-CN" sz="1200" dirty="0"/>
            </a:br>
            <a:r>
              <a:rPr lang="en-GB" altLang="zh-CN" sz="1200" dirty="0"/>
              <a:t>})</a:t>
            </a:r>
            <a:r>
              <a:rPr lang="en-GB" altLang="zh-CN" sz="1200" dirty="0">
                <a:solidFill>
                  <a:srgbClr val="CC7832"/>
                </a:solidFill>
              </a:rPr>
              <a:t>;</a:t>
            </a:r>
            <a:endParaRPr lang="zh-CN" altLang="en-US" sz="1200" dirty="0"/>
          </a:p>
        </p:txBody>
      </p:sp>
      <p:sp>
        <p:nvSpPr>
          <p:cNvPr id="3" name="文本框 2"/>
          <p:cNvSpPr txBox="1"/>
          <p:nvPr/>
        </p:nvSpPr>
        <p:spPr>
          <a:xfrm>
            <a:off x="549275" y="2611120"/>
            <a:ext cx="3194685" cy="521970"/>
          </a:xfrm>
          <a:prstGeom prst="rect">
            <a:avLst/>
          </a:prstGeom>
          <a:noFill/>
        </p:spPr>
        <p:txBody>
          <a:bodyPr wrap="none" rtlCol="0">
            <a:spAutoFit/>
          </a:bodyPr>
          <a:p>
            <a:r>
              <a:rPr lang="en-US" altLang="zh-CN" sz="1400"/>
              <a:t>send</a:t>
            </a:r>
            <a:r>
              <a:rPr lang="zh-CN" altLang="en-US" sz="1400"/>
              <a:t>函数之前的操作是在进行消息格式</a:t>
            </a:r>
            <a:endParaRPr lang="zh-CN" altLang="en-US" sz="1400"/>
          </a:p>
          <a:p>
            <a:r>
              <a:rPr lang="zh-CN" altLang="en-US" sz="1400"/>
              <a:t>的组装</a:t>
            </a:r>
            <a:endParaRPr lang="zh-CN" altLang="en-US" sz="1400"/>
          </a:p>
        </p:txBody>
      </p:sp>
      <p:sp>
        <p:nvSpPr>
          <p:cNvPr id="7" name="文本框 6"/>
          <p:cNvSpPr txBox="1"/>
          <p:nvPr/>
        </p:nvSpPr>
        <p:spPr>
          <a:xfrm>
            <a:off x="4961255" y="3724275"/>
            <a:ext cx="3638550" cy="306705"/>
          </a:xfrm>
          <a:prstGeom prst="rect">
            <a:avLst/>
          </a:prstGeom>
          <a:noFill/>
        </p:spPr>
        <p:txBody>
          <a:bodyPr wrap="none" rtlCol="0">
            <a:spAutoFit/>
          </a:bodyPr>
          <a:p>
            <a:r>
              <a:rPr lang="zh-CN" altLang="en-US" sz="1400"/>
              <a:t>通过</a:t>
            </a:r>
            <a:r>
              <a:rPr lang="en-US" altLang="zh-CN" sz="1400"/>
              <a:t>setListener</a:t>
            </a:r>
            <a:r>
              <a:rPr lang="zh-CN" altLang="en-US" sz="1400"/>
              <a:t>的方式实现了异步的消息接收</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JMS</a:t>
            </a:r>
            <a:r>
              <a:rPr kumimoji="1" lang="zh-CN" altLang="en-US" dirty="0"/>
              <a:t> </a:t>
            </a:r>
            <a:r>
              <a:rPr kumimoji="1" lang="en-US" altLang="zh-CN" dirty="0"/>
              <a:t>Sample</a:t>
            </a:r>
            <a:r>
              <a:rPr kumimoji="1" lang="zh-CN" altLang="en-US" dirty="0"/>
              <a:t> </a:t>
            </a:r>
            <a:r>
              <a:rPr kumimoji="1" lang="en-US" altLang="zh-CN" dirty="0"/>
              <a:t>-</a:t>
            </a:r>
            <a:r>
              <a:rPr kumimoji="1" lang="zh-CN" altLang="en-US" dirty="0"/>
              <a:t> </a:t>
            </a:r>
            <a:r>
              <a:rPr kumimoji="1" lang="en-US" altLang="zh-CN" dirty="0"/>
              <a:t>Topic</a:t>
            </a:r>
            <a:endParaRPr kumimoji="1" lang="zh-CN" altLang="en-US" dirty="0"/>
          </a:p>
        </p:txBody>
      </p:sp>
      <p:sp>
        <p:nvSpPr>
          <p:cNvPr id="3" name="内容占位符 2"/>
          <p:cNvSpPr>
            <a:spLocks noGrp="1"/>
          </p:cNvSpPr>
          <p:nvPr>
            <p:ph idx="1"/>
          </p:nvPr>
        </p:nvSpPr>
        <p:spPr/>
        <p:txBody>
          <a:bodyPr/>
          <a:lstStyle/>
          <a:p>
            <a:r>
              <a:rPr kumimoji="1" lang="en-US" altLang="zh-CN" dirty="0"/>
              <a:t>Run</a:t>
            </a:r>
            <a:r>
              <a:rPr kumimoji="1" lang="zh-CN" altLang="en-US" dirty="0"/>
              <a:t> </a:t>
            </a:r>
            <a:r>
              <a:rPr kumimoji="1" lang="en-US" altLang="zh-CN" dirty="0" err="1">
                <a:solidFill>
                  <a:schemeClr val="tx2"/>
                </a:solidFill>
                <a:latin typeface="Consolas" panose="020B0609020204030204" pitchFamily="49" charset="0"/>
                <a:cs typeface="Consolas" panose="020B0609020204030204" pitchFamily="49" charset="0"/>
              </a:rPr>
              <a:t>JMSPub</a:t>
            </a:r>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en-US" altLang="zh-CN" dirty="0">
              <a:solidFill>
                <a:schemeClr val="tx2"/>
              </a:solidFill>
              <a:latin typeface="Consolas" panose="020B0609020204030204" pitchFamily="49" charset="0"/>
              <a:cs typeface="Consolas" panose="020B0609020204030204" pitchFamily="49" charset="0"/>
            </a:endParaRPr>
          </a:p>
          <a:p>
            <a:r>
              <a:rPr kumimoji="1" lang="en-US" altLang="zh-CN" dirty="0"/>
              <a:t>Run</a:t>
            </a:r>
            <a:r>
              <a:rPr kumimoji="1" lang="zh-CN" altLang="en-US" dirty="0">
                <a:solidFill>
                  <a:schemeClr val="tx2"/>
                </a:solidFill>
                <a:latin typeface="Consolas" panose="020B0609020204030204" pitchFamily="49" charset="0"/>
                <a:cs typeface="Consolas" panose="020B0609020204030204" pitchFamily="49" charset="0"/>
              </a:rPr>
              <a:t> </a:t>
            </a:r>
            <a:r>
              <a:rPr kumimoji="1" lang="en-US" altLang="zh-CN" dirty="0" err="1">
                <a:solidFill>
                  <a:schemeClr val="tx2"/>
                </a:solidFill>
                <a:latin typeface="Consolas" panose="020B0609020204030204" pitchFamily="49" charset="0"/>
                <a:cs typeface="Consolas" panose="020B0609020204030204" pitchFamily="49" charset="0"/>
              </a:rPr>
              <a:t>JMSSub</a:t>
            </a:r>
            <a:endParaRPr kumimoji="1" lang="en-US" altLang="zh-CN" dirty="0">
              <a:solidFill>
                <a:schemeClr val="tx2"/>
              </a:solidFill>
              <a:latin typeface="Consolas" panose="020B0609020204030204" pitchFamily="49" charset="0"/>
              <a:cs typeface="Consolas" panose="020B06090202040302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37147" y="1234249"/>
            <a:ext cx="3952956" cy="1531904"/>
          </a:xfrm>
          <a:prstGeom prst="rect">
            <a:avLst/>
          </a:prstGeom>
        </p:spPr>
      </p:pic>
      <p:pic>
        <p:nvPicPr>
          <p:cNvPr id="6" name="图片 5"/>
          <p:cNvPicPr>
            <a:picLocks noChangeAspect="1"/>
          </p:cNvPicPr>
          <p:nvPr/>
        </p:nvPicPr>
        <p:blipFill>
          <a:blip r:embed="rId2"/>
          <a:stretch>
            <a:fillRect/>
          </a:stretch>
        </p:blipFill>
        <p:spPr>
          <a:xfrm>
            <a:off x="1537147" y="3143299"/>
            <a:ext cx="3952956" cy="16759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Communication Model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1025" name="Picture 1" descr="page28image91719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8image91688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29image89288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29image89205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51520" y="4016901"/>
            <a:ext cx="8892480" cy="645160"/>
          </a:xfrm>
          <a:prstGeom prst="rect">
            <a:avLst/>
          </a:prstGeom>
          <a:noFill/>
        </p:spPr>
        <p:txBody>
          <a:bodyPr wrap="square">
            <a:spAutoFit/>
          </a:bodyPr>
          <a:lstStyle/>
          <a:p>
            <a:r>
              <a:rPr lang="en-US" altLang="zh-CN" sz="1200" b="1" dirty="0">
                <a:effectLst/>
                <a:latin typeface="微软雅黑" panose="020B0503020204020204" pitchFamily="34" charset="-122"/>
                <a:ea typeface="微软雅黑" panose="020B0503020204020204" pitchFamily="34" charset="-122"/>
              </a:rPr>
              <a:t>From:</a:t>
            </a:r>
            <a:r>
              <a:rPr lang="zh-CN" altLang="en-US" sz="1200" b="1" dirty="0">
                <a:effectLst/>
                <a:latin typeface="微软雅黑" panose="020B0503020204020204" pitchFamily="34" charset="-122"/>
                <a:ea typeface="微软雅黑" panose="020B0503020204020204" pitchFamily="34" charset="-122"/>
              </a:rPr>
              <a:t> </a:t>
            </a:r>
            <a:endParaRPr lang="en-US" altLang="zh-CN" sz="1200" b="1" dirty="0">
              <a:effectLst/>
              <a:latin typeface="微软雅黑" panose="020B0503020204020204" pitchFamily="34" charset="-122"/>
              <a:ea typeface="微软雅黑" panose="020B0503020204020204" pitchFamily="34" charset="-122"/>
            </a:endParaRPr>
          </a:p>
          <a:p>
            <a:r>
              <a:rPr lang="en-US" altLang="zh-CN" sz="1200" b="1" dirty="0">
                <a:effectLst/>
                <a:latin typeface="微软雅黑" panose="020B0503020204020204" pitchFamily="34" charset="-122"/>
                <a:ea typeface="微软雅黑" panose="020B0503020204020204" pitchFamily="34" charset="-122"/>
              </a:rPr>
              <a:t>Mastering Kafka Streams and </a:t>
            </a:r>
            <a:r>
              <a:rPr lang="en-US" altLang="zh-CN" sz="1200" b="1" dirty="0" err="1">
                <a:effectLst/>
                <a:latin typeface="微软雅黑" panose="020B0503020204020204" pitchFamily="34" charset="-122"/>
                <a:ea typeface="微软雅黑" panose="020B0503020204020204" pitchFamily="34" charset="-122"/>
              </a:rPr>
              <a:t>ksqlDB</a:t>
            </a:r>
            <a:r>
              <a:rPr lang="en-US" altLang="zh-CN" sz="1200" b="1" dirty="0">
                <a:effectLst/>
                <a:latin typeface="微软雅黑" panose="020B0503020204020204" pitchFamily="34" charset="-122"/>
                <a:ea typeface="微软雅黑" panose="020B0503020204020204" pitchFamily="34" charset="-122"/>
              </a:rPr>
              <a:t> -</a:t>
            </a:r>
            <a:r>
              <a:rPr lang="zh-CN" altLang="en-US" sz="1200" b="1" dirty="0">
                <a:effectLst/>
                <a:latin typeface="微软雅黑" panose="020B0503020204020204" pitchFamily="34" charset="-122"/>
                <a:ea typeface="微软雅黑" panose="020B0503020204020204" pitchFamily="34" charset="-122"/>
              </a:rPr>
              <a:t> </a:t>
            </a:r>
            <a:r>
              <a:rPr lang="en-US" altLang="zh-CN" sz="1200" b="1" i="1" dirty="0">
                <a:effectLst/>
                <a:latin typeface="微软雅黑" panose="020B0503020204020204" pitchFamily="34" charset="-122"/>
                <a:ea typeface="微软雅黑" panose="020B0503020204020204" pitchFamily="34" charset="-122"/>
              </a:rPr>
              <a:t>Building Real-Time Data Systems by Example </a:t>
            </a:r>
            <a:endParaRPr lang="en-US" altLang="zh-CN" sz="1200" dirty="0">
              <a:latin typeface="微软雅黑" panose="020B0503020204020204" pitchFamily="34" charset="-122"/>
              <a:ea typeface="微软雅黑" panose="020B0503020204020204" pitchFamily="34" charset="-122"/>
            </a:endParaRPr>
          </a:p>
          <a:p>
            <a:r>
              <a:rPr lang="en-US" altLang="zh-CN" sz="1200" b="1" i="1" dirty="0">
                <a:effectLst/>
                <a:latin typeface="微软雅黑" panose="020B0503020204020204" pitchFamily="34" charset="-122"/>
                <a:ea typeface="微软雅黑" panose="020B0503020204020204" pitchFamily="34" charset="-122"/>
              </a:rPr>
              <a:t>Mitch Seymour </a:t>
            </a:r>
            <a:endParaRPr lang="en-US" altLang="zh-CN" sz="1200"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p:txBody>
          <a:bodyPr/>
          <a:lstStyle/>
          <a:p>
            <a:r>
              <a:rPr kumimoji="1" lang="en-US" altLang="zh-CN" dirty="0"/>
              <a:t>As</a:t>
            </a:r>
            <a:r>
              <a:rPr lang="en-US" altLang="zh-CN" dirty="0"/>
              <a:t>ynchronous model </a:t>
            </a:r>
            <a:endParaRPr lang="en-US" altLang="zh-CN" dirty="0"/>
          </a:p>
          <a:p>
            <a:endParaRPr kumimoji="1" lang="zh-CN" altLang="en-US" dirty="0"/>
          </a:p>
        </p:txBody>
      </p:sp>
      <p:pic>
        <p:nvPicPr>
          <p:cNvPr id="2068" name="Picture 20" descr="page30image7069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96" y="1760612"/>
            <a:ext cx="443875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page30image7071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779662"/>
            <a:ext cx="3888430" cy="1827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p:cNvSpPr>
            <a:spLocks noGrp="1"/>
          </p:cNvSpPr>
          <p:nvPr>
            <p:ph idx="1"/>
          </p:nvPr>
        </p:nvSpPr>
        <p:spPr>
          <a:xfrm>
            <a:off x="107504" y="699542"/>
            <a:ext cx="8784976" cy="4338250"/>
          </a:xfrm>
        </p:spPr>
        <p:txBody>
          <a:bodyPr>
            <a:normAutofit fontScale="77500" lnSpcReduction="20000"/>
          </a:bodyPr>
          <a:lstStyle/>
          <a:p>
            <a:r>
              <a:rPr lang="en-US" altLang="zh-CN" sz="2300" dirty="0"/>
              <a:t>Spring provides the means to publish messages to any </a:t>
            </a:r>
            <a:r>
              <a:rPr lang="en-US" altLang="zh-CN" sz="2300" dirty="0">
                <a:solidFill>
                  <a:srgbClr val="FF0000"/>
                </a:solidFill>
              </a:rPr>
              <a:t>POJO (Plain Old Java Object).</a:t>
            </a:r>
            <a:endParaRPr lang="en-US" altLang="zh-CN" sz="2300" dirty="0">
              <a:solidFill>
                <a:srgbClr val="FF0000"/>
              </a:solidFill>
            </a:endParaRPr>
          </a:p>
          <a:p>
            <a:pPr marL="0" indent="0">
              <a:buNone/>
            </a:pPr>
            <a:endParaRPr lang="en-US" altLang="zh-CN" dirty="0">
              <a:solidFill>
                <a:schemeClr val="tx2"/>
              </a:solidFill>
            </a:endParaRPr>
          </a:p>
          <a:p>
            <a:pPr marL="0" indent="0">
              <a:buNone/>
            </a:pPr>
            <a:r>
              <a:rPr lang="en-US" altLang="zh-CN" dirty="0" err="1">
                <a:solidFill>
                  <a:schemeClr val="tx2"/>
                </a:solidFill>
              </a:rPr>
              <a:t>Email.java</a:t>
            </a:r>
            <a:br>
              <a:rPr lang="en-US" altLang="zh-CN" dirty="0">
                <a:solidFill>
                  <a:srgbClr val="CC7832"/>
                </a:solidFill>
              </a:rPr>
            </a:br>
            <a:r>
              <a:rPr lang="en-US" altLang="zh-CN" dirty="0">
                <a:solidFill>
                  <a:srgbClr val="CC7832"/>
                </a:solidFill>
              </a:rPr>
              <a:t>public class </a:t>
            </a:r>
            <a:r>
              <a:rPr lang="en-US" altLang="zh-CN" dirty="0"/>
              <a:t>Email {</a:t>
            </a:r>
            <a:br>
              <a:rPr lang="en-US" altLang="zh-CN" dirty="0"/>
            </a:br>
            <a:br>
              <a:rPr lang="en-US" altLang="zh-CN" dirty="0"/>
            </a:br>
            <a:r>
              <a:rPr lang="en-US" altLang="zh-CN" dirty="0"/>
              <a:t>   </a:t>
            </a:r>
            <a:r>
              <a:rPr lang="en-US" altLang="zh-CN" dirty="0">
                <a:solidFill>
                  <a:srgbClr val="CC7832"/>
                </a:solidFill>
              </a:rPr>
              <a:t>private </a:t>
            </a:r>
            <a:r>
              <a:rPr lang="en-US" altLang="zh-CN" dirty="0"/>
              <a:t>String </a:t>
            </a:r>
            <a:r>
              <a:rPr lang="en-US" altLang="zh-CN" dirty="0">
                <a:solidFill>
                  <a:srgbClr val="9876AA"/>
                </a:solidFill>
              </a:rPr>
              <a:t>to</a:t>
            </a:r>
            <a:r>
              <a:rPr lang="en-US" altLang="zh-CN" dirty="0">
                <a:solidFill>
                  <a:srgbClr val="CC7832"/>
                </a:solidFill>
              </a:rPr>
              <a:t>;</a:t>
            </a:r>
            <a:br>
              <a:rPr lang="en-US" altLang="zh-CN" dirty="0">
                <a:solidFill>
                  <a:srgbClr val="CC7832"/>
                </a:solidFill>
              </a:rPr>
            </a:br>
            <a:r>
              <a:rPr lang="en-US" altLang="zh-CN" dirty="0">
                <a:solidFill>
                  <a:srgbClr val="CC7832"/>
                </a:solidFill>
              </a:rPr>
              <a:t>   private </a:t>
            </a:r>
            <a:r>
              <a:rPr lang="en-US" altLang="zh-CN" dirty="0"/>
              <a:t>String </a:t>
            </a:r>
            <a:r>
              <a:rPr lang="en-US" altLang="zh-CN" dirty="0">
                <a:solidFill>
                  <a:srgbClr val="9876AA"/>
                </a:solidFill>
              </a:rPr>
              <a:t>body</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CC7832"/>
                </a:solidFill>
              </a:rPr>
              <a:t>   public </a:t>
            </a:r>
            <a:r>
              <a:rPr lang="en-US" altLang="zh-CN" dirty="0">
                <a:solidFill>
                  <a:srgbClr val="FFC66D"/>
                </a:solidFill>
              </a:rPr>
              <a:t>Email</a:t>
            </a: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dirty="0">
                <a:solidFill>
                  <a:srgbClr val="CC7832"/>
                </a:solidFill>
              </a:rPr>
              <a:t>public </a:t>
            </a:r>
            <a:r>
              <a:rPr lang="en-US" altLang="zh-CN" dirty="0">
                <a:solidFill>
                  <a:srgbClr val="FFC66D"/>
                </a:solidFill>
              </a:rPr>
              <a:t>Email</a:t>
            </a:r>
            <a:r>
              <a:rPr lang="en-US" altLang="zh-CN" dirty="0"/>
              <a:t>(String to</a:t>
            </a:r>
            <a:r>
              <a:rPr lang="en-US" altLang="zh-CN" dirty="0">
                <a:solidFill>
                  <a:srgbClr val="CC7832"/>
                </a:solidFill>
              </a:rPr>
              <a:t>, </a:t>
            </a:r>
            <a:r>
              <a:rPr lang="en-US" altLang="zh-CN" dirty="0"/>
              <a:t>String body) {</a:t>
            </a:r>
            <a:br>
              <a:rPr lang="en-US" altLang="zh-CN" dirty="0"/>
            </a:br>
            <a:r>
              <a:rPr lang="en-US" altLang="zh-CN" dirty="0"/>
              <a:t>      </a:t>
            </a:r>
            <a:r>
              <a:rPr lang="en-US" altLang="zh-CN" dirty="0" err="1">
                <a:solidFill>
                  <a:srgbClr val="CC7832"/>
                </a:solidFill>
              </a:rPr>
              <a:t>this</a:t>
            </a:r>
            <a:r>
              <a:rPr lang="en-US" altLang="zh-CN" dirty="0" err="1"/>
              <a:t>.</a:t>
            </a:r>
            <a:r>
              <a:rPr lang="en-US" altLang="zh-CN" dirty="0" err="1">
                <a:solidFill>
                  <a:srgbClr val="9876AA"/>
                </a:solidFill>
              </a:rPr>
              <a:t>to</a:t>
            </a:r>
            <a:r>
              <a:rPr lang="en-US" altLang="zh-CN" dirty="0">
                <a:solidFill>
                  <a:srgbClr val="9876AA"/>
                </a:solidFill>
              </a:rPr>
              <a:t> </a:t>
            </a:r>
            <a:r>
              <a:rPr lang="en-US" altLang="zh-CN" dirty="0"/>
              <a:t>= 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solidFill>
                  <a:srgbClr val="CC7832"/>
                </a:solidFill>
              </a:rPr>
              <a:t>this</a:t>
            </a:r>
            <a:r>
              <a:rPr lang="en-US" altLang="zh-CN" dirty="0" err="1"/>
              <a:t>.</a:t>
            </a:r>
            <a:r>
              <a:rPr lang="en-US" altLang="zh-CN" dirty="0" err="1">
                <a:solidFill>
                  <a:srgbClr val="9876AA"/>
                </a:solidFill>
              </a:rPr>
              <a:t>body</a:t>
            </a:r>
            <a:r>
              <a:rPr lang="en-US" altLang="zh-CN" dirty="0">
                <a:solidFill>
                  <a:srgbClr val="9876AA"/>
                </a:solidFill>
              </a:rPr>
              <a:t> </a:t>
            </a:r>
            <a:r>
              <a:rPr lang="en-US" altLang="zh-CN" dirty="0"/>
              <a:t>= body</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CC7832"/>
                </a:solidFill>
              </a:rPr>
              <a:t>public </a:t>
            </a:r>
            <a:r>
              <a:rPr lang="en-US" altLang="zh-CN" dirty="0"/>
              <a:t>String </a:t>
            </a:r>
            <a:r>
              <a:rPr lang="en-US" altLang="zh-CN" dirty="0" err="1">
                <a:solidFill>
                  <a:srgbClr val="FFC66D"/>
                </a:solidFill>
              </a:rPr>
              <a:t>getTo</a:t>
            </a:r>
            <a:r>
              <a:rPr lang="en-US" altLang="zh-CN" dirty="0"/>
              <a:t>() {</a:t>
            </a:r>
            <a:br>
              <a:rPr lang="en-US" altLang="zh-CN" dirty="0"/>
            </a:br>
            <a:r>
              <a:rPr lang="en-US" altLang="zh-CN" dirty="0"/>
              <a:t>      </a:t>
            </a:r>
            <a:r>
              <a:rPr lang="en-US" altLang="zh-CN" dirty="0">
                <a:solidFill>
                  <a:srgbClr val="CC7832"/>
                </a:solidFill>
              </a:rPr>
              <a:t>return </a:t>
            </a:r>
            <a:r>
              <a:rPr lang="en-US" altLang="zh-CN" dirty="0">
                <a:solidFill>
                  <a:srgbClr val="9876AA"/>
                </a:solidFill>
              </a:rPr>
              <a:t>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CC7832"/>
                </a:solidFill>
              </a:rPr>
              <a:t>public void </a:t>
            </a:r>
            <a:r>
              <a:rPr lang="en-US" altLang="zh-CN" dirty="0" err="1">
                <a:solidFill>
                  <a:srgbClr val="FFC66D"/>
                </a:solidFill>
              </a:rPr>
              <a:t>setTo</a:t>
            </a:r>
            <a:r>
              <a:rPr lang="en-US" altLang="zh-CN" dirty="0"/>
              <a:t>(String to) {</a:t>
            </a:r>
            <a:br>
              <a:rPr lang="en-US" altLang="zh-CN" dirty="0"/>
            </a:br>
            <a:r>
              <a:rPr lang="en-US" altLang="zh-CN" dirty="0"/>
              <a:t>      </a:t>
            </a:r>
            <a:r>
              <a:rPr lang="en-US" altLang="zh-CN" dirty="0" err="1">
                <a:solidFill>
                  <a:srgbClr val="CC7832"/>
                </a:solidFill>
              </a:rPr>
              <a:t>this</a:t>
            </a:r>
            <a:r>
              <a:rPr lang="en-US" altLang="zh-CN" dirty="0" err="1"/>
              <a:t>.</a:t>
            </a:r>
            <a:r>
              <a:rPr lang="en-US" altLang="zh-CN" dirty="0" err="1">
                <a:solidFill>
                  <a:srgbClr val="9876AA"/>
                </a:solidFill>
              </a:rPr>
              <a:t>to</a:t>
            </a:r>
            <a:r>
              <a:rPr lang="en-US" altLang="zh-CN" dirty="0">
                <a:solidFill>
                  <a:srgbClr val="9876AA"/>
                </a:solidFill>
              </a:rPr>
              <a:t> </a:t>
            </a:r>
            <a:r>
              <a:rPr lang="en-US" altLang="zh-CN" dirty="0"/>
              <a:t>= 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内容占位符 2"/>
          <p:cNvSpPr txBox="1"/>
          <p:nvPr/>
        </p:nvSpPr>
        <p:spPr>
          <a:xfrm>
            <a:off x="3422551" y="1276888"/>
            <a:ext cx="5594895"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CN" sz="1400" dirty="0"/>
              <a:t>   </a:t>
            </a:r>
            <a:r>
              <a:rPr lang="en-US" altLang="zh-CN" sz="1400" dirty="0">
                <a:solidFill>
                  <a:srgbClr val="CC7832"/>
                </a:solidFill>
              </a:rPr>
              <a:t>public </a:t>
            </a:r>
            <a:r>
              <a:rPr lang="en-US" altLang="zh-CN" sz="1400" dirty="0"/>
              <a:t>String </a:t>
            </a:r>
            <a:r>
              <a:rPr lang="en-US" altLang="zh-CN" sz="1400" dirty="0" err="1">
                <a:solidFill>
                  <a:srgbClr val="FFC66D"/>
                </a:solidFill>
              </a:rPr>
              <a:t>getBody</a:t>
            </a:r>
            <a:r>
              <a:rPr lang="en-US" altLang="zh-CN" sz="1400" dirty="0"/>
              <a:t>() {</a:t>
            </a:r>
            <a:br>
              <a:rPr lang="en-US" altLang="zh-CN" sz="1400" dirty="0"/>
            </a:br>
            <a:r>
              <a:rPr lang="en-US" altLang="zh-CN" sz="1400" dirty="0"/>
              <a:t>      </a:t>
            </a:r>
            <a:r>
              <a:rPr lang="en-US" altLang="zh-CN" sz="1400" dirty="0">
                <a:solidFill>
                  <a:srgbClr val="CC7832"/>
                </a:solidFill>
              </a:rPr>
              <a:t>return </a:t>
            </a:r>
            <a:r>
              <a:rPr lang="en-US" altLang="zh-CN" sz="1400" dirty="0">
                <a:solidFill>
                  <a:srgbClr val="9876AA"/>
                </a:solidFill>
              </a:rPr>
              <a:t>body</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   </a:t>
            </a:r>
            <a:r>
              <a:rPr lang="en-US" altLang="zh-CN" sz="1400" dirty="0">
                <a:solidFill>
                  <a:srgbClr val="CC7832"/>
                </a:solidFill>
              </a:rPr>
              <a:t>public void </a:t>
            </a:r>
            <a:r>
              <a:rPr lang="en-US" altLang="zh-CN" sz="1400" dirty="0" err="1">
                <a:solidFill>
                  <a:srgbClr val="FFC66D"/>
                </a:solidFill>
              </a:rPr>
              <a:t>setBody</a:t>
            </a:r>
            <a:r>
              <a:rPr lang="en-US" altLang="zh-CN" sz="1400" dirty="0"/>
              <a:t>(String body) {</a:t>
            </a:r>
            <a:br>
              <a:rPr lang="en-US" altLang="zh-CN" sz="1400" dirty="0"/>
            </a:br>
            <a:r>
              <a:rPr lang="en-US" altLang="zh-CN" sz="1400" dirty="0"/>
              <a:t>      </a:t>
            </a:r>
            <a:r>
              <a:rPr lang="en-US" altLang="zh-CN" sz="1400" dirty="0" err="1">
                <a:solidFill>
                  <a:srgbClr val="CC7832"/>
                </a:solidFill>
              </a:rPr>
              <a:t>this</a:t>
            </a:r>
            <a:r>
              <a:rPr lang="en-US" altLang="zh-CN" sz="1400" dirty="0" err="1"/>
              <a:t>.</a:t>
            </a:r>
            <a:r>
              <a:rPr lang="en-US" altLang="zh-CN" sz="1400" dirty="0" err="1">
                <a:solidFill>
                  <a:srgbClr val="9876AA"/>
                </a:solidFill>
              </a:rPr>
              <a:t>body</a:t>
            </a:r>
            <a:r>
              <a:rPr lang="en-US" altLang="zh-CN" sz="1400" dirty="0">
                <a:solidFill>
                  <a:srgbClr val="9876AA"/>
                </a:solidFill>
              </a:rPr>
              <a:t> </a:t>
            </a:r>
            <a:r>
              <a:rPr lang="en-US" altLang="zh-CN" sz="1400" dirty="0"/>
              <a:t>= body</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   </a:t>
            </a:r>
            <a:r>
              <a:rPr lang="en-US" altLang="zh-CN" sz="1400" dirty="0">
                <a:solidFill>
                  <a:srgbClr val="BBB529"/>
                </a:solidFill>
              </a:rPr>
              <a:t>@Override</a:t>
            </a:r>
            <a:br>
              <a:rPr lang="en-US" altLang="zh-CN" sz="1400" dirty="0">
                <a:solidFill>
                  <a:srgbClr val="BBB529"/>
                </a:solidFill>
              </a:rPr>
            </a:br>
            <a:r>
              <a:rPr lang="en-US" altLang="zh-CN" sz="1400" dirty="0">
                <a:solidFill>
                  <a:srgbClr val="BBB529"/>
                </a:solidFill>
              </a:rPr>
              <a:t>   </a:t>
            </a:r>
            <a:r>
              <a:rPr lang="en-US" altLang="zh-CN" sz="1400" dirty="0">
                <a:solidFill>
                  <a:srgbClr val="CC7832"/>
                </a:solidFill>
              </a:rPr>
              <a:t>public </a:t>
            </a:r>
            <a:r>
              <a:rPr lang="en-US" altLang="zh-CN" sz="1400" dirty="0"/>
              <a:t>String </a:t>
            </a:r>
            <a:r>
              <a:rPr lang="en-US" altLang="zh-CN" sz="1400" dirty="0" err="1">
                <a:solidFill>
                  <a:srgbClr val="FFC66D"/>
                </a:solidFill>
              </a:rPr>
              <a:t>toString</a:t>
            </a:r>
            <a:r>
              <a:rPr lang="en-US" altLang="zh-CN" sz="1400" dirty="0"/>
              <a:t>() {</a:t>
            </a:r>
            <a:br>
              <a:rPr lang="en-US" altLang="zh-CN" sz="1400" dirty="0"/>
            </a:br>
            <a:r>
              <a:rPr lang="en-US" altLang="zh-CN" sz="1400" dirty="0"/>
              <a:t>      </a:t>
            </a:r>
            <a:r>
              <a:rPr lang="en-US" altLang="zh-CN" sz="1400" dirty="0">
                <a:solidFill>
                  <a:srgbClr val="CC7832"/>
                </a:solidFill>
              </a:rPr>
              <a:t>return </a:t>
            </a:r>
            <a:r>
              <a:rPr lang="en-US" altLang="zh-CN" sz="1400" dirty="0" err="1"/>
              <a:t>String.</a:t>
            </a:r>
            <a:r>
              <a:rPr lang="en-US" altLang="zh-CN" sz="1400" i="1" dirty="0" err="1"/>
              <a:t>format</a:t>
            </a:r>
            <a:r>
              <a:rPr lang="en-US" altLang="zh-CN" sz="1400" dirty="0"/>
              <a:t>(</a:t>
            </a:r>
            <a:r>
              <a:rPr lang="en-US" altLang="zh-CN" sz="1400" dirty="0">
                <a:solidFill>
                  <a:srgbClr val="6A8759"/>
                </a:solidFill>
              </a:rPr>
              <a:t>"Email{to=%s, body=%s}"</a:t>
            </a:r>
            <a:r>
              <a:rPr lang="en-US" altLang="zh-CN" sz="1400" dirty="0">
                <a:solidFill>
                  <a:srgbClr val="CC7832"/>
                </a:solidFill>
              </a:rPr>
              <a:t>, </a:t>
            </a:r>
            <a:r>
              <a:rPr lang="en-US" altLang="zh-CN" sz="1400" dirty="0" err="1"/>
              <a:t>getTo</a:t>
            </a:r>
            <a:r>
              <a:rPr lang="en-US" altLang="zh-CN" sz="1400" dirty="0"/>
              <a:t>()</a:t>
            </a:r>
            <a:r>
              <a:rPr lang="en-US" altLang="zh-CN" sz="1400" dirty="0">
                <a:solidFill>
                  <a:srgbClr val="CC7832"/>
                </a:solidFill>
              </a:rPr>
              <a:t>, </a:t>
            </a:r>
            <a:r>
              <a:rPr lang="en-US" altLang="zh-CN" sz="1400" dirty="0" err="1"/>
              <a:t>getBody</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a:t>
            </a:r>
            <a:endParaRPr lang="en-US" altLang="zh-CN" sz="1400" dirty="0"/>
          </a:p>
          <a:p>
            <a:r>
              <a:rPr lang="en-US" altLang="zh-CN" sz="1400" dirty="0">
                <a:solidFill>
                  <a:srgbClr val="FF0000"/>
                </a:solidFill>
              </a:rPr>
              <a:t>This POJO is quite simple, containing two fields (</a:t>
            </a:r>
            <a:r>
              <a:rPr lang="en-US" altLang="zh-CN" sz="1400" b="1" dirty="0">
                <a:solidFill>
                  <a:srgbClr val="FF0000"/>
                </a:solidFill>
              </a:rPr>
              <a:t>to</a:t>
            </a:r>
            <a:r>
              <a:rPr lang="en-US" altLang="zh-CN" sz="1400" dirty="0">
                <a:solidFill>
                  <a:srgbClr val="FF0000"/>
                </a:solidFill>
              </a:rPr>
              <a:t> and </a:t>
            </a:r>
            <a:r>
              <a:rPr lang="en-US" altLang="zh-CN" sz="1400" b="1" dirty="0">
                <a:solidFill>
                  <a:srgbClr val="FF0000"/>
                </a:solidFill>
              </a:rPr>
              <a:t>body</a:t>
            </a:r>
            <a:r>
              <a:rPr lang="en-US" altLang="zh-CN" sz="1400" dirty="0">
                <a:solidFill>
                  <a:srgbClr val="FF0000"/>
                </a:solidFill>
              </a:rPr>
              <a:t>), along with the presumed set of getters and setters.</a:t>
            </a:r>
            <a:endParaRPr lang="zh-CN" altLang="en-US" sz="1400" dirty="0"/>
          </a:p>
          <a:p>
            <a:pPr marL="0" indent="0">
              <a:buFont typeface="Arial" panose="020B0604020202020204" pitchFamily="34" charset="0"/>
              <a:buNone/>
            </a:pP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p:cNvSpPr>
            <a:spLocks noGrp="1"/>
          </p:cNvSpPr>
          <p:nvPr>
            <p:ph idx="1"/>
          </p:nvPr>
        </p:nvSpPr>
        <p:spPr>
          <a:xfrm>
            <a:off x="107504" y="699542"/>
            <a:ext cx="8784976" cy="4338250"/>
          </a:xfrm>
        </p:spPr>
        <p:txBody>
          <a:bodyPr>
            <a:normAutofit fontScale="92500" lnSpcReduction="10000"/>
          </a:bodyPr>
          <a:lstStyle/>
          <a:p>
            <a:r>
              <a:rPr lang="en-US" altLang="zh-CN" sz="1900" dirty="0"/>
              <a:t>Message</a:t>
            </a:r>
            <a:r>
              <a:rPr lang="zh-CN" altLang="en-US" sz="1900" dirty="0"/>
              <a:t> </a:t>
            </a:r>
            <a:r>
              <a:rPr lang="en-US" altLang="zh-CN" sz="1900" dirty="0"/>
              <a:t>Receiver</a:t>
            </a:r>
            <a:endParaRPr lang="en-US" altLang="zh-CN" sz="1900" dirty="0"/>
          </a:p>
          <a:p>
            <a:pPr marL="0" indent="0">
              <a:buNone/>
            </a:pPr>
            <a:r>
              <a:rPr lang="en-US" altLang="zh-CN" dirty="0" err="1">
                <a:solidFill>
                  <a:schemeClr val="tx2"/>
                </a:solidFill>
              </a:rPr>
              <a:t>Receiver.java</a:t>
            </a:r>
            <a:endParaRPr lang="en-US" altLang="zh-CN" dirty="0">
              <a:solidFill>
                <a:schemeClr val="tx2"/>
              </a:solidFill>
            </a:endParaRPr>
          </a:p>
          <a:p>
            <a:pPr marL="0" indent="0">
              <a:buNone/>
            </a:pPr>
            <a:r>
              <a:rPr lang="en-US" altLang="zh-CN" dirty="0">
                <a:solidFill>
                  <a:srgbClr val="CC7832"/>
                </a:solidFill>
              </a:rPr>
              <a:t>package </a:t>
            </a:r>
            <a:r>
              <a:rPr lang="en-US" altLang="zh-CN" dirty="0" err="1"/>
              <a:t>org.reins.demo</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CC7832"/>
                </a:solidFill>
              </a:rPr>
              <a:t>import </a:t>
            </a:r>
            <a:r>
              <a:rPr lang="en-US" altLang="zh-CN" dirty="0" err="1"/>
              <a:t>org.springframework.jms.annotation.</a:t>
            </a:r>
            <a:r>
              <a:rPr lang="en-US" altLang="zh-CN" dirty="0" err="1">
                <a:solidFill>
                  <a:srgbClr val="BBB529"/>
                </a:solidFill>
              </a:rPr>
              <a:t>JmsListener</a:t>
            </a:r>
            <a:r>
              <a:rPr lang="en-US" altLang="zh-CN" dirty="0">
                <a:solidFill>
                  <a:srgbClr val="CC7832"/>
                </a:solidFill>
              </a:rPr>
              <a:t>;</a:t>
            </a:r>
            <a:br>
              <a:rPr lang="en-US" altLang="zh-CN" dirty="0">
                <a:solidFill>
                  <a:srgbClr val="CC7832"/>
                </a:solidFill>
              </a:rPr>
            </a:br>
            <a:r>
              <a:rPr lang="en-US" altLang="zh-CN" dirty="0">
                <a:solidFill>
                  <a:srgbClr val="CC7832"/>
                </a:solidFill>
              </a:rPr>
              <a:t>import </a:t>
            </a:r>
            <a:r>
              <a:rPr lang="en-US" altLang="zh-CN" dirty="0" err="1"/>
              <a:t>org.springframework.stereotype.</a:t>
            </a:r>
            <a:r>
              <a:rPr lang="en-US" altLang="zh-CN" dirty="0" err="1">
                <a:solidFill>
                  <a:srgbClr val="BBB529"/>
                </a:solidFill>
              </a:rPr>
              <a:t>Component</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BBB529"/>
                </a:solidFill>
              </a:rPr>
              <a:t>@Component</a:t>
            </a:r>
            <a:br>
              <a:rPr lang="en-US" altLang="zh-CN" dirty="0">
                <a:solidFill>
                  <a:srgbClr val="BBB529"/>
                </a:solidFill>
              </a:rPr>
            </a:br>
            <a:r>
              <a:rPr lang="en-US" altLang="zh-CN" dirty="0">
                <a:solidFill>
                  <a:srgbClr val="CC7832"/>
                </a:solidFill>
              </a:rPr>
              <a:t>public class </a:t>
            </a:r>
            <a:r>
              <a:rPr lang="en-US" altLang="zh-CN" dirty="0"/>
              <a:t>Receiver {</a:t>
            </a:r>
            <a:br>
              <a:rPr lang="en-US" altLang="zh-CN" dirty="0"/>
            </a:br>
            <a:br>
              <a:rPr lang="en-US" altLang="zh-CN" dirty="0"/>
            </a:br>
            <a:r>
              <a:rPr lang="en-US" altLang="zh-CN" dirty="0"/>
              <a:t>   </a:t>
            </a:r>
            <a:r>
              <a:rPr lang="en-US" altLang="zh-CN" dirty="0">
                <a:solidFill>
                  <a:srgbClr val="BBB529"/>
                </a:solidFill>
              </a:rPr>
              <a:t>@</a:t>
            </a:r>
            <a:r>
              <a:rPr lang="en-US" altLang="zh-CN" dirty="0" err="1">
                <a:solidFill>
                  <a:srgbClr val="BBB529"/>
                </a:solidFill>
              </a:rPr>
              <a:t>JmsListener</a:t>
            </a:r>
            <a:r>
              <a:rPr lang="en-US" altLang="zh-CN" dirty="0"/>
              <a:t>(destination = </a:t>
            </a:r>
            <a:r>
              <a:rPr lang="en-US" altLang="zh-CN" dirty="0">
                <a:solidFill>
                  <a:srgbClr val="6A8759"/>
                </a:solidFill>
              </a:rPr>
              <a:t>"mailbox"</a:t>
            </a:r>
            <a:r>
              <a:rPr lang="en-US" altLang="zh-CN" dirty="0"/>
              <a:t>)</a:t>
            </a:r>
            <a:r>
              <a:rPr lang="en-US" altLang="zh-CN" dirty="0">
                <a:solidFill>
                  <a:srgbClr val="808080"/>
                </a:solidFill>
              </a:rPr>
              <a:t>//, </a:t>
            </a:r>
            <a:r>
              <a:rPr lang="en-US" altLang="zh-CN" dirty="0" err="1">
                <a:solidFill>
                  <a:srgbClr val="808080"/>
                </a:solidFill>
              </a:rPr>
              <a:t>containerFactory</a:t>
            </a:r>
            <a:r>
              <a:rPr lang="en-US" altLang="zh-CN" dirty="0">
                <a:solidFill>
                  <a:srgbClr val="808080"/>
                </a:solidFill>
              </a:rPr>
              <a:t> = "</a:t>
            </a:r>
            <a:r>
              <a:rPr lang="en-US" altLang="zh-CN" dirty="0" err="1">
                <a:solidFill>
                  <a:srgbClr val="808080"/>
                </a:solidFill>
              </a:rPr>
              <a:t>myFactory</a:t>
            </a:r>
            <a:r>
              <a:rPr lang="en-US" altLang="zh-CN" dirty="0">
                <a:solidFill>
                  <a:srgbClr val="808080"/>
                </a:solidFill>
              </a:rPr>
              <a:t>")</a:t>
            </a:r>
            <a:br>
              <a:rPr lang="en-US" altLang="zh-CN" dirty="0">
                <a:solidFill>
                  <a:srgbClr val="808080"/>
                </a:solidFill>
              </a:rPr>
            </a:br>
            <a:r>
              <a:rPr lang="en-US" altLang="zh-CN" dirty="0">
                <a:solidFill>
                  <a:srgbClr val="808080"/>
                </a:solidFill>
              </a:rPr>
              <a:t>   </a:t>
            </a:r>
            <a:r>
              <a:rPr lang="en-US" altLang="zh-CN" dirty="0">
                <a:solidFill>
                  <a:srgbClr val="CC7832"/>
                </a:solidFill>
              </a:rPr>
              <a:t>public void </a:t>
            </a:r>
            <a:r>
              <a:rPr lang="en-US" altLang="zh-CN" dirty="0" err="1">
                <a:solidFill>
                  <a:srgbClr val="FFC66D"/>
                </a:solidFill>
              </a:rPr>
              <a:t>receiveMessage</a:t>
            </a:r>
            <a:r>
              <a:rPr lang="en-US" altLang="zh-CN" dirty="0"/>
              <a:t>(Email email) {</a:t>
            </a:r>
            <a:br>
              <a:rPr lang="en-US" altLang="zh-CN" dirty="0"/>
            </a:br>
            <a:r>
              <a:rPr lang="en-US" altLang="zh-CN" dirty="0"/>
              <a:t>      </a:t>
            </a:r>
            <a:r>
              <a:rPr lang="en-US" altLang="zh-CN" dirty="0" err="1"/>
              <a:t>System.</a:t>
            </a:r>
            <a:r>
              <a:rPr lang="en-US" altLang="zh-CN" i="1" dirty="0" err="1">
                <a:solidFill>
                  <a:srgbClr val="9876AA"/>
                </a:solidFill>
              </a:rPr>
              <a:t>out</a:t>
            </a:r>
            <a:r>
              <a:rPr lang="en-US" altLang="zh-CN" dirty="0" err="1"/>
              <a:t>.println</a:t>
            </a:r>
            <a:r>
              <a:rPr lang="en-US" altLang="zh-CN" dirty="0"/>
              <a:t>(</a:t>
            </a:r>
            <a:r>
              <a:rPr lang="en-US" altLang="zh-CN" dirty="0">
                <a:solidFill>
                  <a:srgbClr val="6A8759"/>
                </a:solidFill>
              </a:rPr>
              <a:t>"Received &lt;" </a:t>
            </a:r>
            <a:r>
              <a:rPr lang="en-US" altLang="zh-CN" dirty="0"/>
              <a:t>+ email + </a:t>
            </a:r>
            <a:r>
              <a:rPr lang="en-US" altLang="zh-CN" dirty="0">
                <a:solidFill>
                  <a:srgbClr val="6A8759"/>
                </a:solidFill>
              </a:rPr>
              <a:t>"&gt;"</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a:t>
            </a:r>
            <a:br>
              <a:rPr lang="en-US" altLang="zh-CN" dirty="0"/>
            </a:br>
            <a:endParaRPr lang="zh-CN" altLang="en-US" dirty="0"/>
          </a:p>
          <a:p>
            <a:pPr marL="0"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2981960" y="3984625"/>
            <a:ext cx="3515360" cy="521970"/>
          </a:xfrm>
          <a:prstGeom prst="rect">
            <a:avLst/>
          </a:prstGeom>
          <a:noFill/>
        </p:spPr>
        <p:txBody>
          <a:bodyPr wrap="square" rtlCol="0">
            <a:spAutoFit/>
          </a:bodyPr>
          <a:p>
            <a:r>
              <a:rPr lang="zh-CN" altLang="en-US" sz="1400"/>
              <a:t>检测到要变成</a:t>
            </a:r>
            <a:r>
              <a:rPr lang="en-US" altLang="zh-CN" sz="1400"/>
              <a:t>string</a:t>
            </a:r>
            <a:r>
              <a:rPr lang="zh-CN" altLang="en-US" sz="1400"/>
              <a:t>类型，所以会调用</a:t>
            </a:r>
            <a:r>
              <a:rPr lang="en-US" altLang="zh-CN" sz="1400"/>
              <a:t>toString</a:t>
            </a:r>
            <a:r>
              <a:rPr lang="zh-CN" altLang="en-US" sz="1400"/>
              <a:t>方法</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p:cNvSpPr>
            <a:spLocks noGrp="1"/>
          </p:cNvSpPr>
          <p:nvPr>
            <p:ph idx="1"/>
          </p:nvPr>
        </p:nvSpPr>
        <p:spPr>
          <a:xfrm>
            <a:off x="107504" y="699542"/>
            <a:ext cx="8784976" cy="4338250"/>
          </a:xfrm>
        </p:spPr>
        <p:txBody>
          <a:bodyPr>
            <a:normAutofit fontScale="77500" lnSpcReduction="20000"/>
          </a:bodyPr>
          <a:lstStyle/>
          <a:p>
            <a:r>
              <a:rPr lang="en-US" altLang="zh-CN" sz="2300" dirty="0"/>
              <a:t>Send and receive JMS messages with Spring</a:t>
            </a:r>
            <a:endParaRPr lang="en-US" altLang="zh-CN" sz="2300" dirty="0"/>
          </a:p>
          <a:p>
            <a:pPr marL="0" indent="0">
              <a:buNone/>
            </a:pPr>
            <a:r>
              <a:rPr lang="en-US" altLang="zh-CN" dirty="0" err="1">
                <a:solidFill>
                  <a:schemeClr val="tx2"/>
                </a:solidFill>
              </a:rPr>
              <a:t>Application.java</a:t>
            </a:r>
            <a:br>
              <a:rPr lang="en-US" altLang="zh-CN" dirty="0"/>
            </a:br>
            <a:r>
              <a:rPr lang="en-US" altLang="zh-CN" dirty="0">
                <a:solidFill>
                  <a:srgbClr val="CC7832"/>
                </a:solidFill>
              </a:rPr>
              <a:t>package </a:t>
            </a:r>
            <a:r>
              <a:rPr lang="en-US" altLang="zh-CN" dirty="0" err="1"/>
              <a:t>org.reins.demo</a:t>
            </a:r>
            <a:r>
              <a:rPr lang="en-US" altLang="zh-CN" dirty="0">
                <a:solidFill>
                  <a:srgbClr val="CC7832"/>
                </a:solidFill>
              </a:rPr>
              <a:t>;</a:t>
            </a:r>
            <a:br>
              <a:rPr lang="en-US" altLang="zh-CN" dirty="0">
                <a:solidFill>
                  <a:srgbClr val="CC7832"/>
                </a:solidFill>
              </a:rPr>
            </a:br>
            <a:r>
              <a:rPr lang="en-US" altLang="zh-CN" dirty="0">
                <a:solidFill>
                  <a:srgbClr val="BBB529"/>
                </a:solidFill>
              </a:rPr>
              <a:t>@</a:t>
            </a:r>
            <a:r>
              <a:rPr lang="en-US" altLang="zh-CN" dirty="0" err="1">
                <a:solidFill>
                  <a:srgbClr val="BBB529"/>
                </a:solidFill>
              </a:rPr>
              <a:t>SpringBootApplication</a:t>
            </a:r>
            <a:br>
              <a:rPr lang="en-US" altLang="zh-CN" dirty="0">
                <a:solidFill>
                  <a:srgbClr val="BBB529"/>
                </a:solidFill>
              </a:rPr>
            </a:br>
            <a:r>
              <a:rPr lang="en-US" altLang="zh-CN" dirty="0">
                <a:solidFill>
                  <a:srgbClr val="FF0000"/>
                </a:solidFill>
              </a:rPr>
              <a:t>@</a:t>
            </a:r>
            <a:r>
              <a:rPr lang="en-US" altLang="zh-CN" dirty="0" err="1">
                <a:solidFill>
                  <a:srgbClr val="FF0000"/>
                </a:solidFill>
              </a:rPr>
              <a:t>EnableJms</a:t>
            </a:r>
            <a:br>
              <a:rPr lang="en-US" altLang="zh-CN" dirty="0">
                <a:solidFill>
                  <a:srgbClr val="BBB529"/>
                </a:solidFill>
              </a:rPr>
            </a:br>
            <a:r>
              <a:rPr lang="en-US" altLang="zh-CN" dirty="0">
                <a:solidFill>
                  <a:srgbClr val="CC7832"/>
                </a:solidFill>
              </a:rPr>
              <a:t>public class </a:t>
            </a:r>
            <a:r>
              <a:rPr lang="en-US" altLang="zh-CN" dirty="0"/>
              <a:t>Application {</a:t>
            </a:r>
            <a:br>
              <a:rPr lang="en-US" altLang="zh-CN" dirty="0"/>
            </a:br>
            <a:r>
              <a:rPr lang="en-US" altLang="zh-CN" dirty="0"/>
              <a:t>   </a:t>
            </a:r>
            <a:r>
              <a:rPr lang="en-US" altLang="zh-CN" dirty="0">
                <a:solidFill>
                  <a:srgbClr val="BBB529"/>
                </a:solidFill>
              </a:rPr>
              <a:t>@Bean</a:t>
            </a:r>
            <a:br>
              <a:rPr lang="en-US" altLang="zh-CN" dirty="0">
                <a:solidFill>
                  <a:srgbClr val="BBB529"/>
                </a:solidFill>
              </a:rPr>
            </a:br>
            <a:r>
              <a:rPr lang="en-US" altLang="zh-CN" dirty="0">
                <a:solidFill>
                  <a:srgbClr val="BBB529"/>
                </a:solidFill>
              </a:rPr>
              <a:t>   </a:t>
            </a:r>
            <a:r>
              <a:rPr lang="en-US" altLang="zh-CN" dirty="0">
                <a:solidFill>
                  <a:srgbClr val="CC7832"/>
                </a:solidFill>
              </a:rPr>
              <a:t>public </a:t>
            </a:r>
            <a:r>
              <a:rPr lang="en-US" altLang="zh-CN" dirty="0" err="1"/>
              <a:t>JmsListenerContainerFactory</a:t>
            </a:r>
            <a:r>
              <a:rPr lang="en-US" altLang="zh-CN" dirty="0"/>
              <a:t>&lt;?&gt; </a:t>
            </a:r>
            <a:r>
              <a:rPr lang="en-US" altLang="zh-CN" dirty="0" err="1">
                <a:solidFill>
                  <a:srgbClr val="FFC66D"/>
                </a:solidFill>
              </a:rPr>
              <a:t>myFactory</a:t>
            </a:r>
            <a:r>
              <a:rPr lang="en-US" altLang="zh-CN" dirty="0"/>
              <a:t>(</a:t>
            </a:r>
            <a:r>
              <a:rPr lang="en-US" altLang="zh-CN" dirty="0">
                <a:solidFill>
                  <a:srgbClr val="BBB529"/>
                </a:solidFill>
              </a:rPr>
              <a:t>@Qualifier</a:t>
            </a:r>
            <a:r>
              <a:rPr lang="en-US" altLang="zh-CN" dirty="0"/>
              <a:t>(</a:t>
            </a:r>
            <a:r>
              <a:rPr lang="en-US" altLang="zh-CN" dirty="0">
                <a:solidFill>
                  <a:srgbClr val="6A8759"/>
                </a:solidFill>
              </a:rPr>
              <a:t>"</a:t>
            </a:r>
            <a:r>
              <a:rPr lang="en-US" altLang="zh-CN" dirty="0" err="1">
                <a:solidFill>
                  <a:srgbClr val="6A8759"/>
                </a:solidFill>
              </a:rPr>
              <a:t>jmsConnectionFactory</a:t>
            </a:r>
            <a:r>
              <a:rPr lang="en-US" altLang="zh-CN" dirty="0">
                <a:solidFill>
                  <a:srgbClr val="6A8759"/>
                </a:solidFill>
              </a:rPr>
              <a:t>"</a:t>
            </a:r>
            <a:r>
              <a:rPr lang="en-US" altLang="zh-CN" dirty="0"/>
              <a:t>) </a:t>
            </a:r>
            <a:r>
              <a:rPr lang="en-US" altLang="zh-CN" dirty="0" err="1"/>
              <a:t>ConnectionFactory</a:t>
            </a:r>
            <a:r>
              <a:rPr lang="en-US" altLang="zh-CN" dirty="0"/>
              <a:t> </a:t>
            </a:r>
            <a:endParaRPr lang="en-US" altLang="zh-CN" dirty="0"/>
          </a:p>
          <a:p>
            <a:pPr marL="0" indent="0">
              <a:buNone/>
            </a:pPr>
            <a:r>
              <a:rPr lang="en-US" altLang="zh-CN" dirty="0"/>
              <a:t>                                                             </a:t>
            </a:r>
            <a:r>
              <a:rPr lang="en-US" altLang="zh-CN" dirty="0" err="1"/>
              <a:t>connectionFactory</a:t>
            </a:r>
            <a:r>
              <a:rPr lang="en-US" altLang="zh-CN" dirty="0">
                <a:solidFill>
                  <a:srgbClr val="CC7832"/>
                </a:solidFill>
              </a:rPr>
              <a:t>, </a:t>
            </a:r>
            <a:r>
              <a:rPr lang="en-US" altLang="zh-CN" dirty="0" err="1"/>
              <a:t>DefaultJmsListenerContainerFactoryConfigurer</a:t>
            </a:r>
            <a:r>
              <a:rPr lang="en-US" altLang="zh-CN" dirty="0"/>
              <a:t> </a:t>
            </a:r>
            <a:r>
              <a:rPr lang="en-US" altLang="zh-CN" dirty="0" err="1"/>
              <a:t>configurer</a:t>
            </a:r>
            <a:r>
              <a:rPr lang="en-US" altLang="zh-CN" dirty="0"/>
              <a:t>) {</a:t>
            </a:r>
            <a:br>
              <a:rPr lang="en-US" altLang="zh-CN" dirty="0"/>
            </a:br>
            <a:r>
              <a:rPr lang="en-US" altLang="zh-CN" dirty="0"/>
              <a:t>      </a:t>
            </a:r>
            <a:r>
              <a:rPr lang="en-US" altLang="zh-CN" dirty="0" err="1"/>
              <a:t>DefaultJmsListenerContainerFactory</a:t>
            </a:r>
            <a:r>
              <a:rPr lang="en-US" altLang="zh-CN" dirty="0"/>
              <a:t> factory = </a:t>
            </a:r>
            <a:r>
              <a:rPr lang="en-US" altLang="zh-CN" dirty="0">
                <a:solidFill>
                  <a:srgbClr val="CC7832"/>
                </a:solidFill>
              </a:rPr>
              <a:t>new </a:t>
            </a:r>
            <a:r>
              <a:rPr lang="en-US" altLang="zh-CN" dirty="0" err="1"/>
              <a:t>DefaultJmsListenerContainerFactory</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solidFill>
                  <a:srgbClr val="808080"/>
                </a:solidFill>
              </a:rPr>
              <a:t>// This provides all boot's default to this factory, including the message converter</a:t>
            </a:r>
            <a:br>
              <a:rPr lang="en-US" altLang="zh-CN" dirty="0">
                <a:solidFill>
                  <a:srgbClr val="808080"/>
                </a:solidFill>
              </a:rPr>
            </a:br>
            <a:r>
              <a:rPr lang="en-US" altLang="zh-CN" dirty="0">
                <a:solidFill>
                  <a:srgbClr val="808080"/>
                </a:solidFill>
              </a:rPr>
              <a:t>      </a:t>
            </a:r>
            <a:r>
              <a:rPr lang="en-US" altLang="zh-CN" dirty="0" err="1"/>
              <a:t>configurer.configure</a:t>
            </a:r>
            <a:r>
              <a:rPr lang="en-US" altLang="zh-CN" dirty="0"/>
              <a:t>(factory</a:t>
            </a:r>
            <a:r>
              <a:rPr lang="en-US" altLang="zh-CN" dirty="0">
                <a:solidFill>
                  <a:srgbClr val="CC7832"/>
                </a:solidFill>
              </a:rPr>
              <a:t>, </a:t>
            </a:r>
            <a:r>
              <a:rPr lang="en-US" altLang="zh-CN" dirty="0" err="1"/>
              <a:t>connectionFactory</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solidFill>
                  <a:srgbClr val="808080"/>
                </a:solidFill>
              </a:rPr>
              <a:t>// You could still override some of Boot's default if necessary.</a:t>
            </a:r>
            <a:br>
              <a:rPr lang="en-US" altLang="zh-CN" dirty="0">
                <a:solidFill>
                  <a:srgbClr val="808080"/>
                </a:solidFill>
              </a:rPr>
            </a:br>
            <a:r>
              <a:rPr lang="en-US" altLang="zh-CN" dirty="0">
                <a:solidFill>
                  <a:srgbClr val="808080"/>
                </a:solidFill>
              </a:rPr>
              <a:t>      </a:t>
            </a:r>
            <a:r>
              <a:rPr lang="en-US" altLang="zh-CN" dirty="0">
                <a:solidFill>
                  <a:srgbClr val="CC7832"/>
                </a:solidFill>
              </a:rPr>
              <a:t>return </a:t>
            </a:r>
            <a:r>
              <a:rPr lang="en-US" altLang="zh-CN" dirty="0"/>
              <a:t>factory</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BBB529"/>
                </a:solidFill>
              </a:rPr>
              <a:t>@Bean </a:t>
            </a:r>
            <a:r>
              <a:rPr lang="en-US" altLang="zh-CN" dirty="0">
                <a:solidFill>
                  <a:srgbClr val="808080"/>
                </a:solidFill>
              </a:rPr>
              <a:t>// Serialize message content to json using </a:t>
            </a:r>
            <a:r>
              <a:rPr lang="en-US" altLang="zh-CN" dirty="0" err="1">
                <a:solidFill>
                  <a:srgbClr val="808080"/>
                </a:solidFill>
              </a:rPr>
              <a:t>TextMessage</a:t>
            </a:r>
            <a:br>
              <a:rPr lang="en-US" altLang="zh-CN" dirty="0">
                <a:solidFill>
                  <a:srgbClr val="808080"/>
                </a:solidFill>
              </a:rPr>
            </a:br>
            <a:r>
              <a:rPr lang="en-US" altLang="zh-CN" dirty="0">
                <a:solidFill>
                  <a:srgbClr val="808080"/>
                </a:solidFill>
              </a:rPr>
              <a:t>   </a:t>
            </a:r>
            <a:r>
              <a:rPr lang="en-US" altLang="zh-CN" dirty="0">
                <a:solidFill>
                  <a:srgbClr val="CC7832"/>
                </a:solidFill>
              </a:rPr>
              <a:t>public </a:t>
            </a:r>
            <a:r>
              <a:rPr lang="en-US" altLang="zh-CN" dirty="0" err="1"/>
              <a:t>MessageConverter</a:t>
            </a:r>
            <a:r>
              <a:rPr lang="en-US" altLang="zh-CN" dirty="0"/>
              <a:t> </a:t>
            </a:r>
            <a:r>
              <a:rPr lang="en-US" altLang="zh-CN" dirty="0" err="1">
                <a:solidFill>
                  <a:srgbClr val="FFC66D"/>
                </a:solidFill>
              </a:rPr>
              <a:t>jacksonJmsMessageConverter</a:t>
            </a:r>
            <a:r>
              <a:rPr lang="en-US" altLang="zh-CN" dirty="0"/>
              <a:t>() {</a:t>
            </a:r>
            <a:br>
              <a:rPr lang="en-US" altLang="zh-CN" dirty="0"/>
            </a:br>
            <a:r>
              <a:rPr lang="en-US" altLang="zh-CN" dirty="0"/>
              <a:t>      MappingJackson2MessageConverter converter = </a:t>
            </a:r>
            <a:r>
              <a:rPr lang="en-US" altLang="zh-CN" dirty="0">
                <a:solidFill>
                  <a:srgbClr val="CC7832"/>
                </a:solidFill>
              </a:rPr>
              <a:t>new </a:t>
            </a:r>
            <a:r>
              <a:rPr lang="en-US" altLang="zh-CN" dirty="0"/>
              <a:t>MappingJackson2MessageConverter()</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t>converter.setTargetType</a:t>
            </a:r>
            <a:r>
              <a:rPr lang="en-US" altLang="zh-CN" dirty="0"/>
              <a:t>(</a:t>
            </a:r>
            <a:r>
              <a:rPr lang="en-US" altLang="zh-CN" dirty="0" err="1"/>
              <a:t>MessageType.</a:t>
            </a:r>
            <a:r>
              <a:rPr lang="en-US" altLang="zh-CN" i="1" dirty="0" err="1">
                <a:solidFill>
                  <a:srgbClr val="9876AA"/>
                </a:solidFill>
              </a:rPr>
              <a:t>TEXT</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t>converter.setTypeIdPropertyName</a:t>
            </a:r>
            <a:r>
              <a:rPr lang="en-US" altLang="zh-CN" dirty="0"/>
              <a:t>(</a:t>
            </a:r>
            <a:r>
              <a:rPr lang="en-US" altLang="zh-CN" dirty="0">
                <a:solidFill>
                  <a:srgbClr val="6A8759"/>
                </a:solidFill>
              </a:rPr>
              <a:t>"_type"</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return </a:t>
            </a:r>
            <a:r>
              <a:rPr lang="en-US" altLang="zh-CN" dirty="0"/>
              <a:t>converter</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p:cNvSpPr>
            <a:spLocks noGrp="1"/>
          </p:cNvSpPr>
          <p:nvPr>
            <p:ph idx="1"/>
          </p:nvPr>
        </p:nvSpPr>
        <p:spPr>
          <a:xfrm>
            <a:off x="107504" y="699542"/>
            <a:ext cx="8784976" cy="4338250"/>
          </a:xfrm>
        </p:spPr>
        <p:txBody>
          <a:bodyPr>
            <a:normAutofit/>
          </a:bodyPr>
          <a:lstStyle/>
          <a:p>
            <a:r>
              <a:rPr lang="en-US" altLang="zh-CN" dirty="0"/>
              <a:t>Send and receive JMS messages with Spring</a:t>
            </a:r>
            <a:endParaRPr lang="en-US" altLang="zh-CN" dirty="0"/>
          </a:p>
          <a:p>
            <a:pPr marL="0" indent="0">
              <a:buNone/>
            </a:pPr>
            <a:r>
              <a:rPr lang="en-US" altLang="zh-CN" sz="1500" dirty="0" err="1">
                <a:solidFill>
                  <a:schemeClr val="tx2"/>
                </a:solidFill>
              </a:rPr>
              <a:t>Application.java</a:t>
            </a:r>
            <a:endParaRPr lang="en-US" altLang="zh-CN" sz="1500" dirty="0">
              <a:solidFill>
                <a:schemeClr val="tx2"/>
              </a:solidFill>
            </a:endParaRPr>
          </a:p>
          <a:p>
            <a:pPr marL="0" indent="0">
              <a:buNone/>
            </a:pPr>
            <a:r>
              <a:rPr lang="en-US" altLang="zh-CN" sz="1500" dirty="0">
                <a:solidFill>
                  <a:srgbClr val="CC7832"/>
                </a:solidFill>
              </a:rPr>
              <a:t>public static void </a:t>
            </a:r>
            <a:r>
              <a:rPr lang="en-US" altLang="zh-CN" sz="1500" dirty="0">
                <a:solidFill>
                  <a:srgbClr val="FFC66D"/>
                </a:solidFill>
              </a:rPr>
              <a:t>main</a:t>
            </a:r>
            <a:r>
              <a:rPr lang="en-US" altLang="zh-CN" sz="1500" dirty="0"/>
              <a:t>(String[] </a:t>
            </a:r>
            <a:r>
              <a:rPr lang="en-US" altLang="zh-CN" sz="1500" dirty="0" err="1"/>
              <a:t>args</a:t>
            </a:r>
            <a:r>
              <a:rPr lang="en-US" altLang="zh-CN" sz="1500" dirty="0"/>
              <a:t>) {</a:t>
            </a:r>
            <a:br>
              <a:rPr lang="en-US" altLang="zh-CN" sz="1500" dirty="0"/>
            </a:br>
            <a:r>
              <a:rPr lang="en-US" altLang="zh-CN" sz="1500" dirty="0"/>
              <a:t>      </a:t>
            </a:r>
            <a:r>
              <a:rPr lang="en-US" altLang="zh-CN" sz="1500" dirty="0">
                <a:solidFill>
                  <a:srgbClr val="808080"/>
                </a:solidFill>
              </a:rPr>
              <a:t>// Launch the application</a:t>
            </a:r>
            <a:br>
              <a:rPr lang="en-US" altLang="zh-CN" sz="1500" dirty="0">
                <a:solidFill>
                  <a:srgbClr val="808080"/>
                </a:solidFill>
              </a:rPr>
            </a:br>
            <a:r>
              <a:rPr lang="en-US" altLang="zh-CN" sz="1500" dirty="0">
                <a:solidFill>
                  <a:srgbClr val="808080"/>
                </a:solidFill>
              </a:rPr>
              <a:t>      </a:t>
            </a:r>
            <a:r>
              <a:rPr lang="en-US" altLang="zh-CN" sz="1500" dirty="0" err="1"/>
              <a:t>ConfigurableApplicationContext</a:t>
            </a:r>
            <a:r>
              <a:rPr lang="en-US" altLang="zh-CN" sz="1500" dirty="0"/>
              <a:t> context = </a:t>
            </a:r>
            <a:r>
              <a:rPr lang="en-US" altLang="zh-CN" sz="1500" dirty="0" err="1"/>
              <a:t>SpringApplication.</a:t>
            </a:r>
            <a:r>
              <a:rPr lang="en-US" altLang="zh-CN" sz="1500" i="1" dirty="0" err="1"/>
              <a:t>run</a:t>
            </a:r>
            <a:r>
              <a:rPr lang="en-US" altLang="zh-CN" sz="1500" dirty="0"/>
              <a:t>(</a:t>
            </a:r>
            <a:r>
              <a:rPr lang="en-US" altLang="zh-CN" sz="1500" dirty="0" err="1"/>
              <a:t>Application.</a:t>
            </a:r>
            <a:r>
              <a:rPr lang="en-US" altLang="zh-CN" sz="1500" dirty="0" err="1">
                <a:solidFill>
                  <a:srgbClr val="CC7832"/>
                </a:solidFill>
              </a:rPr>
              <a:t>class</a:t>
            </a:r>
            <a:r>
              <a:rPr lang="en-US" altLang="zh-CN" sz="1500" dirty="0">
                <a:solidFill>
                  <a:srgbClr val="CC7832"/>
                </a:solidFill>
              </a:rPr>
              <a:t>, </a:t>
            </a:r>
            <a:r>
              <a:rPr lang="en-US" altLang="zh-CN" sz="1500" dirty="0" err="1"/>
              <a:t>args</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err="1"/>
              <a:t>JmsTemplate</a:t>
            </a:r>
            <a:r>
              <a:rPr lang="en-US" altLang="zh-CN" sz="1500" dirty="0"/>
              <a:t> </a:t>
            </a:r>
            <a:r>
              <a:rPr lang="en-US" altLang="zh-CN" sz="1500" dirty="0" err="1"/>
              <a:t>jmsTemplate</a:t>
            </a:r>
            <a:r>
              <a:rPr lang="en-US" altLang="zh-CN" sz="1500" dirty="0"/>
              <a:t> = </a:t>
            </a:r>
            <a:r>
              <a:rPr lang="en-US" altLang="zh-CN" sz="1500" dirty="0" err="1"/>
              <a:t>context.getBean</a:t>
            </a:r>
            <a:r>
              <a:rPr lang="en-US" altLang="zh-CN" sz="1500" dirty="0"/>
              <a:t>(</a:t>
            </a:r>
            <a:r>
              <a:rPr lang="en-US" altLang="zh-CN" sz="1500" dirty="0" err="1"/>
              <a:t>JmsTemplate.</a:t>
            </a:r>
            <a:r>
              <a:rPr lang="en-US" altLang="zh-CN" sz="1500" dirty="0" err="1">
                <a:solidFill>
                  <a:srgbClr val="CC7832"/>
                </a:solidFill>
              </a:rPr>
              <a:t>class</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a:solidFill>
                  <a:srgbClr val="808080"/>
                </a:solidFill>
              </a:rPr>
              <a:t>// Send a message with a POJO - the template reuse the message converter</a:t>
            </a:r>
            <a:br>
              <a:rPr lang="en-US" altLang="zh-CN" sz="1500" dirty="0">
                <a:solidFill>
                  <a:srgbClr val="808080"/>
                </a:solidFill>
              </a:rPr>
            </a:br>
            <a:r>
              <a:rPr lang="en-US" altLang="zh-CN" sz="1500" dirty="0">
                <a:solidFill>
                  <a:srgbClr val="808080"/>
                </a:solidFill>
              </a:rPr>
              <a:t>      </a:t>
            </a:r>
            <a:r>
              <a:rPr lang="en-US" altLang="zh-CN" sz="1500" dirty="0" err="1"/>
              <a:t>System.</a:t>
            </a:r>
            <a:r>
              <a:rPr lang="en-US" altLang="zh-CN" sz="1500" i="1" dirty="0" err="1">
                <a:solidFill>
                  <a:srgbClr val="9876AA"/>
                </a:solidFill>
              </a:rPr>
              <a:t>out</a:t>
            </a:r>
            <a:r>
              <a:rPr lang="en-US" altLang="zh-CN" sz="1500" dirty="0" err="1"/>
              <a:t>.println</a:t>
            </a:r>
            <a:r>
              <a:rPr lang="en-US" altLang="zh-CN" sz="1500" dirty="0"/>
              <a:t>(</a:t>
            </a:r>
            <a:r>
              <a:rPr lang="en-US" altLang="zh-CN" sz="1500" dirty="0">
                <a:solidFill>
                  <a:srgbClr val="6A8759"/>
                </a:solidFill>
              </a:rPr>
              <a:t>"Sending an email message."</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jmsTemplate.convertAndSend</a:t>
            </a:r>
            <a:r>
              <a:rPr lang="en-US" altLang="zh-CN" sz="1500" dirty="0"/>
              <a:t>(</a:t>
            </a:r>
            <a:r>
              <a:rPr lang="en-US" altLang="zh-CN" sz="1500" dirty="0">
                <a:solidFill>
                  <a:srgbClr val="6A8759"/>
                </a:solidFill>
              </a:rPr>
              <a:t>"mailbox"</a:t>
            </a:r>
            <a:r>
              <a:rPr lang="en-US" altLang="zh-CN" sz="1500" dirty="0">
                <a:solidFill>
                  <a:srgbClr val="CC7832"/>
                </a:solidFill>
              </a:rPr>
              <a:t>, new </a:t>
            </a:r>
            <a:r>
              <a:rPr lang="en-US" altLang="zh-CN" sz="1500" dirty="0"/>
              <a:t>Email(</a:t>
            </a:r>
            <a:r>
              <a:rPr lang="en-US" altLang="zh-CN" sz="1500" dirty="0">
                <a:solidFill>
                  <a:srgbClr val="6A8759"/>
                </a:solidFill>
              </a:rPr>
              <a:t>"</a:t>
            </a:r>
            <a:r>
              <a:rPr lang="en-US" altLang="zh-CN" sz="1500" dirty="0" err="1">
                <a:solidFill>
                  <a:srgbClr val="6A8759"/>
                </a:solidFill>
              </a:rPr>
              <a:t>info@example.com</a:t>
            </a:r>
            <a:r>
              <a:rPr lang="en-US" altLang="zh-CN" sz="1500" dirty="0">
                <a:solidFill>
                  <a:srgbClr val="6A8759"/>
                </a:solidFill>
              </a:rPr>
              <a:t>"</a:t>
            </a:r>
            <a:r>
              <a:rPr lang="en-US" altLang="zh-CN" sz="1500" dirty="0">
                <a:solidFill>
                  <a:srgbClr val="CC7832"/>
                </a:solidFill>
              </a:rPr>
              <a:t>, </a:t>
            </a:r>
            <a:r>
              <a:rPr lang="en-US" altLang="zh-CN" sz="1500" dirty="0">
                <a:solidFill>
                  <a:srgbClr val="6A8759"/>
                </a:solidFill>
              </a:rPr>
              <a:t>"Hello"</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a:t>}</a:t>
            </a:r>
            <a:br>
              <a:rPr lang="en-US" altLang="zh-CN" sz="1500" dirty="0"/>
            </a:br>
            <a:br>
              <a:rPr lang="en-US" altLang="zh-CN" sz="1500" dirty="0"/>
            </a:br>
            <a:r>
              <a:rPr lang="en-US" altLang="zh-CN" sz="1500" dirty="0"/>
              <a:t>}</a:t>
            </a:r>
            <a:br>
              <a:rPr lang="en-US" altLang="zh-CN" sz="1500" dirty="0"/>
            </a:br>
            <a:endParaRPr lang="zh-CN" altLang="en-US" sz="1500" dirty="0"/>
          </a:p>
          <a:p>
            <a:pPr marL="0" indent="0">
              <a:buNone/>
            </a:pPr>
            <a:br>
              <a:rPr lang="en-US" altLang="zh-CN" dirty="0"/>
            </a:br>
            <a:endParaRPr lang="zh-CN" altLang="en-US" dirty="0"/>
          </a:p>
          <a:p>
            <a:pPr marL="0"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p:cNvSpPr>
            <a:spLocks noGrp="1"/>
          </p:cNvSpPr>
          <p:nvPr>
            <p:ph idx="1"/>
          </p:nvPr>
        </p:nvSpPr>
        <p:spPr>
          <a:xfrm>
            <a:off x="107504" y="699542"/>
            <a:ext cx="8784976" cy="4338250"/>
          </a:xfrm>
        </p:spPr>
        <p:txBody>
          <a:bodyPr>
            <a:normAutofit/>
          </a:bodyPr>
          <a:lstStyle/>
          <a:p>
            <a:r>
              <a:rPr lang="en-US" altLang="zh-CN" dirty="0"/>
              <a:t>Send and receive JMS messages with Spring</a:t>
            </a:r>
            <a:endParaRPr lang="en-US" altLang="zh-CN" dirty="0"/>
          </a:p>
          <a:p>
            <a:pPr marL="0" indent="0">
              <a:buNone/>
            </a:pPr>
            <a:r>
              <a:rPr lang="en-US" altLang="zh-CN" sz="1500" dirty="0" err="1">
                <a:solidFill>
                  <a:schemeClr val="tx2"/>
                </a:solidFill>
              </a:rPr>
              <a:t>MsgController.java</a:t>
            </a:r>
            <a:endParaRPr lang="en-US" altLang="zh-CN" sz="1500" dirty="0">
              <a:solidFill>
                <a:schemeClr val="tx2"/>
              </a:solidFill>
            </a:endParaRPr>
          </a:p>
          <a:p>
            <a:pPr marL="0" indent="0">
              <a:buNone/>
            </a:pPr>
            <a:r>
              <a:rPr lang="en-US" altLang="zh-CN" sz="1600" dirty="0">
                <a:solidFill>
                  <a:srgbClr val="BBB529"/>
                </a:solidFill>
              </a:rPr>
              <a:t>@</a:t>
            </a:r>
            <a:r>
              <a:rPr lang="en-US" altLang="zh-CN" sz="1600" dirty="0" err="1">
                <a:solidFill>
                  <a:srgbClr val="BBB529"/>
                </a:solidFill>
              </a:rPr>
              <a:t>RestController</a:t>
            </a:r>
            <a:br>
              <a:rPr lang="en-US" altLang="zh-CN" sz="1600" dirty="0">
                <a:solidFill>
                  <a:srgbClr val="BBB529"/>
                </a:solidFill>
              </a:rPr>
            </a:br>
            <a:r>
              <a:rPr lang="en-US" altLang="zh-CN" sz="1600" dirty="0">
                <a:solidFill>
                  <a:srgbClr val="CC7832"/>
                </a:solidFill>
              </a:rPr>
              <a:t>public class </a:t>
            </a:r>
            <a:r>
              <a:rPr lang="en-US" altLang="zh-CN" sz="1600" dirty="0" err="1"/>
              <a:t>MsgController</a:t>
            </a:r>
            <a:r>
              <a:rPr lang="en-US" altLang="zh-CN" sz="1600" dirty="0"/>
              <a:t> {</a:t>
            </a: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Autowired</a:t>
            </a:r>
            <a:br>
              <a:rPr lang="en-US" altLang="zh-CN" sz="1600" dirty="0">
                <a:solidFill>
                  <a:srgbClr val="BBB529"/>
                </a:solidFill>
              </a:rPr>
            </a:br>
            <a:r>
              <a:rPr lang="en-US" altLang="zh-CN" sz="1600" dirty="0">
                <a:solidFill>
                  <a:srgbClr val="BBB529"/>
                </a:solidFill>
              </a:rPr>
              <a:t>    </a:t>
            </a:r>
            <a:r>
              <a:rPr lang="en-US" altLang="zh-CN" sz="1600" dirty="0" err="1"/>
              <a:t>WebApplicationContext</a:t>
            </a:r>
            <a:r>
              <a:rPr lang="en-US" altLang="zh-CN" sz="1600" dirty="0"/>
              <a:t> </a:t>
            </a:r>
            <a:r>
              <a:rPr lang="en-US" altLang="zh-CN" sz="1600" dirty="0" err="1">
                <a:solidFill>
                  <a:srgbClr val="9876AA"/>
                </a:solidFill>
              </a:rPr>
              <a:t>applicationContext</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BBB529"/>
                </a:solidFill>
              </a:rPr>
              <a:t>@</a:t>
            </a:r>
            <a:r>
              <a:rPr lang="en-US" altLang="zh-CN" sz="1600" dirty="0" err="1">
                <a:solidFill>
                  <a:srgbClr val="BBB529"/>
                </a:solidFill>
              </a:rPr>
              <a:t>GetMapping</a:t>
            </a:r>
            <a:r>
              <a:rPr lang="en-US" altLang="zh-CN" sz="1600" dirty="0"/>
              <a:t>(value = </a:t>
            </a:r>
            <a:r>
              <a:rPr lang="en-US" altLang="zh-CN" sz="1600" dirty="0">
                <a:solidFill>
                  <a:srgbClr val="6A8759"/>
                </a:solidFill>
              </a:rPr>
              <a:t>"/msg"</a:t>
            </a:r>
            <a:r>
              <a:rPr lang="en-US" altLang="zh-CN" sz="1600" dirty="0"/>
              <a:t>)</a:t>
            </a:r>
            <a:br>
              <a:rPr lang="en-US" altLang="zh-CN" sz="1600" dirty="0"/>
            </a:br>
            <a:r>
              <a:rPr lang="en-US" altLang="zh-CN" sz="1600" dirty="0"/>
              <a:t>    </a:t>
            </a:r>
            <a:r>
              <a:rPr lang="en-US" altLang="zh-CN" sz="1600" dirty="0">
                <a:solidFill>
                  <a:srgbClr val="CC7832"/>
                </a:solidFill>
              </a:rPr>
              <a:t>public void </a:t>
            </a:r>
            <a:r>
              <a:rPr lang="en-US" altLang="zh-CN" sz="1600" dirty="0" err="1">
                <a:solidFill>
                  <a:srgbClr val="FFC66D"/>
                </a:solidFill>
              </a:rPr>
              <a:t>findOne</a:t>
            </a:r>
            <a:r>
              <a:rPr lang="en-US" altLang="zh-CN" sz="1600" dirty="0"/>
              <a:t>( ) {</a:t>
            </a:r>
            <a:br>
              <a:rPr lang="en-US" altLang="zh-CN" sz="1600" dirty="0"/>
            </a:br>
            <a:r>
              <a:rPr lang="en-US" altLang="zh-CN" sz="1600" dirty="0"/>
              <a:t>        </a:t>
            </a:r>
            <a:r>
              <a:rPr lang="en-US" altLang="zh-CN" sz="1600" dirty="0" err="1"/>
              <a:t>JmsTemplate</a:t>
            </a:r>
            <a:r>
              <a:rPr lang="en-US" altLang="zh-CN" sz="1600" dirty="0"/>
              <a:t> </a:t>
            </a:r>
            <a:r>
              <a:rPr lang="en-US" altLang="zh-CN" sz="1600" dirty="0" err="1"/>
              <a:t>jmsTemplate</a:t>
            </a:r>
            <a:r>
              <a:rPr lang="en-US" altLang="zh-CN" sz="1600" dirty="0"/>
              <a:t> = </a:t>
            </a:r>
            <a:r>
              <a:rPr lang="en-US" altLang="zh-CN" sz="1600" dirty="0" err="1">
                <a:solidFill>
                  <a:srgbClr val="9876AA"/>
                </a:solidFill>
              </a:rPr>
              <a:t>applicationContext</a:t>
            </a:r>
            <a:r>
              <a:rPr lang="en-US" altLang="zh-CN" sz="1600" dirty="0" err="1"/>
              <a:t>.getBean</a:t>
            </a:r>
            <a:r>
              <a:rPr lang="en-US" altLang="zh-CN" sz="1600" dirty="0"/>
              <a:t>(</a:t>
            </a:r>
            <a:r>
              <a:rPr lang="en-US" altLang="zh-CN" sz="1600" dirty="0" err="1"/>
              <a:t>JmsTemplate.</a:t>
            </a:r>
            <a:r>
              <a:rPr lang="en-US" altLang="zh-CN" sz="1600" dirty="0" err="1">
                <a:solidFill>
                  <a:srgbClr val="CC7832"/>
                </a:solidFill>
              </a:rPr>
              <a:t>class</a:t>
            </a:r>
            <a:r>
              <a:rPr lang="en-US" altLang="zh-CN" sz="1600" dirty="0"/>
              <a:t>)</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808080"/>
                </a:solidFill>
              </a:rPr>
              <a:t>// Send a message with a POJO - the template reuse the message converter</a:t>
            </a:r>
            <a:br>
              <a:rPr lang="en-US" altLang="zh-CN" sz="1600" dirty="0">
                <a:solidFill>
                  <a:srgbClr val="808080"/>
                </a:solidFill>
              </a:rPr>
            </a:br>
            <a:r>
              <a:rPr lang="en-US" altLang="zh-CN" sz="1600" dirty="0">
                <a:solidFill>
                  <a:srgbClr val="808080"/>
                </a:solidFill>
              </a:rPr>
              <a:t>        </a:t>
            </a:r>
            <a:r>
              <a:rPr lang="en-US" altLang="zh-CN" sz="1600" dirty="0" err="1"/>
              <a:t>System.</a:t>
            </a:r>
            <a:r>
              <a:rPr lang="en-US" altLang="zh-CN" sz="1600" i="1" dirty="0" err="1">
                <a:solidFill>
                  <a:srgbClr val="9876AA"/>
                </a:solidFill>
              </a:rPr>
              <a:t>out</a:t>
            </a:r>
            <a:r>
              <a:rPr lang="en-US" altLang="zh-CN" sz="1600" dirty="0" err="1"/>
              <a:t>.println</a:t>
            </a:r>
            <a:r>
              <a:rPr lang="en-US" altLang="zh-CN" sz="1600" dirty="0"/>
              <a:t>(</a:t>
            </a:r>
            <a:r>
              <a:rPr lang="en-US" altLang="zh-CN" sz="1600" dirty="0">
                <a:solidFill>
                  <a:srgbClr val="6A8759"/>
                </a:solidFill>
              </a:rPr>
              <a:t>"Sending an email message."</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jmsTemplate.convertAndSend</a:t>
            </a:r>
            <a:r>
              <a:rPr lang="en-US" altLang="zh-CN" sz="1600" dirty="0"/>
              <a:t>(</a:t>
            </a:r>
            <a:r>
              <a:rPr lang="en-US" altLang="zh-CN" sz="1600" dirty="0">
                <a:solidFill>
                  <a:srgbClr val="6A8759"/>
                </a:solidFill>
              </a:rPr>
              <a:t>"mailbox"</a:t>
            </a:r>
            <a:r>
              <a:rPr lang="en-US" altLang="zh-CN" sz="1600" dirty="0">
                <a:solidFill>
                  <a:srgbClr val="CC7832"/>
                </a:solidFill>
              </a:rPr>
              <a:t>, new </a:t>
            </a:r>
            <a:r>
              <a:rPr lang="en-US" altLang="zh-CN" sz="1600" dirty="0"/>
              <a:t>Email(</a:t>
            </a:r>
            <a:r>
              <a:rPr lang="en-US" altLang="zh-CN" sz="1600" dirty="0">
                <a:solidFill>
                  <a:srgbClr val="6A8759"/>
                </a:solidFill>
              </a:rPr>
              <a:t>"</a:t>
            </a:r>
            <a:r>
              <a:rPr lang="en-US" altLang="zh-CN" sz="1600" dirty="0" err="1">
                <a:solidFill>
                  <a:srgbClr val="6A8759"/>
                </a:solidFill>
              </a:rPr>
              <a:t>info@example.com</a:t>
            </a:r>
            <a:r>
              <a:rPr lang="en-US" altLang="zh-CN" sz="1600" dirty="0">
                <a:solidFill>
                  <a:srgbClr val="6A8759"/>
                </a:solidFill>
              </a:rPr>
              <a:t>"</a:t>
            </a:r>
            <a:r>
              <a:rPr lang="en-US" altLang="zh-CN" sz="1600" dirty="0">
                <a:solidFill>
                  <a:srgbClr val="CC7832"/>
                </a:solidFill>
              </a:rPr>
              <a:t>, </a:t>
            </a:r>
            <a:r>
              <a:rPr lang="en-US" altLang="zh-CN" sz="1600" dirty="0">
                <a:solidFill>
                  <a:srgbClr val="6A8759"/>
                </a:solidFill>
              </a:rPr>
              <a:t>"Hello Msg"</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t>}</a:t>
            </a:r>
            <a:endParaRPr lang="zh-CN" altLang="en-US" dirty="0"/>
          </a:p>
          <a:p>
            <a:pPr marL="0"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r>
              <a:rPr lang="en-US" altLang="zh-CN" dirty="0"/>
              <a:t>Messaging with JMS</a:t>
            </a:r>
            <a:endParaRPr lang="en-US" altLang="zh-CN" dirty="0"/>
          </a:p>
          <a:p>
            <a:pPr lvl="1"/>
            <a:r>
              <a:rPr lang="en-US" altLang="zh-CN" dirty="0">
                <a:hlinkClick r:id="rId1"/>
              </a:rPr>
              <a:t>https://spring.io/guides/gs/messaging-jms/</a:t>
            </a:r>
            <a:r>
              <a:rPr lang="zh-CN" altLang="en-US" dirty="0"/>
              <a:t> </a:t>
            </a:r>
            <a:endParaRPr lang="en-US" altLang="zh-CN" dirty="0"/>
          </a:p>
          <a:p>
            <a:r>
              <a:rPr lang="en-US" altLang="zh-CN" dirty="0"/>
              <a:t>Java</a:t>
            </a:r>
            <a:r>
              <a:rPr lang="zh-CN" altLang="en-US" dirty="0"/>
              <a:t> </a:t>
            </a:r>
            <a:r>
              <a:rPr lang="en-US" altLang="zh-CN" dirty="0"/>
              <a:t>Message</a:t>
            </a:r>
            <a:r>
              <a:rPr lang="zh-CN" altLang="en-US" dirty="0"/>
              <a:t> </a:t>
            </a:r>
            <a:r>
              <a:rPr lang="en-US" altLang="zh-CN" dirty="0"/>
              <a:t>Service</a:t>
            </a:r>
            <a:r>
              <a:rPr lang="zh-CN" altLang="en-US" dirty="0"/>
              <a:t> </a:t>
            </a:r>
            <a:r>
              <a:rPr lang="en-US" altLang="zh-CN" dirty="0"/>
              <a:t>Concepts</a:t>
            </a:r>
            <a:endParaRPr lang="en-US" altLang="zh-CN" dirty="0"/>
          </a:p>
          <a:p>
            <a:pPr lvl="1"/>
            <a:r>
              <a:rPr lang="en-GB" altLang="zh-CN" dirty="0">
                <a:hlinkClick r:id="rId2"/>
              </a:rPr>
              <a:t>https://javaee.github.io/tutorial/jms-concepts.html</a:t>
            </a:r>
            <a:endParaRPr lang="en-GB" altLang="zh-CN" dirty="0"/>
          </a:p>
          <a:p>
            <a:r>
              <a:rPr lang="en-US" altLang="zh-CN" dirty="0"/>
              <a:t>Mastering Kafka Streams and </a:t>
            </a:r>
            <a:r>
              <a:rPr lang="en-US" altLang="zh-CN" dirty="0" err="1"/>
              <a:t>ksqlDB</a:t>
            </a:r>
            <a:r>
              <a:rPr lang="en-US" altLang="zh-CN" dirty="0"/>
              <a:t> -</a:t>
            </a:r>
            <a:r>
              <a:rPr lang="zh-CN" altLang="en-US" dirty="0"/>
              <a:t> </a:t>
            </a:r>
            <a:r>
              <a:rPr lang="en-US" altLang="zh-CN" dirty="0"/>
              <a:t>Building Real-Time Data Systems by Example</a:t>
            </a:r>
            <a:endParaRPr lang="en-US" altLang="zh-CN" dirty="0"/>
          </a:p>
          <a:p>
            <a:pPr lvl="1"/>
            <a:r>
              <a:rPr lang="en-US" altLang="zh-CN" dirty="0">
                <a:hlinkClick r:id="rId3"/>
              </a:rPr>
              <a:t>https://www.confluent.io/resources/ebook/mastering-kafka-streams-and-ksqldb/</a:t>
            </a:r>
            <a:r>
              <a:rPr lang="zh-CN" altLang="en-US"/>
              <a:t> </a:t>
            </a:r>
            <a:endParaRPr lang="en-GB"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Messaging?</a:t>
            </a:r>
            <a:endParaRPr lang="en-US" altLang="zh-CN" dirty="0"/>
          </a:p>
        </p:txBody>
      </p:sp>
      <p:sp>
        <p:nvSpPr>
          <p:cNvPr id="3" name="内容占位符 2"/>
          <p:cNvSpPr>
            <a:spLocks noGrp="1"/>
          </p:cNvSpPr>
          <p:nvPr>
            <p:ph idx="1"/>
          </p:nvPr>
        </p:nvSpPr>
        <p:spPr/>
        <p:txBody>
          <a:bodyPr>
            <a:normAutofit/>
          </a:bodyPr>
          <a:lstStyle/>
          <a:p>
            <a:r>
              <a:rPr lang="en-US" altLang="zh-CN" dirty="0"/>
              <a:t>Messaging is a </a:t>
            </a:r>
            <a:r>
              <a:rPr lang="en-US" altLang="zh-CN" dirty="0">
                <a:solidFill>
                  <a:srgbClr val="FF0000"/>
                </a:solidFill>
              </a:rPr>
              <a:t>method of communication between software components or applications. </a:t>
            </a:r>
            <a:endParaRPr lang="en-US" altLang="zh-CN" dirty="0"/>
          </a:p>
          <a:p>
            <a:pPr lvl="1"/>
            <a:r>
              <a:rPr lang="en-US" altLang="zh-CN" dirty="0"/>
              <a:t>A messaging system is a </a:t>
            </a:r>
            <a:r>
              <a:rPr lang="en-US" altLang="zh-CN" dirty="0">
                <a:solidFill>
                  <a:srgbClr val="FF0000"/>
                </a:solidFill>
              </a:rPr>
              <a:t>peer-to-peer</a:t>
            </a:r>
            <a:r>
              <a:rPr lang="en-US" altLang="zh-CN" dirty="0"/>
              <a:t> facility: </a:t>
            </a:r>
            <a:endParaRPr lang="en-US" altLang="zh-CN" dirty="0"/>
          </a:p>
          <a:p>
            <a:pPr lvl="1"/>
            <a:r>
              <a:rPr lang="en-US" altLang="zh-CN" dirty="0"/>
              <a:t>A messaging client can send messages to, and receive messages from, any other client. </a:t>
            </a:r>
            <a:endParaRPr lang="en-US" altLang="zh-CN" dirty="0"/>
          </a:p>
          <a:p>
            <a:pPr lvl="1"/>
            <a:r>
              <a:rPr lang="en-US" altLang="zh-CN" dirty="0"/>
              <a:t>Each client connects to a messaging agent that provides facilities for creating, sending, receiving, and reading messages.</a:t>
            </a:r>
            <a:endParaRPr lang="en-US" altLang="zh-CN" dirty="0"/>
          </a:p>
          <a:p>
            <a:endParaRPr lang="en-US" altLang="zh-CN" dirty="0"/>
          </a:p>
          <a:p>
            <a:r>
              <a:rPr lang="en-US" altLang="zh-CN" dirty="0"/>
              <a:t>Messaging enables distributed communication that is </a:t>
            </a:r>
            <a:r>
              <a:rPr lang="en-US" altLang="zh-CN" dirty="0">
                <a:solidFill>
                  <a:srgbClr val="FF0000"/>
                </a:solidFill>
              </a:rPr>
              <a:t>loosely coupled</a:t>
            </a:r>
            <a:r>
              <a:rPr lang="en-US" altLang="zh-CN" dirty="0"/>
              <a:t>.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the JMS API?</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a:solidFill>
                  <a:srgbClr val="FF0000"/>
                </a:solidFill>
              </a:rPr>
              <a:t>Java Message Service</a:t>
            </a:r>
            <a:r>
              <a:rPr lang="en-US" altLang="zh-CN" dirty="0"/>
              <a:t> is a Java API that allows applications to create, send, receive, and read messages. </a:t>
            </a:r>
            <a:endParaRPr lang="en-US" altLang="zh-CN" dirty="0"/>
          </a:p>
          <a:p>
            <a:endParaRPr lang="en-US" altLang="zh-CN" dirty="0"/>
          </a:p>
          <a:p>
            <a:r>
              <a:rPr lang="en-US" altLang="zh-CN" dirty="0"/>
              <a:t>JMS enables communication that is not only </a:t>
            </a:r>
            <a:r>
              <a:rPr lang="en-US" altLang="zh-CN" dirty="0">
                <a:solidFill>
                  <a:srgbClr val="FF0000"/>
                </a:solidFill>
              </a:rPr>
              <a:t>loosely coupled</a:t>
            </a:r>
            <a:r>
              <a:rPr lang="en-US" altLang="zh-CN" dirty="0"/>
              <a:t> but also:</a:t>
            </a:r>
            <a:endParaRPr lang="en-US" altLang="zh-CN" dirty="0"/>
          </a:p>
          <a:p>
            <a:pPr lvl="1"/>
            <a:r>
              <a:rPr lang="en-US" altLang="zh-CN" b="1" dirty="0">
                <a:solidFill>
                  <a:srgbClr val="FF0000"/>
                </a:solidFill>
              </a:rPr>
              <a:t>Asynchronous</a:t>
            </a:r>
            <a:r>
              <a:rPr lang="en-US" altLang="zh-CN" dirty="0"/>
              <a:t>: A </a:t>
            </a:r>
            <a:r>
              <a:rPr lang="en-US" altLang="zh-CN" dirty="0">
                <a:solidFill>
                  <a:srgbClr val="FF0000"/>
                </a:solidFill>
              </a:rPr>
              <a:t>receiving client does not have to receive messages at the same time the sending client sends them</a:t>
            </a:r>
            <a:r>
              <a:rPr lang="en-US" altLang="zh-CN" dirty="0"/>
              <a:t>. The sending client can send them and go on to other tasks; the receiving client can receive them much later.</a:t>
            </a:r>
            <a:endParaRPr lang="en-US" altLang="zh-CN" dirty="0"/>
          </a:p>
          <a:p>
            <a:pPr lvl="1"/>
            <a:r>
              <a:rPr lang="en-US" altLang="zh-CN" b="1" dirty="0">
                <a:solidFill>
                  <a:srgbClr val="FF0000"/>
                </a:solidFill>
              </a:rPr>
              <a:t>Reliable</a:t>
            </a:r>
            <a:r>
              <a:rPr lang="en-US" altLang="zh-CN" dirty="0"/>
              <a:t>: A messaging provider that implements the JMS API can ensure </a:t>
            </a:r>
            <a:r>
              <a:rPr lang="en-US" altLang="zh-CN" dirty="0">
                <a:solidFill>
                  <a:srgbClr val="FF0000"/>
                </a:solidFill>
              </a:rPr>
              <a:t>that a message is delivered once and only once</a:t>
            </a:r>
            <a:r>
              <a:rPr lang="en-US" altLang="zh-CN" dirty="0"/>
              <a:t>. Lower levels of reliability are available for applications that can afford to miss messages or to receive duplicate messages.</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When Can We Use Messaging?</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62504" y="1403137"/>
            <a:ext cx="6418991" cy="2817313"/>
          </a:xfr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lang="en-US" altLang="zh-CN" dirty="0"/>
              <a:t>JMS API Work with the Java EE Platform</a:t>
            </a:r>
            <a:endParaRPr lang="zh-CN" altLang="en-US" dirty="0"/>
          </a:p>
        </p:txBody>
      </p:sp>
      <p:sp>
        <p:nvSpPr>
          <p:cNvPr id="3" name="内容占位符 2"/>
          <p:cNvSpPr>
            <a:spLocks noGrp="1"/>
          </p:cNvSpPr>
          <p:nvPr>
            <p:ph idx="1"/>
          </p:nvPr>
        </p:nvSpPr>
        <p:spPr/>
        <p:txBody>
          <a:bodyPr/>
          <a:lstStyle/>
          <a:p>
            <a:r>
              <a:rPr lang="en-US" altLang="zh-CN" dirty="0"/>
              <a:t>The JMS API in the Java EE platform has the following features.</a:t>
            </a:r>
            <a:endParaRPr lang="en-US" altLang="zh-CN" dirty="0"/>
          </a:p>
          <a:p>
            <a:pPr lvl="1"/>
            <a:r>
              <a:rPr lang="en-US" altLang="zh-CN" dirty="0">
                <a:solidFill>
                  <a:srgbClr val="FF0000"/>
                </a:solidFill>
              </a:rPr>
              <a:t>Application clients</a:t>
            </a:r>
            <a:r>
              <a:rPr lang="en-US" altLang="zh-CN" dirty="0"/>
              <a:t>, </a:t>
            </a:r>
            <a:r>
              <a:rPr lang="en-US" altLang="zh-CN" dirty="0">
                <a:solidFill>
                  <a:srgbClr val="FF0000"/>
                </a:solidFill>
              </a:rPr>
              <a:t>Enterprise JavaBeans (EJB) components</a:t>
            </a:r>
            <a:r>
              <a:rPr lang="en-US" altLang="zh-CN" dirty="0"/>
              <a:t>, and </a:t>
            </a:r>
            <a:r>
              <a:rPr lang="en-US" altLang="zh-CN" dirty="0">
                <a:solidFill>
                  <a:srgbClr val="FF0000"/>
                </a:solidFill>
              </a:rPr>
              <a:t>web components</a:t>
            </a:r>
            <a:r>
              <a:rPr lang="en-US" altLang="zh-CN" dirty="0"/>
              <a:t> can send or synchronously receive a JMS message. Application clients can in addition set a message listener that allows JMS messages to be delivered to it asynchronously by being notified when a message is available.</a:t>
            </a:r>
            <a:endParaRPr lang="en-US" altLang="zh-CN" dirty="0"/>
          </a:p>
          <a:p>
            <a:pPr lvl="1"/>
            <a:r>
              <a:rPr lang="en-US" altLang="zh-CN" dirty="0">
                <a:solidFill>
                  <a:srgbClr val="FF0000"/>
                </a:solidFill>
              </a:rPr>
              <a:t>Message-driven beans</a:t>
            </a:r>
            <a:r>
              <a:rPr lang="en-US" altLang="zh-CN" dirty="0"/>
              <a:t>, which are a kind of enterprise bean, enable the asynchronous consumption of messages in the EJB container. An application server typically pools message-driven beans to implement concurrent processing of messages.</a:t>
            </a:r>
            <a:endParaRPr lang="en-US" altLang="zh-CN" dirty="0"/>
          </a:p>
          <a:p>
            <a:pPr lvl="1"/>
            <a:r>
              <a:rPr lang="en-US" altLang="zh-CN" dirty="0">
                <a:solidFill>
                  <a:srgbClr val="FF0000"/>
                </a:solidFill>
              </a:rPr>
              <a:t>Message send and receive operations </a:t>
            </a:r>
            <a:r>
              <a:rPr lang="en-US" altLang="zh-CN" dirty="0"/>
              <a:t>can participate in Java Transaction API (JTA) transactions, which allow JMS operations and database accesses to take place within a single transaction.</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Message</a:t>
            </a:r>
            <a:endParaRPr lang="zh-CN" altLang="en-US" dirty="0"/>
          </a:p>
        </p:txBody>
      </p:sp>
      <p:sp>
        <p:nvSpPr>
          <p:cNvPr id="3" name="内容占位符 2"/>
          <p:cNvSpPr>
            <a:spLocks noGrp="1"/>
          </p:cNvSpPr>
          <p:nvPr>
            <p:ph idx="1"/>
          </p:nvPr>
        </p:nvSpPr>
        <p:spPr/>
        <p:txBody>
          <a:bodyPr>
            <a:normAutofit/>
          </a:bodyPr>
          <a:lstStyle/>
          <a:p>
            <a:r>
              <a:rPr lang="en-US" altLang="zh-CN" sz="2400" dirty="0"/>
              <a:t>Applications produce or consume messages</a:t>
            </a:r>
            <a:endParaRPr lang="en-US" altLang="zh-CN" sz="2400" dirty="0"/>
          </a:p>
          <a:p>
            <a:endParaRPr lang="en-US" altLang="zh-CN" sz="2400" dirty="0"/>
          </a:p>
          <a:p>
            <a:r>
              <a:rPr lang="en-US" altLang="zh-CN" sz="2400" dirty="0"/>
              <a:t>The format of message is elastic, including three parts:</a:t>
            </a:r>
            <a:endParaRPr lang="en-US" altLang="zh-CN" sz="2400" dirty="0"/>
          </a:p>
          <a:p>
            <a:pPr lvl="1"/>
            <a:r>
              <a:rPr lang="en-US" altLang="zh-CN" sz="1800" dirty="0"/>
              <a:t>A header</a:t>
            </a:r>
            <a:endParaRPr lang="en-US" altLang="zh-CN" sz="1800" dirty="0"/>
          </a:p>
          <a:p>
            <a:pPr lvl="1"/>
            <a:r>
              <a:rPr lang="en-US" altLang="zh-CN" sz="1800" dirty="0"/>
              <a:t>Properties (optional) </a:t>
            </a:r>
            <a:endParaRPr lang="en-US" altLang="zh-CN" sz="1800" dirty="0"/>
          </a:p>
          <a:p>
            <a:pPr lvl="1"/>
            <a:r>
              <a:rPr lang="en-US" altLang="zh-CN" sz="1800" dirty="0">
                <a:solidFill>
                  <a:srgbClr val="FF0000"/>
                </a:solidFill>
              </a:rPr>
              <a:t>A body (optional)</a:t>
            </a:r>
            <a:endParaRPr lang="en-US" altLang="zh-CN" sz="1800" dirty="0"/>
          </a:p>
          <a:p>
            <a:endParaRPr lang="zh-CN" altLang="en-US" sz="2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TABLE_BEAUTIFY" val="smartTable{49cc6ae4-8080-445f-a984-e08802f80dc6}"/>
</p:tagLst>
</file>

<file path=ppt/tags/tag2.xml><?xml version="1.0" encoding="utf-8"?>
<p:tagLst xmlns:p="http://schemas.openxmlformats.org/presentationml/2006/main">
  <p:tag name="KSO_WPP_MARK_KEY" val="e4a34504-ba3f-4414-b324-73dff8251b84"/>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19216</Words>
  <Application>WPS 演示</Application>
  <PresentationFormat>全屏显示(16:9)</PresentationFormat>
  <Paragraphs>588</Paragraphs>
  <Slides>46</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Arial</vt:lpstr>
      <vt:lpstr>宋体</vt:lpstr>
      <vt:lpstr>Wingdings</vt:lpstr>
      <vt:lpstr>Tahoma</vt:lpstr>
      <vt:lpstr>新宋体</vt:lpstr>
      <vt:lpstr>微软雅黑</vt:lpstr>
      <vt:lpstr>Cambria</vt:lpstr>
      <vt:lpstr>Times New Roman</vt:lpstr>
      <vt:lpstr>幼圆</vt:lpstr>
      <vt:lpstr>等线</vt:lpstr>
      <vt:lpstr>MyriadPro</vt:lpstr>
      <vt:lpstr>Segoe Print</vt:lpstr>
      <vt:lpstr>MinionPro</vt:lpstr>
      <vt:lpstr>Calibri</vt:lpstr>
      <vt:lpstr>Arial Unicode MS</vt:lpstr>
      <vt:lpstr>Consolas</vt:lpstr>
      <vt:lpstr>Office 主题​​</vt:lpstr>
      <vt:lpstr>Architecture of Enterprise Applications 3 Messaging - JMS </vt:lpstr>
      <vt:lpstr>Contents and Objective</vt:lpstr>
      <vt:lpstr>Communication Model </vt:lpstr>
      <vt:lpstr>Communication Model </vt:lpstr>
      <vt:lpstr>What Is Messaging?</vt:lpstr>
      <vt:lpstr>What Is the JMS API?</vt:lpstr>
      <vt:lpstr>When Can We Use Messaging?</vt:lpstr>
      <vt:lpstr>JMS API Work with the Java EE Platform</vt:lpstr>
      <vt:lpstr>Message</vt:lpstr>
      <vt:lpstr>header</vt:lpstr>
      <vt:lpstr>Properties </vt:lpstr>
      <vt:lpstr>Body </vt:lpstr>
      <vt:lpstr>JMS API Architecture</vt:lpstr>
      <vt:lpstr>Messaging Styles</vt:lpstr>
      <vt:lpstr>Messaging Styles</vt:lpstr>
      <vt:lpstr>The JMS API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A JMS Sample</vt:lpstr>
      <vt:lpstr>A JMS Sample</vt:lpstr>
      <vt:lpstr>A JMS Sample</vt:lpstr>
      <vt:lpstr>A JMS Sample</vt:lpstr>
      <vt:lpstr>A JMS Sample - Queue</vt:lpstr>
      <vt:lpstr>A JMS Sample - Queue</vt:lpstr>
      <vt:lpstr>A JMS Sample - Queue</vt:lpstr>
      <vt:lpstr>A JMS Sample - Queue</vt:lpstr>
      <vt:lpstr>A JMS Sample - Queue</vt:lpstr>
      <vt:lpstr>A JMS Sample - Topic</vt:lpstr>
      <vt:lpstr>A JMS Sample - Topic</vt:lpstr>
      <vt:lpstr>Messaging with JMS</vt:lpstr>
      <vt:lpstr>Messaging with JMS</vt:lpstr>
      <vt:lpstr>Messaging with JMS</vt:lpstr>
      <vt:lpstr>Messaging with JMS</vt:lpstr>
      <vt:lpstr>Messaging with JMS</vt:lpstr>
      <vt:lpstr>References</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1388</cp:revision>
  <cp:lastPrinted>2019-03-15T02:45:00Z</cp:lastPrinted>
  <dcterms:created xsi:type="dcterms:W3CDTF">2011-12-13T14:18:00Z</dcterms:created>
  <dcterms:modified xsi:type="dcterms:W3CDTF">2022-10-05T12:20:31Z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EAFE24D2711B4EF08438B12697D3BBA1</vt:lpwstr>
  </property>
  <property fmtid="{D5CDD505-2E9C-101B-9397-08002B2CF9AE}" pid="3" name="KSOProductBuildVer">
    <vt:lpwstr>2052-11.1.0.12358</vt:lpwstr>
  </property>
</Properties>
</file>