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56" r:id="rId3"/>
    <p:sldId id="390" r:id="rId5"/>
    <p:sldId id="548" r:id="rId6"/>
    <p:sldId id="433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434" r:id="rId18"/>
    <p:sldId id="534" r:id="rId19"/>
    <p:sldId id="543" r:id="rId20"/>
    <p:sldId id="544" r:id="rId21"/>
    <p:sldId id="545" r:id="rId22"/>
    <p:sldId id="546" r:id="rId23"/>
    <p:sldId id="437" r:id="rId24"/>
    <p:sldId id="438" r:id="rId25"/>
    <p:sldId id="541" r:id="rId26"/>
    <p:sldId id="542" r:id="rId27"/>
    <p:sldId id="559" r:id="rId28"/>
    <p:sldId id="560" r:id="rId29"/>
    <p:sldId id="561" r:id="rId30"/>
    <p:sldId id="562" r:id="rId31"/>
    <p:sldId id="522" r:id="rId32"/>
    <p:sldId id="259" r:id="rId33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85344" autoAdjust="0"/>
  </p:normalViewPr>
  <p:slideViewPr>
    <p:cSldViewPr>
      <p:cViewPr varScale="1">
        <p:scale>
          <a:sx n="134" d="100"/>
          <a:sy n="134" d="100"/>
        </p:scale>
        <p:origin x="10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bin/zookeeper-server-</a:t>
            </a:r>
            <a:r>
              <a:rPr lang="en-US" altLang="zh-CN" dirty="0" err="1"/>
              <a:t>start.sh</a:t>
            </a:r>
            <a:r>
              <a:rPr lang="en-US" altLang="zh-CN" dirty="0"/>
              <a:t> config/</a:t>
            </a:r>
            <a:r>
              <a:rPr lang="en-US" altLang="zh-CN" dirty="0" err="1"/>
              <a:t>zookeeper.properties</a:t>
            </a:r>
            <a:endParaRPr lang="en-US" altLang="zh-CN" dirty="0"/>
          </a:p>
          <a:p>
            <a:r>
              <a:rPr lang="en-US" altLang="zh-CN" dirty="0"/>
              <a:t>bin/</a:t>
            </a:r>
            <a:r>
              <a:rPr lang="en-US" altLang="zh-CN" dirty="0" err="1"/>
              <a:t>kafka</a:t>
            </a:r>
            <a:r>
              <a:rPr lang="en-US" altLang="zh-CN" dirty="0"/>
              <a:t>-server-</a:t>
            </a:r>
            <a:r>
              <a:rPr lang="en-US" altLang="zh-CN" dirty="0" err="1"/>
              <a:t>start.sh</a:t>
            </a:r>
            <a:r>
              <a:rPr lang="en-US" altLang="zh-CN" dirty="0"/>
              <a:t> config/</a:t>
            </a:r>
            <a:r>
              <a:rPr lang="en-US" altLang="zh-CN" dirty="0" err="1"/>
              <a:t>server.properties</a:t>
            </a:r>
            <a:endParaRPr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./bin/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zkServer.sh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kafka-topics.sh</a:t>
            </a:r>
            <a:r>
              <a:rPr lang="en-US" altLang="zh-CN" dirty="0"/>
              <a:t> --create --topic </a:t>
            </a:r>
            <a:r>
              <a:rPr lang="en-US" altLang="zh-CN" dirty="0" err="1"/>
              <a:t>quickstart</a:t>
            </a:r>
            <a:r>
              <a:rPr lang="en-US" altLang="zh-CN" dirty="0"/>
              <a:t>-events --bootstrap-server localhost:9092</a:t>
            </a:r>
            <a:endParaRPr lang="en-US" altLang="zh-CN" dirty="0"/>
          </a:p>
          <a:p>
            <a:r>
              <a:rPr lang="en-US" altLang="zh-CN" dirty="0"/>
              <a:t>bin/</a:t>
            </a:r>
            <a:r>
              <a:rPr lang="en-US" altLang="zh-CN" dirty="0" err="1"/>
              <a:t>kafka-topics.sh</a:t>
            </a:r>
            <a:r>
              <a:rPr lang="en-US" altLang="zh-CN" dirty="0"/>
              <a:t> --describe --topic </a:t>
            </a:r>
            <a:r>
              <a:rPr lang="en-US" altLang="zh-CN" dirty="0" err="1"/>
              <a:t>quickstart</a:t>
            </a:r>
            <a:r>
              <a:rPr lang="en-US" altLang="zh-CN" dirty="0"/>
              <a:t>-events --bootstrap-server localhost:9092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</a:t>
            </a:r>
            <a:r>
              <a:rPr lang="en-US" altLang="zh-CN" dirty="0"/>
              <a:t>-console-</a:t>
            </a:r>
            <a:r>
              <a:rPr lang="en-US" altLang="zh-CN" dirty="0" err="1"/>
              <a:t>producer.sh</a:t>
            </a:r>
            <a:r>
              <a:rPr lang="en-US" altLang="zh-CN" dirty="0"/>
              <a:t> --topic </a:t>
            </a:r>
            <a:r>
              <a:rPr lang="en-US" altLang="zh-CN" dirty="0" err="1"/>
              <a:t>quickstart</a:t>
            </a:r>
            <a:r>
              <a:rPr lang="en-US" altLang="zh-CN" dirty="0"/>
              <a:t>-events --bootstrap-server localhost:9092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</a:t>
            </a:r>
            <a:r>
              <a:rPr lang="en-US" altLang="zh-CN" dirty="0"/>
              <a:t>-console-</a:t>
            </a:r>
            <a:r>
              <a:rPr lang="en-US" altLang="zh-CN" dirty="0" err="1"/>
              <a:t>consumer.sh</a:t>
            </a:r>
            <a:r>
              <a:rPr lang="en-US" altLang="zh-CN" dirty="0"/>
              <a:t> --topic </a:t>
            </a:r>
            <a:r>
              <a:rPr lang="en-US" altLang="zh-CN" dirty="0" err="1"/>
              <a:t>quickstart</a:t>
            </a:r>
            <a:r>
              <a:rPr lang="en-US" altLang="zh-CN" dirty="0"/>
              <a:t>-events --from-beginning --bootstrap-server localhost:9092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bin/zookeeper-server-</a:t>
            </a:r>
            <a:r>
              <a:rPr lang="en-GB" altLang="zh-CN" dirty="0" err="1"/>
              <a:t>start.sh</a:t>
            </a:r>
            <a:r>
              <a:rPr lang="en-GB" altLang="zh-CN" dirty="0"/>
              <a:t> config/</a:t>
            </a:r>
            <a:r>
              <a:rPr lang="en-GB" altLang="zh-CN" dirty="0" err="1"/>
              <a:t>zookeeper.properties</a:t>
            </a:r>
            <a:endParaRPr lang="en-GB" altLang="zh-CN" dirty="0"/>
          </a:p>
          <a:p>
            <a:r>
              <a:rPr lang="en-GB" altLang="zh-CN" dirty="0"/>
              <a:t>bin/</a:t>
            </a:r>
            <a:r>
              <a:rPr lang="en-GB" altLang="zh-CN" dirty="0" err="1"/>
              <a:t>kafka</a:t>
            </a:r>
            <a:r>
              <a:rPr lang="en-GB" altLang="zh-CN" dirty="0"/>
              <a:t>-server-</a:t>
            </a:r>
            <a:r>
              <a:rPr lang="en-GB" altLang="zh-CN" dirty="0" err="1"/>
              <a:t>start.sh</a:t>
            </a:r>
            <a:r>
              <a:rPr lang="en-GB" altLang="zh-CN" dirty="0"/>
              <a:t> config/</a:t>
            </a:r>
            <a:r>
              <a:rPr lang="en-GB" altLang="zh-CN" dirty="0" err="1"/>
              <a:t>server.properties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kafka.apache.org/documentation.html#connect" TargetMode="External"/><Relationship Id="rId3" Type="http://schemas.openxmlformats.org/officeDocument/2006/relationships/hyperlink" Target="http://kafka.apache.org/documentation/streams" TargetMode="External"/><Relationship Id="rId2" Type="http://schemas.openxmlformats.org/officeDocument/2006/relationships/hyperlink" Target="http://kafka.apache.org/documentation.html#consumerapi" TargetMode="External"/><Relationship Id="rId1" Type="http://schemas.openxmlformats.org/officeDocument/2006/relationships/hyperlink" Target="http://kafka.apache.org/documentation.html#producerapi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hyperlink" Target="https://kafka.apache.org/quickst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blog.csdn.net/Eternal_Blue/article/details/125293622" TargetMode="External"/><Relationship Id="rId2" Type="http://schemas.openxmlformats.org/officeDocument/2006/relationships/hyperlink" Target="https://docs.spring.io/spring-kafka/docs/3.0.0-SNAPSHOT/reference/html/#spring-boot-consumer-app" TargetMode="External"/><Relationship Id="rId1" Type="http://schemas.openxmlformats.org/officeDocument/2006/relationships/hyperlink" Target="https://kafka.apache.org/quickstart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hyperlink" Target="https://kafka.apache.org/quickstart" TargetMode="External"/><Relationship Id="rId1" Type="http://schemas.openxmlformats.org/officeDocument/2006/relationships/hyperlink" Target="https://kafka.apache.org/books-and-pap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tiff"/><Relationship Id="rId1" Type="http://schemas.openxmlformats.org/officeDocument/2006/relationships/hyperlink" Target="http://kafka.apache.org/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4</a:t>
            </a:r>
            <a:br>
              <a:rPr lang="en-US" altLang="zh-CN" sz="2400" dirty="0"/>
            </a:br>
            <a:r>
              <a:rPr lang="en-US" altLang="zh-CN" sz="2400" dirty="0"/>
              <a:t>Messaging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 err="1"/>
              <a:t>kafka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event is a </a:t>
            </a:r>
            <a:r>
              <a:rPr lang="en-US" altLang="zh-CN" dirty="0">
                <a:solidFill>
                  <a:srgbClr val="FF0000"/>
                </a:solidFill>
              </a:rPr>
              <a:t>timestamped key-value pair</a:t>
            </a:r>
            <a:r>
              <a:rPr lang="en-US" altLang="zh-CN" dirty="0"/>
              <a:t> that records </a:t>
            </a:r>
            <a:r>
              <a:rPr lang="en-US" altLang="zh-CN" i="1" dirty="0"/>
              <a:t>something that happened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Application-level headers</a:t>
            </a:r>
            <a:r>
              <a:rPr lang="en-US" altLang="zh-CN" dirty="0"/>
              <a:t> contain optional metadata about an event.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Keys are also optional</a:t>
            </a:r>
            <a:r>
              <a:rPr lang="en-US" altLang="zh-CN" dirty="0"/>
              <a:t>, but play an important role in </a:t>
            </a:r>
            <a:r>
              <a:rPr lang="en-US" altLang="zh-CN" dirty="0">
                <a:solidFill>
                  <a:srgbClr val="FF0000"/>
                </a:solidFill>
              </a:rPr>
              <a:t>how data is distributed across partitions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Each event is </a:t>
            </a:r>
            <a:r>
              <a:rPr lang="en-US" altLang="zh-CN" dirty="0">
                <a:solidFill>
                  <a:srgbClr val="FF0000"/>
                </a:solidFill>
              </a:rPr>
              <a:t>associated with a timestamp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 contains the </a:t>
            </a:r>
            <a:r>
              <a:rPr lang="en-US" altLang="zh-CN" dirty="0">
                <a:solidFill>
                  <a:srgbClr val="FF0000"/>
                </a:solidFill>
              </a:rPr>
              <a:t>actual message contents</a:t>
            </a:r>
            <a:r>
              <a:rPr lang="en-US" altLang="zh-CN" dirty="0"/>
              <a:t>, encoded as a byte array.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145" name="Picture 1" descr="page37image92688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37image9265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age37image6404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23" y="2326725"/>
            <a:ext cx="3096344" cy="256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Broker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 operates as a </a:t>
            </a:r>
            <a:r>
              <a:rPr lang="en-US" altLang="zh-CN" dirty="0">
                <a:solidFill>
                  <a:srgbClr val="FF0000"/>
                </a:solidFill>
              </a:rPr>
              <a:t>cluster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multiple machines, called </a:t>
            </a:r>
            <a:r>
              <a:rPr lang="en-US" altLang="zh-CN" i="1" dirty="0">
                <a:solidFill>
                  <a:srgbClr val="FF0000"/>
                </a:solidFill>
              </a:rPr>
              <a:t>broker</a:t>
            </a:r>
            <a:r>
              <a:rPr lang="en-US" altLang="zh-CN" i="1" dirty="0"/>
              <a:t>s</a:t>
            </a:r>
            <a:r>
              <a:rPr lang="en-US" altLang="zh-CN" dirty="0"/>
              <a:t>, are involved in the </a:t>
            </a:r>
            <a:r>
              <a:rPr lang="en-US" altLang="zh-CN" dirty="0">
                <a:solidFill>
                  <a:srgbClr val="FF0000"/>
                </a:solidFill>
              </a:rPr>
              <a:t>storage and retrieval of data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Kafka clusters can be </a:t>
            </a:r>
            <a:r>
              <a:rPr lang="en-US" altLang="zh-CN" dirty="0">
                <a:solidFill>
                  <a:srgbClr val="FF0000"/>
                </a:solidFill>
              </a:rPr>
              <a:t>quite large</a:t>
            </a:r>
            <a:r>
              <a:rPr lang="en-US" altLang="zh-CN" dirty="0"/>
              <a:t>, and can even span multiple data centers and geo‐ graphic regions.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69" name="Picture 1" descr="page38image85182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5" y="2067694"/>
            <a:ext cx="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38image8469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5" y="2067694"/>
            <a:ext cx="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ge38image71343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65" y="1836488"/>
            <a:ext cx="3329669" cy="292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Broker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achieve fault tolerance and high availability, you can set a </a:t>
            </a:r>
            <a:r>
              <a:rPr lang="en-US" altLang="zh-CN" dirty="0">
                <a:solidFill>
                  <a:srgbClr val="FF0000"/>
                </a:solidFill>
              </a:rPr>
              <a:t>replication factor</a:t>
            </a:r>
            <a:r>
              <a:rPr lang="en-US" altLang="zh-CN" dirty="0"/>
              <a:t> when configuring the topic.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69" name="Picture 1" descr="page38image85182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5" y="2067694"/>
            <a:ext cx="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38image8469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5" y="2067694"/>
            <a:ext cx="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39image529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3" y="1413410"/>
            <a:ext cx="3943074" cy="337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19265" y="1252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备份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Consumer groups are made up of </a:t>
            </a:r>
            <a:r>
              <a:rPr lang="en-US" altLang="zh-CN" dirty="0">
                <a:solidFill>
                  <a:srgbClr val="FF0000"/>
                </a:solidFill>
              </a:rPr>
              <a:t>multiple cooperating consumers</a:t>
            </a:r>
            <a:r>
              <a:rPr lang="en-US" altLang="zh-CN" dirty="0"/>
              <a:t>, and the member‐ ship of these groups can </a:t>
            </a:r>
            <a:r>
              <a:rPr lang="en-US" altLang="zh-CN" dirty="0">
                <a:solidFill>
                  <a:srgbClr val="FF0000"/>
                </a:solidFill>
              </a:rPr>
              <a:t>change over time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every consumer group is </a:t>
            </a:r>
            <a:r>
              <a:rPr lang="en-US" altLang="zh-CN" dirty="0">
                <a:solidFill>
                  <a:srgbClr val="FF0000"/>
                </a:solidFill>
              </a:rPr>
              <a:t>assigned to a special broker called the </a:t>
            </a:r>
            <a:r>
              <a:rPr lang="en-US" altLang="zh-CN" i="1" dirty="0">
                <a:solidFill>
                  <a:srgbClr val="FF0000"/>
                </a:solidFill>
              </a:rPr>
              <a:t>group coordinator</a:t>
            </a:r>
            <a:r>
              <a:rPr lang="en-US" altLang="zh-CN" dirty="0"/>
              <a:t>, which is responsible for receiving </a:t>
            </a:r>
            <a:r>
              <a:rPr lang="en-US" altLang="zh-CN" dirty="0">
                <a:solidFill>
                  <a:srgbClr val="FF0000"/>
                </a:solidFill>
              </a:rPr>
              <a:t>heartbeats from the consumers</a:t>
            </a:r>
            <a:r>
              <a:rPr lang="en-US" altLang="zh-CN" dirty="0"/>
              <a:t>, and triggering a </a:t>
            </a:r>
            <a:r>
              <a:rPr lang="en-US" altLang="zh-CN" i="1" dirty="0">
                <a:solidFill>
                  <a:srgbClr val="FF0000"/>
                </a:solidFill>
              </a:rPr>
              <a:t>rebalance </a:t>
            </a:r>
            <a:r>
              <a:rPr lang="en-US" altLang="zh-CN" dirty="0">
                <a:solidFill>
                  <a:srgbClr val="FF0000"/>
                </a:solidFill>
              </a:rPr>
              <a:t>of work whenever a consumer is marked as dead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217" name="Picture 1" descr="page40image52740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219059"/>
            <a:ext cx="3384376" cy="29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82335" y="2246630"/>
            <a:ext cx="2094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group coordinator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组内协调器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3"/>
            <a:ext cx="9036496" cy="3940924"/>
          </a:xfrm>
        </p:spPr>
        <p:txBody>
          <a:bodyPr/>
          <a:lstStyle/>
          <a:p>
            <a:r>
              <a:rPr lang="en-US" altLang="zh-CN" dirty="0"/>
              <a:t>Every active member of the consumer group is </a:t>
            </a:r>
            <a:r>
              <a:rPr lang="en-US" altLang="zh-CN" dirty="0">
                <a:solidFill>
                  <a:srgbClr val="FF0000"/>
                </a:solidFill>
              </a:rPr>
              <a:t>eligible to receive a partition assignment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41" name="Picture 1" descr="page40image52628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92304"/>
            <a:ext cx="4608512" cy="133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age41image6403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98786"/>
            <a:ext cx="4608512" cy="16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169150" y="149225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eligible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有资格的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Kafka has four core APIs:</a:t>
            </a:r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hlinkClick r:id="rId1"/>
              </a:rPr>
              <a:t>Producer API</a:t>
            </a:r>
            <a:r>
              <a:rPr lang="en-US" altLang="zh-CN" dirty="0"/>
              <a:t> allows an application to </a:t>
            </a:r>
            <a:r>
              <a:rPr lang="en-US" altLang="zh-CN" dirty="0">
                <a:solidFill>
                  <a:srgbClr val="FF0000"/>
                </a:solidFill>
              </a:rPr>
              <a:t>publish</a:t>
            </a:r>
            <a:r>
              <a:rPr lang="en-US" altLang="zh-CN" dirty="0"/>
              <a:t> a stream of records to one or more Kafka topics.</a:t>
            </a:r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hlinkClick r:id="rId2"/>
              </a:rPr>
              <a:t>Consumer API</a:t>
            </a:r>
            <a:r>
              <a:rPr lang="en-US" altLang="zh-CN" dirty="0"/>
              <a:t> allows an application to </a:t>
            </a:r>
            <a:r>
              <a:rPr lang="en-US" altLang="zh-CN" dirty="0">
                <a:solidFill>
                  <a:srgbClr val="FF0000"/>
                </a:solidFill>
              </a:rPr>
              <a:t>subscribe</a:t>
            </a:r>
            <a:r>
              <a:rPr lang="en-US" altLang="zh-CN" dirty="0"/>
              <a:t> to one or more topics and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en-US" altLang="zh-CN" dirty="0"/>
              <a:t> the stream of records produced to them.</a:t>
            </a:r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hlinkClick r:id="rId3"/>
              </a:rPr>
              <a:t>Streams API</a:t>
            </a:r>
            <a:r>
              <a:rPr lang="en-US" altLang="zh-CN" dirty="0"/>
              <a:t> allows an application to act as a </a:t>
            </a:r>
            <a:r>
              <a:rPr lang="en-US" altLang="zh-CN" i="1" dirty="0">
                <a:solidFill>
                  <a:srgbClr val="FF0000"/>
                </a:solidFill>
              </a:rPr>
              <a:t>stream processor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consuming</a:t>
            </a:r>
            <a:r>
              <a:rPr lang="en-US" altLang="zh-CN" dirty="0"/>
              <a:t> an input stream from one or more </a:t>
            </a:r>
            <a:r>
              <a:rPr lang="en-US" altLang="zh-CN" dirty="0">
                <a:solidFill>
                  <a:srgbClr val="FF0000"/>
                </a:solidFill>
              </a:rPr>
              <a:t>topics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producing</a:t>
            </a:r>
            <a:r>
              <a:rPr lang="en-US" altLang="zh-CN" dirty="0"/>
              <a:t> an output stream to one or more output </a:t>
            </a:r>
            <a:r>
              <a:rPr lang="en-US" altLang="zh-CN" dirty="0">
                <a:solidFill>
                  <a:srgbClr val="FF0000"/>
                </a:solidFill>
              </a:rPr>
              <a:t>topics</a:t>
            </a:r>
            <a:r>
              <a:rPr lang="en-US" altLang="zh-CN" dirty="0"/>
              <a:t>, effectively transforming the input streams to output streams.</a:t>
            </a:r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hlinkClick r:id="rId4"/>
              </a:rPr>
              <a:t>Connector API</a:t>
            </a:r>
            <a:r>
              <a:rPr lang="en-US" altLang="zh-CN" dirty="0"/>
              <a:t> allows building and running reusable producers or consumers that </a:t>
            </a:r>
            <a:r>
              <a:rPr lang="en-US" altLang="zh-CN" dirty="0">
                <a:solidFill>
                  <a:srgbClr val="FF0000"/>
                </a:solidFill>
              </a:rPr>
              <a:t>connect Kafka topics to existing applications or data systems</a:t>
            </a:r>
            <a:r>
              <a:rPr lang="en-US" altLang="zh-CN" dirty="0"/>
              <a:t>. For example, a connector to a relational database might capture every change to a table.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Quickstart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Quickstart</a:t>
            </a:r>
            <a:endParaRPr lang="en-US" altLang="zh-CN" dirty="0"/>
          </a:p>
          <a:p>
            <a:pPr lvl="1"/>
            <a:r>
              <a:rPr lang="en-GB" altLang="zh-CN" dirty="0">
                <a:hlinkClick r:id="rId1"/>
              </a:rPr>
              <a:t>https://kafka.apache.org/quickstart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23678"/>
            <a:ext cx="8679265" cy="220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Quickstart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749" y="771550"/>
            <a:ext cx="8076501" cy="4050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Quickstart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885" y="679195"/>
            <a:ext cx="7338229" cy="4448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85483"/>
            <a:ext cx="1584176" cy="165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227934"/>
            <a:ext cx="2309217" cy="141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Quickstart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2759"/>
            <a:ext cx="9144000" cy="3803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3075806"/>
            <a:ext cx="1080120" cy="164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2100" dirty="0"/>
              <a:t>Kafka</a:t>
            </a:r>
            <a:endParaRPr lang="en-US" altLang="zh-CN" sz="2100" dirty="0"/>
          </a:p>
          <a:p>
            <a:pPr lvl="2"/>
            <a:r>
              <a:rPr lang="en-US" altLang="zh-CN" sz="1650" dirty="0"/>
              <a:t>Introduction</a:t>
            </a:r>
            <a:endParaRPr lang="en-US" altLang="zh-CN" sz="1650" dirty="0"/>
          </a:p>
          <a:p>
            <a:pPr lvl="2"/>
            <a:r>
              <a:rPr lang="en-US" altLang="zh-CN" sz="1650" dirty="0"/>
              <a:t>Quick</a:t>
            </a:r>
            <a:r>
              <a:rPr lang="zh-CN" altLang="en-US" sz="1650" dirty="0"/>
              <a:t> </a:t>
            </a:r>
            <a:r>
              <a:rPr lang="en-US" altLang="zh-CN" sz="1650" dirty="0"/>
              <a:t>start</a:t>
            </a:r>
            <a:endParaRPr lang="en-US" altLang="zh-CN" sz="1650" dirty="0"/>
          </a:p>
          <a:p>
            <a:pPr lvl="2"/>
            <a:r>
              <a:rPr lang="en-US" altLang="zh-CN" sz="1650" dirty="0"/>
              <a:t>Communication</a:t>
            </a:r>
            <a:r>
              <a:rPr lang="zh-CN" altLang="en-US" sz="1650" dirty="0"/>
              <a:t> </a:t>
            </a:r>
            <a:r>
              <a:rPr lang="en-US" altLang="zh-CN" sz="1650" dirty="0"/>
              <a:t>with</a:t>
            </a:r>
            <a:r>
              <a:rPr lang="zh-CN" altLang="en-US" sz="1650" dirty="0"/>
              <a:t> </a:t>
            </a:r>
            <a:r>
              <a:rPr lang="en-US" altLang="zh-CN" sz="1650" dirty="0"/>
              <a:t>Kafka</a:t>
            </a:r>
            <a:r>
              <a:rPr lang="zh-CN" altLang="en-US" sz="1650" dirty="0"/>
              <a:t> </a:t>
            </a:r>
            <a:endParaRPr lang="en-US" altLang="zh-CN" sz="1650" dirty="0"/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</a:t>
            </a:r>
            <a:endParaRPr lang="en-US" altLang="zh-CN" sz="2400" dirty="0"/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能够根据系统需求，使用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Kafka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消息中间件来实现异步通信，包括跨编程语言的通信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Quickstart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9468"/>
            <a:ext cx="9144000" cy="4214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40" y="2139702"/>
            <a:ext cx="2965426" cy="2160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1995686"/>
            <a:ext cx="322322" cy="144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FF0000"/>
                </a:solidFill>
              </a:rPr>
              <a:t>Access Kafka with Java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To</a:t>
            </a:r>
            <a:r>
              <a:rPr kumimoji="1" lang="en-US" altLang="en-US" dirty="0"/>
              <a:t> </a:t>
            </a:r>
            <a:r>
              <a:rPr kumimoji="1" lang="en-US" altLang="en-US" dirty="0"/>
              <a:t>use</a:t>
            </a:r>
            <a:r>
              <a:rPr kumimoji="1" lang="en-US" altLang="en-US" dirty="0"/>
              <a:t> </a:t>
            </a:r>
            <a:r>
              <a:rPr kumimoji="1" lang="en-US" altLang="en-US" dirty="0"/>
              <a:t>Producer</a:t>
            </a:r>
            <a:r>
              <a:rPr kumimoji="1" lang="en-US" altLang="en-US" dirty="0"/>
              <a:t> </a:t>
            </a:r>
            <a:r>
              <a:rPr kumimoji="1" lang="en-US" altLang="en-US" dirty="0"/>
              <a:t>API</a:t>
            </a:r>
            <a:r>
              <a:rPr kumimoji="1" lang="en-US" altLang="en-US" dirty="0"/>
              <a:t> </a:t>
            </a:r>
            <a:r>
              <a:rPr kumimoji="1" lang="en-US" altLang="en-US" dirty="0"/>
              <a:t>and</a:t>
            </a:r>
            <a:r>
              <a:rPr kumimoji="1" lang="en-US" altLang="en-US" dirty="0"/>
              <a:t> </a:t>
            </a:r>
            <a:r>
              <a:rPr kumimoji="1" lang="en-US" altLang="en-US" dirty="0"/>
              <a:t>Consumer</a:t>
            </a:r>
            <a:r>
              <a:rPr kumimoji="1" lang="en-US" altLang="en-US" dirty="0"/>
              <a:t> </a:t>
            </a:r>
            <a:r>
              <a:rPr kumimoji="1" lang="en-US" altLang="en-US" dirty="0"/>
              <a:t>API,</a:t>
            </a:r>
            <a:r>
              <a:rPr kumimoji="1" lang="en-US" altLang="en-US" dirty="0"/>
              <a:t> </a:t>
            </a:r>
            <a:r>
              <a:rPr kumimoji="1" lang="en-US" altLang="en-US" dirty="0"/>
              <a:t>you</a:t>
            </a:r>
            <a:r>
              <a:rPr kumimoji="1" lang="en-US" altLang="en-US" dirty="0"/>
              <a:t> </a:t>
            </a:r>
            <a:r>
              <a:rPr kumimoji="1" lang="en-US" altLang="en-US" dirty="0"/>
              <a:t>can</a:t>
            </a:r>
            <a:r>
              <a:rPr kumimoji="1" lang="en-US" altLang="en-US" dirty="0"/>
              <a:t> </a:t>
            </a:r>
            <a:r>
              <a:rPr lang="en-US" altLang="zh-CN" dirty="0"/>
              <a:t>use the following maven dependency:</a:t>
            </a:r>
            <a:endParaRPr lang="en-US" altLang="zh-CN" dirty="0"/>
          </a:p>
          <a:p>
            <a:pPr lvl="1"/>
            <a:endParaRPr kumimoji="1" lang="en-US" altLang="en-US" dirty="0"/>
          </a:p>
          <a:p>
            <a:pPr marL="578485" lvl="2" indent="0" fontAlgn="base">
              <a:buNone/>
            </a:pPr>
            <a:r>
              <a:rPr lang="en-GB" altLang="zh-CN" sz="1500" dirty="0">
                <a:solidFill>
                  <a:schemeClr val="tx2"/>
                </a:solidFill>
              </a:rPr>
              <a:t>&lt;dependency&gt;</a:t>
            </a:r>
            <a:br>
              <a:rPr lang="en-GB" altLang="zh-CN" sz="1500" dirty="0">
                <a:solidFill>
                  <a:schemeClr val="tx2"/>
                </a:solidFill>
              </a:rPr>
            </a:br>
            <a:r>
              <a:rPr lang="en-GB" altLang="zh-CN" sz="1500" dirty="0">
                <a:solidFill>
                  <a:schemeClr val="tx2"/>
                </a:solidFill>
              </a:rPr>
              <a:t>    &lt;</a:t>
            </a:r>
            <a:r>
              <a:rPr lang="en-GB" altLang="zh-CN" sz="1500" dirty="0" err="1">
                <a:solidFill>
                  <a:schemeClr val="tx2"/>
                </a:solidFill>
              </a:rPr>
              <a:t>groupId</a:t>
            </a:r>
            <a:r>
              <a:rPr lang="en-GB" altLang="zh-CN" sz="1500" dirty="0">
                <a:solidFill>
                  <a:schemeClr val="tx2"/>
                </a:solidFill>
              </a:rPr>
              <a:t>&gt;</a:t>
            </a:r>
            <a:r>
              <a:rPr lang="en-GB" altLang="zh-CN" sz="1500" dirty="0" err="1">
                <a:solidFill>
                  <a:schemeClr val="tx2"/>
                </a:solidFill>
              </a:rPr>
              <a:t>org.apache.kafka</a:t>
            </a:r>
            <a:r>
              <a:rPr lang="en-GB" altLang="zh-CN" sz="1500" dirty="0">
                <a:solidFill>
                  <a:schemeClr val="tx2"/>
                </a:solidFill>
              </a:rPr>
              <a:t>&lt;/</a:t>
            </a:r>
            <a:r>
              <a:rPr lang="en-GB" altLang="zh-CN" sz="1500" dirty="0" err="1">
                <a:solidFill>
                  <a:schemeClr val="tx2"/>
                </a:solidFill>
              </a:rPr>
              <a:t>groupId</a:t>
            </a:r>
            <a:r>
              <a:rPr lang="en-GB" altLang="zh-CN" sz="1500" dirty="0">
                <a:solidFill>
                  <a:schemeClr val="tx2"/>
                </a:solidFill>
              </a:rPr>
              <a:t>&gt;</a:t>
            </a:r>
            <a:br>
              <a:rPr lang="en-GB" altLang="zh-CN" sz="1500" dirty="0">
                <a:solidFill>
                  <a:schemeClr val="tx2"/>
                </a:solidFill>
              </a:rPr>
            </a:br>
            <a:r>
              <a:rPr lang="en-GB" altLang="zh-CN" sz="1500" dirty="0">
                <a:solidFill>
                  <a:schemeClr val="tx2"/>
                </a:solidFill>
              </a:rPr>
              <a:t>    &lt;</a:t>
            </a:r>
            <a:r>
              <a:rPr lang="en-GB" altLang="zh-CN" sz="1500" dirty="0" err="1">
                <a:solidFill>
                  <a:schemeClr val="tx2"/>
                </a:solidFill>
              </a:rPr>
              <a:t>artifactId</a:t>
            </a:r>
            <a:r>
              <a:rPr lang="en-GB" altLang="zh-CN" sz="1500" dirty="0">
                <a:solidFill>
                  <a:schemeClr val="tx2"/>
                </a:solidFill>
              </a:rPr>
              <a:t>&gt;</a:t>
            </a:r>
            <a:r>
              <a:rPr lang="en-GB" altLang="zh-CN" sz="1500" dirty="0" err="1">
                <a:solidFill>
                  <a:schemeClr val="tx2"/>
                </a:solidFill>
              </a:rPr>
              <a:t>kafka</a:t>
            </a:r>
            <a:r>
              <a:rPr lang="en-GB" altLang="zh-CN" sz="1500" dirty="0">
                <a:solidFill>
                  <a:schemeClr val="tx2"/>
                </a:solidFill>
              </a:rPr>
              <a:t>-clients&lt;/</a:t>
            </a:r>
            <a:r>
              <a:rPr lang="en-GB" altLang="zh-CN" sz="1500" dirty="0" err="1">
                <a:solidFill>
                  <a:schemeClr val="tx2"/>
                </a:solidFill>
              </a:rPr>
              <a:t>artifactId</a:t>
            </a:r>
            <a:r>
              <a:rPr lang="en-GB" altLang="zh-CN" sz="1500" dirty="0">
                <a:solidFill>
                  <a:schemeClr val="tx2"/>
                </a:solidFill>
              </a:rPr>
              <a:t>&gt;</a:t>
            </a:r>
            <a:br>
              <a:rPr lang="en-GB" altLang="zh-CN" sz="1500" dirty="0">
                <a:solidFill>
                  <a:schemeClr val="tx2"/>
                </a:solidFill>
              </a:rPr>
            </a:br>
            <a:r>
              <a:rPr lang="en-GB" altLang="zh-CN" sz="1500" dirty="0">
                <a:solidFill>
                  <a:schemeClr val="tx2"/>
                </a:solidFill>
              </a:rPr>
              <a:t>    &lt;version&gt;</a:t>
            </a:r>
            <a:r>
              <a:rPr lang="en-US" altLang="zh-CN" sz="1500" dirty="0">
                <a:solidFill>
                  <a:schemeClr val="tx2"/>
                </a:solidFill>
              </a:rPr>
              <a:t>3</a:t>
            </a:r>
            <a:r>
              <a:rPr lang="en-GB" altLang="zh-CN" sz="1500" dirty="0">
                <a:solidFill>
                  <a:schemeClr val="tx2"/>
                </a:solidFill>
              </a:rPr>
              <a:t>.</a:t>
            </a:r>
            <a:r>
              <a:rPr lang="en-US" altLang="zh-CN" sz="1500" dirty="0">
                <a:solidFill>
                  <a:schemeClr val="tx2"/>
                </a:solidFill>
              </a:rPr>
              <a:t>2</a:t>
            </a:r>
            <a:r>
              <a:rPr lang="en-GB" altLang="zh-CN" sz="1500" dirty="0">
                <a:solidFill>
                  <a:schemeClr val="tx2"/>
                </a:solidFill>
              </a:rPr>
              <a:t>.</a:t>
            </a:r>
            <a:r>
              <a:rPr lang="en-US" altLang="zh-CN" sz="1500" dirty="0">
                <a:solidFill>
                  <a:schemeClr val="tx2"/>
                </a:solidFill>
              </a:rPr>
              <a:t>1</a:t>
            </a:r>
            <a:r>
              <a:rPr lang="en-GB" altLang="zh-CN" sz="1500" dirty="0">
                <a:solidFill>
                  <a:schemeClr val="tx2"/>
                </a:solidFill>
              </a:rPr>
              <a:t>&lt;/version&gt;</a:t>
            </a:r>
            <a:br>
              <a:rPr lang="en-GB" altLang="zh-CN" sz="1500" dirty="0">
                <a:solidFill>
                  <a:schemeClr val="tx2"/>
                </a:solidFill>
              </a:rPr>
            </a:br>
            <a:r>
              <a:rPr lang="en-GB" altLang="zh-CN" sz="1500" dirty="0">
                <a:solidFill>
                  <a:schemeClr val="tx2"/>
                </a:solidFill>
              </a:rPr>
              <a:t>&lt;/dependency&gt; </a:t>
            </a:r>
            <a:endParaRPr lang="en-GB" altLang="zh-CN" sz="1500" dirty="0">
              <a:solidFill>
                <a:schemeClr val="tx2"/>
              </a:solidFill>
            </a:endParaRPr>
          </a:p>
          <a:p>
            <a:endParaRPr kumimoji="1" lang="en-US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 dirty="0"/>
              <a:t>Kafka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6872" y="71065"/>
            <a:ext cx="6817128" cy="5001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tx2"/>
                </a:solidFill>
              </a:rPr>
              <a:t>KafkaPro.java</a:t>
            </a:r>
            <a:endParaRPr lang="en-GB" altLang="zh-CN" sz="1100" dirty="0">
              <a:solidFill>
                <a:schemeClr val="tx2"/>
              </a:solidFill>
            </a:endParaRPr>
          </a:p>
          <a:p>
            <a:r>
              <a:rPr lang="en-GB" altLang="zh-CN" sz="1100" dirty="0">
                <a:solidFill>
                  <a:srgbClr val="CC7832"/>
                </a:solidFill>
              </a:rPr>
              <a:t>public class </a:t>
            </a:r>
            <a:r>
              <a:rPr lang="en-GB" altLang="zh-CN" sz="1100" dirty="0" err="1"/>
              <a:t>KafkaPro</a:t>
            </a:r>
            <a:r>
              <a:rPr lang="en-GB" altLang="zh-CN" sz="1100" dirty="0"/>
              <a:t> {</a:t>
            </a:r>
            <a:br>
              <a:rPr lang="en-GB" altLang="zh-CN" sz="1100" dirty="0"/>
            </a:br>
            <a:r>
              <a:rPr lang="en-GB" altLang="zh-CN" sz="1100" dirty="0"/>
              <a:t>    </a:t>
            </a:r>
            <a:r>
              <a:rPr lang="en-GB" altLang="zh-CN" sz="1100" dirty="0">
                <a:solidFill>
                  <a:srgbClr val="CC7832"/>
                </a:solidFill>
              </a:rPr>
              <a:t>public static void </a:t>
            </a:r>
            <a:r>
              <a:rPr lang="en-GB" altLang="zh-CN" sz="1100" dirty="0">
                <a:solidFill>
                  <a:srgbClr val="FFC66D"/>
                </a:solidFill>
              </a:rPr>
              <a:t>main</a:t>
            </a:r>
            <a:r>
              <a:rPr lang="en-GB" altLang="zh-CN" sz="1100" dirty="0"/>
              <a:t>(String[] </a:t>
            </a:r>
            <a:r>
              <a:rPr lang="en-GB" altLang="zh-CN" sz="1100" dirty="0" err="1"/>
              <a:t>args</a:t>
            </a:r>
            <a:r>
              <a:rPr lang="en-GB" altLang="zh-CN" sz="1100" dirty="0"/>
              <a:t>) </a:t>
            </a:r>
            <a:r>
              <a:rPr lang="en-GB" altLang="zh-CN" sz="1100" dirty="0">
                <a:solidFill>
                  <a:srgbClr val="CC7832"/>
                </a:solidFill>
              </a:rPr>
              <a:t>throws </a:t>
            </a:r>
            <a:r>
              <a:rPr lang="en-GB" altLang="zh-CN" sz="1100" dirty="0"/>
              <a:t>Exception {</a:t>
            </a:r>
            <a:br>
              <a:rPr lang="en-GB" altLang="zh-CN" sz="1100" dirty="0"/>
            </a:br>
            <a:r>
              <a:rPr lang="en-GB" altLang="zh-CN" sz="1100" dirty="0"/>
              <a:t>        Properties props = </a:t>
            </a:r>
            <a:r>
              <a:rPr lang="en-GB" altLang="zh-CN" sz="1100" dirty="0">
                <a:solidFill>
                  <a:srgbClr val="CC7832"/>
                </a:solidFill>
              </a:rPr>
              <a:t>new </a:t>
            </a:r>
            <a:r>
              <a:rPr lang="en-GB" altLang="zh-CN" sz="1100" dirty="0"/>
              <a:t>Properties()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 err="1"/>
              <a:t>props.put</a:t>
            </a:r>
            <a:r>
              <a:rPr lang="en-GB" altLang="zh-CN" sz="1100" dirty="0"/>
              <a:t>(</a:t>
            </a:r>
            <a:r>
              <a:rPr lang="en-GB" altLang="zh-CN" sz="1100" dirty="0">
                <a:solidFill>
                  <a:srgbClr val="6A8759"/>
                </a:solidFill>
              </a:rPr>
              <a:t>"</a:t>
            </a:r>
            <a:r>
              <a:rPr lang="en-GB" altLang="zh-CN" sz="1100" dirty="0" err="1">
                <a:solidFill>
                  <a:srgbClr val="6A8759"/>
                </a:solidFill>
              </a:rPr>
              <a:t>bootstrap.servers</a:t>
            </a:r>
            <a:r>
              <a:rPr lang="en-GB" altLang="zh-CN" sz="1100" dirty="0">
                <a:solidFill>
                  <a:srgbClr val="6A8759"/>
                </a:solidFill>
              </a:rPr>
              <a:t>"</a:t>
            </a:r>
            <a:r>
              <a:rPr lang="en-GB" altLang="zh-CN" sz="1100" dirty="0">
                <a:solidFill>
                  <a:srgbClr val="CC7832"/>
                </a:solidFill>
              </a:rPr>
              <a:t>, </a:t>
            </a:r>
            <a:r>
              <a:rPr lang="en-GB" altLang="zh-CN" sz="1100" dirty="0">
                <a:solidFill>
                  <a:srgbClr val="6A8759"/>
                </a:solidFill>
              </a:rPr>
              <a:t>"localhost:9092"</a:t>
            </a:r>
            <a:r>
              <a:rPr lang="en-GB" altLang="zh-CN" sz="1100" dirty="0"/>
              <a:t>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 err="1"/>
              <a:t>props.setProperty</a:t>
            </a:r>
            <a:r>
              <a:rPr lang="en-GB" altLang="zh-CN" sz="1100" dirty="0"/>
              <a:t>(</a:t>
            </a:r>
            <a:r>
              <a:rPr lang="en-GB" altLang="zh-CN" sz="1100" dirty="0">
                <a:solidFill>
                  <a:srgbClr val="6A8759"/>
                </a:solidFill>
              </a:rPr>
              <a:t>"</a:t>
            </a:r>
            <a:r>
              <a:rPr lang="en-GB" altLang="zh-CN" sz="1100" dirty="0" err="1">
                <a:solidFill>
                  <a:srgbClr val="6A8759"/>
                </a:solidFill>
              </a:rPr>
              <a:t>transactional.id</a:t>
            </a:r>
            <a:r>
              <a:rPr lang="en-GB" altLang="zh-CN" sz="1100" dirty="0">
                <a:solidFill>
                  <a:srgbClr val="6A8759"/>
                </a:solidFill>
              </a:rPr>
              <a:t>"</a:t>
            </a:r>
            <a:r>
              <a:rPr lang="en-GB" altLang="zh-CN" sz="1100" dirty="0">
                <a:solidFill>
                  <a:srgbClr val="CC7832"/>
                </a:solidFill>
              </a:rPr>
              <a:t>, </a:t>
            </a:r>
            <a:r>
              <a:rPr lang="en-GB" altLang="zh-CN" sz="1100" dirty="0">
                <a:solidFill>
                  <a:srgbClr val="6A8759"/>
                </a:solidFill>
              </a:rPr>
              <a:t>"my-transactional-id"</a:t>
            </a:r>
            <a:r>
              <a:rPr lang="en-GB" altLang="zh-CN" sz="1100" dirty="0"/>
              <a:t>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Producer&lt;String</a:t>
            </a:r>
            <a:r>
              <a:rPr lang="en-GB" altLang="zh-CN" sz="1100" dirty="0">
                <a:solidFill>
                  <a:srgbClr val="CC7832"/>
                </a:solidFill>
              </a:rPr>
              <a:t>, </a:t>
            </a:r>
            <a:r>
              <a:rPr lang="en-GB" altLang="zh-CN" sz="1100" dirty="0"/>
              <a:t>String&gt; producer = </a:t>
            </a:r>
            <a:r>
              <a:rPr lang="en-GB" altLang="zh-CN" sz="1100" dirty="0">
                <a:solidFill>
                  <a:srgbClr val="CC7832"/>
                </a:solidFill>
              </a:rPr>
              <a:t>null;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try </a:t>
            </a:r>
            <a:r>
              <a:rPr lang="en-GB" altLang="zh-CN" sz="1100" dirty="0"/>
              <a:t>{</a:t>
            </a:r>
            <a:br>
              <a:rPr lang="en-GB" altLang="zh-CN" sz="1100" dirty="0"/>
            </a:br>
            <a:r>
              <a:rPr lang="en-GB" altLang="zh-CN" sz="1100" dirty="0"/>
              <a:t>            </a:t>
            </a:r>
            <a:r>
              <a:rPr lang="en-GB" altLang="zh-CN" sz="1100" dirty="0">
                <a:solidFill>
                  <a:srgbClr val="FF0000"/>
                </a:solidFill>
              </a:rPr>
              <a:t>producer = new </a:t>
            </a:r>
            <a:r>
              <a:rPr lang="en-GB" altLang="zh-CN" sz="1100" dirty="0" err="1">
                <a:solidFill>
                  <a:srgbClr val="FF0000"/>
                </a:solidFill>
              </a:rPr>
              <a:t>KafkaProducer</a:t>
            </a:r>
            <a:r>
              <a:rPr lang="en-GB" altLang="zh-CN" sz="1100" dirty="0">
                <a:solidFill>
                  <a:srgbClr val="FF0000"/>
                </a:solidFill>
              </a:rPr>
              <a:t>&lt;String, String&gt;(props, new </a:t>
            </a:r>
            <a:r>
              <a:rPr lang="en-GB" altLang="zh-CN" sz="1100" dirty="0" err="1">
                <a:solidFill>
                  <a:srgbClr val="FF0000"/>
                </a:solidFill>
              </a:rPr>
              <a:t>StringSerializer</a:t>
            </a:r>
            <a:r>
              <a:rPr lang="en-GB" altLang="zh-CN" sz="1100" dirty="0">
                <a:solidFill>
                  <a:srgbClr val="FF0000"/>
                </a:solidFill>
              </a:rPr>
              <a:t>(), new </a:t>
            </a:r>
            <a:r>
              <a:rPr lang="en-GB" altLang="zh-CN" sz="1100" dirty="0" err="1">
                <a:solidFill>
                  <a:srgbClr val="FF0000"/>
                </a:solidFill>
              </a:rPr>
              <a:t>StringSerializer</a:t>
            </a:r>
            <a:r>
              <a:rPr lang="en-GB" altLang="zh-CN" sz="1100" dirty="0">
                <a:solidFill>
                  <a:srgbClr val="FF0000"/>
                </a:solidFill>
              </a:rPr>
              <a:t>());</a:t>
            </a:r>
            <a:br>
              <a:rPr lang="en-GB" altLang="zh-CN" sz="1100" dirty="0">
                <a:solidFill>
                  <a:srgbClr val="FF0000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   </a:t>
            </a:r>
            <a:r>
              <a:rPr lang="en-GB" altLang="zh-CN" sz="1100" dirty="0">
                <a:solidFill>
                  <a:srgbClr val="FF0000"/>
                </a:solidFill>
              </a:rPr>
              <a:t> </a:t>
            </a:r>
            <a:r>
              <a:rPr lang="en-GB" altLang="zh-CN" sz="1100" dirty="0" err="1">
                <a:solidFill>
                  <a:srgbClr val="FF0000"/>
                </a:solidFill>
              </a:rPr>
              <a:t>producer.initTransactions</a:t>
            </a:r>
            <a:r>
              <a:rPr lang="en-GB" altLang="zh-CN" sz="1100" dirty="0">
                <a:solidFill>
                  <a:srgbClr val="FF0000"/>
                </a:solidFill>
              </a:rPr>
              <a:t>();</a:t>
            </a:r>
            <a:br>
              <a:rPr lang="en-GB" altLang="zh-CN" sz="1100" dirty="0">
                <a:solidFill>
                  <a:srgbClr val="FF0000"/>
                </a:solidFill>
              </a:rPr>
            </a:b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    </a:t>
            </a:r>
            <a:r>
              <a:rPr lang="en-GB" altLang="zh-CN" sz="1100" dirty="0" err="1"/>
              <a:t>producer.beginTransaction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    for </a:t>
            </a:r>
            <a:r>
              <a:rPr lang="en-GB" altLang="zh-CN" sz="1100" dirty="0"/>
              <a:t>(</a:t>
            </a:r>
            <a:r>
              <a:rPr lang="en-GB" altLang="zh-CN" sz="1100" dirty="0">
                <a:solidFill>
                  <a:srgbClr val="CC7832"/>
                </a:solidFill>
              </a:rPr>
              <a:t>int </a:t>
            </a:r>
            <a:r>
              <a:rPr lang="en-GB" altLang="zh-CN" sz="1100" dirty="0" err="1"/>
              <a:t>i</a:t>
            </a:r>
            <a:r>
              <a:rPr lang="en-GB" altLang="zh-CN" sz="1100" dirty="0"/>
              <a:t> = </a:t>
            </a:r>
            <a:r>
              <a:rPr lang="en-GB" altLang="zh-CN" sz="1100" dirty="0">
                <a:solidFill>
                  <a:srgbClr val="6897BB"/>
                </a:solidFill>
              </a:rPr>
              <a:t>0</a:t>
            </a:r>
            <a:r>
              <a:rPr lang="en-GB" altLang="zh-CN" sz="1100" dirty="0">
                <a:solidFill>
                  <a:srgbClr val="CC7832"/>
                </a:solidFill>
              </a:rPr>
              <a:t>; </a:t>
            </a:r>
            <a:r>
              <a:rPr lang="en-GB" altLang="zh-CN" sz="1100" dirty="0" err="1"/>
              <a:t>i</a:t>
            </a:r>
            <a:r>
              <a:rPr lang="en-GB" altLang="zh-CN" sz="1100" dirty="0"/>
              <a:t> &lt; </a:t>
            </a:r>
            <a:r>
              <a:rPr lang="en-GB" altLang="zh-CN" sz="1100" dirty="0">
                <a:solidFill>
                  <a:srgbClr val="6897BB"/>
                </a:solidFill>
              </a:rPr>
              <a:t>100</a:t>
            </a:r>
            <a:r>
              <a:rPr lang="en-GB" altLang="zh-CN" sz="1100" dirty="0">
                <a:solidFill>
                  <a:srgbClr val="CC7832"/>
                </a:solidFill>
              </a:rPr>
              <a:t>; </a:t>
            </a:r>
            <a:r>
              <a:rPr lang="en-GB" altLang="zh-CN" sz="1100" dirty="0" err="1"/>
              <a:t>i</a:t>
            </a:r>
            <a:r>
              <a:rPr lang="en-GB" altLang="zh-CN" sz="1100" dirty="0"/>
              <a:t>++)</a:t>
            </a:r>
            <a:br>
              <a:rPr lang="en-GB" altLang="zh-CN" sz="1100" dirty="0"/>
            </a:br>
            <a:r>
              <a:rPr lang="en-GB" altLang="zh-CN" sz="1100" dirty="0"/>
              <a:t>                </a:t>
            </a:r>
            <a:r>
              <a:rPr lang="en-GB" altLang="zh-CN" sz="1100" dirty="0" err="1"/>
              <a:t>producer.</a:t>
            </a:r>
            <a:r>
              <a:rPr lang="en-GB" altLang="zh-CN" sz="1100" dirty="0" err="1">
                <a:solidFill>
                  <a:srgbClr val="FF0000"/>
                </a:solidFill>
              </a:rPr>
              <a:t>send</a:t>
            </a:r>
            <a:r>
              <a:rPr lang="en-GB" altLang="zh-CN" sz="1100" dirty="0"/>
              <a:t>(</a:t>
            </a:r>
            <a:r>
              <a:rPr lang="en-GB" altLang="zh-CN" sz="1100" dirty="0">
                <a:solidFill>
                  <a:srgbClr val="CC7832"/>
                </a:solidFill>
              </a:rPr>
              <a:t>new </a:t>
            </a:r>
            <a:r>
              <a:rPr lang="en-GB" altLang="zh-CN" sz="1100" dirty="0" err="1"/>
              <a:t>ProducerRecord</a:t>
            </a:r>
            <a:r>
              <a:rPr lang="en-GB" altLang="zh-CN" sz="1100" dirty="0"/>
              <a:t>&lt;&gt;(</a:t>
            </a:r>
            <a:r>
              <a:rPr lang="en-GB" altLang="zh-CN" sz="1100" dirty="0">
                <a:solidFill>
                  <a:srgbClr val="6A8759"/>
                </a:solidFill>
              </a:rPr>
              <a:t>"test"</a:t>
            </a:r>
            <a:r>
              <a:rPr lang="en-GB" altLang="zh-CN" sz="1100" dirty="0">
                <a:solidFill>
                  <a:srgbClr val="CC7832"/>
                </a:solidFill>
              </a:rPr>
              <a:t>, </a:t>
            </a:r>
            <a:r>
              <a:rPr lang="en-GB" altLang="zh-CN" sz="1100" dirty="0" err="1"/>
              <a:t>Integer.</a:t>
            </a:r>
            <a:r>
              <a:rPr lang="en-GB" altLang="zh-CN" sz="1100" i="1" dirty="0" err="1"/>
              <a:t>toString</a:t>
            </a:r>
            <a:r>
              <a:rPr lang="en-GB" altLang="zh-CN" sz="1100" dirty="0"/>
              <a:t>(</a:t>
            </a:r>
            <a:r>
              <a:rPr lang="en-GB" altLang="zh-CN" sz="1100" dirty="0" err="1"/>
              <a:t>i</a:t>
            </a:r>
            <a:r>
              <a:rPr lang="en-GB" altLang="zh-CN" sz="1100" dirty="0"/>
              <a:t>)</a:t>
            </a:r>
            <a:r>
              <a:rPr lang="en-GB" altLang="zh-CN" sz="1100" dirty="0">
                <a:solidFill>
                  <a:srgbClr val="CC7832"/>
                </a:solidFill>
              </a:rPr>
              <a:t>, </a:t>
            </a:r>
            <a:r>
              <a:rPr lang="en-GB" altLang="zh-CN" sz="1100" dirty="0">
                <a:solidFill>
                  <a:srgbClr val="6A8759"/>
                </a:solidFill>
              </a:rPr>
              <a:t>"Message " </a:t>
            </a:r>
            <a:r>
              <a:rPr lang="en-GB" altLang="zh-CN" sz="1100" dirty="0"/>
              <a:t>+ </a:t>
            </a:r>
            <a:r>
              <a:rPr lang="en-GB" altLang="zh-CN" sz="1100" dirty="0" err="1"/>
              <a:t>Integer.</a:t>
            </a:r>
            <a:r>
              <a:rPr lang="en-GB" altLang="zh-CN" sz="1100" i="1" dirty="0" err="1"/>
              <a:t>toString</a:t>
            </a:r>
            <a:r>
              <a:rPr lang="en-GB" altLang="zh-CN" sz="1100" dirty="0"/>
              <a:t>(</a:t>
            </a:r>
            <a:r>
              <a:rPr lang="en-GB" altLang="zh-CN" sz="1100" dirty="0" err="1"/>
              <a:t>i</a:t>
            </a:r>
            <a:r>
              <a:rPr lang="en-GB" altLang="zh-CN" sz="1100" dirty="0"/>
              <a:t>)))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    </a:t>
            </a:r>
            <a:r>
              <a:rPr lang="en-GB" altLang="zh-CN" sz="1100" dirty="0" err="1"/>
              <a:t>producer.commitTransaction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} </a:t>
            </a:r>
            <a:r>
              <a:rPr lang="en-GB" altLang="zh-CN" sz="1100" dirty="0">
                <a:solidFill>
                  <a:srgbClr val="CC7832"/>
                </a:solidFill>
              </a:rPr>
              <a:t>catch </a:t>
            </a:r>
            <a:r>
              <a:rPr lang="en-GB" altLang="zh-CN" sz="1100" dirty="0"/>
              <a:t>(</a:t>
            </a:r>
            <a:r>
              <a:rPr lang="en-GB" altLang="zh-CN" sz="1100" dirty="0" err="1"/>
              <a:t>ProducerFencedException</a:t>
            </a:r>
            <a:r>
              <a:rPr lang="en-GB" altLang="zh-CN" sz="1100" dirty="0"/>
              <a:t> e) {</a:t>
            </a:r>
            <a:br>
              <a:rPr lang="en-GB" altLang="zh-CN" sz="1100" dirty="0"/>
            </a:br>
            <a:r>
              <a:rPr lang="en-GB" altLang="zh-CN" sz="1100" dirty="0"/>
              <a:t>            </a:t>
            </a:r>
            <a:r>
              <a:rPr lang="en-GB" altLang="zh-CN" sz="1100" dirty="0" err="1"/>
              <a:t>producer.close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} </a:t>
            </a:r>
            <a:r>
              <a:rPr lang="en-GB" altLang="zh-CN" sz="1100" dirty="0">
                <a:solidFill>
                  <a:srgbClr val="CC7832"/>
                </a:solidFill>
              </a:rPr>
              <a:t>catch </a:t>
            </a:r>
            <a:r>
              <a:rPr lang="en-GB" altLang="zh-CN" sz="1100" dirty="0"/>
              <a:t>(</a:t>
            </a:r>
            <a:r>
              <a:rPr lang="en-GB" altLang="zh-CN" sz="1100" dirty="0" err="1"/>
              <a:t>OutOfOrderSequenceException</a:t>
            </a:r>
            <a:r>
              <a:rPr lang="en-GB" altLang="zh-CN" sz="1100" dirty="0"/>
              <a:t> e) {</a:t>
            </a:r>
            <a:br>
              <a:rPr lang="en-GB" altLang="zh-CN" sz="1100" dirty="0"/>
            </a:br>
            <a:r>
              <a:rPr lang="en-GB" altLang="zh-CN" sz="1100" dirty="0"/>
              <a:t>            </a:t>
            </a:r>
            <a:r>
              <a:rPr lang="en-GB" altLang="zh-CN" sz="1100" dirty="0" err="1"/>
              <a:t>producer.close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} </a:t>
            </a:r>
            <a:r>
              <a:rPr lang="en-GB" altLang="zh-CN" sz="1100" dirty="0">
                <a:solidFill>
                  <a:srgbClr val="CC7832"/>
                </a:solidFill>
              </a:rPr>
              <a:t>catch </a:t>
            </a:r>
            <a:r>
              <a:rPr lang="en-GB" altLang="zh-CN" sz="1100" dirty="0"/>
              <a:t>(</a:t>
            </a:r>
            <a:r>
              <a:rPr lang="en-GB" altLang="zh-CN" sz="1100" dirty="0" err="1"/>
              <a:t>AuthorizationException</a:t>
            </a:r>
            <a:r>
              <a:rPr lang="en-GB" altLang="zh-CN" sz="1100" dirty="0"/>
              <a:t> e) {</a:t>
            </a:r>
            <a:br>
              <a:rPr lang="en-GB" altLang="zh-CN" sz="1100" dirty="0"/>
            </a:br>
            <a:r>
              <a:rPr lang="en-GB" altLang="zh-CN" sz="1100" dirty="0"/>
              <a:t>            </a:t>
            </a:r>
            <a:r>
              <a:rPr lang="en-GB" altLang="zh-CN" sz="1100" dirty="0" err="1"/>
              <a:t>producer.close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} </a:t>
            </a:r>
            <a:r>
              <a:rPr lang="en-GB" altLang="zh-CN" sz="1100" dirty="0">
                <a:solidFill>
                  <a:srgbClr val="CC7832"/>
                </a:solidFill>
              </a:rPr>
              <a:t>catch </a:t>
            </a:r>
            <a:r>
              <a:rPr lang="en-GB" altLang="zh-CN" sz="1100" dirty="0"/>
              <a:t>(</a:t>
            </a:r>
            <a:r>
              <a:rPr lang="en-GB" altLang="zh-CN" sz="1100" dirty="0" err="1"/>
              <a:t>KafkaException</a:t>
            </a:r>
            <a:r>
              <a:rPr lang="en-GB" altLang="zh-CN" sz="1100" dirty="0"/>
              <a:t> e) {</a:t>
            </a:r>
            <a:br>
              <a:rPr lang="en-GB" altLang="zh-CN" sz="1100" dirty="0"/>
            </a:br>
            <a:r>
              <a:rPr lang="en-GB" altLang="zh-CN" sz="1100" dirty="0"/>
              <a:t>            </a:t>
            </a:r>
            <a:r>
              <a:rPr lang="en-GB" altLang="zh-CN" sz="1100" dirty="0" err="1"/>
              <a:t>producer.abortTransaction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    </a:t>
            </a:r>
            <a:r>
              <a:rPr lang="en-GB" altLang="zh-CN" sz="1100" dirty="0"/>
              <a:t>}</a:t>
            </a:r>
            <a:br>
              <a:rPr lang="en-GB" altLang="zh-CN" sz="1100" dirty="0"/>
            </a:br>
            <a:r>
              <a:rPr lang="en-GB" altLang="zh-CN" sz="1100" dirty="0"/>
              <a:t>        </a:t>
            </a:r>
            <a:r>
              <a:rPr lang="en-GB" altLang="zh-CN" sz="1100" dirty="0" err="1"/>
              <a:t>producer.close</a:t>
            </a:r>
            <a:r>
              <a:rPr lang="en-GB" altLang="zh-CN" sz="1100" dirty="0"/>
              <a:t>()</a:t>
            </a:r>
            <a:r>
              <a:rPr lang="en-GB" altLang="zh-CN" sz="1100" dirty="0">
                <a:solidFill>
                  <a:srgbClr val="CC7832"/>
                </a:solidFill>
              </a:rPr>
              <a:t>;</a:t>
            </a:r>
            <a:br>
              <a:rPr lang="en-GB" altLang="zh-CN" sz="1100" dirty="0">
                <a:solidFill>
                  <a:srgbClr val="CC7832"/>
                </a:solidFill>
              </a:rPr>
            </a:br>
            <a:r>
              <a:rPr lang="en-GB" altLang="zh-CN" sz="1100" dirty="0">
                <a:solidFill>
                  <a:srgbClr val="CC7832"/>
                </a:solidFill>
              </a:rPr>
              <a:t>    </a:t>
            </a:r>
            <a:r>
              <a:rPr lang="en-GB" altLang="zh-CN" sz="1100" dirty="0"/>
              <a:t>}</a:t>
            </a:r>
            <a:br>
              <a:rPr lang="en-GB" altLang="zh-CN" sz="1100" dirty="0"/>
            </a:br>
            <a:r>
              <a:rPr lang="en-GB" altLang="zh-CN" sz="1100" dirty="0"/>
              <a:t>}</a:t>
            </a:r>
            <a:endParaRPr lang="zh-CN" altLang="en-US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4593590" y="2097405"/>
            <a:ext cx="2617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MOM--&gt;RM--&gt;Transaction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 dirty="0"/>
              <a:t>Kafka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4637" y="975522"/>
            <a:ext cx="653472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>
                <a:solidFill>
                  <a:schemeClr val="tx2"/>
                </a:solidFill>
              </a:rPr>
              <a:t>KafkaCon.java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KafkaCon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static void </a:t>
            </a:r>
            <a:r>
              <a:rPr lang="en-GB" altLang="zh-CN" sz="1050" dirty="0">
                <a:solidFill>
                  <a:srgbClr val="FFC66D"/>
                </a:solidFill>
              </a:rPr>
              <a:t>main</a:t>
            </a:r>
            <a:r>
              <a:rPr lang="en-GB" altLang="zh-CN" sz="1050" dirty="0"/>
              <a:t>(String[] </a:t>
            </a:r>
            <a:r>
              <a:rPr lang="en-GB" altLang="zh-CN" sz="1050" dirty="0" err="1"/>
              <a:t>args</a:t>
            </a:r>
            <a:r>
              <a:rPr lang="en-GB" altLang="zh-CN" sz="1050" dirty="0"/>
              <a:t>) </a:t>
            </a:r>
            <a:r>
              <a:rPr lang="en-GB" altLang="zh-CN" sz="1050" dirty="0">
                <a:solidFill>
                  <a:srgbClr val="CC7832"/>
                </a:solidFill>
              </a:rPr>
              <a:t>throws </a:t>
            </a:r>
            <a:r>
              <a:rPr lang="en-GB" altLang="zh-CN" sz="1050" dirty="0"/>
              <a:t>Exception {</a:t>
            </a:r>
            <a:br>
              <a:rPr lang="en-GB" altLang="zh-CN" sz="1050" dirty="0"/>
            </a:br>
            <a:r>
              <a:rPr lang="en-GB" altLang="zh-CN" sz="1050" dirty="0"/>
              <a:t>        Properties props = </a:t>
            </a:r>
            <a:r>
              <a:rPr lang="en-GB" altLang="zh-CN" sz="1050" dirty="0">
                <a:solidFill>
                  <a:srgbClr val="CC7832"/>
                </a:solidFill>
              </a:rPr>
              <a:t>new </a:t>
            </a:r>
            <a:r>
              <a:rPr lang="en-GB" altLang="zh-CN" sz="1050" dirty="0"/>
              <a:t>Properties()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bootstrap.servers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"localhost:9092"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group.id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"test"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enable.auto.commit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"true"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auto.commit.interval.ms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"1000"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key.deserializer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org.apache.kafka.common.serialization.StringDeserializer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props.setProperty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value.deserializer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 err="1">
                <a:solidFill>
                  <a:srgbClr val="6A8759"/>
                </a:solidFill>
              </a:rPr>
              <a:t>org.apache.kafka.common.serialization.StringDeserializer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>
                <a:solidFill>
                  <a:srgbClr val="FF0000"/>
                </a:solidFill>
              </a:rPr>
              <a:t>KafkaConsumer</a:t>
            </a:r>
            <a:r>
              <a:rPr lang="en-GB" altLang="zh-CN" sz="1050" dirty="0">
                <a:solidFill>
                  <a:srgbClr val="FF0000"/>
                </a:solidFill>
              </a:rPr>
              <a:t>&lt;String, String&gt; consumer = new </a:t>
            </a:r>
            <a:r>
              <a:rPr lang="en-GB" altLang="zh-CN" sz="1050" dirty="0" err="1">
                <a:solidFill>
                  <a:srgbClr val="FF0000"/>
                </a:solidFill>
              </a:rPr>
              <a:t>KafkaConsumer</a:t>
            </a:r>
            <a:r>
              <a:rPr lang="en-GB" altLang="zh-CN" sz="1050" dirty="0">
                <a:solidFill>
                  <a:srgbClr val="FF0000"/>
                </a:solidFill>
              </a:rPr>
              <a:t>&lt;&gt;(props);</a:t>
            </a:r>
            <a:br>
              <a:rPr lang="en-GB" altLang="zh-CN" sz="1050" dirty="0">
                <a:solidFill>
                  <a:srgbClr val="FF000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consumer.</a:t>
            </a:r>
            <a:r>
              <a:rPr lang="en-GB" altLang="zh-CN" sz="1050" dirty="0" err="1">
                <a:solidFill>
                  <a:srgbClr val="FF0000"/>
                </a:solidFill>
              </a:rPr>
              <a:t>subscribe</a:t>
            </a:r>
            <a:r>
              <a:rPr lang="en-GB" altLang="zh-CN" sz="1050" dirty="0"/>
              <a:t>(</a:t>
            </a:r>
            <a:r>
              <a:rPr lang="en-GB" altLang="zh-CN" sz="1050" dirty="0" err="1"/>
              <a:t>Arrays.</a:t>
            </a:r>
            <a:r>
              <a:rPr lang="en-GB" altLang="zh-CN" sz="1050" i="1" dirty="0" err="1"/>
              <a:t>asList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"test"</a:t>
            </a:r>
            <a:r>
              <a:rPr lang="en-GB" altLang="zh-CN" sz="1050" dirty="0"/>
              <a:t>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while 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true</a:t>
            </a:r>
            <a:r>
              <a:rPr lang="en-GB" altLang="zh-CN" sz="1050" dirty="0"/>
              <a:t>) {</a:t>
            </a:r>
            <a:br>
              <a:rPr lang="en-GB" altLang="zh-CN" sz="1050" dirty="0"/>
            </a:br>
            <a:r>
              <a:rPr lang="en-GB" altLang="zh-CN" sz="1050" dirty="0"/>
              <a:t>            </a:t>
            </a:r>
            <a:r>
              <a:rPr lang="en-GB" altLang="zh-CN" sz="1050" dirty="0" err="1"/>
              <a:t>ConsumerRecords</a:t>
            </a:r>
            <a:r>
              <a:rPr lang="en-GB" altLang="zh-CN" sz="1050" dirty="0"/>
              <a:t>&lt;String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String&gt; records = </a:t>
            </a:r>
            <a:r>
              <a:rPr lang="en-GB" altLang="zh-CN" sz="1050" dirty="0" err="1"/>
              <a:t>consumer.poll</a:t>
            </a:r>
            <a:r>
              <a:rPr lang="en-GB" altLang="zh-CN" sz="1050" dirty="0"/>
              <a:t>(</a:t>
            </a:r>
            <a:r>
              <a:rPr lang="en-GB" altLang="zh-CN" sz="1050" dirty="0" err="1"/>
              <a:t>Duration.</a:t>
            </a:r>
            <a:r>
              <a:rPr lang="en-GB" altLang="zh-CN" sz="1050" i="1" dirty="0" err="1"/>
              <a:t>ofMillis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897BB"/>
                </a:solidFill>
              </a:rPr>
              <a:t>100</a:t>
            </a:r>
            <a:r>
              <a:rPr lang="en-GB" altLang="zh-CN" sz="1050" dirty="0"/>
              <a:t>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    for </a:t>
            </a:r>
            <a:r>
              <a:rPr lang="en-GB" altLang="zh-CN" sz="1050" dirty="0"/>
              <a:t>(</a:t>
            </a:r>
            <a:r>
              <a:rPr lang="en-GB" altLang="zh-CN" sz="1050" dirty="0" err="1"/>
              <a:t>ConsumerRecord</a:t>
            </a:r>
            <a:r>
              <a:rPr lang="en-GB" altLang="zh-CN" sz="1050" dirty="0"/>
              <a:t>&lt;String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String&gt; record : records)</a:t>
            </a:r>
            <a:br>
              <a:rPr lang="en-GB" altLang="zh-CN" sz="1050" dirty="0"/>
            </a:br>
            <a:r>
              <a:rPr lang="en-GB" altLang="zh-CN" sz="1050" dirty="0"/>
              <a:t>        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.printf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"offset = %d, key = %s, value = %</a:t>
            </a:r>
            <a:r>
              <a:rPr lang="en-GB" altLang="zh-CN" sz="1050" dirty="0" err="1">
                <a:solidFill>
                  <a:srgbClr val="6A8759"/>
                </a:solidFill>
              </a:rPr>
              <a:t>s%n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 err="1"/>
              <a:t>record.offset</a:t>
            </a:r>
            <a:r>
              <a:rPr lang="en-GB" altLang="zh-CN" sz="1050" dirty="0"/>
              <a:t>()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 err="1"/>
              <a:t>record.key</a:t>
            </a:r>
            <a:r>
              <a:rPr lang="en-GB" altLang="zh-CN" sz="1050" dirty="0"/>
              <a:t>()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 err="1"/>
              <a:t>record.value</a:t>
            </a:r>
            <a:r>
              <a:rPr lang="en-GB" altLang="zh-CN" sz="1050" dirty="0"/>
              <a:t>())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    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/>
              <a:t>Kafka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720" y="824916"/>
            <a:ext cx="4806560" cy="4318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Consumer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SpringBootApplication</a:t>
            </a:r>
            <a:r>
              <a:rPr lang="en-US" altLang="zh-CN" dirty="0">
                <a:solidFill>
                  <a:srgbClr val="808000"/>
                </a:solidFill>
              </a:rPr>
              <a:t> </a:t>
            </a:r>
            <a:endParaRPr lang="en-US" altLang="zh-CN" dirty="0">
              <a:solidFill>
                <a:srgbClr val="808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/>
              <a:t>Se33534SpringKafkaConsumerApplication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(Se33534SpringKafkaConsumerApplication.</a:t>
            </a:r>
            <a:r>
              <a:rPr lang="en-US" altLang="zh-CN" b="1" dirty="0">
                <a:solidFill>
                  <a:srgbClr val="000080"/>
                </a:solidFill>
              </a:rPr>
              <a:t>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@Bean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 err="1">
                <a:solidFill>
                  <a:srgbClr val="FF0000"/>
                </a:solidFill>
              </a:rPr>
              <a:t>NewTopic</a:t>
            </a:r>
            <a:r>
              <a:rPr lang="en-US" altLang="zh-CN" dirty="0">
                <a:solidFill>
                  <a:srgbClr val="FF0000"/>
                </a:solidFill>
              </a:rPr>
              <a:t> topic()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 err="1"/>
              <a:t>TopicBuilder.</a:t>
            </a:r>
            <a:r>
              <a:rPr lang="en-US" altLang="zh-CN" i="1" dirty="0" err="1">
                <a:solidFill>
                  <a:srgbClr val="FF0000"/>
                </a:solidFill>
              </a:rPr>
              <a:t>name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"topic1"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>
                <a:solidFill>
                  <a:srgbClr val="FF0000"/>
                </a:solidFill>
              </a:rPr>
              <a:t>partitions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10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>
                <a:solidFill>
                  <a:srgbClr val="FF0000"/>
                </a:solidFill>
              </a:rPr>
              <a:t>replicas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  @</a:t>
            </a:r>
            <a:r>
              <a:rPr lang="en-US" altLang="zh-CN" dirty="0" err="1">
                <a:solidFill>
                  <a:srgbClr val="FF0000"/>
                </a:solidFill>
              </a:rPr>
              <a:t>KafkaListener</a:t>
            </a:r>
            <a:r>
              <a:rPr lang="en-US" altLang="zh-CN" dirty="0">
                <a:solidFill>
                  <a:srgbClr val="FF0000"/>
                </a:solidFill>
              </a:rPr>
              <a:t>(id = 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myId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, topics = </a:t>
            </a:r>
            <a:r>
              <a:rPr lang="en-US" altLang="zh-CN" b="1" dirty="0">
                <a:solidFill>
                  <a:srgbClr val="FF0000"/>
                </a:solidFill>
              </a:rPr>
              <a:t>"topic1"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/>
              <a:t>listen(String in)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(in);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Producer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SpringBootApplication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/>
              <a:t>Se33534SpringKafkaProducerApplication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(Se33534SpringKafkaProducerApplication.</a:t>
            </a:r>
            <a:r>
              <a:rPr lang="en-US" altLang="zh-CN" b="1" dirty="0">
                <a:solidFill>
                  <a:srgbClr val="000080"/>
                </a:solidFill>
              </a:rPr>
              <a:t>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@Bean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 err="1"/>
              <a:t>NewTopic</a:t>
            </a:r>
            <a:r>
              <a:rPr lang="en-US" altLang="zh-CN" dirty="0"/>
              <a:t> topic()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 err="1"/>
              <a:t>TopicBuilder.</a:t>
            </a:r>
            <a:r>
              <a:rPr lang="en-US" altLang="zh-CN" i="1" dirty="0" err="1"/>
              <a:t>name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"topic1"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.partitions(</a:t>
            </a:r>
            <a:r>
              <a:rPr lang="en-US" altLang="zh-CN" dirty="0">
                <a:solidFill>
                  <a:srgbClr val="0000FF"/>
                </a:solidFill>
              </a:rPr>
              <a:t>10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.replicas(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.build();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@Bean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 err="1"/>
              <a:t>ApplicationRunner</a:t>
            </a:r>
            <a:r>
              <a:rPr lang="en-US" altLang="zh-CN" dirty="0"/>
              <a:t> runner(</a:t>
            </a:r>
            <a:r>
              <a:rPr lang="en-US" altLang="zh-CN" dirty="0" err="1">
                <a:solidFill>
                  <a:srgbClr val="FF0000"/>
                </a:solidFill>
              </a:rPr>
              <a:t>KafkaTemplate</a:t>
            </a:r>
            <a:r>
              <a:rPr lang="en-US" altLang="zh-CN" dirty="0">
                <a:solidFill>
                  <a:srgbClr val="FF0000"/>
                </a:solidFill>
              </a:rPr>
              <a:t>&lt;String, String&gt;</a:t>
            </a:r>
            <a:r>
              <a:rPr lang="en-US" altLang="zh-CN" dirty="0"/>
              <a:t> template)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 err="1"/>
              <a:t>args</a:t>
            </a:r>
            <a:r>
              <a:rPr lang="en-US" altLang="zh-CN" dirty="0"/>
              <a:t> -&gt;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>
                <a:solidFill>
                  <a:srgbClr val="660E7A"/>
                </a:solidFill>
              </a:rPr>
              <a:t>template</a:t>
            </a:r>
            <a:r>
              <a:rPr lang="en-US" altLang="zh-CN" dirty="0" err="1"/>
              <a:t>.send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"topic1"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8000"/>
                </a:solidFill>
              </a:rPr>
              <a:t>"hello"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};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544" y="3487134"/>
            <a:ext cx="3219928" cy="1615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BankController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RestController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 err="1"/>
              <a:t>BankController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Autowired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private </a:t>
            </a:r>
            <a:r>
              <a:rPr lang="en-US" altLang="zh-CN" dirty="0" err="1"/>
              <a:t>KafkaTemplate</a:t>
            </a:r>
            <a:r>
              <a:rPr lang="en-US" altLang="zh-CN" dirty="0"/>
              <a:t>&lt;String, String&gt; </a:t>
            </a:r>
            <a:r>
              <a:rPr lang="en-US" altLang="zh-CN" b="1" dirty="0" err="1">
                <a:solidFill>
                  <a:srgbClr val="660E7A"/>
                </a:solidFill>
              </a:rPr>
              <a:t>kafkaTemplate</a:t>
            </a:r>
            <a:r>
              <a:rPr lang="en-US" altLang="zh-CN" dirty="0"/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RequestMapping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"/send"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/>
              <a:t>send() {</a:t>
            </a:r>
            <a:br>
              <a:rPr lang="en-US" altLang="zh-CN" dirty="0"/>
            </a:br>
            <a:r>
              <a:rPr lang="en-US" altLang="zh-CN" dirty="0"/>
              <a:t>        String data = </a:t>
            </a:r>
            <a:r>
              <a:rPr lang="en-US" altLang="zh-CN" b="1" dirty="0">
                <a:solidFill>
                  <a:srgbClr val="008000"/>
                </a:solidFill>
              </a:rPr>
              <a:t>"Tom,Jerry,80"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660E7A"/>
                </a:solidFill>
              </a:rPr>
              <a:t>kafkaTemplate</a:t>
            </a:r>
            <a:r>
              <a:rPr lang="en-US" altLang="zh-CN" dirty="0" err="1"/>
              <a:t>.send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"topic1"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008000"/>
                </a:solidFill>
              </a:rPr>
              <a:t>"key"</a:t>
            </a:r>
            <a:r>
              <a:rPr lang="en-US" altLang="zh-CN" dirty="0"/>
              <a:t>, data);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(data);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BankListener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808000"/>
                </a:solidFill>
              </a:rPr>
              <a:t>@Component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 err="1"/>
              <a:t>BankListener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Autowired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private </a:t>
            </a:r>
            <a:r>
              <a:rPr lang="en-US" altLang="zh-CN" dirty="0" err="1"/>
              <a:t>BankService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660E7A"/>
                </a:solidFill>
              </a:rPr>
              <a:t>bankService</a:t>
            </a:r>
            <a:r>
              <a:rPr lang="en-US" altLang="zh-CN" dirty="0"/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KafkaListener</a:t>
            </a:r>
            <a:r>
              <a:rPr lang="en-US" altLang="zh-CN" dirty="0"/>
              <a:t>(topics = </a:t>
            </a:r>
            <a:r>
              <a:rPr lang="en-US" altLang="zh-CN" b="1" dirty="0">
                <a:solidFill>
                  <a:srgbClr val="008000"/>
                </a:solidFill>
              </a:rPr>
              <a:t>"topic1"</a:t>
            </a:r>
            <a:r>
              <a:rPr lang="en-US" altLang="zh-CN" dirty="0"/>
              <a:t>, </a:t>
            </a:r>
            <a:r>
              <a:rPr lang="en-US" altLang="zh-CN" dirty="0" err="1"/>
              <a:t>groupId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group_topic_test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 err="1"/>
              <a:t>topicListener</a:t>
            </a:r>
            <a:r>
              <a:rPr lang="en-US" altLang="zh-CN" dirty="0"/>
              <a:t>(</a:t>
            </a:r>
            <a:r>
              <a:rPr lang="en-US" altLang="zh-CN" dirty="0" err="1"/>
              <a:t>ConsumerRecord</a:t>
            </a:r>
            <a:r>
              <a:rPr lang="en-US" altLang="zh-CN" dirty="0"/>
              <a:t>&lt;String, String&gt; record) {</a:t>
            </a:r>
            <a:br>
              <a:rPr lang="en-US" altLang="zh-CN" dirty="0"/>
            </a:br>
            <a:r>
              <a:rPr lang="en-US" altLang="zh-CN" dirty="0"/>
              <a:t>        String[] value = </a:t>
            </a:r>
            <a:r>
              <a:rPr lang="en-US" altLang="zh-CN" dirty="0" err="1"/>
              <a:t>record.value</a:t>
            </a:r>
            <a:r>
              <a:rPr lang="en-US" altLang="zh-CN" dirty="0"/>
              <a:t>().split(</a:t>
            </a:r>
            <a:r>
              <a:rPr lang="en-US" altLang="zh-CN" b="1" dirty="0">
                <a:solidFill>
                  <a:srgbClr val="008000"/>
                </a:solidFill>
              </a:rPr>
              <a:t>","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660E7A"/>
                </a:solidFill>
              </a:rPr>
              <a:t>bankService</a:t>
            </a:r>
            <a:r>
              <a:rPr lang="en-US" altLang="zh-CN" dirty="0" err="1"/>
              <a:t>.transfer</a:t>
            </a:r>
            <a:r>
              <a:rPr lang="en-US" altLang="zh-CN" dirty="0"/>
              <a:t>(value[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], value[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], </a:t>
            </a:r>
            <a:r>
              <a:rPr lang="en-US" altLang="zh-CN" dirty="0" err="1"/>
              <a:t>Integer.</a:t>
            </a:r>
            <a:r>
              <a:rPr lang="en-US" altLang="zh-CN" i="1" dirty="0" err="1"/>
              <a:t>valueOf</a:t>
            </a:r>
            <a:r>
              <a:rPr lang="en-US" altLang="zh-CN" dirty="0"/>
              <a:t>(value[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]));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Kafka</a:t>
            </a:r>
            <a:r>
              <a:rPr lang="zh-CN" altLang="en-US" dirty="0"/>
              <a:t> </a:t>
            </a:r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https://kafka.apache.org/quickstart</a:t>
            </a:r>
            <a:endParaRPr lang="en-US" altLang="zh-CN" dirty="0"/>
          </a:p>
          <a:p>
            <a:r>
              <a:rPr lang="en-US" altLang="zh-CN" dirty="0"/>
              <a:t>Spring for Apache Kafka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https://docs.spring.io/spring-kafka/docs/3.0.0-SNAPSHOT/reference/html/#spring-boot-consumer-app</a:t>
            </a:r>
            <a:r>
              <a:rPr lang="zh-CN" altLang="en-US" dirty="0"/>
              <a:t>  </a:t>
            </a:r>
            <a:endParaRPr lang="en-US" altLang="zh-CN" dirty="0"/>
          </a:p>
          <a:p>
            <a:pPr latinLnBrk="1"/>
            <a:r>
              <a:rPr lang="zh-CN" altLang="en-US" dirty="0"/>
              <a:t>如何轻松在</a:t>
            </a:r>
            <a:r>
              <a:rPr lang="en-US" altLang="zh-CN" dirty="0" err="1"/>
              <a:t>SpringBoot</a:t>
            </a:r>
            <a:r>
              <a:rPr lang="zh-CN" altLang="en-US" dirty="0"/>
              <a:t>中正确配置并运行</a:t>
            </a:r>
            <a:r>
              <a:rPr lang="en-US" altLang="zh-CN" dirty="0"/>
              <a:t>Kafka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https://blog.csdn.net/Eternal_Blue/article/details/125293622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i="1" dirty="0"/>
              <a:t>from</a:t>
            </a:r>
            <a:r>
              <a:rPr kumimoji="1" lang="zh-CN" altLang="en-US" i="1" dirty="0"/>
              <a:t>：</a:t>
            </a:r>
            <a:r>
              <a:rPr kumimoji="1" lang="en-US" altLang="zh-CN" dirty="0">
                <a:hlinkClick r:id="rId1"/>
              </a:rPr>
              <a:t>https://kafka.apache.org/books-and-papers</a:t>
            </a:r>
            <a:endParaRPr kumimoji="1"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Kafka</a:t>
            </a:r>
            <a:r>
              <a:rPr lang="zh-CN" altLang="en-US" dirty="0"/>
              <a:t> </a:t>
            </a:r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https://kafka.apache.org/quickstart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46" y="2051628"/>
            <a:ext cx="2332236" cy="30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72850"/>
            <a:ext cx="2026704" cy="30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Apache</a:t>
            </a:r>
            <a:r>
              <a:rPr kumimoji="1" lang="en-US" altLang="en-US" dirty="0"/>
              <a:t> </a:t>
            </a:r>
            <a:r>
              <a:rPr kumimoji="1" lang="en-US" altLang="en-US" dirty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3"/>
            <a:ext cx="5688632" cy="39409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1"/>
              </a:rPr>
              <a:t>http://kafka.apache.org</a:t>
            </a:r>
            <a:endParaRPr kumimoji="1" lang="en-US" altLang="zh-CN" dirty="0"/>
          </a:p>
          <a:p>
            <a:r>
              <a:rPr lang="en-US" altLang="zh-CN" dirty="0"/>
              <a:t>Apache Kafka </a:t>
            </a:r>
            <a:endParaRPr lang="en-US" altLang="zh-CN" dirty="0"/>
          </a:p>
          <a:p>
            <a:pPr lvl="1"/>
            <a:r>
              <a:rPr lang="en-US" altLang="zh-CN" dirty="0"/>
              <a:t>is an open-source </a:t>
            </a:r>
            <a:r>
              <a:rPr lang="en-US" altLang="zh-CN" dirty="0">
                <a:solidFill>
                  <a:srgbClr val="FF0000"/>
                </a:solidFill>
              </a:rPr>
              <a:t>distributed event streaming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r>
              <a:rPr lang="en-US" altLang="zh-CN" dirty="0"/>
              <a:t>To </a:t>
            </a:r>
            <a:r>
              <a:rPr lang="en-US" altLang="zh-CN" b="1" dirty="0"/>
              <a:t>publish</a:t>
            </a:r>
            <a:r>
              <a:rPr lang="en-US" altLang="zh-CN" dirty="0"/>
              <a:t> (write) and </a:t>
            </a:r>
            <a:r>
              <a:rPr lang="en-US" altLang="zh-CN" b="1" dirty="0"/>
              <a:t>subscribe to</a:t>
            </a:r>
            <a:r>
              <a:rPr lang="en-US" altLang="zh-CN" dirty="0"/>
              <a:t> (read) streams of events, including continuous import/export of your data from other systems.</a:t>
            </a:r>
            <a:endParaRPr lang="en-US" altLang="zh-CN" dirty="0"/>
          </a:p>
          <a:p>
            <a:pPr lvl="1"/>
            <a:r>
              <a:rPr lang="en-US" altLang="zh-CN" dirty="0"/>
              <a:t>To </a:t>
            </a:r>
            <a:r>
              <a:rPr lang="en-US" altLang="zh-CN" b="1" dirty="0"/>
              <a:t>store</a:t>
            </a:r>
            <a:r>
              <a:rPr lang="en-US" altLang="zh-CN" dirty="0"/>
              <a:t> streams of events </a:t>
            </a:r>
            <a:r>
              <a:rPr lang="en-US" altLang="zh-CN" dirty="0">
                <a:solidFill>
                  <a:srgbClr val="FF0000"/>
                </a:solidFill>
              </a:rPr>
              <a:t>durably and reliably</a:t>
            </a:r>
            <a:r>
              <a:rPr lang="en-US" altLang="zh-CN" dirty="0"/>
              <a:t> for as long as you want.</a:t>
            </a:r>
            <a:endParaRPr lang="en-US" altLang="zh-CN" dirty="0"/>
          </a:p>
          <a:p>
            <a:pPr lvl="1"/>
            <a:r>
              <a:rPr lang="en-US" altLang="zh-CN" dirty="0"/>
              <a:t>To </a:t>
            </a:r>
            <a:r>
              <a:rPr lang="en-US" altLang="zh-CN" b="1" dirty="0"/>
              <a:t>process</a:t>
            </a:r>
            <a:r>
              <a:rPr lang="en-US" altLang="zh-CN" dirty="0"/>
              <a:t> streams of events as they occur or retrospectively.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14" y="1344340"/>
            <a:ext cx="3050699" cy="294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Publish/Subscribe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49" name="Picture 1" descr="page25image94094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37061"/>
            <a:ext cx="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25image9407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37061"/>
            <a:ext cx="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25image9404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37061"/>
            <a:ext cx="4584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25image55881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" y="1914557"/>
            <a:ext cx="39751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page26image94026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ge26image94028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ge26image56595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57747"/>
            <a:ext cx="4038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11960" y="2522947"/>
            <a:ext cx="720080" cy="264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4" name="Picture 6" descr="page25image94094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ge25image9407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ge25image9404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4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ge25image94092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4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Are Streams Stored?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Logs are </a:t>
            </a:r>
            <a:r>
              <a:rPr lang="en-US" altLang="zh-CN" i="1" dirty="0">
                <a:solidFill>
                  <a:srgbClr val="FF0000"/>
                </a:solidFill>
              </a:rPr>
              <a:t>append-only </a:t>
            </a:r>
            <a:r>
              <a:rPr lang="en-US" altLang="zh-CN" dirty="0">
                <a:solidFill>
                  <a:srgbClr val="FF0000"/>
                </a:solidFill>
              </a:rPr>
              <a:t>data structures</a:t>
            </a:r>
            <a:r>
              <a:rPr lang="en-US" altLang="zh-CN" dirty="0"/>
              <a:t> that capture an </a:t>
            </a:r>
            <a:r>
              <a:rPr lang="en-US" altLang="zh-CN" i="1" dirty="0"/>
              <a:t>ordered sequence </a:t>
            </a:r>
            <a:r>
              <a:rPr lang="en-US" altLang="zh-CN" dirty="0"/>
              <a:t>of events.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076" y="1310644"/>
            <a:ext cx="5022556" cy="1520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24" y="2817910"/>
            <a:ext cx="5083147" cy="2333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Offset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 refers to the position of each entry in its distributed log as an </a:t>
            </a:r>
            <a:r>
              <a:rPr lang="en-US" altLang="zh-CN" i="1" dirty="0"/>
              <a:t>offset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multiple consumer groups can </a:t>
            </a:r>
            <a:r>
              <a:rPr lang="en-US" altLang="zh-CN" dirty="0">
                <a:solidFill>
                  <a:srgbClr val="FF0000"/>
                </a:solidFill>
              </a:rPr>
              <a:t>each read from the same log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maintain their own positions in the log/stream they are reading from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3" name="Picture 1" descr="page35image92359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11710"/>
            <a:ext cx="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35image9234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11710"/>
            <a:ext cx="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35image5361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11710"/>
            <a:ext cx="489821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altLang="zh-CN" dirty="0"/>
          </a:p>
          <a:p>
            <a:pPr lvl="1"/>
            <a:r>
              <a:rPr lang="en-US" altLang="zh-CN" i="1" dirty="0"/>
              <a:t>homogeneous topics </a:t>
            </a:r>
            <a:r>
              <a:rPr lang="en-US" altLang="zh-CN" dirty="0"/>
              <a:t>that contain only one type of data, or </a:t>
            </a:r>
            <a:r>
              <a:rPr lang="en-US" altLang="zh-CN" i="1" dirty="0"/>
              <a:t>heterogeneous topics </a:t>
            </a:r>
            <a:r>
              <a:rPr lang="en-US" altLang="zh-CN" dirty="0"/>
              <a:t>that contain multiple types of data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7" name="Picture 1" descr="page35image53619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23" y="2139702"/>
            <a:ext cx="4991553" cy="17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01370" y="2350135"/>
            <a:ext cx="640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同构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异构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 topics are broken into smaller units </a:t>
            </a:r>
            <a:r>
              <a:rPr lang="en-US" altLang="zh-CN" dirty="0">
                <a:solidFill>
                  <a:srgbClr val="FF0000"/>
                </a:solidFill>
              </a:rPr>
              <a:t>called </a:t>
            </a:r>
            <a:r>
              <a:rPr lang="en-US" altLang="zh-CN" i="1" dirty="0">
                <a:solidFill>
                  <a:srgbClr val="FF0000"/>
                </a:solidFill>
              </a:rPr>
              <a:t>partitions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Partitions are</a:t>
            </a:r>
            <a:r>
              <a:rPr lang="en-US" altLang="zh-CN" dirty="0">
                <a:solidFill>
                  <a:srgbClr val="FF0000"/>
                </a:solidFill>
              </a:rPr>
              <a:t> individual logs </a:t>
            </a:r>
            <a:r>
              <a:rPr lang="en-US" altLang="zh-CN" dirty="0"/>
              <a:t>where data is </a:t>
            </a:r>
            <a:r>
              <a:rPr lang="en-US" altLang="zh-CN" dirty="0">
                <a:solidFill>
                  <a:srgbClr val="FF0000"/>
                </a:solidFill>
              </a:rPr>
              <a:t>produced and consumed from</a:t>
            </a:r>
            <a:endParaRPr lang="en-US" altLang="zh-CN" dirty="0"/>
          </a:p>
          <a:p>
            <a:pPr lvl="1"/>
            <a:r>
              <a:rPr lang="en-US" altLang="zh-CN" dirty="0"/>
              <a:t>The number of partitions for a given topic is </a:t>
            </a:r>
            <a:r>
              <a:rPr lang="en-US" altLang="zh-CN" dirty="0">
                <a:solidFill>
                  <a:srgbClr val="FF0000"/>
                </a:solidFill>
              </a:rPr>
              <a:t>configurable</a:t>
            </a:r>
            <a:r>
              <a:rPr lang="en-US" altLang="zh-CN" dirty="0"/>
              <a:t>, and having more partitions in a topic generally translates to </a:t>
            </a:r>
            <a:r>
              <a:rPr lang="en-US" altLang="zh-CN" dirty="0">
                <a:solidFill>
                  <a:srgbClr val="FF0000"/>
                </a:solidFill>
              </a:rPr>
              <a:t>more parallelism and throughput</a:t>
            </a:r>
            <a:r>
              <a:rPr lang="en-US" altLang="zh-CN" dirty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121" name="Picture 1" descr="page36image89360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36image893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36image7137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86" y="2283718"/>
            <a:ext cx="5606628" cy="24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1e592e26-16ea-49e4-a656-b4010ea3dc2f"/>
  <p:tag name="COMMONDATA" val="eyJoZGlkIjoiMmI2Y2RmNTUyOTczOGJhOTliNTg4NWMyMmQ4YTkzNjMifQ==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8407</Words>
  <Application>WPS 演示</Application>
  <PresentationFormat>全屏显示(16:9)</PresentationFormat>
  <Paragraphs>253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Office 主题​​</vt:lpstr>
      <vt:lpstr>Architecture of Enterprise Applications 4 Messaging - kafka </vt:lpstr>
      <vt:lpstr>Contents and Objective</vt:lpstr>
      <vt:lpstr>Apache Kafka Resource</vt:lpstr>
      <vt:lpstr>Apache Kafka</vt:lpstr>
      <vt:lpstr>Publish/Subscribe Messaging</vt:lpstr>
      <vt:lpstr>How Are Streams Stored? </vt:lpstr>
      <vt:lpstr>Offset</vt:lpstr>
      <vt:lpstr>Topics and Partitions</vt:lpstr>
      <vt:lpstr>Topics and Partitions</vt:lpstr>
      <vt:lpstr>Events</vt:lpstr>
      <vt:lpstr>Kafka Cluster and Broker</vt:lpstr>
      <vt:lpstr>Kafka Cluster and Broker</vt:lpstr>
      <vt:lpstr>Customer Groups</vt:lpstr>
      <vt:lpstr>Customer Groups</vt:lpstr>
      <vt:lpstr>Apache Kafka Core APIs</vt:lpstr>
      <vt:lpstr>Kafka - Quickstart</vt:lpstr>
      <vt:lpstr>Kafka - Quickstart</vt:lpstr>
      <vt:lpstr>Kafka - Quickstart</vt:lpstr>
      <vt:lpstr>Kafka - Quickstart</vt:lpstr>
      <vt:lpstr>Kafka - Quickstart</vt:lpstr>
      <vt:lpstr>Apache Kafka</vt:lpstr>
      <vt:lpstr>Apache Kafka</vt:lpstr>
      <vt:lpstr>Apache Kafka</vt:lpstr>
      <vt:lpstr>Apache Kafka</vt:lpstr>
      <vt:lpstr>Spring for Kafka</vt:lpstr>
      <vt:lpstr>Spring for Kafka</vt:lpstr>
      <vt:lpstr>Place Order with Kafka</vt:lpstr>
      <vt:lpstr>Place Order with Kafka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1418</cp:revision>
  <cp:lastPrinted>2019-03-15T02:45:00Z</cp:lastPrinted>
  <dcterms:created xsi:type="dcterms:W3CDTF">2011-12-13T14:18:00Z</dcterms:created>
  <dcterms:modified xsi:type="dcterms:W3CDTF">2022-09-28T06:50:39Z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1A37E16833AF4D7EB5584A1490B95E85</vt:lpwstr>
  </property>
  <property fmtid="{D5CDD505-2E9C-101B-9397-08002B2CF9AE}" pid="3" name="KSOProductBuildVer">
    <vt:lpwstr>2052-11.1.0.12358</vt:lpwstr>
  </property>
</Properties>
</file>