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6"/>
  </p:notesMasterIdLst>
  <p:sldIdLst>
    <p:sldId id="256" r:id="rId3"/>
    <p:sldId id="548" r:id="rId4"/>
    <p:sldId id="391" r:id="rId5"/>
    <p:sldId id="479" r:id="rId7"/>
    <p:sldId id="480" r:id="rId8"/>
    <p:sldId id="481" r:id="rId9"/>
    <p:sldId id="482" r:id="rId10"/>
    <p:sldId id="483" r:id="rId11"/>
    <p:sldId id="484" r:id="rId12"/>
    <p:sldId id="523" r:id="rId13"/>
    <p:sldId id="485" r:id="rId14"/>
    <p:sldId id="486" r:id="rId15"/>
    <p:sldId id="487" r:id="rId16"/>
    <p:sldId id="488" r:id="rId17"/>
    <p:sldId id="489" r:id="rId18"/>
    <p:sldId id="490" r:id="rId19"/>
    <p:sldId id="491" r:id="rId20"/>
    <p:sldId id="492" r:id="rId21"/>
    <p:sldId id="493" r:id="rId22"/>
    <p:sldId id="494" r:id="rId23"/>
    <p:sldId id="409" r:id="rId24"/>
    <p:sldId id="495" r:id="rId25"/>
    <p:sldId id="496" r:id="rId26"/>
    <p:sldId id="497" r:id="rId27"/>
    <p:sldId id="498" r:id="rId28"/>
    <p:sldId id="415" r:id="rId29"/>
    <p:sldId id="499" r:id="rId30"/>
    <p:sldId id="500" r:id="rId31"/>
    <p:sldId id="501" r:id="rId32"/>
    <p:sldId id="549" r:id="rId33"/>
    <p:sldId id="550" r:id="rId34"/>
    <p:sldId id="551" r:id="rId35"/>
    <p:sldId id="552" r:id="rId36"/>
    <p:sldId id="553" r:id="rId37"/>
    <p:sldId id="554" r:id="rId38"/>
    <p:sldId id="555" r:id="rId39"/>
    <p:sldId id="558" r:id="rId40"/>
    <p:sldId id="559" r:id="rId41"/>
    <p:sldId id="557" r:id="rId42"/>
    <p:sldId id="560" r:id="rId43"/>
    <p:sldId id="561" r:id="rId44"/>
    <p:sldId id="562" r:id="rId45"/>
    <p:sldId id="563" r:id="rId46"/>
    <p:sldId id="556" r:id="rId47"/>
    <p:sldId id="503" r:id="rId48"/>
    <p:sldId id="504" r:id="rId49"/>
    <p:sldId id="422" r:id="rId50"/>
    <p:sldId id="423" r:id="rId51"/>
    <p:sldId id="505" r:id="rId52"/>
    <p:sldId id="506" r:id="rId53"/>
    <p:sldId id="426" r:id="rId54"/>
    <p:sldId id="507" r:id="rId55"/>
    <p:sldId id="508" r:id="rId56"/>
    <p:sldId id="509" r:id="rId57"/>
    <p:sldId id="510" r:id="rId58"/>
    <p:sldId id="511" r:id="rId59"/>
    <p:sldId id="512" r:id="rId60"/>
    <p:sldId id="513" r:id="rId61"/>
    <p:sldId id="514" r:id="rId62"/>
    <p:sldId id="515" r:id="rId63"/>
    <p:sldId id="516" r:id="rId64"/>
    <p:sldId id="517" r:id="rId65"/>
    <p:sldId id="518" r:id="rId66"/>
    <p:sldId id="519" r:id="rId67"/>
    <p:sldId id="520" r:id="rId68"/>
    <p:sldId id="441" r:id="rId69"/>
    <p:sldId id="521" r:id="rId70"/>
    <p:sldId id="442" r:id="rId71"/>
    <p:sldId id="522" r:id="rId72"/>
    <p:sldId id="259" r:id="rId73"/>
  </p:sldIdLst>
  <p:sldSz cx="9144000" cy="5143500" type="screen16x9"/>
  <p:notesSz cx="6858000" cy="9144000"/>
  <p:custDataLst>
    <p:tags r:id="rId7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0" autoAdjust="0"/>
    <p:restoredTop sz="85203" autoAdjust="0"/>
  </p:normalViewPr>
  <p:slideViewPr>
    <p:cSldViewPr>
      <p:cViewPr varScale="1">
        <p:scale>
          <a:sx n="134" d="100"/>
          <a:sy n="134" d="100"/>
        </p:scale>
        <p:origin x="1408"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2.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altLang="zh-CN" dirty="0"/>
              <a:t>This model worked well for the World Wide Web when clients made occasional requests for documents that changed infrequently, but the limitations of this approach are increasingly relevant as content changes quickly and users expect a more interactive experience on the web. The </a:t>
            </a:r>
            <a:r>
              <a:rPr lang="en-US" altLang="zh-CN" dirty="0" err="1"/>
              <a:t>WebSocket</a:t>
            </a:r>
            <a:r>
              <a:rPr lang="en-US" altLang="zh-CN" dirty="0"/>
              <a:t> protocol addresses these limitations by providing a full-duplex communication channel between the client and the server. Combined with other client technologies, such as JavaScript and HTML5, </a:t>
            </a:r>
            <a:r>
              <a:rPr lang="en-US" altLang="zh-CN" dirty="0" err="1"/>
              <a:t>WebSocket</a:t>
            </a:r>
            <a:r>
              <a:rPr lang="en-US" altLang="zh-CN" dirty="0"/>
              <a:t> enables web applications to deliver a richer user experience.</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dirty="0"/>
            </a:br>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Modern web browsers implement the </a:t>
            </a:r>
            <a:r>
              <a:rPr lang="en-US" altLang="zh-CN" sz="1200" b="0" i="0" kern="1200" dirty="0" err="1">
                <a:solidFill>
                  <a:schemeClr val="tx1"/>
                </a:solidFill>
                <a:effectLst/>
                <a:latin typeface="+mn-lt"/>
                <a:ea typeface="+mn-ea"/>
                <a:cs typeface="+mn-cs"/>
              </a:rPr>
              <a:t>WebSocket</a:t>
            </a:r>
            <a:r>
              <a:rPr lang="en-US" altLang="zh-CN" sz="1200" b="0" i="0" kern="1200" dirty="0">
                <a:solidFill>
                  <a:schemeClr val="tx1"/>
                </a:solidFill>
                <a:effectLst/>
                <a:latin typeface="+mn-lt"/>
                <a:ea typeface="+mn-ea"/>
                <a:cs typeface="+mn-cs"/>
              </a:rPr>
              <a:t> protocol and provide a JavaScript API to connect to endpoints, send messages, and assign callback methods for </a:t>
            </a:r>
            <a:r>
              <a:rPr lang="en-US" altLang="zh-CN" sz="1200" b="0" i="0" kern="1200" dirty="0" err="1">
                <a:solidFill>
                  <a:schemeClr val="tx1"/>
                </a:solidFill>
                <a:effectLst/>
                <a:latin typeface="+mn-lt"/>
                <a:ea typeface="+mn-ea"/>
                <a:cs typeface="+mn-cs"/>
              </a:rPr>
              <a:t>WebSocket</a:t>
            </a:r>
            <a:r>
              <a:rPr lang="en-US" altLang="zh-CN" sz="1200" b="0" i="0" kern="1200" dirty="0">
                <a:solidFill>
                  <a:schemeClr val="tx1"/>
                </a:solidFill>
                <a:effectLst/>
                <a:latin typeface="+mn-lt"/>
                <a:ea typeface="+mn-ea"/>
                <a:cs typeface="+mn-cs"/>
              </a:rPr>
              <a:t> events (such as opened connections, received messages, and closed connections).</a:t>
            </a:r>
            <a:endParaRPr lang="en-US" altLang="zh-CN" sz="1200" b="0" i="0" kern="1200" dirty="0">
              <a:solidFill>
                <a:schemeClr val="tx1"/>
              </a:solidFill>
              <a:effectLst/>
              <a:latin typeface="+mn-lt"/>
              <a:ea typeface="+mn-ea"/>
              <a:cs typeface="+mn-cs"/>
            </a:endParaRPr>
          </a:p>
          <a:p>
            <a:br>
              <a:rPr lang="en-US" altLang="zh-CN" dirty="0"/>
            </a:br>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This </a:t>
            </a:r>
            <a:r>
              <a:rPr lang="en-US" altLang="zh-CN" sz="1200" b="0" i="0" kern="1200" dirty="0">
                <a:solidFill>
                  <a:srgbClr val="FF0000"/>
                </a:solidFill>
                <a:effectLst/>
                <a:latin typeface="+mn-lt"/>
                <a:ea typeface="+mn-ea"/>
                <a:cs typeface="+mn-cs"/>
              </a:rPr>
              <a:t>endpoint</a:t>
            </a:r>
            <a:r>
              <a:rPr lang="en-US" altLang="zh-CN" sz="1200" b="0" i="0" kern="1200" dirty="0">
                <a:solidFill>
                  <a:schemeClr val="tx1"/>
                </a:solidFill>
                <a:effectLst/>
                <a:latin typeface="+mn-lt"/>
                <a:ea typeface="+mn-ea"/>
                <a:cs typeface="+mn-cs"/>
              </a:rPr>
              <a:t> echoes every message received. The Endpoint class defines three lifecycle methods: </a:t>
            </a:r>
            <a:r>
              <a:rPr lang="en-US" altLang="zh-CN" sz="1200" b="0" i="0" kern="1200" dirty="0" err="1">
                <a:solidFill>
                  <a:schemeClr val="tx1"/>
                </a:solidFill>
                <a:effectLst/>
                <a:latin typeface="+mn-lt"/>
                <a:ea typeface="+mn-ea"/>
                <a:cs typeface="+mn-cs"/>
              </a:rPr>
              <a:t>onOpen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onClose</a:t>
            </a:r>
            <a:r>
              <a:rPr lang="en-US" altLang="zh-CN" sz="1200" b="0" i="0" kern="1200" dirty="0">
                <a:solidFill>
                  <a:schemeClr val="tx1"/>
                </a:solidFill>
                <a:effectLst/>
                <a:latin typeface="+mn-lt"/>
                <a:ea typeface="+mn-ea"/>
                <a:cs typeface="+mn-cs"/>
              </a:rPr>
              <a:t>, and </a:t>
            </a:r>
            <a:r>
              <a:rPr lang="en-US" altLang="zh-CN" sz="1200" b="0" i="0" kern="1200" dirty="0" err="1">
                <a:solidFill>
                  <a:schemeClr val="tx1"/>
                </a:solidFill>
                <a:effectLst/>
                <a:latin typeface="+mn-lt"/>
                <a:ea typeface="+mn-ea"/>
                <a:cs typeface="+mn-cs"/>
              </a:rPr>
              <a:t>onError</a:t>
            </a:r>
            <a:r>
              <a:rPr lang="en-US" altLang="zh-CN" sz="1200" b="0" i="0" kern="1200" dirty="0">
                <a:solidFill>
                  <a:schemeClr val="tx1"/>
                </a:solidFill>
                <a:effectLst/>
                <a:latin typeface="+mn-lt"/>
                <a:ea typeface="+mn-ea"/>
                <a:cs typeface="+mn-cs"/>
              </a:rPr>
              <a:t>. The </a:t>
            </a:r>
            <a:r>
              <a:rPr lang="en-US" altLang="zh-CN" sz="1200" b="0" i="0" kern="1200" dirty="0" err="1">
                <a:solidFill>
                  <a:schemeClr val="tx1"/>
                </a:solidFill>
                <a:effectLst/>
                <a:latin typeface="+mn-lt"/>
                <a:ea typeface="+mn-ea"/>
                <a:cs typeface="+mn-cs"/>
              </a:rPr>
              <a:t>EchoEndpoint</a:t>
            </a:r>
            <a:r>
              <a:rPr lang="en-US" altLang="zh-CN" sz="1200" b="0" i="0" kern="1200" dirty="0">
                <a:solidFill>
                  <a:schemeClr val="tx1"/>
                </a:solidFill>
                <a:effectLst/>
                <a:latin typeface="+mn-lt"/>
                <a:ea typeface="+mn-ea"/>
                <a:cs typeface="+mn-cs"/>
              </a:rPr>
              <a:t> class implements the </a:t>
            </a:r>
            <a:r>
              <a:rPr lang="en-US" altLang="zh-CN" sz="1200" b="0" i="0" kern="1200" dirty="0" err="1">
                <a:solidFill>
                  <a:schemeClr val="tx1"/>
                </a:solidFill>
                <a:effectLst/>
                <a:latin typeface="+mn-lt"/>
                <a:ea typeface="+mn-ea"/>
                <a:cs typeface="+mn-cs"/>
              </a:rPr>
              <a:t>onOpen</a:t>
            </a:r>
            <a:r>
              <a:rPr lang="en-US" altLang="zh-CN" sz="1200" b="0" i="0" kern="1200" dirty="0">
                <a:solidFill>
                  <a:schemeClr val="tx1"/>
                </a:solidFill>
                <a:effectLst/>
                <a:latin typeface="+mn-lt"/>
                <a:ea typeface="+mn-ea"/>
                <a:cs typeface="+mn-cs"/>
              </a:rPr>
              <a:t> method, which is the only abstract method in the Endpoint class.</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Session parameter represents a conversation between this endpoint and the remote endpoint. The </a:t>
            </a:r>
            <a:r>
              <a:rPr lang="en-US" altLang="zh-CN" sz="1200" b="0" i="0" kern="1200" dirty="0" err="1">
                <a:solidFill>
                  <a:schemeClr val="tx1"/>
                </a:solidFill>
                <a:effectLst/>
                <a:latin typeface="+mn-lt"/>
                <a:ea typeface="+mn-ea"/>
                <a:cs typeface="+mn-cs"/>
              </a:rPr>
              <a:t>addMessageHandler</a:t>
            </a:r>
            <a:r>
              <a:rPr lang="en-US" altLang="zh-CN" sz="1200" b="0" i="0" kern="1200" dirty="0">
                <a:solidFill>
                  <a:schemeClr val="tx1"/>
                </a:solidFill>
                <a:effectLst/>
                <a:latin typeface="+mn-lt"/>
                <a:ea typeface="+mn-ea"/>
                <a:cs typeface="+mn-cs"/>
              </a:rPr>
              <a:t> method registers message handlers, and the </a:t>
            </a:r>
            <a:r>
              <a:rPr lang="en-US" altLang="zh-CN" sz="1200" b="0" i="0" kern="1200" dirty="0" err="1">
                <a:solidFill>
                  <a:schemeClr val="tx1"/>
                </a:solidFill>
                <a:effectLst/>
                <a:latin typeface="+mn-lt"/>
                <a:ea typeface="+mn-ea"/>
                <a:cs typeface="+mn-cs"/>
              </a:rPr>
              <a:t>getBasicRemote</a:t>
            </a:r>
            <a:r>
              <a:rPr lang="en-US" altLang="zh-CN" sz="1200" b="0" i="0" kern="1200" dirty="0">
                <a:solidFill>
                  <a:schemeClr val="tx1"/>
                </a:solidFill>
                <a:effectLst/>
                <a:latin typeface="+mn-lt"/>
                <a:ea typeface="+mn-ea"/>
                <a:cs typeface="+mn-cs"/>
              </a:rPr>
              <a:t> method returns an object that represents the remote endpoint.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Session interface is covered in detail in the rest of this chapter.</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message handler is implemented as an anonymous inner class. The </a:t>
            </a:r>
            <a:r>
              <a:rPr lang="en-US" altLang="zh-CN" sz="1200" b="0" i="0" kern="1200" dirty="0" err="1">
                <a:solidFill>
                  <a:schemeClr val="tx1"/>
                </a:solidFill>
                <a:effectLst/>
                <a:latin typeface="+mn-lt"/>
                <a:ea typeface="+mn-ea"/>
                <a:cs typeface="+mn-cs"/>
              </a:rPr>
              <a:t>onMessage</a:t>
            </a:r>
            <a:r>
              <a:rPr lang="en-US" altLang="zh-CN" sz="1200" b="0" i="0" kern="1200" dirty="0">
                <a:solidFill>
                  <a:schemeClr val="tx1"/>
                </a:solidFill>
                <a:effectLst/>
                <a:latin typeface="+mn-lt"/>
                <a:ea typeface="+mn-ea"/>
                <a:cs typeface="+mn-cs"/>
              </a:rPr>
              <a:t> method of the message handler is invoked when the endpoint receives a text message.</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To deploy this programmatic endpoint, use the following code in your Java EE application:</a:t>
            </a:r>
            <a:endParaRPr lang="en-US" altLang="zh-CN" sz="1200" b="0" i="0" kern="1200" dirty="0">
              <a:solidFill>
                <a:schemeClr val="tx1"/>
              </a:solidFill>
              <a:effectLst/>
              <a:latin typeface="+mn-lt"/>
              <a:ea typeface="+mn-ea"/>
              <a:cs typeface="+mn-cs"/>
            </a:endParaRPr>
          </a:p>
          <a:p>
            <a:r>
              <a:rPr lang="en-US" altLang="zh-CN" dirty="0" err="1"/>
              <a:t>ServerEndpointConfig.Builder.create</a:t>
            </a:r>
            <a:r>
              <a:rPr lang="en-US" altLang="zh-CN" dirty="0"/>
              <a:t>(</a:t>
            </a:r>
            <a:r>
              <a:rPr lang="en-US" altLang="zh-CN" dirty="0" err="1"/>
              <a:t>EchoEndpoint.class</a:t>
            </a:r>
            <a:r>
              <a:rPr lang="en-US" altLang="zh-CN" dirty="0"/>
              <a:t>, "/echo").build();</a:t>
            </a:r>
            <a:endParaRPr lang="en-US" altLang="zh-CN" dirty="0"/>
          </a:p>
          <a:p>
            <a:endParaRPr lang="en-US" altLang="zh-CN" dirty="0"/>
          </a:p>
          <a:p>
            <a:r>
              <a:rPr lang="en-US" altLang="zh-CN" dirty="0"/>
              <a:t> </a:t>
            </a:r>
            <a:r>
              <a:rPr lang="en-US" altLang="zh-CN" sz="1200" b="0" i="0" kern="1200" dirty="0">
                <a:solidFill>
                  <a:schemeClr val="tx1"/>
                </a:solidFill>
                <a:effectLst/>
                <a:latin typeface="+mn-lt"/>
                <a:ea typeface="+mn-ea"/>
                <a:cs typeface="+mn-cs"/>
              </a:rPr>
              <a:t>When you deploy your application, the endpoint is available at ws://&lt;host&gt;:&lt;port&gt;/&lt;application&gt;/echo;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for example, ws://localhost:8080/echoapp/echo.</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ocs.spring.io/spring/docs/current/javadoc-api/org/springframework/stereotype/Controller.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hyperlink" Target="https://blog.csdn.net/qq_35249342/article/details/119324967" TargetMode="External"/><Relationship Id="rId7" Type="http://schemas.openxmlformats.org/officeDocument/2006/relationships/hyperlink" Target="https://spring.io/guides/gs/messaging-stomp-websocket/" TargetMode="External"/><Relationship Id="rId6" Type="http://schemas.openxmlformats.org/officeDocument/2006/relationships/hyperlink" Target="https://github.com/javaee/tutorial-examples" TargetMode="External"/><Relationship Id="rId5" Type="http://schemas.openxmlformats.org/officeDocument/2006/relationships/hyperlink" Target="https://javaee.github.io/tutorial/websocket012.html#BABCDBBC" TargetMode="External"/><Relationship Id="rId4" Type="http://schemas.openxmlformats.org/officeDocument/2006/relationships/hyperlink" Target="https://javaee.github.io/tutorial/websocket011.html" TargetMode="External"/><Relationship Id="rId3" Type="http://schemas.openxmlformats.org/officeDocument/2006/relationships/hyperlink" Target="https://javaee.github.io/tutorial/websocket.html#GKJIQ5" TargetMode="External"/><Relationship Id="rId2" Type="http://schemas.openxmlformats.org/officeDocument/2006/relationships/hyperlink" Target="https://javaee.github.io/tutorial/websocket.htm" TargetMode="External"/><Relationship Id="rId1" Type="http://schemas.openxmlformats.org/officeDocument/2006/relationships/hyperlink" Target="https://javaee.github.io/tutorial/toc.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5</a:t>
            </a:r>
            <a:br>
              <a:rPr lang="en-US" altLang="zh-CN" sz="2400" dirty="0"/>
            </a:br>
            <a:r>
              <a:rPr lang="en-US" altLang="zh-CN" sz="2400" dirty="0"/>
              <a:t>WebSocket</a:t>
            </a:r>
            <a:br>
              <a:rPr lang="en-US" altLang="zh-CN" sz="2400" dirty="0"/>
            </a:b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8064896" cy="413814"/>
          </a:xfrm>
        </p:spPr>
        <p:txBody>
          <a:bodyPr/>
          <a:lstStyle/>
          <a:p>
            <a:r>
              <a:rPr lang="en-GB" altLang="zh-CN" dirty="0"/>
              <a:t>Creating and Deploying</a:t>
            </a:r>
            <a:r>
              <a:rPr lang="zh-CN" altLang="en-US" dirty="0"/>
              <a:t> </a:t>
            </a:r>
            <a:r>
              <a:rPr lang="en-GB" altLang="zh-CN" dirty="0"/>
              <a:t>a WebSocket Endpoint</a:t>
            </a:r>
            <a:endParaRPr lang="zh-CN" altLang="en-US" dirty="0"/>
          </a:p>
        </p:txBody>
      </p:sp>
      <p:sp>
        <p:nvSpPr>
          <p:cNvPr id="3" name="内容占位符 2"/>
          <p:cNvSpPr>
            <a:spLocks noGrp="1"/>
          </p:cNvSpPr>
          <p:nvPr>
            <p:ph idx="1"/>
          </p:nvPr>
        </p:nvSpPr>
        <p:spPr/>
        <p:txBody>
          <a:bodyPr/>
          <a:lstStyle/>
          <a:p>
            <a:r>
              <a:rPr lang="en-GB" altLang="zh-CN" dirty="0"/>
              <a:t>The process for creating and deploying a WebSocket endpoint:</a:t>
            </a:r>
            <a:endParaRPr lang="en-GB" altLang="zh-CN" dirty="0"/>
          </a:p>
          <a:p>
            <a:pPr marL="685800" lvl="1" indent="-342900">
              <a:buFont typeface="+mj-lt"/>
              <a:buAutoNum type="arabicPeriod"/>
            </a:pPr>
            <a:r>
              <a:rPr lang="en-GB" altLang="zh-CN" dirty="0"/>
              <a:t>Create an endpoint class.</a:t>
            </a:r>
            <a:endParaRPr lang="en-GB" altLang="zh-CN" dirty="0"/>
          </a:p>
          <a:p>
            <a:pPr marL="685800" lvl="1" indent="-342900">
              <a:buFont typeface="+mj-lt"/>
              <a:buAutoNum type="arabicPeriod"/>
            </a:pPr>
            <a:r>
              <a:rPr lang="en-GB" altLang="zh-CN" dirty="0"/>
              <a:t>Implement the </a:t>
            </a:r>
            <a:r>
              <a:rPr lang="en-GB" altLang="zh-CN" dirty="0">
                <a:solidFill>
                  <a:srgbClr val="FF0000"/>
                </a:solidFill>
              </a:rPr>
              <a:t>lifecycle methods</a:t>
            </a:r>
            <a:r>
              <a:rPr lang="en-GB" altLang="zh-CN" dirty="0"/>
              <a:t> of the endpoint.</a:t>
            </a:r>
            <a:endParaRPr lang="en-GB" altLang="zh-CN" dirty="0"/>
          </a:p>
          <a:p>
            <a:pPr marL="685800" lvl="1" indent="-342900">
              <a:buFont typeface="+mj-lt"/>
              <a:buAutoNum type="arabicPeriod"/>
            </a:pPr>
            <a:r>
              <a:rPr lang="en-GB" altLang="zh-CN" dirty="0"/>
              <a:t>Add your business logic to the endpoint.</a:t>
            </a:r>
            <a:endParaRPr lang="en-GB" altLang="zh-CN" dirty="0"/>
          </a:p>
          <a:p>
            <a:pPr marL="685800" lvl="1" indent="-342900">
              <a:buFont typeface="+mj-lt"/>
              <a:buAutoNum type="arabicPeriod"/>
            </a:pPr>
            <a:r>
              <a:rPr lang="en-GB" altLang="zh-CN" dirty="0"/>
              <a:t>Deploy the endpoint inside a web application.</a:t>
            </a:r>
            <a:endParaRPr lang="en-GB" altLang="zh-CN" dirty="0"/>
          </a:p>
          <a:p>
            <a:endParaRPr lang="en-GB" altLang="zh-CN" dirty="0"/>
          </a:p>
          <a:p>
            <a:r>
              <a:rPr lang="en-GB" altLang="zh-CN" dirty="0"/>
              <a:t>The process is slightly different for </a:t>
            </a:r>
            <a:r>
              <a:rPr lang="en-GB" altLang="zh-CN" dirty="0">
                <a:solidFill>
                  <a:srgbClr val="FF0000"/>
                </a:solidFill>
              </a:rPr>
              <a:t>programmatic endpoints</a:t>
            </a:r>
            <a:r>
              <a:rPr lang="en-GB" altLang="zh-CN" dirty="0"/>
              <a:t> and </a:t>
            </a:r>
            <a:r>
              <a:rPr lang="en-GB" altLang="zh-CN" dirty="0">
                <a:solidFill>
                  <a:srgbClr val="FF0000"/>
                </a:solidFill>
              </a:rPr>
              <a:t>annotated endpoints</a:t>
            </a:r>
            <a:endParaRPr lang="en-GB" altLang="zh-CN" dirty="0">
              <a:solidFill>
                <a:srgbClr val="FF0000"/>
              </a:solidFill>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Programmatic Endpoints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EchoEndpoint</a:t>
            </a:r>
            <a:endParaRPr lang="en-US" altLang="zh-CN" dirty="0"/>
          </a:p>
          <a:p>
            <a:pPr marL="30035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EchoEndpoint</a:t>
            </a:r>
            <a:r>
              <a:rPr lang="en-US" altLang="zh-CN" dirty="0">
                <a:solidFill>
                  <a:schemeClr val="tx2"/>
                </a:solidFill>
                <a:latin typeface="Consolas" panose="020B0609020204030204" pitchFamily="49" charset="0"/>
                <a:cs typeface="Consolas" panose="020B0609020204030204" pitchFamily="49" charset="0"/>
              </a:rPr>
              <a:t> extends Endpoint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@Override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public void </a:t>
            </a:r>
            <a:r>
              <a:rPr lang="en-US" altLang="zh-CN" dirty="0" err="1">
                <a:solidFill>
                  <a:schemeClr val="tx2"/>
                </a:solidFill>
                <a:latin typeface="Consolas" panose="020B0609020204030204" pitchFamily="49" charset="0"/>
                <a:cs typeface="Consolas" panose="020B0609020204030204" pitchFamily="49" charset="0"/>
              </a:rPr>
              <a:t>onOpen</a:t>
            </a:r>
            <a:r>
              <a:rPr lang="en-US" altLang="zh-CN" dirty="0">
                <a:solidFill>
                  <a:schemeClr val="tx2"/>
                </a:solidFill>
                <a:latin typeface="Consolas" panose="020B0609020204030204" pitchFamily="49" charset="0"/>
                <a:cs typeface="Consolas" panose="020B0609020204030204" pitchFamily="49" charset="0"/>
              </a:rPr>
              <a:t>(final Session session, </a:t>
            </a:r>
            <a:r>
              <a:rPr lang="en-US" altLang="zh-CN" dirty="0" err="1">
                <a:solidFill>
                  <a:schemeClr val="tx2"/>
                </a:solidFill>
                <a:latin typeface="Consolas" panose="020B0609020204030204" pitchFamily="49" charset="0"/>
                <a:cs typeface="Consolas" panose="020B0609020204030204" pitchFamily="49" charset="0"/>
              </a:rPr>
              <a:t>EndpointConfig</a:t>
            </a:r>
            <a:r>
              <a:rPr lang="en-US" altLang="zh-CN" dirty="0">
                <a:solidFill>
                  <a:schemeClr val="tx2"/>
                </a:solidFill>
                <a:latin typeface="Consolas" panose="020B0609020204030204" pitchFamily="49" charset="0"/>
                <a:cs typeface="Consolas" panose="020B0609020204030204" pitchFamily="49" charset="0"/>
              </a:rPr>
              <a:t> config)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session.addMessageHandler</a:t>
            </a:r>
            <a:r>
              <a:rPr lang="en-US" altLang="zh-CN" dirty="0">
                <a:solidFill>
                  <a:schemeClr val="tx2"/>
                </a:solidFill>
                <a:latin typeface="Consolas" panose="020B0609020204030204" pitchFamily="49" charset="0"/>
                <a:cs typeface="Consolas" panose="020B0609020204030204" pitchFamily="49" charset="0"/>
              </a:rPr>
              <a:t>(</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new </a:t>
            </a:r>
            <a:r>
              <a:rPr lang="en-US" altLang="zh-CN" dirty="0" err="1">
                <a:solidFill>
                  <a:schemeClr val="tx2"/>
                </a:solidFill>
                <a:latin typeface="Consolas" panose="020B0609020204030204" pitchFamily="49" charset="0"/>
                <a:cs typeface="Consolas" panose="020B0609020204030204" pitchFamily="49" charset="0"/>
              </a:rPr>
              <a:t>MessageHandler.Whole</a:t>
            </a:r>
            <a:r>
              <a:rPr lang="en-US" altLang="zh-CN" dirty="0">
                <a:solidFill>
                  <a:schemeClr val="tx2"/>
                </a:solidFill>
                <a:latin typeface="Consolas" panose="020B0609020204030204" pitchFamily="49" charset="0"/>
                <a:cs typeface="Consolas" panose="020B0609020204030204" pitchFamily="49" charset="0"/>
              </a:rPr>
              <a:t>&lt;String&gt;()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@Override</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public void </a:t>
            </a:r>
            <a:r>
              <a:rPr lang="en-US" altLang="zh-CN" dirty="0" err="1">
                <a:solidFill>
                  <a:schemeClr val="tx2"/>
                </a:solidFill>
                <a:latin typeface="Consolas" panose="020B0609020204030204" pitchFamily="49" charset="0"/>
                <a:cs typeface="Consolas" panose="020B0609020204030204" pitchFamily="49" charset="0"/>
              </a:rPr>
              <a:t>onMessage</a:t>
            </a:r>
            <a:r>
              <a:rPr lang="en-US" altLang="zh-CN" dirty="0">
                <a:solidFill>
                  <a:schemeClr val="tx2"/>
                </a:solidFill>
                <a:latin typeface="Consolas" panose="020B0609020204030204" pitchFamily="49" charset="0"/>
                <a:cs typeface="Consolas" panose="020B0609020204030204" pitchFamily="49" charset="0"/>
              </a:rPr>
              <a:t>(String </a:t>
            </a:r>
            <a:r>
              <a:rPr lang="en-US" altLang="zh-CN" dirty="0" err="1">
                <a:solidFill>
                  <a:schemeClr val="tx2"/>
                </a:solidFill>
                <a:latin typeface="Consolas" panose="020B0609020204030204" pitchFamily="49" charset="0"/>
                <a:cs typeface="Consolas" panose="020B0609020204030204" pitchFamily="49" charset="0"/>
              </a:rPr>
              <a:t>msg</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try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session.getBasicRemote</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sendText</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msg</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catch (</a:t>
            </a:r>
            <a:r>
              <a:rPr lang="en-US" altLang="zh-CN" dirty="0" err="1">
                <a:solidFill>
                  <a:schemeClr val="tx2"/>
                </a:solidFill>
                <a:latin typeface="Consolas" panose="020B0609020204030204" pitchFamily="49" charset="0"/>
                <a:cs typeface="Consolas" panose="020B0609020204030204" pitchFamily="49" charset="0"/>
              </a:rPr>
              <a:t>IOException</a:t>
            </a:r>
            <a:r>
              <a:rPr lang="en-US" altLang="zh-CN" dirty="0">
                <a:solidFill>
                  <a:schemeClr val="tx2"/>
                </a:solidFill>
                <a:latin typeface="Consolas" panose="020B0609020204030204" pitchFamily="49" charset="0"/>
                <a:cs typeface="Consolas" panose="020B0609020204030204" pitchFamily="49" charset="0"/>
              </a:rPr>
              <a:t> e) { ...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a:t>
            </a:r>
            <a:endParaRPr lang="zh-CN" altLang="en-US"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Programmatic Endpoints</a:t>
            </a:r>
            <a:endParaRPr lang="zh-CN" altLang="en-US" dirty="0"/>
          </a:p>
        </p:txBody>
      </p:sp>
      <p:sp>
        <p:nvSpPr>
          <p:cNvPr id="3" name="内容占位符 2"/>
          <p:cNvSpPr>
            <a:spLocks noGrp="1"/>
          </p:cNvSpPr>
          <p:nvPr>
            <p:ph idx="1"/>
          </p:nvPr>
        </p:nvSpPr>
        <p:spPr/>
        <p:txBody>
          <a:bodyPr>
            <a:normAutofit/>
          </a:bodyPr>
          <a:lstStyle/>
          <a:p>
            <a:r>
              <a:rPr lang="en-US" altLang="zh-CN" dirty="0"/>
              <a:t>To deploy this programmatic endpoint, use the following code in your Java EE application:</a:t>
            </a:r>
            <a:endParaRPr lang="en-US" altLang="zh-CN" dirty="0"/>
          </a:p>
          <a:p>
            <a:pPr marL="300355" lvl="1" indent="0">
              <a:lnSpc>
                <a:spcPct val="80000"/>
              </a:lnSpc>
              <a:buNone/>
            </a:pPr>
            <a:r>
              <a:rPr lang="en-US" altLang="zh-CN" sz="1425" dirty="0" err="1">
                <a:solidFill>
                  <a:schemeClr val="tx2"/>
                </a:solidFill>
                <a:latin typeface="Consolas" panose="020B0609020204030204" pitchFamily="49" charset="0"/>
                <a:cs typeface="Consolas" panose="020B0609020204030204" pitchFamily="49" charset="0"/>
              </a:rPr>
              <a:t>ServerEndpointConfig.Builder.create</a:t>
            </a:r>
            <a:r>
              <a:rPr lang="en-US" altLang="zh-CN" sz="1425" dirty="0">
                <a:solidFill>
                  <a:schemeClr val="tx2"/>
                </a:solidFill>
                <a:latin typeface="Consolas" panose="020B0609020204030204" pitchFamily="49" charset="0"/>
                <a:cs typeface="Consolas" panose="020B0609020204030204" pitchFamily="49" charset="0"/>
              </a:rPr>
              <a:t>(</a:t>
            </a:r>
            <a:r>
              <a:rPr lang="en-US" altLang="zh-CN" sz="1425" dirty="0" err="1">
                <a:solidFill>
                  <a:schemeClr val="tx2"/>
                </a:solidFill>
                <a:latin typeface="Consolas" panose="020B0609020204030204" pitchFamily="49" charset="0"/>
                <a:cs typeface="Consolas" panose="020B0609020204030204" pitchFamily="49" charset="0"/>
              </a:rPr>
              <a:t>EchoEndpoint.class</a:t>
            </a:r>
            <a:r>
              <a:rPr lang="en-US" altLang="zh-CN" sz="1425" dirty="0">
                <a:solidFill>
                  <a:schemeClr val="tx2"/>
                </a:solidFill>
                <a:latin typeface="Consolas" panose="020B0609020204030204" pitchFamily="49" charset="0"/>
                <a:cs typeface="Consolas" panose="020B0609020204030204" pitchFamily="49" charset="0"/>
              </a:rPr>
              <a:t>, "/echo").build();</a:t>
            </a:r>
            <a:endParaRPr lang="en-US" altLang="zh-CN" sz="1425" dirty="0">
              <a:solidFill>
                <a:schemeClr val="tx2"/>
              </a:solidFill>
              <a:latin typeface="Consolas" panose="020B0609020204030204" pitchFamily="49" charset="0"/>
              <a:cs typeface="Consolas" panose="020B0609020204030204" pitchFamily="49" charset="0"/>
            </a:endParaRPr>
          </a:p>
          <a:p>
            <a:endParaRPr lang="en-US" altLang="zh-CN" dirty="0"/>
          </a:p>
          <a:p>
            <a:r>
              <a:rPr lang="en-US" altLang="zh-CN" dirty="0"/>
              <a:t> When you deploy your application, the endpoint is available at </a:t>
            </a:r>
            <a:r>
              <a:rPr lang="en-US" altLang="zh-CN" dirty="0">
                <a:solidFill>
                  <a:schemeClr val="tx2"/>
                </a:solidFill>
                <a:latin typeface="Consolas" panose="020B0609020204030204" pitchFamily="49" charset="0"/>
                <a:cs typeface="Consolas" panose="020B0609020204030204" pitchFamily="49" charset="0"/>
              </a:rPr>
              <a:t>ws://&lt;host&gt;:&lt;port&gt;/&lt;application&gt;/echo</a:t>
            </a:r>
            <a:r>
              <a:rPr lang="en-US" altLang="zh-CN" dirty="0"/>
              <a:t>; </a:t>
            </a:r>
            <a:endParaRPr lang="en-US" altLang="zh-CN" dirty="0"/>
          </a:p>
          <a:p>
            <a:pPr lvl="1"/>
            <a:r>
              <a:rPr lang="en-US" altLang="zh-CN" dirty="0"/>
              <a:t>for example, </a:t>
            </a:r>
            <a:r>
              <a:rPr lang="en-US" altLang="zh-CN" sz="1425" dirty="0">
                <a:solidFill>
                  <a:schemeClr val="tx2"/>
                </a:solidFill>
                <a:latin typeface="Consolas" panose="020B0609020204030204" pitchFamily="49" charset="0"/>
                <a:cs typeface="Consolas" panose="020B0609020204030204" pitchFamily="49" charset="0"/>
              </a:rPr>
              <a:t>ws://localhost:8080/echoapp/echo</a:t>
            </a:r>
            <a:r>
              <a:rPr lang="en-US" altLang="zh-CN" dirty="0"/>
              <a:t>.</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Annotated Endpoints</a:t>
            </a:r>
            <a:endParaRPr lang="zh-CN" altLang="en-US" dirty="0"/>
          </a:p>
        </p:txBody>
      </p:sp>
      <p:sp>
        <p:nvSpPr>
          <p:cNvPr id="3" name="内容占位符 2"/>
          <p:cNvSpPr>
            <a:spLocks noGrp="1"/>
          </p:cNvSpPr>
          <p:nvPr>
            <p:ph idx="1"/>
          </p:nvPr>
        </p:nvSpPr>
        <p:spPr/>
        <p:txBody>
          <a:bodyPr/>
          <a:lstStyle/>
          <a:p>
            <a:r>
              <a:rPr lang="en-US" altLang="zh-CN" dirty="0" err="1"/>
              <a:t>EchoEndpoint</a:t>
            </a:r>
            <a:endParaRPr lang="en-US" altLang="zh-CN" dirty="0"/>
          </a:p>
          <a:p>
            <a:pPr marL="300355" lvl="1" indent="0">
              <a:lnSpc>
                <a:spcPct val="80000"/>
              </a:lnSpc>
              <a:buNone/>
            </a:pP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a:t>
            </a:r>
            <a:r>
              <a:rPr lang="en-US" altLang="zh-CN" sz="1425" dirty="0" err="1">
                <a:solidFill>
                  <a:schemeClr val="tx2"/>
                </a:solidFill>
                <a:latin typeface="Consolas" panose="020B0609020204030204" pitchFamily="49" charset="0"/>
                <a:cs typeface="Consolas" panose="020B0609020204030204" pitchFamily="49" charset="0"/>
              </a:rPr>
              <a:t>ServerEndpoint</a:t>
            </a:r>
            <a:r>
              <a:rPr lang="en-US" altLang="zh-CN" sz="1425" dirty="0">
                <a:solidFill>
                  <a:schemeClr val="tx2"/>
                </a:solidFill>
                <a:latin typeface="Consolas" panose="020B0609020204030204" pitchFamily="49" charset="0"/>
                <a:cs typeface="Consolas" panose="020B0609020204030204" pitchFamily="49" charset="0"/>
              </a:rPr>
              <a:t>("/echo")</a:t>
            </a: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public class </a:t>
            </a:r>
            <a:r>
              <a:rPr lang="en-US" altLang="zh-CN" sz="1425" dirty="0" err="1">
                <a:solidFill>
                  <a:schemeClr val="tx2"/>
                </a:solidFill>
                <a:latin typeface="Consolas" panose="020B0609020204030204" pitchFamily="49" charset="0"/>
                <a:cs typeface="Consolas" panose="020B0609020204030204" pitchFamily="49" charset="0"/>
              </a:rPr>
              <a:t>EchoEndpoint</a:t>
            </a:r>
            <a:r>
              <a:rPr lang="en-US" altLang="zh-CN" sz="1425" dirty="0">
                <a:solidFill>
                  <a:schemeClr val="tx2"/>
                </a:solidFill>
                <a:latin typeface="Consolas" panose="020B0609020204030204" pitchFamily="49" charset="0"/>
                <a:cs typeface="Consolas" panose="020B0609020204030204" pitchFamily="49" charset="0"/>
              </a:rPr>
              <a:t> {</a:t>
            </a: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 @</a:t>
            </a:r>
            <a:r>
              <a:rPr lang="en-US" altLang="zh-CN" sz="1425" dirty="0" err="1">
                <a:solidFill>
                  <a:schemeClr val="tx2"/>
                </a:solidFill>
                <a:latin typeface="Consolas" panose="020B0609020204030204" pitchFamily="49" charset="0"/>
                <a:cs typeface="Consolas" panose="020B0609020204030204" pitchFamily="49" charset="0"/>
              </a:rPr>
              <a:t>OnMessage</a:t>
            </a: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 public void </a:t>
            </a:r>
            <a:r>
              <a:rPr lang="en-US" altLang="zh-CN" sz="1425" dirty="0" err="1">
                <a:solidFill>
                  <a:schemeClr val="tx2"/>
                </a:solidFill>
                <a:latin typeface="Consolas" panose="020B0609020204030204" pitchFamily="49" charset="0"/>
                <a:cs typeface="Consolas" panose="020B0609020204030204" pitchFamily="49" charset="0"/>
              </a:rPr>
              <a:t>onMessage</a:t>
            </a:r>
            <a:r>
              <a:rPr lang="en-US" altLang="zh-CN" sz="1425" dirty="0">
                <a:solidFill>
                  <a:schemeClr val="tx2"/>
                </a:solidFill>
                <a:latin typeface="Consolas" panose="020B0609020204030204" pitchFamily="49" charset="0"/>
                <a:cs typeface="Consolas" panose="020B0609020204030204" pitchFamily="49" charset="0"/>
              </a:rPr>
              <a:t>(Session </a:t>
            </a:r>
            <a:r>
              <a:rPr lang="en-US" altLang="zh-CN" sz="1425" dirty="0" err="1">
                <a:solidFill>
                  <a:schemeClr val="tx2"/>
                </a:solidFill>
                <a:latin typeface="Consolas" panose="020B0609020204030204" pitchFamily="49" charset="0"/>
                <a:cs typeface="Consolas" panose="020B0609020204030204" pitchFamily="49" charset="0"/>
              </a:rPr>
              <a:t>session</a:t>
            </a:r>
            <a:r>
              <a:rPr lang="en-US" altLang="zh-CN" sz="1425" dirty="0">
                <a:solidFill>
                  <a:schemeClr val="tx2"/>
                </a:solidFill>
                <a:latin typeface="Consolas" panose="020B0609020204030204" pitchFamily="49" charset="0"/>
                <a:cs typeface="Consolas" panose="020B0609020204030204" pitchFamily="49" charset="0"/>
              </a:rPr>
              <a:t>, String </a:t>
            </a:r>
            <a:r>
              <a:rPr lang="en-US" altLang="zh-CN" sz="1425" dirty="0" err="1">
                <a:solidFill>
                  <a:schemeClr val="tx2"/>
                </a:solidFill>
                <a:latin typeface="Consolas" panose="020B0609020204030204" pitchFamily="49" charset="0"/>
                <a:cs typeface="Consolas" panose="020B0609020204030204" pitchFamily="49" charset="0"/>
              </a:rPr>
              <a:t>msg</a:t>
            </a:r>
            <a:r>
              <a:rPr lang="en-US" altLang="zh-CN" sz="1425" dirty="0">
                <a:solidFill>
                  <a:schemeClr val="tx2"/>
                </a:solidFill>
                <a:latin typeface="Consolas" panose="020B0609020204030204" pitchFamily="49" charset="0"/>
                <a:cs typeface="Consolas" panose="020B0609020204030204" pitchFamily="49" charset="0"/>
              </a:rPr>
              <a:t>) {</a:t>
            </a: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   try {</a:t>
            </a: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     </a:t>
            </a:r>
            <a:r>
              <a:rPr lang="en-US" altLang="zh-CN" sz="1425" dirty="0" err="1">
                <a:solidFill>
                  <a:schemeClr val="tx2"/>
                </a:solidFill>
                <a:latin typeface="Consolas" panose="020B0609020204030204" pitchFamily="49" charset="0"/>
                <a:cs typeface="Consolas" panose="020B0609020204030204" pitchFamily="49" charset="0"/>
              </a:rPr>
              <a:t>session.getBasicRemote</a:t>
            </a:r>
            <a:r>
              <a:rPr lang="en-US" altLang="zh-CN" sz="1425" dirty="0">
                <a:solidFill>
                  <a:schemeClr val="tx2"/>
                </a:solidFill>
                <a:latin typeface="Consolas" panose="020B0609020204030204" pitchFamily="49" charset="0"/>
                <a:cs typeface="Consolas" panose="020B0609020204030204" pitchFamily="49" charset="0"/>
              </a:rPr>
              <a:t>().</a:t>
            </a:r>
            <a:r>
              <a:rPr lang="en-US" altLang="zh-CN" sz="1425" dirty="0" err="1">
                <a:solidFill>
                  <a:schemeClr val="tx2"/>
                </a:solidFill>
                <a:latin typeface="Consolas" panose="020B0609020204030204" pitchFamily="49" charset="0"/>
                <a:cs typeface="Consolas" panose="020B0609020204030204" pitchFamily="49" charset="0"/>
              </a:rPr>
              <a:t>sendText</a:t>
            </a:r>
            <a:r>
              <a:rPr lang="en-US" altLang="zh-CN" sz="1425" dirty="0">
                <a:solidFill>
                  <a:schemeClr val="tx2"/>
                </a:solidFill>
                <a:latin typeface="Consolas" panose="020B0609020204030204" pitchFamily="49" charset="0"/>
                <a:cs typeface="Consolas" panose="020B0609020204030204" pitchFamily="49" charset="0"/>
              </a:rPr>
              <a:t>(</a:t>
            </a:r>
            <a:r>
              <a:rPr lang="en-US" altLang="zh-CN" sz="1425" dirty="0" err="1">
                <a:solidFill>
                  <a:schemeClr val="tx2"/>
                </a:solidFill>
                <a:latin typeface="Consolas" panose="020B0609020204030204" pitchFamily="49" charset="0"/>
                <a:cs typeface="Consolas" panose="020B0609020204030204" pitchFamily="49" charset="0"/>
              </a:rPr>
              <a:t>msg</a:t>
            </a:r>
            <a:r>
              <a:rPr lang="en-US" altLang="zh-CN" sz="1425" dirty="0">
                <a:solidFill>
                  <a:schemeClr val="tx2"/>
                </a:solidFill>
                <a:latin typeface="Consolas" panose="020B0609020204030204" pitchFamily="49" charset="0"/>
                <a:cs typeface="Consolas" panose="020B0609020204030204" pitchFamily="49" charset="0"/>
              </a:rPr>
              <a:t>); </a:t>
            </a: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   } catch (</a:t>
            </a:r>
            <a:r>
              <a:rPr lang="en-US" altLang="zh-CN" sz="1425" dirty="0" err="1">
                <a:solidFill>
                  <a:schemeClr val="tx2"/>
                </a:solidFill>
                <a:latin typeface="Consolas" panose="020B0609020204030204" pitchFamily="49" charset="0"/>
                <a:cs typeface="Consolas" panose="020B0609020204030204" pitchFamily="49" charset="0"/>
              </a:rPr>
              <a:t>IOException</a:t>
            </a:r>
            <a:r>
              <a:rPr lang="en-US" altLang="zh-CN" sz="1425" dirty="0">
                <a:solidFill>
                  <a:schemeClr val="tx2"/>
                </a:solidFill>
                <a:latin typeface="Consolas" panose="020B0609020204030204" pitchFamily="49" charset="0"/>
                <a:cs typeface="Consolas" panose="020B0609020204030204" pitchFamily="49" charset="0"/>
              </a:rPr>
              <a:t> e) { ... }</a:t>
            </a: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 } </a:t>
            </a:r>
            <a:endParaRPr lang="en-US" altLang="zh-CN" sz="1425" dirty="0">
              <a:solidFill>
                <a:schemeClr val="tx2"/>
              </a:solidFill>
              <a:latin typeface="Consolas" panose="020B0609020204030204" pitchFamily="49" charset="0"/>
              <a:cs typeface="Consolas" panose="020B0609020204030204" pitchFamily="49" charset="0"/>
            </a:endParaRPr>
          </a:p>
          <a:p>
            <a:pPr marL="300355" lvl="1" indent="0">
              <a:lnSpc>
                <a:spcPct val="80000"/>
              </a:lnSpc>
              <a:buNone/>
            </a:pPr>
            <a:r>
              <a:rPr lang="en-US" altLang="zh-CN" sz="1425" dirty="0">
                <a:solidFill>
                  <a:schemeClr val="tx2"/>
                </a:solidFill>
                <a:latin typeface="Consolas" panose="020B0609020204030204" pitchFamily="49" charset="0"/>
                <a:cs typeface="Consolas" panose="020B0609020204030204" pitchFamily="49" charset="0"/>
              </a:rPr>
              <a:t>}</a:t>
            </a:r>
            <a:endParaRPr lang="zh-CN" altLang="en-US" sz="1425"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Annotated Endpoints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graphicFrame>
        <p:nvGraphicFramePr>
          <p:cNvPr id="7" name="表格 6"/>
          <p:cNvGraphicFramePr>
            <a:graphicFrameLocks noGrp="1"/>
          </p:cNvGraphicFramePr>
          <p:nvPr>
            <p:custDataLst>
              <p:tags r:id="rId1"/>
            </p:custDataLst>
          </p:nvPr>
        </p:nvGraphicFramePr>
        <p:xfrm>
          <a:off x="395536" y="1591629"/>
          <a:ext cx="8568952" cy="2230272"/>
        </p:xfrm>
        <a:graphic>
          <a:graphicData uri="http://schemas.openxmlformats.org/drawingml/2006/table">
            <a:tbl>
              <a:tblPr>
                <a:tableStyleId>{08FB837D-C827-4EFA-A057-4D05807E0F7C}</a:tableStyleId>
              </a:tblPr>
              <a:tblGrid>
                <a:gridCol w="1241480"/>
                <a:gridCol w="2036825"/>
                <a:gridCol w="5290647"/>
              </a:tblGrid>
              <a:tr h="197168">
                <a:tc>
                  <a:txBody>
                    <a:bodyPr/>
                    <a:lstStyle/>
                    <a:p>
                      <a:pPr algn="l" rtl="0" fontAlgn="b"/>
                      <a:r>
                        <a:rPr lang="en-US" sz="1400">
                          <a:effectLst/>
                        </a:rPr>
                        <a:t>Annotation</a:t>
                      </a:r>
                      <a:endParaRPr lang="en-US" sz="1400" b="1">
                        <a:effectLst/>
                      </a:endParaRPr>
                    </a:p>
                  </a:txBody>
                  <a:tcPr marL="21431" marR="21431" marT="21431" marB="21431" anchor="b"/>
                </a:tc>
                <a:tc>
                  <a:txBody>
                    <a:bodyPr/>
                    <a:lstStyle/>
                    <a:p>
                      <a:pPr algn="l" rtl="0" fontAlgn="b"/>
                      <a:r>
                        <a:rPr lang="en-US" sz="1400">
                          <a:effectLst/>
                        </a:rPr>
                        <a:t>Event</a:t>
                      </a:r>
                      <a:endParaRPr lang="en-US" sz="1400" b="1">
                        <a:effectLst/>
                      </a:endParaRPr>
                    </a:p>
                  </a:txBody>
                  <a:tcPr marL="21431" marR="21431" marT="21431" marB="21431" anchor="b"/>
                </a:tc>
                <a:tc>
                  <a:txBody>
                    <a:bodyPr/>
                    <a:lstStyle/>
                    <a:p>
                      <a:pPr algn="l" rtl="0" fontAlgn="b"/>
                      <a:r>
                        <a:rPr lang="en-US" sz="1400">
                          <a:effectLst/>
                        </a:rPr>
                        <a:t>Example</a:t>
                      </a:r>
                      <a:endParaRPr lang="en-US" sz="1400" b="1">
                        <a:effectLst/>
                      </a:endParaRPr>
                    </a:p>
                  </a:txBody>
                  <a:tcPr marL="21431" marR="21431" marT="21431" marB="21431" anchor="b"/>
                </a:tc>
              </a:tr>
              <a:tr h="505778">
                <a:tc>
                  <a:txBody>
                    <a:bodyPr/>
                    <a:lstStyle/>
                    <a:p>
                      <a:pPr algn="l" rtl="0" fontAlgn="t"/>
                      <a:r>
                        <a:rPr lang="en-US" sz="1400">
                          <a:solidFill>
                            <a:srgbClr val="FF0000"/>
                          </a:solidFill>
                          <a:effectLst/>
                        </a:rPr>
                        <a:t>OnOpen</a:t>
                      </a:r>
                      <a:endParaRPr lang="en-US" sz="1400">
                        <a:solidFill>
                          <a:srgbClr val="FF0000"/>
                        </a:solidFill>
                        <a:effectLst/>
                      </a:endParaRPr>
                    </a:p>
                  </a:txBody>
                  <a:tcPr marL="21431" marR="21431" marT="21431" marB="21431"/>
                </a:tc>
                <a:tc>
                  <a:txBody>
                    <a:bodyPr/>
                    <a:lstStyle/>
                    <a:p>
                      <a:pPr algn="l" rtl="0" fontAlgn="t"/>
                      <a:r>
                        <a:rPr lang="en-US" sz="1400">
                          <a:solidFill>
                            <a:srgbClr val="FF0000"/>
                          </a:solidFill>
                          <a:effectLst/>
                        </a:rPr>
                        <a:t>Connection opened.</a:t>
                      </a:r>
                      <a:endParaRPr lang="en-US" sz="1400">
                        <a:solidFill>
                          <a:srgbClr val="FF0000"/>
                        </a:solidFill>
                        <a:effectLst/>
                      </a:endParaRPr>
                    </a:p>
                  </a:txBody>
                  <a:tcPr marL="21431" marR="21431" marT="21431" marB="21431"/>
                </a:tc>
                <a:tc>
                  <a:txBody>
                    <a:bodyPr/>
                    <a:lstStyle/>
                    <a:p>
                      <a:pPr algn="l" rtl="0" fontAlgn="t"/>
                      <a:r>
                        <a:rPr lang="en-US" sz="1400" dirty="0">
                          <a:solidFill>
                            <a:srgbClr val="FF0000"/>
                          </a:solidFill>
                          <a:effectLst/>
                        </a:rPr>
                        <a:t>@</a:t>
                      </a:r>
                      <a:r>
                        <a:rPr lang="en-US" sz="1400" dirty="0" err="1">
                          <a:solidFill>
                            <a:srgbClr val="FF0000"/>
                          </a:solidFill>
                          <a:effectLst/>
                        </a:rPr>
                        <a:t>OnOpen</a:t>
                      </a:r>
                      <a:endParaRPr lang="en-US" sz="1400" dirty="0">
                        <a:effectLst/>
                      </a:endParaRPr>
                    </a:p>
                    <a:p>
                      <a:pPr algn="l" rtl="0" fontAlgn="t"/>
                      <a:r>
                        <a:rPr lang="en-US" sz="1400" dirty="0">
                          <a:effectLst/>
                        </a:rPr>
                        <a:t>public void open(Session session, </a:t>
                      </a:r>
                      <a:r>
                        <a:rPr lang="en-US" sz="1400" dirty="0" err="1">
                          <a:effectLst/>
                        </a:rPr>
                        <a:t>EndpointConfig</a:t>
                      </a:r>
                      <a:r>
                        <a:rPr lang="en-US" sz="1400" dirty="0">
                          <a:effectLst/>
                        </a:rPr>
                        <a:t> conf) { } </a:t>
                      </a:r>
                      <a:endParaRPr lang="en-US" sz="1400" dirty="0">
                        <a:effectLst/>
                      </a:endParaRPr>
                    </a:p>
                  </a:txBody>
                  <a:tcPr marL="21431" marR="21431" marT="21431" marB="21431"/>
                </a:tc>
              </a:tr>
              <a:tr h="481247">
                <a:tc>
                  <a:txBody>
                    <a:bodyPr/>
                    <a:lstStyle/>
                    <a:p>
                      <a:pPr algn="l" rtl="0" fontAlgn="t"/>
                      <a:r>
                        <a:rPr lang="en-US" sz="1400">
                          <a:solidFill>
                            <a:srgbClr val="FF0000"/>
                          </a:solidFill>
                          <a:effectLst/>
                        </a:rPr>
                        <a:t>OnMessage</a:t>
                      </a:r>
                      <a:endParaRPr lang="en-US" sz="1400">
                        <a:solidFill>
                          <a:srgbClr val="FF0000"/>
                        </a:solidFill>
                        <a:effectLst/>
                      </a:endParaRPr>
                    </a:p>
                  </a:txBody>
                  <a:tcPr marL="21431" marR="21431" marT="21431" marB="21431"/>
                </a:tc>
                <a:tc>
                  <a:txBody>
                    <a:bodyPr/>
                    <a:lstStyle/>
                    <a:p>
                      <a:pPr algn="l" rtl="0" fontAlgn="t"/>
                      <a:r>
                        <a:rPr lang="en-US" sz="1400">
                          <a:solidFill>
                            <a:srgbClr val="FF0000"/>
                          </a:solidFill>
                          <a:effectLst/>
                        </a:rPr>
                        <a:t>Message received.</a:t>
                      </a:r>
                      <a:endParaRPr lang="en-US" sz="1400">
                        <a:solidFill>
                          <a:srgbClr val="FF0000"/>
                        </a:solidFill>
                        <a:effectLst/>
                      </a:endParaRPr>
                    </a:p>
                  </a:txBody>
                  <a:tcPr marL="21431" marR="21431" marT="21431" marB="21431"/>
                </a:tc>
                <a:tc>
                  <a:txBody>
                    <a:bodyPr/>
                    <a:lstStyle/>
                    <a:p>
                      <a:pPr algn="l" rtl="0" fontAlgn="t"/>
                      <a:r>
                        <a:rPr lang="en-US" sz="1400" dirty="0">
                          <a:solidFill>
                            <a:srgbClr val="FF0000"/>
                          </a:solidFill>
                          <a:effectLst/>
                        </a:rPr>
                        <a:t>@</a:t>
                      </a:r>
                      <a:r>
                        <a:rPr lang="en-US" sz="1400" dirty="0" err="1">
                          <a:solidFill>
                            <a:srgbClr val="FF0000"/>
                          </a:solidFill>
                          <a:effectLst/>
                        </a:rPr>
                        <a:t>OnMessage</a:t>
                      </a:r>
                      <a:r>
                        <a:rPr lang="en-US" sz="1400" dirty="0">
                          <a:effectLst/>
                        </a:rPr>
                        <a:t> </a:t>
                      </a:r>
                      <a:endParaRPr lang="en-US" sz="1400" dirty="0">
                        <a:effectLst/>
                      </a:endParaRPr>
                    </a:p>
                    <a:p>
                      <a:pPr algn="l" rtl="0" fontAlgn="t"/>
                      <a:r>
                        <a:rPr lang="en-US" sz="1400" dirty="0">
                          <a:effectLst/>
                        </a:rPr>
                        <a:t>public void message (Session </a:t>
                      </a:r>
                      <a:r>
                        <a:rPr lang="en-US" sz="1400" dirty="0" err="1">
                          <a:effectLst/>
                        </a:rPr>
                        <a:t>session</a:t>
                      </a:r>
                      <a:r>
                        <a:rPr lang="en-US" sz="1400" dirty="0">
                          <a:effectLst/>
                        </a:rPr>
                        <a:t>, String </a:t>
                      </a:r>
                      <a:r>
                        <a:rPr lang="en-US" sz="1400" dirty="0" err="1">
                          <a:effectLst/>
                        </a:rPr>
                        <a:t>msg</a:t>
                      </a:r>
                      <a:r>
                        <a:rPr lang="en-US" sz="1400" dirty="0">
                          <a:effectLst/>
                        </a:rPr>
                        <a:t>) { } </a:t>
                      </a:r>
                      <a:endParaRPr lang="en-US" sz="1400" dirty="0">
                        <a:effectLst/>
                      </a:endParaRPr>
                    </a:p>
                  </a:txBody>
                  <a:tcPr marL="21431" marR="21431" marT="21431" marB="21431"/>
                </a:tc>
              </a:tr>
              <a:tr h="481247">
                <a:tc>
                  <a:txBody>
                    <a:bodyPr/>
                    <a:lstStyle/>
                    <a:p>
                      <a:pPr algn="l" rtl="0" fontAlgn="t"/>
                      <a:r>
                        <a:rPr lang="en-US" sz="1400">
                          <a:solidFill>
                            <a:srgbClr val="FF0000"/>
                          </a:solidFill>
                          <a:effectLst/>
                        </a:rPr>
                        <a:t>OnError</a:t>
                      </a:r>
                      <a:endParaRPr lang="en-US" sz="1400">
                        <a:solidFill>
                          <a:srgbClr val="FF0000"/>
                        </a:solidFill>
                        <a:effectLst/>
                      </a:endParaRPr>
                    </a:p>
                  </a:txBody>
                  <a:tcPr marL="21431" marR="21431" marT="21431" marB="21431"/>
                </a:tc>
                <a:tc>
                  <a:txBody>
                    <a:bodyPr/>
                    <a:lstStyle/>
                    <a:p>
                      <a:pPr algn="l" rtl="0" fontAlgn="t"/>
                      <a:r>
                        <a:rPr lang="en-US" sz="1400">
                          <a:solidFill>
                            <a:srgbClr val="FF0000"/>
                          </a:solidFill>
                          <a:effectLst/>
                        </a:rPr>
                        <a:t>Connection error.</a:t>
                      </a:r>
                      <a:endParaRPr lang="en-US" sz="1400">
                        <a:solidFill>
                          <a:srgbClr val="FF0000"/>
                        </a:solidFill>
                        <a:effectLst/>
                      </a:endParaRPr>
                    </a:p>
                  </a:txBody>
                  <a:tcPr marL="21431" marR="21431" marT="21431" marB="21431"/>
                </a:tc>
                <a:tc>
                  <a:txBody>
                    <a:bodyPr/>
                    <a:lstStyle/>
                    <a:p>
                      <a:pPr algn="l" rtl="0" fontAlgn="t"/>
                      <a:r>
                        <a:rPr lang="en-US" sz="1400" dirty="0">
                          <a:solidFill>
                            <a:srgbClr val="FF0000"/>
                          </a:solidFill>
                          <a:effectLst/>
                        </a:rPr>
                        <a:t>@</a:t>
                      </a:r>
                      <a:r>
                        <a:rPr lang="en-US" sz="1400" dirty="0" err="1">
                          <a:solidFill>
                            <a:srgbClr val="FF0000"/>
                          </a:solidFill>
                          <a:effectLst/>
                        </a:rPr>
                        <a:t>OnError</a:t>
                      </a:r>
                      <a:r>
                        <a:rPr lang="en-US" sz="1400" dirty="0">
                          <a:solidFill>
                            <a:srgbClr val="FF0000"/>
                          </a:solidFill>
                          <a:effectLst/>
                        </a:rPr>
                        <a:t> </a:t>
                      </a:r>
                      <a:endParaRPr lang="en-US" sz="1400" dirty="0">
                        <a:solidFill>
                          <a:srgbClr val="FF0000"/>
                        </a:solidFill>
                        <a:effectLst/>
                      </a:endParaRPr>
                    </a:p>
                    <a:p>
                      <a:pPr algn="l" rtl="0" fontAlgn="t"/>
                      <a:r>
                        <a:rPr lang="en-US" sz="1400" dirty="0">
                          <a:effectLst/>
                        </a:rPr>
                        <a:t>public void error(Session </a:t>
                      </a:r>
                      <a:r>
                        <a:rPr lang="en-US" sz="1400" dirty="0" err="1">
                          <a:effectLst/>
                        </a:rPr>
                        <a:t>session</a:t>
                      </a:r>
                      <a:r>
                        <a:rPr lang="en-US" sz="1400" dirty="0">
                          <a:effectLst/>
                        </a:rPr>
                        <a:t>, </a:t>
                      </a:r>
                      <a:r>
                        <a:rPr lang="en-US" sz="1400" dirty="0" err="1">
                          <a:effectLst/>
                        </a:rPr>
                        <a:t>Throwable</a:t>
                      </a:r>
                      <a:r>
                        <a:rPr lang="en-US" sz="1400" dirty="0">
                          <a:effectLst/>
                        </a:rPr>
                        <a:t> error) { } </a:t>
                      </a:r>
                      <a:endParaRPr lang="en-US" sz="1400" dirty="0">
                        <a:effectLst/>
                      </a:endParaRPr>
                    </a:p>
                  </a:txBody>
                  <a:tcPr marL="21431" marR="21431" marT="21431" marB="21431"/>
                </a:tc>
              </a:tr>
              <a:tr h="505778">
                <a:tc>
                  <a:txBody>
                    <a:bodyPr/>
                    <a:lstStyle/>
                    <a:p>
                      <a:pPr algn="l" rtl="0" fontAlgn="t"/>
                      <a:r>
                        <a:rPr lang="en-US" sz="1400">
                          <a:solidFill>
                            <a:srgbClr val="FF0000"/>
                          </a:solidFill>
                          <a:effectLst/>
                        </a:rPr>
                        <a:t>OnClose</a:t>
                      </a:r>
                      <a:endParaRPr lang="en-US" sz="1400">
                        <a:solidFill>
                          <a:srgbClr val="FF0000"/>
                        </a:solidFill>
                        <a:effectLst/>
                      </a:endParaRPr>
                    </a:p>
                  </a:txBody>
                  <a:tcPr marL="21431" marR="21431" marT="21431" marB="21431"/>
                </a:tc>
                <a:tc>
                  <a:txBody>
                    <a:bodyPr/>
                    <a:lstStyle/>
                    <a:p>
                      <a:pPr algn="l" rtl="0" fontAlgn="t"/>
                      <a:r>
                        <a:rPr lang="en-US" sz="1400">
                          <a:solidFill>
                            <a:srgbClr val="FF0000"/>
                          </a:solidFill>
                          <a:effectLst/>
                        </a:rPr>
                        <a:t>Connection closed.</a:t>
                      </a:r>
                      <a:endParaRPr lang="en-US" sz="1400">
                        <a:solidFill>
                          <a:srgbClr val="FF0000"/>
                        </a:solidFill>
                        <a:effectLst/>
                      </a:endParaRPr>
                    </a:p>
                  </a:txBody>
                  <a:tcPr marL="21431" marR="21431" marT="21431" marB="21431"/>
                </a:tc>
                <a:tc>
                  <a:txBody>
                    <a:bodyPr/>
                    <a:lstStyle/>
                    <a:p>
                      <a:pPr algn="l" rtl="0" fontAlgn="t"/>
                      <a:r>
                        <a:rPr lang="en-US" sz="1400" dirty="0">
                          <a:solidFill>
                            <a:srgbClr val="FF0000"/>
                          </a:solidFill>
                          <a:effectLst/>
                        </a:rPr>
                        <a:t>@</a:t>
                      </a:r>
                      <a:r>
                        <a:rPr lang="en-US" sz="1400" dirty="0" err="1">
                          <a:solidFill>
                            <a:srgbClr val="FF0000"/>
                          </a:solidFill>
                          <a:effectLst/>
                        </a:rPr>
                        <a:t>OnClose</a:t>
                      </a:r>
                      <a:r>
                        <a:rPr lang="en-US" sz="1400" dirty="0">
                          <a:effectLst/>
                        </a:rPr>
                        <a:t> </a:t>
                      </a:r>
                      <a:endParaRPr lang="en-US" sz="1400" dirty="0">
                        <a:effectLst/>
                      </a:endParaRPr>
                    </a:p>
                    <a:p>
                      <a:pPr algn="l" rtl="0" fontAlgn="t"/>
                      <a:r>
                        <a:rPr lang="en-US" sz="1400" dirty="0">
                          <a:effectLst/>
                        </a:rPr>
                        <a:t>public void close(Session session, </a:t>
                      </a:r>
                      <a:r>
                        <a:rPr lang="en-US" sz="1400" dirty="0" err="1">
                          <a:effectLst/>
                        </a:rPr>
                        <a:t>CloseReason</a:t>
                      </a:r>
                      <a:r>
                        <a:rPr lang="en-US" sz="1400" dirty="0">
                          <a:effectLst/>
                        </a:rPr>
                        <a:t> reason) { }</a:t>
                      </a:r>
                      <a:endParaRPr lang="en-US" sz="1400" dirty="0">
                        <a:effectLst/>
                      </a:endParaRPr>
                    </a:p>
                  </a:txBody>
                  <a:tcPr marL="21431" marR="21431" marT="21431" marB="21431"/>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8352928" cy="413814"/>
          </a:xfrm>
        </p:spPr>
        <p:txBody>
          <a:bodyPr/>
          <a:lstStyle/>
          <a:p>
            <a:r>
              <a:rPr lang="en-US" altLang="zh-CN" dirty="0"/>
              <a:t>Sending Messages to All Peers Connected to an Endpoint</a:t>
            </a:r>
            <a:endParaRPr lang="zh-CN" altLang="en-US" dirty="0"/>
          </a:p>
        </p:txBody>
      </p:sp>
      <p:sp>
        <p:nvSpPr>
          <p:cNvPr id="3" name="内容占位符 2"/>
          <p:cNvSpPr>
            <a:spLocks noGrp="1"/>
          </p:cNvSpPr>
          <p:nvPr>
            <p:ph idx="1"/>
          </p:nvPr>
        </p:nvSpPr>
        <p:spPr/>
        <p:txBody>
          <a:bodyPr/>
          <a:lstStyle/>
          <a:p>
            <a:r>
              <a:rPr lang="en-US" altLang="zh-CN" dirty="0"/>
              <a:t>Send messages</a:t>
            </a:r>
            <a:endParaRPr lang="en-US" altLang="zh-CN" dirty="0"/>
          </a:p>
          <a:p>
            <a:pPr marL="300355" lvl="1" indent="0">
              <a:buNone/>
            </a:pP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ServerEndpoint</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echoall</a:t>
            </a:r>
            <a:r>
              <a:rPr lang="en-US" altLang="zh-CN" dirty="0">
                <a:solidFill>
                  <a:schemeClr val="tx2"/>
                </a:solidFill>
                <a:latin typeface="Consolas" panose="020B0609020204030204" pitchFamily="49" charset="0"/>
                <a:cs typeface="Consolas" panose="020B0609020204030204" pitchFamily="49" charset="0"/>
              </a:rPr>
              <a:t>")</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EchoAllEndpoint</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OnMessage</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public void </a:t>
            </a:r>
            <a:r>
              <a:rPr lang="en-US" altLang="zh-CN" dirty="0" err="1">
                <a:solidFill>
                  <a:schemeClr val="tx2"/>
                </a:solidFill>
                <a:latin typeface="Consolas" panose="020B0609020204030204" pitchFamily="49" charset="0"/>
                <a:cs typeface="Consolas" panose="020B0609020204030204" pitchFamily="49" charset="0"/>
              </a:rPr>
              <a:t>onMessage</a:t>
            </a:r>
            <a:r>
              <a:rPr lang="en-US" altLang="zh-CN" dirty="0">
                <a:solidFill>
                  <a:schemeClr val="tx2"/>
                </a:solidFill>
                <a:latin typeface="Consolas" panose="020B0609020204030204" pitchFamily="49" charset="0"/>
                <a:cs typeface="Consolas" panose="020B0609020204030204" pitchFamily="49" charset="0"/>
              </a:rPr>
              <a:t>(Session </a:t>
            </a:r>
            <a:r>
              <a:rPr lang="en-US" altLang="zh-CN" dirty="0" err="1">
                <a:solidFill>
                  <a:schemeClr val="tx2"/>
                </a:solidFill>
                <a:latin typeface="Consolas" panose="020B0609020204030204" pitchFamily="49" charset="0"/>
                <a:cs typeface="Consolas" panose="020B0609020204030204" pitchFamily="49" charset="0"/>
              </a:rPr>
              <a:t>session</a:t>
            </a:r>
            <a:r>
              <a:rPr lang="en-US" altLang="zh-CN" dirty="0">
                <a:solidFill>
                  <a:schemeClr val="tx2"/>
                </a:solidFill>
                <a:latin typeface="Consolas" panose="020B0609020204030204" pitchFamily="49" charset="0"/>
                <a:cs typeface="Consolas" panose="020B0609020204030204" pitchFamily="49" charset="0"/>
              </a:rPr>
              <a:t>, String </a:t>
            </a:r>
            <a:r>
              <a:rPr lang="en-US" altLang="zh-CN" dirty="0" err="1">
                <a:solidFill>
                  <a:schemeClr val="tx2"/>
                </a:solidFill>
                <a:latin typeface="Consolas" panose="020B0609020204030204" pitchFamily="49" charset="0"/>
                <a:cs typeface="Consolas" panose="020B0609020204030204" pitchFamily="49" charset="0"/>
              </a:rPr>
              <a:t>msg</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try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for (Session </a:t>
            </a:r>
            <a:r>
              <a:rPr lang="en-US" altLang="zh-CN" dirty="0" err="1">
                <a:solidFill>
                  <a:schemeClr val="tx2"/>
                </a:solidFill>
                <a:latin typeface="Consolas" panose="020B0609020204030204" pitchFamily="49" charset="0"/>
                <a:cs typeface="Consolas" panose="020B0609020204030204" pitchFamily="49" charset="0"/>
              </a:rPr>
              <a:t>sess</a:t>
            </a:r>
            <a:r>
              <a:rPr lang="en-US" altLang="zh-CN" dirty="0">
                <a:solidFill>
                  <a:schemeClr val="tx2"/>
                </a:solidFill>
                <a:latin typeface="Consolas" panose="020B0609020204030204" pitchFamily="49" charset="0"/>
                <a:cs typeface="Consolas" panose="020B0609020204030204" pitchFamily="49" charset="0"/>
              </a:rPr>
              <a:t> : </a:t>
            </a:r>
            <a:r>
              <a:rPr lang="en-US" altLang="zh-CN" dirty="0" err="1">
                <a:solidFill>
                  <a:srgbClr val="FF0000"/>
                </a:solidFill>
                <a:latin typeface="Consolas" panose="020B0609020204030204" pitchFamily="49" charset="0"/>
                <a:cs typeface="Consolas" panose="020B0609020204030204" pitchFamily="49" charset="0"/>
              </a:rPr>
              <a:t>session.getOpenSessions</a:t>
            </a:r>
            <a:r>
              <a:rPr lang="en-US" altLang="zh-CN" dirty="0">
                <a:solidFill>
                  <a:srgbClr val="FF0000"/>
                </a:solidFill>
                <a:latin typeface="Consolas" panose="020B0609020204030204" pitchFamily="49" charset="0"/>
                <a:cs typeface="Consolas" panose="020B0609020204030204" pitchFamily="49" charset="0"/>
              </a:rPr>
              <a:t>()</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if (</a:t>
            </a:r>
            <a:r>
              <a:rPr lang="en-US" altLang="zh-CN" dirty="0" err="1">
                <a:solidFill>
                  <a:schemeClr val="tx2"/>
                </a:solidFill>
                <a:latin typeface="Consolas" panose="020B0609020204030204" pitchFamily="49" charset="0"/>
                <a:cs typeface="Consolas" panose="020B0609020204030204" pitchFamily="49" charset="0"/>
              </a:rPr>
              <a:t>sess.isOpen</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sess.getBasicRemote</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sendText</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msg</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catch (</a:t>
            </a:r>
            <a:r>
              <a:rPr lang="en-US" altLang="zh-CN" dirty="0" err="1">
                <a:solidFill>
                  <a:schemeClr val="tx2"/>
                </a:solidFill>
                <a:latin typeface="Consolas" panose="020B0609020204030204" pitchFamily="49" charset="0"/>
                <a:cs typeface="Consolas" panose="020B0609020204030204" pitchFamily="49" charset="0"/>
              </a:rPr>
              <a:t>IOException</a:t>
            </a:r>
            <a:r>
              <a:rPr lang="en-US" altLang="zh-CN" dirty="0">
                <a:solidFill>
                  <a:schemeClr val="tx2"/>
                </a:solidFill>
                <a:latin typeface="Consolas" panose="020B0609020204030204" pitchFamily="49" charset="0"/>
                <a:cs typeface="Consolas" panose="020B0609020204030204" pitchFamily="49" charset="0"/>
              </a:rPr>
              <a:t> e) { ...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a:t>
            </a:r>
            <a:endParaRPr lang="zh-CN" altLang="en-US"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4272915" y="2529840"/>
            <a:ext cx="4429760" cy="337185"/>
          </a:xfrm>
          <a:prstGeom prst="rect">
            <a:avLst/>
          </a:prstGeom>
          <a:noFill/>
        </p:spPr>
        <p:txBody>
          <a:bodyPr wrap="none" rtlCol="0">
            <a:spAutoFit/>
          </a:bodyPr>
          <a:p>
            <a:r>
              <a:rPr lang="zh-CN" altLang="en-US" sz="1600"/>
              <a:t>获得与此</a:t>
            </a:r>
            <a:r>
              <a:rPr lang="en-US" altLang="zh-CN" sz="1600"/>
              <a:t>session</a:t>
            </a:r>
            <a:r>
              <a:rPr lang="zh-CN" altLang="en-US" sz="1600"/>
              <a:t>相关得还处于在线状态的</a:t>
            </a:r>
            <a:r>
              <a:rPr lang="en-US" altLang="zh-CN" sz="1600"/>
              <a:t>session</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Receiving Messages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Receive messages</a:t>
            </a:r>
            <a:endParaRPr lang="en-US" altLang="zh-CN" dirty="0"/>
          </a:p>
          <a:p>
            <a:pPr marL="300355" lvl="1" indent="0">
              <a:buNone/>
            </a:pP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ServerEndpoint</a:t>
            </a:r>
            <a:r>
              <a:rPr lang="en-US" altLang="zh-CN" dirty="0">
                <a:solidFill>
                  <a:schemeClr val="tx2"/>
                </a:solidFill>
                <a:latin typeface="Consolas" panose="020B0609020204030204" pitchFamily="49" charset="0"/>
                <a:cs typeface="Consolas" panose="020B0609020204030204" pitchFamily="49" charset="0"/>
              </a:rPr>
              <a:t>("/receive")</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public class </a:t>
            </a:r>
            <a:r>
              <a:rPr lang="en-US" altLang="zh-CN" dirty="0" err="1">
                <a:solidFill>
                  <a:schemeClr val="tx2"/>
                </a:solidFill>
                <a:latin typeface="Consolas" panose="020B0609020204030204" pitchFamily="49" charset="0"/>
                <a:cs typeface="Consolas" panose="020B0609020204030204" pitchFamily="49" charset="0"/>
              </a:rPr>
              <a:t>ReceiveEndpoint</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OnMessage</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public void </a:t>
            </a:r>
            <a:r>
              <a:rPr lang="en-US" altLang="zh-CN" dirty="0" err="1">
                <a:solidFill>
                  <a:schemeClr val="tx2"/>
                </a:solidFill>
                <a:latin typeface="Consolas" panose="020B0609020204030204" pitchFamily="49" charset="0"/>
                <a:cs typeface="Consolas" panose="020B0609020204030204" pitchFamily="49" charset="0"/>
              </a:rPr>
              <a:t>textMessage</a:t>
            </a:r>
            <a:r>
              <a:rPr lang="en-US" altLang="zh-CN" dirty="0">
                <a:solidFill>
                  <a:schemeClr val="tx2"/>
                </a:solidFill>
                <a:latin typeface="Consolas" panose="020B0609020204030204" pitchFamily="49" charset="0"/>
                <a:cs typeface="Consolas" panose="020B0609020204030204" pitchFamily="49" charset="0"/>
              </a:rPr>
              <a:t>(Session </a:t>
            </a:r>
            <a:r>
              <a:rPr lang="en-US" altLang="zh-CN" dirty="0" err="1">
                <a:solidFill>
                  <a:schemeClr val="tx2"/>
                </a:solidFill>
                <a:latin typeface="Consolas" panose="020B0609020204030204" pitchFamily="49" charset="0"/>
                <a:cs typeface="Consolas" panose="020B0609020204030204" pitchFamily="49" charset="0"/>
              </a:rPr>
              <a:t>session</a:t>
            </a:r>
            <a:r>
              <a:rPr lang="en-US" altLang="zh-CN" dirty="0">
                <a:solidFill>
                  <a:schemeClr val="tx2"/>
                </a:solidFill>
                <a:latin typeface="Consolas" panose="020B0609020204030204" pitchFamily="49" charset="0"/>
                <a:cs typeface="Consolas" panose="020B0609020204030204" pitchFamily="49" charset="0"/>
              </a:rPr>
              <a:t>, String </a:t>
            </a:r>
            <a:r>
              <a:rPr lang="en-US" altLang="zh-CN" dirty="0" err="1">
                <a:solidFill>
                  <a:schemeClr val="tx2"/>
                </a:solidFill>
                <a:latin typeface="Consolas" panose="020B0609020204030204" pitchFamily="49" charset="0"/>
                <a:cs typeface="Consolas" panose="020B0609020204030204" pitchFamily="49" charset="0"/>
              </a:rPr>
              <a:t>msg</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("Text message: " + </a:t>
            </a:r>
            <a:r>
              <a:rPr lang="en-US" altLang="zh-CN" dirty="0" err="1">
                <a:solidFill>
                  <a:schemeClr val="tx2"/>
                </a:solidFill>
                <a:latin typeface="Consolas" panose="020B0609020204030204" pitchFamily="49" charset="0"/>
                <a:cs typeface="Consolas" panose="020B0609020204030204" pitchFamily="49" charset="0"/>
              </a:rPr>
              <a:t>msg</a:t>
            </a: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OnMessage</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public void </a:t>
            </a:r>
            <a:r>
              <a:rPr lang="en-US" altLang="zh-CN" dirty="0" err="1">
                <a:solidFill>
                  <a:schemeClr val="tx2"/>
                </a:solidFill>
                <a:latin typeface="Consolas" panose="020B0609020204030204" pitchFamily="49" charset="0"/>
                <a:cs typeface="Consolas" panose="020B0609020204030204" pitchFamily="49" charset="0"/>
              </a:rPr>
              <a:t>binaryMessage</a:t>
            </a:r>
            <a:r>
              <a:rPr lang="en-US" altLang="zh-CN" dirty="0">
                <a:solidFill>
                  <a:schemeClr val="tx2"/>
                </a:solidFill>
                <a:latin typeface="Consolas" panose="020B0609020204030204" pitchFamily="49" charset="0"/>
                <a:cs typeface="Consolas" panose="020B0609020204030204" pitchFamily="49" charset="0"/>
              </a:rPr>
              <a:t>(Session </a:t>
            </a:r>
            <a:r>
              <a:rPr lang="en-US" altLang="zh-CN" dirty="0" err="1">
                <a:solidFill>
                  <a:schemeClr val="tx2"/>
                </a:solidFill>
                <a:latin typeface="Consolas" panose="020B0609020204030204" pitchFamily="49" charset="0"/>
                <a:cs typeface="Consolas" panose="020B0609020204030204" pitchFamily="49" charset="0"/>
              </a:rPr>
              <a:t>session</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ByteBuffer</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msg</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("Binary message: " + </a:t>
            </a:r>
            <a:r>
              <a:rPr lang="en-US" altLang="zh-CN" dirty="0" err="1">
                <a:solidFill>
                  <a:schemeClr val="tx2"/>
                </a:solidFill>
                <a:latin typeface="Consolas" panose="020B0609020204030204" pitchFamily="49" charset="0"/>
                <a:cs typeface="Consolas" panose="020B0609020204030204" pitchFamily="49" charset="0"/>
              </a:rPr>
              <a:t>msg.toString</a:t>
            </a: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OnMessage</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public void </a:t>
            </a:r>
            <a:r>
              <a:rPr lang="en-US" altLang="zh-CN" dirty="0" err="1">
                <a:solidFill>
                  <a:schemeClr val="tx2"/>
                </a:solidFill>
                <a:latin typeface="Consolas" panose="020B0609020204030204" pitchFamily="49" charset="0"/>
                <a:cs typeface="Consolas" panose="020B0609020204030204" pitchFamily="49" charset="0"/>
              </a:rPr>
              <a:t>pongMessage</a:t>
            </a:r>
            <a:r>
              <a:rPr lang="en-US" altLang="zh-CN" dirty="0">
                <a:solidFill>
                  <a:schemeClr val="tx2"/>
                </a:solidFill>
                <a:latin typeface="Consolas" panose="020B0609020204030204" pitchFamily="49" charset="0"/>
                <a:cs typeface="Consolas" panose="020B0609020204030204" pitchFamily="49" charset="0"/>
              </a:rPr>
              <a:t>(Session </a:t>
            </a:r>
            <a:r>
              <a:rPr lang="en-US" altLang="zh-CN" dirty="0" err="1">
                <a:solidFill>
                  <a:schemeClr val="tx2"/>
                </a:solidFill>
                <a:latin typeface="Consolas" panose="020B0609020204030204" pitchFamily="49" charset="0"/>
                <a:cs typeface="Consolas" panose="020B0609020204030204" pitchFamily="49" charset="0"/>
              </a:rPr>
              <a:t>session</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PongMessage</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msg</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System.out.println</a:t>
            </a:r>
            <a:r>
              <a:rPr lang="en-US" altLang="zh-CN" dirty="0">
                <a:solidFill>
                  <a:schemeClr val="tx2"/>
                </a:solidFill>
                <a:latin typeface="Consolas" panose="020B0609020204030204" pitchFamily="49" charset="0"/>
                <a:cs typeface="Consolas" panose="020B0609020204030204" pitchFamily="49" charset="0"/>
              </a:rPr>
              <a:t>("Pong message: "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msg.getApplicationData</a:t>
            </a:r>
            <a:r>
              <a:rPr lang="en-US" altLang="zh-CN" dirty="0">
                <a:solidFill>
                  <a:schemeClr val="tx2"/>
                </a:solidFill>
                <a:latin typeface="Consolas" panose="020B0609020204030204" pitchFamily="49" charset="0"/>
                <a:cs typeface="Consolas" panose="020B0609020204030204" pitchFamily="49" charset="0"/>
              </a:rPr>
              <a:t>().</a:t>
            </a:r>
            <a:r>
              <a:rPr lang="en-US" altLang="zh-CN" dirty="0" err="1">
                <a:solidFill>
                  <a:schemeClr val="tx2"/>
                </a:solidFill>
                <a:latin typeface="Consolas" panose="020B0609020204030204" pitchFamily="49" charset="0"/>
                <a:cs typeface="Consolas" panose="020B0609020204030204" pitchFamily="49" charset="0"/>
              </a:rPr>
              <a:t>toString</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 }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a:t>
            </a:r>
            <a:endParaRPr lang="zh-CN" altLang="en-US"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p:txBody>
          <a:bodyPr>
            <a:normAutofit fontScale="25000" lnSpcReduction="20000"/>
          </a:bodyPr>
          <a:lstStyle/>
          <a:p>
            <a:r>
              <a:rPr lang="en-US" altLang="zh-CN" sz="6000" dirty="0"/>
              <a:t>ETFEndPoint.java</a:t>
            </a:r>
            <a:endParaRPr lang="en-US" altLang="zh-CN" sz="6000" dirty="0"/>
          </a:p>
          <a:p>
            <a:pPr marL="300355" lvl="1" indent="0">
              <a:lnSpc>
                <a:spcPct val="110000"/>
              </a:lnSpc>
              <a:buNone/>
            </a:pP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a:t>
            </a:r>
            <a:r>
              <a:rPr lang="en-US" altLang="zh-CN" sz="5100" dirty="0" err="1">
                <a:solidFill>
                  <a:schemeClr val="tx2"/>
                </a:solidFill>
                <a:latin typeface="Consolas" panose="020B0609020204030204" pitchFamily="49" charset="0"/>
                <a:cs typeface="Consolas" panose="020B0609020204030204" pitchFamily="49" charset="0"/>
              </a:rPr>
              <a:t>ServerEndpoint</a:t>
            </a:r>
            <a:r>
              <a:rPr lang="en-US" altLang="zh-CN" sz="5100" dirty="0">
                <a:solidFill>
                  <a:schemeClr val="tx2"/>
                </a:solidFill>
                <a:latin typeface="Consolas" panose="020B0609020204030204" pitchFamily="49" charset="0"/>
                <a:cs typeface="Consolas" panose="020B0609020204030204" pitchFamily="49" charset="0"/>
              </a:rPr>
              <a:t>("</a:t>
            </a:r>
            <a:r>
              <a:rPr lang="en-US" altLang="zh-CN" sz="5100" dirty="0">
                <a:solidFill>
                  <a:srgbClr val="FF0000"/>
                </a:solidFill>
                <a:latin typeface="Consolas" panose="020B0609020204030204" pitchFamily="49" charset="0"/>
                <a:cs typeface="Consolas" panose="020B0609020204030204" pitchFamily="49" charset="0"/>
              </a:rPr>
              <a:t>/</a:t>
            </a:r>
            <a:r>
              <a:rPr lang="en-US" altLang="zh-CN" sz="5100" dirty="0" err="1">
                <a:solidFill>
                  <a:srgbClr val="FF0000"/>
                </a:solidFill>
                <a:latin typeface="Consolas" panose="020B0609020204030204" pitchFamily="49" charset="0"/>
                <a:cs typeface="Consolas" panose="020B0609020204030204" pitchFamily="49" charset="0"/>
              </a:rPr>
              <a:t>dukeetf</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public class </a:t>
            </a:r>
            <a:r>
              <a:rPr lang="en-US" altLang="zh-CN" sz="5100" dirty="0" err="1">
                <a:solidFill>
                  <a:schemeClr val="tx2"/>
                </a:solidFill>
                <a:latin typeface="Consolas" panose="020B0609020204030204" pitchFamily="49" charset="0"/>
                <a:cs typeface="Consolas" panose="020B0609020204030204" pitchFamily="49" charset="0"/>
              </a:rPr>
              <a:t>ETFEndpoint</a:t>
            </a: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private static final Logger </a:t>
            </a:r>
            <a:r>
              <a:rPr lang="en-US" altLang="zh-CN" sz="5100" dirty="0" err="1">
                <a:solidFill>
                  <a:schemeClr val="tx2"/>
                </a:solidFill>
                <a:latin typeface="Consolas" panose="020B0609020204030204" pitchFamily="49" charset="0"/>
                <a:cs typeface="Consolas" panose="020B0609020204030204" pitchFamily="49" charset="0"/>
              </a:rPr>
              <a:t>logger</a:t>
            </a: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Logger.getLogger</a:t>
            </a:r>
            <a:r>
              <a:rPr lang="en-US" altLang="zh-CN" sz="5100" dirty="0">
                <a:solidFill>
                  <a:schemeClr val="tx2"/>
                </a:solidFill>
                <a:latin typeface="Consolas" panose="020B0609020204030204" pitchFamily="49" charset="0"/>
                <a:cs typeface="Consolas" panose="020B0609020204030204" pitchFamily="49" charset="0"/>
              </a:rPr>
              <a:t>("</a:t>
            </a:r>
            <a:r>
              <a:rPr lang="en-US" altLang="zh-CN" sz="5100" dirty="0" err="1">
                <a:solidFill>
                  <a:schemeClr val="tx2"/>
                </a:solidFill>
                <a:latin typeface="Consolas" panose="020B0609020204030204" pitchFamily="49" charset="0"/>
                <a:cs typeface="Consolas" panose="020B0609020204030204" pitchFamily="49" charset="0"/>
              </a:rPr>
              <a:t>ETFEndpoint</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static Queue&lt;Session&gt; queue = </a:t>
            </a:r>
            <a:r>
              <a:rPr lang="en-US" altLang="zh-CN" sz="5100" dirty="0">
                <a:solidFill>
                  <a:srgbClr val="FF0000"/>
                </a:solidFill>
                <a:latin typeface="Consolas" panose="020B0609020204030204" pitchFamily="49" charset="0"/>
                <a:cs typeface="Consolas" panose="020B0609020204030204" pitchFamily="49" charset="0"/>
              </a:rPr>
              <a:t>new </a:t>
            </a:r>
            <a:r>
              <a:rPr lang="en-US" altLang="zh-CN" sz="5100" dirty="0" err="1">
                <a:solidFill>
                  <a:srgbClr val="FF0000"/>
                </a:solidFill>
                <a:latin typeface="Consolas" panose="020B0609020204030204" pitchFamily="49" charset="0"/>
                <a:cs typeface="Consolas" panose="020B0609020204030204" pitchFamily="49" charset="0"/>
              </a:rPr>
              <a:t>ConcurrentLinkedQueue</a:t>
            </a:r>
            <a:r>
              <a:rPr lang="en-US" altLang="zh-CN" sz="5100" dirty="0">
                <a:solidFill>
                  <a:srgbClr val="FF0000"/>
                </a:solidFill>
                <a:latin typeface="Consolas" panose="020B0609020204030204" pitchFamily="49" charset="0"/>
                <a:cs typeface="Consolas" panose="020B0609020204030204" pitchFamily="49" charset="0"/>
              </a:rPr>
              <a:t>&lt;&gt;();</a:t>
            </a:r>
            <a:endParaRPr lang="en-US" altLang="zh-CN" sz="5100" dirty="0">
              <a:solidFill>
                <a:srgbClr val="FF0000"/>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public static void send(double price, </a:t>
            </a:r>
            <a:r>
              <a:rPr lang="en-US" altLang="zh-CN" sz="5100" dirty="0" err="1">
                <a:solidFill>
                  <a:schemeClr val="tx2"/>
                </a:solidFill>
                <a:latin typeface="Consolas" panose="020B0609020204030204" pitchFamily="49" charset="0"/>
                <a:cs typeface="Consolas" panose="020B0609020204030204" pitchFamily="49" charset="0"/>
              </a:rPr>
              <a:t>int</a:t>
            </a:r>
            <a:r>
              <a:rPr lang="en-US" altLang="zh-CN" sz="5100" dirty="0">
                <a:solidFill>
                  <a:schemeClr val="tx2"/>
                </a:solidFill>
                <a:latin typeface="Consolas" panose="020B0609020204030204" pitchFamily="49" charset="0"/>
                <a:cs typeface="Consolas" panose="020B0609020204030204" pitchFamily="49" charset="0"/>
              </a:rPr>
              <a:t> volume)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String </a:t>
            </a:r>
            <a:r>
              <a:rPr lang="en-US" altLang="zh-CN" sz="5100" dirty="0" err="1">
                <a:solidFill>
                  <a:schemeClr val="tx2"/>
                </a:solidFill>
                <a:latin typeface="Consolas" panose="020B0609020204030204" pitchFamily="49" charset="0"/>
                <a:cs typeface="Consolas" panose="020B0609020204030204" pitchFamily="49" charset="0"/>
              </a:rPr>
              <a:t>msg</a:t>
            </a:r>
            <a:r>
              <a:rPr lang="en-US" altLang="zh-CN" sz="5100" dirty="0">
                <a:solidFill>
                  <a:schemeClr val="tx2"/>
                </a:solidFill>
                <a:latin typeface="Consolas" panose="020B0609020204030204" pitchFamily="49" charset="0"/>
                <a:cs typeface="Consolas" panose="020B0609020204030204" pitchFamily="49" charset="0"/>
              </a:rPr>
              <a:t> = </a:t>
            </a:r>
            <a:r>
              <a:rPr lang="en-US" altLang="zh-CN" sz="5100" dirty="0" err="1">
                <a:solidFill>
                  <a:schemeClr val="tx2"/>
                </a:solidFill>
                <a:latin typeface="Consolas" panose="020B0609020204030204" pitchFamily="49" charset="0"/>
                <a:cs typeface="Consolas" panose="020B0609020204030204" pitchFamily="49" charset="0"/>
              </a:rPr>
              <a:t>String.format</a:t>
            </a:r>
            <a:r>
              <a:rPr lang="en-US" altLang="zh-CN" sz="5100" dirty="0">
                <a:solidFill>
                  <a:schemeClr val="tx2"/>
                </a:solidFill>
                <a:latin typeface="Consolas" panose="020B0609020204030204" pitchFamily="49" charset="0"/>
                <a:cs typeface="Consolas" panose="020B0609020204030204" pitchFamily="49" charset="0"/>
              </a:rPr>
              <a:t>("%.2f, %d", price, volume);</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try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for (Session </a:t>
            </a:r>
            <a:r>
              <a:rPr lang="en-US" altLang="zh-CN" sz="5100" dirty="0" err="1">
                <a:solidFill>
                  <a:schemeClr val="tx2"/>
                </a:solidFill>
                <a:latin typeface="Consolas" panose="020B0609020204030204" pitchFamily="49" charset="0"/>
                <a:cs typeface="Consolas" panose="020B0609020204030204" pitchFamily="49" charset="0"/>
              </a:rPr>
              <a:t>session</a:t>
            </a:r>
            <a:r>
              <a:rPr lang="en-US" altLang="zh-CN" sz="5100" dirty="0">
                <a:solidFill>
                  <a:schemeClr val="tx2"/>
                </a:solidFill>
                <a:latin typeface="Consolas" panose="020B0609020204030204" pitchFamily="49" charset="0"/>
                <a:cs typeface="Consolas" panose="020B0609020204030204" pitchFamily="49" charset="0"/>
              </a:rPr>
              <a:t> : queue)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rgbClr val="FF0000"/>
                </a:solidFill>
                <a:latin typeface="Consolas" panose="020B0609020204030204" pitchFamily="49" charset="0"/>
                <a:cs typeface="Consolas" panose="020B0609020204030204" pitchFamily="49" charset="0"/>
              </a:rPr>
              <a:t>session.getBasicRemote</a:t>
            </a:r>
            <a:r>
              <a:rPr lang="en-US" altLang="zh-CN" sz="5100" dirty="0">
                <a:solidFill>
                  <a:srgbClr val="FF0000"/>
                </a:solidFill>
                <a:latin typeface="Consolas" panose="020B0609020204030204" pitchFamily="49" charset="0"/>
                <a:cs typeface="Consolas" panose="020B0609020204030204" pitchFamily="49" charset="0"/>
              </a:rPr>
              <a:t>().</a:t>
            </a:r>
            <a:r>
              <a:rPr lang="en-US" altLang="zh-CN" sz="5100" dirty="0" err="1">
                <a:solidFill>
                  <a:srgbClr val="FF0000"/>
                </a:solidFill>
                <a:latin typeface="Consolas" panose="020B0609020204030204" pitchFamily="49" charset="0"/>
                <a:cs typeface="Consolas" panose="020B0609020204030204" pitchFamily="49" charset="0"/>
              </a:rPr>
              <a:t>sendText</a:t>
            </a:r>
            <a:r>
              <a:rPr lang="en-US" altLang="zh-CN" sz="5100" dirty="0">
                <a:solidFill>
                  <a:srgbClr val="FF0000"/>
                </a:solidFill>
                <a:latin typeface="Consolas" panose="020B0609020204030204" pitchFamily="49" charset="0"/>
                <a:cs typeface="Consolas" panose="020B0609020204030204" pitchFamily="49" charset="0"/>
              </a:rPr>
              <a:t>(</a:t>
            </a:r>
            <a:r>
              <a:rPr lang="en-US" altLang="zh-CN" sz="5100" dirty="0" err="1">
                <a:solidFill>
                  <a:srgbClr val="FF0000"/>
                </a:solidFill>
                <a:latin typeface="Consolas" panose="020B0609020204030204" pitchFamily="49" charset="0"/>
                <a:cs typeface="Consolas" panose="020B0609020204030204" pitchFamily="49" charset="0"/>
              </a:rPr>
              <a:t>msg</a:t>
            </a:r>
            <a:r>
              <a:rPr lang="en-US" altLang="zh-CN" sz="5100" dirty="0">
                <a:solidFill>
                  <a:srgbClr val="FF0000"/>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logger.log(Level.INFO, "Sent: {0}", </a:t>
            </a:r>
            <a:r>
              <a:rPr lang="en-US" altLang="zh-CN" sz="5100" dirty="0" err="1">
                <a:solidFill>
                  <a:schemeClr val="tx2"/>
                </a:solidFill>
                <a:latin typeface="Consolas" panose="020B0609020204030204" pitchFamily="49" charset="0"/>
                <a:cs typeface="Consolas" panose="020B0609020204030204" pitchFamily="49" charset="0"/>
              </a:rPr>
              <a:t>msg</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 catch (</a:t>
            </a:r>
            <a:r>
              <a:rPr lang="en-US" altLang="zh-CN" sz="5100" dirty="0" err="1">
                <a:solidFill>
                  <a:schemeClr val="tx2"/>
                </a:solidFill>
                <a:latin typeface="Consolas" panose="020B0609020204030204" pitchFamily="49" charset="0"/>
                <a:cs typeface="Consolas" panose="020B0609020204030204" pitchFamily="49" charset="0"/>
              </a:rPr>
              <a:t>IOException</a:t>
            </a:r>
            <a:r>
              <a:rPr lang="en-US" altLang="zh-CN" sz="5100" dirty="0">
                <a:solidFill>
                  <a:schemeClr val="tx2"/>
                </a:solidFill>
                <a:latin typeface="Consolas" panose="020B0609020204030204" pitchFamily="49" charset="0"/>
                <a:cs typeface="Consolas" panose="020B0609020204030204" pitchFamily="49" charset="0"/>
              </a:rPr>
              <a:t> e)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logger.log(Level.INFO, </a:t>
            </a:r>
            <a:r>
              <a:rPr lang="en-US" altLang="zh-CN" sz="5100" dirty="0" err="1">
                <a:solidFill>
                  <a:schemeClr val="tx2"/>
                </a:solidFill>
                <a:latin typeface="Consolas" panose="020B0609020204030204" pitchFamily="49" charset="0"/>
                <a:cs typeface="Consolas" panose="020B0609020204030204" pitchFamily="49" charset="0"/>
              </a:rPr>
              <a:t>e.toString</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endParaRPr lang="zh-CN" altLang="en-US" sz="5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6259195" y="2409825"/>
            <a:ext cx="2798445" cy="1322070"/>
          </a:xfrm>
          <a:prstGeom prst="rect">
            <a:avLst/>
          </a:prstGeom>
          <a:noFill/>
        </p:spPr>
        <p:txBody>
          <a:bodyPr wrap="square" rtlCol="0">
            <a:spAutoFit/>
          </a:bodyPr>
          <a:p>
            <a:r>
              <a:rPr lang="zh-CN" altLang="en-US" sz="1600"/>
              <a:t>这里使用的</a:t>
            </a:r>
            <a:r>
              <a:rPr lang="en-US" altLang="zh-CN" sz="1600"/>
              <a:t>ConcurrentLinkedQueue</a:t>
            </a:r>
            <a:r>
              <a:rPr lang="zh-CN" altLang="en-US" sz="1600"/>
              <a:t>主要是利用其线程安全性，来保证多个</a:t>
            </a:r>
            <a:r>
              <a:rPr lang="en-US" altLang="zh-CN" sz="1600"/>
              <a:t>session</a:t>
            </a:r>
            <a:r>
              <a:rPr lang="zh-CN" altLang="en-US" sz="1600"/>
              <a:t>并发操作时的正确性。</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p:txBody>
          <a:bodyPr>
            <a:normAutofit fontScale="25000" lnSpcReduction="20000"/>
          </a:bodyPr>
          <a:lstStyle/>
          <a:p>
            <a:r>
              <a:rPr lang="en-US" altLang="zh-CN" sz="6000" dirty="0"/>
              <a:t>ETFEndPoint.java</a:t>
            </a:r>
            <a:endParaRPr lang="en-US" altLang="zh-CN" sz="6000" dirty="0"/>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OnOpen</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public void </a:t>
            </a:r>
            <a:r>
              <a:rPr lang="en-US" altLang="zh-CN" sz="5100" dirty="0" err="1">
                <a:solidFill>
                  <a:schemeClr val="tx2"/>
                </a:solidFill>
                <a:latin typeface="Consolas" panose="020B0609020204030204" pitchFamily="49" charset="0"/>
                <a:cs typeface="Consolas" panose="020B0609020204030204" pitchFamily="49" charset="0"/>
              </a:rPr>
              <a:t>openConnection</a:t>
            </a:r>
            <a:r>
              <a:rPr lang="en-US" altLang="zh-CN" sz="5100" dirty="0">
                <a:solidFill>
                  <a:schemeClr val="tx2"/>
                </a:solidFill>
                <a:latin typeface="Consolas" panose="020B0609020204030204" pitchFamily="49" charset="0"/>
                <a:cs typeface="Consolas" panose="020B0609020204030204" pitchFamily="49" charset="0"/>
              </a:rPr>
              <a:t>(Session session)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rgbClr val="FF0000"/>
                </a:solidFill>
                <a:latin typeface="Consolas" panose="020B0609020204030204" pitchFamily="49" charset="0"/>
                <a:cs typeface="Consolas" panose="020B0609020204030204" pitchFamily="49" charset="0"/>
              </a:rPr>
              <a:t>queue.add</a:t>
            </a:r>
            <a:r>
              <a:rPr lang="en-US" altLang="zh-CN" sz="5100" dirty="0">
                <a:solidFill>
                  <a:srgbClr val="FF0000"/>
                </a:solidFill>
                <a:latin typeface="Consolas" panose="020B0609020204030204" pitchFamily="49" charset="0"/>
                <a:cs typeface="Consolas" panose="020B0609020204030204" pitchFamily="49" charset="0"/>
              </a:rPr>
              <a:t>(session)</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logger.log(Level.INFO, "Connection opened.");</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OnClose</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public void </a:t>
            </a:r>
            <a:r>
              <a:rPr lang="en-US" altLang="zh-CN" sz="5100" dirty="0" err="1">
                <a:solidFill>
                  <a:schemeClr val="tx2"/>
                </a:solidFill>
                <a:latin typeface="Consolas" panose="020B0609020204030204" pitchFamily="49" charset="0"/>
                <a:cs typeface="Consolas" panose="020B0609020204030204" pitchFamily="49" charset="0"/>
              </a:rPr>
              <a:t>closedConnection</a:t>
            </a:r>
            <a:r>
              <a:rPr lang="en-US" altLang="zh-CN" sz="5100" dirty="0">
                <a:solidFill>
                  <a:schemeClr val="tx2"/>
                </a:solidFill>
                <a:latin typeface="Consolas" panose="020B0609020204030204" pitchFamily="49" charset="0"/>
                <a:cs typeface="Consolas" panose="020B0609020204030204" pitchFamily="49" charset="0"/>
              </a:rPr>
              <a:t>(Session session)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queue.remove</a:t>
            </a:r>
            <a:r>
              <a:rPr lang="en-US" altLang="zh-CN" sz="5100" dirty="0">
                <a:solidFill>
                  <a:schemeClr val="tx2"/>
                </a:solidFill>
                <a:latin typeface="Consolas" panose="020B0609020204030204" pitchFamily="49" charset="0"/>
                <a:cs typeface="Consolas" panose="020B0609020204030204" pitchFamily="49" charset="0"/>
              </a:rPr>
              <a:t>(session);</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logger.log(Level.INFO, "Connection closed.");</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OnError</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public void error(Session </a:t>
            </a:r>
            <a:r>
              <a:rPr lang="en-US" altLang="zh-CN" sz="5100" dirty="0" err="1">
                <a:solidFill>
                  <a:schemeClr val="tx2"/>
                </a:solidFill>
                <a:latin typeface="Consolas" panose="020B0609020204030204" pitchFamily="49" charset="0"/>
                <a:cs typeface="Consolas" panose="020B0609020204030204" pitchFamily="49" charset="0"/>
              </a:rPr>
              <a:t>session</a:t>
            </a: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Throwable</a:t>
            </a:r>
            <a:r>
              <a:rPr lang="en-US" altLang="zh-CN" sz="5100" dirty="0">
                <a:solidFill>
                  <a:schemeClr val="tx2"/>
                </a:solidFill>
                <a:latin typeface="Consolas" panose="020B0609020204030204" pitchFamily="49" charset="0"/>
                <a:cs typeface="Consolas" panose="020B0609020204030204" pitchFamily="49" charset="0"/>
              </a:rPr>
              <a:t> 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queue.remove</a:t>
            </a:r>
            <a:r>
              <a:rPr lang="en-US" altLang="zh-CN" sz="5100" dirty="0">
                <a:solidFill>
                  <a:schemeClr val="tx2"/>
                </a:solidFill>
                <a:latin typeface="Consolas" panose="020B0609020204030204" pitchFamily="49" charset="0"/>
                <a:cs typeface="Consolas" panose="020B0609020204030204" pitchFamily="49" charset="0"/>
              </a:rPr>
              <a:t>(session);</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logger.log(Level.INFO, </a:t>
            </a:r>
            <a:r>
              <a:rPr lang="en-US" altLang="zh-CN" sz="5100" dirty="0" err="1">
                <a:solidFill>
                  <a:schemeClr val="tx2"/>
                </a:solidFill>
                <a:latin typeface="Consolas" panose="020B0609020204030204" pitchFamily="49" charset="0"/>
                <a:cs typeface="Consolas" panose="020B0609020204030204" pitchFamily="49" charset="0"/>
              </a:rPr>
              <a:t>t.toString</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logger.log(Level.INFO, "Connection error.");</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zh-CN" altLang="en-US" sz="5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p:txBody>
          <a:bodyPr>
            <a:normAutofit fontScale="25000" lnSpcReduction="20000"/>
          </a:bodyPr>
          <a:lstStyle/>
          <a:p>
            <a:r>
              <a:rPr lang="en-US" altLang="zh-CN" sz="6000" dirty="0"/>
              <a:t>ETFListener.java</a:t>
            </a:r>
            <a:endParaRPr lang="en-US" altLang="zh-CN" sz="6000" dirty="0"/>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a:t>
            </a:r>
            <a:r>
              <a:rPr lang="en-US" altLang="zh-CN" sz="5100" dirty="0" err="1">
                <a:solidFill>
                  <a:schemeClr val="tx2"/>
                </a:solidFill>
                <a:latin typeface="Consolas" panose="020B0609020204030204" pitchFamily="49" charset="0"/>
                <a:cs typeface="Consolas" panose="020B0609020204030204" pitchFamily="49" charset="0"/>
              </a:rPr>
              <a:t>WebListener</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public class </a:t>
            </a:r>
            <a:r>
              <a:rPr lang="en-US" altLang="zh-CN" sz="5100" dirty="0" err="1">
                <a:solidFill>
                  <a:schemeClr val="tx2"/>
                </a:solidFill>
                <a:latin typeface="Consolas" panose="020B0609020204030204" pitchFamily="49" charset="0"/>
                <a:cs typeface="Consolas" panose="020B0609020204030204" pitchFamily="49" charset="0"/>
              </a:rPr>
              <a:t>ETFListener</a:t>
            </a:r>
            <a:r>
              <a:rPr lang="en-US" altLang="zh-CN" sz="5100" dirty="0">
                <a:solidFill>
                  <a:schemeClr val="tx2"/>
                </a:solidFill>
                <a:latin typeface="Consolas" panose="020B0609020204030204" pitchFamily="49" charset="0"/>
                <a:cs typeface="Consolas" panose="020B0609020204030204" pitchFamily="49" charset="0"/>
              </a:rPr>
              <a:t> implements </a:t>
            </a:r>
            <a:r>
              <a:rPr lang="en-US" altLang="zh-CN" sz="5100" dirty="0" err="1">
                <a:solidFill>
                  <a:schemeClr val="tx2"/>
                </a:solidFill>
                <a:latin typeface="Consolas" panose="020B0609020204030204" pitchFamily="49" charset="0"/>
                <a:cs typeface="Consolas" panose="020B0609020204030204" pitchFamily="49" charset="0"/>
              </a:rPr>
              <a:t>ServletContextListener</a:t>
            </a:r>
            <a:r>
              <a:rPr lang="en-US" altLang="zh-CN" sz="5100" dirty="0">
                <a:solidFill>
                  <a:schemeClr val="tx2"/>
                </a:solidFill>
                <a:latin typeface="Consolas" panose="020B0609020204030204" pitchFamily="49" charset="0"/>
                <a:cs typeface="Consolas" panose="020B0609020204030204" pitchFamily="49" charset="0"/>
              </a:rPr>
              <a:t> {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private Timer </a:t>
            </a:r>
            <a:r>
              <a:rPr lang="en-US" altLang="zh-CN" sz="5100" dirty="0" err="1">
                <a:solidFill>
                  <a:schemeClr val="tx2"/>
                </a:solidFill>
                <a:latin typeface="Consolas" panose="020B0609020204030204" pitchFamily="49" charset="0"/>
                <a:cs typeface="Consolas" panose="020B0609020204030204" pitchFamily="49" charset="0"/>
              </a:rPr>
              <a:t>timer</a:t>
            </a:r>
            <a:r>
              <a:rPr lang="en-US" altLang="zh-CN" sz="5100" dirty="0">
                <a:solidFill>
                  <a:schemeClr val="tx2"/>
                </a:solidFill>
                <a:latin typeface="Consolas" panose="020B0609020204030204" pitchFamily="49" charset="0"/>
                <a:cs typeface="Consolas" panose="020B0609020204030204" pitchFamily="49" charset="0"/>
              </a:rPr>
              <a:t> = null;</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public void </a:t>
            </a:r>
            <a:r>
              <a:rPr lang="en-US" altLang="zh-CN" sz="5100" dirty="0" err="1">
                <a:solidFill>
                  <a:srgbClr val="FF0000"/>
                </a:solidFill>
                <a:latin typeface="Consolas" panose="020B0609020204030204" pitchFamily="49" charset="0"/>
                <a:cs typeface="Consolas" panose="020B0609020204030204" pitchFamily="49" charset="0"/>
              </a:rPr>
              <a:t>contextInitialized</a:t>
            </a:r>
            <a:r>
              <a:rPr lang="en-US" altLang="zh-CN" sz="5100" dirty="0">
                <a:solidFill>
                  <a:schemeClr val="tx2"/>
                </a:solidFill>
                <a:latin typeface="Consolas" panose="020B0609020204030204" pitchFamily="49" charset="0"/>
                <a:cs typeface="Consolas" panose="020B0609020204030204" pitchFamily="49" charset="0"/>
              </a:rPr>
              <a:t>(</a:t>
            </a:r>
            <a:r>
              <a:rPr lang="en-US" altLang="zh-CN" sz="5100" dirty="0" err="1">
                <a:solidFill>
                  <a:schemeClr val="tx2"/>
                </a:solidFill>
                <a:latin typeface="Consolas" panose="020B0609020204030204" pitchFamily="49" charset="0"/>
                <a:cs typeface="Consolas" panose="020B0609020204030204" pitchFamily="49" charset="0"/>
              </a:rPr>
              <a:t>ServletContextEvent</a:t>
            </a:r>
            <a:r>
              <a:rPr lang="en-US" altLang="zh-CN" sz="5100" dirty="0">
                <a:solidFill>
                  <a:schemeClr val="tx2"/>
                </a:solidFill>
                <a:latin typeface="Consolas" panose="020B0609020204030204" pitchFamily="49" charset="0"/>
                <a:cs typeface="Consolas" panose="020B0609020204030204" pitchFamily="49" charset="0"/>
              </a:rPr>
              <a:t> event)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timer = new Timer(true);</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event.getServletContext</a:t>
            </a:r>
            <a:r>
              <a:rPr lang="en-US" altLang="zh-CN" sz="5100" dirty="0">
                <a:solidFill>
                  <a:schemeClr val="tx2"/>
                </a:solidFill>
                <a:latin typeface="Consolas" panose="020B0609020204030204" pitchFamily="49" charset="0"/>
                <a:cs typeface="Consolas" panose="020B0609020204030204" pitchFamily="49" charset="0"/>
              </a:rPr>
              <a:t>().log("The Timer is started");</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timer.schedule</a:t>
            </a:r>
            <a:r>
              <a:rPr lang="en-US" altLang="zh-CN" sz="5100" dirty="0">
                <a:solidFill>
                  <a:schemeClr val="tx2"/>
                </a:solidFill>
                <a:latin typeface="Consolas" panose="020B0609020204030204" pitchFamily="49" charset="0"/>
                <a:cs typeface="Consolas" panose="020B0609020204030204" pitchFamily="49" charset="0"/>
              </a:rPr>
              <a:t>(new </a:t>
            </a:r>
            <a:r>
              <a:rPr lang="en-US" altLang="zh-CN" sz="5100" dirty="0" err="1">
                <a:solidFill>
                  <a:srgbClr val="FF0000"/>
                </a:solidFill>
                <a:latin typeface="Consolas" panose="020B0609020204030204" pitchFamily="49" charset="0"/>
                <a:cs typeface="Consolas" panose="020B0609020204030204" pitchFamily="49" charset="0"/>
              </a:rPr>
              <a:t>ReportBean</a:t>
            </a:r>
            <a:r>
              <a:rPr lang="en-US" altLang="zh-CN" sz="5100" dirty="0">
                <a:solidFill>
                  <a:schemeClr val="tx2"/>
                </a:solidFill>
                <a:latin typeface="Consolas" panose="020B0609020204030204" pitchFamily="49" charset="0"/>
                <a:cs typeface="Consolas" panose="020B0609020204030204" pitchFamily="49" charset="0"/>
              </a:rPr>
              <a:t>(</a:t>
            </a:r>
            <a:r>
              <a:rPr lang="en-US" altLang="zh-CN" sz="5100" dirty="0" err="1">
                <a:solidFill>
                  <a:schemeClr val="tx2"/>
                </a:solidFill>
                <a:latin typeface="Consolas" panose="020B0609020204030204" pitchFamily="49" charset="0"/>
                <a:cs typeface="Consolas" panose="020B0609020204030204" pitchFamily="49" charset="0"/>
              </a:rPr>
              <a:t>event.getServletContext</a:t>
            </a:r>
            <a:r>
              <a:rPr lang="en-US" altLang="zh-CN" sz="5100" dirty="0">
                <a:solidFill>
                  <a:schemeClr val="tx2"/>
                </a:solidFill>
                <a:latin typeface="Consolas" panose="020B0609020204030204" pitchFamily="49" charset="0"/>
                <a:cs typeface="Consolas" panose="020B0609020204030204" pitchFamily="49" charset="0"/>
              </a:rPr>
              <a:t>()),</a:t>
            </a:r>
            <a:r>
              <a:rPr lang="zh-CN" altLang="en-US" sz="5100" dirty="0">
                <a:solidFill>
                  <a:schemeClr val="tx2"/>
                </a:solidFill>
                <a:latin typeface="Consolas" panose="020B0609020204030204" pitchFamily="49" charset="0"/>
                <a:cs typeface="Consolas" panose="020B0609020204030204" pitchFamily="49" charset="0"/>
              </a:rPr>
              <a:t> </a:t>
            </a:r>
            <a:r>
              <a:rPr lang="en-US" altLang="zh-CN" sz="5100" dirty="0">
                <a:solidFill>
                  <a:schemeClr val="tx2"/>
                </a:solidFill>
                <a:latin typeface="Consolas" panose="020B0609020204030204" pitchFamily="49" charset="0"/>
                <a:cs typeface="Consolas" panose="020B0609020204030204" pitchFamily="49" charset="0"/>
              </a:rPr>
              <a:t>0, 1000);</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event.getServletContext</a:t>
            </a:r>
            <a:r>
              <a:rPr lang="en-US" altLang="zh-CN" sz="5100" dirty="0">
                <a:solidFill>
                  <a:schemeClr val="tx2"/>
                </a:solidFill>
                <a:latin typeface="Consolas" panose="020B0609020204030204" pitchFamily="49" charset="0"/>
                <a:cs typeface="Consolas" panose="020B0609020204030204" pitchFamily="49" charset="0"/>
              </a:rPr>
              <a:t>().log("The task is added");</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zh-CN" altLang="en-US" sz="5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Contents and Objectives</a:t>
            </a:r>
            <a:endParaRPr lang="zh-CN" altLang="en-US" dirty="0"/>
          </a:p>
        </p:txBody>
      </p:sp>
      <p:sp>
        <p:nvSpPr>
          <p:cNvPr id="5" name="内容占位符 4"/>
          <p:cNvSpPr>
            <a:spLocks noGrp="1"/>
          </p:cNvSpPr>
          <p:nvPr>
            <p:ph idx="1"/>
          </p:nvPr>
        </p:nvSpPr>
        <p:spPr/>
        <p:txBody>
          <a:bodyPr>
            <a:normAutofit/>
          </a:bodyPr>
          <a:lstStyle/>
          <a:p>
            <a:r>
              <a:rPr lang="en-US" altLang="zh-CN" sz="2400" dirty="0"/>
              <a:t>Contents </a:t>
            </a:r>
            <a:endParaRPr lang="en-US" altLang="zh-CN" sz="2400" dirty="0"/>
          </a:p>
          <a:p>
            <a:pPr lvl="1"/>
            <a:r>
              <a:rPr lang="en-US" altLang="zh-CN" sz="1800" dirty="0"/>
              <a:t>Introduction to WebSocket</a:t>
            </a:r>
            <a:endParaRPr lang="en-US" altLang="zh-CN" sz="1800" dirty="0"/>
          </a:p>
          <a:p>
            <a:pPr lvl="1"/>
            <a:r>
              <a:rPr lang="en-US" altLang="zh-CN" sz="1800" dirty="0"/>
              <a:t>WebSocket Programming Model</a:t>
            </a:r>
            <a:endParaRPr lang="en-US" altLang="zh-CN" sz="1800" dirty="0"/>
          </a:p>
          <a:p>
            <a:pPr lvl="1"/>
            <a:r>
              <a:rPr lang="en-US" altLang="zh-CN" sz="1800" dirty="0"/>
              <a:t>WebSocket Samples</a:t>
            </a:r>
            <a:endParaRPr lang="en-US" altLang="zh-CN" sz="1800" dirty="0"/>
          </a:p>
          <a:p>
            <a:pPr lvl="1"/>
            <a:endParaRPr lang="en-US" altLang="zh-CN" sz="1800" dirty="0"/>
          </a:p>
          <a:p>
            <a:r>
              <a:rPr lang="en-US" altLang="zh-CN" sz="2400" dirty="0"/>
              <a:t>Objectives</a:t>
            </a:r>
            <a:endParaRPr lang="en-US" altLang="zh-CN" sz="2400" dirty="0"/>
          </a:p>
          <a:p>
            <a:pPr lvl="1"/>
            <a:r>
              <a:rPr lang="zh-CN" altLang="en-US" sz="1800" dirty="0">
                <a:latin typeface="等线" panose="02010600030101010101" pitchFamily="2" charset="-122"/>
                <a:ea typeface="等线" panose="02010600030101010101" pitchFamily="2" charset="-122"/>
              </a:rPr>
              <a:t>能够根据系统需求，分析前后端之间适用于异步通信机制的业务场景，并设计并实现基于</a:t>
            </a:r>
            <a:r>
              <a:rPr lang="en-US" altLang="zh-CN" sz="1800" dirty="0">
                <a:latin typeface="等线" panose="02010600030101010101" pitchFamily="2" charset="-122"/>
                <a:ea typeface="等线" panose="02010600030101010101" pitchFamily="2" charset="-122"/>
              </a:rPr>
              <a:t>WebSocket</a:t>
            </a:r>
            <a:r>
              <a:rPr lang="zh-CN" altLang="en-US" sz="1800" dirty="0">
                <a:latin typeface="等线" panose="02010600030101010101" pitchFamily="2" charset="-122"/>
                <a:ea typeface="等线" panose="02010600030101010101" pitchFamily="2" charset="-122"/>
              </a:rPr>
              <a:t>的实现方案</a:t>
            </a:r>
            <a:endParaRPr lang="zh-CN" altLang="en-US" sz="1800" dirty="0">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a:xfrm>
            <a:off x="107504" y="736303"/>
            <a:ext cx="8784976" cy="3940924"/>
          </a:xfrm>
        </p:spPr>
        <p:txBody>
          <a:bodyPr>
            <a:normAutofit fontScale="25000" lnSpcReduction="20000"/>
          </a:bodyPr>
          <a:lstStyle/>
          <a:p>
            <a:r>
              <a:rPr lang="en-US" altLang="zh-CN" sz="6000" dirty="0"/>
              <a:t>ReportBean.java</a:t>
            </a:r>
            <a:endParaRPr lang="en-US" altLang="zh-CN" sz="6000" dirty="0"/>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public class </a:t>
            </a:r>
            <a:r>
              <a:rPr lang="en-US" altLang="zh-CN" sz="5100" dirty="0" err="1">
                <a:solidFill>
                  <a:schemeClr val="tx2"/>
                </a:solidFill>
                <a:latin typeface="Consolas" panose="020B0609020204030204" pitchFamily="49" charset="0"/>
                <a:cs typeface="Consolas" panose="020B0609020204030204" pitchFamily="49" charset="0"/>
              </a:rPr>
              <a:t>ReportBean</a:t>
            </a:r>
            <a:r>
              <a:rPr lang="en-US" altLang="zh-CN" sz="5100" dirty="0">
                <a:solidFill>
                  <a:schemeClr val="tx2"/>
                </a:solidFill>
                <a:latin typeface="Consolas" panose="020B0609020204030204" pitchFamily="49" charset="0"/>
                <a:cs typeface="Consolas" panose="020B0609020204030204" pitchFamily="49" charset="0"/>
              </a:rPr>
              <a:t> extends </a:t>
            </a:r>
            <a:r>
              <a:rPr lang="en-US" altLang="zh-CN" sz="5100" dirty="0" err="1">
                <a:solidFill>
                  <a:schemeClr val="tx2"/>
                </a:solidFill>
                <a:latin typeface="Consolas" panose="020B0609020204030204" pitchFamily="49" charset="0"/>
                <a:cs typeface="Consolas" panose="020B0609020204030204" pitchFamily="49" charset="0"/>
              </a:rPr>
              <a:t>TimerTask</a:t>
            </a: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zh-CN" altLang="en-US"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private </a:t>
            </a:r>
            <a:r>
              <a:rPr lang="en-US" altLang="zh-CN" sz="5100" dirty="0" err="1">
                <a:solidFill>
                  <a:schemeClr val="tx2"/>
                </a:solidFill>
                <a:latin typeface="Consolas" panose="020B0609020204030204" pitchFamily="49" charset="0"/>
                <a:cs typeface="Consolas" panose="020B0609020204030204" pitchFamily="49" charset="0"/>
              </a:rPr>
              <a:t>ServletContext</a:t>
            </a:r>
            <a:r>
              <a:rPr lang="en-US" altLang="zh-CN" sz="5100" dirty="0">
                <a:solidFill>
                  <a:schemeClr val="tx2"/>
                </a:solidFill>
                <a:latin typeface="Consolas" panose="020B0609020204030204" pitchFamily="49" charset="0"/>
                <a:cs typeface="Consolas" panose="020B0609020204030204" pitchFamily="49" charset="0"/>
              </a:rPr>
              <a:t> context = null;</a:t>
            </a:r>
            <a:endParaRPr lang="zh-CN" altLang="en-US"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private Random </a:t>
            </a:r>
            <a:r>
              <a:rPr lang="en-US" altLang="zh-CN" sz="5100" dirty="0" err="1">
                <a:solidFill>
                  <a:schemeClr val="tx2"/>
                </a:solidFill>
                <a:latin typeface="Consolas" panose="020B0609020204030204" pitchFamily="49" charset="0"/>
                <a:cs typeface="Consolas" panose="020B0609020204030204" pitchFamily="49" charset="0"/>
              </a:rPr>
              <a:t>random</a:t>
            </a:r>
            <a:r>
              <a:rPr lang="en-US" altLang="zh-CN" sz="5100" dirty="0">
                <a:solidFill>
                  <a:schemeClr val="tx2"/>
                </a:solidFill>
                <a:latin typeface="Consolas" panose="020B0609020204030204" pitchFamily="49" charset="0"/>
                <a:cs typeface="Consolas" panose="020B0609020204030204" pitchFamily="49" charset="0"/>
              </a:rPr>
              <a:t> = new Random();</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private double price = 100.0;</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private </a:t>
            </a:r>
            <a:r>
              <a:rPr lang="en-US" altLang="zh-CN" sz="5100" dirty="0" err="1">
                <a:solidFill>
                  <a:schemeClr val="tx2"/>
                </a:solidFill>
                <a:latin typeface="Consolas" panose="020B0609020204030204" pitchFamily="49" charset="0"/>
                <a:cs typeface="Consolas" panose="020B0609020204030204" pitchFamily="49" charset="0"/>
              </a:rPr>
              <a:t>int</a:t>
            </a:r>
            <a:r>
              <a:rPr lang="en-US" altLang="zh-CN" sz="5100" dirty="0">
                <a:solidFill>
                  <a:schemeClr val="tx2"/>
                </a:solidFill>
                <a:latin typeface="Consolas" panose="020B0609020204030204" pitchFamily="49" charset="0"/>
                <a:cs typeface="Consolas" panose="020B0609020204030204" pitchFamily="49" charset="0"/>
              </a:rPr>
              <a:t> volume = 300000;</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zh-CN" altLang="en-US"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public </a:t>
            </a:r>
            <a:r>
              <a:rPr lang="en-US" altLang="zh-CN" sz="5100" dirty="0" err="1">
                <a:solidFill>
                  <a:schemeClr val="tx2"/>
                </a:solidFill>
                <a:latin typeface="Consolas" panose="020B0609020204030204" pitchFamily="49" charset="0"/>
                <a:cs typeface="Consolas" panose="020B0609020204030204" pitchFamily="49" charset="0"/>
              </a:rPr>
              <a:t>ReportBean</a:t>
            </a:r>
            <a:r>
              <a:rPr lang="en-US" altLang="zh-CN" sz="5100" dirty="0">
                <a:solidFill>
                  <a:schemeClr val="tx2"/>
                </a:solidFill>
                <a:latin typeface="Consolas" panose="020B0609020204030204" pitchFamily="49" charset="0"/>
                <a:cs typeface="Consolas" panose="020B0609020204030204" pitchFamily="49" charset="0"/>
              </a:rPr>
              <a:t>(</a:t>
            </a:r>
            <a:r>
              <a:rPr lang="en-US" altLang="zh-CN" sz="5100" dirty="0" err="1">
                <a:solidFill>
                  <a:schemeClr val="tx2"/>
                </a:solidFill>
                <a:latin typeface="Consolas" panose="020B0609020204030204" pitchFamily="49" charset="0"/>
                <a:cs typeface="Consolas" panose="020B0609020204030204" pitchFamily="49" charset="0"/>
              </a:rPr>
              <a:t>ServletContext</a:t>
            </a:r>
            <a:r>
              <a:rPr lang="en-US" altLang="zh-CN" sz="5100" dirty="0">
                <a:solidFill>
                  <a:schemeClr val="tx2"/>
                </a:solidFill>
                <a:latin typeface="Consolas" panose="020B0609020204030204" pitchFamily="49" charset="0"/>
                <a:cs typeface="Consolas" panose="020B0609020204030204" pitchFamily="49" charset="0"/>
              </a:rPr>
              <a:t> context)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 </a:t>
            </a:r>
            <a:r>
              <a:rPr lang="en-US" altLang="zh-CN" sz="5100" dirty="0" err="1">
                <a:solidFill>
                  <a:schemeClr val="tx2"/>
                </a:solidFill>
                <a:latin typeface="Consolas" panose="020B0609020204030204" pitchFamily="49" charset="0"/>
                <a:cs typeface="Consolas" panose="020B0609020204030204" pitchFamily="49" charset="0"/>
              </a:rPr>
              <a:t>this.context</a:t>
            </a:r>
            <a:r>
              <a:rPr lang="en-US" altLang="zh-CN" sz="5100" dirty="0">
                <a:solidFill>
                  <a:schemeClr val="tx2"/>
                </a:solidFill>
                <a:latin typeface="Consolas" panose="020B0609020204030204" pitchFamily="49" charset="0"/>
                <a:cs typeface="Consolas" panose="020B0609020204030204" pitchFamily="49" charset="0"/>
              </a:rPr>
              <a:t> = context;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zh-CN" altLang="en-US"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public void run() {</a:t>
            </a:r>
            <a:endParaRPr lang="zh-CN" altLang="en-US"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context.log("Task started");</a:t>
            </a:r>
            <a:endParaRPr lang="zh-CN" altLang="en-US"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price += 1.0*(</a:t>
            </a:r>
            <a:r>
              <a:rPr lang="en-US" altLang="zh-CN" sz="5100" dirty="0" err="1">
                <a:solidFill>
                  <a:schemeClr val="tx2"/>
                </a:solidFill>
                <a:latin typeface="Consolas" panose="020B0609020204030204" pitchFamily="49" charset="0"/>
                <a:cs typeface="Consolas" panose="020B0609020204030204" pitchFamily="49" charset="0"/>
              </a:rPr>
              <a:t>random.nextInt</a:t>
            </a:r>
            <a:r>
              <a:rPr lang="en-US" altLang="zh-CN" sz="5100" dirty="0">
                <a:solidFill>
                  <a:schemeClr val="tx2"/>
                </a:solidFill>
                <a:latin typeface="Consolas" panose="020B0609020204030204" pitchFamily="49" charset="0"/>
                <a:cs typeface="Consolas" panose="020B0609020204030204" pitchFamily="49" charset="0"/>
              </a:rPr>
              <a:t>(100)-50)/100.0;</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volume += </a:t>
            </a:r>
            <a:r>
              <a:rPr lang="en-US" altLang="zh-CN" sz="5100" dirty="0" err="1">
                <a:solidFill>
                  <a:schemeClr val="tx2"/>
                </a:solidFill>
                <a:latin typeface="Consolas" panose="020B0609020204030204" pitchFamily="49" charset="0"/>
                <a:cs typeface="Consolas" panose="020B0609020204030204" pitchFamily="49" charset="0"/>
              </a:rPr>
              <a:t>random.nextInt</a:t>
            </a:r>
            <a:r>
              <a:rPr lang="en-US" altLang="zh-CN" sz="5100" dirty="0">
                <a:solidFill>
                  <a:schemeClr val="tx2"/>
                </a:solidFill>
                <a:latin typeface="Consolas" panose="020B0609020204030204" pitchFamily="49" charset="0"/>
                <a:cs typeface="Consolas" panose="020B0609020204030204" pitchFamily="49" charset="0"/>
              </a:rPr>
              <a:t>(5000) - 2500;</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rgbClr val="FF0000"/>
                </a:solidFill>
                <a:latin typeface="Consolas" panose="020B0609020204030204" pitchFamily="49" charset="0"/>
                <a:cs typeface="Consolas" panose="020B0609020204030204" pitchFamily="49" charset="0"/>
              </a:rPr>
              <a:t>ETFEndpoint.send</a:t>
            </a:r>
            <a:r>
              <a:rPr lang="en-US" altLang="zh-CN" sz="5100" dirty="0">
                <a:solidFill>
                  <a:schemeClr val="tx2"/>
                </a:solidFill>
                <a:latin typeface="Consolas" panose="020B0609020204030204" pitchFamily="49" charset="0"/>
                <a:cs typeface="Consolas" panose="020B0609020204030204" pitchFamily="49" charset="0"/>
              </a:rPr>
              <a:t>(price, volume);</a:t>
            </a:r>
            <a:endParaRPr lang="zh-CN" altLang="en-US"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context.log("Task ended");</a:t>
            </a:r>
            <a:endParaRPr lang="zh-CN" altLang="en-US"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zh-CN" altLang="en-US" sz="5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a:xfrm>
            <a:off x="107504" y="736303"/>
            <a:ext cx="8784976" cy="3940924"/>
          </a:xfrm>
        </p:spPr>
        <p:txBody>
          <a:bodyPr>
            <a:normAutofit fontScale="25000" lnSpcReduction="20000"/>
          </a:bodyPr>
          <a:lstStyle/>
          <a:p>
            <a:r>
              <a:rPr lang="en-US" altLang="zh-CN" sz="6000" dirty="0"/>
              <a:t>Index.html</a:t>
            </a:r>
            <a:endParaRPr lang="en-US" altLang="zh-CN" sz="6000" dirty="0"/>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&lt;html&gt;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&lt;head&gt;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&lt;title&gt;Duke's </a:t>
            </a:r>
            <a:r>
              <a:rPr lang="en-US" altLang="zh-CN" sz="5100" dirty="0" err="1">
                <a:solidFill>
                  <a:schemeClr val="tx2"/>
                </a:solidFill>
                <a:latin typeface="Consolas" panose="020B0609020204030204" pitchFamily="49" charset="0"/>
                <a:cs typeface="Consolas" panose="020B0609020204030204" pitchFamily="49" charset="0"/>
              </a:rPr>
              <a:t>WebSocket</a:t>
            </a:r>
            <a:r>
              <a:rPr lang="en-US" altLang="zh-CN" sz="5100" dirty="0">
                <a:solidFill>
                  <a:schemeClr val="tx2"/>
                </a:solidFill>
                <a:latin typeface="Consolas" panose="020B0609020204030204" pitchFamily="49" charset="0"/>
                <a:cs typeface="Consolas" panose="020B0609020204030204" pitchFamily="49" charset="0"/>
              </a:rPr>
              <a:t> ETF&lt;/title&gt;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&lt;script type="text/</a:t>
            </a:r>
            <a:r>
              <a:rPr lang="en-US" altLang="zh-CN" sz="5100" dirty="0" err="1">
                <a:solidFill>
                  <a:schemeClr val="tx2"/>
                </a:solidFill>
                <a:latin typeface="Consolas" panose="020B0609020204030204" pitchFamily="49" charset="0"/>
                <a:cs typeface="Consolas" panose="020B0609020204030204" pitchFamily="49" charset="0"/>
              </a:rPr>
              <a:t>javascript</a:t>
            </a:r>
            <a:r>
              <a:rPr lang="en-US" altLang="zh-CN" sz="5100" dirty="0">
                <a:solidFill>
                  <a:schemeClr val="tx2"/>
                </a:solidFill>
                <a:latin typeface="Consolas" panose="020B0609020204030204" pitchFamily="49" charset="0"/>
                <a:cs typeface="Consolas" panose="020B0609020204030204" pitchFamily="49" charset="0"/>
              </a:rPr>
              <a:t>"&gt;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var</a:t>
            </a: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wsocket</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function connect()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wsocket</a:t>
            </a:r>
            <a:r>
              <a:rPr lang="en-US" altLang="zh-CN" sz="5100" dirty="0">
                <a:solidFill>
                  <a:schemeClr val="tx2"/>
                </a:solidFill>
                <a:latin typeface="Consolas" panose="020B0609020204030204" pitchFamily="49" charset="0"/>
                <a:cs typeface="Consolas" panose="020B0609020204030204" pitchFamily="49" charset="0"/>
              </a:rPr>
              <a:t> = new </a:t>
            </a:r>
            <a:r>
              <a:rPr lang="en-US" altLang="zh-CN" sz="5100" dirty="0" err="1">
                <a:solidFill>
                  <a:schemeClr val="tx2"/>
                </a:solidFill>
                <a:latin typeface="Consolas" panose="020B0609020204030204" pitchFamily="49" charset="0"/>
                <a:cs typeface="Consolas" panose="020B0609020204030204" pitchFamily="49" charset="0"/>
              </a:rPr>
              <a:t>WebSocket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rgbClr val="0070C0"/>
                </a:solidFill>
                <a:latin typeface="Consolas" panose="020B0609020204030204" pitchFamily="49" charset="0"/>
                <a:cs typeface="Consolas" panose="020B0609020204030204" pitchFamily="49" charset="0"/>
              </a:rPr>
              <a:t>ws</a:t>
            </a:r>
            <a:r>
              <a:rPr lang="en-US" altLang="zh-CN" sz="5100" dirty="0">
                <a:solidFill>
                  <a:srgbClr val="0070C0"/>
                </a:solidFill>
                <a:latin typeface="Consolas" panose="020B0609020204030204" pitchFamily="49" charset="0"/>
                <a:cs typeface="Consolas" panose="020B0609020204030204" pitchFamily="49" charset="0"/>
              </a:rPr>
              <a:t>:</a:t>
            </a:r>
            <a:r>
              <a:rPr lang="en-US" altLang="zh-CN" sz="5100" dirty="0">
                <a:solidFill>
                  <a:srgbClr val="FF0000"/>
                </a:solidFill>
                <a:latin typeface="Consolas" panose="020B0609020204030204" pitchFamily="49" charset="0"/>
                <a:cs typeface="Consolas" panose="020B0609020204030204" pitchFamily="49" charset="0"/>
              </a:rPr>
              <a:t>//localhost:8080/</a:t>
            </a:r>
            <a:r>
              <a:rPr lang="en-US" altLang="zh-CN" sz="5100" dirty="0" err="1">
                <a:solidFill>
                  <a:srgbClr val="FF0000"/>
                </a:solidFill>
                <a:latin typeface="Consolas" panose="020B0609020204030204" pitchFamily="49" charset="0"/>
                <a:cs typeface="Consolas" panose="020B0609020204030204" pitchFamily="49" charset="0"/>
              </a:rPr>
              <a:t>WebSocketSamples</a:t>
            </a:r>
            <a:r>
              <a:rPr lang="en-US" altLang="zh-CN" sz="5100" dirty="0">
                <a:solidFill>
                  <a:srgbClr val="FF0000"/>
                </a:solidFill>
                <a:latin typeface="Consolas" panose="020B0609020204030204" pitchFamily="49" charset="0"/>
                <a:cs typeface="Consolas" panose="020B0609020204030204" pitchFamily="49" charset="0"/>
              </a:rPr>
              <a:t>/</a:t>
            </a:r>
            <a:r>
              <a:rPr lang="en-US" altLang="zh-CN" sz="5100" dirty="0" err="1">
                <a:solidFill>
                  <a:srgbClr val="FF0000"/>
                </a:solidFill>
                <a:latin typeface="Consolas" panose="020B0609020204030204" pitchFamily="49" charset="0"/>
                <a:cs typeface="Consolas" panose="020B0609020204030204" pitchFamily="49" charset="0"/>
              </a:rPr>
              <a:t>dukeetf</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wsocket.onmessage</a:t>
            </a:r>
            <a:r>
              <a:rPr lang="en-US" altLang="zh-CN" sz="5100" dirty="0">
                <a:solidFill>
                  <a:schemeClr val="tx2"/>
                </a:solidFill>
                <a:latin typeface="Consolas" panose="020B0609020204030204" pitchFamily="49" charset="0"/>
                <a:cs typeface="Consolas" panose="020B0609020204030204" pitchFamily="49" charset="0"/>
              </a:rPr>
              <a:t> = </a:t>
            </a:r>
            <a:r>
              <a:rPr lang="en-US" altLang="zh-CN" sz="5100" dirty="0" err="1">
                <a:solidFill>
                  <a:schemeClr val="tx2"/>
                </a:solidFill>
                <a:latin typeface="Consolas" panose="020B0609020204030204" pitchFamily="49" charset="0"/>
                <a:cs typeface="Consolas" panose="020B0609020204030204" pitchFamily="49" charset="0"/>
              </a:rPr>
              <a:t>onMessage</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zh-CN" altLang="en-US" sz="5100" dirty="0">
                <a:solidFill>
                  <a:schemeClr val="tx2"/>
                </a:solidFill>
                <a:latin typeface="Consolas" panose="020B0609020204030204" pitchFamily="49" charset="0"/>
                <a:cs typeface="Consolas" panose="020B0609020204030204" pitchFamily="49" charset="0"/>
              </a:rPr>
              <a:t>      </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function </a:t>
            </a:r>
            <a:r>
              <a:rPr lang="en-US" altLang="zh-CN" sz="5100" dirty="0" err="1">
                <a:solidFill>
                  <a:schemeClr val="tx2"/>
                </a:solidFill>
                <a:latin typeface="Consolas" panose="020B0609020204030204" pitchFamily="49" charset="0"/>
                <a:cs typeface="Consolas" panose="020B0609020204030204" pitchFamily="49" charset="0"/>
              </a:rPr>
              <a:t>onMessage</a:t>
            </a:r>
            <a:r>
              <a:rPr lang="en-US" altLang="zh-CN" sz="5100" dirty="0">
                <a:solidFill>
                  <a:schemeClr val="tx2"/>
                </a:solidFill>
                <a:latin typeface="Consolas" panose="020B0609020204030204" pitchFamily="49" charset="0"/>
                <a:cs typeface="Consolas" panose="020B0609020204030204" pitchFamily="49" charset="0"/>
              </a:rPr>
              <a:t>(</a:t>
            </a:r>
            <a:r>
              <a:rPr lang="en-US" altLang="zh-CN" sz="5100" dirty="0" err="1">
                <a:solidFill>
                  <a:schemeClr val="tx2"/>
                </a:solidFill>
                <a:latin typeface="Consolas" panose="020B0609020204030204" pitchFamily="49" charset="0"/>
                <a:cs typeface="Consolas" panose="020B0609020204030204" pitchFamily="49" charset="0"/>
              </a:rPr>
              <a:t>evt</a:t>
            </a:r>
            <a:r>
              <a:rPr lang="en-US" altLang="zh-CN" sz="5100" dirty="0">
                <a:solidFill>
                  <a:schemeClr val="tx2"/>
                </a:solidFill>
                <a:latin typeface="Consolas" panose="020B0609020204030204" pitchFamily="49" charset="0"/>
                <a:cs typeface="Consolas" panose="020B0609020204030204" pitchFamily="49" charset="0"/>
              </a:rPr>
              <a:t>)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var</a:t>
            </a: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arraypv</a:t>
            </a:r>
            <a:r>
              <a:rPr lang="en-US" altLang="zh-CN" sz="5100" dirty="0">
                <a:solidFill>
                  <a:schemeClr val="tx2"/>
                </a:solidFill>
                <a:latin typeface="Consolas" panose="020B0609020204030204" pitchFamily="49" charset="0"/>
                <a:cs typeface="Consolas" panose="020B0609020204030204" pitchFamily="49" charset="0"/>
              </a:rPr>
              <a:t> = </a:t>
            </a:r>
            <a:r>
              <a:rPr lang="en-US" altLang="zh-CN" sz="5100" dirty="0" err="1">
                <a:solidFill>
                  <a:schemeClr val="tx2"/>
                </a:solidFill>
                <a:latin typeface="Consolas" panose="020B0609020204030204" pitchFamily="49" charset="0"/>
                <a:cs typeface="Consolas" panose="020B0609020204030204" pitchFamily="49" charset="0"/>
              </a:rPr>
              <a:t>evt.data.split</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document.getElementById</a:t>
            </a:r>
            <a:r>
              <a:rPr lang="en-US" altLang="zh-CN" sz="5100" dirty="0">
                <a:solidFill>
                  <a:schemeClr val="tx2"/>
                </a:solidFill>
                <a:latin typeface="Consolas" panose="020B0609020204030204" pitchFamily="49" charset="0"/>
                <a:cs typeface="Consolas" panose="020B0609020204030204" pitchFamily="49" charset="0"/>
              </a:rPr>
              <a:t>("price").</a:t>
            </a:r>
            <a:r>
              <a:rPr lang="en-US" altLang="zh-CN" sz="5100" dirty="0" err="1">
                <a:solidFill>
                  <a:schemeClr val="tx2"/>
                </a:solidFill>
                <a:latin typeface="Consolas" panose="020B0609020204030204" pitchFamily="49" charset="0"/>
                <a:cs typeface="Consolas" panose="020B0609020204030204" pitchFamily="49" charset="0"/>
              </a:rPr>
              <a:t>innerHTML</a:t>
            </a:r>
            <a:r>
              <a:rPr lang="en-US" altLang="zh-CN" sz="5100" dirty="0">
                <a:solidFill>
                  <a:schemeClr val="tx2"/>
                </a:solidFill>
                <a:latin typeface="Consolas" panose="020B0609020204030204" pitchFamily="49" charset="0"/>
                <a:cs typeface="Consolas" panose="020B0609020204030204" pitchFamily="49" charset="0"/>
              </a:rPr>
              <a:t> = </a:t>
            </a:r>
            <a:r>
              <a:rPr lang="en-US" altLang="zh-CN" sz="5100" dirty="0" err="1">
                <a:solidFill>
                  <a:schemeClr val="tx2"/>
                </a:solidFill>
                <a:latin typeface="Consolas" panose="020B0609020204030204" pitchFamily="49" charset="0"/>
                <a:cs typeface="Consolas" panose="020B0609020204030204" pitchFamily="49" charset="0"/>
              </a:rPr>
              <a:t>arraypv</a:t>
            </a:r>
            <a:r>
              <a:rPr lang="en-US" altLang="zh-CN" sz="5100" dirty="0">
                <a:solidFill>
                  <a:schemeClr val="tx2"/>
                </a:solidFill>
                <a:latin typeface="Consolas" panose="020B0609020204030204" pitchFamily="49" charset="0"/>
                <a:cs typeface="Consolas" panose="020B0609020204030204" pitchFamily="49" charset="0"/>
              </a:rPr>
              <a:t>[0];</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document.getElementById</a:t>
            </a:r>
            <a:r>
              <a:rPr lang="en-US" altLang="zh-CN" sz="5100" dirty="0">
                <a:solidFill>
                  <a:schemeClr val="tx2"/>
                </a:solidFill>
                <a:latin typeface="Consolas" panose="020B0609020204030204" pitchFamily="49" charset="0"/>
                <a:cs typeface="Consolas" panose="020B0609020204030204" pitchFamily="49" charset="0"/>
              </a:rPr>
              <a:t>("volume").</a:t>
            </a:r>
            <a:r>
              <a:rPr lang="en-US" altLang="zh-CN" sz="5100" dirty="0" err="1">
                <a:solidFill>
                  <a:schemeClr val="tx2"/>
                </a:solidFill>
                <a:latin typeface="Consolas" panose="020B0609020204030204" pitchFamily="49" charset="0"/>
                <a:cs typeface="Consolas" panose="020B0609020204030204" pitchFamily="49" charset="0"/>
              </a:rPr>
              <a:t>innerHTML</a:t>
            </a:r>
            <a:r>
              <a:rPr lang="en-US" altLang="zh-CN" sz="5100" dirty="0">
                <a:solidFill>
                  <a:schemeClr val="tx2"/>
                </a:solidFill>
                <a:latin typeface="Consolas" panose="020B0609020204030204" pitchFamily="49" charset="0"/>
                <a:cs typeface="Consolas" panose="020B0609020204030204" pitchFamily="49" charset="0"/>
              </a:rPr>
              <a:t> = </a:t>
            </a:r>
            <a:r>
              <a:rPr lang="en-US" altLang="zh-CN" sz="5100" dirty="0" err="1">
                <a:solidFill>
                  <a:schemeClr val="tx2"/>
                </a:solidFill>
                <a:latin typeface="Consolas" panose="020B0609020204030204" pitchFamily="49" charset="0"/>
                <a:cs typeface="Consolas" panose="020B0609020204030204" pitchFamily="49" charset="0"/>
              </a:rPr>
              <a:t>arraypv</a:t>
            </a:r>
            <a:r>
              <a:rPr lang="en-US" altLang="zh-CN" sz="5100" dirty="0">
                <a:solidFill>
                  <a:schemeClr val="tx2"/>
                </a:solidFill>
                <a:latin typeface="Consolas" panose="020B0609020204030204" pitchFamily="49" charset="0"/>
                <a:cs typeface="Consolas" panose="020B0609020204030204" pitchFamily="49" charset="0"/>
              </a:rPr>
              <a:t>[1];</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zh-CN" altLang="en-US" sz="5100" dirty="0">
                <a:solidFill>
                  <a:schemeClr val="tx2"/>
                </a:solidFill>
                <a:latin typeface="Consolas" panose="020B0609020204030204" pitchFamily="49" charset="0"/>
                <a:cs typeface="Consolas" panose="020B0609020204030204" pitchFamily="49" charset="0"/>
              </a:rPr>
              <a:t>      </a:t>
            </a:r>
            <a:r>
              <a:rPr lang="en-US" altLang="zh-CN" sz="5100" dirty="0">
                <a:solidFill>
                  <a:schemeClr val="tx2"/>
                </a:solidFill>
                <a:latin typeface="Consolas" panose="020B0609020204030204" pitchFamily="49" charset="0"/>
                <a:cs typeface="Consolas" panose="020B0609020204030204" pitchFamily="49" charset="0"/>
              </a:rPr>
              <a: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a:t>
            </a:r>
            <a:r>
              <a:rPr lang="en-US" altLang="zh-CN" sz="5100" dirty="0" err="1">
                <a:solidFill>
                  <a:schemeClr val="tx2"/>
                </a:solidFill>
                <a:latin typeface="Consolas" panose="020B0609020204030204" pitchFamily="49" charset="0"/>
                <a:cs typeface="Consolas" panose="020B0609020204030204" pitchFamily="49" charset="0"/>
              </a:rPr>
              <a:t>window.addEventListener</a:t>
            </a:r>
            <a:r>
              <a:rPr lang="en-US" altLang="zh-CN" sz="5100" dirty="0">
                <a:solidFill>
                  <a:schemeClr val="tx2"/>
                </a:solidFill>
                <a:latin typeface="Consolas" panose="020B0609020204030204" pitchFamily="49" charset="0"/>
                <a:cs typeface="Consolas" panose="020B0609020204030204" pitchFamily="49" charset="0"/>
              </a:rPr>
              <a:t>("load", connect, false);</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&lt;/script&gt;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&lt;/head&gt;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endParaRPr lang="zh-CN" altLang="en-US" sz="5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a:xfrm>
            <a:off x="107504" y="736303"/>
            <a:ext cx="8784976" cy="3940924"/>
          </a:xfrm>
        </p:spPr>
        <p:txBody>
          <a:bodyPr>
            <a:normAutofit fontScale="25000" lnSpcReduction="20000"/>
          </a:bodyPr>
          <a:lstStyle/>
          <a:p>
            <a:r>
              <a:rPr lang="en-US" altLang="zh-CN" sz="6000" dirty="0"/>
              <a:t>Index.html</a:t>
            </a:r>
            <a:endParaRPr lang="en-US" altLang="zh-CN" sz="6000" dirty="0"/>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&lt;body&gt;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&lt;h1&gt;Duke's </a:t>
            </a:r>
            <a:r>
              <a:rPr lang="en-US" altLang="zh-CN" sz="5100" dirty="0" err="1">
                <a:solidFill>
                  <a:schemeClr val="tx2"/>
                </a:solidFill>
                <a:latin typeface="Consolas" panose="020B0609020204030204" pitchFamily="49" charset="0"/>
                <a:cs typeface="Consolas" panose="020B0609020204030204" pitchFamily="49" charset="0"/>
              </a:rPr>
              <a:t>WebSocket</a:t>
            </a:r>
            <a:r>
              <a:rPr lang="en-US" altLang="zh-CN" sz="5100" dirty="0">
                <a:solidFill>
                  <a:schemeClr val="tx2"/>
                </a:solidFill>
                <a:latin typeface="Consolas" panose="020B0609020204030204" pitchFamily="49" charset="0"/>
                <a:cs typeface="Consolas" panose="020B0609020204030204" pitchFamily="49" charset="0"/>
              </a:rPr>
              <a:t> ETF&lt;/h1&gt;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&lt;table&gt;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a:t>
            </a:r>
            <a:r>
              <a:rPr lang="en-US" altLang="zh-CN" sz="5100" dirty="0" err="1">
                <a:solidFill>
                  <a:schemeClr val="tx2"/>
                </a:solidFill>
                <a:latin typeface="Consolas" panose="020B0609020204030204" pitchFamily="49" charset="0"/>
                <a:cs typeface="Consolas" panose="020B0609020204030204" pitchFamily="49" charset="0"/>
              </a:rPr>
              <a:t>tr</a:t>
            </a:r>
            <a:r>
              <a:rPr lang="en-US" altLang="zh-CN" sz="5100" dirty="0">
                <a:solidFill>
                  <a:schemeClr val="tx2"/>
                </a:solidFill>
                <a:latin typeface="Consolas" panose="020B0609020204030204" pitchFamily="49" charset="0"/>
                <a:cs typeface="Consolas" panose="020B0609020204030204" pitchFamily="49" charset="0"/>
              </a:rPr>
              <a:t>&gt;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&lt;td width="100"&gt;Ticker&lt;/td&gt;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&lt;td align="center"&gt;Price&lt;/td&gt;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&lt;td id="price"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style="font-size:24pt;font-weight:bold;"&gt;--.--&lt;/td&gt;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a:t>
            </a:r>
            <a:r>
              <a:rPr lang="en-US" altLang="zh-CN" sz="5100" dirty="0" err="1">
                <a:solidFill>
                  <a:schemeClr val="tx2"/>
                </a:solidFill>
                <a:latin typeface="Consolas" panose="020B0609020204030204" pitchFamily="49" charset="0"/>
                <a:cs typeface="Consolas" panose="020B0609020204030204" pitchFamily="49" charset="0"/>
              </a:rPr>
              <a:t>tr</a:t>
            </a:r>
            <a:r>
              <a:rPr lang="en-US" altLang="zh-CN" sz="5100" dirty="0">
                <a:solidFill>
                  <a:schemeClr val="tx2"/>
                </a:solidFill>
                <a:latin typeface="Consolas" panose="020B0609020204030204" pitchFamily="49" charset="0"/>
                <a:cs typeface="Consolas" panose="020B0609020204030204" pitchFamily="49" charset="0"/>
              </a:rPr>
              <a:t>&gt;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a:t>
            </a:r>
            <a:r>
              <a:rPr lang="en-US" altLang="zh-CN" sz="5100" dirty="0" err="1">
                <a:solidFill>
                  <a:schemeClr val="tx2"/>
                </a:solidFill>
                <a:latin typeface="Consolas" panose="020B0609020204030204" pitchFamily="49" charset="0"/>
                <a:cs typeface="Consolas" panose="020B0609020204030204" pitchFamily="49" charset="0"/>
              </a:rPr>
              <a:t>tr</a:t>
            </a:r>
            <a:r>
              <a:rPr lang="en-US" altLang="zh-CN" sz="5100" dirty="0">
                <a:solidFill>
                  <a:schemeClr val="tx2"/>
                </a:solidFill>
                <a:latin typeface="Consolas" panose="020B0609020204030204" pitchFamily="49" charset="0"/>
                <a:cs typeface="Consolas" panose="020B0609020204030204" pitchFamily="49" charset="0"/>
              </a:rPr>
              <a:t>&gt;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&lt;td style="font-size:18pt;font-weight:bold;" </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width="100"&gt;DKEJ&lt;/td&gt;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&lt;td align="center"&gt;Volume&lt;/td&gt;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&lt;td id="volume" align="right"&gt;--&lt;/td&gt;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a:t>
            </a:r>
            <a:r>
              <a:rPr lang="en-US" altLang="zh-CN" sz="5100" dirty="0" err="1">
                <a:solidFill>
                  <a:schemeClr val="tx2"/>
                </a:solidFill>
                <a:latin typeface="Consolas" panose="020B0609020204030204" pitchFamily="49" charset="0"/>
                <a:cs typeface="Consolas" panose="020B0609020204030204" pitchFamily="49" charset="0"/>
              </a:rPr>
              <a:t>tr</a:t>
            </a:r>
            <a:r>
              <a:rPr lang="en-US" altLang="zh-CN" sz="5100" dirty="0">
                <a:solidFill>
                  <a:schemeClr val="tx2"/>
                </a:solidFill>
                <a:latin typeface="Consolas" panose="020B0609020204030204" pitchFamily="49" charset="0"/>
                <a:cs typeface="Consolas" panose="020B0609020204030204" pitchFamily="49" charset="0"/>
              </a:rPr>
              <a:t>&gt;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    &lt;/table&gt;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&lt;/body&gt;</a:t>
            </a:r>
            <a:endParaRPr lang="en-US" altLang="zh-CN" sz="5100" dirty="0">
              <a:solidFill>
                <a:schemeClr val="tx2"/>
              </a:solidFill>
              <a:latin typeface="Consolas" panose="020B0609020204030204" pitchFamily="49" charset="0"/>
              <a:cs typeface="Consolas" panose="020B0609020204030204" pitchFamily="49" charset="0"/>
            </a:endParaRPr>
          </a:p>
          <a:p>
            <a:pPr marL="300355" lvl="1" indent="0">
              <a:lnSpc>
                <a:spcPct val="110000"/>
              </a:lnSpc>
              <a:buNone/>
            </a:pPr>
            <a:r>
              <a:rPr lang="en-US" altLang="zh-CN" sz="5100" dirty="0">
                <a:solidFill>
                  <a:schemeClr val="tx2"/>
                </a:solidFill>
                <a:latin typeface="Consolas" panose="020B0609020204030204" pitchFamily="49" charset="0"/>
                <a:cs typeface="Consolas" panose="020B0609020204030204" pitchFamily="49" charset="0"/>
              </a:rPr>
              <a:t>&lt;/html&gt;</a:t>
            </a:r>
            <a:endParaRPr lang="zh-CN" altLang="en-US" sz="5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pic>
        <p:nvPicPr>
          <p:cNvPr id="5" name="内容占位符 4"/>
          <p:cNvPicPr>
            <a:picLocks noGrp="1" noChangeAspect="1"/>
          </p:cNvPicPr>
          <p:nvPr>
            <p:ph idx="1"/>
          </p:nvPr>
        </p:nvPicPr>
        <p:blipFill>
          <a:blip r:embed="rId1"/>
          <a:stretch>
            <a:fillRect/>
          </a:stretch>
        </p:blipFill>
        <p:spPr>
          <a:xfrm>
            <a:off x="1143000" y="735546"/>
            <a:ext cx="2533639" cy="2592288"/>
          </a:xfrm>
          <a:prstGeom prst="rect">
            <a:avLst/>
          </a:prstGeom>
        </p:spPr>
      </p:pic>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2"/>
          <a:stretch>
            <a:fillRect/>
          </a:stretch>
        </p:blipFill>
        <p:spPr>
          <a:xfrm>
            <a:off x="3545176" y="2044086"/>
            <a:ext cx="4455824" cy="2836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Encoders and Decoders</a:t>
            </a:r>
            <a:endParaRPr lang="zh-CN" altLang="en-US" dirty="0"/>
          </a:p>
        </p:txBody>
      </p:sp>
      <p:sp>
        <p:nvSpPr>
          <p:cNvPr id="3" name="内容占位符 2"/>
          <p:cNvSpPr>
            <a:spLocks noGrp="1"/>
          </p:cNvSpPr>
          <p:nvPr>
            <p:ph idx="1"/>
          </p:nvPr>
        </p:nvSpPr>
        <p:spPr/>
        <p:txBody>
          <a:bodyPr/>
          <a:lstStyle/>
          <a:p>
            <a:r>
              <a:rPr lang="en-US" altLang="zh-CN" dirty="0"/>
              <a:t>The Java API for </a:t>
            </a:r>
            <a:r>
              <a:rPr lang="en-US" altLang="zh-CN" dirty="0" err="1"/>
              <a:t>WebSocket</a:t>
            </a:r>
            <a:r>
              <a:rPr lang="en-US" altLang="zh-CN" dirty="0"/>
              <a:t> provides </a:t>
            </a:r>
            <a:endParaRPr lang="en-US" altLang="zh-CN" dirty="0"/>
          </a:p>
          <a:p>
            <a:pPr lvl="1"/>
            <a:r>
              <a:rPr lang="en-US" altLang="zh-CN" dirty="0"/>
              <a:t>support for converting between </a:t>
            </a:r>
            <a:r>
              <a:rPr lang="en-US" altLang="zh-CN" dirty="0" err="1">
                <a:solidFill>
                  <a:srgbClr val="FF0000"/>
                </a:solidFill>
              </a:rPr>
              <a:t>WebSocket</a:t>
            </a:r>
            <a:r>
              <a:rPr lang="en-US" altLang="zh-CN" dirty="0">
                <a:solidFill>
                  <a:srgbClr val="FF0000"/>
                </a:solidFill>
              </a:rPr>
              <a:t> messages</a:t>
            </a:r>
            <a:r>
              <a:rPr lang="en-US" altLang="zh-CN" dirty="0"/>
              <a:t> and </a:t>
            </a:r>
            <a:r>
              <a:rPr lang="en-US" altLang="zh-CN" dirty="0">
                <a:solidFill>
                  <a:srgbClr val="FF0000"/>
                </a:solidFill>
              </a:rPr>
              <a:t>custom Java types</a:t>
            </a:r>
            <a:r>
              <a:rPr lang="en-US" altLang="zh-CN" dirty="0"/>
              <a:t> using </a:t>
            </a:r>
            <a:r>
              <a:rPr lang="en-US" altLang="zh-CN" dirty="0">
                <a:solidFill>
                  <a:srgbClr val="FF0000"/>
                </a:solidFill>
              </a:rPr>
              <a:t>encoders and decoders.</a:t>
            </a:r>
            <a:r>
              <a:rPr lang="en-US" altLang="zh-CN" dirty="0"/>
              <a:t> </a:t>
            </a:r>
            <a:endParaRPr lang="en-US" altLang="zh-CN" dirty="0"/>
          </a:p>
          <a:p>
            <a:pPr lvl="1"/>
            <a:r>
              <a:rPr lang="en-US" altLang="zh-CN" dirty="0"/>
              <a:t>An </a:t>
            </a:r>
            <a:r>
              <a:rPr lang="en-US" altLang="zh-CN" dirty="0">
                <a:solidFill>
                  <a:srgbClr val="FF0000"/>
                </a:solidFill>
              </a:rPr>
              <a:t>encoder</a:t>
            </a:r>
            <a:r>
              <a:rPr lang="en-US" altLang="zh-CN" dirty="0"/>
              <a:t> takes a Java object and produces a representation that can </a:t>
            </a:r>
            <a:r>
              <a:rPr lang="en-US" altLang="zh-CN" dirty="0">
                <a:solidFill>
                  <a:srgbClr val="FF0000"/>
                </a:solidFill>
              </a:rPr>
              <a:t>be transmitted as a </a:t>
            </a:r>
            <a:r>
              <a:rPr lang="en-US" altLang="zh-CN" dirty="0" err="1">
                <a:solidFill>
                  <a:srgbClr val="FF0000"/>
                </a:solidFill>
              </a:rPr>
              <a:t>WebSocket</a:t>
            </a:r>
            <a:r>
              <a:rPr lang="en-US" altLang="zh-CN" dirty="0">
                <a:solidFill>
                  <a:srgbClr val="FF0000"/>
                </a:solidFill>
              </a:rPr>
              <a:t> message</a:t>
            </a:r>
            <a:r>
              <a:rPr lang="en-US" altLang="zh-CN" dirty="0"/>
              <a:t>; </a:t>
            </a:r>
            <a:endParaRPr lang="en-US" altLang="zh-CN" dirty="0"/>
          </a:p>
          <a:p>
            <a:pPr lvl="2"/>
            <a:r>
              <a:rPr lang="en-US" altLang="zh-CN" dirty="0"/>
              <a:t>for example, encoders typically produce JSON, XML, or binary representations. </a:t>
            </a:r>
            <a:endParaRPr lang="en-US" altLang="zh-CN" dirty="0"/>
          </a:p>
          <a:p>
            <a:pPr lvl="1"/>
            <a:r>
              <a:rPr lang="en-US" altLang="zh-CN" dirty="0"/>
              <a:t>A </a:t>
            </a:r>
            <a:r>
              <a:rPr lang="en-US" altLang="zh-CN" dirty="0">
                <a:solidFill>
                  <a:srgbClr val="FF0000"/>
                </a:solidFill>
              </a:rPr>
              <a:t>decoder</a:t>
            </a:r>
            <a:r>
              <a:rPr lang="en-US" altLang="zh-CN" dirty="0"/>
              <a:t> performs the reverse function: it reads a </a:t>
            </a:r>
            <a:r>
              <a:rPr lang="en-US" altLang="zh-CN" dirty="0" err="1"/>
              <a:t>WebSocket</a:t>
            </a:r>
            <a:r>
              <a:rPr lang="en-US" altLang="zh-CN" dirty="0"/>
              <a:t> message and creates a Java object.</a:t>
            </a:r>
            <a:endParaRPr lang="en-US" altLang="zh-CN" dirty="0"/>
          </a:p>
          <a:p>
            <a:pPr lvl="1"/>
            <a:r>
              <a:rPr lang="en-US" altLang="zh-CN" dirty="0"/>
              <a:t>This mechanism simplifies </a:t>
            </a:r>
            <a:r>
              <a:rPr lang="en-US" altLang="zh-CN" dirty="0" err="1"/>
              <a:t>WebSocket</a:t>
            </a:r>
            <a:r>
              <a:rPr lang="en-US" altLang="zh-CN" dirty="0"/>
              <a:t> applications, because it decouples the business logic from the serialization and deserialization of objects.</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Encoders </a:t>
            </a:r>
            <a:endParaRPr lang="zh-CN" altLang="en-US" dirty="0"/>
          </a:p>
        </p:txBody>
      </p:sp>
      <p:sp>
        <p:nvSpPr>
          <p:cNvPr id="3" name="内容占位符 2"/>
          <p:cNvSpPr>
            <a:spLocks noGrp="1"/>
          </p:cNvSpPr>
          <p:nvPr>
            <p:ph idx="1"/>
          </p:nvPr>
        </p:nvSpPr>
        <p:spPr/>
        <p:txBody>
          <a:bodyPr/>
          <a:lstStyle/>
          <a:p>
            <a:r>
              <a:rPr lang="en-US" altLang="zh-CN" dirty="0"/>
              <a:t>Implement one of the following interfaces:</a:t>
            </a:r>
            <a:endParaRPr lang="en-US" altLang="zh-CN" dirty="0"/>
          </a:p>
          <a:p>
            <a:pPr lvl="1"/>
            <a:r>
              <a:rPr lang="en-US" altLang="zh-CN" dirty="0" err="1">
                <a:solidFill>
                  <a:schemeClr val="tx2"/>
                </a:solidFill>
                <a:latin typeface="Consolas" panose="020B0609020204030204" pitchFamily="49" charset="0"/>
                <a:cs typeface="Consolas" panose="020B0609020204030204" pitchFamily="49" charset="0"/>
              </a:rPr>
              <a:t>Encoder.Text</a:t>
            </a:r>
            <a:r>
              <a:rPr lang="en-US" altLang="zh-CN" dirty="0">
                <a:solidFill>
                  <a:schemeClr val="tx2"/>
                </a:solidFill>
                <a:latin typeface="Consolas" panose="020B0609020204030204" pitchFamily="49" charset="0"/>
                <a:cs typeface="Consolas" panose="020B0609020204030204" pitchFamily="49" charset="0"/>
              </a:rPr>
              <a:t>&lt;T&gt;</a:t>
            </a:r>
            <a:r>
              <a:rPr lang="en-US" altLang="zh-CN" dirty="0"/>
              <a:t> for text messages</a:t>
            </a:r>
            <a:endParaRPr lang="en-US" altLang="zh-CN" dirty="0"/>
          </a:p>
          <a:p>
            <a:pPr lvl="1"/>
            <a:r>
              <a:rPr lang="en-US" altLang="zh-CN" dirty="0" err="1">
                <a:solidFill>
                  <a:schemeClr val="tx2"/>
                </a:solidFill>
                <a:latin typeface="Consolas" panose="020B0609020204030204" pitchFamily="49" charset="0"/>
                <a:cs typeface="Consolas" panose="020B0609020204030204" pitchFamily="49" charset="0"/>
              </a:rPr>
              <a:t>Encoder.Binary</a:t>
            </a:r>
            <a:r>
              <a:rPr lang="en-US" altLang="zh-CN" dirty="0">
                <a:solidFill>
                  <a:schemeClr val="tx2"/>
                </a:solidFill>
                <a:latin typeface="Consolas" panose="020B0609020204030204" pitchFamily="49" charset="0"/>
                <a:cs typeface="Consolas" panose="020B0609020204030204" pitchFamily="49" charset="0"/>
              </a:rPr>
              <a:t>&lt;T&gt;</a:t>
            </a:r>
            <a:r>
              <a:rPr lang="en-US" altLang="zh-CN" dirty="0"/>
              <a:t> for binary messages</a:t>
            </a:r>
            <a:endParaRPr lang="en-US" altLang="zh-CN" dirty="0"/>
          </a:p>
          <a:p>
            <a:pPr marL="300355" lvl="1" indent="0">
              <a:lnSpc>
                <a:spcPct val="90000"/>
              </a:lnSpc>
              <a:buNone/>
            </a:pP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public class </a:t>
            </a:r>
            <a:r>
              <a:rPr lang="en-US" altLang="zh-CN" sz="1275" dirty="0" err="1">
                <a:solidFill>
                  <a:schemeClr val="tx2"/>
                </a:solidFill>
                <a:latin typeface="Consolas" panose="020B0609020204030204" pitchFamily="49" charset="0"/>
                <a:cs typeface="Consolas" panose="020B0609020204030204" pitchFamily="49" charset="0"/>
              </a:rPr>
              <a:t>MessageATextEncoder</a:t>
            </a:r>
            <a:r>
              <a:rPr lang="en-US" altLang="zh-CN" sz="1275" dirty="0">
                <a:solidFill>
                  <a:schemeClr val="tx2"/>
                </a:solidFill>
                <a:latin typeface="Consolas" panose="020B0609020204030204" pitchFamily="49" charset="0"/>
                <a:cs typeface="Consolas" panose="020B0609020204030204" pitchFamily="49" charset="0"/>
              </a:rPr>
              <a:t> implements </a:t>
            </a:r>
            <a:r>
              <a:rPr lang="en-US" altLang="zh-CN" sz="1275" dirty="0" err="1">
                <a:solidFill>
                  <a:srgbClr val="FF0000"/>
                </a:solidFill>
                <a:latin typeface="Consolas" panose="020B0609020204030204" pitchFamily="49" charset="0"/>
                <a:cs typeface="Consolas" panose="020B0609020204030204" pitchFamily="49" charset="0"/>
              </a:rPr>
              <a:t>Encoder.Text</a:t>
            </a:r>
            <a:r>
              <a:rPr lang="en-US" altLang="zh-CN" sz="1275" dirty="0">
                <a:solidFill>
                  <a:srgbClr val="FF0000"/>
                </a:solidFill>
                <a:latin typeface="Consolas" panose="020B0609020204030204" pitchFamily="49" charset="0"/>
                <a:cs typeface="Consolas" panose="020B0609020204030204" pitchFamily="49" charset="0"/>
              </a:rPr>
              <a:t>&lt;</a:t>
            </a:r>
            <a:r>
              <a:rPr lang="en-US" altLang="zh-CN" sz="1275" dirty="0" err="1">
                <a:solidFill>
                  <a:srgbClr val="FF0000"/>
                </a:solidFill>
                <a:latin typeface="Consolas" panose="020B0609020204030204" pitchFamily="49" charset="0"/>
                <a:cs typeface="Consolas" panose="020B0609020204030204" pitchFamily="49" charset="0"/>
              </a:rPr>
              <a:t>MessageA</a:t>
            </a:r>
            <a:r>
              <a:rPr lang="en-US" altLang="zh-CN" sz="1275" dirty="0">
                <a:solidFill>
                  <a:srgbClr val="FF0000"/>
                </a:solidFill>
                <a:latin typeface="Consolas" panose="020B0609020204030204" pitchFamily="49" charset="0"/>
                <a:cs typeface="Consolas" panose="020B0609020204030204" pitchFamily="49" charset="0"/>
              </a:rPr>
              <a:t>&gt;</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@Override</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public void </a:t>
            </a:r>
            <a:r>
              <a:rPr lang="en-US" altLang="zh-CN" sz="1275" dirty="0" err="1">
                <a:solidFill>
                  <a:schemeClr val="tx2"/>
                </a:solidFill>
                <a:latin typeface="Consolas" panose="020B0609020204030204" pitchFamily="49" charset="0"/>
                <a:cs typeface="Consolas" panose="020B0609020204030204" pitchFamily="49" charset="0"/>
              </a:rPr>
              <a:t>init</a:t>
            </a:r>
            <a:r>
              <a:rPr lang="en-US" altLang="zh-CN" sz="1275" dirty="0">
                <a:solidFill>
                  <a:schemeClr val="tx2"/>
                </a:solidFill>
                <a:latin typeface="Consolas" panose="020B0609020204030204" pitchFamily="49" charset="0"/>
                <a:cs typeface="Consolas" panose="020B0609020204030204" pitchFamily="49" charset="0"/>
              </a:rPr>
              <a:t>(</a:t>
            </a:r>
            <a:r>
              <a:rPr lang="en-US" altLang="zh-CN" sz="1275" dirty="0" err="1">
                <a:solidFill>
                  <a:schemeClr val="tx2"/>
                </a:solidFill>
                <a:latin typeface="Consolas" panose="020B0609020204030204" pitchFamily="49" charset="0"/>
                <a:cs typeface="Consolas" panose="020B0609020204030204" pitchFamily="49" charset="0"/>
              </a:rPr>
              <a:t>EndpointConfig</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ec</a:t>
            </a:r>
            <a:r>
              <a:rPr lang="en-US" altLang="zh-CN" sz="1275" dirty="0">
                <a:solidFill>
                  <a:schemeClr val="tx2"/>
                </a:solidFill>
                <a:latin typeface="Consolas" panose="020B0609020204030204" pitchFamily="49" charset="0"/>
                <a:cs typeface="Consolas" panose="020B0609020204030204" pitchFamily="49" charset="0"/>
              </a:rPr>
              <a:t>) {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@Override</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public void destroy() {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@Override</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public </a:t>
            </a:r>
            <a:r>
              <a:rPr lang="en-US" altLang="zh-CN" sz="1275" dirty="0">
                <a:solidFill>
                  <a:srgbClr val="FF0000"/>
                </a:solidFill>
                <a:latin typeface="Consolas" panose="020B0609020204030204" pitchFamily="49" charset="0"/>
                <a:cs typeface="Consolas" panose="020B0609020204030204" pitchFamily="49" charset="0"/>
              </a:rPr>
              <a:t>String</a:t>
            </a:r>
            <a:r>
              <a:rPr lang="en-US" altLang="zh-CN" sz="1275" dirty="0">
                <a:solidFill>
                  <a:schemeClr val="tx2"/>
                </a:solidFill>
                <a:latin typeface="Consolas" panose="020B0609020204030204" pitchFamily="49" charset="0"/>
                <a:cs typeface="Consolas" panose="020B0609020204030204" pitchFamily="49" charset="0"/>
              </a:rPr>
              <a:t> encode(</a:t>
            </a:r>
            <a:r>
              <a:rPr lang="en-US" altLang="zh-CN" sz="1275" dirty="0" err="1">
                <a:solidFill>
                  <a:srgbClr val="FF0000"/>
                </a:solidFill>
                <a:latin typeface="Consolas" panose="020B0609020204030204" pitchFamily="49" charset="0"/>
                <a:cs typeface="Consolas" panose="020B0609020204030204" pitchFamily="49" charset="0"/>
              </a:rPr>
              <a:t>MessageA</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msgA</a:t>
            </a:r>
            <a:r>
              <a:rPr lang="en-US" altLang="zh-CN" sz="1275" dirty="0">
                <a:solidFill>
                  <a:schemeClr val="tx2"/>
                </a:solidFill>
                <a:latin typeface="Consolas" panose="020B0609020204030204" pitchFamily="49" charset="0"/>
                <a:cs typeface="Consolas" panose="020B0609020204030204" pitchFamily="49" charset="0"/>
              </a:rPr>
              <a:t>) throws </a:t>
            </a:r>
            <a:r>
              <a:rPr lang="en-US" altLang="zh-CN" sz="1275" dirty="0" err="1">
                <a:solidFill>
                  <a:schemeClr val="tx2"/>
                </a:solidFill>
                <a:latin typeface="Consolas" panose="020B0609020204030204" pitchFamily="49" charset="0"/>
                <a:cs typeface="Consolas" panose="020B0609020204030204" pitchFamily="49" charset="0"/>
              </a:rPr>
              <a:t>EncodeException</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 Access </a:t>
            </a:r>
            <a:r>
              <a:rPr lang="en-US" altLang="zh-CN" sz="1275" dirty="0" err="1">
                <a:solidFill>
                  <a:schemeClr val="tx2"/>
                </a:solidFill>
                <a:latin typeface="Consolas" panose="020B0609020204030204" pitchFamily="49" charset="0"/>
                <a:cs typeface="Consolas" panose="020B0609020204030204" pitchFamily="49" charset="0"/>
              </a:rPr>
              <a:t>msgA's</a:t>
            </a:r>
            <a:r>
              <a:rPr lang="en-US" altLang="zh-CN" sz="1275" dirty="0">
                <a:solidFill>
                  <a:schemeClr val="tx2"/>
                </a:solidFill>
                <a:latin typeface="Consolas" panose="020B0609020204030204" pitchFamily="49" charset="0"/>
                <a:cs typeface="Consolas" panose="020B0609020204030204" pitchFamily="49" charset="0"/>
              </a:rPr>
              <a:t> properties and convert to JSON text...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return </a:t>
            </a:r>
            <a:r>
              <a:rPr lang="en-US" altLang="zh-CN" sz="1275" dirty="0" err="1">
                <a:solidFill>
                  <a:schemeClr val="tx2"/>
                </a:solidFill>
                <a:latin typeface="Consolas" panose="020B0609020204030204" pitchFamily="49" charset="0"/>
                <a:cs typeface="Consolas" panose="020B0609020204030204" pitchFamily="49" charset="0"/>
              </a:rPr>
              <a:t>msgAJsonString</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 }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275" dirty="0">
                <a:solidFill>
                  <a:schemeClr val="tx2"/>
                </a:solidFill>
                <a:latin typeface="Consolas" panose="020B0609020204030204" pitchFamily="49" charset="0"/>
                <a:cs typeface="Consolas" panose="020B0609020204030204" pitchFamily="49" charset="0"/>
              </a:rPr>
              <a:t>}</a:t>
            </a:r>
            <a:endParaRPr lang="zh-CN" altLang="en-US"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zh-CN" altLang="en-US" sz="1275"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Encoders </a:t>
            </a:r>
            <a:endParaRPr lang="zh-CN" altLang="en-US" dirty="0"/>
          </a:p>
        </p:txBody>
      </p:sp>
      <p:sp>
        <p:nvSpPr>
          <p:cNvPr id="3" name="内容占位符 2"/>
          <p:cNvSpPr>
            <a:spLocks noGrp="1"/>
          </p:cNvSpPr>
          <p:nvPr>
            <p:ph idx="1"/>
          </p:nvPr>
        </p:nvSpPr>
        <p:spPr/>
        <p:txBody>
          <a:bodyPr/>
          <a:lstStyle/>
          <a:p>
            <a:r>
              <a:rPr lang="en-US" altLang="zh-CN" sz="1500" dirty="0"/>
              <a:t>Then, add the encoders parameter to the </a:t>
            </a:r>
            <a:r>
              <a:rPr lang="en-US" altLang="zh-CN" sz="1500" dirty="0" err="1">
                <a:solidFill>
                  <a:schemeClr val="tx2"/>
                </a:solidFill>
                <a:latin typeface="Consolas" panose="020B0609020204030204" pitchFamily="49" charset="0"/>
                <a:cs typeface="Consolas" panose="020B0609020204030204" pitchFamily="49" charset="0"/>
              </a:rPr>
              <a:t>ServerEndpoint</a:t>
            </a:r>
            <a:r>
              <a:rPr lang="en-US" altLang="zh-CN" sz="1500" dirty="0"/>
              <a:t> annotation as follows:</a:t>
            </a:r>
            <a:endParaRPr lang="en-US" altLang="zh-CN" sz="1500" dirty="0"/>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ServerEndpoint</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value = "/</a:t>
            </a:r>
            <a:r>
              <a:rPr lang="en-US" altLang="zh-CN" sz="1350" dirty="0" err="1">
                <a:solidFill>
                  <a:schemeClr val="tx2"/>
                </a:solidFill>
                <a:latin typeface="Consolas" panose="020B0609020204030204" pitchFamily="49" charset="0"/>
                <a:cs typeface="Consolas" panose="020B0609020204030204" pitchFamily="49" charset="0"/>
              </a:rPr>
              <a:t>myendpoint</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a:solidFill>
                  <a:srgbClr val="FF0000"/>
                </a:solidFill>
                <a:latin typeface="Consolas" panose="020B0609020204030204" pitchFamily="49" charset="0"/>
                <a:cs typeface="Consolas" panose="020B0609020204030204" pitchFamily="49" charset="0"/>
              </a:rPr>
              <a:t>encoders = { </a:t>
            </a:r>
            <a:endParaRPr lang="en-US" altLang="zh-CN" sz="1350" dirty="0">
              <a:solidFill>
                <a:srgbClr val="FF0000"/>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rgbClr val="FF0000"/>
                </a:solidFill>
                <a:latin typeface="Consolas" panose="020B0609020204030204" pitchFamily="49" charset="0"/>
                <a:cs typeface="Consolas" panose="020B0609020204030204" pitchFamily="49" charset="0"/>
              </a:rPr>
              <a:t>	</a:t>
            </a:r>
            <a:r>
              <a:rPr lang="en-US" altLang="zh-CN" sz="1350" dirty="0" err="1">
                <a:solidFill>
                  <a:srgbClr val="FF0000"/>
                </a:solidFill>
                <a:latin typeface="Consolas" panose="020B0609020204030204" pitchFamily="49" charset="0"/>
                <a:cs typeface="Consolas" panose="020B0609020204030204" pitchFamily="49" charset="0"/>
              </a:rPr>
              <a:t>MessageATextEncoder.class</a:t>
            </a:r>
            <a:r>
              <a:rPr lang="en-US" altLang="zh-CN" sz="1350" dirty="0">
                <a:solidFill>
                  <a:srgbClr val="FF0000"/>
                </a:solidFill>
                <a:latin typeface="Consolas" panose="020B0609020204030204" pitchFamily="49" charset="0"/>
                <a:cs typeface="Consolas" panose="020B0609020204030204" pitchFamily="49" charset="0"/>
              </a:rPr>
              <a:t>, </a:t>
            </a:r>
            <a:endParaRPr lang="en-US" altLang="zh-CN" sz="1350" dirty="0">
              <a:solidFill>
                <a:srgbClr val="FF0000"/>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rgbClr val="FF0000"/>
                </a:solidFill>
                <a:latin typeface="Consolas" panose="020B0609020204030204" pitchFamily="49" charset="0"/>
                <a:cs typeface="Consolas" panose="020B0609020204030204" pitchFamily="49" charset="0"/>
              </a:rPr>
              <a:t>	</a:t>
            </a:r>
            <a:r>
              <a:rPr lang="en-US" altLang="zh-CN" sz="1350" dirty="0" err="1">
                <a:solidFill>
                  <a:srgbClr val="FF0000"/>
                </a:solidFill>
                <a:latin typeface="Consolas" panose="020B0609020204030204" pitchFamily="49" charset="0"/>
                <a:cs typeface="Consolas" panose="020B0609020204030204" pitchFamily="49" charset="0"/>
              </a:rPr>
              <a:t>MessageBTextEncoder.class</a:t>
            </a:r>
            <a:r>
              <a:rPr lang="en-US" altLang="zh-CN" sz="1350" dirty="0">
                <a:solidFill>
                  <a:srgbClr val="FF0000"/>
                </a:solidFill>
                <a:latin typeface="Consolas" panose="020B0609020204030204" pitchFamily="49" charset="0"/>
                <a:cs typeface="Consolas" panose="020B0609020204030204" pitchFamily="49" charset="0"/>
              </a:rPr>
              <a:t> }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public class </a:t>
            </a:r>
            <a:r>
              <a:rPr lang="en-US" altLang="zh-CN" sz="1350" dirty="0" err="1">
                <a:solidFill>
                  <a:schemeClr val="tx2"/>
                </a:solidFill>
                <a:latin typeface="Consolas" panose="020B0609020204030204" pitchFamily="49" charset="0"/>
                <a:cs typeface="Consolas" panose="020B0609020204030204" pitchFamily="49" charset="0"/>
              </a:rPr>
              <a:t>EncEndpoint</a:t>
            </a:r>
            <a:r>
              <a:rPr lang="en-US" altLang="zh-CN" sz="1350" dirty="0">
                <a:solidFill>
                  <a:schemeClr val="tx2"/>
                </a:solidFill>
                <a:latin typeface="Consolas" panose="020B0609020204030204" pitchFamily="49" charset="0"/>
                <a:cs typeface="Consolas" panose="020B0609020204030204" pitchFamily="49" charset="0"/>
              </a:rPr>
              <a:t> { ...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en-US" altLang="zh-CN" sz="1275" dirty="0">
              <a:solidFill>
                <a:schemeClr val="tx2"/>
              </a:solidFill>
              <a:latin typeface="Consolas" panose="020B0609020204030204" pitchFamily="49" charset="0"/>
              <a:cs typeface="Consolas" panose="020B0609020204030204" pitchFamily="49" charset="0"/>
            </a:endParaRPr>
          </a:p>
          <a:p>
            <a:r>
              <a:rPr lang="en-US" altLang="zh-CN" sz="1500" dirty="0"/>
              <a:t>Now you can send </a:t>
            </a:r>
            <a:r>
              <a:rPr lang="en-US" altLang="zh-CN" sz="1500" dirty="0" err="1">
                <a:solidFill>
                  <a:schemeClr val="tx2"/>
                </a:solidFill>
                <a:latin typeface="Consolas" panose="020B0609020204030204" pitchFamily="49" charset="0"/>
                <a:cs typeface="Consolas" panose="020B0609020204030204" pitchFamily="49" charset="0"/>
              </a:rPr>
              <a:t>MessageA</a:t>
            </a:r>
            <a:r>
              <a:rPr lang="en-US" altLang="zh-CN" sz="1500" dirty="0"/>
              <a:t> and </a:t>
            </a:r>
            <a:r>
              <a:rPr lang="en-US" altLang="zh-CN" sz="1500" dirty="0" err="1">
                <a:solidFill>
                  <a:schemeClr val="tx2"/>
                </a:solidFill>
                <a:latin typeface="Consolas" panose="020B0609020204030204" pitchFamily="49" charset="0"/>
                <a:cs typeface="Consolas" panose="020B0609020204030204" pitchFamily="49" charset="0"/>
              </a:rPr>
              <a:t>MessageB</a:t>
            </a:r>
            <a:r>
              <a:rPr lang="en-US" altLang="zh-CN" sz="1500" dirty="0"/>
              <a:t> objects as </a:t>
            </a:r>
            <a:r>
              <a:rPr lang="en-US" altLang="zh-CN" sz="1500" dirty="0" err="1">
                <a:solidFill>
                  <a:schemeClr val="tx2"/>
                </a:solidFill>
                <a:latin typeface="Consolas" panose="020B0609020204030204" pitchFamily="49" charset="0"/>
                <a:cs typeface="Consolas" panose="020B0609020204030204" pitchFamily="49" charset="0"/>
              </a:rPr>
              <a:t>WebSocket</a:t>
            </a:r>
            <a:r>
              <a:rPr lang="en-US" altLang="zh-CN" sz="1500" dirty="0"/>
              <a:t> messages using the </a:t>
            </a:r>
            <a:r>
              <a:rPr lang="en-US" altLang="zh-CN" sz="1500" dirty="0" err="1">
                <a:solidFill>
                  <a:schemeClr val="tx2"/>
                </a:solidFill>
                <a:latin typeface="Consolas" panose="020B0609020204030204" pitchFamily="49" charset="0"/>
                <a:cs typeface="Consolas" panose="020B0609020204030204" pitchFamily="49" charset="0"/>
              </a:rPr>
              <a:t>sendObject</a:t>
            </a:r>
            <a:r>
              <a:rPr lang="en-US" altLang="zh-CN" sz="1500" dirty="0"/>
              <a:t> method as follows:</a:t>
            </a:r>
            <a:endParaRPr lang="en-US" altLang="zh-CN" sz="1500" dirty="0"/>
          </a:p>
          <a:p>
            <a:pPr marL="300355" lvl="1" indent="0">
              <a:lnSpc>
                <a:spcPct val="90000"/>
              </a:lnSpc>
              <a:buNone/>
            </a:pPr>
            <a:r>
              <a:rPr lang="en-US" altLang="zh-CN" sz="1350" dirty="0" err="1">
                <a:solidFill>
                  <a:schemeClr val="tx2"/>
                </a:solidFill>
                <a:latin typeface="Consolas" panose="020B0609020204030204" pitchFamily="49" charset="0"/>
                <a:cs typeface="Consolas" panose="020B0609020204030204" pitchFamily="49" charset="0"/>
              </a:rPr>
              <a:t>MessageA</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msgA</a:t>
            </a:r>
            <a:r>
              <a:rPr lang="en-US" altLang="zh-CN" sz="1350" dirty="0">
                <a:solidFill>
                  <a:schemeClr val="tx2"/>
                </a:solidFill>
                <a:latin typeface="Consolas" panose="020B0609020204030204" pitchFamily="49" charset="0"/>
                <a:cs typeface="Consolas" panose="020B0609020204030204" pitchFamily="49" charset="0"/>
              </a:rPr>
              <a:t> = new </a:t>
            </a:r>
            <a:r>
              <a:rPr lang="en-US" altLang="zh-CN" sz="1350" dirty="0" err="1">
                <a:solidFill>
                  <a:schemeClr val="tx2"/>
                </a:solidFill>
                <a:latin typeface="Consolas" panose="020B0609020204030204" pitchFamily="49" charset="0"/>
                <a:cs typeface="Consolas" panose="020B0609020204030204" pitchFamily="49" charset="0"/>
              </a:rPr>
              <a:t>MessageA</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err="1">
                <a:solidFill>
                  <a:schemeClr val="tx2"/>
                </a:solidFill>
                <a:latin typeface="Consolas" panose="020B0609020204030204" pitchFamily="49" charset="0"/>
                <a:cs typeface="Consolas" panose="020B0609020204030204" pitchFamily="49" charset="0"/>
              </a:rPr>
              <a:t>MessageB</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msgB</a:t>
            </a:r>
            <a:r>
              <a:rPr lang="en-US" altLang="zh-CN" sz="1350" dirty="0">
                <a:solidFill>
                  <a:schemeClr val="tx2"/>
                </a:solidFill>
                <a:latin typeface="Consolas" panose="020B0609020204030204" pitchFamily="49" charset="0"/>
                <a:cs typeface="Consolas" panose="020B0609020204030204" pitchFamily="49" charset="0"/>
              </a:rPr>
              <a:t> = new </a:t>
            </a:r>
            <a:r>
              <a:rPr lang="en-US" altLang="zh-CN" sz="1350" dirty="0" err="1">
                <a:solidFill>
                  <a:schemeClr val="tx2"/>
                </a:solidFill>
                <a:latin typeface="Consolas" panose="020B0609020204030204" pitchFamily="49" charset="0"/>
                <a:cs typeface="Consolas" panose="020B0609020204030204" pitchFamily="49" charset="0"/>
              </a:rPr>
              <a:t>MessageB</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err="1">
                <a:solidFill>
                  <a:schemeClr val="tx2"/>
                </a:solidFill>
                <a:latin typeface="Consolas" panose="020B0609020204030204" pitchFamily="49" charset="0"/>
                <a:cs typeface="Consolas" panose="020B0609020204030204" pitchFamily="49" charset="0"/>
              </a:rPr>
              <a:t>session.getBasicRemote.sendObject</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msgA</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err="1">
                <a:solidFill>
                  <a:schemeClr val="tx2"/>
                </a:solidFill>
                <a:latin typeface="Consolas" panose="020B0609020204030204" pitchFamily="49" charset="0"/>
                <a:cs typeface="Consolas" panose="020B0609020204030204" pitchFamily="49" charset="0"/>
              </a:rPr>
              <a:t>session.getBasicRemote.sendObject</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msgB</a:t>
            </a:r>
            <a:r>
              <a:rPr lang="en-US"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zh-CN" altLang="en-US" sz="1275"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Decoders </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Implement one of the following interfaces:</a:t>
            </a:r>
            <a:endParaRPr lang="en-US" altLang="zh-CN" dirty="0"/>
          </a:p>
          <a:p>
            <a:pPr lvl="1"/>
            <a:r>
              <a:rPr lang="en-US" altLang="zh-CN" dirty="0" err="1">
                <a:solidFill>
                  <a:schemeClr val="tx2"/>
                </a:solidFill>
                <a:latin typeface="Consolas" panose="020B0609020204030204" pitchFamily="49" charset="0"/>
                <a:cs typeface="Consolas" panose="020B0609020204030204" pitchFamily="49" charset="0"/>
              </a:rPr>
              <a:t>Decoder.Text</a:t>
            </a:r>
            <a:r>
              <a:rPr lang="en-US" altLang="zh-CN" dirty="0">
                <a:solidFill>
                  <a:schemeClr val="tx2"/>
                </a:solidFill>
                <a:latin typeface="Consolas" panose="020B0609020204030204" pitchFamily="49" charset="0"/>
                <a:cs typeface="Consolas" panose="020B0609020204030204" pitchFamily="49" charset="0"/>
              </a:rPr>
              <a:t>&lt;T&gt;</a:t>
            </a:r>
            <a:r>
              <a:rPr lang="en-US" altLang="zh-CN" dirty="0"/>
              <a:t> for text messages</a:t>
            </a:r>
            <a:endParaRPr lang="en-US" altLang="zh-CN" dirty="0"/>
          </a:p>
          <a:p>
            <a:pPr lvl="1"/>
            <a:r>
              <a:rPr lang="en-US" altLang="zh-CN" dirty="0" err="1">
                <a:solidFill>
                  <a:schemeClr val="tx2"/>
                </a:solidFill>
                <a:latin typeface="Consolas" panose="020B0609020204030204" pitchFamily="49" charset="0"/>
                <a:cs typeface="Consolas" panose="020B0609020204030204" pitchFamily="49" charset="0"/>
              </a:rPr>
              <a:t>Decoder.Binary</a:t>
            </a:r>
            <a:r>
              <a:rPr lang="en-US" altLang="zh-CN" dirty="0">
                <a:solidFill>
                  <a:schemeClr val="tx2"/>
                </a:solidFill>
                <a:latin typeface="Consolas" panose="020B0609020204030204" pitchFamily="49" charset="0"/>
                <a:cs typeface="Consolas" panose="020B0609020204030204" pitchFamily="49" charset="0"/>
              </a:rPr>
              <a:t>&lt;T&gt;</a:t>
            </a:r>
            <a:r>
              <a:rPr lang="en-US" altLang="zh-CN" dirty="0"/>
              <a:t> for binary messages</a:t>
            </a:r>
            <a:endParaRPr lang="en-US" altLang="zh-CN" dirty="0"/>
          </a:p>
          <a:p>
            <a:pPr marL="300355" lvl="1" indent="0">
              <a:lnSpc>
                <a:spcPct val="90000"/>
              </a:lnSpc>
              <a:buNone/>
            </a:pP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public class </a:t>
            </a:r>
            <a:r>
              <a:rPr lang="en-US" altLang="zh-CN" sz="1275" dirty="0" err="1">
                <a:solidFill>
                  <a:schemeClr val="tx2"/>
                </a:solidFill>
                <a:latin typeface="Consolas" panose="020B0609020204030204" pitchFamily="49" charset="0"/>
                <a:cs typeface="Consolas" panose="020B0609020204030204" pitchFamily="49" charset="0"/>
              </a:rPr>
              <a:t>MessageTextDecoder</a:t>
            </a:r>
            <a:r>
              <a:rPr lang="en-US" altLang="zh-CN" sz="1275" dirty="0">
                <a:solidFill>
                  <a:schemeClr val="tx2"/>
                </a:solidFill>
                <a:latin typeface="Consolas" panose="020B0609020204030204" pitchFamily="49" charset="0"/>
                <a:cs typeface="Consolas" panose="020B0609020204030204" pitchFamily="49" charset="0"/>
              </a:rPr>
              <a:t> implements </a:t>
            </a:r>
            <a:r>
              <a:rPr lang="en-US" altLang="zh-CN" sz="1275" dirty="0" err="1">
                <a:solidFill>
                  <a:schemeClr val="tx2"/>
                </a:solidFill>
                <a:latin typeface="Consolas" panose="020B0609020204030204" pitchFamily="49" charset="0"/>
                <a:cs typeface="Consolas" panose="020B0609020204030204" pitchFamily="49" charset="0"/>
              </a:rPr>
              <a:t>Decoder.Text</a:t>
            </a:r>
            <a:r>
              <a:rPr lang="en-US" altLang="zh-CN" sz="1275" dirty="0">
                <a:solidFill>
                  <a:schemeClr val="tx2"/>
                </a:solidFill>
                <a:latin typeface="Consolas" panose="020B0609020204030204" pitchFamily="49" charset="0"/>
                <a:cs typeface="Consolas" panose="020B0609020204030204" pitchFamily="49" charset="0"/>
              </a:rPr>
              <a:t>&lt;Message&gt;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@Override</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public void </a:t>
            </a:r>
            <a:r>
              <a:rPr lang="en-US" altLang="zh-CN" sz="1275" dirty="0" err="1">
                <a:solidFill>
                  <a:schemeClr val="tx2"/>
                </a:solidFill>
                <a:latin typeface="Consolas" panose="020B0609020204030204" pitchFamily="49" charset="0"/>
                <a:cs typeface="Consolas" panose="020B0609020204030204" pitchFamily="49" charset="0"/>
              </a:rPr>
              <a:t>init</a:t>
            </a:r>
            <a:r>
              <a:rPr lang="en-US" altLang="zh-CN" sz="1275" dirty="0">
                <a:solidFill>
                  <a:schemeClr val="tx2"/>
                </a:solidFill>
                <a:latin typeface="Consolas" panose="020B0609020204030204" pitchFamily="49" charset="0"/>
                <a:cs typeface="Consolas" panose="020B0609020204030204" pitchFamily="49" charset="0"/>
              </a:rPr>
              <a:t>(</a:t>
            </a:r>
            <a:r>
              <a:rPr lang="en-US" altLang="zh-CN" sz="1275" dirty="0" err="1">
                <a:solidFill>
                  <a:schemeClr val="tx2"/>
                </a:solidFill>
                <a:latin typeface="Consolas" panose="020B0609020204030204" pitchFamily="49" charset="0"/>
                <a:cs typeface="Consolas" panose="020B0609020204030204" pitchFamily="49" charset="0"/>
              </a:rPr>
              <a:t>EndpointConfig</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chemeClr val="tx2"/>
                </a:solidFill>
                <a:latin typeface="Consolas" panose="020B0609020204030204" pitchFamily="49" charset="0"/>
                <a:cs typeface="Consolas" panose="020B0609020204030204" pitchFamily="49" charset="0"/>
              </a:rPr>
              <a:t>ec</a:t>
            </a:r>
            <a:r>
              <a:rPr lang="en-US" altLang="zh-CN" sz="1275" dirty="0">
                <a:solidFill>
                  <a:schemeClr val="tx2"/>
                </a:solidFill>
                <a:latin typeface="Consolas" panose="020B0609020204030204" pitchFamily="49" charset="0"/>
                <a:cs typeface="Consolas" panose="020B0609020204030204" pitchFamily="49" charset="0"/>
              </a:rPr>
              <a:t>) {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@Override</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public void destroy() {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@Override</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public </a:t>
            </a:r>
            <a:r>
              <a:rPr lang="en-US" altLang="zh-CN" sz="1275" dirty="0">
                <a:solidFill>
                  <a:srgbClr val="FF0000"/>
                </a:solidFill>
                <a:latin typeface="Consolas" panose="020B0609020204030204" pitchFamily="49" charset="0"/>
                <a:cs typeface="Consolas" panose="020B0609020204030204" pitchFamily="49" charset="0"/>
              </a:rPr>
              <a:t>Message</a:t>
            </a:r>
            <a:r>
              <a:rPr lang="en-US" altLang="zh-CN" sz="1275" dirty="0">
                <a:solidFill>
                  <a:schemeClr val="tx2"/>
                </a:solidFill>
                <a:latin typeface="Consolas" panose="020B0609020204030204" pitchFamily="49" charset="0"/>
                <a:cs typeface="Consolas" panose="020B0609020204030204" pitchFamily="49" charset="0"/>
              </a:rPr>
              <a:t> decode(String string) throws </a:t>
            </a:r>
            <a:r>
              <a:rPr lang="en-US" altLang="zh-CN" sz="1275" dirty="0" err="1">
                <a:solidFill>
                  <a:schemeClr val="tx2"/>
                </a:solidFill>
                <a:latin typeface="Consolas" panose="020B0609020204030204" pitchFamily="49" charset="0"/>
                <a:cs typeface="Consolas" panose="020B0609020204030204" pitchFamily="49" charset="0"/>
              </a:rPr>
              <a:t>DecodeException</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 Read message...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if ( /* message is an A message */ ) return new </a:t>
            </a:r>
            <a:r>
              <a:rPr lang="en-US" altLang="zh-CN" sz="1275" dirty="0" err="1">
                <a:solidFill>
                  <a:schemeClr val="tx2"/>
                </a:solidFill>
                <a:latin typeface="Consolas" panose="020B0609020204030204" pitchFamily="49" charset="0"/>
                <a:cs typeface="Consolas" panose="020B0609020204030204" pitchFamily="49" charset="0"/>
              </a:rPr>
              <a:t>MessageA</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else if ( /* message is a B message */ ) return new </a:t>
            </a:r>
            <a:r>
              <a:rPr lang="en-US" altLang="zh-CN" sz="1275" dirty="0" err="1">
                <a:solidFill>
                  <a:schemeClr val="tx2"/>
                </a:solidFill>
                <a:latin typeface="Consolas" panose="020B0609020204030204" pitchFamily="49" charset="0"/>
                <a:cs typeface="Consolas" panose="020B0609020204030204" pitchFamily="49" charset="0"/>
              </a:rPr>
              <a:t>MessageB</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@Override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public </a:t>
            </a:r>
            <a:r>
              <a:rPr lang="en-US" altLang="zh-CN" sz="1275" dirty="0" err="1">
                <a:solidFill>
                  <a:schemeClr val="tx2"/>
                </a:solidFill>
                <a:latin typeface="Consolas" panose="020B0609020204030204" pitchFamily="49" charset="0"/>
                <a:cs typeface="Consolas" panose="020B0609020204030204" pitchFamily="49" charset="0"/>
              </a:rPr>
              <a:t>boolean</a:t>
            </a:r>
            <a:r>
              <a:rPr lang="en-US" altLang="zh-CN" sz="1275" dirty="0">
                <a:solidFill>
                  <a:schemeClr val="tx2"/>
                </a:solidFill>
                <a:latin typeface="Consolas" panose="020B0609020204030204" pitchFamily="49" charset="0"/>
                <a:cs typeface="Consolas" panose="020B0609020204030204" pitchFamily="49" charset="0"/>
              </a:rPr>
              <a:t> </a:t>
            </a:r>
            <a:r>
              <a:rPr lang="en-US" altLang="zh-CN" sz="1275" dirty="0" err="1">
                <a:solidFill>
                  <a:srgbClr val="FF0000"/>
                </a:solidFill>
                <a:latin typeface="Consolas" panose="020B0609020204030204" pitchFamily="49" charset="0"/>
                <a:cs typeface="Consolas" panose="020B0609020204030204" pitchFamily="49" charset="0"/>
              </a:rPr>
              <a:t>willDecode</a:t>
            </a:r>
            <a:r>
              <a:rPr lang="en-US" altLang="zh-CN" sz="1275" dirty="0">
                <a:solidFill>
                  <a:schemeClr val="tx2"/>
                </a:solidFill>
                <a:latin typeface="Consolas" panose="020B0609020204030204" pitchFamily="49" charset="0"/>
                <a:cs typeface="Consolas" panose="020B0609020204030204" pitchFamily="49" charset="0"/>
              </a:rPr>
              <a:t>(String string)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 </a:t>
            </a:r>
            <a:r>
              <a:rPr lang="en-US" altLang="zh-CN" sz="1275" dirty="0">
                <a:solidFill>
                  <a:srgbClr val="FF0000"/>
                </a:solidFill>
                <a:latin typeface="Consolas" panose="020B0609020204030204" pitchFamily="49" charset="0"/>
                <a:cs typeface="Consolas" panose="020B0609020204030204" pitchFamily="49" charset="0"/>
              </a:rPr>
              <a:t>Determine if the message can be converted into either a</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 </a:t>
            </a:r>
            <a:r>
              <a:rPr lang="en-US" altLang="zh-CN" sz="1275" dirty="0" err="1">
                <a:solidFill>
                  <a:schemeClr val="tx2"/>
                </a:solidFill>
                <a:latin typeface="Consolas" panose="020B0609020204030204" pitchFamily="49" charset="0"/>
                <a:cs typeface="Consolas" panose="020B0609020204030204" pitchFamily="49" charset="0"/>
              </a:rPr>
              <a:t>MessageA</a:t>
            </a:r>
            <a:r>
              <a:rPr lang="en-US" altLang="zh-CN" sz="1275" dirty="0">
                <a:solidFill>
                  <a:schemeClr val="tx2"/>
                </a:solidFill>
                <a:latin typeface="Consolas" panose="020B0609020204030204" pitchFamily="49" charset="0"/>
                <a:cs typeface="Consolas" panose="020B0609020204030204" pitchFamily="49" charset="0"/>
              </a:rPr>
              <a:t> object or a </a:t>
            </a:r>
            <a:r>
              <a:rPr lang="en-US" altLang="zh-CN" sz="1275" dirty="0" err="1">
                <a:solidFill>
                  <a:schemeClr val="tx2"/>
                </a:solidFill>
                <a:latin typeface="Consolas" panose="020B0609020204030204" pitchFamily="49" charset="0"/>
                <a:cs typeface="Consolas" panose="020B0609020204030204" pitchFamily="49" charset="0"/>
              </a:rPr>
              <a:t>MessageB</a:t>
            </a:r>
            <a:r>
              <a:rPr lang="en-US" altLang="zh-CN" sz="1275" dirty="0">
                <a:solidFill>
                  <a:schemeClr val="tx2"/>
                </a:solidFill>
                <a:latin typeface="Consolas" panose="020B0609020204030204" pitchFamily="49" charset="0"/>
                <a:cs typeface="Consolas" panose="020B0609020204030204" pitchFamily="49" charset="0"/>
              </a:rPr>
              <a:t> object...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return </a:t>
            </a:r>
            <a:r>
              <a:rPr lang="en-US" altLang="zh-CN" sz="1275" dirty="0" err="1">
                <a:solidFill>
                  <a:schemeClr val="tx2"/>
                </a:solidFill>
                <a:latin typeface="Consolas" panose="020B0609020204030204" pitchFamily="49" charset="0"/>
                <a:cs typeface="Consolas" panose="020B0609020204030204" pitchFamily="49" charset="0"/>
              </a:rPr>
              <a:t>canDecode</a:t>
            </a:r>
            <a:r>
              <a:rPr lang="en-US" altLang="zh-CN" sz="1275" dirty="0">
                <a:solidFill>
                  <a:schemeClr val="tx2"/>
                </a:solidFill>
                <a:latin typeface="Consolas" panose="020B0609020204030204" pitchFamily="49" charset="0"/>
                <a:cs typeface="Consolas" panose="020B0609020204030204" pitchFamily="49" charset="0"/>
              </a:rPr>
              <a:t>;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 } </a:t>
            </a:r>
            <a:endParaRPr lang="en-US" altLang="zh-CN" sz="1275"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sz="1275" dirty="0">
                <a:solidFill>
                  <a:schemeClr val="tx2"/>
                </a:solidFill>
                <a:latin typeface="Consolas" panose="020B0609020204030204" pitchFamily="49" charset="0"/>
                <a:cs typeface="Consolas" panose="020B0609020204030204" pitchFamily="49" charset="0"/>
              </a:rPr>
              <a:t>}</a:t>
            </a:r>
            <a:endParaRPr lang="zh-CN" altLang="en-US" sz="1275"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zh-CN" altLang="en-US" sz="1275"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5781040" y="2649855"/>
            <a:ext cx="3430905" cy="1568450"/>
          </a:xfrm>
          <a:prstGeom prst="rect">
            <a:avLst/>
          </a:prstGeom>
          <a:noFill/>
        </p:spPr>
        <p:txBody>
          <a:bodyPr wrap="none" rtlCol="0">
            <a:spAutoFit/>
          </a:bodyPr>
          <a:p>
            <a:r>
              <a:rPr lang="zh-CN" altLang="en-US" sz="1600"/>
              <a:t>这里的</a:t>
            </a:r>
            <a:r>
              <a:rPr lang="en-US" altLang="zh-CN" sz="1600"/>
              <a:t>decode</a:t>
            </a:r>
            <a:r>
              <a:rPr lang="zh-CN" altLang="en-US" sz="1600"/>
              <a:t>函数只能返回</a:t>
            </a:r>
            <a:r>
              <a:rPr lang="en-US" altLang="zh-CN" sz="1600"/>
              <a:t>Message</a:t>
            </a:r>
            <a:endParaRPr lang="en-US" altLang="zh-CN" sz="1600"/>
          </a:p>
          <a:p>
            <a:r>
              <a:rPr lang="zh-CN" altLang="en-US" sz="1600"/>
              <a:t>的父类型，因为在</a:t>
            </a:r>
            <a:r>
              <a:rPr lang="en-US" altLang="zh-CN" sz="1600"/>
              <a:t>decode</a:t>
            </a:r>
            <a:r>
              <a:rPr lang="zh-CN" altLang="en-US" sz="1600"/>
              <a:t>之前也不知</a:t>
            </a:r>
            <a:endParaRPr lang="zh-CN" altLang="en-US" sz="1600"/>
          </a:p>
          <a:p>
            <a:r>
              <a:rPr lang="zh-CN" altLang="en-US" sz="1600"/>
              <a:t>道传入的</a:t>
            </a:r>
            <a:r>
              <a:rPr lang="en-US" altLang="zh-CN" sz="1600"/>
              <a:t>string</a:t>
            </a:r>
            <a:r>
              <a:rPr lang="zh-CN" altLang="en-US" sz="1600"/>
              <a:t>会被转化成那种类型</a:t>
            </a:r>
            <a:endParaRPr lang="zh-CN" altLang="en-US" sz="1600"/>
          </a:p>
          <a:p>
            <a:r>
              <a:rPr lang="zh-CN" altLang="en-US" sz="1600"/>
              <a:t>的</a:t>
            </a:r>
            <a:r>
              <a:rPr lang="en-US" altLang="zh-CN" sz="1600"/>
              <a:t>message</a:t>
            </a:r>
            <a:r>
              <a:rPr lang="zh-CN" altLang="en-US" sz="1600"/>
              <a:t>，只能后续通过</a:t>
            </a:r>
            <a:r>
              <a:rPr lang="en-US" altLang="zh-CN" sz="1600"/>
              <a:t>instanceof</a:t>
            </a:r>
            <a:endParaRPr lang="en-US" altLang="zh-CN" sz="1600"/>
          </a:p>
          <a:p>
            <a:r>
              <a:rPr lang="zh-CN" altLang="en-US" sz="1600"/>
              <a:t>的方式来判断到底是</a:t>
            </a:r>
            <a:r>
              <a:rPr lang="en-US" altLang="zh-CN" sz="1600"/>
              <a:t>MessageA</a:t>
            </a:r>
            <a:r>
              <a:rPr lang="zh-CN" altLang="en-US" sz="1600"/>
              <a:t>还是</a:t>
            </a:r>
            <a:endParaRPr lang="zh-CN" altLang="en-US" sz="1600"/>
          </a:p>
          <a:p>
            <a:r>
              <a:rPr lang="en-US" altLang="zh-CN" sz="1600"/>
              <a:t>essageB</a:t>
            </a:r>
            <a:r>
              <a:rPr lang="zh-CN" altLang="en-US" sz="1600"/>
              <a:t>了。</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Decoders </a:t>
            </a:r>
            <a:endParaRPr lang="zh-CN" altLang="en-US" dirty="0"/>
          </a:p>
        </p:txBody>
      </p:sp>
      <p:sp>
        <p:nvSpPr>
          <p:cNvPr id="3" name="内容占位符 2"/>
          <p:cNvSpPr>
            <a:spLocks noGrp="1"/>
          </p:cNvSpPr>
          <p:nvPr>
            <p:ph idx="1"/>
          </p:nvPr>
        </p:nvSpPr>
        <p:spPr/>
        <p:txBody>
          <a:bodyPr>
            <a:normAutofit lnSpcReduction="10000"/>
          </a:bodyPr>
          <a:lstStyle/>
          <a:p>
            <a:r>
              <a:rPr lang="en-US" altLang="zh-CN" sz="1500" dirty="0"/>
              <a:t>Then, add the decoders parameter to the </a:t>
            </a:r>
            <a:r>
              <a:rPr lang="en-US" altLang="zh-CN" sz="1500" dirty="0" err="1">
                <a:solidFill>
                  <a:schemeClr val="tx2"/>
                </a:solidFill>
                <a:latin typeface="Consolas" panose="020B0609020204030204" pitchFamily="49" charset="0"/>
                <a:cs typeface="Consolas" panose="020B0609020204030204" pitchFamily="49" charset="0"/>
              </a:rPr>
              <a:t>ServerEndpoint</a:t>
            </a:r>
            <a:r>
              <a:rPr lang="en-US" altLang="zh-CN" sz="1500" dirty="0"/>
              <a:t> annotation as follows:</a:t>
            </a:r>
            <a:endParaRPr lang="en-US" altLang="zh-CN" sz="1500" dirty="0"/>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ServerEndpoint</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value = "/</a:t>
            </a:r>
            <a:r>
              <a:rPr lang="en-US" altLang="zh-CN" sz="1350" dirty="0" err="1">
                <a:solidFill>
                  <a:schemeClr val="tx2"/>
                </a:solidFill>
                <a:latin typeface="Consolas" panose="020B0609020204030204" pitchFamily="49" charset="0"/>
                <a:cs typeface="Consolas" panose="020B0609020204030204" pitchFamily="49" charset="0"/>
              </a:rPr>
              <a:t>myendpoint</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encoders =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MessageATextEncoder.class</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MessageBTextEncoder.class</a:t>
            </a: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decoders = { </a:t>
            </a:r>
            <a:r>
              <a:rPr lang="en-US" altLang="zh-CN" sz="1350" dirty="0" err="1">
                <a:solidFill>
                  <a:schemeClr val="tx2"/>
                </a:solidFill>
                <a:latin typeface="Consolas" panose="020B0609020204030204" pitchFamily="49" charset="0"/>
                <a:cs typeface="Consolas" panose="020B0609020204030204" pitchFamily="49" charset="0"/>
              </a:rPr>
              <a:t>MessageTextDecoder.class</a:t>
            </a:r>
            <a:r>
              <a:rPr lang="en-US" altLang="zh-CN" sz="1350" dirty="0">
                <a:solidFill>
                  <a:schemeClr val="tx2"/>
                </a:solidFill>
                <a:latin typeface="Consolas" panose="020B0609020204030204" pitchFamily="49" charset="0"/>
                <a:cs typeface="Consolas" panose="020B0609020204030204" pitchFamily="49" charset="0"/>
              </a:rPr>
              <a:t> }</a:t>
            </a:r>
            <a:endParaRPr lang="zh-CN" altLang="en-US"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public class </a:t>
            </a:r>
            <a:r>
              <a:rPr lang="en-US" altLang="zh-CN" sz="1350" dirty="0" err="1">
                <a:solidFill>
                  <a:schemeClr val="tx2"/>
                </a:solidFill>
                <a:latin typeface="Consolas" panose="020B0609020204030204" pitchFamily="49" charset="0"/>
                <a:cs typeface="Consolas" panose="020B0609020204030204" pitchFamily="49" charset="0"/>
              </a:rPr>
              <a:t>EncEndpoint</a:t>
            </a:r>
            <a:r>
              <a:rPr lang="en-US" altLang="zh-CN" sz="1350" dirty="0">
                <a:solidFill>
                  <a:schemeClr val="tx2"/>
                </a:solidFill>
                <a:latin typeface="Consolas" panose="020B0609020204030204" pitchFamily="49" charset="0"/>
                <a:cs typeface="Consolas" panose="020B0609020204030204" pitchFamily="49" charset="0"/>
              </a:rPr>
              <a:t> { ...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en-US" altLang="zh-CN" sz="1275" dirty="0">
              <a:solidFill>
                <a:schemeClr val="tx2"/>
              </a:solidFill>
              <a:latin typeface="Consolas" panose="020B0609020204030204" pitchFamily="49" charset="0"/>
              <a:cs typeface="Consolas" panose="020B0609020204030204" pitchFamily="49" charset="0"/>
            </a:endParaRPr>
          </a:p>
          <a:p>
            <a:r>
              <a:rPr lang="en-US" altLang="zh-CN" sz="1500" dirty="0"/>
              <a:t>Now define a method in the endpoint class that receives </a:t>
            </a:r>
            <a:r>
              <a:rPr lang="en-US" altLang="zh-CN" sz="1500" dirty="0" err="1"/>
              <a:t>MessageA</a:t>
            </a:r>
            <a:r>
              <a:rPr lang="en-US" altLang="zh-CN" sz="1500" dirty="0"/>
              <a:t> and </a:t>
            </a:r>
            <a:r>
              <a:rPr lang="en-US" altLang="zh-CN" sz="1500" dirty="0" err="1"/>
              <a:t>MessageB</a:t>
            </a:r>
            <a:r>
              <a:rPr lang="en-US" altLang="zh-CN" sz="1500" dirty="0"/>
              <a:t> objects as follows:</a:t>
            </a:r>
            <a:endParaRPr lang="en-US" altLang="zh-CN" sz="1500" dirty="0"/>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OnMessage</a:t>
            </a:r>
            <a:r>
              <a:rPr lang="en-US" altLang="zh-CN" sz="1350" dirty="0">
                <a:solidFill>
                  <a:schemeClr val="tx2"/>
                </a:solidFill>
                <a:latin typeface="Consolas" panose="020B0609020204030204" pitchFamily="49" charset="0"/>
                <a:cs typeface="Consolas" panose="020B0609020204030204" pitchFamily="49" charset="0"/>
              </a:rPr>
              <a:t> public void message(Session </a:t>
            </a:r>
            <a:r>
              <a:rPr lang="en-US" altLang="zh-CN" sz="1350" dirty="0" err="1">
                <a:solidFill>
                  <a:schemeClr val="tx2"/>
                </a:solidFill>
                <a:latin typeface="Consolas" panose="020B0609020204030204" pitchFamily="49" charset="0"/>
                <a:cs typeface="Consolas" panose="020B0609020204030204" pitchFamily="49" charset="0"/>
              </a:rPr>
              <a:t>session</a:t>
            </a:r>
            <a:r>
              <a:rPr lang="en-US" altLang="zh-CN" sz="1350" dirty="0">
                <a:solidFill>
                  <a:schemeClr val="tx2"/>
                </a:solidFill>
                <a:latin typeface="Consolas" panose="020B0609020204030204" pitchFamily="49" charset="0"/>
                <a:cs typeface="Consolas" panose="020B0609020204030204" pitchFamily="49" charset="0"/>
              </a:rPr>
              <a:t>, Message </a:t>
            </a:r>
            <a:r>
              <a:rPr lang="en-US" altLang="zh-CN" sz="1350" dirty="0" err="1">
                <a:solidFill>
                  <a:schemeClr val="tx2"/>
                </a:solidFill>
                <a:latin typeface="Consolas" panose="020B0609020204030204" pitchFamily="49" charset="0"/>
                <a:cs typeface="Consolas" panose="020B0609020204030204" pitchFamily="49" charset="0"/>
              </a:rPr>
              <a:t>msg</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if (</a:t>
            </a:r>
            <a:r>
              <a:rPr lang="en-US" altLang="zh-CN" sz="1350" dirty="0" err="1">
                <a:solidFill>
                  <a:srgbClr val="FF0000"/>
                </a:solidFill>
                <a:latin typeface="Consolas" panose="020B0609020204030204" pitchFamily="49" charset="0"/>
                <a:cs typeface="Consolas" panose="020B0609020204030204" pitchFamily="49" charset="0"/>
              </a:rPr>
              <a:t>msg</a:t>
            </a:r>
            <a:r>
              <a:rPr lang="en-US" altLang="zh-CN" sz="1350" dirty="0">
                <a:solidFill>
                  <a:srgbClr val="FF0000"/>
                </a:solidFill>
                <a:latin typeface="Consolas" panose="020B0609020204030204" pitchFamily="49" charset="0"/>
                <a:cs typeface="Consolas" panose="020B0609020204030204" pitchFamily="49" charset="0"/>
              </a:rPr>
              <a:t> </a:t>
            </a:r>
            <a:r>
              <a:rPr lang="en-US" altLang="zh-CN" sz="1350" dirty="0" err="1">
                <a:solidFill>
                  <a:srgbClr val="FF0000"/>
                </a:solidFill>
                <a:latin typeface="Consolas" panose="020B0609020204030204" pitchFamily="49" charset="0"/>
                <a:cs typeface="Consolas" panose="020B0609020204030204" pitchFamily="49" charset="0"/>
              </a:rPr>
              <a:t>instanceof</a:t>
            </a:r>
            <a:r>
              <a:rPr lang="en-US" altLang="zh-CN" sz="1350" dirty="0">
                <a:solidFill>
                  <a:srgbClr val="FF0000"/>
                </a:solidFill>
                <a:latin typeface="Consolas" panose="020B0609020204030204" pitchFamily="49" charset="0"/>
                <a:cs typeface="Consolas" panose="020B0609020204030204" pitchFamily="49" charset="0"/>
              </a:rPr>
              <a:t> </a:t>
            </a:r>
            <a:r>
              <a:rPr lang="en-US" altLang="zh-CN" sz="1350" dirty="0" err="1">
                <a:solidFill>
                  <a:srgbClr val="FF0000"/>
                </a:solidFill>
                <a:latin typeface="Consolas" panose="020B0609020204030204" pitchFamily="49" charset="0"/>
                <a:cs typeface="Consolas" panose="020B0609020204030204" pitchFamily="49" charset="0"/>
              </a:rPr>
              <a:t>MessageA</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 We received a </a:t>
            </a:r>
            <a:r>
              <a:rPr lang="en-US" altLang="zh-CN" sz="1350" dirty="0" err="1">
                <a:solidFill>
                  <a:schemeClr val="tx2"/>
                </a:solidFill>
                <a:latin typeface="Consolas" panose="020B0609020204030204" pitchFamily="49" charset="0"/>
                <a:cs typeface="Consolas" panose="020B0609020204030204" pitchFamily="49" charset="0"/>
              </a:rPr>
              <a:t>MessageA</a:t>
            </a:r>
            <a:r>
              <a:rPr lang="en-US" altLang="zh-CN" sz="1350" dirty="0">
                <a:solidFill>
                  <a:schemeClr val="tx2"/>
                </a:solidFill>
                <a:latin typeface="Consolas" panose="020B0609020204030204" pitchFamily="49" charset="0"/>
                <a:cs typeface="Consolas" panose="020B0609020204030204" pitchFamily="49" charset="0"/>
              </a:rPr>
              <a:t> object...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else if (</a:t>
            </a:r>
            <a:r>
              <a:rPr lang="en-US" altLang="zh-CN" sz="1350" dirty="0" err="1">
                <a:solidFill>
                  <a:schemeClr val="tx2"/>
                </a:solidFill>
                <a:latin typeface="Consolas" panose="020B0609020204030204" pitchFamily="49" charset="0"/>
                <a:cs typeface="Consolas" panose="020B0609020204030204" pitchFamily="49" charset="0"/>
              </a:rPr>
              <a:t>msg</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instanceof</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MessageB</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 We received a </a:t>
            </a:r>
            <a:r>
              <a:rPr lang="en-US" altLang="zh-CN" sz="1350" dirty="0" err="1">
                <a:solidFill>
                  <a:schemeClr val="tx2"/>
                </a:solidFill>
                <a:latin typeface="Consolas" panose="020B0609020204030204" pitchFamily="49" charset="0"/>
                <a:cs typeface="Consolas" panose="020B0609020204030204" pitchFamily="49" charset="0"/>
              </a:rPr>
              <a:t>MessageB</a:t>
            </a:r>
            <a:r>
              <a:rPr lang="en-US" altLang="zh-CN" sz="1350" dirty="0">
                <a:solidFill>
                  <a:schemeClr val="tx2"/>
                </a:solidFill>
                <a:latin typeface="Consolas" panose="020B0609020204030204" pitchFamily="49" charset="0"/>
                <a:cs typeface="Consolas" panose="020B0609020204030204" pitchFamily="49" charset="0"/>
              </a:rPr>
              <a:t> object...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zh-CN" altLang="en-US" sz="1350"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Handling Errors</a:t>
            </a:r>
            <a:endParaRPr lang="en-US" altLang="zh-CN" dirty="0"/>
          </a:p>
        </p:txBody>
      </p:sp>
      <p:sp>
        <p:nvSpPr>
          <p:cNvPr id="3" name="内容占位符 2"/>
          <p:cNvSpPr>
            <a:spLocks noGrp="1"/>
          </p:cNvSpPr>
          <p:nvPr>
            <p:ph idx="1"/>
          </p:nvPr>
        </p:nvSpPr>
        <p:spPr/>
        <p:txBody>
          <a:bodyPr>
            <a:normAutofit/>
          </a:bodyPr>
          <a:lstStyle/>
          <a:p>
            <a:r>
              <a:rPr lang="en-US" altLang="zh-CN" sz="1500" dirty="0"/>
              <a:t>To designate a method that handles errors in an annotated </a:t>
            </a:r>
            <a:r>
              <a:rPr lang="en-US" altLang="zh-CN" sz="1500" dirty="0" err="1"/>
              <a:t>WebSocket</a:t>
            </a:r>
            <a:r>
              <a:rPr lang="en-US" altLang="zh-CN" sz="1500" dirty="0"/>
              <a:t> endpoint, decorate it with </a:t>
            </a:r>
            <a:r>
              <a:rPr lang="en-US" altLang="zh-CN" sz="1500" dirty="0">
                <a:solidFill>
                  <a:srgbClr val="FF0000"/>
                </a:solidFill>
              </a:rPr>
              <a:t>@</a:t>
            </a:r>
            <a:r>
              <a:rPr lang="en-US" altLang="zh-CN" sz="1500" dirty="0" err="1">
                <a:solidFill>
                  <a:srgbClr val="FF0000"/>
                </a:solidFill>
              </a:rPr>
              <a:t>OnError</a:t>
            </a:r>
            <a:r>
              <a:rPr lang="en-US" altLang="zh-CN" sz="1500" dirty="0"/>
              <a:t>:</a:t>
            </a:r>
            <a:endParaRPr lang="en-US" altLang="zh-CN" sz="1500" dirty="0"/>
          </a:p>
          <a:p>
            <a:endParaRPr lang="en-US" altLang="zh-CN" sz="1500" dirty="0"/>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ServerEndpoint</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testendpoint</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public class </a:t>
            </a:r>
            <a:r>
              <a:rPr lang="en-US" altLang="zh-CN" sz="1350" dirty="0" err="1">
                <a:solidFill>
                  <a:schemeClr val="tx2"/>
                </a:solidFill>
                <a:latin typeface="Consolas" panose="020B0609020204030204" pitchFamily="49" charset="0"/>
                <a:cs typeface="Consolas" panose="020B0609020204030204" pitchFamily="49" charset="0"/>
              </a:rPr>
              <a:t>TestEndpoint</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OnError</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public void error(Session </a:t>
            </a:r>
            <a:r>
              <a:rPr lang="en-US" altLang="zh-CN" sz="1350" dirty="0" err="1">
                <a:solidFill>
                  <a:schemeClr val="tx2"/>
                </a:solidFill>
                <a:latin typeface="Consolas" panose="020B0609020204030204" pitchFamily="49" charset="0"/>
                <a:cs typeface="Consolas" panose="020B0609020204030204" pitchFamily="49" charset="0"/>
              </a:rPr>
              <a:t>session</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Throwable</a:t>
            </a:r>
            <a:r>
              <a:rPr lang="en-US" altLang="zh-CN" sz="1350" dirty="0">
                <a:solidFill>
                  <a:schemeClr val="tx2"/>
                </a:solidFill>
                <a:latin typeface="Consolas" panose="020B0609020204030204" pitchFamily="49" charset="0"/>
                <a:cs typeface="Consolas" panose="020B0609020204030204" pitchFamily="49" charset="0"/>
              </a:rPr>
              <a:t> 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t.printStackTrace</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r>
              <a:rPr lang="en-US"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a:p>
            <a:pPr marL="300355" lvl="1" indent="0">
              <a:lnSpc>
                <a:spcPct val="90000"/>
              </a:lnSpc>
              <a:buNone/>
            </a:pPr>
            <a:endParaRPr lang="zh-CN" altLang="en-US" sz="1350"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WebSocket</a:t>
            </a:r>
            <a:endParaRPr lang="zh-CN" altLang="en-US" dirty="0"/>
          </a:p>
        </p:txBody>
      </p:sp>
      <p:sp>
        <p:nvSpPr>
          <p:cNvPr id="3" name="内容占位符 2"/>
          <p:cNvSpPr>
            <a:spLocks noGrp="1"/>
          </p:cNvSpPr>
          <p:nvPr>
            <p:ph idx="1"/>
          </p:nvPr>
        </p:nvSpPr>
        <p:spPr/>
        <p:txBody>
          <a:bodyPr>
            <a:normAutofit/>
          </a:bodyPr>
          <a:lstStyle/>
          <a:p>
            <a:r>
              <a:rPr lang="en-US" altLang="zh-CN" dirty="0" err="1">
                <a:solidFill>
                  <a:srgbClr val="FF0000"/>
                </a:solidFill>
              </a:rPr>
              <a:t>WebSocket</a:t>
            </a:r>
            <a:r>
              <a:rPr lang="en-US" altLang="zh-CN" dirty="0">
                <a:solidFill>
                  <a:srgbClr val="FF0000"/>
                </a:solidFill>
              </a:rPr>
              <a:t> </a:t>
            </a:r>
            <a:r>
              <a:rPr lang="en-US" altLang="zh-CN" dirty="0"/>
              <a:t>is an application protocol that provides </a:t>
            </a:r>
            <a:r>
              <a:rPr lang="en-US" altLang="zh-CN" dirty="0">
                <a:solidFill>
                  <a:srgbClr val="FF0000"/>
                </a:solidFill>
              </a:rPr>
              <a:t>full-duplex(</a:t>
            </a:r>
            <a:r>
              <a:rPr lang="zh-CN" altLang="en-US" dirty="0">
                <a:solidFill>
                  <a:srgbClr val="FF0000"/>
                </a:solidFill>
              </a:rPr>
              <a:t>可以理解为双向通信</a:t>
            </a:r>
            <a:r>
              <a:rPr lang="en-US" altLang="zh-CN" dirty="0">
                <a:solidFill>
                  <a:srgbClr val="FF0000"/>
                </a:solidFill>
              </a:rPr>
              <a:t>) </a:t>
            </a:r>
            <a:r>
              <a:rPr lang="en-US" altLang="zh-CN" dirty="0"/>
              <a:t>communications between </a:t>
            </a:r>
            <a:r>
              <a:rPr lang="en-US" altLang="zh-CN" dirty="0">
                <a:solidFill>
                  <a:srgbClr val="FF0000"/>
                </a:solidFill>
              </a:rPr>
              <a:t>two peers(</a:t>
            </a:r>
            <a:r>
              <a:rPr lang="zh-CN" altLang="en-US" dirty="0">
                <a:solidFill>
                  <a:srgbClr val="FF0000"/>
                </a:solidFill>
              </a:rPr>
              <a:t>因为可以双向通信</a:t>
            </a:r>
            <a:r>
              <a:rPr lang="en-US" altLang="zh-CN" dirty="0">
                <a:solidFill>
                  <a:srgbClr val="FF0000"/>
                </a:solidFill>
              </a:rPr>
              <a:t>,</a:t>
            </a:r>
            <a:r>
              <a:rPr lang="zh-CN" altLang="en-US" dirty="0">
                <a:solidFill>
                  <a:srgbClr val="FF0000"/>
                </a:solidFill>
              </a:rPr>
              <a:t>所以对于</a:t>
            </a:r>
            <a:r>
              <a:rPr lang="en-US" altLang="zh-CN" dirty="0">
                <a:solidFill>
                  <a:srgbClr val="FF0000"/>
                </a:solidFill>
              </a:rPr>
              <a:t>ws</a:t>
            </a:r>
            <a:r>
              <a:rPr lang="zh-CN" altLang="en-US" dirty="0">
                <a:solidFill>
                  <a:srgbClr val="FF0000"/>
                </a:solidFill>
              </a:rPr>
              <a:t>而言其两端是等价的，类似于</a:t>
            </a:r>
            <a:r>
              <a:rPr lang="en-US" altLang="zh-CN" dirty="0">
                <a:solidFill>
                  <a:srgbClr val="FF0000"/>
                </a:solidFill>
              </a:rPr>
              <a:t>kafka</a:t>
            </a:r>
            <a:r>
              <a:rPr lang="zh-CN" altLang="en-US" dirty="0">
                <a:solidFill>
                  <a:srgbClr val="FF0000"/>
                </a:solidFill>
              </a:rPr>
              <a:t>的</a:t>
            </a:r>
            <a:r>
              <a:rPr lang="en-US" altLang="zh-CN" dirty="0">
                <a:solidFill>
                  <a:srgbClr val="FF0000"/>
                </a:solidFill>
              </a:rPr>
              <a:t>MOM)</a:t>
            </a:r>
            <a:r>
              <a:rPr lang="en-US" altLang="zh-CN" dirty="0"/>
              <a:t> over the TCP protocol.</a:t>
            </a:r>
            <a:endParaRPr lang="en-US" altLang="zh-CN" dirty="0"/>
          </a:p>
          <a:p>
            <a:pPr lvl="1"/>
            <a:r>
              <a:rPr lang="en-US" altLang="zh-CN" dirty="0"/>
              <a:t>In the traditional request-response model used in HTTP, the client requests resources and the server provides responses. </a:t>
            </a:r>
            <a:endParaRPr lang="en-US" altLang="zh-CN" dirty="0"/>
          </a:p>
          <a:p>
            <a:pPr lvl="1"/>
            <a:r>
              <a:rPr lang="en-US" altLang="zh-CN" dirty="0"/>
              <a:t>The exchange is always </a:t>
            </a:r>
            <a:r>
              <a:rPr lang="en-US" altLang="zh-CN" dirty="0">
                <a:solidFill>
                  <a:srgbClr val="FF0000"/>
                </a:solidFill>
              </a:rPr>
              <a:t>initiated by the client</a:t>
            </a:r>
            <a:r>
              <a:rPr lang="en-US" altLang="zh-CN" dirty="0"/>
              <a:t>; the server cannot send any data </a:t>
            </a:r>
            <a:r>
              <a:rPr lang="en-US" altLang="zh-CN" dirty="0">
                <a:solidFill>
                  <a:srgbClr val="FF0000"/>
                </a:solidFill>
              </a:rPr>
              <a:t>without the client requesting it first</a:t>
            </a:r>
            <a:r>
              <a:rPr lang="en-US" altLang="zh-CN" dirty="0"/>
              <a:t>. (</a:t>
            </a:r>
            <a:r>
              <a:rPr lang="zh-CN" altLang="en-US" dirty="0"/>
              <a:t>原始的</a:t>
            </a:r>
            <a:r>
              <a:rPr lang="en-US" altLang="zh-CN" dirty="0"/>
              <a:t>HTTP</a:t>
            </a:r>
            <a:r>
              <a:rPr lang="zh-CN" altLang="en-US" dirty="0"/>
              <a:t>模式一定是需要用户驱动的，</a:t>
            </a:r>
            <a:r>
              <a:rPr lang="en-US" altLang="zh-CN" dirty="0"/>
              <a:t>ws</a:t>
            </a:r>
            <a:r>
              <a:rPr lang="zh-CN" altLang="en-US" dirty="0"/>
              <a:t>希望解决的是</a:t>
            </a:r>
            <a:r>
              <a:rPr lang="en-US" altLang="zh-CN" dirty="0"/>
              <a:t>server</a:t>
            </a:r>
            <a:r>
              <a:rPr lang="zh-CN" altLang="en-US" dirty="0"/>
              <a:t>主动推送</a:t>
            </a:r>
            <a:r>
              <a:rPr lang="en-US" altLang="zh-CN" dirty="0"/>
              <a:t>/</a:t>
            </a:r>
            <a:r>
              <a:rPr lang="zh-CN" altLang="en-US" dirty="0"/>
              <a:t>接收</a:t>
            </a:r>
            <a:r>
              <a:rPr lang="en-US" altLang="zh-CN" dirty="0"/>
              <a:t>)</a:t>
            </a:r>
            <a:endParaRPr lang="en-US" altLang="zh-CN" dirty="0"/>
          </a:p>
          <a:p>
            <a:pPr lvl="1"/>
            <a:r>
              <a:rPr lang="en-US" altLang="zh-CN" dirty="0"/>
              <a:t>The </a:t>
            </a:r>
            <a:r>
              <a:rPr lang="en-US" altLang="zh-CN" dirty="0" err="1">
                <a:solidFill>
                  <a:srgbClr val="FF0000"/>
                </a:solidFill>
              </a:rPr>
              <a:t>WebSocket</a:t>
            </a:r>
            <a:r>
              <a:rPr lang="en-US" altLang="zh-CN" dirty="0">
                <a:solidFill>
                  <a:srgbClr val="FF0000"/>
                </a:solidFill>
              </a:rPr>
              <a:t> </a:t>
            </a:r>
            <a:r>
              <a:rPr lang="en-US" altLang="zh-CN" dirty="0"/>
              <a:t>protocol provides a full-duplex communication channel between the client and the server. </a:t>
            </a:r>
            <a:endParaRPr lang="en-US" altLang="zh-CN" dirty="0"/>
          </a:p>
          <a:p>
            <a:pPr lvl="1"/>
            <a:r>
              <a:rPr lang="en-US" altLang="zh-CN" dirty="0"/>
              <a:t>Combined with other client technologies, such as </a:t>
            </a:r>
            <a:r>
              <a:rPr lang="en-US" altLang="zh-CN" dirty="0">
                <a:solidFill>
                  <a:srgbClr val="FF0000"/>
                </a:solidFill>
              </a:rPr>
              <a:t>JavaScript</a:t>
            </a:r>
            <a:r>
              <a:rPr lang="en-US" altLang="zh-CN" dirty="0"/>
              <a:t> and </a:t>
            </a:r>
            <a:r>
              <a:rPr lang="en-US" altLang="zh-CN" dirty="0">
                <a:solidFill>
                  <a:srgbClr val="FF0000"/>
                </a:solidFill>
              </a:rPr>
              <a:t>HTML5</a:t>
            </a:r>
            <a:r>
              <a:rPr lang="en-US" altLang="zh-CN" dirty="0"/>
              <a:t>, </a:t>
            </a:r>
            <a:r>
              <a:rPr lang="en-US" altLang="zh-CN" dirty="0" err="1">
                <a:solidFill>
                  <a:srgbClr val="FF0000"/>
                </a:solidFill>
              </a:rPr>
              <a:t>WebSocket</a:t>
            </a:r>
            <a:r>
              <a:rPr lang="en-US" altLang="zh-CN" dirty="0">
                <a:solidFill>
                  <a:srgbClr val="FF0000"/>
                </a:solidFill>
              </a:rPr>
              <a:t> </a:t>
            </a:r>
            <a:r>
              <a:rPr lang="en-US" altLang="zh-CN" dirty="0"/>
              <a:t>enables web applications to deliver a richer user experience.</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503555" y="4187190"/>
            <a:ext cx="5633085" cy="337185"/>
          </a:xfrm>
          <a:prstGeom prst="rect">
            <a:avLst/>
          </a:prstGeom>
          <a:noFill/>
        </p:spPr>
        <p:txBody>
          <a:bodyPr wrap="none" rtlCol="0">
            <a:spAutoFit/>
          </a:bodyPr>
          <a:p>
            <a:r>
              <a:rPr lang="en-US" altLang="zh-CN" sz="1600"/>
              <a:t>websocket</a:t>
            </a:r>
            <a:r>
              <a:rPr lang="zh-CN" altLang="en-US" sz="1600"/>
              <a:t>是基于</a:t>
            </a:r>
            <a:r>
              <a:rPr lang="en-US" altLang="zh-CN" sz="1600"/>
              <a:t>TCP</a:t>
            </a:r>
            <a:r>
              <a:rPr lang="zh-CN" altLang="en-US" sz="1600"/>
              <a:t>的长连接来实现的，提高了数据的实时性</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a:t>
            </a:r>
            <a:r>
              <a:rPr kumimoji="1" lang="zh-CN" altLang="en-US" dirty="0"/>
              <a:t> </a:t>
            </a:r>
            <a:r>
              <a:rPr kumimoji="1" lang="en-US" altLang="zh-CN" dirty="0"/>
              <a:t>WebSocket</a:t>
            </a:r>
            <a:r>
              <a:rPr kumimoji="1" lang="zh-CN" altLang="en-US" dirty="0"/>
              <a:t> </a:t>
            </a:r>
            <a:r>
              <a:rPr kumimoji="1" lang="en-US" altLang="zh-CN" dirty="0"/>
              <a:t>in</a:t>
            </a:r>
            <a:r>
              <a:rPr kumimoji="1" lang="zh-CN" altLang="en-US" dirty="0"/>
              <a:t> </a:t>
            </a:r>
            <a:r>
              <a:rPr kumimoji="1" lang="en-US" altLang="zh-CN" dirty="0"/>
              <a:t>Spring</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err="1"/>
              <a:t>pom.xml</a:t>
            </a:r>
            <a:endParaRPr kumimoji="1" lang="en-US" altLang="zh-CN" dirty="0"/>
          </a:p>
          <a:p>
            <a:pPr marL="0" indent="0">
              <a:buNone/>
            </a:pPr>
            <a:r>
              <a:rPr lang="zh-CN" altLang="en-US" dirty="0">
                <a:solidFill>
                  <a:schemeClr val="tx2"/>
                </a:solidFill>
              </a:rPr>
              <a:t>&lt;dependency&gt;</a:t>
            </a:r>
            <a:endParaRPr lang="zh-CN" altLang="en-US" dirty="0">
              <a:solidFill>
                <a:schemeClr val="tx2"/>
              </a:solidFill>
            </a:endParaRPr>
          </a:p>
          <a:p>
            <a:pPr marL="0" indent="0">
              <a:buNone/>
            </a:pPr>
            <a:r>
              <a:rPr lang="zh-CN" altLang="en-US" dirty="0">
                <a:solidFill>
                  <a:schemeClr val="tx2"/>
                </a:solidFill>
              </a:rPr>
              <a:t>  &lt;groupId&gt;org.webjars&lt;/groupId&gt;</a:t>
            </a:r>
            <a:endParaRPr lang="zh-CN" altLang="en-US" dirty="0">
              <a:solidFill>
                <a:schemeClr val="tx2"/>
              </a:solidFill>
            </a:endParaRPr>
          </a:p>
          <a:p>
            <a:pPr marL="0" indent="0">
              <a:buNone/>
            </a:pPr>
            <a:r>
              <a:rPr lang="zh-CN" altLang="en-US" dirty="0">
                <a:solidFill>
                  <a:schemeClr val="tx2"/>
                </a:solidFill>
              </a:rPr>
              <a:t>  &lt;artifactId&gt;webjars-locator-core&lt;/artifactId&gt;</a:t>
            </a:r>
            <a:endParaRPr lang="zh-CN" altLang="en-US" dirty="0">
              <a:solidFill>
                <a:schemeClr val="tx2"/>
              </a:solidFill>
            </a:endParaRPr>
          </a:p>
          <a:p>
            <a:pPr marL="0" indent="0">
              <a:buNone/>
            </a:pPr>
            <a:r>
              <a:rPr lang="zh-CN" altLang="en-US" dirty="0">
                <a:solidFill>
                  <a:schemeClr val="tx2"/>
                </a:solidFill>
              </a:rPr>
              <a:t>&lt;/dependency&gt;</a:t>
            </a:r>
            <a:endParaRPr lang="zh-CN" altLang="en-US" dirty="0">
              <a:solidFill>
                <a:schemeClr val="tx2"/>
              </a:solidFill>
            </a:endParaRPr>
          </a:p>
          <a:p>
            <a:pPr marL="0" indent="0">
              <a:buNone/>
            </a:pPr>
            <a:r>
              <a:rPr lang="zh-CN" altLang="en-US" dirty="0">
                <a:solidFill>
                  <a:schemeClr val="tx2"/>
                </a:solidFill>
              </a:rPr>
              <a:t>&lt;dependency&gt;</a:t>
            </a:r>
            <a:endParaRPr lang="zh-CN" altLang="en-US" dirty="0">
              <a:solidFill>
                <a:schemeClr val="tx2"/>
              </a:solidFill>
            </a:endParaRPr>
          </a:p>
          <a:p>
            <a:pPr marL="0" indent="0">
              <a:buNone/>
            </a:pPr>
            <a:r>
              <a:rPr lang="zh-CN" altLang="en-US" dirty="0">
                <a:solidFill>
                  <a:schemeClr val="tx2"/>
                </a:solidFill>
              </a:rPr>
              <a:t>  &lt;groupId&gt;org.webjars&lt;/groupId&gt;</a:t>
            </a:r>
            <a:endParaRPr lang="zh-CN" altLang="en-US" dirty="0">
              <a:solidFill>
                <a:schemeClr val="tx2"/>
              </a:solidFill>
            </a:endParaRPr>
          </a:p>
          <a:p>
            <a:pPr marL="0" indent="0">
              <a:buNone/>
            </a:pPr>
            <a:r>
              <a:rPr lang="zh-CN" altLang="en-US" dirty="0">
                <a:solidFill>
                  <a:schemeClr val="tx2"/>
                </a:solidFill>
              </a:rPr>
              <a:t>  &lt;artifactId&gt;sockjs-client&lt;/artifactId&gt;</a:t>
            </a:r>
            <a:endParaRPr lang="zh-CN" altLang="en-US" dirty="0">
              <a:solidFill>
                <a:schemeClr val="tx2"/>
              </a:solidFill>
            </a:endParaRPr>
          </a:p>
          <a:p>
            <a:pPr marL="0" indent="0">
              <a:buNone/>
            </a:pPr>
            <a:r>
              <a:rPr lang="zh-CN" altLang="en-US" dirty="0">
                <a:solidFill>
                  <a:schemeClr val="tx2"/>
                </a:solidFill>
              </a:rPr>
              <a:t>  &lt;version&gt;1.0.2&lt;/version&gt;</a:t>
            </a:r>
            <a:endParaRPr lang="zh-CN" altLang="en-US" dirty="0">
              <a:solidFill>
                <a:schemeClr val="tx2"/>
              </a:solidFill>
            </a:endParaRPr>
          </a:p>
          <a:p>
            <a:pPr marL="0" indent="0">
              <a:buNone/>
            </a:pPr>
            <a:r>
              <a:rPr lang="zh-CN" altLang="en-US" dirty="0">
                <a:solidFill>
                  <a:schemeClr val="tx2"/>
                </a:solidFill>
              </a:rPr>
              <a:t>&lt;/dependency&gt;</a:t>
            </a:r>
            <a:endParaRPr lang="zh-CN" altLang="en-US" dirty="0">
              <a:solidFill>
                <a:schemeClr val="tx2"/>
              </a:solidFill>
            </a:endParaRPr>
          </a:p>
          <a:p>
            <a:pPr marL="0" indent="0">
              <a:buNone/>
            </a:pPr>
            <a:r>
              <a:rPr lang="zh-CN" altLang="en-US" dirty="0">
                <a:solidFill>
                  <a:schemeClr val="tx2"/>
                </a:solidFill>
              </a:rPr>
              <a:t>&lt;dependency&gt;</a:t>
            </a:r>
            <a:endParaRPr lang="zh-CN" altLang="en-US" dirty="0">
              <a:solidFill>
                <a:schemeClr val="tx2"/>
              </a:solidFill>
            </a:endParaRPr>
          </a:p>
          <a:p>
            <a:pPr marL="0" indent="0">
              <a:buNone/>
            </a:pPr>
            <a:r>
              <a:rPr lang="zh-CN" altLang="en-US" dirty="0">
                <a:solidFill>
                  <a:schemeClr val="tx2"/>
                </a:solidFill>
              </a:rPr>
              <a:t>  &lt;groupId&gt;org.webjars&lt;/groupId&gt;</a:t>
            </a:r>
            <a:endParaRPr lang="zh-CN" altLang="en-US" dirty="0">
              <a:solidFill>
                <a:schemeClr val="tx2"/>
              </a:solidFill>
            </a:endParaRPr>
          </a:p>
          <a:p>
            <a:pPr marL="0" indent="0">
              <a:buNone/>
            </a:pPr>
            <a:r>
              <a:rPr lang="zh-CN" altLang="en-US" dirty="0">
                <a:solidFill>
                  <a:schemeClr val="tx2"/>
                </a:solidFill>
              </a:rPr>
              <a:t>  &lt;artifactId&gt;stomp-websocket&lt;/artifactId&gt;</a:t>
            </a:r>
            <a:endParaRPr lang="zh-CN" altLang="en-US" dirty="0">
              <a:solidFill>
                <a:schemeClr val="tx2"/>
              </a:solidFill>
            </a:endParaRPr>
          </a:p>
          <a:p>
            <a:pPr marL="0" indent="0">
              <a:buNone/>
            </a:pPr>
            <a:r>
              <a:rPr lang="zh-CN" altLang="en-US" dirty="0">
                <a:solidFill>
                  <a:schemeClr val="tx2"/>
                </a:solidFill>
              </a:rPr>
              <a:t>  &lt;version&gt;2.3.3&lt;/version&gt;</a:t>
            </a:r>
            <a:endParaRPr lang="zh-CN" altLang="en-US" dirty="0">
              <a:solidFill>
                <a:schemeClr val="tx2"/>
              </a:solidFill>
            </a:endParaRPr>
          </a:p>
          <a:p>
            <a:pPr marL="0" indent="0">
              <a:buNone/>
            </a:pPr>
            <a:r>
              <a:rPr lang="zh-CN" altLang="en-US" dirty="0">
                <a:solidFill>
                  <a:schemeClr val="tx2"/>
                </a:solidFill>
              </a:rPr>
              <a:t>&lt;/dependency&gt;</a:t>
            </a:r>
            <a:endParaRPr lang="zh-CN" altLang="en-US" dirty="0">
              <a:solidFill>
                <a:schemeClr val="tx2"/>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文本框 5"/>
          <p:cNvSpPr txBox="1"/>
          <p:nvPr/>
        </p:nvSpPr>
        <p:spPr>
          <a:xfrm>
            <a:off x="2286000" y="-779353"/>
            <a:ext cx="4572000" cy="369332"/>
          </a:xfrm>
          <a:prstGeom prst="rect">
            <a:avLst/>
          </a:prstGeom>
          <a:noFill/>
        </p:spPr>
        <p:txBody>
          <a:bodyPr wrap="square">
            <a:spAutoFit/>
          </a:bodyPr>
          <a:lstStyle/>
          <a:p>
            <a:endParaRPr lang="zh-CN" altLang="en-US" dirty="0"/>
          </a:p>
        </p:txBody>
      </p:sp>
      <p:sp>
        <p:nvSpPr>
          <p:cNvPr id="7" name="内容占位符 2"/>
          <p:cNvSpPr txBox="1"/>
          <p:nvPr/>
        </p:nvSpPr>
        <p:spPr>
          <a:xfrm>
            <a:off x="5016420" y="1063072"/>
            <a:ext cx="3816424"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zh-CN" altLang="en-US" sz="1700" dirty="0">
                <a:solidFill>
                  <a:schemeClr val="tx2"/>
                </a:solidFill>
              </a:rPr>
              <a:t>&lt;dependency&gt;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  &lt;groupId&gt;org.webjars&lt;/groupId&gt;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  &lt;artifactId&gt;bootstrap&lt;/artifactId&gt;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  &lt;version&gt;3.3.7&lt;/version&gt;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&lt;/dependency&gt;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&lt;dependency&gt;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  &lt;groupId&gt;org.webjars&lt;/groupId&gt;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  &lt;artifactId&gt;jquery&lt;/artifactId&gt;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  &lt;version&gt;3.1.1-1&lt;/version&gt;</a:t>
            </a:r>
            <a:endParaRPr lang="zh-CN" altLang="en-US" sz="1700" dirty="0">
              <a:solidFill>
                <a:schemeClr val="tx2"/>
              </a:solidFill>
            </a:endParaRPr>
          </a:p>
          <a:p>
            <a:pPr marL="0" indent="0">
              <a:buFont typeface="Arial" panose="020B0604020202020204" pitchFamily="34" charset="0"/>
              <a:buNone/>
            </a:pPr>
            <a:r>
              <a:rPr lang="zh-CN" altLang="en-US" sz="1700" dirty="0">
                <a:solidFill>
                  <a:schemeClr val="tx2"/>
                </a:solidFill>
              </a:rPr>
              <a:t>&lt;/dependency&gt;</a:t>
            </a:r>
            <a:endParaRPr lang="zh-CN" altLang="en-US" sz="1700" dirty="0">
              <a:solidFill>
                <a:schemeClr val="tx2"/>
              </a:solidFill>
            </a:endParaRPr>
          </a:p>
          <a:p>
            <a:pPr marL="0" indent="0">
              <a:buFont typeface="Arial" panose="020B0604020202020204" pitchFamily="34" charset="0"/>
              <a:buNone/>
            </a:pP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a:t>
            </a:r>
            <a:r>
              <a:rPr kumimoji="1" lang="zh-CN" altLang="en-US" dirty="0"/>
              <a:t> </a:t>
            </a:r>
            <a:r>
              <a:rPr kumimoji="1" lang="en-US" altLang="zh-CN" dirty="0"/>
              <a:t>WebSocket</a:t>
            </a:r>
            <a:r>
              <a:rPr kumimoji="1" lang="zh-CN" altLang="en-US" dirty="0"/>
              <a:t> </a:t>
            </a:r>
            <a:r>
              <a:rPr kumimoji="1" lang="en-US" altLang="zh-CN" dirty="0"/>
              <a:t>in</a:t>
            </a:r>
            <a:r>
              <a:rPr kumimoji="1" lang="zh-CN" altLang="en-US" dirty="0"/>
              <a:t> </a:t>
            </a:r>
            <a:r>
              <a:rPr kumimoji="1" lang="en-US" altLang="zh-CN" dirty="0">
                <a:solidFill>
                  <a:srgbClr val="FF0000"/>
                </a:solidFill>
              </a:rPr>
              <a:t>Spring</a:t>
            </a:r>
            <a:r>
              <a:rPr kumimoji="1" lang="zh-CN" altLang="en-US" dirty="0">
                <a:solidFill>
                  <a:srgbClr val="FF0000"/>
                </a:solidFill>
              </a:rPr>
              <a:t> </a:t>
            </a:r>
            <a:r>
              <a:rPr kumimoji="1" lang="en-US" altLang="zh-CN" dirty="0">
                <a:solidFill>
                  <a:srgbClr val="FF0000"/>
                </a:solidFill>
              </a:rPr>
              <a:t>Application</a:t>
            </a:r>
            <a:endParaRPr kumimoji="1" lang="en-US" altLang="zh-CN" dirty="0">
              <a:solidFill>
                <a:srgbClr val="FF0000"/>
              </a:solidFill>
            </a:endParaRPr>
          </a:p>
        </p:txBody>
      </p:sp>
      <p:sp>
        <p:nvSpPr>
          <p:cNvPr id="3" name="内容占位符 2"/>
          <p:cNvSpPr>
            <a:spLocks noGrp="1"/>
          </p:cNvSpPr>
          <p:nvPr>
            <p:ph idx="1"/>
          </p:nvPr>
        </p:nvSpPr>
        <p:spPr/>
        <p:txBody>
          <a:bodyPr>
            <a:normAutofit fontScale="77500" lnSpcReduction="20000"/>
          </a:bodyPr>
          <a:lstStyle/>
          <a:p>
            <a:r>
              <a:rPr kumimoji="1" lang="en-US" altLang="zh-CN" dirty="0" err="1"/>
              <a:t>HelloMessage.java</a:t>
            </a:r>
            <a:endParaRPr kumimoji="1" lang="en-US" altLang="zh-CN" dirty="0"/>
          </a:p>
          <a:p>
            <a:pPr marL="942975" lvl="3" indent="0">
              <a:buNone/>
            </a:pPr>
            <a:r>
              <a:rPr lang="en-US" altLang="zh-CN" sz="1800" b="1" dirty="0">
                <a:solidFill>
                  <a:srgbClr val="000080"/>
                </a:solidFill>
              </a:rPr>
              <a:t>package </a:t>
            </a:r>
            <a:r>
              <a:rPr lang="en-US" altLang="zh-CN" sz="1800" dirty="0" err="1"/>
              <a:t>com.example.messagingstompwebsocket</a:t>
            </a:r>
            <a:r>
              <a:rPr lang="en-US" altLang="zh-CN" sz="1800" dirty="0"/>
              <a:t>;</a:t>
            </a:r>
            <a:br>
              <a:rPr lang="en-US" altLang="zh-CN" sz="1800" dirty="0"/>
            </a:br>
            <a:br>
              <a:rPr lang="en-US" altLang="zh-CN" sz="1800" dirty="0"/>
            </a:br>
            <a:r>
              <a:rPr lang="en-US" altLang="zh-CN" sz="1800" b="1" dirty="0">
                <a:solidFill>
                  <a:srgbClr val="000080"/>
                </a:solidFill>
              </a:rPr>
              <a:t>public class </a:t>
            </a:r>
            <a:r>
              <a:rPr lang="en-US" altLang="zh-CN" sz="1800" dirty="0" err="1"/>
              <a:t>HelloMessage</a:t>
            </a:r>
            <a:r>
              <a:rPr lang="en-US" altLang="zh-CN" sz="1800" dirty="0"/>
              <a:t> {</a:t>
            </a:r>
            <a:br>
              <a:rPr lang="en-US" altLang="zh-CN" sz="1800" dirty="0"/>
            </a:br>
            <a:br>
              <a:rPr lang="en-US" altLang="zh-CN" sz="1800" dirty="0"/>
            </a:br>
            <a:r>
              <a:rPr lang="en-US" altLang="zh-CN" sz="1800" dirty="0"/>
              <a:t>   </a:t>
            </a:r>
            <a:r>
              <a:rPr lang="en-US" altLang="zh-CN" sz="1800" b="1" dirty="0">
                <a:solidFill>
                  <a:srgbClr val="000080"/>
                </a:solidFill>
              </a:rPr>
              <a:t>private </a:t>
            </a:r>
            <a:r>
              <a:rPr lang="en-US" altLang="zh-CN" sz="1800" dirty="0"/>
              <a:t>String </a:t>
            </a:r>
            <a:r>
              <a:rPr lang="en-US" altLang="zh-CN" sz="1800" b="1" dirty="0">
                <a:solidFill>
                  <a:srgbClr val="660E7A"/>
                </a:solidFill>
              </a:rPr>
              <a:t>name</a:t>
            </a:r>
            <a:r>
              <a:rPr lang="en-US" altLang="zh-CN" sz="1800" dirty="0"/>
              <a:t>;</a:t>
            </a:r>
            <a:br>
              <a:rPr lang="en-US" altLang="zh-CN" sz="1800" dirty="0"/>
            </a:br>
            <a:br>
              <a:rPr lang="en-US" altLang="zh-CN" sz="1800" dirty="0"/>
            </a:br>
            <a:r>
              <a:rPr lang="en-US" altLang="zh-CN" sz="1800" dirty="0"/>
              <a:t>   </a:t>
            </a:r>
            <a:r>
              <a:rPr lang="en-US" altLang="zh-CN" sz="1800" b="1" dirty="0">
                <a:solidFill>
                  <a:srgbClr val="000080"/>
                </a:solidFill>
              </a:rPr>
              <a:t>public </a:t>
            </a:r>
            <a:r>
              <a:rPr lang="en-US" altLang="zh-CN" sz="1800" dirty="0" err="1"/>
              <a:t>HelloMessage</a:t>
            </a:r>
            <a:r>
              <a:rPr lang="en-US" altLang="zh-CN" sz="1800" dirty="0"/>
              <a:t>() {</a:t>
            </a:r>
            <a:br>
              <a:rPr lang="en-US" altLang="zh-CN" sz="1800" dirty="0"/>
            </a:br>
            <a:r>
              <a:rPr lang="en-US" altLang="zh-CN" sz="1800" dirty="0"/>
              <a:t>   }</a:t>
            </a:r>
            <a:br>
              <a:rPr lang="en-US" altLang="zh-CN" sz="1800" dirty="0"/>
            </a:br>
            <a:br>
              <a:rPr lang="en-US" altLang="zh-CN" sz="1800" dirty="0"/>
            </a:br>
            <a:r>
              <a:rPr lang="en-US" altLang="zh-CN" sz="1800" dirty="0"/>
              <a:t>   </a:t>
            </a:r>
            <a:r>
              <a:rPr lang="en-US" altLang="zh-CN" sz="1800" b="1" dirty="0">
                <a:solidFill>
                  <a:srgbClr val="000080"/>
                </a:solidFill>
              </a:rPr>
              <a:t>public </a:t>
            </a:r>
            <a:r>
              <a:rPr lang="en-US" altLang="zh-CN" sz="1800" dirty="0" err="1"/>
              <a:t>HelloMessage</a:t>
            </a:r>
            <a:r>
              <a:rPr lang="en-US" altLang="zh-CN" sz="1800" dirty="0"/>
              <a:t>(String name) {</a:t>
            </a:r>
            <a:br>
              <a:rPr lang="en-US" altLang="zh-CN" sz="1800" dirty="0"/>
            </a:br>
            <a:r>
              <a:rPr lang="en-US" altLang="zh-CN" sz="1800" dirty="0"/>
              <a:t>      </a:t>
            </a:r>
            <a:r>
              <a:rPr lang="en-US" altLang="zh-CN" sz="1800" b="1" dirty="0" err="1">
                <a:solidFill>
                  <a:srgbClr val="000080"/>
                </a:solidFill>
              </a:rPr>
              <a:t>this</a:t>
            </a:r>
            <a:r>
              <a:rPr lang="en-US" altLang="zh-CN" sz="1800" dirty="0" err="1"/>
              <a:t>.</a:t>
            </a:r>
            <a:r>
              <a:rPr lang="en-US" altLang="zh-CN" sz="1800" b="1" dirty="0" err="1">
                <a:solidFill>
                  <a:srgbClr val="660E7A"/>
                </a:solidFill>
              </a:rPr>
              <a:t>name</a:t>
            </a:r>
            <a:r>
              <a:rPr lang="en-US" altLang="zh-CN" sz="1800" b="1" dirty="0">
                <a:solidFill>
                  <a:srgbClr val="660E7A"/>
                </a:solidFill>
              </a:rPr>
              <a:t> </a:t>
            </a:r>
            <a:r>
              <a:rPr lang="en-US" altLang="zh-CN" sz="1800" dirty="0"/>
              <a:t>= name;</a:t>
            </a:r>
            <a:br>
              <a:rPr lang="en-US" altLang="zh-CN" sz="1800" dirty="0"/>
            </a:br>
            <a:r>
              <a:rPr lang="en-US" altLang="zh-CN" sz="1800" dirty="0"/>
              <a:t>   }</a:t>
            </a:r>
            <a:br>
              <a:rPr lang="en-US" altLang="zh-CN" sz="1800" dirty="0"/>
            </a:br>
            <a:br>
              <a:rPr lang="en-US" altLang="zh-CN" sz="1800" dirty="0"/>
            </a:br>
            <a:r>
              <a:rPr lang="en-US" altLang="zh-CN" sz="1800" dirty="0"/>
              <a:t>   </a:t>
            </a:r>
            <a:r>
              <a:rPr lang="en-US" altLang="zh-CN" sz="1800" b="1" dirty="0">
                <a:solidFill>
                  <a:srgbClr val="000080"/>
                </a:solidFill>
              </a:rPr>
              <a:t>public </a:t>
            </a:r>
            <a:r>
              <a:rPr lang="en-US" altLang="zh-CN" sz="1800" dirty="0"/>
              <a:t>String </a:t>
            </a:r>
            <a:r>
              <a:rPr lang="en-US" altLang="zh-CN" sz="1800" dirty="0" err="1"/>
              <a:t>getName</a:t>
            </a:r>
            <a:r>
              <a:rPr lang="en-US" altLang="zh-CN" sz="1800" dirty="0"/>
              <a:t>() {</a:t>
            </a:r>
            <a:br>
              <a:rPr lang="en-US" altLang="zh-CN" sz="1800" dirty="0"/>
            </a:br>
            <a:r>
              <a:rPr lang="en-US" altLang="zh-CN" sz="1800" dirty="0"/>
              <a:t>      </a:t>
            </a:r>
            <a:r>
              <a:rPr lang="en-US" altLang="zh-CN" sz="1800" b="1" dirty="0">
                <a:solidFill>
                  <a:srgbClr val="000080"/>
                </a:solidFill>
              </a:rPr>
              <a:t>return </a:t>
            </a:r>
            <a:r>
              <a:rPr lang="en-US" altLang="zh-CN" sz="1800" b="1" dirty="0">
                <a:solidFill>
                  <a:srgbClr val="660E7A"/>
                </a:solidFill>
              </a:rPr>
              <a:t>name</a:t>
            </a:r>
            <a:r>
              <a:rPr lang="en-US" altLang="zh-CN" sz="1800" dirty="0"/>
              <a:t>;</a:t>
            </a:r>
            <a:br>
              <a:rPr lang="en-US" altLang="zh-CN" sz="1800" dirty="0"/>
            </a:br>
            <a:r>
              <a:rPr lang="en-US" altLang="zh-CN" sz="1800" dirty="0"/>
              <a:t>   }</a:t>
            </a:r>
            <a:br>
              <a:rPr lang="en-US" altLang="zh-CN" sz="1800" dirty="0"/>
            </a:br>
            <a:br>
              <a:rPr lang="en-US" altLang="zh-CN" sz="1800" dirty="0"/>
            </a:br>
            <a:r>
              <a:rPr lang="en-US" altLang="zh-CN" sz="1800" dirty="0"/>
              <a:t>   </a:t>
            </a:r>
            <a:r>
              <a:rPr lang="en-US" altLang="zh-CN" sz="1800" b="1" dirty="0">
                <a:solidFill>
                  <a:srgbClr val="000080"/>
                </a:solidFill>
              </a:rPr>
              <a:t>public void </a:t>
            </a:r>
            <a:r>
              <a:rPr lang="en-US" altLang="zh-CN" sz="1800" dirty="0" err="1"/>
              <a:t>setName</a:t>
            </a:r>
            <a:r>
              <a:rPr lang="en-US" altLang="zh-CN" sz="1800" dirty="0"/>
              <a:t>(String name) {</a:t>
            </a:r>
            <a:br>
              <a:rPr lang="en-US" altLang="zh-CN" sz="1800" dirty="0"/>
            </a:br>
            <a:r>
              <a:rPr lang="en-US" altLang="zh-CN" sz="1800" dirty="0"/>
              <a:t>      </a:t>
            </a:r>
            <a:r>
              <a:rPr lang="en-US" altLang="zh-CN" sz="1800" b="1" dirty="0" err="1">
                <a:solidFill>
                  <a:srgbClr val="000080"/>
                </a:solidFill>
              </a:rPr>
              <a:t>this</a:t>
            </a:r>
            <a:r>
              <a:rPr lang="en-US" altLang="zh-CN" sz="1800" dirty="0" err="1"/>
              <a:t>.</a:t>
            </a:r>
            <a:r>
              <a:rPr lang="en-US" altLang="zh-CN" sz="1800" b="1" dirty="0" err="1">
                <a:solidFill>
                  <a:srgbClr val="660E7A"/>
                </a:solidFill>
              </a:rPr>
              <a:t>name</a:t>
            </a:r>
            <a:r>
              <a:rPr lang="en-US" altLang="zh-CN" sz="1800" b="1" dirty="0">
                <a:solidFill>
                  <a:srgbClr val="660E7A"/>
                </a:solidFill>
              </a:rPr>
              <a:t> </a:t>
            </a:r>
            <a:r>
              <a:rPr lang="en-US" altLang="zh-CN" sz="1800" dirty="0"/>
              <a:t>= name;</a:t>
            </a:r>
            <a:br>
              <a:rPr lang="en-US" altLang="zh-CN" sz="1800" dirty="0"/>
            </a:br>
            <a:r>
              <a:rPr lang="en-US" altLang="zh-CN" sz="1800" dirty="0"/>
              <a:t>   }</a:t>
            </a:r>
            <a:br>
              <a:rPr lang="en-US" altLang="zh-CN" sz="1800" dirty="0"/>
            </a:br>
            <a:r>
              <a:rPr lang="en-US" altLang="zh-CN" sz="1800" dirty="0"/>
              <a:t>}</a:t>
            </a:r>
            <a:endParaRPr lang="zh-CN" altLang="en-US" sz="18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文本框 5"/>
          <p:cNvSpPr txBox="1"/>
          <p:nvPr/>
        </p:nvSpPr>
        <p:spPr>
          <a:xfrm>
            <a:off x="2286000" y="-779353"/>
            <a:ext cx="4572000" cy="369332"/>
          </a:xfrm>
          <a:prstGeom prst="rect">
            <a:avLst/>
          </a:prstGeom>
          <a:noFill/>
        </p:spPr>
        <p:txBody>
          <a:bodyPr wrap="square">
            <a:spAutoFit/>
          </a:bodyPr>
          <a:lstStyle/>
          <a:p>
            <a:endParaRPr lang="zh-CN" altLang="en-US" dirty="0"/>
          </a:p>
        </p:txBody>
      </p:sp>
      <p:sp>
        <p:nvSpPr>
          <p:cNvPr id="10" name="文本框 9"/>
          <p:cNvSpPr txBox="1"/>
          <p:nvPr/>
        </p:nvSpPr>
        <p:spPr>
          <a:xfrm>
            <a:off x="4464496" y="1779662"/>
            <a:ext cx="4572000" cy="1175706"/>
          </a:xfrm>
          <a:prstGeom prst="rect">
            <a:avLst/>
          </a:prstGeom>
          <a:noFill/>
        </p:spPr>
        <p:txBody>
          <a:bodyPr wrap="square">
            <a:spAutoFit/>
          </a:bodyPr>
          <a:lstStyle/>
          <a:p>
            <a:pPr marL="257175" indent="-257175" defTabSz="685800">
              <a:lnSpc>
                <a:spcPct val="80000"/>
              </a:lnSpc>
              <a:spcBef>
                <a:spcPct val="20000"/>
              </a:spcBef>
              <a:buFont typeface="Arial" panose="020B0604020202020204" pitchFamily="34" charset="0"/>
              <a:buChar char="•"/>
            </a:pPr>
            <a:r>
              <a:rPr kumimoji="1" lang="en-US" altLang="zh-CN" sz="1400" dirty="0">
                <a:latin typeface="Cambria" panose="02040503050406030204" pitchFamily="18" charset="0"/>
                <a:ea typeface="新宋体" panose="02010609030101010101" pitchFamily="49" charset="-122"/>
              </a:rPr>
              <a:t>The service will accept messages that contain a name in a </a:t>
            </a:r>
            <a:r>
              <a:rPr kumimoji="1" lang="en-US" altLang="zh-CN" sz="1400" dirty="0">
                <a:solidFill>
                  <a:srgbClr val="FF0000"/>
                </a:solidFill>
                <a:latin typeface="Cambria" panose="02040503050406030204" pitchFamily="18" charset="0"/>
                <a:ea typeface="新宋体" panose="02010609030101010101" pitchFamily="49" charset="-122"/>
              </a:rPr>
              <a:t>STOMP </a:t>
            </a:r>
            <a:r>
              <a:rPr kumimoji="1" lang="en-US" altLang="zh-CN" sz="1400" dirty="0">
                <a:latin typeface="Cambria" panose="02040503050406030204" pitchFamily="18" charset="0"/>
                <a:ea typeface="新宋体" panose="02010609030101010101" pitchFamily="49" charset="-122"/>
              </a:rPr>
              <a:t>message whose body is a</a:t>
            </a:r>
            <a:r>
              <a:rPr kumimoji="1" lang="en-US" altLang="zh-CN" sz="1400" dirty="0">
                <a:solidFill>
                  <a:srgbClr val="FF0000"/>
                </a:solidFill>
                <a:latin typeface="Cambria" panose="02040503050406030204" pitchFamily="18" charset="0"/>
                <a:ea typeface="新宋体" panose="02010609030101010101" pitchFamily="49" charset="-122"/>
              </a:rPr>
              <a:t> JSON object</a:t>
            </a:r>
            <a:r>
              <a:rPr kumimoji="1" lang="en-US" altLang="zh-CN" sz="1400" dirty="0">
                <a:latin typeface="Cambria" panose="02040503050406030204" pitchFamily="18" charset="0"/>
                <a:ea typeface="新宋体" panose="02010609030101010101" pitchFamily="49" charset="-122"/>
              </a:rPr>
              <a:t>.</a:t>
            </a:r>
            <a:endParaRPr kumimoji="1" lang="en-US" altLang="zh-CN" sz="1400" dirty="0">
              <a:latin typeface="Cambria" panose="02040503050406030204" pitchFamily="18" charset="0"/>
              <a:ea typeface="新宋体" panose="02010609030101010101" pitchFamily="49" charset="-122"/>
            </a:endParaRPr>
          </a:p>
          <a:p>
            <a:pPr lvl="1" defTabSz="685800">
              <a:lnSpc>
                <a:spcPct val="80000"/>
              </a:lnSpc>
              <a:spcBef>
                <a:spcPct val="20000"/>
              </a:spcBef>
            </a:pPr>
            <a:r>
              <a:rPr kumimoji="1" lang="en-US" altLang="zh-CN" sz="1600" dirty="0">
                <a:solidFill>
                  <a:schemeClr val="tx2"/>
                </a:solidFill>
                <a:latin typeface="Cambria" panose="02040503050406030204" pitchFamily="18" charset="0"/>
                <a:ea typeface="新宋体" panose="02010609030101010101" pitchFamily="49" charset="-122"/>
              </a:rPr>
              <a:t>{</a:t>
            </a:r>
            <a:endParaRPr kumimoji="1" lang="en-US" altLang="zh-CN" sz="1600" dirty="0">
              <a:solidFill>
                <a:schemeClr val="tx2"/>
              </a:solidFill>
              <a:latin typeface="Cambria" panose="02040503050406030204" pitchFamily="18" charset="0"/>
              <a:ea typeface="新宋体" panose="02010609030101010101" pitchFamily="49" charset="-122"/>
            </a:endParaRPr>
          </a:p>
          <a:p>
            <a:pPr lvl="1" defTabSz="685800">
              <a:lnSpc>
                <a:spcPct val="80000"/>
              </a:lnSpc>
              <a:spcBef>
                <a:spcPct val="20000"/>
              </a:spcBef>
            </a:pPr>
            <a:r>
              <a:rPr kumimoji="1" lang="en-US" altLang="zh-CN" sz="1600" dirty="0">
                <a:solidFill>
                  <a:schemeClr val="tx2"/>
                </a:solidFill>
                <a:latin typeface="Cambria" panose="02040503050406030204" pitchFamily="18" charset="0"/>
                <a:ea typeface="新宋体" panose="02010609030101010101" pitchFamily="49" charset="-122"/>
              </a:rPr>
              <a:t>    "name": "Fred"</a:t>
            </a:r>
            <a:endParaRPr kumimoji="1" lang="en-US" altLang="zh-CN" sz="1600" dirty="0">
              <a:solidFill>
                <a:schemeClr val="tx2"/>
              </a:solidFill>
              <a:latin typeface="Cambria" panose="02040503050406030204" pitchFamily="18" charset="0"/>
              <a:ea typeface="新宋体" panose="02010609030101010101" pitchFamily="49" charset="-122"/>
            </a:endParaRPr>
          </a:p>
          <a:p>
            <a:pPr lvl="1" defTabSz="685800">
              <a:lnSpc>
                <a:spcPct val="80000"/>
              </a:lnSpc>
              <a:spcBef>
                <a:spcPct val="20000"/>
              </a:spcBef>
            </a:pPr>
            <a:r>
              <a:rPr kumimoji="1" lang="en-US" altLang="zh-CN" sz="1600" dirty="0">
                <a:solidFill>
                  <a:schemeClr val="tx2"/>
                </a:solidFill>
                <a:latin typeface="Cambria" panose="02040503050406030204" pitchFamily="18" charset="0"/>
                <a:ea typeface="新宋体" panose="02010609030101010101" pitchFamily="49" charset="-122"/>
              </a:rPr>
              <a:t>}</a:t>
            </a:r>
            <a:endParaRPr kumimoji="1" lang="zh-CN" altLang="en-US" sz="1600" dirty="0">
              <a:solidFill>
                <a:schemeClr val="tx2"/>
              </a:solidFill>
              <a:latin typeface="Cambria" panose="02040503050406030204" pitchFamily="18" charset="0"/>
              <a:ea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a:t>
            </a:r>
            <a:r>
              <a:rPr kumimoji="1" lang="zh-CN" altLang="en-US" dirty="0"/>
              <a:t> </a:t>
            </a:r>
            <a:r>
              <a:rPr kumimoji="1" lang="en-US" altLang="zh-CN" dirty="0"/>
              <a:t>WebSocket</a:t>
            </a:r>
            <a:r>
              <a:rPr kumimoji="1" lang="zh-CN" altLang="en-US" dirty="0"/>
              <a:t> </a:t>
            </a:r>
            <a:r>
              <a:rPr kumimoji="1" lang="en-US" altLang="zh-CN" dirty="0"/>
              <a:t>in</a:t>
            </a:r>
            <a:r>
              <a:rPr kumimoji="1" lang="zh-CN" altLang="en-US" dirty="0"/>
              <a:t> </a:t>
            </a:r>
            <a:r>
              <a:rPr kumimoji="1" lang="en-US" altLang="zh-CN" dirty="0"/>
              <a:t>Spring</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en-US" altLang="zh-CN" dirty="0" err="1"/>
              <a:t>Greeting.java</a:t>
            </a:r>
            <a:endParaRPr kumimoji="1" lang="en-US" altLang="zh-CN" dirty="0"/>
          </a:p>
          <a:p>
            <a:pPr marL="942975" lvl="3" indent="0">
              <a:buNone/>
            </a:pPr>
            <a:r>
              <a:rPr lang="en-US" altLang="zh-CN" sz="1800" b="1" dirty="0">
                <a:solidFill>
                  <a:srgbClr val="000080"/>
                </a:solidFill>
              </a:rPr>
              <a:t>package </a:t>
            </a:r>
            <a:r>
              <a:rPr lang="en-US" altLang="zh-CN" sz="1800" dirty="0" err="1"/>
              <a:t>com.example.messagingstompwebsocket</a:t>
            </a:r>
            <a:r>
              <a:rPr lang="en-US" altLang="zh-CN" sz="1800" dirty="0"/>
              <a:t>;</a:t>
            </a:r>
            <a:br>
              <a:rPr lang="en-US" altLang="zh-CN" sz="1800" dirty="0"/>
            </a:br>
            <a:br>
              <a:rPr lang="en-US" altLang="zh-CN" sz="1800" dirty="0"/>
            </a:br>
            <a:r>
              <a:rPr lang="en-US" altLang="zh-CN" sz="1800" b="1" dirty="0">
                <a:solidFill>
                  <a:srgbClr val="000080"/>
                </a:solidFill>
              </a:rPr>
              <a:t>public class </a:t>
            </a:r>
            <a:r>
              <a:rPr lang="en-US" altLang="zh-CN" sz="1800" dirty="0"/>
              <a:t>Greeting {</a:t>
            </a:r>
            <a:br>
              <a:rPr lang="en-US" altLang="zh-CN" sz="1800" dirty="0"/>
            </a:br>
            <a:br>
              <a:rPr lang="en-US" altLang="zh-CN" sz="1800" dirty="0"/>
            </a:br>
            <a:r>
              <a:rPr lang="en-US" altLang="zh-CN" sz="1800" dirty="0"/>
              <a:t>   </a:t>
            </a:r>
            <a:r>
              <a:rPr lang="en-US" altLang="zh-CN" sz="1800" b="1" dirty="0">
                <a:solidFill>
                  <a:srgbClr val="000080"/>
                </a:solidFill>
              </a:rPr>
              <a:t>private </a:t>
            </a:r>
            <a:r>
              <a:rPr lang="en-US" altLang="zh-CN" sz="1800" dirty="0"/>
              <a:t>String </a:t>
            </a:r>
            <a:r>
              <a:rPr lang="en-US" altLang="zh-CN" sz="1800" b="1" dirty="0">
                <a:solidFill>
                  <a:srgbClr val="660E7A"/>
                </a:solidFill>
              </a:rPr>
              <a:t>content</a:t>
            </a:r>
            <a:r>
              <a:rPr lang="en-US" altLang="zh-CN" sz="1800" dirty="0"/>
              <a:t>;</a:t>
            </a:r>
            <a:br>
              <a:rPr lang="en-US" altLang="zh-CN" sz="1800" dirty="0"/>
            </a:br>
            <a:br>
              <a:rPr lang="en-US" altLang="zh-CN" sz="1800" dirty="0"/>
            </a:br>
            <a:r>
              <a:rPr lang="en-US" altLang="zh-CN" sz="1800" dirty="0"/>
              <a:t>   </a:t>
            </a:r>
            <a:r>
              <a:rPr lang="en-US" altLang="zh-CN" sz="1800" b="1" dirty="0">
                <a:solidFill>
                  <a:srgbClr val="000080"/>
                </a:solidFill>
              </a:rPr>
              <a:t>public </a:t>
            </a:r>
            <a:r>
              <a:rPr lang="en-US" altLang="zh-CN" sz="1800" dirty="0"/>
              <a:t>Greeting() {</a:t>
            </a:r>
            <a:br>
              <a:rPr lang="en-US" altLang="zh-CN" sz="1800" dirty="0"/>
            </a:br>
            <a:r>
              <a:rPr lang="en-US" altLang="zh-CN" sz="1800" dirty="0"/>
              <a:t>   }</a:t>
            </a:r>
            <a:br>
              <a:rPr lang="en-US" altLang="zh-CN" sz="1800" dirty="0"/>
            </a:br>
            <a:br>
              <a:rPr lang="en-US" altLang="zh-CN" sz="1800" dirty="0"/>
            </a:br>
            <a:r>
              <a:rPr lang="en-US" altLang="zh-CN" sz="1800" dirty="0"/>
              <a:t>   </a:t>
            </a:r>
            <a:r>
              <a:rPr lang="en-US" altLang="zh-CN" sz="1800" b="1" dirty="0">
                <a:solidFill>
                  <a:srgbClr val="000080"/>
                </a:solidFill>
              </a:rPr>
              <a:t>public </a:t>
            </a:r>
            <a:r>
              <a:rPr lang="en-US" altLang="zh-CN" sz="1800" dirty="0"/>
              <a:t>Greeting(String content) {</a:t>
            </a:r>
            <a:br>
              <a:rPr lang="en-US" altLang="zh-CN" sz="1800" dirty="0"/>
            </a:br>
            <a:r>
              <a:rPr lang="en-US" altLang="zh-CN" sz="1800" dirty="0"/>
              <a:t>      </a:t>
            </a:r>
            <a:r>
              <a:rPr lang="en-US" altLang="zh-CN" sz="1800" b="1" dirty="0" err="1">
                <a:solidFill>
                  <a:srgbClr val="000080"/>
                </a:solidFill>
              </a:rPr>
              <a:t>this</a:t>
            </a:r>
            <a:r>
              <a:rPr lang="en-US" altLang="zh-CN" sz="1800" dirty="0" err="1"/>
              <a:t>.</a:t>
            </a:r>
            <a:r>
              <a:rPr lang="en-US" altLang="zh-CN" sz="1800" b="1" dirty="0" err="1">
                <a:solidFill>
                  <a:srgbClr val="660E7A"/>
                </a:solidFill>
              </a:rPr>
              <a:t>content</a:t>
            </a:r>
            <a:r>
              <a:rPr lang="en-US" altLang="zh-CN" sz="1800" b="1" dirty="0">
                <a:solidFill>
                  <a:srgbClr val="660E7A"/>
                </a:solidFill>
              </a:rPr>
              <a:t> </a:t>
            </a:r>
            <a:r>
              <a:rPr lang="en-US" altLang="zh-CN" sz="1800" dirty="0"/>
              <a:t>= content;</a:t>
            </a:r>
            <a:br>
              <a:rPr lang="en-US" altLang="zh-CN" sz="1800" dirty="0"/>
            </a:br>
            <a:r>
              <a:rPr lang="en-US" altLang="zh-CN" sz="1800" dirty="0"/>
              <a:t>   }</a:t>
            </a:r>
            <a:br>
              <a:rPr lang="en-US" altLang="zh-CN" sz="1800" dirty="0"/>
            </a:br>
            <a:br>
              <a:rPr lang="en-US" altLang="zh-CN" sz="1800" dirty="0"/>
            </a:br>
            <a:r>
              <a:rPr lang="en-US" altLang="zh-CN" sz="1800" dirty="0"/>
              <a:t>   </a:t>
            </a:r>
            <a:r>
              <a:rPr lang="en-US" altLang="zh-CN" sz="1800" b="1" dirty="0">
                <a:solidFill>
                  <a:srgbClr val="000080"/>
                </a:solidFill>
              </a:rPr>
              <a:t>public </a:t>
            </a:r>
            <a:r>
              <a:rPr lang="en-US" altLang="zh-CN" sz="1800" dirty="0"/>
              <a:t>String </a:t>
            </a:r>
            <a:r>
              <a:rPr lang="en-US" altLang="zh-CN" sz="1800" dirty="0" err="1"/>
              <a:t>getContent</a:t>
            </a:r>
            <a:r>
              <a:rPr lang="en-US" altLang="zh-CN" sz="1800" dirty="0"/>
              <a:t>() {</a:t>
            </a:r>
            <a:br>
              <a:rPr lang="en-US" altLang="zh-CN" sz="1800" dirty="0"/>
            </a:br>
            <a:r>
              <a:rPr lang="en-US" altLang="zh-CN" sz="1800" dirty="0"/>
              <a:t>      </a:t>
            </a:r>
            <a:r>
              <a:rPr lang="en-US" altLang="zh-CN" sz="1800" b="1" dirty="0">
                <a:solidFill>
                  <a:srgbClr val="000080"/>
                </a:solidFill>
              </a:rPr>
              <a:t>return </a:t>
            </a:r>
            <a:r>
              <a:rPr lang="en-US" altLang="zh-CN" sz="1800" b="1" dirty="0">
                <a:solidFill>
                  <a:srgbClr val="660E7A"/>
                </a:solidFill>
              </a:rPr>
              <a:t>content</a:t>
            </a:r>
            <a:r>
              <a:rPr lang="en-US" altLang="zh-CN" sz="1800" dirty="0"/>
              <a:t>;</a:t>
            </a:r>
            <a:br>
              <a:rPr lang="en-US" altLang="zh-CN" sz="1800" dirty="0"/>
            </a:br>
            <a:r>
              <a:rPr lang="en-US" altLang="zh-CN" sz="1800" dirty="0"/>
              <a:t>   }</a:t>
            </a:r>
            <a:br>
              <a:rPr lang="en-US" altLang="zh-CN" sz="1800" dirty="0"/>
            </a:br>
            <a:br>
              <a:rPr lang="en-US" altLang="zh-CN" sz="1800" dirty="0"/>
            </a:br>
            <a:r>
              <a:rPr lang="en-US" altLang="zh-CN" sz="1800" dirty="0"/>
              <a:t>}</a:t>
            </a:r>
            <a:br>
              <a:rPr lang="en-US" altLang="zh-CN" sz="1800" dirty="0"/>
            </a:br>
            <a:endParaRPr lang="zh-CN" altLang="en-US" sz="1800" dirty="0"/>
          </a:p>
          <a:p>
            <a:pPr marL="942975" lvl="3" indent="0">
              <a:buNone/>
            </a:pPr>
            <a:endParaRPr lang="zh-CN" altLang="en-US" sz="18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文本框 5"/>
          <p:cNvSpPr txBox="1"/>
          <p:nvPr/>
        </p:nvSpPr>
        <p:spPr>
          <a:xfrm>
            <a:off x="2286000" y="-779353"/>
            <a:ext cx="4572000" cy="369332"/>
          </a:xfrm>
          <a:prstGeom prst="rect">
            <a:avLst/>
          </a:prstGeom>
          <a:noFill/>
        </p:spPr>
        <p:txBody>
          <a:bodyPr wrap="square">
            <a:spAutoFit/>
          </a:bodyPr>
          <a:lstStyle/>
          <a:p>
            <a:endParaRPr lang="zh-CN" altLang="en-US" dirty="0"/>
          </a:p>
        </p:txBody>
      </p:sp>
      <p:sp>
        <p:nvSpPr>
          <p:cNvPr id="10" name="文本框 9"/>
          <p:cNvSpPr txBox="1"/>
          <p:nvPr/>
        </p:nvSpPr>
        <p:spPr>
          <a:xfrm>
            <a:off x="4464496" y="1779662"/>
            <a:ext cx="4572000" cy="1520416"/>
          </a:xfrm>
          <a:prstGeom prst="rect">
            <a:avLst/>
          </a:prstGeom>
          <a:noFill/>
        </p:spPr>
        <p:txBody>
          <a:bodyPr wrap="square">
            <a:spAutoFit/>
          </a:bodyPr>
          <a:lstStyle/>
          <a:p>
            <a:pPr marL="257175" indent="-257175" defTabSz="685800">
              <a:lnSpc>
                <a:spcPct val="80000"/>
              </a:lnSpc>
              <a:spcBef>
                <a:spcPct val="20000"/>
              </a:spcBef>
              <a:buFont typeface="Arial" panose="020B0604020202020204" pitchFamily="34" charset="0"/>
              <a:buChar char="•"/>
            </a:pPr>
            <a:r>
              <a:rPr kumimoji="1" lang="en-US" altLang="zh-CN" sz="1400" dirty="0">
                <a:latin typeface="Cambria" panose="02040503050406030204" pitchFamily="18" charset="0"/>
                <a:ea typeface="新宋体" panose="02010609030101010101" pitchFamily="49" charset="-122"/>
              </a:rPr>
              <a:t>Upon receiving the message and extracting the name, the service will process it by creating a </a:t>
            </a:r>
            <a:r>
              <a:rPr kumimoji="1" lang="en-US" altLang="zh-CN" sz="1400" dirty="0">
                <a:solidFill>
                  <a:srgbClr val="FF0000"/>
                </a:solidFill>
                <a:latin typeface="Cambria" panose="02040503050406030204" pitchFamily="18" charset="0"/>
                <a:ea typeface="新宋体" panose="02010609030101010101" pitchFamily="49" charset="-122"/>
              </a:rPr>
              <a:t>greeting</a:t>
            </a:r>
            <a:r>
              <a:rPr kumimoji="1" lang="en-US" altLang="zh-CN" sz="1400" dirty="0">
                <a:latin typeface="Cambria" panose="02040503050406030204" pitchFamily="18" charset="0"/>
                <a:ea typeface="新宋体" panose="02010609030101010101" pitchFamily="49" charset="-122"/>
              </a:rPr>
              <a:t> and publishing that greeting on a separate queue to which the client is subscribed. </a:t>
            </a:r>
            <a:endParaRPr kumimoji="1" lang="en-US" altLang="zh-CN" sz="1400" dirty="0">
              <a:latin typeface="Cambria" panose="02040503050406030204" pitchFamily="18" charset="0"/>
              <a:ea typeface="新宋体" panose="02010609030101010101" pitchFamily="49" charset="-122"/>
            </a:endParaRPr>
          </a:p>
          <a:p>
            <a:pPr lvl="1" defTabSz="685800">
              <a:lnSpc>
                <a:spcPct val="80000"/>
              </a:lnSpc>
              <a:spcBef>
                <a:spcPct val="20000"/>
              </a:spcBef>
            </a:pPr>
            <a:r>
              <a:rPr kumimoji="1" lang="en-US" altLang="zh-CN" sz="1600" dirty="0">
                <a:solidFill>
                  <a:schemeClr val="tx2"/>
                </a:solidFill>
                <a:latin typeface="Cambria" panose="02040503050406030204" pitchFamily="18" charset="0"/>
                <a:ea typeface="新宋体" panose="02010609030101010101" pitchFamily="49" charset="-122"/>
              </a:rPr>
              <a:t>{</a:t>
            </a:r>
            <a:endParaRPr kumimoji="1" lang="en-US" altLang="zh-CN" sz="1600" dirty="0">
              <a:solidFill>
                <a:schemeClr val="tx2"/>
              </a:solidFill>
              <a:latin typeface="Cambria" panose="02040503050406030204" pitchFamily="18" charset="0"/>
              <a:ea typeface="新宋体" panose="02010609030101010101" pitchFamily="49" charset="-122"/>
            </a:endParaRPr>
          </a:p>
          <a:p>
            <a:pPr lvl="1" defTabSz="685800">
              <a:lnSpc>
                <a:spcPct val="80000"/>
              </a:lnSpc>
              <a:spcBef>
                <a:spcPct val="20000"/>
              </a:spcBef>
            </a:pPr>
            <a:r>
              <a:rPr kumimoji="1" lang="en-US" altLang="zh-CN" sz="1600" dirty="0">
                <a:solidFill>
                  <a:schemeClr val="tx2"/>
                </a:solidFill>
                <a:latin typeface="Cambria" panose="02040503050406030204" pitchFamily="18" charset="0"/>
                <a:ea typeface="新宋体" panose="02010609030101010101" pitchFamily="49" charset="-122"/>
              </a:rPr>
              <a:t>    "content": "Hello, Fred!"</a:t>
            </a:r>
            <a:endParaRPr kumimoji="1" lang="en-US" altLang="zh-CN" sz="1600" dirty="0">
              <a:solidFill>
                <a:schemeClr val="tx2"/>
              </a:solidFill>
              <a:latin typeface="Cambria" panose="02040503050406030204" pitchFamily="18" charset="0"/>
              <a:ea typeface="新宋体" panose="02010609030101010101" pitchFamily="49" charset="-122"/>
            </a:endParaRPr>
          </a:p>
          <a:p>
            <a:pPr lvl="1" defTabSz="685800">
              <a:lnSpc>
                <a:spcPct val="80000"/>
              </a:lnSpc>
              <a:spcBef>
                <a:spcPct val="20000"/>
              </a:spcBef>
            </a:pPr>
            <a:r>
              <a:rPr kumimoji="1" lang="en-US" altLang="zh-CN" sz="1600" dirty="0">
                <a:solidFill>
                  <a:schemeClr val="tx2"/>
                </a:solidFill>
                <a:latin typeface="Cambria" panose="02040503050406030204" pitchFamily="18" charset="0"/>
                <a:ea typeface="新宋体" panose="02010609030101010101" pitchFamily="49" charset="-122"/>
              </a:rPr>
              <a:t>}</a:t>
            </a:r>
            <a:endParaRPr kumimoji="1" lang="zh-CN" altLang="en-US" sz="1600" dirty="0">
              <a:solidFill>
                <a:schemeClr val="tx2"/>
              </a:solidFill>
              <a:latin typeface="Cambria" panose="02040503050406030204" pitchFamily="18" charset="0"/>
              <a:ea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a:t>
            </a:r>
            <a:r>
              <a:rPr kumimoji="1" lang="zh-CN" altLang="en-US" dirty="0"/>
              <a:t> </a:t>
            </a:r>
            <a:r>
              <a:rPr kumimoji="1" lang="en-US" altLang="zh-CN" dirty="0"/>
              <a:t>WebSocket</a:t>
            </a:r>
            <a:r>
              <a:rPr kumimoji="1" lang="zh-CN" altLang="en-US" dirty="0"/>
              <a:t> </a:t>
            </a:r>
            <a:r>
              <a:rPr kumimoji="1" lang="en-US" altLang="zh-CN" dirty="0"/>
              <a:t>in</a:t>
            </a:r>
            <a:r>
              <a:rPr kumimoji="1" lang="zh-CN" altLang="en-US" dirty="0"/>
              <a:t> </a:t>
            </a:r>
            <a:r>
              <a:rPr kumimoji="1" lang="en-US" altLang="zh-CN" dirty="0"/>
              <a:t>Spring</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err="1"/>
              <a:t>GreetingController.java</a:t>
            </a:r>
            <a:endParaRPr kumimoji="1" lang="en-US" altLang="zh-CN" dirty="0"/>
          </a:p>
          <a:p>
            <a:endParaRPr kumimoji="1" lang="en-US" altLang="zh-CN" dirty="0"/>
          </a:p>
          <a:p>
            <a:pPr marL="942975" lvl="3" indent="0">
              <a:buNone/>
            </a:pPr>
            <a:r>
              <a:rPr lang="en-US" altLang="zh-CN" sz="1800" b="1" dirty="0">
                <a:solidFill>
                  <a:srgbClr val="000080"/>
                </a:solidFill>
              </a:rPr>
              <a:t>package </a:t>
            </a:r>
            <a:r>
              <a:rPr lang="en-US" altLang="zh-CN" sz="1800" dirty="0" err="1"/>
              <a:t>com.example.messagingstompwebsocket</a:t>
            </a:r>
            <a:r>
              <a:rPr lang="en-US" altLang="zh-CN" sz="1800" dirty="0"/>
              <a:t>;</a:t>
            </a:r>
            <a:br>
              <a:rPr lang="en-US" altLang="zh-CN" sz="1800" dirty="0"/>
            </a:br>
            <a:br>
              <a:rPr lang="en-US" altLang="zh-CN" sz="1800" dirty="0"/>
            </a:br>
            <a:r>
              <a:rPr lang="en-US" altLang="zh-CN" sz="1800" b="1" dirty="0">
                <a:solidFill>
                  <a:srgbClr val="000080"/>
                </a:solidFill>
              </a:rPr>
              <a:t>import </a:t>
            </a:r>
            <a:r>
              <a:rPr lang="en-US" altLang="zh-CN" sz="1800" dirty="0"/>
              <a:t>org.springframework.messaging.handler.annotation.</a:t>
            </a:r>
            <a:r>
              <a:rPr lang="en-US" altLang="zh-CN" sz="1800" dirty="0">
                <a:solidFill>
                  <a:srgbClr val="808000"/>
                </a:solidFill>
              </a:rPr>
              <a:t>MessageMapping</a:t>
            </a:r>
            <a:r>
              <a:rPr lang="en-US" altLang="zh-CN" sz="1800" dirty="0"/>
              <a:t>;</a:t>
            </a:r>
            <a:br>
              <a:rPr lang="en-US" altLang="zh-CN" sz="1800" dirty="0"/>
            </a:br>
            <a:r>
              <a:rPr lang="en-US" altLang="zh-CN" sz="1800" b="1" dirty="0">
                <a:solidFill>
                  <a:srgbClr val="000080"/>
                </a:solidFill>
              </a:rPr>
              <a:t>import </a:t>
            </a:r>
            <a:r>
              <a:rPr lang="en-US" altLang="zh-CN" sz="1800" dirty="0" err="1"/>
              <a:t>org.springframework.messaging.handler.annotation.</a:t>
            </a:r>
            <a:r>
              <a:rPr lang="en-US" altLang="zh-CN" sz="1800" dirty="0" err="1">
                <a:solidFill>
                  <a:srgbClr val="808000"/>
                </a:solidFill>
              </a:rPr>
              <a:t>SendTo</a:t>
            </a:r>
            <a:r>
              <a:rPr lang="en-US" altLang="zh-CN" sz="1800" dirty="0"/>
              <a:t>;</a:t>
            </a:r>
            <a:br>
              <a:rPr lang="en-US" altLang="zh-CN" sz="1800" dirty="0"/>
            </a:br>
            <a:r>
              <a:rPr lang="en-US" altLang="zh-CN" sz="1800" b="1" dirty="0">
                <a:solidFill>
                  <a:srgbClr val="000080"/>
                </a:solidFill>
              </a:rPr>
              <a:t>import </a:t>
            </a:r>
            <a:r>
              <a:rPr lang="en-US" altLang="zh-CN" sz="1800" dirty="0" err="1"/>
              <a:t>org.springframework.stereotype.</a:t>
            </a:r>
            <a:r>
              <a:rPr lang="en-US" altLang="zh-CN" sz="1800" dirty="0" err="1">
                <a:solidFill>
                  <a:srgbClr val="808000"/>
                </a:solidFill>
              </a:rPr>
              <a:t>Controller</a:t>
            </a:r>
            <a:r>
              <a:rPr lang="en-US" altLang="zh-CN" sz="1800" dirty="0"/>
              <a:t>;</a:t>
            </a:r>
            <a:br>
              <a:rPr lang="en-US" altLang="zh-CN" sz="1800" dirty="0"/>
            </a:br>
            <a:r>
              <a:rPr lang="en-US" altLang="zh-CN" sz="1800" b="1" dirty="0">
                <a:solidFill>
                  <a:srgbClr val="000080"/>
                </a:solidFill>
              </a:rPr>
              <a:t>import </a:t>
            </a:r>
            <a:r>
              <a:rPr lang="en-US" altLang="zh-CN" sz="1800" dirty="0" err="1"/>
              <a:t>org.springframework.web.util.HtmlUtils</a:t>
            </a:r>
            <a:r>
              <a:rPr lang="en-US" altLang="zh-CN" sz="1800" dirty="0"/>
              <a:t>;</a:t>
            </a:r>
            <a:br>
              <a:rPr lang="en-US" altLang="zh-CN" sz="1800" dirty="0"/>
            </a:br>
            <a:br>
              <a:rPr lang="en-US" altLang="zh-CN" sz="1800" dirty="0"/>
            </a:br>
            <a:r>
              <a:rPr lang="en-US" altLang="zh-CN" sz="1800" dirty="0">
                <a:solidFill>
                  <a:srgbClr val="808000"/>
                </a:solidFill>
              </a:rPr>
              <a:t>@Controller</a:t>
            </a:r>
            <a:br>
              <a:rPr lang="en-US" altLang="zh-CN" sz="1800" dirty="0">
                <a:solidFill>
                  <a:srgbClr val="808000"/>
                </a:solidFill>
              </a:rPr>
            </a:br>
            <a:r>
              <a:rPr lang="en-US" altLang="zh-CN" sz="1800" b="1" dirty="0">
                <a:solidFill>
                  <a:srgbClr val="000080"/>
                </a:solidFill>
              </a:rPr>
              <a:t>public class </a:t>
            </a:r>
            <a:r>
              <a:rPr lang="en-US" altLang="zh-CN" sz="1800" dirty="0" err="1"/>
              <a:t>GreetingController</a:t>
            </a:r>
            <a:r>
              <a:rPr lang="en-US" altLang="zh-CN" sz="1800" dirty="0"/>
              <a:t> {</a:t>
            </a:r>
            <a:br>
              <a:rPr lang="en-US" altLang="zh-CN" sz="1800" dirty="0"/>
            </a:br>
            <a:br>
              <a:rPr lang="en-US" altLang="zh-CN" sz="1800" dirty="0"/>
            </a:br>
            <a:br>
              <a:rPr lang="en-US" altLang="zh-CN" sz="1800" dirty="0"/>
            </a:br>
            <a:r>
              <a:rPr lang="en-US" altLang="zh-CN" sz="1800" dirty="0"/>
              <a:t>   </a:t>
            </a:r>
            <a:r>
              <a:rPr lang="en-US" altLang="zh-CN" sz="1800" dirty="0">
                <a:solidFill>
                  <a:srgbClr val="808000"/>
                </a:solidFill>
              </a:rPr>
              <a:t>@</a:t>
            </a:r>
            <a:r>
              <a:rPr lang="en-US" altLang="zh-CN" sz="1800" dirty="0" err="1">
                <a:solidFill>
                  <a:srgbClr val="808000"/>
                </a:solidFill>
              </a:rPr>
              <a:t>MessageMapping</a:t>
            </a:r>
            <a:r>
              <a:rPr lang="en-US" altLang="zh-CN" sz="1800" dirty="0"/>
              <a:t>(</a:t>
            </a:r>
            <a:r>
              <a:rPr lang="en-US" altLang="zh-CN" sz="1800" b="1" dirty="0">
                <a:solidFill>
                  <a:srgbClr val="008000"/>
                </a:solidFill>
              </a:rPr>
              <a:t>"/hello"</a:t>
            </a:r>
            <a:r>
              <a:rPr lang="en-US" altLang="zh-CN" sz="1800" dirty="0"/>
              <a:t>)</a:t>
            </a:r>
            <a:br>
              <a:rPr lang="en-US" altLang="zh-CN" sz="1800" dirty="0"/>
            </a:br>
            <a:r>
              <a:rPr lang="en-US" altLang="zh-CN" sz="1800" dirty="0"/>
              <a:t>   </a:t>
            </a:r>
            <a:r>
              <a:rPr lang="en-US" altLang="zh-CN" sz="1800" dirty="0">
                <a:solidFill>
                  <a:srgbClr val="808000"/>
                </a:solidFill>
              </a:rPr>
              <a:t>@</a:t>
            </a:r>
            <a:r>
              <a:rPr lang="en-US" altLang="zh-CN" sz="1800" dirty="0" err="1">
                <a:solidFill>
                  <a:srgbClr val="808000"/>
                </a:solidFill>
              </a:rPr>
              <a:t>SendTo</a:t>
            </a:r>
            <a:r>
              <a:rPr lang="en-US" altLang="zh-CN" sz="1800" dirty="0"/>
              <a:t>(</a:t>
            </a:r>
            <a:r>
              <a:rPr lang="en-US" altLang="zh-CN" sz="1800" b="1" dirty="0">
                <a:solidFill>
                  <a:srgbClr val="008000"/>
                </a:solidFill>
              </a:rPr>
              <a:t>"/topic/greetings"</a:t>
            </a:r>
            <a:r>
              <a:rPr lang="en-US" altLang="zh-CN" sz="1800" dirty="0"/>
              <a:t>)</a:t>
            </a:r>
            <a:br>
              <a:rPr lang="en-US" altLang="zh-CN" sz="1800" dirty="0"/>
            </a:br>
            <a:r>
              <a:rPr lang="en-US" altLang="zh-CN" sz="1800" dirty="0"/>
              <a:t>   </a:t>
            </a:r>
            <a:r>
              <a:rPr lang="en-US" altLang="zh-CN" sz="1800" b="1" dirty="0">
                <a:solidFill>
                  <a:srgbClr val="000080"/>
                </a:solidFill>
              </a:rPr>
              <a:t>public </a:t>
            </a:r>
            <a:r>
              <a:rPr lang="en-US" altLang="zh-CN" sz="1800" dirty="0"/>
              <a:t>Greeting greeting(</a:t>
            </a:r>
            <a:r>
              <a:rPr lang="en-US" altLang="zh-CN" sz="1800" dirty="0" err="1"/>
              <a:t>HelloMessage</a:t>
            </a:r>
            <a:r>
              <a:rPr lang="en-US" altLang="zh-CN" sz="1800" dirty="0"/>
              <a:t> message) </a:t>
            </a:r>
            <a:r>
              <a:rPr lang="en-US" altLang="zh-CN" sz="1800" b="1" dirty="0">
                <a:solidFill>
                  <a:srgbClr val="000080"/>
                </a:solidFill>
              </a:rPr>
              <a:t>throws </a:t>
            </a:r>
            <a:r>
              <a:rPr lang="en-US" altLang="zh-CN" sz="1800" dirty="0"/>
              <a:t>Exception {</a:t>
            </a:r>
            <a:br>
              <a:rPr lang="en-US" altLang="zh-CN" sz="1800" dirty="0"/>
            </a:br>
            <a:r>
              <a:rPr lang="en-US" altLang="zh-CN" sz="1800" dirty="0"/>
              <a:t>      </a:t>
            </a:r>
            <a:r>
              <a:rPr lang="en-US" altLang="zh-CN" sz="1800" dirty="0" err="1"/>
              <a:t>Thread.</a:t>
            </a:r>
            <a:r>
              <a:rPr lang="en-US" altLang="zh-CN" sz="1800" i="1" dirty="0" err="1"/>
              <a:t>sleep</a:t>
            </a:r>
            <a:r>
              <a:rPr lang="en-US" altLang="zh-CN" sz="1800" dirty="0"/>
              <a:t>(</a:t>
            </a:r>
            <a:r>
              <a:rPr lang="en-US" altLang="zh-CN" sz="1800" dirty="0">
                <a:solidFill>
                  <a:srgbClr val="0000FF"/>
                </a:solidFill>
              </a:rPr>
              <a:t>1000</a:t>
            </a:r>
            <a:r>
              <a:rPr lang="en-US" altLang="zh-CN" sz="1800" dirty="0"/>
              <a:t>); </a:t>
            </a:r>
            <a:r>
              <a:rPr lang="en-US" altLang="zh-CN" sz="1800" i="1" dirty="0">
                <a:solidFill>
                  <a:srgbClr val="808080"/>
                </a:solidFill>
              </a:rPr>
              <a:t>// simulated delay</a:t>
            </a:r>
            <a:br>
              <a:rPr lang="en-US" altLang="zh-CN" sz="1800" i="1" dirty="0">
                <a:solidFill>
                  <a:srgbClr val="808080"/>
                </a:solidFill>
              </a:rPr>
            </a:br>
            <a:r>
              <a:rPr lang="en-US" altLang="zh-CN" sz="1800" i="1" dirty="0">
                <a:solidFill>
                  <a:srgbClr val="808080"/>
                </a:solidFill>
              </a:rPr>
              <a:t>      </a:t>
            </a:r>
            <a:r>
              <a:rPr lang="en-US" altLang="zh-CN" sz="1800" b="1" dirty="0">
                <a:solidFill>
                  <a:srgbClr val="000080"/>
                </a:solidFill>
              </a:rPr>
              <a:t>return new </a:t>
            </a:r>
            <a:r>
              <a:rPr lang="en-US" altLang="zh-CN" sz="1800" dirty="0"/>
              <a:t>Greeting(</a:t>
            </a:r>
            <a:r>
              <a:rPr lang="en-US" altLang="zh-CN" sz="1800" b="1" dirty="0">
                <a:solidFill>
                  <a:srgbClr val="008000"/>
                </a:solidFill>
              </a:rPr>
              <a:t>"Hello, " </a:t>
            </a:r>
            <a:r>
              <a:rPr lang="en-US" altLang="zh-CN" sz="1800" dirty="0"/>
              <a:t>+ </a:t>
            </a:r>
            <a:r>
              <a:rPr lang="en-US" altLang="zh-CN" sz="1800" dirty="0" err="1"/>
              <a:t>HtmlUtils.</a:t>
            </a:r>
            <a:r>
              <a:rPr lang="en-US" altLang="zh-CN" sz="1800" i="1" dirty="0" err="1"/>
              <a:t>htmlEscape</a:t>
            </a:r>
            <a:r>
              <a:rPr lang="en-US" altLang="zh-CN" sz="1800" dirty="0"/>
              <a:t>(</a:t>
            </a:r>
            <a:r>
              <a:rPr lang="en-US" altLang="zh-CN" sz="1800" dirty="0" err="1"/>
              <a:t>message.getName</a:t>
            </a:r>
            <a:r>
              <a:rPr lang="en-US" altLang="zh-CN" sz="1800" dirty="0"/>
              <a:t>()) + </a:t>
            </a:r>
            <a:r>
              <a:rPr lang="en-US" altLang="zh-CN" sz="1800" b="1" dirty="0">
                <a:solidFill>
                  <a:srgbClr val="008000"/>
                </a:solidFill>
              </a:rPr>
              <a:t>"!"</a:t>
            </a:r>
            <a:r>
              <a:rPr lang="en-US" altLang="zh-CN" sz="1800" dirty="0"/>
              <a:t>);</a:t>
            </a:r>
            <a:br>
              <a:rPr lang="en-US" altLang="zh-CN" sz="1800" dirty="0"/>
            </a:br>
            <a:r>
              <a:rPr lang="en-US" altLang="zh-CN" sz="1800" dirty="0"/>
              <a:t>   }</a:t>
            </a:r>
            <a:br>
              <a:rPr lang="en-US" altLang="zh-CN" sz="1800" dirty="0"/>
            </a:br>
            <a:br>
              <a:rPr lang="en-US" altLang="zh-CN" sz="1800" dirty="0"/>
            </a:br>
            <a:r>
              <a:rPr lang="en-US" altLang="zh-CN" sz="1800" dirty="0"/>
              <a:t>}</a:t>
            </a:r>
            <a:endParaRPr lang="zh-CN" altLang="en-US" sz="1800" dirty="0"/>
          </a:p>
          <a:p>
            <a:pPr marL="942975" lvl="3" indent="0">
              <a:buNone/>
            </a:pPr>
            <a:endParaRPr lang="zh-CN" altLang="en-US" sz="18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文本框 5"/>
          <p:cNvSpPr txBox="1"/>
          <p:nvPr/>
        </p:nvSpPr>
        <p:spPr>
          <a:xfrm>
            <a:off x="2286000" y="-779353"/>
            <a:ext cx="4572000" cy="369332"/>
          </a:xfrm>
          <a:prstGeom prst="rect">
            <a:avLst/>
          </a:prstGeom>
          <a:noFill/>
        </p:spPr>
        <p:txBody>
          <a:bodyPr wrap="square">
            <a:spAutoFit/>
          </a:bodyPr>
          <a:lstStyle/>
          <a:p>
            <a:endParaRPr lang="zh-CN" altLang="en-US" dirty="0"/>
          </a:p>
        </p:txBody>
      </p:sp>
      <p:sp>
        <p:nvSpPr>
          <p:cNvPr id="10" name="文本框 9"/>
          <p:cNvSpPr txBox="1"/>
          <p:nvPr/>
        </p:nvSpPr>
        <p:spPr>
          <a:xfrm>
            <a:off x="5220072" y="2355726"/>
            <a:ext cx="4572000" cy="609398"/>
          </a:xfrm>
          <a:prstGeom prst="rect">
            <a:avLst/>
          </a:prstGeom>
          <a:noFill/>
        </p:spPr>
        <p:txBody>
          <a:bodyPr wrap="square">
            <a:spAutoFit/>
          </a:bodyPr>
          <a:lstStyle/>
          <a:p>
            <a:pPr marL="257175" indent="-257175" defTabSz="685800">
              <a:lnSpc>
                <a:spcPct val="80000"/>
              </a:lnSpc>
              <a:spcBef>
                <a:spcPct val="20000"/>
              </a:spcBef>
              <a:buFont typeface="Arial" panose="020B0604020202020204" pitchFamily="34" charset="0"/>
              <a:buChar char="•"/>
            </a:pPr>
            <a:r>
              <a:rPr kumimoji="1" lang="en-US" altLang="zh-CN" sz="1400" dirty="0">
                <a:latin typeface="Cambria" panose="02040503050406030204" pitchFamily="18" charset="0"/>
                <a:ea typeface="新宋体" panose="02010609030101010101" pitchFamily="49" charset="-122"/>
              </a:rPr>
              <a:t>In Spring’s approach to working with STOMP messaging, STOMP messages can be routed to </a:t>
            </a:r>
            <a:r>
              <a:rPr kumimoji="1" lang="en-US" altLang="zh-CN" sz="1400" dirty="0">
                <a:latin typeface="Cambria" panose="02040503050406030204" pitchFamily="18" charset="0"/>
                <a:ea typeface="新宋体" panose="02010609030101010101" pitchFamily="49" charset="-122"/>
                <a:hlinkClick r:id="rId1"/>
              </a:rPr>
              <a:t>@Controller</a:t>
            </a:r>
            <a:r>
              <a:rPr kumimoji="1" lang="en-US" altLang="zh-CN" sz="1400" dirty="0">
                <a:latin typeface="Cambria" panose="02040503050406030204" pitchFamily="18" charset="0"/>
                <a:ea typeface="新宋体" panose="02010609030101010101" pitchFamily="49" charset="-122"/>
              </a:rPr>
              <a:t> classes. </a:t>
            </a:r>
            <a:endParaRPr kumimoji="1" lang="en-US" altLang="zh-CN" sz="1400" dirty="0">
              <a:latin typeface="Cambria" panose="02040503050406030204" pitchFamily="18" charset="0"/>
              <a:ea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a:t>
            </a:r>
            <a:r>
              <a:rPr kumimoji="1" lang="zh-CN" altLang="en-US" dirty="0"/>
              <a:t> </a:t>
            </a:r>
            <a:r>
              <a:rPr kumimoji="1" lang="en-US" altLang="zh-CN" dirty="0"/>
              <a:t>WebSocket</a:t>
            </a:r>
            <a:r>
              <a:rPr kumimoji="1" lang="zh-CN" altLang="en-US" dirty="0"/>
              <a:t> </a:t>
            </a:r>
            <a:r>
              <a:rPr kumimoji="1" lang="en-US" altLang="zh-CN" dirty="0"/>
              <a:t>in</a:t>
            </a:r>
            <a:r>
              <a:rPr kumimoji="1" lang="zh-CN" altLang="en-US" dirty="0"/>
              <a:t> </a:t>
            </a:r>
            <a:r>
              <a:rPr kumimoji="1" lang="en-US" altLang="zh-CN" dirty="0"/>
              <a:t>Spring</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sz="1200" dirty="0" err="1"/>
              <a:t>WebSocketConfig</a:t>
            </a:r>
            <a:r>
              <a:rPr kumimoji="1" lang="en-US" altLang="zh-CN" sz="1200" dirty="0" err="1"/>
              <a:t>.java</a:t>
            </a:r>
            <a:endParaRPr kumimoji="1" lang="en-US" altLang="zh-CN" sz="1200" dirty="0"/>
          </a:p>
          <a:p>
            <a:pPr marL="300355" lvl="1" indent="0">
              <a:buNone/>
            </a:pPr>
            <a:r>
              <a:rPr lang="en-US" altLang="zh-CN" sz="900" dirty="0"/>
              <a:t>	</a:t>
            </a:r>
            <a:br>
              <a:rPr lang="en-US" altLang="zh-CN" sz="900" dirty="0"/>
            </a:br>
            <a:r>
              <a:rPr lang="en-US" altLang="zh-CN" sz="1300" b="1" dirty="0">
                <a:solidFill>
                  <a:srgbClr val="000080"/>
                </a:solidFill>
              </a:rPr>
              <a:t>package </a:t>
            </a:r>
            <a:r>
              <a:rPr lang="en-US" altLang="zh-CN" sz="1300" dirty="0" err="1"/>
              <a:t>com.example.messagingstompwebsocket</a:t>
            </a:r>
            <a:r>
              <a:rPr lang="en-US" altLang="zh-CN" sz="1300" dirty="0"/>
              <a:t>;</a:t>
            </a:r>
            <a:br>
              <a:rPr lang="en-US" altLang="zh-CN" sz="1300" dirty="0"/>
            </a:br>
            <a:br>
              <a:rPr lang="en-US" altLang="zh-CN" sz="1300" dirty="0"/>
            </a:br>
            <a:r>
              <a:rPr lang="en-US" altLang="zh-CN" sz="1300" b="1" dirty="0">
                <a:solidFill>
                  <a:srgbClr val="000080"/>
                </a:solidFill>
              </a:rPr>
              <a:t>import </a:t>
            </a:r>
            <a:r>
              <a:rPr lang="en-US" altLang="zh-CN" sz="1300" dirty="0" err="1"/>
              <a:t>org.springframework.context.annotation.</a:t>
            </a:r>
            <a:r>
              <a:rPr lang="en-US" altLang="zh-CN" sz="1300" dirty="0" err="1">
                <a:solidFill>
                  <a:srgbClr val="808000"/>
                </a:solidFill>
              </a:rPr>
              <a:t>Configuration</a:t>
            </a:r>
            <a:r>
              <a:rPr lang="en-US" altLang="zh-CN" sz="1300" dirty="0"/>
              <a:t>;</a:t>
            </a:r>
            <a:br>
              <a:rPr lang="en-US" altLang="zh-CN" sz="1300" dirty="0"/>
            </a:br>
            <a:r>
              <a:rPr lang="en-US" altLang="zh-CN" sz="1300" b="1" dirty="0">
                <a:solidFill>
                  <a:srgbClr val="000080"/>
                </a:solidFill>
              </a:rPr>
              <a:t>import </a:t>
            </a:r>
            <a:r>
              <a:rPr lang="en-US" altLang="zh-CN" sz="1300" dirty="0"/>
              <a:t>org.springframework.messaging.simp.config.MessageBrokerRegistry;</a:t>
            </a:r>
            <a:br>
              <a:rPr lang="en-US" altLang="zh-CN" sz="1300" dirty="0"/>
            </a:br>
            <a:r>
              <a:rPr lang="en-US" altLang="zh-CN" sz="1300" b="1" dirty="0">
                <a:solidFill>
                  <a:srgbClr val="000080"/>
                </a:solidFill>
              </a:rPr>
              <a:t>import </a:t>
            </a:r>
            <a:r>
              <a:rPr lang="en-US" altLang="zh-CN" sz="1300" dirty="0"/>
              <a:t>org.springframework.web.socket.config.annotation.</a:t>
            </a:r>
            <a:r>
              <a:rPr lang="en-US" altLang="zh-CN" sz="1300" dirty="0">
                <a:solidFill>
                  <a:srgbClr val="808000"/>
                </a:solidFill>
              </a:rPr>
              <a:t>EnableWebSocketMessageBroker</a:t>
            </a:r>
            <a:r>
              <a:rPr lang="en-US" altLang="zh-CN" sz="1300" dirty="0"/>
              <a:t>;</a:t>
            </a:r>
            <a:br>
              <a:rPr lang="en-US" altLang="zh-CN" sz="1300" dirty="0"/>
            </a:br>
            <a:r>
              <a:rPr lang="en-US" altLang="zh-CN" sz="1300" b="1" dirty="0">
                <a:solidFill>
                  <a:srgbClr val="000080"/>
                </a:solidFill>
              </a:rPr>
              <a:t>import </a:t>
            </a:r>
            <a:r>
              <a:rPr lang="en-US" altLang="zh-CN" sz="1300" dirty="0"/>
              <a:t>org.springframework.web.socket.config.annotation.StompEndpointRegistry;</a:t>
            </a:r>
            <a:br>
              <a:rPr lang="en-US" altLang="zh-CN" sz="1300" dirty="0"/>
            </a:br>
            <a:r>
              <a:rPr lang="en-US" altLang="zh-CN" sz="1300" b="1" dirty="0">
                <a:solidFill>
                  <a:srgbClr val="000080"/>
                </a:solidFill>
              </a:rPr>
              <a:t>import </a:t>
            </a:r>
            <a:r>
              <a:rPr lang="en-US" altLang="zh-CN" sz="1300" dirty="0"/>
              <a:t>org.springframework.web.socket.config.annotation.WebSocketMessageBrokerConfigurer;</a:t>
            </a:r>
            <a:br>
              <a:rPr lang="en-US" altLang="zh-CN" sz="1300" dirty="0"/>
            </a:br>
            <a:br>
              <a:rPr lang="en-US" altLang="zh-CN" sz="1300" dirty="0"/>
            </a:br>
            <a:r>
              <a:rPr lang="en-US" altLang="zh-CN" sz="1300" dirty="0">
                <a:solidFill>
                  <a:srgbClr val="808000"/>
                </a:solidFill>
              </a:rPr>
              <a:t>@Configuration</a:t>
            </a:r>
            <a:br>
              <a:rPr lang="en-US" altLang="zh-CN" sz="1300" dirty="0">
                <a:solidFill>
                  <a:srgbClr val="808000"/>
                </a:solidFill>
              </a:rPr>
            </a:br>
            <a:r>
              <a:rPr lang="en-US" altLang="zh-CN" sz="1300" dirty="0">
                <a:solidFill>
                  <a:srgbClr val="808000"/>
                </a:solidFill>
              </a:rPr>
              <a:t>@</a:t>
            </a:r>
            <a:r>
              <a:rPr lang="en-US" altLang="zh-CN" sz="1300" dirty="0" err="1">
                <a:solidFill>
                  <a:srgbClr val="808000"/>
                </a:solidFill>
              </a:rPr>
              <a:t>EnableWebSocketMessageBroker</a:t>
            </a:r>
            <a:br>
              <a:rPr lang="en-US" altLang="zh-CN" sz="1300" dirty="0">
                <a:solidFill>
                  <a:srgbClr val="808000"/>
                </a:solidFill>
              </a:rPr>
            </a:br>
            <a:r>
              <a:rPr lang="en-US" altLang="zh-CN" sz="1300" b="1" dirty="0">
                <a:solidFill>
                  <a:srgbClr val="000080"/>
                </a:solidFill>
              </a:rPr>
              <a:t>public class </a:t>
            </a:r>
            <a:r>
              <a:rPr lang="en-US" altLang="zh-CN" sz="1300" dirty="0" err="1"/>
              <a:t>WebSocketConfig</a:t>
            </a:r>
            <a:r>
              <a:rPr lang="en-US" altLang="zh-CN" sz="1300" dirty="0"/>
              <a:t> </a:t>
            </a:r>
            <a:r>
              <a:rPr lang="en-US" altLang="zh-CN" sz="1300" b="1" dirty="0">
                <a:solidFill>
                  <a:srgbClr val="000080"/>
                </a:solidFill>
              </a:rPr>
              <a:t>implements </a:t>
            </a:r>
            <a:r>
              <a:rPr lang="en-US" altLang="zh-CN" sz="1300" dirty="0" err="1"/>
              <a:t>WebSocketMessageBrokerConfigurer</a:t>
            </a:r>
            <a:r>
              <a:rPr lang="en-US" altLang="zh-CN" sz="1300" dirty="0"/>
              <a:t> {</a:t>
            </a:r>
            <a:br>
              <a:rPr lang="en-US" altLang="zh-CN" sz="1300" dirty="0"/>
            </a:br>
            <a:br>
              <a:rPr lang="en-US" altLang="zh-CN" sz="1300" dirty="0"/>
            </a:br>
            <a:r>
              <a:rPr lang="en-US" altLang="zh-CN" sz="1300" dirty="0"/>
              <a:t>   </a:t>
            </a:r>
            <a:r>
              <a:rPr lang="en-US" altLang="zh-CN" sz="1300" dirty="0">
                <a:solidFill>
                  <a:srgbClr val="808000"/>
                </a:solidFill>
              </a:rPr>
              <a:t>@Override</a:t>
            </a:r>
            <a:br>
              <a:rPr lang="en-US" altLang="zh-CN" sz="1300" dirty="0">
                <a:solidFill>
                  <a:srgbClr val="808000"/>
                </a:solidFill>
              </a:rPr>
            </a:br>
            <a:r>
              <a:rPr lang="en-US" altLang="zh-CN" sz="1300" dirty="0">
                <a:solidFill>
                  <a:srgbClr val="808000"/>
                </a:solidFill>
              </a:rPr>
              <a:t>   </a:t>
            </a:r>
            <a:r>
              <a:rPr lang="en-US" altLang="zh-CN" sz="1300" b="1" dirty="0">
                <a:solidFill>
                  <a:srgbClr val="000080"/>
                </a:solidFill>
              </a:rPr>
              <a:t>public void </a:t>
            </a:r>
            <a:r>
              <a:rPr lang="en-US" altLang="zh-CN" sz="1300" dirty="0" err="1"/>
              <a:t>configureMessageBroker</a:t>
            </a:r>
            <a:r>
              <a:rPr lang="en-US" altLang="zh-CN" sz="1300" dirty="0"/>
              <a:t>(</a:t>
            </a:r>
            <a:r>
              <a:rPr lang="en-US" altLang="zh-CN" sz="1300" dirty="0" err="1"/>
              <a:t>MessageBrokerRegistry</a:t>
            </a:r>
            <a:r>
              <a:rPr lang="en-US" altLang="zh-CN" sz="1300" dirty="0"/>
              <a:t> config) {</a:t>
            </a:r>
            <a:br>
              <a:rPr lang="en-US" altLang="zh-CN" sz="1300" dirty="0"/>
            </a:br>
            <a:r>
              <a:rPr lang="en-US" altLang="zh-CN" sz="1300" dirty="0"/>
              <a:t>      </a:t>
            </a:r>
            <a:r>
              <a:rPr lang="en-US" altLang="zh-CN" sz="1300" dirty="0" err="1"/>
              <a:t>config.enableSimpleBroker</a:t>
            </a:r>
            <a:r>
              <a:rPr lang="en-US" altLang="zh-CN" sz="1300" dirty="0"/>
              <a:t>(</a:t>
            </a:r>
            <a:r>
              <a:rPr lang="en-US" altLang="zh-CN" sz="1300" b="1" dirty="0">
                <a:solidFill>
                  <a:srgbClr val="008000"/>
                </a:solidFill>
              </a:rPr>
              <a:t>"/topic"</a:t>
            </a:r>
            <a:r>
              <a:rPr lang="en-US" altLang="zh-CN" sz="1300" dirty="0"/>
              <a:t>);</a:t>
            </a:r>
            <a:br>
              <a:rPr lang="en-US" altLang="zh-CN" sz="1300" dirty="0"/>
            </a:br>
            <a:r>
              <a:rPr lang="en-US" altLang="zh-CN" sz="1300" dirty="0"/>
              <a:t>      </a:t>
            </a:r>
            <a:r>
              <a:rPr lang="en-US" altLang="zh-CN" sz="1300" dirty="0" err="1"/>
              <a:t>config.setApplicationDestinationPrefixes</a:t>
            </a:r>
            <a:r>
              <a:rPr lang="en-US" altLang="zh-CN" sz="1300" dirty="0"/>
              <a:t>(</a:t>
            </a:r>
            <a:r>
              <a:rPr lang="en-US" altLang="zh-CN" sz="1300" b="1" dirty="0">
                <a:solidFill>
                  <a:srgbClr val="008000"/>
                </a:solidFill>
              </a:rPr>
              <a:t>"/app"</a:t>
            </a:r>
            <a:r>
              <a:rPr lang="en-US" altLang="zh-CN" sz="1300" dirty="0"/>
              <a:t>);</a:t>
            </a:r>
            <a:br>
              <a:rPr lang="en-US" altLang="zh-CN" sz="1300" dirty="0"/>
            </a:br>
            <a:r>
              <a:rPr lang="en-US" altLang="zh-CN" sz="1300" dirty="0"/>
              <a:t>   }</a:t>
            </a:r>
            <a:br>
              <a:rPr lang="en-US" altLang="zh-CN" sz="1300" dirty="0"/>
            </a:br>
            <a:br>
              <a:rPr lang="en-US" altLang="zh-CN" sz="1300" dirty="0"/>
            </a:br>
            <a:r>
              <a:rPr lang="en-US" altLang="zh-CN" sz="1300" dirty="0"/>
              <a:t>   </a:t>
            </a:r>
            <a:r>
              <a:rPr lang="en-US" altLang="zh-CN" sz="1300" dirty="0">
                <a:solidFill>
                  <a:srgbClr val="808000"/>
                </a:solidFill>
              </a:rPr>
              <a:t>@Override</a:t>
            </a:r>
            <a:br>
              <a:rPr lang="en-US" altLang="zh-CN" sz="1300" dirty="0">
                <a:solidFill>
                  <a:srgbClr val="808000"/>
                </a:solidFill>
              </a:rPr>
            </a:br>
            <a:r>
              <a:rPr lang="en-US" altLang="zh-CN" sz="1300" dirty="0">
                <a:solidFill>
                  <a:srgbClr val="808000"/>
                </a:solidFill>
              </a:rPr>
              <a:t>   </a:t>
            </a:r>
            <a:r>
              <a:rPr lang="en-US" altLang="zh-CN" sz="1300" b="1" dirty="0">
                <a:solidFill>
                  <a:srgbClr val="000080"/>
                </a:solidFill>
              </a:rPr>
              <a:t>public void </a:t>
            </a:r>
            <a:r>
              <a:rPr lang="en-US" altLang="zh-CN" sz="1300" dirty="0" err="1"/>
              <a:t>registerStompEndpoints</a:t>
            </a:r>
            <a:r>
              <a:rPr lang="en-US" altLang="zh-CN" sz="1300" dirty="0"/>
              <a:t>(</a:t>
            </a:r>
            <a:r>
              <a:rPr lang="en-US" altLang="zh-CN" sz="1300" dirty="0" err="1"/>
              <a:t>StompEndpointRegistry</a:t>
            </a:r>
            <a:r>
              <a:rPr lang="en-US" altLang="zh-CN" sz="1300" dirty="0"/>
              <a:t> registry) {</a:t>
            </a:r>
            <a:br>
              <a:rPr lang="en-US" altLang="zh-CN" sz="1300" dirty="0"/>
            </a:br>
            <a:r>
              <a:rPr lang="en-US" altLang="zh-CN" sz="1300" dirty="0"/>
              <a:t>      </a:t>
            </a:r>
            <a:r>
              <a:rPr lang="en-US" altLang="zh-CN" sz="1300" dirty="0" err="1"/>
              <a:t>registry.addEndpoint</a:t>
            </a:r>
            <a:r>
              <a:rPr lang="en-US" altLang="zh-CN" sz="1300" dirty="0"/>
              <a:t>(</a:t>
            </a:r>
            <a:r>
              <a:rPr lang="en-US" altLang="zh-CN" sz="1300" b="1" dirty="0">
                <a:solidFill>
                  <a:srgbClr val="008000"/>
                </a:solidFill>
              </a:rPr>
              <a:t>"/</a:t>
            </a:r>
            <a:r>
              <a:rPr lang="en-US" altLang="zh-CN" sz="1300" b="1" dirty="0" err="1">
                <a:solidFill>
                  <a:srgbClr val="008000"/>
                </a:solidFill>
              </a:rPr>
              <a:t>gs</a:t>
            </a:r>
            <a:r>
              <a:rPr lang="en-US" altLang="zh-CN" sz="1300" b="1" dirty="0">
                <a:solidFill>
                  <a:srgbClr val="008000"/>
                </a:solidFill>
              </a:rPr>
              <a:t>-guide-</a:t>
            </a:r>
            <a:r>
              <a:rPr lang="en-US" altLang="zh-CN" sz="1300" b="1" dirty="0" err="1">
                <a:solidFill>
                  <a:srgbClr val="008000"/>
                </a:solidFill>
              </a:rPr>
              <a:t>websocket</a:t>
            </a:r>
            <a:r>
              <a:rPr lang="en-US" altLang="zh-CN" sz="1300" b="1" dirty="0">
                <a:solidFill>
                  <a:srgbClr val="008000"/>
                </a:solidFill>
              </a:rPr>
              <a:t>"</a:t>
            </a:r>
            <a:r>
              <a:rPr lang="en-US" altLang="zh-CN" sz="1300" dirty="0"/>
              <a:t>).</a:t>
            </a:r>
            <a:r>
              <a:rPr lang="en-US" altLang="zh-CN" sz="1300" dirty="0" err="1"/>
              <a:t>withSockJS</a:t>
            </a:r>
            <a:r>
              <a:rPr lang="en-US" altLang="zh-CN" sz="1300" dirty="0"/>
              <a:t>();</a:t>
            </a:r>
            <a:br>
              <a:rPr lang="en-US" altLang="zh-CN" sz="1300" dirty="0"/>
            </a:br>
            <a:r>
              <a:rPr lang="en-US" altLang="zh-CN" sz="1300" dirty="0"/>
              <a:t>   }</a:t>
            </a:r>
            <a:br>
              <a:rPr lang="en-US" altLang="zh-CN" sz="1300" dirty="0"/>
            </a:br>
            <a:br>
              <a:rPr lang="en-US" altLang="zh-CN" sz="1300" dirty="0"/>
            </a:br>
            <a:r>
              <a:rPr lang="en-US" altLang="zh-CN" sz="1300" dirty="0"/>
              <a:t>}</a:t>
            </a:r>
            <a:endParaRPr lang="zh-CN" altLang="en-US" sz="900" dirty="0"/>
          </a:p>
          <a:p>
            <a:pPr marL="942975" lvl="3"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文本框 5"/>
          <p:cNvSpPr txBox="1"/>
          <p:nvPr/>
        </p:nvSpPr>
        <p:spPr>
          <a:xfrm>
            <a:off x="2286000" y="-779353"/>
            <a:ext cx="4572000" cy="369332"/>
          </a:xfrm>
          <a:prstGeom prst="rect">
            <a:avLst/>
          </a:prstGeom>
          <a:noFill/>
        </p:spPr>
        <p:txBody>
          <a:bodyPr wrap="square">
            <a:spAutoFit/>
          </a:bodyPr>
          <a:lstStyle/>
          <a:p>
            <a:endParaRPr lang="zh-CN" altLang="en-US" dirty="0"/>
          </a:p>
        </p:txBody>
      </p:sp>
      <p:sp>
        <p:nvSpPr>
          <p:cNvPr id="10" name="文本框 9"/>
          <p:cNvSpPr txBox="1"/>
          <p:nvPr/>
        </p:nvSpPr>
        <p:spPr>
          <a:xfrm>
            <a:off x="5220072" y="3075806"/>
            <a:ext cx="3923928" cy="609398"/>
          </a:xfrm>
          <a:prstGeom prst="rect">
            <a:avLst/>
          </a:prstGeom>
          <a:noFill/>
        </p:spPr>
        <p:txBody>
          <a:bodyPr wrap="square">
            <a:spAutoFit/>
          </a:bodyPr>
          <a:lstStyle/>
          <a:p>
            <a:pPr marL="257175" indent="-257175" defTabSz="685800">
              <a:lnSpc>
                <a:spcPct val="80000"/>
              </a:lnSpc>
              <a:spcBef>
                <a:spcPct val="20000"/>
              </a:spcBef>
              <a:buFont typeface="Arial" panose="020B0604020202020204" pitchFamily="34" charset="0"/>
              <a:buChar char="•"/>
            </a:pPr>
            <a:r>
              <a:rPr kumimoji="1" lang="en-US" altLang="zh-CN" sz="1400" dirty="0">
                <a:latin typeface="Cambria" panose="02040503050406030204" pitchFamily="18" charset="0"/>
                <a:ea typeface="新宋体" panose="02010609030101010101" pitchFamily="49" charset="-122"/>
              </a:rPr>
              <a:t>Now that the essential components of the service are created, you can configure Spring to enable WebSocket and STOMP messaging.</a:t>
            </a:r>
            <a:endParaRPr kumimoji="1" lang="en-US" altLang="zh-CN" sz="1400" dirty="0">
              <a:latin typeface="Cambria" panose="02040503050406030204" pitchFamily="18" charset="0"/>
              <a:ea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a:t>
            </a:r>
            <a:r>
              <a:rPr kumimoji="1" lang="zh-CN" altLang="en-US" dirty="0"/>
              <a:t> </a:t>
            </a:r>
            <a:r>
              <a:rPr kumimoji="1" lang="en-US" altLang="zh-CN" dirty="0"/>
              <a:t>WebSocket</a:t>
            </a:r>
            <a:r>
              <a:rPr kumimoji="1" lang="zh-CN" altLang="en-US" dirty="0"/>
              <a:t> </a:t>
            </a:r>
            <a:r>
              <a:rPr kumimoji="1" lang="en-US" altLang="zh-CN" dirty="0"/>
              <a:t>in</a:t>
            </a:r>
            <a:r>
              <a:rPr kumimoji="1" lang="zh-CN" altLang="en-US" dirty="0"/>
              <a:t> </a:t>
            </a:r>
            <a:r>
              <a:rPr kumimoji="1" lang="en-US" altLang="zh-CN" dirty="0"/>
              <a:t>Spring</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normAutofit/>
          </a:bodyPr>
          <a:lstStyle/>
          <a:p>
            <a:r>
              <a:rPr lang="en-US" altLang="zh-CN" sz="1600" dirty="0" err="1"/>
              <a:t>index.html</a:t>
            </a:r>
            <a:endParaRPr kumimoji="1" lang="en-US" altLang="zh-CN" sz="1600" dirty="0"/>
          </a:p>
          <a:p>
            <a:pPr marL="300355" lvl="1" indent="0">
              <a:buNone/>
            </a:pPr>
            <a:r>
              <a:rPr lang="en-US" altLang="zh-CN" sz="900" dirty="0"/>
              <a:t>	</a:t>
            </a:r>
            <a:br>
              <a:rPr lang="en-US" altLang="zh-CN" sz="900" dirty="0"/>
            </a:b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文本框 5"/>
          <p:cNvSpPr txBox="1"/>
          <p:nvPr/>
        </p:nvSpPr>
        <p:spPr>
          <a:xfrm>
            <a:off x="2286000" y="-779353"/>
            <a:ext cx="4572000" cy="369332"/>
          </a:xfrm>
          <a:prstGeom prst="rect">
            <a:avLst/>
          </a:prstGeom>
          <a:noFill/>
        </p:spPr>
        <p:txBody>
          <a:bodyPr wrap="square">
            <a:spAutoFit/>
          </a:bodyPr>
          <a:lstStyle/>
          <a:p>
            <a:endParaRPr lang="zh-CN" altLang="en-US" dirty="0"/>
          </a:p>
        </p:txBody>
      </p:sp>
      <p:pic>
        <p:nvPicPr>
          <p:cNvPr id="5" name="图片 4"/>
          <p:cNvPicPr>
            <a:picLocks noChangeAspect="1"/>
          </p:cNvPicPr>
          <p:nvPr/>
        </p:nvPicPr>
        <p:blipFill>
          <a:blip r:embed="rId1"/>
          <a:stretch>
            <a:fillRect/>
          </a:stretch>
        </p:blipFill>
        <p:spPr>
          <a:xfrm>
            <a:off x="1013184" y="1106544"/>
            <a:ext cx="7558608" cy="1425051"/>
          </a:xfrm>
          <a:prstGeom prst="rect">
            <a:avLst/>
          </a:prstGeom>
        </p:spPr>
      </p:pic>
      <p:pic>
        <p:nvPicPr>
          <p:cNvPr id="7" name="图片 6"/>
          <p:cNvPicPr>
            <a:picLocks noChangeAspect="1"/>
          </p:cNvPicPr>
          <p:nvPr/>
        </p:nvPicPr>
        <p:blipFill>
          <a:blip r:embed="rId2"/>
          <a:stretch>
            <a:fillRect/>
          </a:stretch>
        </p:blipFill>
        <p:spPr>
          <a:xfrm>
            <a:off x="1066632" y="2311786"/>
            <a:ext cx="7772400" cy="1482221"/>
          </a:xfrm>
          <a:prstGeom prst="rect">
            <a:avLst/>
          </a:prstGeom>
        </p:spPr>
      </p:pic>
      <p:pic>
        <p:nvPicPr>
          <p:cNvPr id="8" name="图片 7"/>
          <p:cNvPicPr>
            <a:picLocks noChangeAspect="1"/>
          </p:cNvPicPr>
          <p:nvPr/>
        </p:nvPicPr>
        <p:blipFill>
          <a:blip r:embed="rId3"/>
          <a:stretch>
            <a:fillRect/>
          </a:stretch>
        </p:blipFill>
        <p:spPr>
          <a:xfrm>
            <a:off x="1085707" y="3393305"/>
            <a:ext cx="7558608" cy="1768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a:t>
            </a:r>
            <a:r>
              <a:rPr kumimoji="1" lang="zh-CN" altLang="en-US" dirty="0"/>
              <a:t> </a:t>
            </a:r>
            <a:r>
              <a:rPr kumimoji="1" lang="en-US" altLang="zh-CN" dirty="0"/>
              <a:t>WebSocket</a:t>
            </a:r>
            <a:r>
              <a:rPr kumimoji="1" lang="zh-CN" altLang="en-US" dirty="0"/>
              <a:t> </a:t>
            </a:r>
            <a:r>
              <a:rPr kumimoji="1" lang="en-US" altLang="zh-CN" dirty="0"/>
              <a:t>in</a:t>
            </a:r>
            <a:r>
              <a:rPr kumimoji="1" lang="zh-CN" altLang="en-US" dirty="0"/>
              <a:t> </a:t>
            </a:r>
            <a:r>
              <a:rPr kumimoji="1" lang="en-US" altLang="zh-CN" dirty="0"/>
              <a:t>Spring</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en-US" altLang="zh-CN" sz="2100" dirty="0" err="1"/>
              <a:t>app.js</a:t>
            </a:r>
            <a:endParaRPr kumimoji="1" lang="en-US" altLang="zh-CN" sz="2100" dirty="0"/>
          </a:p>
          <a:p>
            <a:pPr marL="300355" lvl="1" indent="0">
              <a:buNone/>
            </a:pPr>
            <a:r>
              <a:rPr lang="en-US" altLang="zh-CN" sz="900" dirty="0"/>
              <a:t>	</a:t>
            </a:r>
            <a:br>
              <a:rPr lang="en-US" altLang="zh-CN" sz="900" dirty="0"/>
            </a:br>
            <a:r>
              <a:rPr lang="en-US" altLang="zh-CN" sz="1400" b="1" dirty="0">
                <a:solidFill>
                  <a:srgbClr val="000080"/>
                </a:solidFill>
              </a:rPr>
              <a:t>var </a:t>
            </a:r>
            <a:r>
              <a:rPr lang="en-US" altLang="zh-CN" sz="1400" b="1" i="1" dirty="0" err="1">
                <a:solidFill>
                  <a:srgbClr val="660E7A"/>
                </a:solidFill>
              </a:rPr>
              <a:t>stompClient</a:t>
            </a:r>
            <a:r>
              <a:rPr lang="en-US" altLang="zh-CN" sz="1400" b="1" i="1" dirty="0">
                <a:solidFill>
                  <a:srgbClr val="660E7A"/>
                </a:solidFill>
              </a:rPr>
              <a:t> </a:t>
            </a:r>
            <a:r>
              <a:rPr lang="en-US" altLang="zh-CN" sz="1400" dirty="0"/>
              <a:t>= </a:t>
            </a:r>
            <a:r>
              <a:rPr lang="en-US" altLang="zh-CN" sz="1400" b="1" dirty="0">
                <a:solidFill>
                  <a:srgbClr val="000080"/>
                </a:solidFill>
              </a:rPr>
              <a:t>null</a:t>
            </a:r>
            <a:r>
              <a:rPr lang="en-US" altLang="zh-CN" sz="1400" dirty="0"/>
              <a:t>;</a:t>
            </a:r>
            <a:br>
              <a:rPr lang="en-US" altLang="zh-CN" sz="1400" dirty="0"/>
            </a:br>
            <a:br>
              <a:rPr lang="en-US" altLang="zh-CN" sz="1400" dirty="0"/>
            </a:br>
            <a:r>
              <a:rPr lang="en-US" altLang="zh-CN" sz="1400" b="1" dirty="0">
                <a:solidFill>
                  <a:srgbClr val="000080"/>
                </a:solidFill>
              </a:rPr>
              <a:t>function </a:t>
            </a:r>
            <a:r>
              <a:rPr lang="en-US" altLang="zh-CN" sz="1400" i="1" dirty="0" err="1"/>
              <a:t>setConnected</a:t>
            </a:r>
            <a:r>
              <a:rPr lang="en-US" altLang="zh-CN" sz="1400" dirty="0"/>
              <a:t>(connected) {</a:t>
            </a:r>
            <a:br>
              <a:rPr lang="en-US" altLang="zh-CN" sz="1400" dirty="0"/>
            </a:br>
            <a:r>
              <a:rPr lang="en-US" altLang="zh-CN" sz="1400" dirty="0"/>
              <a:t>    </a:t>
            </a:r>
            <a:r>
              <a:rPr lang="en-US" altLang="zh-CN" sz="1400" b="1" dirty="0">
                <a:solidFill>
                  <a:srgbClr val="660E7A"/>
                </a:solidFill>
              </a:rPr>
              <a:t>$</a:t>
            </a:r>
            <a:r>
              <a:rPr lang="en-US" altLang="zh-CN" sz="1400" dirty="0"/>
              <a:t>(</a:t>
            </a:r>
            <a:r>
              <a:rPr lang="en-US" altLang="zh-CN" sz="1400" b="1" dirty="0">
                <a:solidFill>
                  <a:srgbClr val="008000"/>
                </a:solidFill>
              </a:rPr>
              <a:t>"#connect"</a:t>
            </a:r>
            <a:r>
              <a:rPr lang="en-US" altLang="zh-CN" sz="1400" dirty="0"/>
              <a:t>).</a:t>
            </a:r>
            <a:r>
              <a:rPr lang="en-US" altLang="zh-CN" sz="1400" dirty="0">
                <a:solidFill>
                  <a:srgbClr val="7A7A43"/>
                </a:solidFill>
              </a:rPr>
              <a:t>prop</a:t>
            </a:r>
            <a:r>
              <a:rPr lang="en-US" altLang="zh-CN" sz="1400" dirty="0"/>
              <a:t>(</a:t>
            </a:r>
            <a:r>
              <a:rPr lang="en-US" altLang="zh-CN" sz="1400" b="1" dirty="0">
                <a:solidFill>
                  <a:srgbClr val="008000"/>
                </a:solidFill>
              </a:rPr>
              <a:t>"disabled"</a:t>
            </a:r>
            <a:r>
              <a:rPr lang="en-US" altLang="zh-CN" sz="1400" dirty="0"/>
              <a:t>, connected);</a:t>
            </a:r>
            <a:br>
              <a:rPr lang="en-US" altLang="zh-CN" sz="1400" dirty="0"/>
            </a:br>
            <a:r>
              <a:rPr lang="en-US" altLang="zh-CN" sz="1400" dirty="0"/>
              <a:t>    </a:t>
            </a:r>
            <a:r>
              <a:rPr lang="en-US" altLang="zh-CN" sz="1400" b="1" dirty="0">
                <a:solidFill>
                  <a:srgbClr val="660E7A"/>
                </a:solidFill>
              </a:rPr>
              <a:t>$</a:t>
            </a:r>
            <a:r>
              <a:rPr lang="en-US" altLang="zh-CN" sz="1400" dirty="0"/>
              <a:t>(</a:t>
            </a:r>
            <a:r>
              <a:rPr lang="en-US" altLang="zh-CN" sz="1400" b="1" dirty="0">
                <a:solidFill>
                  <a:srgbClr val="008000"/>
                </a:solidFill>
              </a:rPr>
              <a:t>"#disconnect"</a:t>
            </a:r>
            <a:r>
              <a:rPr lang="en-US" altLang="zh-CN" sz="1400" dirty="0"/>
              <a:t>).</a:t>
            </a:r>
            <a:r>
              <a:rPr lang="en-US" altLang="zh-CN" sz="1400" dirty="0">
                <a:solidFill>
                  <a:srgbClr val="7A7A43"/>
                </a:solidFill>
              </a:rPr>
              <a:t>prop</a:t>
            </a:r>
            <a:r>
              <a:rPr lang="en-US" altLang="zh-CN" sz="1400" dirty="0"/>
              <a:t>(</a:t>
            </a:r>
            <a:r>
              <a:rPr lang="en-US" altLang="zh-CN" sz="1400" b="1" dirty="0">
                <a:solidFill>
                  <a:srgbClr val="008000"/>
                </a:solidFill>
              </a:rPr>
              <a:t>"disabled"</a:t>
            </a:r>
            <a:r>
              <a:rPr lang="en-US" altLang="zh-CN" sz="1400" dirty="0"/>
              <a:t>, !connected);</a:t>
            </a:r>
            <a:br>
              <a:rPr lang="en-US" altLang="zh-CN" sz="1400" dirty="0"/>
            </a:br>
            <a:r>
              <a:rPr lang="en-US" altLang="zh-CN" sz="1400" dirty="0"/>
              <a:t>    </a:t>
            </a:r>
            <a:r>
              <a:rPr lang="en-US" altLang="zh-CN" sz="1400" b="1" dirty="0">
                <a:solidFill>
                  <a:srgbClr val="000080"/>
                </a:solidFill>
              </a:rPr>
              <a:t>if </a:t>
            </a:r>
            <a:r>
              <a:rPr lang="en-US" altLang="zh-CN" sz="1400" dirty="0"/>
              <a:t>(connected) {</a:t>
            </a:r>
            <a:br>
              <a:rPr lang="en-US" altLang="zh-CN" sz="1400" dirty="0"/>
            </a:br>
            <a:r>
              <a:rPr lang="en-US" altLang="zh-CN" sz="1400" dirty="0"/>
              <a:t>        </a:t>
            </a:r>
            <a:r>
              <a:rPr lang="en-US" altLang="zh-CN" sz="1400" b="1" dirty="0">
                <a:solidFill>
                  <a:srgbClr val="660E7A"/>
                </a:solidFill>
              </a:rPr>
              <a:t>$</a:t>
            </a:r>
            <a:r>
              <a:rPr lang="en-US" altLang="zh-CN" sz="1400" dirty="0"/>
              <a:t>(</a:t>
            </a:r>
            <a:r>
              <a:rPr lang="en-US" altLang="zh-CN" sz="1400" b="1" dirty="0">
                <a:solidFill>
                  <a:srgbClr val="008000"/>
                </a:solidFill>
              </a:rPr>
              <a:t>"#conversation"</a:t>
            </a:r>
            <a:r>
              <a:rPr lang="en-US" altLang="zh-CN" sz="1400" dirty="0"/>
              <a:t>).</a:t>
            </a:r>
            <a:r>
              <a:rPr lang="en-US" altLang="zh-CN" sz="1400" dirty="0">
                <a:solidFill>
                  <a:srgbClr val="7A7A43"/>
                </a:solidFill>
              </a:rPr>
              <a:t>show</a:t>
            </a:r>
            <a:r>
              <a:rPr lang="en-US" altLang="zh-CN" sz="1400" dirty="0"/>
              <a:t>();</a:t>
            </a:r>
            <a:br>
              <a:rPr lang="en-US" altLang="zh-CN" sz="1400" dirty="0"/>
            </a:br>
            <a:r>
              <a:rPr lang="en-US" altLang="zh-CN" sz="1400" dirty="0"/>
              <a:t>    }</a:t>
            </a:r>
            <a:br>
              <a:rPr lang="en-US" altLang="zh-CN" sz="1400" dirty="0"/>
            </a:br>
            <a:r>
              <a:rPr lang="en-US" altLang="zh-CN" sz="1400" dirty="0"/>
              <a:t>    </a:t>
            </a:r>
            <a:r>
              <a:rPr lang="en-US" altLang="zh-CN" sz="1400" b="1" dirty="0">
                <a:solidFill>
                  <a:srgbClr val="000080"/>
                </a:solidFill>
              </a:rPr>
              <a:t>else </a:t>
            </a:r>
            <a:r>
              <a:rPr lang="en-US" altLang="zh-CN" sz="1400" dirty="0"/>
              <a:t>{</a:t>
            </a:r>
            <a:br>
              <a:rPr lang="en-US" altLang="zh-CN" sz="1400" dirty="0"/>
            </a:br>
            <a:r>
              <a:rPr lang="en-US" altLang="zh-CN" sz="1400" dirty="0"/>
              <a:t>        </a:t>
            </a:r>
            <a:r>
              <a:rPr lang="en-US" altLang="zh-CN" sz="1400" b="1" dirty="0">
                <a:solidFill>
                  <a:srgbClr val="660E7A"/>
                </a:solidFill>
              </a:rPr>
              <a:t>$</a:t>
            </a:r>
            <a:r>
              <a:rPr lang="en-US" altLang="zh-CN" sz="1400" dirty="0"/>
              <a:t>(</a:t>
            </a:r>
            <a:r>
              <a:rPr lang="en-US" altLang="zh-CN" sz="1400" b="1" dirty="0">
                <a:solidFill>
                  <a:srgbClr val="008000"/>
                </a:solidFill>
              </a:rPr>
              <a:t>"#conversation"</a:t>
            </a:r>
            <a:r>
              <a:rPr lang="en-US" altLang="zh-CN" sz="1400" dirty="0"/>
              <a:t>).</a:t>
            </a:r>
            <a:r>
              <a:rPr lang="en-US" altLang="zh-CN" sz="1400" dirty="0">
                <a:solidFill>
                  <a:srgbClr val="7A7A43"/>
                </a:solidFill>
              </a:rPr>
              <a:t>hide</a:t>
            </a:r>
            <a:r>
              <a:rPr lang="en-US" altLang="zh-CN" sz="1400" dirty="0"/>
              <a:t>();</a:t>
            </a:r>
            <a:br>
              <a:rPr lang="en-US" altLang="zh-CN" sz="1400" dirty="0"/>
            </a:br>
            <a:r>
              <a:rPr lang="en-US" altLang="zh-CN" sz="1400" dirty="0"/>
              <a:t>    }</a:t>
            </a:r>
            <a:br>
              <a:rPr lang="en-US" altLang="zh-CN" sz="1400" dirty="0"/>
            </a:br>
            <a:r>
              <a:rPr lang="en-US" altLang="zh-CN" sz="1400" dirty="0"/>
              <a:t>    </a:t>
            </a:r>
            <a:r>
              <a:rPr lang="en-US" altLang="zh-CN" sz="1400" b="1" dirty="0">
                <a:solidFill>
                  <a:srgbClr val="660E7A"/>
                </a:solidFill>
              </a:rPr>
              <a:t>$</a:t>
            </a:r>
            <a:r>
              <a:rPr lang="en-US" altLang="zh-CN" sz="1400" dirty="0"/>
              <a:t>(</a:t>
            </a:r>
            <a:r>
              <a:rPr lang="en-US" altLang="zh-CN" sz="1400" b="1" dirty="0">
                <a:solidFill>
                  <a:srgbClr val="008000"/>
                </a:solidFill>
              </a:rPr>
              <a:t>"#greetings"</a:t>
            </a:r>
            <a:r>
              <a:rPr lang="en-US" altLang="zh-CN" sz="1400" dirty="0"/>
              <a:t>).</a:t>
            </a:r>
            <a:r>
              <a:rPr lang="en-US" altLang="zh-CN" sz="1400" dirty="0">
                <a:solidFill>
                  <a:srgbClr val="7A7A43"/>
                </a:solidFill>
              </a:rPr>
              <a:t>html</a:t>
            </a:r>
            <a:r>
              <a:rPr lang="en-US" altLang="zh-CN" sz="1400" dirty="0"/>
              <a:t>(</a:t>
            </a:r>
            <a:r>
              <a:rPr lang="en-US" altLang="zh-CN" sz="1400" b="1" dirty="0">
                <a:solidFill>
                  <a:srgbClr val="008000"/>
                </a:solidFill>
              </a:rPr>
              <a:t>""</a:t>
            </a:r>
            <a:r>
              <a:rPr lang="en-US" altLang="zh-CN" sz="1400" dirty="0"/>
              <a:t>);</a:t>
            </a:r>
            <a:br>
              <a:rPr lang="en-US" altLang="zh-CN" sz="1400" dirty="0"/>
            </a:br>
            <a:r>
              <a:rPr lang="en-US" altLang="zh-CN" sz="1400" dirty="0"/>
              <a:t>}</a:t>
            </a:r>
            <a:br>
              <a:rPr lang="en-US" altLang="zh-CN" sz="1400" dirty="0"/>
            </a:br>
            <a:br>
              <a:rPr lang="en-US" altLang="zh-CN" sz="1400" dirty="0"/>
            </a:br>
            <a:r>
              <a:rPr lang="en-US" altLang="zh-CN" sz="1400" b="1" dirty="0">
                <a:solidFill>
                  <a:srgbClr val="000080"/>
                </a:solidFill>
              </a:rPr>
              <a:t>function </a:t>
            </a:r>
            <a:r>
              <a:rPr lang="en-US" altLang="zh-CN" sz="1400" i="1" dirty="0"/>
              <a:t>connect</a:t>
            </a:r>
            <a:r>
              <a:rPr lang="en-US" altLang="zh-CN" sz="1400" dirty="0"/>
              <a:t>() {</a:t>
            </a:r>
            <a:br>
              <a:rPr lang="en-US" altLang="zh-CN" sz="1400" dirty="0"/>
            </a:br>
            <a:r>
              <a:rPr lang="en-US" altLang="zh-CN" sz="1400" dirty="0"/>
              <a:t>    </a:t>
            </a:r>
            <a:r>
              <a:rPr lang="en-US" altLang="zh-CN" sz="1400" b="1" dirty="0">
                <a:solidFill>
                  <a:srgbClr val="000080"/>
                </a:solidFill>
              </a:rPr>
              <a:t>var </a:t>
            </a:r>
            <a:r>
              <a:rPr lang="en-US" altLang="zh-CN" sz="1400" dirty="0">
                <a:solidFill>
                  <a:srgbClr val="458383"/>
                </a:solidFill>
              </a:rPr>
              <a:t>socket </a:t>
            </a:r>
            <a:r>
              <a:rPr lang="en-US" altLang="zh-CN" sz="1400" dirty="0"/>
              <a:t>= </a:t>
            </a:r>
            <a:r>
              <a:rPr lang="en-US" altLang="zh-CN" sz="1400" b="1" dirty="0">
                <a:solidFill>
                  <a:srgbClr val="000080"/>
                </a:solidFill>
              </a:rPr>
              <a:t>new </a:t>
            </a:r>
            <a:r>
              <a:rPr lang="en-US" altLang="zh-CN" sz="1400" dirty="0" err="1"/>
              <a:t>SockJS</a:t>
            </a:r>
            <a:r>
              <a:rPr lang="en-US" altLang="zh-CN" sz="1400" dirty="0"/>
              <a:t>(</a:t>
            </a:r>
            <a:r>
              <a:rPr lang="en-US" altLang="zh-CN" sz="1400" b="1" dirty="0">
                <a:solidFill>
                  <a:srgbClr val="008000"/>
                </a:solidFill>
              </a:rPr>
              <a:t>'/</a:t>
            </a:r>
            <a:r>
              <a:rPr lang="en-US" altLang="zh-CN" sz="1400" b="1" dirty="0" err="1">
                <a:solidFill>
                  <a:srgbClr val="008000"/>
                </a:solidFill>
              </a:rPr>
              <a:t>gs</a:t>
            </a:r>
            <a:r>
              <a:rPr lang="en-US" altLang="zh-CN" sz="1400" b="1" dirty="0">
                <a:solidFill>
                  <a:srgbClr val="008000"/>
                </a:solidFill>
              </a:rPr>
              <a:t>-guide-</a:t>
            </a:r>
            <a:r>
              <a:rPr lang="en-US" altLang="zh-CN" sz="1400" b="1" dirty="0" err="1">
                <a:solidFill>
                  <a:srgbClr val="008000"/>
                </a:solidFill>
              </a:rPr>
              <a:t>websocket</a:t>
            </a:r>
            <a:r>
              <a:rPr lang="en-US" altLang="zh-CN" sz="1400" b="1" dirty="0">
                <a:solidFill>
                  <a:srgbClr val="008000"/>
                </a:solidFill>
              </a:rPr>
              <a:t>'</a:t>
            </a:r>
            <a:r>
              <a:rPr lang="en-US" altLang="zh-CN" sz="1400" dirty="0"/>
              <a:t>);</a:t>
            </a:r>
            <a:br>
              <a:rPr lang="en-US" altLang="zh-CN" sz="1400" dirty="0"/>
            </a:br>
            <a:r>
              <a:rPr lang="en-US" altLang="zh-CN" sz="1400" dirty="0"/>
              <a:t>    </a:t>
            </a:r>
            <a:r>
              <a:rPr lang="en-US" altLang="zh-CN" sz="1400" b="1" i="1" dirty="0" err="1">
                <a:solidFill>
                  <a:srgbClr val="660E7A"/>
                </a:solidFill>
              </a:rPr>
              <a:t>stompClient</a:t>
            </a:r>
            <a:r>
              <a:rPr lang="en-US" altLang="zh-CN" sz="1400" b="1" i="1" dirty="0">
                <a:solidFill>
                  <a:srgbClr val="660E7A"/>
                </a:solidFill>
              </a:rPr>
              <a:t> </a:t>
            </a:r>
            <a:r>
              <a:rPr lang="en-US" altLang="zh-CN" sz="1400" dirty="0"/>
              <a:t>= </a:t>
            </a:r>
            <a:r>
              <a:rPr lang="en-US" altLang="zh-CN" sz="1400" b="1" dirty="0" err="1">
                <a:solidFill>
                  <a:srgbClr val="660E7A"/>
                </a:solidFill>
              </a:rPr>
              <a:t>Stomp</a:t>
            </a:r>
            <a:r>
              <a:rPr lang="en-US" altLang="zh-CN" sz="1400" dirty="0" err="1"/>
              <a:t>.</a:t>
            </a:r>
            <a:r>
              <a:rPr lang="en-US" altLang="zh-CN" sz="1400" dirty="0" err="1">
                <a:solidFill>
                  <a:srgbClr val="7A7A43"/>
                </a:solidFill>
              </a:rPr>
              <a:t>over</a:t>
            </a:r>
            <a:r>
              <a:rPr lang="en-US" altLang="zh-CN" sz="1400" dirty="0"/>
              <a:t>(</a:t>
            </a:r>
            <a:r>
              <a:rPr lang="en-US" altLang="zh-CN" sz="1400" dirty="0">
                <a:solidFill>
                  <a:srgbClr val="458383"/>
                </a:solidFill>
              </a:rPr>
              <a:t>socket</a:t>
            </a:r>
            <a:r>
              <a:rPr lang="en-US" altLang="zh-CN" sz="1400" dirty="0"/>
              <a:t>);</a:t>
            </a:r>
            <a:br>
              <a:rPr lang="en-US" altLang="zh-CN" sz="1400" dirty="0"/>
            </a:br>
            <a:r>
              <a:rPr lang="en-US" altLang="zh-CN" sz="1400" dirty="0"/>
              <a:t>    </a:t>
            </a:r>
            <a:r>
              <a:rPr lang="en-US" altLang="zh-CN" sz="1400" b="1" i="1" dirty="0" err="1">
                <a:solidFill>
                  <a:srgbClr val="660E7A"/>
                </a:solidFill>
              </a:rPr>
              <a:t>stompClient</a:t>
            </a:r>
            <a:r>
              <a:rPr lang="en-US" altLang="zh-CN" sz="1400" dirty="0" err="1"/>
              <a:t>.</a:t>
            </a:r>
            <a:r>
              <a:rPr lang="en-US" altLang="zh-CN" sz="1400" b="1" dirty="0" err="1">
                <a:solidFill>
                  <a:srgbClr val="660E7A"/>
                </a:solidFill>
              </a:rPr>
              <a:t>connect</a:t>
            </a:r>
            <a:r>
              <a:rPr lang="en-US" altLang="zh-CN" sz="1400" dirty="0"/>
              <a:t>({}, </a:t>
            </a:r>
            <a:r>
              <a:rPr lang="en-US" altLang="zh-CN" sz="1400" b="1" dirty="0">
                <a:solidFill>
                  <a:srgbClr val="000080"/>
                </a:solidFill>
              </a:rPr>
              <a:t>function </a:t>
            </a:r>
            <a:r>
              <a:rPr lang="en-US" altLang="zh-CN" sz="1400" dirty="0"/>
              <a:t>(frame) {</a:t>
            </a:r>
            <a:br>
              <a:rPr lang="en-US" altLang="zh-CN" sz="1400" dirty="0"/>
            </a:br>
            <a:r>
              <a:rPr lang="en-US" altLang="zh-CN" sz="1400" dirty="0"/>
              <a:t>        </a:t>
            </a:r>
            <a:r>
              <a:rPr lang="en-US" altLang="zh-CN" sz="1400" i="1" dirty="0" err="1"/>
              <a:t>setConnected</a:t>
            </a:r>
            <a:r>
              <a:rPr lang="en-US" altLang="zh-CN" sz="1400" dirty="0"/>
              <a:t>(</a:t>
            </a:r>
            <a:r>
              <a:rPr lang="en-US" altLang="zh-CN" sz="1400" b="1" dirty="0">
                <a:solidFill>
                  <a:srgbClr val="000080"/>
                </a:solidFill>
              </a:rPr>
              <a:t>true</a:t>
            </a:r>
            <a:r>
              <a:rPr lang="en-US" altLang="zh-CN" sz="1400" dirty="0"/>
              <a:t>);</a:t>
            </a:r>
            <a:br>
              <a:rPr lang="en-US" altLang="zh-CN" sz="1400" dirty="0"/>
            </a:br>
            <a:r>
              <a:rPr lang="en-US" altLang="zh-CN" sz="1400" dirty="0"/>
              <a:t>        </a:t>
            </a:r>
            <a:r>
              <a:rPr lang="en-US" altLang="zh-CN" sz="1400" b="1" i="1" dirty="0" err="1">
                <a:solidFill>
                  <a:srgbClr val="660E7A"/>
                </a:solidFill>
              </a:rPr>
              <a:t>console</a:t>
            </a:r>
            <a:r>
              <a:rPr lang="en-US" altLang="zh-CN" sz="1400" dirty="0" err="1"/>
              <a:t>.</a:t>
            </a:r>
            <a:r>
              <a:rPr lang="en-US" altLang="zh-CN" sz="1400" dirty="0" err="1">
                <a:solidFill>
                  <a:srgbClr val="7A7A43"/>
                </a:solidFill>
              </a:rPr>
              <a:t>log</a:t>
            </a:r>
            <a:r>
              <a:rPr lang="en-US" altLang="zh-CN" sz="1400" dirty="0"/>
              <a:t>(</a:t>
            </a:r>
            <a:r>
              <a:rPr lang="en-US" altLang="zh-CN" sz="1400" b="1" dirty="0">
                <a:solidFill>
                  <a:srgbClr val="008000"/>
                </a:solidFill>
              </a:rPr>
              <a:t>'Connected: ' </a:t>
            </a:r>
            <a:r>
              <a:rPr lang="en-US" altLang="zh-CN" sz="1400" dirty="0"/>
              <a:t>+ frame);</a:t>
            </a:r>
            <a:br>
              <a:rPr lang="en-US" altLang="zh-CN" sz="1400" dirty="0"/>
            </a:br>
            <a:r>
              <a:rPr lang="en-US" altLang="zh-CN" sz="1400" dirty="0"/>
              <a:t>        </a:t>
            </a:r>
            <a:r>
              <a:rPr lang="en-US" altLang="zh-CN" sz="1400" b="1" i="1" dirty="0" err="1">
                <a:solidFill>
                  <a:srgbClr val="660E7A"/>
                </a:solidFill>
              </a:rPr>
              <a:t>stompClient</a:t>
            </a:r>
            <a:r>
              <a:rPr lang="en-US" altLang="zh-CN" sz="1400" dirty="0" err="1"/>
              <a:t>.</a:t>
            </a:r>
            <a:r>
              <a:rPr lang="en-US" altLang="zh-CN" sz="1400" dirty="0" err="1">
                <a:solidFill>
                  <a:srgbClr val="7A7A43"/>
                </a:solidFill>
              </a:rPr>
              <a:t>subscribe</a:t>
            </a:r>
            <a:r>
              <a:rPr lang="en-US" altLang="zh-CN" sz="1400" dirty="0"/>
              <a:t>(</a:t>
            </a:r>
            <a:r>
              <a:rPr lang="en-US" altLang="zh-CN" sz="1400" b="1" dirty="0">
                <a:solidFill>
                  <a:srgbClr val="008000"/>
                </a:solidFill>
              </a:rPr>
              <a:t>'/topic/greetings'</a:t>
            </a:r>
            <a:r>
              <a:rPr lang="en-US" altLang="zh-CN" sz="1400" dirty="0"/>
              <a:t>, </a:t>
            </a:r>
            <a:r>
              <a:rPr lang="en-US" altLang="zh-CN" sz="1400" b="1" dirty="0">
                <a:solidFill>
                  <a:srgbClr val="000080"/>
                </a:solidFill>
              </a:rPr>
              <a:t>function </a:t>
            </a:r>
            <a:r>
              <a:rPr lang="en-US" altLang="zh-CN" sz="1400" dirty="0"/>
              <a:t>(greeting) {</a:t>
            </a:r>
            <a:br>
              <a:rPr lang="en-US" altLang="zh-CN" sz="1400" dirty="0"/>
            </a:br>
            <a:r>
              <a:rPr lang="en-US" altLang="zh-CN" sz="1400" dirty="0"/>
              <a:t>            </a:t>
            </a:r>
            <a:r>
              <a:rPr lang="en-US" altLang="zh-CN" sz="1400" i="1" dirty="0" err="1"/>
              <a:t>showGreeting</a:t>
            </a:r>
            <a:r>
              <a:rPr lang="en-US" altLang="zh-CN" sz="1400" dirty="0"/>
              <a:t>(</a:t>
            </a:r>
            <a:r>
              <a:rPr lang="en-US" altLang="zh-CN" sz="1400" b="1" i="1" dirty="0" err="1">
                <a:solidFill>
                  <a:srgbClr val="660E7A"/>
                </a:solidFill>
              </a:rPr>
              <a:t>JSON</a:t>
            </a:r>
            <a:r>
              <a:rPr lang="en-US" altLang="zh-CN" sz="1400" dirty="0" err="1"/>
              <a:t>.</a:t>
            </a:r>
            <a:r>
              <a:rPr lang="en-US" altLang="zh-CN" sz="1400" dirty="0" err="1">
                <a:solidFill>
                  <a:srgbClr val="7A7A43"/>
                </a:solidFill>
              </a:rPr>
              <a:t>parse</a:t>
            </a:r>
            <a:r>
              <a:rPr lang="en-US" altLang="zh-CN" sz="1400" dirty="0"/>
              <a:t>(</a:t>
            </a:r>
            <a:r>
              <a:rPr lang="en-US" altLang="zh-CN" sz="1400" dirty="0" err="1"/>
              <a:t>greeting.</a:t>
            </a:r>
            <a:r>
              <a:rPr lang="en-US" altLang="zh-CN" sz="1400" b="1" dirty="0" err="1">
                <a:solidFill>
                  <a:srgbClr val="660E7A"/>
                </a:solidFill>
              </a:rPr>
              <a:t>body</a:t>
            </a:r>
            <a:r>
              <a:rPr lang="en-US" altLang="zh-CN" sz="1400" dirty="0"/>
              <a:t>).</a:t>
            </a:r>
            <a:r>
              <a:rPr lang="en-US" altLang="zh-CN" sz="1400" b="1" dirty="0">
                <a:solidFill>
                  <a:srgbClr val="660E7A"/>
                </a:solidFill>
              </a:rPr>
              <a:t>content</a:t>
            </a:r>
            <a:r>
              <a:rPr lang="en-US" altLang="zh-CN" sz="1400" dirty="0"/>
              <a:t>);</a:t>
            </a:r>
            <a:br>
              <a:rPr lang="en-US" altLang="zh-CN" sz="1400" dirty="0"/>
            </a:br>
            <a:r>
              <a:rPr lang="en-US" altLang="zh-CN" sz="1400" dirty="0"/>
              <a:t>        });</a:t>
            </a:r>
            <a:br>
              <a:rPr lang="en-US" altLang="zh-CN" sz="1400" dirty="0"/>
            </a:br>
            <a:r>
              <a:rPr lang="en-US" altLang="zh-CN" sz="1400" dirty="0"/>
              <a:t>    });</a:t>
            </a:r>
            <a:br>
              <a:rPr lang="en-US" altLang="zh-CN" sz="1400" dirty="0"/>
            </a:br>
            <a:r>
              <a:rPr lang="en-US" altLang="zh-CN" sz="1400" dirty="0"/>
              <a:t>}</a:t>
            </a:r>
            <a:endParaRPr lang="zh-CN" altLang="en-US" sz="1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文本框 5"/>
          <p:cNvSpPr txBox="1"/>
          <p:nvPr/>
        </p:nvSpPr>
        <p:spPr>
          <a:xfrm>
            <a:off x="2286000" y="-779353"/>
            <a:ext cx="4572000" cy="369332"/>
          </a:xfrm>
          <a:prstGeom prst="rect">
            <a:avLst/>
          </a:prstGeom>
          <a:noFill/>
        </p:spPr>
        <p:txBody>
          <a:bodyPr wrap="square">
            <a:spAutoFit/>
          </a:bodyPr>
          <a:lstStyle/>
          <a:p>
            <a:endParaRPr lang="zh-CN" altLang="en-US" dirty="0"/>
          </a:p>
        </p:txBody>
      </p:sp>
      <p:sp>
        <p:nvSpPr>
          <p:cNvPr id="8" name="内容占位符 2"/>
          <p:cNvSpPr txBox="1"/>
          <p:nvPr/>
        </p:nvSpPr>
        <p:spPr>
          <a:xfrm>
            <a:off x="5148064" y="1035251"/>
            <a:ext cx="3896816" cy="3903146"/>
          </a:xfrm>
          <a:prstGeom prst="rect">
            <a:avLst/>
          </a:prstGeom>
        </p:spPr>
        <p:txBody>
          <a:bodyPr vert="horz" lIns="91440" tIns="45720" rIns="91440" bIns="45720" rtlCol="0">
            <a:normAutofit fontScale="77500" lnSpcReduction="20000"/>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br>
              <a:rPr lang="en-US" altLang="zh-CN" sz="1400" dirty="0"/>
            </a:br>
            <a:r>
              <a:rPr lang="en-US" altLang="zh-CN" sz="1400" b="1" dirty="0">
                <a:solidFill>
                  <a:srgbClr val="000080"/>
                </a:solidFill>
              </a:rPr>
              <a:t>function </a:t>
            </a:r>
            <a:r>
              <a:rPr lang="en-US" altLang="zh-CN" sz="1400" i="1" dirty="0"/>
              <a:t>disconnect</a:t>
            </a:r>
            <a:r>
              <a:rPr lang="en-US" altLang="zh-CN" sz="1400" dirty="0"/>
              <a:t>() {</a:t>
            </a:r>
            <a:br>
              <a:rPr lang="en-US" altLang="zh-CN" sz="1400" dirty="0"/>
            </a:br>
            <a:r>
              <a:rPr lang="en-US" altLang="zh-CN" sz="1400" dirty="0"/>
              <a:t>    </a:t>
            </a:r>
            <a:r>
              <a:rPr lang="en-US" altLang="zh-CN" sz="1400" b="1" dirty="0">
                <a:solidFill>
                  <a:srgbClr val="000080"/>
                </a:solidFill>
              </a:rPr>
              <a:t>if </a:t>
            </a:r>
            <a:r>
              <a:rPr lang="en-US" altLang="zh-CN" sz="1400" dirty="0"/>
              <a:t>(</a:t>
            </a:r>
            <a:r>
              <a:rPr lang="en-US" altLang="zh-CN" sz="1400" b="1" i="1" dirty="0" err="1">
                <a:solidFill>
                  <a:srgbClr val="660E7A"/>
                </a:solidFill>
              </a:rPr>
              <a:t>stompClient</a:t>
            </a:r>
            <a:r>
              <a:rPr lang="en-US" altLang="zh-CN" sz="1400" b="1" i="1" dirty="0">
                <a:solidFill>
                  <a:srgbClr val="660E7A"/>
                </a:solidFill>
              </a:rPr>
              <a:t> </a:t>
            </a:r>
            <a:r>
              <a:rPr lang="en-US" altLang="zh-CN" sz="1400" dirty="0"/>
              <a:t>!== </a:t>
            </a:r>
            <a:r>
              <a:rPr lang="en-US" altLang="zh-CN" sz="1400" b="1" dirty="0">
                <a:solidFill>
                  <a:srgbClr val="000080"/>
                </a:solidFill>
              </a:rPr>
              <a:t>null</a:t>
            </a:r>
            <a:r>
              <a:rPr lang="en-US" altLang="zh-CN" sz="1400" dirty="0"/>
              <a:t>) {</a:t>
            </a:r>
            <a:br>
              <a:rPr lang="en-US" altLang="zh-CN" sz="1400" dirty="0"/>
            </a:br>
            <a:r>
              <a:rPr lang="en-US" altLang="zh-CN" sz="1400" dirty="0"/>
              <a:t>        </a:t>
            </a:r>
            <a:r>
              <a:rPr lang="en-US" altLang="zh-CN" sz="1400" b="1" i="1" dirty="0" err="1">
                <a:solidFill>
                  <a:srgbClr val="660E7A"/>
                </a:solidFill>
              </a:rPr>
              <a:t>stompClient</a:t>
            </a:r>
            <a:r>
              <a:rPr lang="en-US" altLang="zh-CN" sz="1400" dirty="0" err="1"/>
              <a:t>.</a:t>
            </a:r>
            <a:r>
              <a:rPr lang="en-US" altLang="zh-CN" sz="1400" dirty="0" err="1">
                <a:solidFill>
                  <a:srgbClr val="7A7A43"/>
                </a:solidFill>
              </a:rPr>
              <a:t>disconnect</a:t>
            </a:r>
            <a:r>
              <a:rPr lang="en-US" altLang="zh-CN" sz="1400" dirty="0"/>
              <a:t>();</a:t>
            </a:r>
            <a:br>
              <a:rPr lang="en-US" altLang="zh-CN" sz="1400" dirty="0"/>
            </a:br>
            <a:r>
              <a:rPr lang="en-US" altLang="zh-CN" sz="1400" dirty="0"/>
              <a:t>    }</a:t>
            </a:r>
            <a:br>
              <a:rPr lang="en-US" altLang="zh-CN" sz="1400" dirty="0"/>
            </a:br>
            <a:r>
              <a:rPr lang="en-US" altLang="zh-CN" sz="1400" dirty="0"/>
              <a:t>    </a:t>
            </a:r>
            <a:r>
              <a:rPr lang="en-US" altLang="zh-CN" sz="1400" i="1" dirty="0" err="1"/>
              <a:t>setConnected</a:t>
            </a:r>
            <a:r>
              <a:rPr lang="en-US" altLang="zh-CN" sz="1400" dirty="0"/>
              <a:t>(</a:t>
            </a:r>
            <a:r>
              <a:rPr lang="en-US" altLang="zh-CN" sz="1400" b="1" dirty="0">
                <a:solidFill>
                  <a:srgbClr val="000080"/>
                </a:solidFill>
              </a:rPr>
              <a:t>false</a:t>
            </a:r>
            <a:r>
              <a:rPr lang="en-US" altLang="zh-CN" sz="1400" dirty="0"/>
              <a:t>);</a:t>
            </a:r>
            <a:br>
              <a:rPr lang="en-US" altLang="zh-CN" sz="1400" dirty="0"/>
            </a:br>
            <a:r>
              <a:rPr lang="en-US" altLang="zh-CN" sz="1400" dirty="0"/>
              <a:t>    </a:t>
            </a:r>
            <a:r>
              <a:rPr lang="en-US" altLang="zh-CN" sz="1400" b="1" i="1" dirty="0" err="1">
                <a:solidFill>
                  <a:srgbClr val="660E7A"/>
                </a:solidFill>
              </a:rPr>
              <a:t>console</a:t>
            </a:r>
            <a:r>
              <a:rPr lang="en-US" altLang="zh-CN" sz="1400" dirty="0" err="1"/>
              <a:t>.</a:t>
            </a:r>
            <a:r>
              <a:rPr lang="en-US" altLang="zh-CN" sz="1400" dirty="0" err="1">
                <a:solidFill>
                  <a:srgbClr val="7A7A43"/>
                </a:solidFill>
              </a:rPr>
              <a:t>log</a:t>
            </a:r>
            <a:r>
              <a:rPr lang="en-US" altLang="zh-CN" sz="1400" dirty="0"/>
              <a:t>(</a:t>
            </a:r>
            <a:r>
              <a:rPr lang="en-US" altLang="zh-CN" sz="1400" b="1" dirty="0">
                <a:solidFill>
                  <a:srgbClr val="008000"/>
                </a:solidFill>
              </a:rPr>
              <a:t>"Disconnected"</a:t>
            </a:r>
            <a:r>
              <a:rPr lang="en-US" altLang="zh-CN" sz="1400" dirty="0"/>
              <a:t>);</a:t>
            </a:r>
            <a:br>
              <a:rPr lang="en-US" altLang="zh-CN" sz="1400" dirty="0"/>
            </a:br>
            <a:r>
              <a:rPr lang="en-US" altLang="zh-CN" sz="1400" dirty="0"/>
              <a:t>}</a:t>
            </a:r>
            <a:br>
              <a:rPr lang="en-US" altLang="zh-CN" sz="1400" dirty="0"/>
            </a:br>
            <a:br>
              <a:rPr lang="en-US" altLang="zh-CN" sz="1400" dirty="0"/>
            </a:br>
            <a:r>
              <a:rPr lang="en-US" altLang="zh-CN" sz="1400" b="1" dirty="0">
                <a:solidFill>
                  <a:srgbClr val="000080"/>
                </a:solidFill>
              </a:rPr>
              <a:t>function </a:t>
            </a:r>
            <a:r>
              <a:rPr lang="en-US" altLang="zh-CN" sz="1400" i="1" dirty="0" err="1"/>
              <a:t>sendName</a:t>
            </a:r>
            <a:r>
              <a:rPr lang="en-US" altLang="zh-CN" sz="1400" dirty="0"/>
              <a:t>() {</a:t>
            </a:r>
            <a:br>
              <a:rPr lang="en-US" altLang="zh-CN" sz="1400" dirty="0"/>
            </a:br>
            <a:r>
              <a:rPr lang="en-US" altLang="zh-CN" sz="1400" dirty="0"/>
              <a:t>    </a:t>
            </a:r>
            <a:r>
              <a:rPr lang="en-US" altLang="zh-CN" sz="1400" b="1" i="1" dirty="0" err="1">
                <a:solidFill>
                  <a:srgbClr val="660E7A"/>
                </a:solidFill>
              </a:rPr>
              <a:t>stompClient</a:t>
            </a:r>
            <a:r>
              <a:rPr lang="en-US" altLang="zh-CN" sz="1400" dirty="0" err="1"/>
              <a:t>.</a:t>
            </a:r>
            <a:r>
              <a:rPr lang="en-US" altLang="zh-CN" sz="1400" dirty="0" err="1">
                <a:solidFill>
                  <a:srgbClr val="7A7A43"/>
                </a:solidFill>
              </a:rPr>
              <a:t>send</a:t>
            </a:r>
            <a:r>
              <a:rPr lang="en-US" altLang="zh-CN" sz="1400" dirty="0"/>
              <a:t>(</a:t>
            </a:r>
            <a:r>
              <a:rPr lang="en-US" altLang="zh-CN" sz="1400" b="1" dirty="0">
                <a:solidFill>
                  <a:srgbClr val="008000"/>
                </a:solidFill>
              </a:rPr>
              <a:t>"/app/hello"</a:t>
            </a:r>
            <a:r>
              <a:rPr lang="en-US" altLang="zh-CN" sz="1400" dirty="0"/>
              <a:t>, {}, </a:t>
            </a:r>
            <a:r>
              <a:rPr lang="en-US" altLang="zh-CN" sz="1400" b="1" i="1" dirty="0" err="1">
                <a:solidFill>
                  <a:srgbClr val="660E7A"/>
                </a:solidFill>
              </a:rPr>
              <a:t>JSON</a:t>
            </a:r>
            <a:r>
              <a:rPr lang="en-US" altLang="zh-CN" sz="1400" dirty="0" err="1"/>
              <a:t>.</a:t>
            </a:r>
            <a:r>
              <a:rPr lang="en-US" altLang="zh-CN" sz="1400" dirty="0" err="1">
                <a:solidFill>
                  <a:srgbClr val="7A7A43"/>
                </a:solidFill>
              </a:rPr>
              <a:t>stringify</a:t>
            </a:r>
            <a:r>
              <a:rPr lang="en-US" altLang="zh-CN" sz="1400" dirty="0"/>
              <a:t>({</a:t>
            </a:r>
            <a:r>
              <a:rPr lang="en-US" altLang="zh-CN" sz="1400" b="1" dirty="0">
                <a:solidFill>
                  <a:srgbClr val="008000"/>
                </a:solidFill>
              </a:rPr>
              <a:t>'name'</a:t>
            </a:r>
            <a:r>
              <a:rPr lang="en-US" altLang="zh-CN" sz="1400" dirty="0"/>
              <a:t>: </a:t>
            </a:r>
            <a:r>
              <a:rPr lang="en-US" altLang="zh-CN" sz="1400" b="1" dirty="0">
                <a:solidFill>
                  <a:srgbClr val="660E7A"/>
                </a:solidFill>
              </a:rPr>
              <a:t>$</a:t>
            </a:r>
            <a:r>
              <a:rPr lang="en-US" altLang="zh-CN" sz="1400" dirty="0"/>
              <a:t>(</a:t>
            </a:r>
            <a:r>
              <a:rPr lang="en-US" altLang="zh-CN" sz="1400" b="1" dirty="0">
                <a:solidFill>
                  <a:srgbClr val="008000"/>
                </a:solidFill>
              </a:rPr>
              <a:t>"#name"</a:t>
            </a:r>
            <a:r>
              <a:rPr lang="en-US" altLang="zh-CN" sz="1400" dirty="0"/>
              <a:t>).</a:t>
            </a:r>
            <a:r>
              <a:rPr lang="en-US" altLang="zh-CN" sz="1400" dirty="0" err="1">
                <a:solidFill>
                  <a:srgbClr val="7A7A43"/>
                </a:solidFill>
              </a:rPr>
              <a:t>val</a:t>
            </a:r>
            <a:r>
              <a:rPr lang="en-US" altLang="zh-CN" sz="1400" dirty="0"/>
              <a:t>()}));</a:t>
            </a:r>
            <a:br>
              <a:rPr lang="en-US" altLang="zh-CN" sz="1400" dirty="0"/>
            </a:br>
            <a:r>
              <a:rPr lang="en-US" altLang="zh-CN" sz="1400" dirty="0"/>
              <a:t>}</a:t>
            </a:r>
            <a:br>
              <a:rPr lang="en-US" altLang="zh-CN" sz="1400" dirty="0"/>
            </a:br>
            <a:br>
              <a:rPr lang="en-US" altLang="zh-CN" sz="1400" dirty="0"/>
            </a:br>
            <a:r>
              <a:rPr lang="en-US" altLang="zh-CN" sz="1400" b="1" dirty="0">
                <a:solidFill>
                  <a:srgbClr val="000080"/>
                </a:solidFill>
              </a:rPr>
              <a:t>function </a:t>
            </a:r>
            <a:r>
              <a:rPr lang="en-US" altLang="zh-CN" sz="1400" i="1" dirty="0" err="1"/>
              <a:t>showGreeting</a:t>
            </a:r>
            <a:r>
              <a:rPr lang="en-US" altLang="zh-CN" sz="1400" dirty="0"/>
              <a:t>(message) {</a:t>
            </a:r>
            <a:br>
              <a:rPr lang="en-US" altLang="zh-CN" sz="1400" dirty="0"/>
            </a:br>
            <a:r>
              <a:rPr lang="en-US" altLang="zh-CN" sz="1400" dirty="0"/>
              <a:t>    </a:t>
            </a:r>
            <a:r>
              <a:rPr lang="en-US" altLang="zh-CN" sz="1400" b="1" dirty="0">
                <a:solidFill>
                  <a:srgbClr val="660E7A"/>
                </a:solidFill>
              </a:rPr>
              <a:t>$</a:t>
            </a:r>
            <a:r>
              <a:rPr lang="en-US" altLang="zh-CN" sz="1400" dirty="0"/>
              <a:t>(</a:t>
            </a:r>
            <a:r>
              <a:rPr lang="en-US" altLang="zh-CN" sz="1400" b="1" dirty="0">
                <a:solidFill>
                  <a:srgbClr val="008000"/>
                </a:solidFill>
              </a:rPr>
              <a:t>"#greetings"</a:t>
            </a:r>
            <a:r>
              <a:rPr lang="en-US" altLang="zh-CN" sz="1400" dirty="0"/>
              <a:t>).</a:t>
            </a:r>
            <a:r>
              <a:rPr lang="en-US" altLang="zh-CN" sz="1400" dirty="0">
                <a:solidFill>
                  <a:srgbClr val="7A7A43"/>
                </a:solidFill>
              </a:rPr>
              <a:t>append</a:t>
            </a:r>
            <a:r>
              <a:rPr lang="en-US" altLang="zh-CN" sz="1400" dirty="0"/>
              <a:t>(</a:t>
            </a:r>
            <a:r>
              <a:rPr lang="en-US" altLang="zh-CN" sz="1400" b="1" dirty="0">
                <a:solidFill>
                  <a:srgbClr val="008000"/>
                </a:solidFill>
              </a:rPr>
              <a:t>"&lt;tr&gt;&lt;td&gt;" </a:t>
            </a:r>
            <a:r>
              <a:rPr lang="en-US" altLang="zh-CN" sz="1400" dirty="0"/>
              <a:t>+ message + </a:t>
            </a:r>
            <a:r>
              <a:rPr lang="en-US" altLang="zh-CN" sz="1400" b="1" dirty="0">
                <a:solidFill>
                  <a:srgbClr val="008000"/>
                </a:solidFill>
              </a:rPr>
              <a:t>"&lt;/td&gt;&lt;/tr&gt;"</a:t>
            </a:r>
            <a:r>
              <a:rPr lang="en-US" altLang="zh-CN" sz="1400" dirty="0"/>
              <a:t>);</a:t>
            </a:r>
            <a:br>
              <a:rPr lang="en-US" altLang="zh-CN" sz="1400" dirty="0"/>
            </a:br>
            <a:r>
              <a:rPr lang="en-US" altLang="zh-CN" sz="1400" dirty="0"/>
              <a:t>}</a:t>
            </a:r>
            <a:br>
              <a:rPr lang="en-US" altLang="zh-CN" sz="1400" dirty="0"/>
            </a:br>
            <a:br>
              <a:rPr lang="en-US" altLang="zh-CN" sz="1400" dirty="0"/>
            </a:br>
            <a:r>
              <a:rPr lang="en-US" altLang="zh-CN" sz="1400" b="1" dirty="0">
                <a:solidFill>
                  <a:srgbClr val="660E7A"/>
                </a:solidFill>
              </a:rPr>
              <a:t>$</a:t>
            </a:r>
            <a:r>
              <a:rPr lang="en-US" altLang="zh-CN" sz="1400" dirty="0"/>
              <a:t>(</a:t>
            </a:r>
            <a:r>
              <a:rPr lang="en-US" altLang="zh-CN" sz="1400" b="1" dirty="0">
                <a:solidFill>
                  <a:srgbClr val="000080"/>
                </a:solidFill>
              </a:rPr>
              <a:t>function </a:t>
            </a:r>
            <a:r>
              <a:rPr lang="en-US" altLang="zh-CN" sz="1400" dirty="0"/>
              <a:t>() {</a:t>
            </a:r>
            <a:br>
              <a:rPr lang="en-US" altLang="zh-CN" sz="1400" dirty="0"/>
            </a:br>
            <a:r>
              <a:rPr lang="en-US" altLang="zh-CN" sz="1400" dirty="0"/>
              <a:t>    </a:t>
            </a:r>
            <a:r>
              <a:rPr lang="en-US" altLang="zh-CN" sz="1400" b="1" dirty="0">
                <a:solidFill>
                  <a:srgbClr val="660E7A"/>
                </a:solidFill>
              </a:rPr>
              <a:t>$</a:t>
            </a:r>
            <a:r>
              <a:rPr lang="en-US" altLang="zh-CN" sz="1400" dirty="0"/>
              <a:t>(</a:t>
            </a:r>
            <a:r>
              <a:rPr lang="en-US" altLang="zh-CN" sz="1400" b="1" dirty="0">
                <a:solidFill>
                  <a:srgbClr val="008000"/>
                </a:solidFill>
              </a:rPr>
              <a:t>"form"</a:t>
            </a:r>
            <a:r>
              <a:rPr lang="en-US" altLang="zh-CN" sz="1400" dirty="0"/>
              <a:t>).</a:t>
            </a:r>
            <a:r>
              <a:rPr lang="en-US" altLang="zh-CN" sz="1400" dirty="0">
                <a:solidFill>
                  <a:srgbClr val="7A7A43"/>
                </a:solidFill>
              </a:rPr>
              <a:t>on</a:t>
            </a:r>
            <a:r>
              <a:rPr lang="en-US" altLang="zh-CN" sz="1400" dirty="0"/>
              <a:t>(</a:t>
            </a:r>
            <a:r>
              <a:rPr lang="en-US" altLang="zh-CN" sz="1400" b="1" dirty="0">
                <a:solidFill>
                  <a:srgbClr val="008000"/>
                </a:solidFill>
              </a:rPr>
              <a:t>'submit'</a:t>
            </a:r>
            <a:r>
              <a:rPr lang="en-US" altLang="zh-CN" sz="1400" dirty="0"/>
              <a:t>, </a:t>
            </a:r>
            <a:r>
              <a:rPr lang="en-US" altLang="zh-CN" sz="1400" b="1" dirty="0">
                <a:solidFill>
                  <a:srgbClr val="000080"/>
                </a:solidFill>
              </a:rPr>
              <a:t>function </a:t>
            </a:r>
            <a:r>
              <a:rPr lang="en-US" altLang="zh-CN" sz="1400" dirty="0"/>
              <a:t>(e) {</a:t>
            </a:r>
            <a:br>
              <a:rPr lang="en-US" altLang="zh-CN" sz="1400" dirty="0"/>
            </a:br>
            <a:r>
              <a:rPr lang="en-US" altLang="zh-CN" sz="1400" dirty="0"/>
              <a:t>        </a:t>
            </a:r>
            <a:r>
              <a:rPr lang="en-US" altLang="zh-CN" sz="1400" dirty="0" err="1"/>
              <a:t>e.</a:t>
            </a:r>
            <a:r>
              <a:rPr lang="en-US" altLang="zh-CN" sz="1400" dirty="0" err="1">
                <a:solidFill>
                  <a:srgbClr val="7A7A43"/>
                </a:solidFill>
              </a:rPr>
              <a:t>preventDefault</a:t>
            </a:r>
            <a:r>
              <a:rPr lang="en-US" altLang="zh-CN" sz="1400" dirty="0"/>
              <a:t>();</a:t>
            </a:r>
            <a:br>
              <a:rPr lang="en-US" altLang="zh-CN" sz="1400" dirty="0"/>
            </a:br>
            <a:r>
              <a:rPr lang="en-US" altLang="zh-CN" sz="1400" dirty="0"/>
              <a:t>    });</a:t>
            </a:r>
            <a:br>
              <a:rPr lang="en-US" altLang="zh-CN" sz="1400" dirty="0"/>
            </a:br>
            <a:r>
              <a:rPr lang="en-US" altLang="zh-CN" sz="1400" dirty="0"/>
              <a:t>    </a:t>
            </a:r>
            <a:r>
              <a:rPr lang="en-US" altLang="zh-CN" sz="1400" b="1" dirty="0">
                <a:solidFill>
                  <a:srgbClr val="660E7A"/>
                </a:solidFill>
              </a:rPr>
              <a:t>$</a:t>
            </a:r>
            <a:r>
              <a:rPr lang="en-US" altLang="zh-CN" sz="1400" dirty="0"/>
              <a:t>( </a:t>
            </a:r>
            <a:r>
              <a:rPr lang="en-US" altLang="zh-CN" sz="1400" b="1" dirty="0">
                <a:solidFill>
                  <a:srgbClr val="008000"/>
                </a:solidFill>
              </a:rPr>
              <a:t>"#connect" </a:t>
            </a:r>
            <a:r>
              <a:rPr lang="en-US" altLang="zh-CN" sz="1400" dirty="0"/>
              <a:t>).</a:t>
            </a:r>
            <a:r>
              <a:rPr lang="en-US" altLang="zh-CN" sz="1400" dirty="0">
                <a:solidFill>
                  <a:srgbClr val="7A7A43"/>
                </a:solidFill>
              </a:rPr>
              <a:t>click</a:t>
            </a:r>
            <a:r>
              <a:rPr lang="en-US" altLang="zh-CN" sz="1400" dirty="0"/>
              <a:t>(</a:t>
            </a:r>
            <a:r>
              <a:rPr lang="en-US" altLang="zh-CN" sz="1400" b="1" dirty="0">
                <a:solidFill>
                  <a:srgbClr val="000080"/>
                </a:solidFill>
              </a:rPr>
              <a:t>function</a:t>
            </a:r>
            <a:r>
              <a:rPr lang="en-US" altLang="zh-CN" sz="1400" dirty="0"/>
              <a:t>() { </a:t>
            </a:r>
            <a:r>
              <a:rPr lang="en-US" altLang="zh-CN" sz="1400" i="1" dirty="0"/>
              <a:t>connect</a:t>
            </a:r>
            <a:r>
              <a:rPr lang="en-US" altLang="zh-CN" sz="1400" dirty="0"/>
              <a:t>(); });</a:t>
            </a:r>
            <a:br>
              <a:rPr lang="en-US" altLang="zh-CN" sz="1400" dirty="0"/>
            </a:br>
            <a:r>
              <a:rPr lang="en-US" altLang="zh-CN" sz="1400" dirty="0"/>
              <a:t>    </a:t>
            </a:r>
            <a:r>
              <a:rPr lang="en-US" altLang="zh-CN" sz="1400" b="1" dirty="0">
                <a:solidFill>
                  <a:srgbClr val="660E7A"/>
                </a:solidFill>
              </a:rPr>
              <a:t>$</a:t>
            </a:r>
            <a:r>
              <a:rPr lang="en-US" altLang="zh-CN" sz="1400" dirty="0"/>
              <a:t>( </a:t>
            </a:r>
            <a:r>
              <a:rPr lang="en-US" altLang="zh-CN" sz="1400" b="1" dirty="0">
                <a:solidFill>
                  <a:srgbClr val="008000"/>
                </a:solidFill>
              </a:rPr>
              <a:t>"#disconnect" </a:t>
            </a:r>
            <a:r>
              <a:rPr lang="en-US" altLang="zh-CN" sz="1400" dirty="0"/>
              <a:t>).</a:t>
            </a:r>
            <a:r>
              <a:rPr lang="en-US" altLang="zh-CN" sz="1400" dirty="0">
                <a:solidFill>
                  <a:srgbClr val="7A7A43"/>
                </a:solidFill>
              </a:rPr>
              <a:t>click</a:t>
            </a:r>
            <a:r>
              <a:rPr lang="en-US" altLang="zh-CN" sz="1400" dirty="0"/>
              <a:t>(</a:t>
            </a:r>
            <a:r>
              <a:rPr lang="en-US" altLang="zh-CN" sz="1400" b="1" dirty="0">
                <a:solidFill>
                  <a:srgbClr val="000080"/>
                </a:solidFill>
              </a:rPr>
              <a:t>function</a:t>
            </a:r>
            <a:r>
              <a:rPr lang="en-US" altLang="zh-CN" sz="1400" dirty="0"/>
              <a:t>() { </a:t>
            </a:r>
            <a:r>
              <a:rPr lang="en-US" altLang="zh-CN" sz="1400" i="1" dirty="0"/>
              <a:t>disconnect</a:t>
            </a:r>
            <a:r>
              <a:rPr lang="en-US" altLang="zh-CN" sz="1400" dirty="0"/>
              <a:t>(); });</a:t>
            </a:r>
            <a:br>
              <a:rPr lang="en-US" altLang="zh-CN" sz="1400" dirty="0"/>
            </a:br>
            <a:r>
              <a:rPr lang="en-US" altLang="zh-CN" sz="1400" dirty="0"/>
              <a:t>    </a:t>
            </a:r>
            <a:r>
              <a:rPr lang="en-US" altLang="zh-CN" sz="1400" b="1" dirty="0">
                <a:solidFill>
                  <a:srgbClr val="660E7A"/>
                </a:solidFill>
              </a:rPr>
              <a:t>$</a:t>
            </a:r>
            <a:r>
              <a:rPr lang="en-US" altLang="zh-CN" sz="1400" dirty="0"/>
              <a:t>( </a:t>
            </a:r>
            <a:r>
              <a:rPr lang="en-US" altLang="zh-CN" sz="1400" b="1" dirty="0">
                <a:solidFill>
                  <a:srgbClr val="008000"/>
                </a:solidFill>
              </a:rPr>
              <a:t>"#send" </a:t>
            </a:r>
            <a:r>
              <a:rPr lang="en-US" altLang="zh-CN" sz="1400" dirty="0"/>
              <a:t>).</a:t>
            </a:r>
            <a:r>
              <a:rPr lang="en-US" altLang="zh-CN" sz="1400" dirty="0">
                <a:solidFill>
                  <a:srgbClr val="7A7A43"/>
                </a:solidFill>
              </a:rPr>
              <a:t>click</a:t>
            </a:r>
            <a:r>
              <a:rPr lang="en-US" altLang="zh-CN" sz="1400" dirty="0"/>
              <a:t>(</a:t>
            </a:r>
            <a:r>
              <a:rPr lang="en-US" altLang="zh-CN" sz="1400" b="1" dirty="0">
                <a:solidFill>
                  <a:srgbClr val="000080"/>
                </a:solidFill>
              </a:rPr>
              <a:t>function</a:t>
            </a:r>
            <a:r>
              <a:rPr lang="en-US" altLang="zh-CN" sz="1400" dirty="0"/>
              <a:t>() { </a:t>
            </a:r>
            <a:r>
              <a:rPr lang="en-US" altLang="zh-CN" sz="1400" i="1" dirty="0" err="1"/>
              <a:t>sendName</a:t>
            </a:r>
            <a:r>
              <a:rPr lang="en-US" altLang="zh-CN" sz="1400" dirty="0"/>
              <a:t>(); });</a:t>
            </a:r>
            <a:br>
              <a:rPr lang="en-US" altLang="zh-CN" sz="1400" dirty="0"/>
            </a:br>
            <a:r>
              <a:rPr lang="en-US" altLang="zh-CN" sz="1400" dirty="0"/>
              <a:t>});</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Transfer</a:t>
            </a:r>
            <a:r>
              <a:rPr kumimoji="1" lang="zh-CN" altLang="en-US" dirty="0"/>
              <a:t> </a:t>
            </a:r>
            <a:r>
              <a:rPr kumimoji="1" lang="en-US" altLang="zh-CN" dirty="0"/>
              <a:t>with</a:t>
            </a:r>
            <a:r>
              <a:rPr kumimoji="1" lang="zh-CN" altLang="en-US" dirty="0"/>
              <a:t> </a:t>
            </a:r>
            <a:r>
              <a:rPr kumimoji="1" lang="en-US" altLang="zh-CN" dirty="0"/>
              <a:t>WebSocket</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err="1">
                <a:solidFill>
                  <a:srgbClr val="FF0000"/>
                </a:solidFill>
              </a:rPr>
              <a:t>WebSocketConfig</a:t>
            </a:r>
            <a:r>
              <a:rPr kumimoji="1" lang="en-US" altLang="zh-CN" dirty="0" err="1"/>
              <a:t>.java(</a:t>
            </a:r>
            <a:r>
              <a:rPr kumimoji="1" lang="zh-CN" altLang="en-US" dirty="0" err="1"/>
              <a:t>通用</a:t>
            </a:r>
            <a:r>
              <a:rPr kumimoji="1" lang="en-US" altLang="zh-CN" dirty="0" err="1"/>
              <a:t>)</a:t>
            </a:r>
            <a:endParaRPr kumimoji="1" lang="en-US" altLang="zh-CN" dirty="0"/>
          </a:p>
          <a:p>
            <a:pPr marL="600075" lvl="2" indent="0">
              <a:buNone/>
            </a:pPr>
            <a:r>
              <a:rPr lang="en-US" altLang="zh-CN" sz="1400" dirty="0">
                <a:solidFill>
                  <a:srgbClr val="808000"/>
                </a:solidFill>
              </a:rPr>
              <a:t>@Configuration</a:t>
            </a:r>
            <a:br>
              <a:rPr lang="en-US" altLang="zh-CN" sz="1400" dirty="0">
                <a:solidFill>
                  <a:srgbClr val="808000"/>
                </a:solidFill>
              </a:rPr>
            </a:br>
            <a:r>
              <a:rPr lang="en-US" altLang="zh-CN" sz="1400" b="1" dirty="0">
                <a:solidFill>
                  <a:srgbClr val="000080"/>
                </a:solidFill>
              </a:rPr>
              <a:t>public class </a:t>
            </a:r>
            <a:r>
              <a:rPr lang="en-US" altLang="zh-CN" sz="1400" dirty="0" err="1"/>
              <a:t>WebSocketConfig</a:t>
            </a:r>
            <a:r>
              <a:rPr lang="en-US" altLang="zh-CN" sz="1400" dirty="0"/>
              <a:t> {</a:t>
            </a:r>
            <a:br>
              <a:rPr lang="en-US" altLang="zh-CN" sz="1400" dirty="0"/>
            </a:br>
            <a:r>
              <a:rPr lang="en-US" altLang="zh-CN" sz="1400" dirty="0"/>
              <a:t>    </a:t>
            </a:r>
            <a:r>
              <a:rPr lang="en-US" altLang="zh-CN" sz="1400" dirty="0">
                <a:solidFill>
                  <a:srgbClr val="808000"/>
                </a:solidFill>
              </a:rPr>
              <a:t>@Bean</a:t>
            </a:r>
            <a:br>
              <a:rPr lang="en-US" altLang="zh-CN" sz="1400" dirty="0">
                <a:solidFill>
                  <a:srgbClr val="808000"/>
                </a:solidFill>
              </a:rPr>
            </a:br>
            <a:r>
              <a:rPr lang="en-US" altLang="zh-CN" sz="1400" dirty="0">
                <a:solidFill>
                  <a:srgbClr val="808000"/>
                </a:solidFill>
              </a:rPr>
              <a:t>    </a:t>
            </a:r>
            <a:r>
              <a:rPr lang="en-US" altLang="zh-CN" sz="1400" b="1" dirty="0">
                <a:solidFill>
                  <a:srgbClr val="000080"/>
                </a:solidFill>
              </a:rPr>
              <a:t>public </a:t>
            </a:r>
            <a:r>
              <a:rPr lang="en-US" altLang="zh-CN" sz="1400" dirty="0" err="1"/>
              <a:t>ServerEndpointExporter</a:t>
            </a:r>
            <a:r>
              <a:rPr lang="en-US" altLang="zh-CN" sz="1400" dirty="0"/>
              <a:t> </a:t>
            </a:r>
            <a:r>
              <a:rPr lang="en-US" altLang="zh-CN" sz="1400" dirty="0" err="1"/>
              <a:t>serverEndpointExporter</a:t>
            </a:r>
            <a:r>
              <a:rPr lang="en-US" altLang="zh-CN" sz="1400" dirty="0"/>
              <a:t>(){</a:t>
            </a:r>
            <a:br>
              <a:rPr lang="en-US" altLang="zh-CN" sz="1400" dirty="0"/>
            </a:br>
            <a:r>
              <a:rPr lang="en-US" altLang="zh-CN" sz="1400" dirty="0"/>
              <a:t>        </a:t>
            </a:r>
            <a:r>
              <a:rPr lang="en-US" altLang="zh-CN" sz="1400" b="1" dirty="0">
                <a:solidFill>
                  <a:srgbClr val="000080"/>
                </a:solidFill>
              </a:rPr>
              <a:t>return new </a:t>
            </a:r>
            <a:r>
              <a:rPr lang="en-US" altLang="zh-CN" sz="1400" dirty="0" err="1"/>
              <a:t>ServerEndpointExporter</a:t>
            </a:r>
            <a:r>
              <a:rPr lang="en-US" altLang="zh-CN" sz="1400" dirty="0"/>
              <a:t>();</a:t>
            </a:r>
            <a:br>
              <a:rPr lang="en-US" altLang="zh-CN" sz="1400" dirty="0"/>
            </a:br>
            <a:r>
              <a:rPr lang="en-US" altLang="zh-CN" sz="1400" dirty="0"/>
              <a:t>    }</a:t>
            </a:r>
            <a:br>
              <a:rPr lang="en-US" altLang="zh-CN" sz="1400" dirty="0"/>
            </a:br>
            <a:r>
              <a:rPr lang="en-US" altLang="zh-CN" sz="1400" dirty="0"/>
              <a:t>}</a:t>
            </a:r>
            <a:endParaRPr lang="zh-CN" altLang="en-US" sz="1400" dirty="0"/>
          </a:p>
          <a:p>
            <a:pPr marL="600075" lvl="2" indent="0">
              <a:buNone/>
            </a:pPr>
            <a:endParaRPr lang="zh-CN" altLang="en-US" sz="1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Transfer</a:t>
            </a:r>
            <a:r>
              <a:rPr kumimoji="1" lang="zh-CN" altLang="en-US" dirty="0"/>
              <a:t> </a:t>
            </a:r>
            <a:r>
              <a:rPr kumimoji="1" lang="en-US" altLang="zh-CN" dirty="0"/>
              <a:t>with</a:t>
            </a:r>
            <a:r>
              <a:rPr kumimoji="1" lang="zh-CN" altLang="en-US" dirty="0"/>
              <a:t> </a:t>
            </a:r>
            <a:r>
              <a:rPr kumimoji="1" lang="en-US" altLang="zh-CN" dirty="0"/>
              <a:t>WebSocket</a:t>
            </a:r>
            <a:endParaRPr kumimoji="1" lang="zh-CN" altLang="en-US" dirty="0"/>
          </a:p>
        </p:txBody>
      </p:sp>
      <p:sp>
        <p:nvSpPr>
          <p:cNvPr id="3" name="内容占位符 2"/>
          <p:cNvSpPr>
            <a:spLocks noGrp="1"/>
          </p:cNvSpPr>
          <p:nvPr>
            <p:ph idx="1"/>
          </p:nvPr>
        </p:nvSpPr>
        <p:spPr/>
        <p:txBody>
          <a:bodyPr>
            <a:noAutofit/>
          </a:bodyPr>
          <a:lstStyle/>
          <a:p>
            <a:r>
              <a:rPr kumimoji="1" lang="en-US" altLang="zh-CN" sz="1200" dirty="0" err="1"/>
              <a:t>WebSocketServer.java</a:t>
            </a:r>
            <a:endParaRPr kumimoji="1" lang="en-US" altLang="zh-CN" sz="1200" dirty="0"/>
          </a:p>
          <a:p>
            <a:pPr marL="0" indent="0">
              <a:buNone/>
            </a:pPr>
            <a:r>
              <a:rPr lang="en-US" altLang="zh-CN" sz="1000" dirty="0">
                <a:solidFill>
                  <a:srgbClr val="808000"/>
                </a:solidFill>
              </a:rPr>
              <a:t>@</a:t>
            </a:r>
            <a:r>
              <a:rPr lang="en-US" altLang="zh-CN" sz="1000" dirty="0" err="1">
                <a:solidFill>
                  <a:srgbClr val="808000"/>
                </a:solidFill>
              </a:rPr>
              <a:t>ServerEndpoint</a:t>
            </a:r>
            <a:r>
              <a:rPr lang="en-US" altLang="zh-CN" sz="1000" dirty="0"/>
              <a:t>(</a:t>
            </a:r>
            <a:r>
              <a:rPr lang="en-US" altLang="zh-CN" sz="1000" b="1" dirty="0">
                <a:solidFill>
                  <a:srgbClr val="008000"/>
                </a:solidFill>
              </a:rPr>
              <a:t>"/</a:t>
            </a:r>
            <a:r>
              <a:rPr lang="en-US" altLang="zh-CN" sz="1000" b="1" dirty="0" err="1">
                <a:solidFill>
                  <a:srgbClr val="008000"/>
                </a:solidFill>
              </a:rPr>
              <a:t>websocket</a:t>
            </a:r>
            <a:r>
              <a:rPr lang="en-US" altLang="zh-CN" sz="1000" b="1" dirty="0">
                <a:solidFill>
                  <a:srgbClr val="008000"/>
                </a:solidFill>
              </a:rPr>
              <a:t>/transfer/{</a:t>
            </a:r>
            <a:r>
              <a:rPr lang="en-US" altLang="zh-CN" sz="1000" b="1" dirty="0" err="1">
                <a:solidFill>
                  <a:srgbClr val="008000"/>
                </a:solidFill>
              </a:rPr>
              <a:t>userId</a:t>
            </a:r>
            <a:r>
              <a:rPr lang="en-US" altLang="zh-CN" sz="1000" b="1" dirty="0">
                <a:solidFill>
                  <a:srgbClr val="008000"/>
                </a:solidFill>
              </a:rPr>
              <a:t>}"</a:t>
            </a:r>
            <a:r>
              <a:rPr lang="en-US" altLang="zh-CN" sz="1000" dirty="0"/>
              <a:t>)</a:t>
            </a:r>
            <a:br>
              <a:rPr lang="en-US" altLang="zh-CN" sz="1000" dirty="0"/>
            </a:br>
            <a:r>
              <a:rPr lang="en-US" altLang="zh-CN" sz="1000" dirty="0">
                <a:solidFill>
                  <a:srgbClr val="808000"/>
                </a:solidFill>
              </a:rPr>
              <a:t>@Component</a:t>
            </a:r>
            <a:br>
              <a:rPr lang="en-US" altLang="zh-CN" sz="1000" dirty="0">
                <a:solidFill>
                  <a:srgbClr val="808000"/>
                </a:solidFill>
              </a:rPr>
            </a:br>
            <a:r>
              <a:rPr lang="en-US" altLang="zh-CN" sz="1000" b="1" dirty="0">
                <a:solidFill>
                  <a:srgbClr val="000080"/>
                </a:solidFill>
              </a:rPr>
              <a:t>public class </a:t>
            </a:r>
            <a:r>
              <a:rPr lang="en-US" altLang="zh-CN" sz="1000" dirty="0" err="1"/>
              <a:t>WebSocketServer</a:t>
            </a:r>
            <a:r>
              <a:rPr lang="en-US" altLang="zh-CN" sz="1000" dirty="0"/>
              <a:t> {</a:t>
            </a:r>
            <a:br>
              <a:rPr lang="en-US" altLang="zh-CN" sz="1000" dirty="0"/>
            </a:br>
            <a:r>
              <a:rPr lang="en-US" altLang="zh-CN" sz="1000" dirty="0"/>
              <a:t>    </a:t>
            </a:r>
            <a:r>
              <a:rPr lang="en-US" altLang="zh-CN" sz="1000" b="1" dirty="0">
                <a:solidFill>
                  <a:srgbClr val="000080"/>
                </a:solidFill>
              </a:rPr>
              <a:t>private static final </a:t>
            </a:r>
            <a:r>
              <a:rPr lang="en-US" altLang="zh-CN" sz="1000" dirty="0" err="1"/>
              <a:t>ConcurrentHashMap</a:t>
            </a:r>
            <a:r>
              <a:rPr lang="en-US" altLang="zh-CN" sz="1000" dirty="0"/>
              <a:t>&lt;String, Session&gt; </a:t>
            </a:r>
            <a:r>
              <a:rPr lang="en-US" altLang="zh-CN" sz="1000" b="1" i="1" dirty="0">
                <a:solidFill>
                  <a:srgbClr val="660E7A"/>
                </a:solidFill>
              </a:rPr>
              <a:t>SESSIONS</a:t>
            </a:r>
            <a:endParaRPr lang="en-US" altLang="zh-CN" sz="1000" b="1" i="1" dirty="0">
              <a:solidFill>
                <a:srgbClr val="660E7A"/>
              </a:solidFill>
            </a:endParaRPr>
          </a:p>
          <a:p>
            <a:pPr marL="0" indent="0">
              <a:buNone/>
            </a:pPr>
            <a:r>
              <a:rPr lang="zh-CN" altLang="en-US" sz="1000" b="1" i="1" dirty="0">
                <a:solidFill>
                  <a:srgbClr val="660E7A"/>
                </a:solidFill>
              </a:rPr>
              <a:t>                                            </a:t>
            </a:r>
            <a:r>
              <a:rPr lang="en-US" altLang="zh-CN" sz="1000" b="1" i="1" dirty="0">
                <a:solidFill>
                  <a:srgbClr val="660E7A"/>
                </a:solidFill>
              </a:rPr>
              <a:t> </a:t>
            </a:r>
            <a:r>
              <a:rPr lang="en-US" altLang="zh-CN" sz="1000" dirty="0"/>
              <a:t>= </a:t>
            </a:r>
            <a:r>
              <a:rPr lang="en-US" altLang="zh-CN" sz="1000" b="1" dirty="0">
                <a:solidFill>
                  <a:srgbClr val="000080"/>
                </a:solidFill>
              </a:rPr>
              <a:t>new </a:t>
            </a:r>
            <a:r>
              <a:rPr lang="en-US" altLang="zh-CN" sz="1000" dirty="0" err="1"/>
              <a:t>ConcurrentHashMap</a:t>
            </a:r>
            <a:r>
              <a:rPr lang="en-US" altLang="zh-CN" sz="1000" dirty="0"/>
              <a:t>&lt;&gt;();</a:t>
            </a:r>
            <a:br>
              <a:rPr lang="en-US" altLang="zh-CN" sz="1000" dirty="0"/>
            </a:br>
            <a:br>
              <a:rPr lang="en-US" altLang="zh-CN" sz="1000" dirty="0"/>
            </a:br>
            <a:r>
              <a:rPr lang="en-US" altLang="zh-CN" sz="1000" dirty="0"/>
              <a:t>    </a:t>
            </a:r>
            <a:r>
              <a:rPr lang="en-US" altLang="zh-CN" sz="1000" b="1" dirty="0">
                <a:solidFill>
                  <a:srgbClr val="000080"/>
                </a:solidFill>
              </a:rPr>
              <a:t>public void </a:t>
            </a:r>
            <a:r>
              <a:rPr lang="en-US" altLang="zh-CN" sz="1000" dirty="0" err="1"/>
              <a:t>sendMessage</a:t>
            </a:r>
            <a:r>
              <a:rPr lang="en-US" altLang="zh-CN" sz="1000" dirty="0"/>
              <a:t>(Session </a:t>
            </a:r>
            <a:r>
              <a:rPr lang="en-US" altLang="zh-CN" sz="1000" dirty="0" err="1"/>
              <a:t>toSession</a:t>
            </a:r>
            <a:r>
              <a:rPr lang="en-US" altLang="zh-CN" sz="1000" dirty="0"/>
              <a:t>, String message) {</a:t>
            </a:r>
            <a:br>
              <a:rPr lang="en-US" altLang="zh-CN" sz="1000" dirty="0"/>
            </a:br>
            <a:r>
              <a:rPr lang="en-US" altLang="zh-CN" sz="1000" dirty="0"/>
              <a:t>        </a:t>
            </a:r>
            <a:r>
              <a:rPr lang="en-US" altLang="zh-CN" sz="1000" b="1" dirty="0">
                <a:solidFill>
                  <a:srgbClr val="000080"/>
                </a:solidFill>
              </a:rPr>
              <a:t>if </a:t>
            </a:r>
            <a:r>
              <a:rPr lang="en-US" altLang="zh-CN" sz="1000" dirty="0"/>
              <a:t>(</a:t>
            </a:r>
            <a:r>
              <a:rPr lang="en-US" altLang="zh-CN" sz="1000" dirty="0" err="1"/>
              <a:t>toSession</a:t>
            </a:r>
            <a:r>
              <a:rPr lang="en-US" altLang="zh-CN" sz="1000" dirty="0"/>
              <a:t> != </a:t>
            </a:r>
            <a:r>
              <a:rPr lang="en-US" altLang="zh-CN" sz="1000" b="1" dirty="0">
                <a:solidFill>
                  <a:srgbClr val="000080"/>
                </a:solidFill>
              </a:rPr>
              <a:t>null</a:t>
            </a:r>
            <a:r>
              <a:rPr lang="en-US" altLang="zh-CN" sz="1000" dirty="0"/>
              <a:t>) {</a:t>
            </a:r>
            <a:br>
              <a:rPr lang="en-US" altLang="zh-CN" sz="1000" dirty="0"/>
            </a:br>
            <a:r>
              <a:rPr lang="en-US" altLang="zh-CN" sz="1000" dirty="0"/>
              <a:t>            </a:t>
            </a:r>
            <a:r>
              <a:rPr lang="en-US" altLang="zh-CN" sz="1000" b="1" dirty="0">
                <a:solidFill>
                  <a:srgbClr val="000080"/>
                </a:solidFill>
              </a:rPr>
              <a:t>try </a:t>
            </a:r>
            <a:r>
              <a:rPr lang="en-US" altLang="zh-CN" sz="1000" dirty="0"/>
              <a:t>{</a:t>
            </a:r>
            <a:br>
              <a:rPr lang="en-US" altLang="zh-CN" sz="1000" dirty="0"/>
            </a:br>
            <a:r>
              <a:rPr lang="en-US" altLang="zh-CN" sz="1000" dirty="0"/>
              <a:t>                </a:t>
            </a:r>
            <a:r>
              <a:rPr lang="en-US" altLang="zh-CN" sz="1000" dirty="0" err="1"/>
              <a:t>toSession.getBasicRemote</a:t>
            </a:r>
            <a:r>
              <a:rPr lang="en-US" altLang="zh-CN" sz="1000" dirty="0"/>
              <a:t>().</a:t>
            </a:r>
            <a:r>
              <a:rPr lang="en-US" altLang="zh-CN" sz="1000" dirty="0" err="1"/>
              <a:t>sendText</a:t>
            </a:r>
            <a:r>
              <a:rPr lang="en-US" altLang="zh-CN" sz="1000" dirty="0"/>
              <a:t>(message);</a:t>
            </a:r>
            <a:br>
              <a:rPr lang="en-US" altLang="zh-CN" sz="1000" dirty="0"/>
            </a:br>
            <a:r>
              <a:rPr lang="en-US" altLang="zh-CN" sz="1000" dirty="0"/>
              <a:t>            } </a:t>
            </a:r>
            <a:r>
              <a:rPr lang="en-US" altLang="zh-CN" sz="1000" b="1" dirty="0">
                <a:solidFill>
                  <a:srgbClr val="000080"/>
                </a:solidFill>
              </a:rPr>
              <a:t>catch </a:t>
            </a:r>
            <a:r>
              <a:rPr lang="en-US" altLang="zh-CN" sz="1000" dirty="0"/>
              <a:t>(</a:t>
            </a:r>
            <a:r>
              <a:rPr lang="en-US" altLang="zh-CN" sz="1000" dirty="0" err="1"/>
              <a:t>IOException</a:t>
            </a:r>
            <a:r>
              <a:rPr lang="en-US" altLang="zh-CN" sz="1000" dirty="0"/>
              <a:t> e) {</a:t>
            </a:r>
            <a:br>
              <a:rPr lang="en-US" altLang="zh-CN" sz="1000" dirty="0"/>
            </a:br>
            <a:r>
              <a:rPr lang="en-US" altLang="zh-CN" sz="1000" dirty="0"/>
              <a:t>                </a:t>
            </a:r>
            <a:r>
              <a:rPr lang="en-US" altLang="zh-CN" sz="1000" dirty="0" err="1"/>
              <a:t>e.printStackTrace</a:t>
            </a:r>
            <a:r>
              <a:rPr lang="en-US" altLang="zh-CN" sz="1000" dirty="0"/>
              <a:t>();</a:t>
            </a:r>
            <a:br>
              <a:rPr lang="en-US" altLang="zh-CN" sz="1000" dirty="0"/>
            </a:br>
            <a:r>
              <a:rPr lang="en-US" altLang="zh-CN" sz="1000" dirty="0"/>
              <a:t>            }</a:t>
            </a:r>
            <a:br>
              <a:rPr lang="en-US" altLang="zh-CN" sz="1000" dirty="0"/>
            </a:br>
            <a:r>
              <a:rPr lang="en-US" altLang="zh-CN" sz="1000" dirty="0"/>
              <a:t>        } </a:t>
            </a:r>
            <a:r>
              <a:rPr lang="en-US" altLang="zh-CN" sz="1000" b="1" dirty="0">
                <a:solidFill>
                  <a:srgbClr val="000080"/>
                </a:solidFill>
              </a:rPr>
              <a:t>else </a:t>
            </a:r>
            <a:r>
              <a:rPr lang="en-US" altLang="zh-CN" sz="1000" dirty="0"/>
              <a:t>{</a:t>
            </a:r>
            <a:br>
              <a:rPr lang="en-US" altLang="zh-CN" sz="1000" dirty="0"/>
            </a:br>
            <a:r>
              <a:rPr lang="en-US" altLang="zh-CN" sz="1000" dirty="0"/>
              <a:t>            </a:t>
            </a:r>
            <a:r>
              <a:rPr lang="en-US" altLang="zh-CN" sz="1000" dirty="0" err="1"/>
              <a:t>System.</a:t>
            </a:r>
            <a:r>
              <a:rPr lang="en-US" altLang="zh-CN" sz="1000" b="1" i="1" dirty="0" err="1">
                <a:solidFill>
                  <a:srgbClr val="660E7A"/>
                </a:solidFill>
              </a:rPr>
              <a:t>out</a:t>
            </a:r>
            <a:r>
              <a:rPr lang="en-US" altLang="zh-CN" sz="1000" dirty="0" err="1"/>
              <a:t>.println</a:t>
            </a:r>
            <a:r>
              <a:rPr lang="en-US" altLang="zh-CN" sz="1000" dirty="0"/>
              <a:t>(</a:t>
            </a:r>
            <a:r>
              <a:rPr lang="en-US" altLang="zh-CN" sz="1000" b="1" dirty="0">
                <a:solidFill>
                  <a:srgbClr val="008000"/>
                </a:solidFill>
              </a:rPr>
              <a:t>"</a:t>
            </a:r>
            <a:r>
              <a:rPr lang="zh-CN" altLang="en-US" sz="1000" b="1" dirty="0">
                <a:solidFill>
                  <a:srgbClr val="008000"/>
                </a:solidFill>
                <a:latin typeface="Menlo-Regular" panose="020B0609030804020204" pitchFamily="49" charset="0"/>
              </a:rPr>
              <a:t>对方不在线</a:t>
            </a:r>
            <a:r>
              <a:rPr lang="en-US" altLang="zh-CN" sz="1000" b="1" dirty="0">
                <a:solidFill>
                  <a:srgbClr val="008000"/>
                </a:solidFill>
              </a:rPr>
              <a:t>"</a:t>
            </a:r>
            <a:r>
              <a:rPr lang="en-US" altLang="zh-CN" sz="1000" dirty="0"/>
              <a:t>);</a:t>
            </a:r>
            <a:br>
              <a:rPr lang="en-US" altLang="zh-CN" sz="1000" dirty="0"/>
            </a:br>
            <a:r>
              <a:rPr lang="en-US" altLang="zh-CN" sz="1000" dirty="0"/>
              <a:t>        }</a:t>
            </a:r>
            <a:br>
              <a:rPr lang="en-US" altLang="zh-CN" sz="1000" dirty="0"/>
            </a:br>
            <a:r>
              <a:rPr lang="en-US" altLang="zh-CN" sz="1000" dirty="0"/>
              <a:t>    }</a:t>
            </a:r>
            <a:br>
              <a:rPr lang="en-US" altLang="zh-CN" sz="1000" dirty="0"/>
            </a:br>
            <a:br>
              <a:rPr lang="en-US" altLang="zh-CN" sz="1000" dirty="0"/>
            </a:br>
            <a:r>
              <a:rPr lang="en-US" altLang="zh-CN" sz="1000" dirty="0"/>
              <a:t>    </a:t>
            </a:r>
            <a:r>
              <a:rPr lang="en-US" altLang="zh-CN" sz="1000" b="1" dirty="0">
                <a:solidFill>
                  <a:srgbClr val="000080"/>
                </a:solidFill>
              </a:rPr>
              <a:t>public void </a:t>
            </a:r>
            <a:r>
              <a:rPr lang="en-US" altLang="zh-CN" sz="1000" dirty="0" err="1"/>
              <a:t>sendMessageToUser</a:t>
            </a:r>
            <a:r>
              <a:rPr lang="en-US" altLang="zh-CN" sz="1000" dirty="0"/>
              <a:t>(String user, String message) {</a:t>
            </a:r>
            <a:br>
              <a:rPr lang="en-US" altLang="zh-CN" sz="1000" dirty="0"/>
            </a:br>
            <a:r>
              <a:rPr lang="en-US" altLang="zh-CN" sz="1000" dirty="0"/>
              <a:t>        </a:t>
            </a:r>
            <a:r>
              <a:rPr lang="en-US" altLang="zh-CN" sz="1000" dirty="0" err="1"/>
              <a:t>System.</a:t>
            </a:r>
            <a:r>
              <a:rPr lang="en-US" altLang="zh-CN" sz="1000" b="1" i="1" dirty="0" err="1">
                <a:solidFill>
                  <a:srgbClr val="660E7A"/>
                </a:solidFill>
              </a:rPr>
              <a:t>out</a:t>
            </a:r>
            <a:r>
              <a:rPr lang="en-US" altLang="zh-CN" sz="1000" dirty="0" err="1"/>
              <a:t>.println</a:t>
            </a:r>
            <a:r>
              <a:rPr lang="en-US" altLang="zh-CN" sz="1000" dirty="0"/>
              <a:t>(user);</a:t>
            </a:r>
            <a:br>
              <a:rPr lang="en-US" altLang="zh-CN" sz="1000" dirty="0"/>
            </a:br>
            <a:r>
              <a:rPr lang="en-US" altLang="zh-CN" sz="1000" dirty="0"/>
              <a:t>        Session </a:t>
            </a:r>
            <a:r>
              <a:rPr lang="en-US" altLang="zh-CN" sz="1000" dirty="0" err="1"/>
              <a:t>toSession</a:t>
            </a:r>
            <a:r>
              <a:rPr lang="en-US" altLang="zh-CN" sz="1000" dirty="0"/>
              <a:t> = </a:t>
            </a:r>
            <a:r>
              <a:rPr lang="en-US" altLang="zh-CN" sz="1000" b="1" i="1" dirty="0" err="1">
                <a:solidFill>
                  <a:srgbClr val="660E7A"/>
                </a:solidFill>
              </a:rPr>
              <a:t>SESSIONS</a:t>
            </a:r>
            <a:r>
              <a:rPr lang="en-US" altLang="zh-CN" sz="1000" dirty="0" err="1"/>
              <a:t>.get</a:t>
            </a:r>
            <a:r>
              <a:rPr lang="en-US" altLang="zh-CN" sz="1000" dirty="0"/>
              <a:t>(user);</a:t>
            </a:r>
            <a:br>
              <a:rPr lang="en-US" altLang="zh-CN" sz="1000" dirty="0"/>
            </a:br>
            <a:r>
              <a:rPr lang="en-US" altLang="zh-CN" sz="1000" dirty="0"/>
              <a:t>        </a:t>
            </a:r>
            <a:r>
              <a:rPr lang="en-US" altLang="zh-CN" sz="1000" dirty="0" err="1"/>
              <a:t>sendMessage</a:t>
            </a:r>
            <a:r>
              <a:rPr lang="en-US" altLang="zh-CN" sz="1000" dirty="0"/>
              <a:t>(</a:t>
            </a:r>
            <a:r>
              <a:rPr lang="en-US" altLang="zh-CN" sz="1000" dirty="0" err="1"/>
              <a:t>toSession</a:t>
            </a:r>
            <a:r>
              <a:rPr lang="en-US" altLang="zh-CN" sz="1000" dirty="0"/>
              <a:t>, message);</a:t>
            </a:r>
            <a:br>
              <a:rPr lang="en-US" altLang="zh-CN" sz="1000" dirty="0"/>
            </a:br>
            <a:r>
              <a:rPr lang="en-US" altLang="zh-CN" sz="1000" dirty="0"/>
              <a:t>        </a:t>
            </a:r>
            <a:r>
              <a:rPr lang="en-US" altLang="zh-CN" sz="1000" dirty="0" err="1"/>
              <a:t>System.</a:t>
            </a:r>
            <a:r>
              <a:rPr lang="en-US" altLang="zh-CN" sz="1000" b="1" i="1" dirty="0" err="1">
                <a:solidFill>
                  <a:srgbClr val="660E7A"/>
                </a:solidFill>
              </a:rPr>
              <a:t>out</a:t>
            </a:r>
            <a:r>
              <a:rPr lang="en-US" altLang="zh-CN" sz="1000" dirty="0" err="1"/>
              <a:t>.println</a:t>
            </a:r>
            <a:r>
              <a:rPr lang="en-US" altLang="zh-CN" sz="1000" dirty="0"/>
              <a:t>(message);</a:t>
            </a:r>
            <a:br>
              <a:rPr lang="en-US" altLang="zh-CN" sz="1000" dirty="0"/>
            </a:br>
            <a:r>
              <a:rPr lang="en-US" altLang="zh-CN" sz="1000" dirty="0"/>
              <a:t>    }</a:t>
            </a:r>
            <a:br>
              <a:rPr lang="en-US" altLang="zh-CN" sz="1000" dirty="0"/>
            </a:br>
            <a:br>
              <a:rPr lang="en-US" altLang="zh-CN" sz="1000" dirty="0"/>
            </a:br>
            <a:br>
              <a:rPr lang="en-US" altLang="zh-CN" sz="1000" dirty="0"/>
            </a:br>
            <a:r>
              <a:rPr lang="en-US" altLang="zh-CN" sz="1000" dirty="0"/>
              <a:t>    </a:t>
            </a:r>
            <a:endParaRPr lang="zh-CN" altLang="en-US" sz="10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内容占位符 2"/>
          <p:cNvSpPr txBox="1"/>
          <p:nvPr/>
        </p:nvSpPr>
        <p:spPr>
          <a:xfrm>
            <a:off x="4355976" y="953085"/>
            <a:ext cx="4766667" cy="3940924"/>
          </a:xfrm>
          <a:prstGeom prst="rect">
            <a:avLst/>
          </a:prstGeom>
        </p:spPr>
        <p:txBody>
          <a:bodyPr vert="horz" lIns="91440" tIns="45720" rIns="91440" bIns="45720" rtlCol="0">
            <a:normAutofit fontScale="55000" lnSpcReduction="20000"/>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br>
              <a:rPr lang="en-US" altLang="zh-CN" dirty="0"/>
            </a:br>
            <a:r>
              <a:rPr lang="en-US" altLang="zh-CN" dirty="0"/>
              <a:t>    </a:t>
            </a:r>
            <a:r>
              <a:rPr lang="en-US" altLang="zh-CN" dirty="0">
                <a:solidFill>
                  <a:srgbClr val="808000"/>
                </a:solidFill>
              </a:rPr>
              <a:t>@</a:t>
            </a:r>
            <a:r>
              <a:rPr lang="en-US" altLang="zh-CN" dirty="0" err="1">
                <a:solidFill>
                  <a:srgbClr val="808000"/>
                </a:solidFill>
              </a:rPr>
              <a:t>OnMessage</a:t>
            </a:r>
            <a:br>
              <a:rPr lang="en-US" altLang="zh-CN" dirty="0">
                <a:solidFill>
                  <a:srgbClr val="808000"/>
                </a:solidFill>
              </a:rPr>
            </a:br>
            <a:r>
              <a:rPr lang="en-US" altLang="zh-CN" dirty="0">
                <a:solidFill>
                  <a:srgbClr val="808000"/>
                </a:solidFill>
              </a:rPr>
              <a:t>    </a:t>
            </a:r>
            <a:r>
              <a:rPr lang="en-US" altLang="zh-CN" b="1" dirty="0">
                <a:solidFill>
                  <a:srgbClr val="000080"/>
                </a:solidFill>
              </a:rPr>
              <a:t>public void </a:t>
            </a:r>
            <a:r>
              <a:rPr lang="en-US" altLang="zh-CN" dirty="0" err="1"/>
              <a:t>onMessage</a:t>
            </a:r>
            <a:r>
              <a:rPr lang="en-US" altLang="zh-CN" dirty="0"/>
              <a:t>(String message) {</a:t>
            </a:r>
            <a:br>
              <a:rPr lang="en-US" altLang="zh-CN" dirty="0"/>
            </a:br>
            <a:r>
              <a:rPr lang="en-US" altLang="zh-CN" dirty="0"/>
              <a:t>        </a:t>
            </a:r>
            <a:r>
              <a:rPr lang="en-US" altLang="zh-CN" dirty="0" err="1"/>
              <a:t>System.</a:t>
            </a:r>
            <a:r>
              <a:rPr lang="en-US" altLang="zh-CN" b="1" i="1" dirty="0" err="1">
                <a:solidFill>
                  <a:srgbClr val="660E7A"/>
                </a:solidFill>
              </a:rPr>
              <a:t>out</a:t>
            </a:r>
            <a:r>
              <a:rPr lang="en-US" altLang="zh-CN" dirty="0" err="1"/>
              <a:t>.println</a:t>
            </a:r>
            <a:r>
              <a:rPr lang="en-US" altLang="zh-CN" dirty="0"/>
              <a:t>(</a:t>
            </a:r>
            <a:r>
              <a:rPr lang="en-US" altLang="zh-CN" b="1" dirty="0">
                <a:solidFill>
                  <a:srgbClr val="008000"/>
                </a:solidFill>
              </a:rPr>
              <a:t>"</a:t>
            </a:r>
            <a:r>
              <a:rPr lang="zh-CN" altLang="en-US" b="1" dirty="0">
                <a:solidFill>
                  <a:srgbClr val="008000"/>
                </a:solidFill>
                <a:latin typeface="Menlo-Regular" panose="020B0609030804020204" pitchFamily="49" charset="0"/>
              </a:rPr>
              <a:t>服务器收到消息：</a:t>
            </a:r>
            <a:r>
              <a:rPr lang="en-US" altLang="zh-CN" b="1" dirty="0">
                <a:solidFill>
                  <a:srgbClr val="008000"/>
                </a:solidFill>
              </a:rPr>
              <a:t>" </a:t>
            </a:r>
            <a:r>
              <a:rPr lang="en-US" altLang="zh-CN" dirty="0"/>
              <a:t>+ message);</a:t>
            </a: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rPr>
              <a:t>@</a:t>
            </a:r>
            <a:r>
              <a:rPr lang="en-US" altLang="zh-CN" dirty="0" err="1">
                <a:solidFill>
                  <a:srgbClr val="808000"/>
                </a:solidFill>
              </a:rPr>
              <a:t>OnOpen</a:t>
            </a:r>
            <a:br>
              <a:rPr lang="en-US" altLang="zh-CN" dirty="0">
                <a:solidFill>
                  <a:srgbClr val="808000"/>
                </a:solidFill>
              </a:rPr>
            </a:br>
            <a:r>
              <a:rPr lang="en-US" altLang="zh-CN" dirty="0">
                <a:solidFill>
                  <a:srgbClr val="808000"/>
                </a:solidFill>
              </a:rPr>
              <a:t>    </a:t>
            </a:r>
            <a:r>
              <a:rPr lang="en-US" altLang="zh-CN" b="1" dirty="0">
                <a:solidFill>
                  <a:srgbClr val="000080"/>
                </a:solidFill>
              </a:rPr>
              <a:t>public void </a:t>
            </a:r>
            <a:r>
              <a:rPr lang="en-US" altLang="zh-CN" dirty="0" err="1"/>
              <a:t>onOpen</a:t>
            </a:r>
            <a:r>
              <a:rPr lang="en-US" altLang="zh-CN" dirty="0"/>
              <a:t>(Session session, </a:t>
            </a:r>
            <a:r>
              <a:rPr lang="en-US" altLang="zh-CN" dirty="0">
                <a:solidFill>
                  <a:srgbClr val="808000"/>
                </a:solidFill>
              </a:rPr>
              <a:t>@</a:t>
            </a:r>
            <a:r>
              <a:rPr lang="en-US" altLang="zh-CN" dirty="0" err="1">
                <a:solidFill>
                  <a:srgbClr val="808000"/>
                </a:solidFill>
              </a:rPr>
              <a:t>PathParam</a:t>
            </a:r>
            <a:r>
              <a:rPr lang="en-US" altLang="zh-CN" dirty="0"/>
              <a:t>(</a:t>
            </a:r>
            <a:r>
              <a:rPr lang="en-US" altLang="zh-CN" b="1" dirty="0">
                <a:solidFill>
                  <a:srgbClr val="008000"/>
                </a:solidFill>
              </a:rPr>
              <a:t>"</a:t>
            </a:r>
            <a:r>
              <a:rPr lang="en-US" altLang="zh-CN" b="1" dirty="0" err="1">
                <a:solidFill>
                  <a:srgbClr val="008000"/>
                </a:solidFill>
              </a:rPr>
              <a:t>userId</a:t>
            </a:r>
            <a:r>
              <a:rPr lang="en-US" altLang="zh-CN" b="1" dirty="0">
                <a:solidFill>
                  <a:srgbClr val="008000"/>
                </a:solidFill>
              </a:rPr>
              <a:t>"</a:t>
            </a:r>
            <a:r>
              <a:rPr lang="en-US" altLang="zh-CN" dirty="0"/>
              <a:t>) String </a:t>
            </a:r>
            <a:r>
              <a:rPr lang="en-US" altLang="zh-CN" dirty="0" err="1"/>
              <a:t>userId</a:t>
            </a:r>
            <a:r>
              <a:rPr lang="en-US" altLang="zh-CN" dirty="0"/>
              <a:t>) {</a:t>
            </a:r>
            <a:br>
              <a:rPr lang="en-US" altLang="zh-CN" dirty="0"/>
            </a:br>
            <a:r>
              <a:rPr lang="en-US" altLang="zh-CN" dirty="0"/>
              <a:t>        </a:t>
            </a:r>
            <a:r>
              <a:rPr lang="en-US" altLang="zh-CN" b="1" dirty="0">
                <a:solidFill>
                  <a:srgbClr val="000080"/>
                </a:solidFill>
              </a:rPr>
              <a:t>if </a:t>
            </a:r>
            <a:r>
              <a:rPr lang="en-US" altLang="zh-CN" dirty="0"/>
              <a:t>(</a:t>
            </a:r>
            <a:r>
              <a:rPr lang="en-US" altLang="zh-CN" b="1" i="1" dirty="0" err="1">
                <a:solidFill>
                  <a:srgbClr val="660E7A"/>
                </a:solidFill>
              </a:rPr>
              <a:t>SESSIONS</a:t>
            </a:r>
            <a:r>
              <a:rPr lang="en-US" altLang="zh-CN" dirty="0" err="1"/>
              <a:t>.get</a:t>
            </a:r>
            <a:r>
              <a:rPr lang="en-US" altLang="zh-CN" dirty="0"/>
              <a:t>(</a:t>
            </a:r>
            <a:r>
              <a:rPr lang="en-US" altLang="zh-CN" dirty="0" err="1"/>
              <a:t>userId</a:t>
            </a:r>
            <a:r>
              <a:rPr lang="en-US" altLang="zh-CN" dirty="0"/>
              <a:t>) != </a:t>
            </a:r>
            <a:r>
              <a:rPr lang="en-US" altLang="zh-CN" b="1" dirty="0">
                <a:solidFill>
                  <a:srgbClr val="000080"/>
                </a:solidFill>
              </a:rPr>
              <a:t>null</a:t>
            </a:r>
            <a:r>
              <a:rPr lang="en-US" altLang="zh-CN" dirty="0"/>
              <a:t>) {</a:t>
            </a:r>
            <a:br>
              <a:rPr lang="en-US" altLang="zh-CN" dirty="0"/>
            </a:br>
            <a:r>
              <a:rPr lang="en-US" altLang="zh-CN" dirty="0"/>
              <a:t>            </a:t>
            </a:r>
            <a:r>
              <a:rPr lang="en-US" altLang="zh-CN" b="1" dirty="0">
                <a:solidFill>
                  <a:srgbClr val="000080"/>
                </a:solidFill>
              </a:rPr>
              <a:t>return</a:t>
            </a:r>
            <a:r>
              <a:rPr lang="en-US" altLang="zh-CN" dirty="0"/>
              <a:t>;</a:t>
            </a:r>
            <a:br>
              <a:rPr lang="en-US" altLang="zh-CN" dirty="0"/>
            </a:br>
            <a:r>
              <a:rPr lang="en-US" altLang="zh-CN" dirty="0"/>
              <a:t>        }//</a:t>
            </a:r>
            <a:r>
              <a:rPr lang="zh-CN" altLang="en-US" dirty="0"/>
              <a:t>已经在线的用户无需重复登录</a:t>
            </a:r>
            <a:br>
              <a:rPr lang="en-US" altLang="zh-CN" dirty="0"/>
            </a:br>
            <a:r>
              <a:rPr lang="en-US" altLang="zh-CN" dirty="0"/>
              <a:t>        </a:t>
            </a:r>
            <a:r>
              <a:rPr lang="en-US" altLang="zh-CN" b="1" i="1" dirty="0" err="1">
                <a:solidFill>
                  <a:srgbClr val="660E7A"/>
                </a:solidFill>
              </a:rPr>
              <a:t>SESSIONS</a:t>
            </a:r>
            <a:r>
              <a:rPr lang="en-US" altLang="zh-CN" dirty="0" err="1"/>
              <a:t>.put</a:t>
            </a:r>
            <a:r>
              <a:rPr lang="en-US" altLang="zh-CN" dirty="0"/>
              <a:t>(</a:t>
            </a:r>
            <a:r>
              <a:rPr lang="en-US" altLang="zh-CN" dirty="0" err="1"/>
              <a:t>userId</a:t>
            </a:r>
            <a:r>
              <a:rPr lang="en-US" altLang="zh-CN" dirty="0"/>
              <a:t>, session);</a:t>
            </a:r>
            <a:br>
              <a:rPr lang="en-US" altLang="zh-CN" dirty="0"/>
            </a:br>
            <a:r>
              <a:rPr lang="en-US" altLang="zh-CN" dirty="0"/>
              <a:t>        </a:t>
            </a:r>
            <a:r>
              <a:rPr lang="en-US" altLang="zh-CN" dirty="0" err="1"/>
              <a:t>System.</a:t>
            </a:r>
            <a:r>
              <a:rPr lang="en-US" altLang="zh-CN" b="1" i="1" dirty="0" err="1">
                <a:solidFill>
                  <a:srgbClr val="660E7A"/>
                </a:solidFill>
              </a:rPr>
              <a:t>out</a:t>
            </a:r>
            <a:r>
              <a:rPr lang="en-US" altLang="zh-CN" dirty="0" err="1"/>
              <a:t>.println</a:t>
            </a:r>
            <a:r>
              <a:rPr lang="en-US" altLang="zh-CN" dirty="0"/>
              <a:t>(</a:t>
            </a:r>
            <a:r>
              <a:rPr lang="en-US" altLang="zh-CN" dirty="0" err="1"/>
              <a:t>userId</a:t>
            </a:r>
            <a:r>
              <a:rPr lang="en-US" altLang="zh-CN" dirty="0"/>
              <a:t> + </a:t>
            </a:r>
            <a:r>
              <a:rPr lang="en-US" altLang="zh-CN" b="1" dirty="0">
                <a:solidFill>
                  <a:srgbClr val="008000"/>
                </a:solidFill>
              </a:rPr>
              <a:t>"</a:t>
            </a:r>
            <a:r>
              <a:rPr lang="zh-CN" altLang="en-US" b="1" dirty="0">
                <a:solidFill>
                  <a:srgbClr val="008000"/>
                </a:solidFill>
                <a:latin typeface="Menlo-Regular" panose="020B0609030804020204" pitchFamily="49" charset="0"/>
              </a:rPr>
              <a:t>上线了，当前在线人数：</a:t>
            </a:r>
            <a:r>
              <a:rPr lang="en-US" altLang="zh-CN" b="1" dirty="0">
                <a:solidFill>
                  <a:srgbClr val="008000"/>
                </a:solidFill>
              </a:rPr>
              <a:t>" </a:t>
            </a:r>
            <a:r>
              <a:rPr lang="en-US" altLang="zh-CN" dirty="0"/>
              <a:t>+ </a:t>
            </a:r>
            <a:r>
              <a:rPr lang="en-US" altLang="zh-CN" b="1" i="1" dirty="0">
                <a:solidFill>
                  <a:srgbClr val="660E7A"/>
                </a:solidFill>
              </a:rPr>
              <a:t>COUNT</a:t>
            </a:r>
            <a:r>
              <a:rPr lang="en-US" altLang="zh-CN" dirty="0"/>
              <a:t>);</a:t>
            </a:r>
            <a:br>
              <a:rPr lang="en-US" altLang="zh-CN" dirty="0"/>
            </a:b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rPr>
              <a:t>@</a:t>
            </a:r>
            <a:r>
              <a:rPr lang="en-US" altLang="zh-CN" dirty="0" err="1">
                <a:solidFill>
                  <a:srgbClr val="808000"/>
                </a:solidFill>
              </a:rPr>
              <a:t>OnClose</a:t>
            </a:r>
            <a:br>
              <a:rPr lang="en-US" altLang="zh-CN" dirty="0">
                <a:solidFill>
                  <a:srgbClr val="808000"/>
                </a:solidFill>
              </a:rPr>
            </a:br>
            <a:r>
              <a:rPr lang="en-US" altLang="zh-CN" dirty="0">
                <a:solidFill>
                  <a:srgbClr val="808000"/>
                </a:solidFill>
              </a:rPr>
              <a:t>    </a:t>
            </a:r>
            <a:r>
              <a:rPr lang="en-US" altLang="zh-CN" b="1" dirty="0">
                <a:solidFill>
                  <a:srgbClr val="000080"/>
                </a:solidFill>
              </a:rPr>
              <a:t>public void </a:t>
            </a:r>
            <a:r>
              <a:rPr lang="en-US" altLang="zh-CN" dirty="0" err="1"/>
              <a:t>onClose</a:t>
            </a:r>
            <a:r>
              <a:rPr lang="en-US" altLang="zh-CN" dirty="0"/>
              <a:t>(</a:t>
            </a:r>
            <a:r>
              <a:rPr lang="en-US" altLang="zh-CN" dirty="0">
                <a:solidFill>
                  <a:srgbClr val="808000"/>
                </a:solidFill>
              </a:rPr>
              <a:t>@</a:t>
            </a:r>
            <a:r>
              <a:rPr lang="en-US" altLang="zh-CN" dirty="0" err="1">
                <a:solidFill>
                  <a:srgbClr val="808000"/>
                </a:solidFill>
              </a:rPr>
              <a:t>PathParam</a:t>
            </a:r>
            <a:r>
              <a:rPr lang="en-US" altLang="zh-CN" dirty="0"/>
              <a:t>(</a:t>
            </a:r>
            <a:r>
              <a:rPr lang="en-US" altLang="zh-CN" b="1" dirty="0">
                <a:solidFill>
                  <a:srgbClr val="008000"/>
                </a:solidFill>
              </a:rPr>
              <a:t>"</a:t>
            </a:r>
            <a:r>
              <a:rPr lang="en-US" altLang="zh-CN" b="1" dirty="0" err="1">
                <a:solidFill>
                  <a:srgbClr val="008000"/>
                </a:solidFill>
              </a:rPr>
              <a:t>userId</a:t>
            </a:r>
            <a:r>
              <a:rPr lang="en-US" altLang="zh-CN" b="1" dirty="0">
                <a:solidFill>
                  <a:srgbClr val="008000"/>
                </a:solidFill>
              </a:rPr>
              <a:t>"</a:t>
            </a:r>
            <a:r>
              <a:rPr lang="en-US" altLang="zh-CN" dirty="0"/>
              <a:t>) String </a:t>
            </a:r>
            <a:r>
              <a:rPr lang="en-US" altLang="zh-CN" dirty="0" err="1"/>
              <a:t>userId</a:t>
            </a:r>
            <a:r>
              <a:rPr lang="en-US" altLang="zh-CN" dirty="0"/>
              <a:t>) {</a:t>
            </a:r>
            <a:br>
              <a:rPr lang="en-US" altLang="zh-CN" dirty="0"/>
            </a:br>
            <a:r>
              <a:rPr lang="en-US" altLang="zh-CN" dirty="0"/>
              <a:t>        </a:t>
            </a:r>
            <a:r>
              <a:rPr lang="en-US" altLang="zh-CN" b="1" i="1" dirty="0" err="1">
                <a:solidFill>
                  <a:srgbClr val="660E7A"/>
                </a:solidFill>
              </a:rPr>
              <a:t>SESSIONS</a:t>
            </a:r>
            <a:r>
              <a:rPr lang="en-US" altLang="zh-CN" dirty="0" err="1"/>
              <a:t>.remove</a:t>
            </a:r>
            <a:r>
              <a:rPr lang="en-US" altLang="zh-CN" dirty="0"/>
              <a:t>(</a:t>
            </a:r>
            <a:r>
              <a:rPr lang="en-US" altLang="zh-CN" dirty="0" err="1"/>
              <a:t>userId</a:t>
            </a:r>
            <a:r>
              <a:rPr lang="en-US" altLang="zh-CN" dirty="0"/>
              <a:t>);</a:t>
            </a:r>
            <a:br>
              <a:rPr lang="en-US" altLang="zh-CN" dirty="0"/>
            </a:br>
            <a:r>
              <a:rPr lang="en-US" altLang="zh-CN" dirty="0"/>
              <a:t>        </a:t>
            </a:r>
            <a:r>
              <a:rPr lang="en-US" altLang="zh-CN" dirty="0" err="1"/>
              <a:t>System.</a:t>
            </a:r>
            <a:r>
              <a:rPr lang="en-US" altLang="zh-CN" b="1" i="1" dirty="0" err="1">
                <a:solidFill>
                  <a:srgbClr val="660E7A"/>
                </a:solidFill>
              </a:rPr>
              <a:t>out</a:t>
            </a:r>
            <a:r>
              <a:rPr lang="en-US" altLang="zh-CN" dirty="0" err="1"/>
              <a:t>.println</a:t>
            </a:r>
            <a:r>
              <a:rPr lang="en-US" altLang="zh-CN" dirty="0"/>
              <a:t>(</a:t>
            </a:r>
            <a:r>
              <a:rPr lang="en-US" altLang="zh-CN" dirty="0" err="1"/>
              <a:t>userId</a:t>
            </a:r>
            <a:r>
              <a:rPr lang="en-US" altLang="zh-CN" dirty="0"/>
              <a:t> + </a:t>
            </a:r>
            <a:r>
              <a:rPr lang="en-US" altLang="zh-CN" b="1" dirty="0">
                <a:solidFill>
                  <a:srgbClr val="008000"/>
                </a:solidFill>
              </a:rPr>
              <a:t>"</a:t>
            </a:r>
            <a:r>
              <a:rPr lang="zh-CN" altLang="en-US" b="1" dirty="0">
                <a:solidFill>
                  <a:srgbClr val="008000"/>
                </a:solidFill>
                <a:latin typeface="Menlo-Regular" panose="020B0609030804020204" pitchFamily="49" charset="0"/>
              </a:rPr>
              <a:t>下线了，当前在线人数：</a:t>
            </a:r>
            <a:r>
              <a:rPr lang="en-US" altLang="zh-CN" b="1" dirty="0">
                <a:solidFill>
                  <a:srgbClr val="008000"/>
                </a:solidFill>
              </a:rPr>
              <a:t>" </a:t>
            </a:r>
            <a:r>
              <a:rPr lang="en-US" altLang="zh-CN" dirty="0"/>
              <a:t>+ </a:t>
            </a:r>
            <a:r>
              <a:rPr lang="en-US" altLang="zh-CN" b="1" i="1" dirty="0">
                <a:solidFill>
                  <a:srgbClr val="660E7A"/>
                </a:solidFill>
              </a:rPr>
              <a:t>COUNT</a:t>
            </a:r>
            <a:r>
              <a:rPr lang="en-US" altLang="zh-CN" dirty="0"/>
              <a:t>);</a:t>
            </a:r>
            <a:br>
              <a:rPr lang="en-US" altLang="zh-CN" dirty="0"/>
            </a:br>
            <a:r>
              <a:rPr lang="en-US" altLang="zh-CN" dirty="0"/>
              <a:t>    }</a:t>
            </a:r>
            <a:br>
              <a:rPr lang="en-US" altLang="zh-CN" dirty="0"/>
            </a:br>
            <a:br>
              <a:rPr lang="en-US" altLang="zh-CN" dirty="0"/>
            </a:br>
            <a:r>
              <a:rPr lang="en-US" altLang="zh-CN" dirty="0"/>
              <a:t>    </a:t>
            </a:r>
            <a:r>
              <a:rPr lang="en-US" altLang="zh-CN" dirty="0">
                <a:solidFill>
                  <a:srgbClr val="808000"/>
                </a:solidFill>
              </a:rPr>
              <a:t>@</a:t>
            </a:r>
            <a:r>
              <a:rPr lang="en-US" altLang="zh-CN" dirty="0" err="1">
                <a:solidFill>
                  <a:srgbClr val="808000"/>
                </a:solidFill>
              </a:rPr>
              <a:t>OnError</a:t>
            </a:r>
            <a:br>
              <a:rPr lang="en-US" altLang="zh-CN" dirty="0">
                <a:solidFill>
                  <a:srgbClr val="808000"/>
                </a:solidFill>
              </a:rPr>
            </a:br>
            <a:r>
              <a:rPr lang="en-US" altLang="zh-CN" dirty="0">
                <a:solidFill>
                  <a:srgbClr val="808000"/>
                </a:solidFill>
              </a:rPr>
              <a:t>    </a:t>
            </a:r>
            <a:r>
              <a:rPr lang="en-US" altLang="zh-CN" b="1" dirty="0">
                <a:solidFill>
                  <a:srgbClr val="000080"/>
                </a:solidFill>
              </a:rPr>
              <a:t>public void </a:t>
            </a:r>
            <a:r>
              <a:rPr lang="en-US" altLang="zh-CN" dirty="0" err="1"/>
              <a:t>onError</a:t>
            </a:r>
            <a:r>
              <a:rPr lang="en-US" altLang="zh-CN" dirty="0"/>
              <a:t>(Session session, Throwable throwable) {</a:t>
            </a:r>
            <a:br>
              <a:rPr lang="en-US" altLang="zh-CN" dirty="0"/>
            </a:br>
            <a:r>
              <a:rPr lang="en-US" altLang="zh-CN" dirty="0"/>
              <a:t>        </a:t>
            </a:r>
            <a:r>
              <a:rPr lang="en-US" altLang="zh-CN" dirty="0" err="1"/>
              <a:t>System.</a:t>
            </a:r>
            <a:r>
              <a:rPr lang="en-US" altLang="zh-CN" b="1" i="1" dirty="0" err="1">
                <a:solidFill>
                  <a:srgbClr val="660E7A"/>
                </a:solidFill>
              </a:rPr>
              <a:t>out</a:t>
            </a:r>
            <a:r>
              <a:rPr lang="en-US" altLang="zh-CN" dirty="0" err="1"/>
              <a:t>.println</a:t>
            </a:r>
            <a:r>
              <a:rPr lang="en-US" altLang="zh-CN" dirty="0"/>
              <a:t>(</a:t>
            </a:r>
            <a:r>
              <a:rPr lang="en-US" altLang="zh-CN" b="1" dirty="0">
                <a:solidFill>
                  <a:srgbClr val="008000"/>
                </a:solidFill>
              </a:rPr>
              <a:t>"</a:t>
            </a:r>
            <a:r>
              <a:rPr lang="zh-CN" altLang="en-US" b="1" dirty="0">
                <a:solidFill>
                  <a:srgbClr val="008000"/>
                </a:solidFill>
                <a:latin typeface="Menlo-Regular" panose="020B0609030804020204" pitchFamily="49" charset="0"/>
              </a:rPr>
              <a:t>发生错误</a:t>
            </a:r>
            <a:r>
              <a:rPr lang="en-US" altLang="zh-CN" b="1" dirty="0">
                <a:solidFill>
                  <a:srgbClr val="008000"/>
                </a:solidFill>
              </a:rPr>
              <a:t>"</a:t>
            </a:r>
            <a:r>
              <a:rPr lang="en-US" altLang="zh-CN" dirty="0"/>
              <a:t>);</a:t>
            </a:r>
            <a:br>
              <a:rPr lang="en-US" altLang="zh-CN" dirty="0"/>
            </a:br>
            <a:r>
              <a:rPr lang="en-US" altLang="zh-CN" dirty="0"/>
              <a:t>        </a:t>
            </a:r>
            <a:r>
              <a:rPr lang="en-US" altLang="zh-CN" dirty="0" err="1"/>
              <a:t>throwable.printStackTrace</a:t>
            </a:r>
            <a:r>
              <a:rPr lang="en-US" altLang="zh-CN" dirty="0"/>
              <a:t>();</a:t>
            </a:r>
            <a:br>
              <a:rPr lang="en-US" altLang="zh-CN" dirty="0"/>
            </a:br>
            <a:r>
              <a:rPr lang="en-US" altLang="zh-CN" dirty="0"/>
              <a:t>    }</a:t>
            </a:r>
            <a:br>
              <a:rPr lang="en-US" altLang="zh-CN" dirty="0"/>
            </a:br>
            <a:r>
              <a:rPr lang="en-US" altLang="zh-CN" dirty="0"/>
              <a:t>}</a:t>
            </a:r>
            <a:endParaRPr lang="zh-CN" altLang="en-US" dirty="0"/>
          </a:p>
          <a:p>
            <a:pPr marL="600075" lvl="2" indent="0">
              <a:buFont typeface="Arial" panose="020B0604020202020204" pitchFamily="34" charset="0"/>
              <a:buNone/>
            </a:pP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Transfer</a:t>
            </a:r>
            <a:r>
              <a:rPr kumimoji="1" lang="zh-CN" altLang="en-US" dirty="0"/>
              <a:t> </a:t>
            </a:r>
            <a:r>
              <a:rPr kumimoji="1" lang="en-US" altLang="zh-CN" dirty="0"/>
              <a:t>with</a:t>
            </a:r>
            <a:r>
              <a:rPr kumimoji="1" lang="zh-CN" altLang="en-US" dirty="0"/>
              <a:t> </a:t>
            </a:r>
            <a:r>
              <a:rPr kumimoji="1" lang="en-US" altLang="zh-CN" dirty="0"/>
              <a:t>WebSocket</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en-US" altLang="zh-CN" sz="2300" dirty="0" err="1"/>
              <a:t>BankListener.java</a:t>
            </a:r>
            <a:endParaRPr kumimoji="1" lang="en-US" altLang="zh-CN" sz="2300" dirty="0"/>
          </a:p>
          <a:p>
            <a:pPr marL="600075" lvl="2" indent="0">
              <a:buNone/>
            </a:pPr>
            <a:r>
              <a:rPr lang="en-US" altLang="zh-CN" sz="1750" b="1" dirty="0">
                <a:solidFill>
                  <a:srgbClr val="000080"/>
                </a:solidFill>
              </a:rPr>
              <a:t>public class </a:t>
            </a:r>
            <a:r>
              <a:rPr lang="en-US" altLang="zh-CN" sz="1750" dirty="0" err="1"/>
              <a:t>BankListener</a:t>
            </a:r>
            <a:r>
              <a:rPr lang="en-US" altLang="zh-CN" sz="1750" dirty="0"/>
              <a:t> {</a:t>
            </a:r>
            <a:br>
              <a:rPr lang="en-US" altLang="zh-CN" sz="1750" dirty="0"/>
            </a:br>
            <a:br>
              <a:rPr lang="en-US" altLang="zh-CN" sz="1750" dirty="0"/>
            </a:br>
            <a:r>
              <a:rPr lang="en-US" altLang="zh-CN" sz="1750" dirty="0"/>
              <a:t>    </a:t>
            </a:r>
            <a:r>
              <a:rPr lang="en-US" altLang="zh-CN" sz="1750" dirty="0">
                <a:solidFill>
                  <a:srgbClr val="FF0000"/>
                </a:solidFill>
              </a:rPr>
              <a:t>@</a:t>
            </a:r>
            <a:r>
              <a:rPr lang="en-US" altLang="zh-CN" sz="1750" dirty="0" err="1">
                <a:solidFill>
                  <a:srgbClr val="FF0000"/>
                </a:solidFill>
              </a:rPr>
              <a:t>Autowired</a:t>
            </a:r>
            <a:br>
              <a:rPr lang="en-US" altLang="zh-CN" sz="1750" dirty="0">
                <a:solidFill>
                  <a:srgbClr val="808000"/>
                </a:solidFill>
              </a:rPr>
            </a:br>
            <a:r>
              <a:rPr lang="en-US" altLang="zh-CN" sz="1750" dirty="0">
                <a:solidFill>
                  <a:srgbClr val="808000"/>
                </a:solidFill>
              </a:rPr>
              <a:t>    </a:t>
            </a:r>
            <a:r>
              <a:rPr lang="en-US" altLang="zh-CN" sz="1750" b="1" dirty="0">
                <a:solidFill>
                  <a:srgbClr val="000080"/>
                </a:solidFill>
              </a:rPr>
              <a:t>private </a:t>
            </a:r>
            <a:r>
              <a:rPr lang="en-US" altLang="zh-CN" sz="1750" dirty="0" err="1"/>
              <a:t>WebSocketServer</a:t>
            </a:r>
            <a:r>
              <a:rPr lang="en-US" altLang="zh-CN" sz="1750" dirty="0"/>
              <a:t> </a:t>
            </a:r>
            <a:r>
              <a:rPr lang="en-US" altLang="zh-CN" sz="1750" b="1" dirty="0" err="1">
                <a:solidFill>
                  <a:srgbClr val="660E7A"/>
                </a:solidFill>
              </a:rPr>
              <a:t>ws</a:t>
            </a:r>
            <a:r>
              <a:rPr lang="en-US" altLang="zh-CN" sz="1750" dirty="0"/>
              <a:t>;</a:t>
            </a:r>
            <a:br>
              <a:rPr lang="en-US" altLang="zh-CN" sz="1750" dirty="0"/>
            </a:br>
            <a:br>
              <a:rPr lang="en-US" altLang="zh-CN" sz="1750" dirty="0"/>
            </a:br>
            <a:r>
              <a:rPr lang="en-US" altLang="zh-CN" sz="1750" dirty="0"/>
              <a:t>    </a:t>
            </a:r>
            <a:r>
              <a:rPr lang="en-US" altLang="zh-CN" sz="1750" dirty="0">
                <a:solidFill>
                  <a:srgbClr val="808000"/>
                </a:solidFill>
              </a:rPr>
              <a:t>@</a:t>
            </a:r>
            <a:r>
              <a:rPr lang="en-US" altLang="zh-CN" sz="1750" dirty="0" err="1">
                <a:solidFill>
                  <a:srgbClr val="808000"/>
                </a:solidFill>
              </a:rPr>
              <a:t>KafkaListener</a:t>
            </a:r>
            <a:r>
              <a:rPr lang="en-US" altLang="zh-CN" sz="1750" dirty="0"/>
              <a:t>(topics = </a:t>
            </a:r>
            <a:r>
              <a:rPr lang="en-US" altLang="zh-CN" sz="1750" b="1" dirty="0">
                <a:solidFill>
                  <a:srgbClr val="008000"/>
                </a:solidFill>
              </a:rPr>
              <a:t>"topic1"</a:t>
            </a:r>
            <a:r>
              <a:rPr lang="en-US" altLang="zh-CN" sz="1750" dirty="0"/>
              <a:t>, </a:t>
            </a:r>
            <a:r>
              <a:rPr lang="en-US" altLang="zh-CN" sz="1750" dirty="0" err="1"/>
              <a:t>groupId</a:t>
            </a:r>
            <a:r>
              <a:rPr lang="en-US" altLang="zh-CN" sz="1750" dirty="0"/>
              <a:t> = </a:t>
            </a:r>
            <a:r>
              <a:rPr lang="en-US" altLang="zh-CN" sz="1750" b="1" dirty="0">
                <a:solidFill>
                  <a:srgbClr val="008000"/>
                </a:solidFill>
              </a:rPr>
              <a:t>"</a:t>
            </a:r>
            <a:r>
              <a:rPr lang="en-US" altLang="zh-CN" sz="1750" b="1" dirty="0" err="1">
                <a:solidFill>
                  <a:srgbClr val="008000"/>
                </a:solidFill>
              </a:rPr>
              <a:t>group_topic_test</a:t>
            </a:r>
            <a:r>
              <a:rPr lang="en-US" altLang="zh-CN" sz="1750" b="1" dirty="0">
                <a:solidFill>
                  <a:srgbClr val="008000"/>
                </a:solidFill>
              </a:rPr>
              <a:t>"</a:t>
            </a:r>
            <a:r>
              <a:rPr lang="en-US" altLang="zh-CN" sz="1750" dirty="0"/>
              <a:t>)</a:t>
            </a:r>
            <a:br>
              <a:rPr lang="en-US" altLang="zh-CN" sz="1750" dirty="0"/>
            </a:br>
            <a:r>
              <a:rPr lang="en-US" altLang="zh-CN" sz="1750" dirty="0"/>
              <a:t>    </a:t>
            </a:r>
            <a:r>
              <a:rPr lang="en-US" altLang="zh-CN" sz="1750" b="1" dirty="0">
                <a:solidFill>
                  <a:srgbClr val="000080"/>
                </a:solidFill>
              </a:rPr>
              <a:t>public void </a:t>
            </a:r>
            <a:r>
              <a:rPr lang="en-US" altLang="zh-CN" sz="1750" dirty="0"/>
              <a:t>topic1Listener(</a:t>
            </a:r>
            <a:r>
              <a:rPr lang="en-US" altLang="zh-CN" sz="1750" dirty="0" err="1"/>
              <a:t>ConsumerRecord</a:t>
            </a:r>
            <a:r>
              <a:rPr lang="en-US" altLang="zh-CN" sz="1750" dirty="0"/>
              <a:t>&lt;String, String&gt; record) {</a:t>
            </a:r>
            <a:br>
              <a:rPr lang="en-US" altLang="zh-CN" sz="1750" dirty="0"/>
            </a:br>
            <a:r>
              <a:rPr lang="en-US" altLang="zh-CN" sz="1750" dirty="0"/>
              <a:t>        String[] value = </a:t>
            </a:r>
            <a:r>
              <a:rPr lang="en-US" altLang="zh-CN" sz="1750" dirty="0" err="1"/>
              <a:t>record.value</a:t>
            </a:r>
            <a:r>
              <a:rPr lang="en-US" altLang="zh-CN" sz="1750" dirty="0"/>
              <a:t>().split(</a:t>
            </a:r>
            <a:r>
              <a:rPr lang="en-US" altLang="zh-CN" sz="1750" b="1" dirty="0">
                <a:solidFill>
                  <a:srgbClr val="008000"/>
                </a:solidFill>
              </a:rPr>
              <a:t>","</a:t>
            </a:r>
            <a:r>
              <a:rPr lang="en-US" altLang="zh-CN" sz="1750" dirty="0"/>
              <a:t>);</a:t>
            </a:r>
            <a:br>
              <a:rPr lang="en-US" altLang="zh-CN" sz="1750" dirty="0"/>
            </a:br>
            <a:r>
              <a:rPr lang="en-US" altLang="zh-CN" sz="1750" dirty="0"/>
              <a:t>        </a:t>
            </a:r>
            <a:r>
              <a:rPr lang="en-US" altLang="zh-CN" sz="1750" b="1" dirty="0" err="1">
                <a:solidFill>
                  <a:srgbClr val="660E7A"/>
                </a:solidFill>
              </a:rPr>
              <a:t>bankService</a:t>
            </a:r>
            <a:r>
              <a:rPr lang="en-US" altLang="zh-CN" sz="1750" dirty="0" err="1"/>
              <a:t>.transfer</a:t>
            </a:r>
            <a:r>
              <a:rPr lang="en-US" altLang="zh-CN" sz="1750" dirty="0"/>
              <a:t>(value[</a:t>
            </a:r>
            <a:r>
              <a:rPr lang="en-US" altLang="zh-CN" sz="1750" dirty="0">
                <a:solidFill>
                  <a:srgbClr val="0000FF"/>
                </a:solidFill>
              </a:rPr>
              <a:t>0</a:t>
            </a:r>
            <a:r>
              <a:rPr lang="en-US" altLang="zh-CN" sz="1750" dirty="0"/>
              <a:t>], value[</a:t>
            </a:r>
            <a:r>
              <a:rPr lang="en-US" altLang="zh-CN" sz="1750" dirty="0">
                <a:solidFill>
                  <a:srgbClr val="0000FF"/>
                </a:solidFill>
              </a:rPr>
              <a:t>1</a:t>
            </a:r>
            <a:r>
              <a:rPr lang="en-US" altLang="zh-CN" sz="1750" dirty="0"/>
              <a:t>], </a:t>
            </a:r>
            <a:r>
              <a:rPr lang="en-US" altLang="zh-CN" sz="1750" dirty="0" err="1"/>
              <a:t>Integer.</a:t>
            </a:r>
            <a:r>
              <a:rPr lang="en-US" altLang="zh-CN" sz="1750" i="1" dirty="0" err="1"/>
              <a:t>valueOf</a:t>
            </a:r>
            <a:r>
              <a:rPr lang="en-US" altLang="zh-CN" sz="1750" dirty="0"/>
              <a:t>(value[</a:t>
            </a:r>
            <a:r>
              <a:rPr lang="en-US" altLang="zh-CN" sz="1750" dirty="0">
                <a:solidFill>
                  <a:srgbClr val="0000FF"/>
                </a:solidFill>
              </a:rPr>
              <a:t>2</a:t>
            </a:r>
            <a:r>
              <a:rPr lang="en-US" altLang="zh-CN" sz="1750" dirty="0"/>
              <a:t>]));</a:t>
            </a:r>
            <a:br>
              <a:rPr lang="en-US" altLang="zh-CN" sz="1750" dirty="0"/>
            </a:br>
            <a:r>
              <a:rPr lang="en-US" altLang="zh-CN" sz="1750" dirty="0"/>
              <a:t>        </a:t>
            </a:r>
            <a:r>
              <a:rPr lang="en-US" altLang="zh-CN" sz="1750" b="1" dirty="0" err="1">
                <a:solidFill>
                  <a:srgbClr val="660E7A"/>
                </a:solidFill>
              </a:rPr>
              <a:t>kafkaTemplate</a:t>
            </a:r>
            <a:r>
              <a:rPr lang="en-US" altLang="zh-CN" sz="1750" dirty="0" err="1"/>
              <a:t>.send</a:t>
            </a:r>
            <a:r>
              <a:rPr lang="en-US" altLang="zh-CN" sz="1750" dirty="0"/>
              <a:t>(</a:t>
            </a:r>
            <a:r>
              <a:rPr lang="en-US" altLang="zh-CN" sz="1750" b="1" dirty="0">
                <a:solidFill>
                  <a:srgbClr val="008000"/>
                </a:solidFill>
              </a:rPr>
              <a:t>"topic2"</a:t>
            </a:r>
            <a:r>
              <a:rPr lang="en-US" altLang="zh-CN" sz="1750" dirty="0"/>
              <a:t>,  </a:t>
            </a:r>
            <a:r>
              <a:rPr lang="en-US" altLang="zh-CN" sz="1750" b="1" dirty="0">
                <a:solidFill>
                  <a:srgbClr val="008000"/>
                </a:solidFill>
              </a:rPr>
              <a:t>"key"</a:t>
            </a:r>
            <a:r>
              <a:rPr lang="en-US" altLang="zh-CN" sz="1750" dirty="0"/>
              <a:t>, </a:t>
            </a:r>
            <a:r>
              <a:rPr lang="en-US" altLang="zh-CN" sz="1750" b="1" dirty="0">
                <a:solidFill>
                  <a:srgbClr val="008000"/>
                </a:solidFill>
              </a:rPr>
              <a:t>"Done"</a:t>
            </a:r>
            <a:r>
              <a:rPr lang="en-US" altLang="zh-CN" sz="1750" dirty="0"/>
              <a:t>);</a:t>
            </a:r>
            <a:br>
              <a:rPr lang="en-US" altLang="zh-CN" sz="1750" dirty="0"/>
            </a:br>
            <a:r>
              <a:rPr lang="en-US" altLang="zh-CN" sz="1750" dirty="0"/>
              <a:t>    }</a:t>
            </a:r>
            <a:br>
              <a:rPr lang="en-US" altLang="zh-CN" sz="1750" dirty="0"/>
            </a:br>
            <a:br>
              <a:rPr lang="en-US" altLang="zh-CN" sz="1750" dirty="0"/>
            </a:br>
            <a:r>
              <a:rPr lang="en-US" altLang="zh-CN" sz="1750" dirty="0"/>
              <a:t>    </a:t>
            </a:r>
            <a:r>
              <a:rPr lang="en-US" altLang="zh-CN" sz="1750" dirty="0">
                <a:solidFill>
                  <a:srgbClr val="808000"/>
                </a:solidFill>
              </a:rPr>
              <a:t>@</a:t>
            </a:r>
            <a:r>
              <a:rPr lang="en-US" altLang="zh-CN" sz="1750" dirty="0" err="1">
                <a:solidFill>
                  <a:srgbClr val="808000"/>
                </a:solidFill>
              </a:rPr>
              <a:t>KafkaListener</a:t>
            </a:r>
            <a:r>
              <a:rPr lang="en-US" altLang="zh-CN" sz="1750" dirty="0"/>
              <a:t>(topics = </a:t>
            </a:r>
            <a:r>
              <a:rPr lang="en-US" altLang="zh-CN" sz="1750" b="1" dirty="0">
                <a:solidFill>
                  <a:srgbClr val="008000"/>
                </a:solidFill>
              </a:rPr>
              <a:t>"topic2"</a:t>
            </a:r>
            <a:r>
              <a:rPr lang="en-US" altLang="zh-CN" sz="1750" dirty="0"/>
              <a:t>, </a:t>
            </a:r>
            <a:r>
              <a:rPr lang="en-US" altLang="zh-CN" sz="1750" dirty="0" err="1"/>
              <a:t>groupId</a:t>
            </a:r>
            <a:r>
              <a:rPr lang="en-US" altLang="zh-CN" sz="1750" dirty="0"/>
              <a:t> = </a:t>
            </a:r>
            <a:r>
              <a:rPr lang="en-US" altLang="zh-CN" sz="1750" b="1" dirty="0">
                <a:solidFill>
                  <a:srgbClr val="008000"/>
                </a:solidFill>
              </a:rPr>
              <a:t>"</a:t>
            </a:r>
            <a:r>
              <a:rPr lang="en-US" altLang="zh-CN" sz="1750" b="1" dirty="0" err="1">
                <a:solidFill>
                  <a:srgbClr val="008000"/>
                </a:solidFill>
              </a:rPr>
              <a:t>group_topic_test</a:t>
            </a:r>
            <a:r>
              <a:rPr lang="en-US" altLang="zh-CN" sz="1750" b="1" dirty="0">
                <a:solidFill>
                  <a:srgbClr val="008000"/>
                </a:solidFill>
              </a:rPr>
              <a:t>"</a:t>
            </a:r>
            <a:r>
              <a:rPr lang="en-US" altLang="zh-CN" sz="1750" dirty="0"/>
              <a:t>)</a:t>
            </a:r>
            <a:br>
              <a:rPr lang="en-US" altLang="zh-CN" sz="1750" dirty="0"/>
            </a:br>
            <a:r>
              <a:rPr lang="en-US" altLang="zh-CN" sz="1750" dirty="0"/>
              <a:t>    </a:t>
            </a:r>
            <a:r>
              <a:rPr lang="en-US" altLang="zh-CN" sz="1750" b="1" dirty="0">
                <a:solidFill>
                  <a:srgbClr val="000080"/>
                </a:solidFill>
              </a:rPr>
              <a:t>public void </a:t>
            </a:r>
            <a:r>
              <a:rPr lang="en-US" altLang="zh-CN" sz="1750" dirty="0"/>
              <a:t>topic2Listener(</a:t>
            </a:r>
            <a:r>
              <a:rPr lang="en-US" altLang="zh-CN" sz="1750" dirty="0" err="1"/>
              <a:t>ConsumerRecord</a:t>
            </a:r>
            <a:r>
              <a:rPr lang="en-US" altLang="zh-CN" sz="1750" dirty="0"/>
              <a:t>&lt;String, String&gt; record) {</a:t>
            </a:r>
            <a:br>
              <a:rPr lang="en-US" altLang="zh-CN" sz="1750" dirty="0"/>
            </a:br>
            <a:r>
              <a:rPr lang="en-US" altLang="zh-CN" sz="1750" dirty="0"/>
              <a:t>        String value = </a:t>
            </a:r>
            <a:r>
              <a:rPr lang="en-US" altLang="zh-CN" sz="1750" dirty="0" err="1"/>
              <a:t>record.value</a:t>
            </a:r>
            <a:r>
              <a:rPr lang="en-US" altLang="zh-CN" sz="1750" dirty="0"/>
              <a:t>();</a:t>
            </a:r>
            <a:br>
              <a:rPr lang="en-US" altLang="zh-CN" sz="1750" dirty="0"/>
            </a:br>
            <a:r>
              <a:rPr lang="en-US" altLang="zh-CN" sz="1750" dirty="0"/>
              <a:t>        </a:t>
            </a:r>
            <a:r>
              <a:rPr lang="en-US" altLang="zh-CN" sz="1750" dirty="0" err="1"/>
              <a:t>System.</a:t>
            </a:r>
            <a:r>
              <a:rPr lang="en-US" altLang="zh-CN" sz="1750" b="1" i="1" dirty="0" err="1">
                <a:solidFill>
                  <a:srgbClr val="660E7A"/>
                </a:solidFill>
              </a:rPr>
              <a:t>out</a:t>
            </a:r>
            <a:r>
              <a:rPr lang="en-US" altLang="zh-CN" sz="1750" dirty="0" err="1"/>
              <a:t>.println</a:t>
            </a:r>
            <a:r>
              <a:rPr lang="en-US" altLang="zh-CN" sz="1750" dirty="0"/>
              <a:t>(value);</a:t>
            </a:r>
            <a:br>
              <a:rPr lang="en-US" altLang="zh-CN" sz="1750" dirty="0"/>
            </a:br>
            <a:r>
              <a:rPr lang="en-US" altLang="zh-CN" sz="1750" dirty="0"/>
              <a:t>        </a:t>
            </a:r>
            <a:r>
              <a:rPr lang="en-US" altLang="zh-CN" sz="1750" b="1" dirty="0" err="1">
                <a:solidFill>
                  <a:srgbClr val="660E7A"/>
                </a:solidFill>
              </a:rPr>
              <a:t>ws</a:t>
            </a:r>
            <a:r>
              <a:rPr lang="en-US" altLang="zh-CN" sz="1750" dirty="0" err="1"/>
              <a:t>.sendMessageToUser</a:t>
            </a:r>
            <a:r>
              <a:rPr lang="en-US" altLang="zh-CN" sz="1750" dirty="0"/>
              <a:t>(</a:t>
            </a:r>
            <a:r>
              <a:rPr lang="en-US" altLang="zh-CN" sz="1750" b="1" dirty="0">
                <a:solidFill>
                  <a:srgbClr val="008000"/>
                </a:solidFill>
              </a:rPr>
              <a:t>"</a:t>
            </a:r>
            <a:r>
              <a:rPr lang="en-US" altLang="zh-CN" sz="1750" b="1" dirty="0" err="1">
                <a:solidFill>
                  <a:srgbClr val="008000"/>
                </a:solidFill>
              </a:rPr>
              <a:t>Tom"</a:t>
            </a:r>
            <a:r>
              <a:rPr lang="en-US" altLang="zh-CN" sz="1750" dirty="0" err="1"/>
              <a:t>,</a:t>
            </a:r>
            <a:r>
              <a:rPr lang="en-US" altLang="zh-CN" sz="1750" b="1" dirty="0" err="1">
                <a:solidFill>
                  <a:srgbClr val="008000"/>
                </a:solidFill>
              </a:rPr>
              <a:t>"Done</a:t>
            </a:r>
            <a:r>
              <a:rPr lang="en-US" altLang="zh-CN" sz="1750" b="1" dirty="0">
                <a:solidFill>
                  <a:srgbClr val="008000"/>
                </a:solidFill>
              </a:rPr>
              <a:t>"</a:t>
            </a:r>
            <a:r>
              <a:rPr lang="en-US" altLang="zh-CN" sz="1750" dirty="0"/>
              <a:t>);</a:t>
            </a:r>
            <a:br>
              <a:rPr lang="en-US" altLang="zh-CN" sz="1750" dirty="0"/>
            </a:br>
            <a:r>
              <a:rPr lang="en-US" altLang="zh-CN" sz="1750" dirty="0"/>
              <a:t>    }</a:t>
            </a:r>
            <a:br>
              <a:rPr lang="en-US" altLang="zh-CN" sz="1750" dirty="0"/>
            </a:br>
            <a:r>
              <a:rPr lang="en-US" altLang="zh-CN" sz="1750" dirty="0"/>
              <a:t>}</a:t>
            </a:r>
            <a:endParaRPr lang="zh-CN" altLang="en-US" sz="175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a:t>
            </a:r>
            <a:r>
              <a:rPr lang="en-US" altLang="zh-CN" dirty="0" err="1"/>
              <a:t>WebSocket</a:t>
            </a:r>
            <a:endParaRPr lang="zh-CN" altLang="en-US" dirty="0"/>
          </a:p>
        </p:txBody>
      </p:sp>
      <p:sp>
        <p:nvSpPr>
          <p:cNvPr id="3" name="内容占位符 2"/>
          <p:cNvSpPr>
            <a:spLocks noGrp="1"/>
          </p:cNvSpPr>
          <p:nvPr>
            <p:ph idx="1"/>
          </p:nvPr>
        </p:nvSpPr>
        <p:spPr/>
        <p:txBody>
          <a:bodyPr>
            <a:normAutofit/>
          </a:bodyPr>
          <a:lstStyle/>
          <a:p>
            <a:r>
              <a:rPr lang="en-US" altLang="zh-CN" dirty="0"/>
              <a:t>In a </a:t>
            </a:r>
            <a:r>
              <a:rPr lang="en-US" altLang="zh-CN" dirty="0" err="1"/>
              <a:t>WebSocket</a:t>
            </a:r>
            <a:r>
              <a:rPr lang="en-US" altLang="zh-CN" dirty="0"/>
              <a:t> application, the server publishes a </a:t>
            </a:r>
            <a:r>
              <a:rPr lang="en-US" altLang="zh-CN" dirty="0" err="1"/>
              <a:t>WebSocket</a:t>
            </a:r>
            <a:r>
              <a:rPr lang="en-US" altLang="zh-CN" dirty="0"/>
              <a:t> </a:t>
            </a:r>
            <a:r>
              <a:rPr lang="en-US" altLang="zh-CN" dirty="0">
                <a:solidFill>
                  <a:srgbClr val="FF0000"/>
                </a:solidFill>
              </a:rPr>
              <a:t>endpoint</a:t>
            </a:r>
            <a:r>
              <a:rPr lang="en-US" altLang="zh-CN" dirty="0"/>
              <a:t> and the client uses the endpoint's URI to connect to the server. </a:t>
            </a:r>
            <a:endParaRPr lang="en-US" altLang="zh-CN" dirty="0"/>
          </a:p>
          <a:p>
            <a:pPr lvl="1"/>
            <a:r>
              <a:rPr lang="en-US" altLang="zh-CN" dirty="0"/>
              <a:t>The </a:t>
            </a:r>
            <a:r>
              <a:rPr lang="en-US" altLang="zh-CN" dirty="0" err="1"/>
              <a:t>WebSocket</a:t>
            </a:r>
            <a:r>
              <a:rPr lang="en-US" altLang="zh-CN" dirty="0"/>
              <a:t> protocol is </a:t>
            </a:r>
            <a:r>
              <a:rPr lang="en-US" altLang="zh-CN" dirty="0">
                <a:solidFill>
                  <a:srgbClr val="FF0000"/>
                </a:solidFill>
              </a:rPr>
              <a:t>symmetrical</a:t>
            </a:r>
            <a:r>
              <a:rPr lang="en-US" altLang="zh-CN" dirty="0"/>
              <a:t> after the connection has been established:</a:t>
            </a:r>
            <a:endParaRPr lang="en-US" altLang="zh-CN" dirty="0"/>
          </a:p>
          <a:p>
            <a:pPr lvl="2"/>
            <a:r>
              <a:rPr lang="en-US" altLang="zh-CN" dirty="0"/>
              <a:t>The client and the server can send messages to each other </a:t>
            </a:r>
            <a:r>
              <a:rPr lang="en-US" altLang="zh-CN" dirty="0">
                <a:solidFill>
                  <a:srgbClr val="FF0000"/>
                </a:solidFill>
              </a:rPr>
              <a:t>at any time while the connection is open</a:t>
            </a:r>
            <a:r>
              <a:rPr lang="en-US" altLang="zh-CN" dirty="0"/>
              <a:t>, and they can close the connection at any time. </a:t>
            </a:r>
            <a:endParaRPr lang="en-US" altLang="zh-CN" dirty="0"/>
          </a:p>
          <a:p>
            <a:pPr lvl="2"/>
            <a:r>
              <a:rPr lang="en-US" altLang="zh-CN" dirty="0">
                <a:solidFill>
                  <a:srgbClr val="FF0000"/>
                </a:solidFill>
              </a:rPr>
              <a:t>Clients usually connect only to one server, and servers accept connections from multiple clients.</a:t>
            </a:r>
            <a:endParaRPr lang="en-US" altLang="zh-CN" dirty="0"/>
          </a:p>
          <a:p>
            <a:pPr lvl="2"/>
            <a:endParaRPr lang="en-US" altLang="zh-CN" dirty="0"/>
          </a:p>
          <a:p>
            <a:r>
              <a:rPr lang="en-US" altLang="zh-CN" dirty="0"/>
              <a:t>The </a:t>
            </a:r>
            <a:r>
              <a:rPr lang="en-US" altLang="zh-CN" dirty="0" err="1"/>
              <a:t>WebSocket</a:t>
            </a:r>
            <a:r>
              <a:rPr lang="en-US" altLang="zh-CN" dirty="0"/>
              <a:t> protocol has two parts: </a:t>
            </a:r>
            <a:endParaRPr lang="en-US" altLang="zh-CN" dirty="0"/>
          </a:p>
          <a:p>
            <a:pPr lvl="1"/>
            <a:r>
              <a:rPr lang="en-US" altLang="zh-CN" dirty="0">
                <a:solidFill>
                  <a:srgbClr val="FF0000"/>
                </a:solidFill>
              </a:rPr>
              <a:t>handshake</a:t>
            </a:r>
            <a:r>
              <a:rPr lang="en-US" altLang="zh-CN" dirty="0"/>
              <a:t> and </a:t>
            </a:r>
            <a:r>
              <a:rPr lang="en-US" altLang="zh-CN" dirty="0">
                <a:solidFill>
                  <a:srgbClr val="FF0000"/>
                </a:solidFill>
              </a:rPr>
              <a:t>data transfer</a:t>
            </a:r>
            <a:r>
              <a:rPr lang="en-US" altLang="zh-CN" dirty="0"/>
              <a:t>.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Transfer</a:t>
            </a:r>
            <a:r>
              <a:rPr kumimoji="1" lang="zh-CN" altLang="en-US" dirty="0"/>
              <a:t> </a:t>
            </a:r>
            <a:r>
              <a:rPr kumimoji="1" lang="en-US" altLang="zh-CN" dirty="0"/>
              <a:t>with</a:t>
            </a:r>
            <a:r>
              <a:rPr kumimoji="1" lang="zh-CN" altLang="en-US" dirty="0"/>
              <a:t> </a:t>
            </a:r>
            <a:r>
              <a:rPr kumimoji="1" lang="en-US" altLang="zh-CN" dirty="0"/>
              <a:t>WebSocket</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sz="1900" dirty="0"/>
              <a:t>frontend-</a:t>
            </a:r>
            <a:r>
              <a:rPr kumimoji="1" lang="en-US" altLang="zh-CN" sz="1900" dirty="0" err="1"/>
              <a:t>app.js</a:t>
            </a:r>
            <a:endParaRPr kumimoji="1" lang="en-US" altLang="zh-CN" sz="1900" dirty="0"/>
          </a:p>
          <a:p>
            <a:pPr marL="300355" lvl="1" indent="0">
              <a:buNone/>
            </a:pPr>
            <a:r>
              <a:rPr lang="en-US" altLang="zh-CN" b="1" dirty="0">
                <a:solidFill>
                  <a:srgbClr val="000080"/>
                </a:solidFill>
              </a:rPr>
              <a:t>import </a:t>
            </a:r>
            <a:r>
              <a:rPr lang="en-US" altLang="zh-CN" b="1" dirty="0">
                <a:solidFill>
                  <a:srgbClr val="008000"/>
                </a:solidFill>
              </a:rPr>
              <a:t>'./</a:t>
            </a:r>
            <a:r>
              <a:rPr lang="en-US" altLang="zh-CN" b="1" dirty="0" err="1">
                <a:solidFill>
                  <a:srgbClr val="008000"/>
                </a:solidFill>
              </a:rPr>
              <a:t>App.css</a:t>
            </a:r>
            <a:r>
              <a:rPr lang="en-US" altLang="zh-CN" b="1" dirty="0">
                <a:solidFill>
                  <a:srgbClr val="008000"/>
                </a:solidFill>
              </a:rPr>
              <a:t>'</a:t>
            </a:r>
            <a:r>
              <a:rPr lang="en-US" altLang="zh-CN" dirty="0"/>
              <a:t>;</a:t>
            </a:r>
            <a:br>
              <a:rPr lang="en-US" altLang="zh-CN" dirty="0"/>
            </a:br>
            <a:r>
              <a:rPr lang="en-US" altLang="zh-CN" b="1" dirty="0">
                <a:solidFill>
                  <a:srgbClr val="000080"/>
                </a:solidFill>
              </a:rPr>
              <a:t>import </a:t>
            </a:r>
            <a:r>
              <a:rPr lang="en-US" altLang="zh-CN" dirty="0"/>
              <a:t>$ </a:t>
            </a:r>
            <a:r>
              <a:rPr lang="en-US" altLang="zh-CN" b="1" dirty="0">
                <a:solidFill>
                  <a:srgbClr val="000080"/>
                </a:solidFill>
              </a:rPr>
              <a:t>from </a:t>
            </a:r>
            <a:r>
              <a:rPr lang="en-US" altLang="zh-CN" b="1" dirty="0">
                <a:solidFill>
                  <a:srgbClr val="008000"/>
                </a:solidFill>
              </a:rPr>
              <a:t>'</a:t>
            </a:r>
            <a:r>
              <a:rPr lang="en-US" altLang="zh-CN" b="1" dirty="0" err="1">
                <a:solidFill>
                  <a:srgbClr val="008000"/>
                </a:solidFill>
              </a:rPr>
              <a:t>jquery</a:t>
            </a:r>
            <a:r>
              <a:rPr lang="en-US" altLang="zh-CN" b="1" dirty="0">
                <a:solidFill>
                  <a:srgbClr val="008000"/>
                </a:solidFill>
              </a:rPr>
              <a:t>'</a:t>
            </a:r>
            <a:br>
              <a:rPr lang="en-US" altLang="zh-CN" b="1" dirty="0">
                <a:solidFill>
                  <a:srgbClr val="008000"/>
                </a:solidFill>
              </a:rPr>
            </a:br>
            <a:br>
              <a:rPr lang="en-US" altLang="zh-CN" b="1" dirty="0">
                <a:solidFill>
                  <a:srgbClr val="008000"/>
                </a:solidFill>
              </a:rPr>
            </a:br>
            <a:r>
              <a:rPr lang="en-US" altLang="zh-CN" b="1" dirty="0">
                <a:solidFill>
                  <a:srgbClr val="000080"/>
                </a:solidFill>
              </a:rPr>
              <a:t>var </a:t>
            </a:r>
            <a:r>
              <a:rPr lang="en-US" altLang="zh-CN" dirty="0">
                <a:solidFill>
                  <a:srgbClr val="458383"/>
                </a:solidFill>
              </a:rPr>
              <a:t>socket</a:t>
            </a:r>
            <a:r>
              <a:rPr lang="en-US" altLang="zh-CN" dirty="0"/>
              <a:t>;</a:t>
            </a:r>
            <a:br>
              <a:rPr lang="en-US" altLang="zh-CN" dirty="0"/>
            </a:br>
            <a:br>
              <a:rPr lang="en-US" altLang="zh-CN" dirty="0"/>
            </a:br>
            <a:r>
              <a:rPr lang="en-US" altLang="zh-CN" b="1" dirty="0">
                <a:solidFill>
                  <a:srgbClr val="000080"/>
                </a:solidFill>
              </a:rPr>
              <a:t>function </a:t>
            </a:r>
            <a:r>
              <a:rPr lang="en-US" altLang="zh-CN" dirty="0" err="1"/>
              <a:t>setConnected</a:t>
            </a:r>
            <a:r>
              <a:rPr lang="en-US" altLang="zh-CN" dirty="0"/>
              <a:t>(connected) {</a:t>
            </a:r>
            <a:br>
              <a:rPr lang="en-US" altLang="zh-CN" dirty="0"/>
            </a:br>
            <a:r>
              <a:rPr lang="en-US" altLang="zh-CN" dirty="0"/>
              <a:t>  $(</a:t>
            </a:r>
            <a:r>
              <a:rPr lang="en-US" altLang="zh-CN" b="1" dirty="0">
                <a:solidFill>
                  <a:srgbClr val="008000"/>
                </a:solidFill>
              </a:rPr>
              <a:t>"#connect"</a:t>
            </a:r>
            <a:r>
              <a:rPr lang="en-US" altLang="zh-CN" dirty="0"/>
              <a:t>).</a:t>
            </a:r>
            <a:r>
              <a:rPr lang="en-US" altLang="zh-CN" b="1" dirty="0">
                <a:solidFill>
                  <a:srgbClr val="660E7A"/>
                </a:solidFill>
              </a:rPr>
              <a:t>prop</a:t>
            </a:r>
            <a:r>
              <a:rPr lang="en-US" altLang="zh-CN" dirty="0"/>
              <a:t>(</a:t>
            </a:r>
            <a:r>
              <a:rPr lang="en-US" altLang="zh-CN" b="1" dirty="0">
                <a:solidFill>
                  <a:srgbClr val="008000"/>
                </a:solidFill>
              </a:rPr>
              <a:t>"disabled"</a:t>
            </a:r>
            <a:r>
              <a:rPr lang="en-US" altLang="zh-CN" dirty="0"/>
              <a:t>, connected);</a:t>
            </a:r>
            <a:br>
              <a:rPr lang="en-US" altLang="zh-CN" dirty="0"/>
            </a:br>
            <a:r>
              <a:rPr lang="en-US" altLang="zh-CN" dirty="0"/>
              <a:t>  $(</a:t>
            </a:r>
            <a:r>
              <a:rPr lang="en-US" altLang="zh-CN" b="1" dirty="0">
                <a:solidFill>
                  <a:srgbClr val="008000"/>
                </a:solidFill>
              </a:rPr>
              <a:t>"#disconnect"</a:t>
            </a:r>
            <a:r>
              <a:rPr lang="en-US" altLang="zh-CN" dirty="0"/>
              <a:t>).</a:t>
            </a:r>
            <a:r>
              <a:rPr lang="en-US" altLang="zh-CN" b="1" dirty="0">
                <a:solidFill>
                  <a:srgbClr val="660E7A"/>
                </a:solidFill>
              </a:rPr>
              <a:t>prop</a:t>
            </a:r>
            <a:r>
              <a:rPr lang="en-US" altLang="zh-CN" dirty="0"/>
              <a:t>(</a:t>
            </a:r>
            <a:r>
              <a:rPr lang="en-US" altLang="zh-CN" b="1" dirty="0">
                <a:solidFill>
                  <a:srgbClr val="008000"/>
                </a:solidFill>
              </a:rPr>
              <a:t>"disabled"</a:t>
            </a:r>
            <a:r>
              <a:rPr lang="en-US" altLang="zh-CN" dirty="0"/>
              <a:t>, !connected);</a:t>
            </a:r>
            <a:br>
              <a:rPr lang="en-US" altLang="zh-CN" dirty="0"/>
            </a:br>
            <a:r>
              <a:rPr lang="en-US" altLang="zh-CN" dirty="0"/>
              <a:t>  </a:t>
            </a:r>
            <a:r>
              <a:rPr lang="en-US" altLang="zh-CN" b="1" dirty="0">
                <a:solidFill>
                  <a:srgbClr val="000080"/>
                </a:solidFill>
              </a:rPr>
              <a:t>if </a:t>
            </a:r>
            <a:r>
              <a:rPr lang="en-US" altLang="zh-CN" dirty="0"/>
              <a:t>(connected) {</a:t>
            </a:r>
            <a:br>
              <a:rPr lang="en-US" altLang="zh-CN" dirty="0"/>
            </a:br>
            <a:r>
              <a:rPr lang="en-US" altLang="zh-CN" dirty="0"/>
              <a:t>    $(</a:t>
            </a:r>
            <a:r>
              <a:rPr lang="en-US" altLang="zh-CN" b="1" dirty="0">
                <a:solidFill>
                  <a:srgbClr val="008000"/>
                </a:solidFill>
              </a:rPr>
              <a:t>"#conversation"</a:t>
            </a:r>
            <a:r>
              <a:rPr lang="en-US" altLang="zh-CN" dirty="0"/>
              <a:t>).</a:t>
            </a:r>
            <a:r>
              <a:rPr lang="en-US" altLang="zh-CN" dirty="0">
                <a:solidFill>
                  <a:srgbClr val="7A7A43"/>
                </a:solidFill>
              </a:rPr>
              <a:t>show</a:t>
            </a:r>
            <a:r>
              <a:rPr lang="en-US" altLang="zh-CN" dirty="0"/>
              <a:t>();</a:t>
            </a:r>
            <a:br>
              <a:rPr lang="en-US" altLang="zh-CN" dirty="0"/>
            </a:br>
            <a:r>
              <a:rPr lang="en-US" altLang="zh-CN" dirty="0"/>
              <a:t>  }</a:t>
            </a:r>
            <a:br>
              <a:rPr lang="en-US" altLang="zh-CN" dirty="0"/>
            </a:br>
            <a:r>
              <a:rPr lang="en-US" altLang="zh-CN" dirty="0"/>
              <a:t>  </a:t>
            </a:r>
            <a:r>
              <a:rPr lang="en-US" altLang="zh-CN" b="1" dirty="0">
                <a:solidFill>
                  <a:srgbClr val="000080"/>
                </a:solidFill>
              </a:rPr>
              <a:t>else </a:t>
            </a:r>
            <a:r>
              <a:rPr lang="en-US" altLang="zh-CN" dirty="0"/>
              <a:t>{</a:t>
            </a:r>
            <a:br>
              <a:rPr lang="en-US" altLang="zh-CN" dirty="0"/>
            </a:br>
            <a:r>
              <a:rPr lang="en-US" altLang="zh-CN" dirty="0"/>
              <a:t>    $(</a:t>
            </a:r>
            <a:r>
              <a:rPr lang="en-US" altLang="zh-CN" b="1" dirty="0">
                <a:solidFill>
                  <a:srgbClr val="008000"/>
                </a:solidFill>
              </a:rPr>
              <a:t>"#conversation"</a:t>
            </a:r>
            <a:r>
              <a:rPr lang="en-US" altLang="zh-CN" dirty="0"/>
              <a:t>).</a:t>
            </a:r>
            <a:r>
              <a:rPr lang="en-US" altLang="zh-CN" dirty="0">
                <a:solidFill>
                  <a:srgbClr val="7A7A43"/>
                </a:solidFill>
              </a:rPr>
              <a:t>hide</a:t>
            </a:r>
            <a:r>
              <a:rPr lang="en-US" altLang="zh-CN" dirty="0"/>
              <a:t>();</a:t>
            </a:r>
            <a:br>
              <a:rPr lang="en-US" altLang="zh-CN" dirty="0"/>
            </a:br>
            <a:r>
              <a:rPr lang="en-US" altLang="zh-CN" dirty="0"/>
              <a:t>  }</a:t>
            </a:r>
            <a:br>
              <a:rPr lang="en-US" altLang="zh-CN" dirty="0"/>
            </a:br>
            <a:r>
              <a:rPr lang="en-US" altLang="zh-CN" dirty="0"/>
              <a:t>  $(</a:t>
            </a:r>
            <a:r>
              <a:rPr lang="en-US" altLang="zh-CN" b="1" dirty="0">
                <a:solidFill>
                  <a:srgbClr val="008000"/>
                </a:solidFill>
              </a:rPr>
              <a:t>"#greetings"</a:t>
            </a:r>
            <a:r>
              <a:rPr lang="en-US" altLang="zh-CN" dirty="0"/>
              <a:t>).</a:t>
            </a:r>
            <a:r>
              <a:rPr lang="en-US" altLang="zh-CN" b="1" dirty="0">
                <a:solidFill>
                  <a:srgbClr val="660E7A"/>
                </a:solidFill>
              </a:rPr>
              <a:t>html</a:t>
            </a:r>
            <a:r>
              <a:rPr lang="en-US" altLang="zh-CN" dirty="0"/>
              <a:t>(</a:t>
            </a:r>
            <a:r>
              <a:rPr lang="en-US" altLang="zh-CN" b="1" dirty="0">
                <a:solidFill>
                  <a:srgbClr val="008000"/>
                </a:solidFill>
              </a:rPr>
              <a:t>""</a:t>
            </a:r>
            <a:r>
              <a:rPr lang="en-US" altLang="zh-CN" dirty="0"/>
              <a:t>);</a:t>
            </a:r>
            <a:br>
              <a:rPr lang="en-US" altLang="zh-CN" dirty="0"/>
            </a:br>
            <a:r>
              <a:rPr lang="en-US" altLang="zh-CN" dirty="0"/>
              <a:t>}</a:t>
            </a:r>
            <a:br>
              <a:rPr lang="en-US" altLang="zh-CN" dirty="0"/>
            </a:br>
            <a:br>
              <a:rPr lang="en-US" altLang="zh-CN" dirty="0"/>
            </a:br>
            <a:r>
              <a:rPr lang="en-US" altLang="zh-CN" b="1" dirty="0">
                <a:solidFill>
                  <a:srgbClr val="000080"/>
                </a:solidFill>
              </a:rPr>
              <a:t>function </a:t>
            </a:r>
            <a:r>
              <a:rPr lang="en-US" altLang="zh-CN" dirty="0" err="1"/>
              <a:t>showGreeting</a:t>
            </a:r>
            <a:r>
              <a:rPr lang="en-US" altLang="zh-CN" dirty="0"/>
              <a:t>(message) {</a:t>
            </a:r>
            <a:br>
              <a:rPr lang="en-US" altLang="zh-CN" dirty="0"/>
            </a:br>
            <a:r>
              <a:rPr lang="en-US" altLang="zh-CN" dirty="0"/>
              <a:t>  $(</a:t>
            </a:r>
            <a:r>
              <a:rPr lang="en-US" altLang="zh-CN" b="1" dirty="0">
                <a:solidFill>
                  <a:srgbClr val="008000"/>
                </a:solidFill>
              </a:rPr>
              <a:t>"#greetings"</a:t>
            </a:r>
            <a:r>
              <a:rPr lang="en-US" altLang="zh-CN" dirty="0"/>
              <a:t>).</a:t>
            </a:r>
            <a:r>
              <a:rPr lang="en-US" altLang="zh-CN" dirty="0">
                <a:solidFill>
                  <a:srgbClr val="7A7A43"/>
                </a:solidFill>
              </a:rPr>
              <a:t>append</a:t>
            </a:r>
            <a:r>
              <a:rPr lang="en-US" altLang="zh-CN" dirty="0"/>
              <a:t>(</a:t>
            </a:r>
            <a:r>
              <a:rPr lang="en-US" altLang="zh-CN" b="1" dirty="0">
                <a:solidFill>
                  <a:srgbClr val="008000"/>
                </a:solidFill>
              </a:rPr>
              <a:t>"&lt;tr&gt;&lt;td&gt;" </a:t>
            </a:r>
            <a:r>
              <a:rPr lang="en-US" altLang="zh-CN" dirty="0"/>
              <a:t>+ message + </a:t>
            </a:r>
            <a:r>
              <a:rPr lang="en-US" altLang="zh-CN" b="1" dirty="0">
                <a:solidFill>
                  <a:srgbClr val="008000"/>
                </a:solidFill>
              </a:rPr>
              <a:t>"&lt;/td&gt;&lt;/tr&gt;"</a:t>
            </a:r>
            <a:r>
              <a:rPr lang="en-US" altLang="zh-CN" dirty="0"/>
              <a:t>);</a:t>
            </a:r>
            <a:br>
              <a:rPr lang="en-US" altLang="zh-CN" dirty="0"/>
            </a:br>
            <a:r>
              <a:rPr lang="en-US" altLang="zh-CN" dirty="0"/>
              <a: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Transfer</a:t>
            </a:r>
            <a:r>
              <a:rPr kumimoji="1" lang="zh-CN" altLang="en-US" dirty="0"/>
              <a:t> </a:t>
            </a:r>
            <a:r>
              <a:rPr kumimoji="1" lang="en-US" altLang="zh-CN" dirty="0"/>
              <a:t>with</a:t>
            </a:r>
            <a:r>
              <a:rPr kumimoji="1" lang="zh-CN" altLang="en-US" dirty="0"/>
              <a:t> </a:t>
            </a:r>
            <a:r>
              <a:rPr kumimoji="1" lang="en-US" altLang="zh-CN" dirty="0"/>
              <a:t>WebSocket</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sz="1700" dirty="0"/>
              <a:t>frontend-</a:t>
            </a:r>
            <a:r>
              <a:rPr kumimoji="1" lang="en-US" altLang="zh-CN" sz="1700" dirty="0" err="1"/>
              <a:t>app.js</a:t>
            </a:r>
            <a:endParaRPr kumimoji="1" lang="en-US" altLang="zh-CN" sz="1700" dirty="0"/>
          </a:p>
          <a:p>
            <a:pPr marL="0" indent="0">
              <a:buNone/>
            </a:pPr>
            <a:r>
              <a:rPr lang="en-US" altLang="zh-CN" sz="1300" b="1" dirty="0">
                <a:solidFill>
                  <a:srgbClr val="000080"/>
                </a:solidFill>
              </a:rPr>
              <a:t>function </a:t>
            </a:r>
            <a:r>
              <a:rPr lang="en-US" altLang="zh-CN" sz="1300" dirty="0" err="1"/>
              <a:t>openSocket</a:t>
            </a:r>
            <a:r>
              <a:rPr lang="en-US" altLang="zh-CN" sz="1300" dirty="0"/>
              <a:t>() {</a:t>
            </a:r>
            <a:br>
              <a:rPr lang="en-US" altLang="zh-CN" sz="1300" dirty="0"/>
            </a:br>
            <a:r>
              <a:rPr lang="en-US" altLang="zh-CN" sz="1300" dirty="0"/>
              <a:t>  </a:t>
            </a:r>
            <a:r>
              <a:rPr lang="en-US" altLang="zh-CN" sz="1300" b="1" dirty="0">
                <a:solidFill>
                  <a:srgbClr val="000080"/>
                </a:solidFill>
              </a:rPr>
              <a:t>if </a:t>
            </a:r>
            <a:r>
              <a:rPr lang="en-US" altLang="zh-CN" sz="1300" dirty="0"/>
              <a:t>(</a:t>
            </a:r>
            <a:r>
              <a:rPr lang="en-US" altLang="zh-CN" sz="1300" b="1" dirty="0" err="1">
                <a:solidFill>
                  <a:srgbClr val="000080"/>
                </a:solidFill>
              </a:rPr>
              <a:t>typeof</a:t>
            </a:r>
            <a:r>
              <a:rPr lang="en-US" altLang="zh-CN" sz="1300" b="1" dirty="0">
                <a:solidFill>
                  <a:srgbClr val="000080"/>
                </a:solidFill>
              </a:rPr>
              <a:t> </a:t>
            </a:r>
            <a:r>
              <a:rPr lang="en-US" altLang="zh-CN" sz="1300" dirty="0"/>
              <a:t>(</a:t>
            </a:r>
            <a:r>
              <a:rPr lang="en-US" altLang="zh-CN" sz="1300" b="1" i="1" dirty="0">
                <a:solidFill>
                  <a:srgbClr val="660E7A"/>
                </a:solidFill>
              </a:rPr>
              <a:t>WebSocket</a:t>
            </a:r>
            <a:r>
              <a:rPr lang="en-US" altLang="zh-CN" sz="1300" dirty="0"/>
              <a:t>) == </a:t>
            </a:r>
            <a:r>
              <a:rPr lang="en-US" altLang="zh-CN" sz="1300" b="1" dirty="0">
                <a:solidFill>
                  <a:srgbClr val="008000"/>
                </a:solidFill>
              </a:rPr>
              <a:t>“undefined”</a:t>
            </a:r>
            <a:r>
              <a:rPr lang="en-US" altLang="zh-CN" sz="1300" dirty="0"/>
              <a:t>) {</a:t>
            </a:r>
            <a:br>
              <a:rPr lang="en-US" altLang="zh-CN" sz="1300" dirty="0"/>
            </a:br>
            <a:r>
              <a:rPr lang="en-US" altLang="zh-CN" sz="1300" dirty="0"/>
              <a:t>    </a:t>
            </a:r>
            <a:r>
              <a:rPr lang="en-US" altLang="zh-CN" sz="1300" i="1" dirty="0"/>
              <a:t>alert</a:t>
            </a:r>
            <a:r>
              <a:rPr lang="en-US" altLang="zh-CN" sz="1300" dirty="0"/>
              <a:t>(</a:t>
            </a:r>
            <a:r>
              <a:rPr lang="en-US" altLang="zh-CN" sz="1300" b="1" dirty="0">
                <a:solidFill>
                  <a:srgbClr val="008000"/>
                </a:solidFill>
              </a:rPr>
              <a:t>“</a:t>
            </a:r>
            <a:r>
              <a:rPr lang="zh-CN" altLang="en-US" sz="1300" b="1" dirty="0">
                <a:solidFill>
                  <a:srgbClr val="008000"/>
                </a:solidFill>
                <a:latin typeface="Menlo-Regular" panose="020B0609030804020204" pitchFamily="49" charset="0"/>
              </a:rPr>
              <a:t>您的浏览器不支持</a:t>
            </a:r>
            <a:r>
              <a:rPr lang="en-US" altLang="zh-CN" sz="1300" b="1" dirty="0">
                <a:solidFill>
                  <a:srgbClr val="008000"/>
                </a:solidFill>
              </a:rPr>
              <a:t>WebSocket”</a:t>
            </a:r>
            <a:r>
              <a:rPr lang="en-US" altLang="zh-CN" sz="1300" dirty="0"/>
              <a:t>);</a:t>
            </a:r>
            <a:br>
              <a:rPr lang="en-US" altLang="zh-CN" sz="1300" dirty="0"/>
            </a:br>
            <a:r>
              <a:rPr lang="en-US" altLang="zh-CN" sz="1300" dirty="0"/>
              <a:t>  } </a:t>
            </a:r>
            <a:r>
              <a:rPr lang="en-US" altLang="zh-CN" sz="1300" b="1" dirty="0">
                <a:solidFill>
                  <a:srgbClr val="000080"/>
                </a:solidFill>
              </a:rPr>
              <a:t>else </a:t>
            </a:r>
            <a:r>
              <a:rPr lang="en-US" altLang="zh-CN" sz="1300" dirty="0"/>
              <a:t>{</a:t>
            </a:r>
            <a:br>
              <a:rPr lang="en-US" altLang="zh-CN" sz="1300" dirty="0"/>
            </a:br>
            <a:br>
              <a:rPr lang="en-US" altLang="zh-CN" sz="1300" dirty="0"/>
            </a:br>
            <a:r>
              <a:rPr lang="en-US" altLang="zh-CN" sz="1300" dirty="0"/>
              <a:t>    </a:t>
            </a:r>
            <a:r>
              <a:rPr lang="en-US" altLang="zh-CN" sz="1300" b="1" dirty="0">
                <a:solidFill>
                  <a:srgbClr val="000080"/>
                </a:solidFill>
              </a:rPr>
              <a:t>if </a:t>
            </a:r>
            <a:r>
              <a:rPr lang="en-US" altLang="zh-CN" sz="1300" dirty="0"/>
              <a:t>(</a:t>
            </a:r>
            <a:r>
              <a:rPr lang="en-US" altLang="zh-CN" sz="1300" dirty="0">
                <a:solidFill>
                  <a:srgbClr val="458383"/>
                </a:solidFill>
              </a:rPr>
              <a:t>socket </a:t>
            </a:r>
            <a:r>
              <a:rPr lang="en-US" altLang="zh-CN" sz="1300" dirty="0"/>
              <a:t>!= </a:t>
            </a:r>
            <a:r>
              <a:rPr lang="en-US" altLang="zh-CN" sz="1300" b="1" dirty="0">
                <a:solidFill>
                  <a:srgbClr val="000080"/>
                </a:solidFill>
              </a:rPr>
              <a:t>null</a:t>
            </a:r>
            <a:r>
              <a:rPr lang="en-US" altLang="zh-CN" sz="1300" dirty="0"/>
              <a:t>) {</a:t>
            </a:r>
            <a:br>
              <a:rPr lang="en-US" altLang="zh-CN" sz="1300" dirty="0"/>
            </a:br>
            <a:r>
              <a:rPr lang="en-US" altLang="zh-CN" sz="1300" dirty="0"/>
              <a:t>      </a:t>
            </a:r>
            <a:r>
              <a:rPr lang="en-US" altLang="zh-CN" sz="1300" b="1" dirty="0">
                <a:solidFill>
                  <a:srgbClr val="000080"/>
                </a:solidFill>
              </a:rPr>
              <a:t>return</a:t>
            </a:r>
            <a:r>
              <a:rPr lang="en-US" altLang="zh-CN" sz="1300" dirty="0"/>
              <a:t>;</a:t>
            </a:r>
            <a:br>
              <a:rPr lang="en-US" altLang="zh-CN" sz="1300" dirty="0"/>
            </a:br>
            <a:r>
              <a:rPr lang="en-US" altLang="zh-CN" sz="1300" dirty="0"/>
              <a:t>    }</a:t>
            </a:r>
            <a:br>
              <a:rPr lang="en-US" altLang="zh-CN" sz="1300" dirty="0"/>
            </a:br>
            <a:br>
              <a:rPr lang="en-US" altLang="zh-CN" sz="1300" dirty="0"/>
            </a:br>
            <a:r>
              <a:rPr lang="en-US" altLang="zh-CN" sz="1300" dirty="0"/>
              <a:t>    </a:t>
            </a:r>
            <a:br>
              <a:rPr lang="zh-CN" altLang="en-US" sz="1300" i="1" dirty="0">
                <a:solidFill>
                  <a:srgbClr val="808080"/>
                </a:solidFill>
                <a:latin typeface="Menlo-Regular" panose="020B0609030804020204" pitchFamily="49" charset="0"/>
              </a:rPr>
            </a:br>
            <a:r>
              <a:rPr lang="en-US" altLang="zh-CN" sz="1300" dirty="0"/>
              <a:t> </a:t>
            </a:r>
            <a:r>
              <a:rPr lang="zh-CN" altLang="en-US" sz="1300" dirty="0"/>
              <a:t>   </a:t>
            </a:r>
            <a:r>
              <a:rPr lang="en-US" altLang="zh-CN" sz="1300" b="1" dirty="0">
                <a:solidFill>
                  <a:srgbClr val="000080"/>
                </a:solidFill>
              </a:rPr>
              <a:t>var </a:t>
            </a:r>
            <a:r>
              <a:rPr lang="en-US" altLang="zh-CN" sz="1300" dirty="0" err="1">
                <a:solidFill>
                  <a:srgbClr val="458383"/>
                </a:solidFill>
              </a:rPr>
              <a:t>userId</a:t>
            </a:r>
            <a:r>
              <a:rPr lang="en-US" altLang="zh-CN" sz="1300" dirty="0">
                <a:solidFill>
                  <a:srgbClr val="458383"/>
                </a:solidFill>
              </a:rPr>
              <a:t> </a:t>
            </a:r>
            <a:r>
              <a:rPr lang="en-US" altLang="zh-CN" sz="1300" dirty="0"/>
              <a:t>= </a:t>
            </a:r>
            <a:r>
              <a:rPr lang="en-US" altLang="zh-CN" sz="1300" b="1" i="1" dirty="0" err="1">
                <a:solidFill>
                  <a:srgbClr val="660E7A"/>
                </a:solidFill>
              </a:rPr>
              <a:t>document</a:t>
            </a:r>
            <a:r>
              <a:rPr lang="en-US" altLang="zh-CN" sz="1300" dirty="0" err="1"/>
              <a:t>.</a:t>
            </a:r>
            <a:r>
              <a:rPr lang="en-US" altLang="zh-CN" sz="1300" dirty="0" err="1">
                <a:solidFill>
                  <a:srgbClr val="7A7A43"/>
                </a:solidFill>
              </a:rPr>
              <a:t>getElementById</a:t>
            </a:r>
            <a:r>
              <a:rPr lang="en-US" altLang="zh-CN" sz="1300" dirty="0"/>
              <a:t>(</a:t>
            </a:r>
            <a:r>
              <a:rPr lang="en-US" altLang="zh-CN" sz="1300" b="1" dirty="0">
                <a:solidFill>
                  <a:srgbClr val="008000"/>
                </a:solidFill>
              </a:rPr>
              <a:t>'name'</a:t>
            </a:r>
            <a:r>
              <a:rPr lang="en-US" altLang="zh-CN" sz="1300" dirty="0"/>
              <a:t>).</a:t>
            </a:r>
            <a:r>
              <a:rPr lang="en-US" altLang="zh-CN" sz="1300" b="1" dirty="0">
                <a:solidFill>
                  <a:srgbClr val="660E7A"/>
                </a:solidFill>
              </a:rPr>
              <a:t>value</a:t>
            </a:r>
            <a:r>
              <a:rPr lang="en-US" altLang="zh-CN" sz="1300" dirty="0"/>
              <a:t>;</a:t>
            </a:r>
            <a:br>
              <a:rPr lang="en-US" altLang="zh-CN" sz="1300" dirty="0"/>
            </a:br>
            <a:r>
              <a:rPr lang="en-US" altLang="zh-CN" sz="1300" dirty="0"/>
              <a:t>    </a:t>
            </a:r>
            <a:r>
              <a:rPr lang="en-US" altLang="zh-CN" sz="1300" b="1" dirty="0">
                <a:solidFill>
                  <a:srgbClr val="000080"/>
                </a:solidFill>
              </a:rPr>
              <a:t>var </a:t>
            </a:r>
            <a:r>
              <a:rPr lang="en-US" altLang="zh-CN" sz="1300" dirty="0" err="1">
                <a:solidFill>
                  <a:srgbClr val="458383"/>
                </a:solidFill>
              </a:rPr>
              <a:t>socketUrl</a:t>
            </a:r>
            <a:r>
              <a:rPr lang="en-US" altLang="zh-CN" sz="1300" dirty="0">
                <a:solidFill>
                  <a:srgbClr val="458383"/>
                </a:solidFill>
              </a:rPr>
              <a:t> </a:t>
            </a:r>
            <a:r>
              <a:rPr lang="en-US" altLang="zh-CN" sz="1300" dirty="0"/>
              <a:t>= </a:t>
            </a:r>
            <a:r>
              <a:rPr lang="en-US" altLang="zh-CN" sz="1300" b="1" dirty="0">
                <a:solidFill>
                  <a:srgbClr val="008000"/>
                </a:solidFill>
              </a:rPr>
              <a:t>"</a:t>
            </a:r>
            <a:r>
              <a:rPr lang="en-US" altLang="zh-CN" sz="1300" b="1" dirty="0" err="1">
                <a:solidFill>
                  <a:srgbClr val="FF0000"/>
                </a:solidFill>
              </a:rPr>
              <a:t>ws</a:t>
            </a:r>
            <a:r>
              <a:rPr lang="en-US" altLang="zh-CN" sz="1300" b="1" dirty="0">
                <a:solidFill>
                  <a:srgbClr val="FF0000"/>
                </a:solidFill>
              </a:rPr>
              <a:t>:</a:t>
            </a:r>
            <a:r>
              <a:rPr lang="en-US" altLang="zh-CN" sz="1300" b="1" dirty="0">
                <a:solidFill>
                  <a:srgbClr val="008000"/>
                </a:solidFill>
              </a:rPr>
              <a:t>//localhost:8080/</a:t>
            </a:r>
            <a:r>
              <a:rPr lang="en-US" altLang="zh-CN" sz="1300" b="1" dirty="0" err="1">
                <a:solidFill>
                  <a:srgbClr val="008000"/>
                </a:solidFill>
              </a:rPr>
              <a:t>websocket</a:t>
            </a:r>
            <a:r>
              <a:rPr lang="en-US" altLang="zh-CN" sz="1300" b="1" dirty="0">
                <a:solidFill>
                  <a:srgbClr val="008000"/>
                </a:solidFill>
              </a:rPr>
              <a:t>/transfer/" </a:t>
            </a:r>
            <a:r>
              <a:rPr lang="en-US" altLang="zh-CN" sz="1300" dirty="0"/>
              <a:t>+ </a:t>
            </a:r>
            <a:r>
              <a:rPr lang="en-US" altLang="zh-CN" sz="1300" dirty="0" err="1">
                <a:solidFill>
                  <a:srgbClr val="458383"/>
                </a:solidFill>
              </a:rPr>
              <a:t>userId</a:t>
            </a:r>
            <a:r>
              <a:rPr lang="en-US" altLang="zh-CN" sz="1300" dirty="0"/>
              <a:t>;</a:t>
            </a:r>
            <a:br>
              <a:rPr lang="en-US" altLang="zh-CN" sz="1300" dirty="0"/>
            </a:br>
            <a:r>
              <a:rPr lang="en-US" altLang="zh-CN" sz="1300" dirty="0"/>
              <a:t>    </a:t>
            </a:r>
            <a:r>
              <a:rPr lang="en-US" altLang="zh-CN" sz="1300" b="1" i="1" dirty="0" err="1">
                <a:solidFill>
                  <a:srgbClr val="660E7A"/>
                </a:solidFill>
              </a:rPr>
              <a:t>console</a:t>
            </a:r>
            <a:r>
              <a:rPr lang="en-US" altLang="zh-CN" sz="1300" dirty="0" err="1"/>
              <a:t>.</a:t>
            </a:r>
            <a:r>
              <a:rPr lang="en-US" altLang="zh-CN" sz="1300" dirty="0" err="1">
                <a:solidFill>
                  <a:srgbClr val="7A7A43"/>
                </a:solidFill>
              </a:rPr>
              <a:t>log</a:t>
            </a:r>
            <a:r>
              <a:rPr lang="en-US" altLang="zh-CN" sz="1300" dirty="0"/>
              <a:t>(</a:t>
            </a:r>
            <a:r>
              <a:rPr lang="en-US" altLang="zh-CN" sz="1300" dirty="0" err="1">
                <a:solidFill>
                  <a:srgbClr val="458383"/>
                </a:solidFill>
              </a:rPr>
              <a:t>socketUrl</a:t>
            </a:r>
            <a:r>
              <a:rPr lang="en-US" altLang="zh-CN" sz="1300" dirty="0"/>
              <a:t>);</a:t>
            </a:r>
            <a:br>
              <a:rPr lang="en-US" altLang="zh-CN" sz="1300" dirty="0"/>
            </a:br>
            <a:r>
              <a:rPr lang="en-US" altLang="zh-CN" sz="1300" dirty="0"/>
              <a:t>    </a:t>
            </a:r>
            <a:r>
              <a:rPr lang="en-US" altLang="zh-CN" sz="1300" dirty="0" err="1"/>
              <a:t>setConnected</a:t>
            </a:r>
            <a:r>
              <a:rPr lang="en-US" altLang="zh-CN" sz="1300" dirty="0"/>
              <a:t>(</a:t>
            </a:r>
            <a:r>
              <a:rPr lang="en-US" altLang="zh-CN" sz="1300" b="1" dirty="0">
                <a:solidFill>
                  <a:srgbClr val="000080"/>
                </a:solidFill>
              </a:rPr>
              <a:t>true</a:t>
            </a:r>
            <a:r>
              <a:rPr lang="en-US" altLang="zh-CN" sz="1300" dirty="0"/>
              <a:t>);</a:t>
            </a:r>
            <a:br>
              <a:rPr lang="en-US" altLang="zh-CN" sz="1300" dirty="0"/>
            </a:br>
            <a:br>
              <a:rPr lang="en-US" altLang="zh-CN" sz="1300" dirty="0"/>
            </a:br>
            <a:r>
              <a:rPr lang="en-US" altLang="zh-CN" sz="1300" dirty="0"/>
              <a:t>    </a:t>
            </a:r>
            <a:r>
              <a:rPr lang="en-US" altLang="zh-CN" sz="1300" dirty="0">
                <a:solidFill>
                  <a:srgbClr val="458383"/>
                </a:solidFill>
              </a:rPr>
              <a:t>socket </a:t>
            </a:r>
            <a:r>
              <a:rPr lang="en-US" altLang="zh-CN" sz="1300" dirty="0"/>
              <a:t>= </a:t>
            </a:r>
            <a:r>
              <a:rPr lang="en-US" altLang="zh-CN" sz="1300" b="1" dirty="0">
                <a:solidFill>
                  <a:srgbClr val="000080"/>
                </a:solidFill>
              </a:rPr>
              <a:t>new </a:t>
            </a:r>
            <a:r>
              <a:rPr lang="en-US" altLang="zh-CN" sz="1300" i="1" dirty="0"/>
              <a:t>WebSocket</a:t>
            </a:r>
            <a:r>
              <a:rPr lang="en-US" altLang="zh-CN" sz="1300" dirty="0"/>
              <a:t>(</a:t>
            </a:r>
            <a:r>
              <a:rPr lang="en-US" altLang="zh-CN" sz="1300" dirty="0" err="1">
                <a:solidFill>
                  <a:srgbClr val="458383"/>
                </a:solidFill>
              </a:rPr>
              <a:t>socketUrl</a:t>
            </a:r>
            <a:r>
              <a:rPr lang="en-US" altLang="zh-CN" sz="1300" dirty="0"/>
              <a:t>);</a:t>
            </a:r>
            <a:br>
              <a:rPr lang="en-US" altLang="zh-CN" sz="1300" dirty="0"/>
            </a:br>
            <a:r>
              <a:rPr lang="en-US" altLang="zh-CN" sz="1300" dirty="0"/>
              <a:t>    </a:t>
            </a:r>
            <a:r>
              <a:rPr lang="en-US" altLang="zh-CN" sz="1300" i="1" dirty="0">
                <a:solidFill>
                  <a:srgbClr val="808080"/>
                </a:solidFill>
              </a:rPr>
              <a:t>//</a:t>
            </a:r>
            <a:r>
              <a:rPr lang="zh-CN" altLang="en-US" sz="1300" i="1" dirty="0">
                <a:solidFill>
                  <a:srgbClr val="808080"/>
                </a:solidFill>
                <a:latin typeface="Menlo-Regular" panose="020B0609030804020204" pitchFamily="49" charset="0"/>
              </a:rPr>
              <a:t>打开事件</a:t>
            </a:r>
            <a:br>
              <a:rPr lang="zh-CN" altLang="en-US" sz="1300" i="1" dirty="0">
                <a:solidFill>
                  <a:srgbClr val="808080"/>
                </a:solidFill>
                <a:latin typeface="Menlo-Regular" panose="020B0609030804020204" pitchFamily="49" charset="0"/>
              </a:rPr>
            </a:br>
            <a:r>
              <a:rPr lang="zh-CN" altLang="en-US" sz="1300" i="1" dirty="0">
                <a:solidFill>
                  <a:srgbClr val="808080"/>
                </a:solidFill>
                <a:latin typeface="Menlo-Regular" panose="020B0609030804020204" pitchFamily="49" charset="0"/>
              </a:rPr>
              <a:t> </a:t>
            </a:r>
            <a:r>
              <a:rPr lang="en-US" altLang="zh-CN" sz="1300" dirty="0" err="1">
                <a:solidFill>
                  <a:srgbClr val="458383"/>
                </a:solidFill>
              </a:rPr>
              <a:t>socket</a:t>
            </a:r>
            <a:r>
              <a:rPr lang="en-US" altLang="zh-CN" sz="1300" dirty="0" err="1"/>
              <a:t>.</a:t>
            </a:r>
            <a:r>
              <a:rPr lang="en-US" altLang="zh-CN" sz="1300" b="1" dirty="0" err="1">
                <a:solidFill>
                  <a:srgbClr val="660E7A"/>
                </a:solidFill>
              </a:rPr>
              <a:t>onopen</a:t>
            </a:r>
            <a:r>
              <a:rPr lang="en-US" altLang="zh-CN" sz="1300" b="1" dirty="0">
                <a:solidFill>
                  <a:srgbClr val="660E7A"/>
                </a:solidFill>
              </a:rPr>
              <a:t> </a:t>
            </a:r>
            <a:r>
              <a:rPr lang="en-US" altLang="zh-CN" sz="1300" dirty="0"/>
              <a:t>= </a:t>
            </a:r>
            <a:r>
              <a:rPr lang="en-US" altLang="zh-CN" sz="1300" b="1" dirty="0">
                <a:solidFill>
                  <a:srgbClr val="000080"/>
                </a:solidFill>
              </a:rPr>
              <a:t>function </a:t>
            </a:r>
            <a:r>
              <a:rPr lang="en-US" altLang="zh-CN" sz="1300" dirty="0"/>
              <a:t>() {</a:t>
            </a:r>
            <a:br>
              <a:rPr lang="en-US" altLang="zh-CN" sz="1300" dirty="0"/>
            </a:br>
            <a:r>
              <a:rPr lang="en-US" altLang="zh-CN" sz="1300" dirty="0"/>
              <a:t>      </a:t>
            </a:r>
            <a:r>
              <a:rPr lang="en-US" altLang="zh-CN" sz="1300" b="1" i="1" dirty="0" err="1">
                <a:solidFill>
                  <a:srgbClr val="660E7A"/>
                </a:solidFill>
              </a:rPr>
              <a:t>console</a:t>
            </a:r>
            <a:r>
              <a:rPr lang="en-US" altLang="zh-CN" sz="1300" dirty="0" err="1"/>
              <a:t>.</a:t>
            </a:r>
            <a:r>
              <a:rPr lang="en-US" altLang="zh-CN" sz="1300" dirty="0" err="1">
                <a:solidFill>
                  <a:srgbClr val="7A7A43"/>
                </a:solidFill>
              </a:rPr>
              <a:t>log</a:t>
            </a:r>
            <a:r>
              <a:rPr lang="en-US" altLang="zh-CN" sz="1300" dirty="0"/>
              <a:t>(</a:t>
            </a:r>
            <a:r>
              <a:rPr lang="en-US" altLang="zh-CN" sz="1300" b="1" dirty="0">
                <a:solidFill>
                  <a:srgbClr val="008000"/>
                </a:solidFill>
              </a:rPr>
              <a:t>"</a:t>
            </a:r>
            <a:r>
              <a:rPr lang="en-US" altLang="zh-CN" sz="1300" b="1" dirty="0" err="1">
                <a:solidFill>
                  <a:srgbClr val="008000"/>
                </a:solidFill>
              </a:rPr>
              <a:t>websocket</a:t>
            </a:r>
            <a:r>
              <a:rPr lang="zh-CN" altLang="en-US" sz="1300" b="1" dirty="0">
                <a:solidFill>
                  <a:srgbClr val="008000"/>
                </a:solidFill>
                <a:latin typeface="Menlo-Regular" panose="020B0609030804020204" pitchFamily="49" charset="0"/>
              </a:rPr>
              <a:t>已打开</a:t>
            </a:r>
            <a:r>
              <a:rPr lang="en-US" altLang="zh-CN" sz="1300" b="1" dirty="0">
                <a:solidFill>
                  <a:srgbClr val="008000"/>
                </a:solidFill>
              </a:rPr>
              <a:t>"</a:t>
            </a:r>
            <a:r>
              <a:rPr lang="en-US" altLang="zh-CN" sz="1300" dirty="0"/>
              <a:t>);</a:t>
            </a:r>
            <a:br>
              <a:rPr lang="en-US" altLang="zh-CN" sz="1300" dirty="0"/>
            </a:br>
            <a:r>
              <a:rPr lang="en-US" altLang="zh-CN" sz="1300" dirty="0"/>
              <a:t>      </a:t>
            </a:r>
            <a:r>
              <a:rPr lang="en-US" altLang="zh-CN" sz="1300" i="1" dirty="0">
                <a:solidFill>
                  <a:srgbClr val="808080"/>
                </a:solidFill>
              </a:rPr>
              <a:t>//</a:t>
            </a:r>
            <a:r>
              <a:rPr lang="en-US" altLang="zh-CN" sz="1300" i="1" dirty="0" err="1">
                <a:solidFill>
                  <a:srgbClr val="808080"/>
                </a:solidFill>
              </a:rPr>
              <a:t>socket.send</a:t>
            </a:r>
            <a:r>
              <a:rPr lang="en-US" altLang="zh-CN" sz="1300" i="1" dirty="0">
                <a:solidFill>
                  <a:srgbClr val="808080"/>
                </a:solidFill>
              </a:rPr>
              <a:t>("</a:t>
            </a:r>
            <a:r>
              <a:rPr lang="zh-CN" altLang="en-US" sz="1300" i="1" dirty="0">
                <a:solidFill>
                  <a:srgbClr val="808080"/>
                </a:solidFill>
                <a:latin typeface="Menlo-Regular" panose="020B0609030804020204" pitchFamily="49" charset="0"/>
              </a:rPr>
              <a:t>这是来自客户端的消息</a:t>
            </a:r>
            <a:r>
              <a:rPr lang="en-US" altLang="zh-CN" sz="1300" i="1" dirty="0">
                <a:solidFill>
                  <a:srgbClr val="808080"/>
                </a:solidFill>
              </a:rPr>
              <a:t>" + </a:t>
            </a:r>
            <a:r>
              <a:rPr lang="en-US" altLang="zh-CN" sz="1300" i="1" dirty="0" err="1">
                <a:solidFill>
                  <a:srgbClr val="808080"/>
                </a:solidFill>
              </a:rPr>
              <a:t>location.href</a:t>
            </a:r>
            <a:r>
              <a:rPr lang="en-US" altLang="zh-CN" sz="1300" i="1" dirty="0">
                <a:solidFill>
                  <a:srgbClr val="808080"/>
                </a:solidFill>
              </a:rPr>
              <a:t> + new Date());</a:t>
            </a:r>
            <a:br>
              <a:rPr lang="en-US" altLang="zh-CN" sz="1300" i="1" dirty="0">
                <a:solidFill>
                  <a:srgbClr val="808080"/>
                </a:solidFill>
              </a:rPr>
            </a:br>
            <a:r>
              <a:rPr lang="en-US" altLang="zh-CN" sz="1300" i="1" dirty="0">
                <a:solidFill>
                  <a:srgbClr val="808080"/>
                </a:solidFill>
              </a:rPr>
              <a:t>    </a:t>
            </a:r>
            <a:r>
              <a:rPr lang="en-US" altLang="zh-CN" sz="1300" dirty="0"/>
              <a:t>};</a:t>
            </a:r>
            <a:br>
              <a:rPr lang="en-US" altLang="zh-CN" dirty="0"/>
            </a:b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内容占位符 2"/>
          <p:cNvSpPr txBox="1"/>
          <p:nvPr/>
        </p:nvSpPr>
        <p:spPr>
          <a:xfrm>
            <a:off x="5436096" y="1202576"/>
            <a:ext cx="3600400"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altLang="zh-CN" sz="1200" dirty="0"/>
              <a:t>  </a:t>
            </a:r>
            <a:r>
              <a:rPr lang="en-US" altLang="zh-CN" sz="1200" i="1" dirty="0">
                <a:solidFill>
                  <a:srgbClr val="808080"/>
                </a:solidFill>
              </a:rPr>
              <a:t>//</a:t>
            </a:r>
            <a:r>
              <a:rPr lang="zh-CN" altLang="en-US" sz="1200" i="1" dirty="0">
                <a:solidFill>
                  <a:srgbClr val="808080"/>
                </a:solidFill>
                <a:latin typeface="Menlo-Regular" panose="020B0609030804020204" pitchFamily="49" charset="0"/>
              </a:rPr>
              <a:t>获得消息事件</a:t>
            </a:r>
            <a:br>
              <a:rPr lang="zh-CN" altLang="en-US" sz="1200" i="1" dirty="0">
                <a:solidFill>
                  <a:srgbClr val="808080"/>
                </a:solidFill>
                <a:latin typeface="Menlo-Regular" panose="020B0609030804020204" pitchFamily="49" charset="0"/>
              </a:rPr>
            </a:br>
            <a:r>
              <a:rPr lang="zh-CN" altLang="en-US" sz="1200" i="1" dirty="0">
                <a:solidFill>
                  <a:srgbClr val="808080"/>
                </a:solidFill>
                <a:latin typeface="Menlo-Regular" panose="020B0609030804020204" pitchFamily="49" charset="0"/>
              </a:rPr>
              <a:t> </a:t>
            </a:r>
            <a:r>
              <a:rPr lang="en-US" altLang="zh-CN" sz="1200" dirty="0" err="1">
                <a:solidFill>
                  <a:srgbClr val="458383"/>
                </a:solidFill>
              </a:rPr>
              <a:t>socket</a:t>
            </a:r>
            <a:r>
              <a:rPr lang="en-US" altLang="zh-CN" sz="1200" dirty="0" err="1"/>
              <a:t>.</a:t>
            </a:r>
            <a:r>
              <a:rPr lang="en-US" altLang="zh-CN" sz="1200" b="1" dirty="0" err="1">
                <a:solidFill>
                  <a:srgbClr val="660E7A"/>
                </a:solidFill>
              </a:rPr>
              <a:t>onmessage</a:t>
            </a:r>
            <a:r>
              <a:rPr lang="en-US" altLang="zh-CN" sz="1200" b="1" dirty="0">
                <a:solidFill>
                  <a:srgbClr val="660E7A"/>
                </a:solidFill>
              </a:rPr>
              <a:t> </a:t>
            </a:r>
            <a:r>
              <a:rPr lang="en-US" altLang="zh-CN" sz="1200" dirty="0"/>
              <a:t>= </a:t>
            </a:r>
            <a:r>
              <a:rPr lang="en-US" altLang="zh-CN" sz="1200" b="1" dirty="0">
                <a:solidFill>
                  <a:srgbClr val="000080"/>
                </a:solidFill>
              </a:rPr>
              <a:t>function </a:t>
            </a:r>
            <a:r>
              <a:rPr lang="en-US" altLang="zh-CN" sz="1200" dirty="0"/>
              <a:t>(msg) {</a:t>
            </a:r>
            <a:br>
              <a:rPr lang="en-US" altLang="zh-CN" sz="1200" dirty="0"/>
            </a:br>
            <a:r>
              <a:rPr lang="en-US" altLang="zh-CN" sz="1200" dirty="0"/>
              <a:t>      </a:t>
            </a:r>
            <a:r>
              <a:rPr lang="en-US" altLang="zh-CN" sz="1200" b="1" dirty="0">
                <a:solidFill>
                  <a:srgbClr val="000080"/>
                </a:solidFill>
              </a:rPr>
              <a:t>var </a:t>
            </a:r>
            <a:r>
              <a:rPr lang="en-US" altLang="zh-CN" sz="1200" dirty="0" err="1">
                <a:solidFill>
                  <a:srgbClr val="458383"/>
                </a:solidFill>
              </a:rPr>
              <a:t>serverMsg</a:t>
            </a:r>
            <a:r>
              <a:rPr lang="en-US" altLang="zh-CN" sz="1200" dirty="0">
                <a:solidFill>
                  <a:srgbClr val="458383"/>
                </a:solidFill>
              </a:rPr>
              <a:t> </a:t>
            </a:r>
            <a:r>
              <a:rPr lang="en-US" altLang="zh-CN" sz="1200" dirty="0"/>
              <a:t>= </a:t>
            </a:r>
            <a:r>
              <a:rPr lang="en-US" altLang="zh-CN" sz="1200" b="1" dirty="0">
                <a:solidFill>
                  <a:srgbClr val="008000"/>
                </a:solidFill>
              </a:rPr>
              <a:t>"</a:t>
            </a:r>
            <a:r>
              <a:rPr lang="zh-CN" altLang="en-US" sz="1200" b="1" dirty="0">
                <a:solidFill>
                  <a:srgbClr val="008000"/>
                </a:solidFill>
                <a:latin typeface="Menlo-Regular" panose="020B0609030804020204" pitchFamily="49" charset="0"/>
              </a:rPr>
              <a:t>收到服务端信息：</a:t>
            </a:r>
            <a:r>
              <a:rPr lang="en-US" altLang="zh-CN" sz="1200" b="1" dirty="0">
                <a:solidFill>
                  <a:srgbClr val="008000"/>
                </a:solidFill>
              </a:rPr>
              <a:t>" </a:t>
            </a:r>
            <a:r>
              <a:rPr lang="en-US" altLang="zh-CN" sz="1200" dirty="0"/>
              <a:t>+ </a:t>
            </a:r>
            <a:r>
              <a:rPr lang="en-US" altLang="zh-CN" sz="1200" dirty="0" err="1"/>
              <a:t>msg.</a:t>
            </a:r>
            <a:r>
              <a:rPr lang="en-US" altLang="zh-CN" sz="1200" b="1" dirty="0" err="1">
                <a:solidFill>
                  <a:srgbClr val="660E7A"/>
                </a:solidFill>
              </a:rPr>
              <a:t>data</a:t>
            </a:r>
            <a:r>
              <a:rPr lang="en-US" altLang="zh-CN" sz="1200" dirty="0"/>
              <a:t>;</a:t>
            </a:r>
            <a:br>
              <a:rPr lang="en-US" altLang="zh-CN" sz="1200" dirty="0"/>
            </a:br>
            <a:r>
              <a:rPr lang="en-US" altLang="zh-CN" sz="1200" dirty="0"/>
              <a:t>      </a:t>
            </a:r>
            <a:r>
              <a:rPr lang="en-US" altLang="zh-CN" sz="1200" b="1" i="1" dirty="0" err="1">
                <a:solidFill>
                  <a:srgbClr val="660E7A"/>
                </a:solidFill>
              </a:rPr>
              <a:t>console</a:t>
            </a:r>
            <a:r>
              <a:rPr lang="en-US" altLang="zh-CN" sz="1200" dirty="0" err="1"/>
              <a:t>.</a:t>
            </a:r>
            <a:r>
              <a:rPr lang="en-US" altLang="zh-CN" sz="1200" dirty="0" err="1">
                <a:solidFill>
                  <a:srgbClr val="7A7A43"/>
                </a:solidFill>
              </a:rPr>
              <a:t>log</a:t>
            </a:r>
            <a:r>
              <a:rPr lang="en-US" altLang="zh-CN" sz="1200" dirty="0"/>
              <a:t>(</a:t>
            </a:r>
            <a:r>
              <a:rPr lang="en-US" altLang="zh-CN" sz="1200" dirty="0" err="1">
                <a:solidFill>
                  <a:srgbClr val="458383"/>
                </a:solidFill>
              </a:rPr>
              <a:t>serverMsg</a:t>
            </a:r>
            <a:r>
              <a:rPr lang="en-US" altLang="zh-CN" sz="1200" dirty="0"/>
              <a:t>);</a:t>
            </a:r>
            <a:br>
              <a:rPr lang="en-US" altLang="zh-CN" sz="1200" dirty="0"/>
            </a:br>
            <a:r>
              <a:rPr lang="en-US" altLang="zh-CN" sz="1200" dirty="0"/>
              <a:t>      </a:t>
            </a:r>
            <a:r>
              <a:rPr lang="en-US" altLang="zh-CN" sz="1200" i="1" dirty="0">
                <a:solidFill>
                  <a:srgbClr val="808080"/>
                </a:solidFill>
              </a:rPr>
              <a:t>//</a:t>
            </a:r>
            <a:r>
              <a:rPr lang="zh-CN" altLang="en-US" sz="1200" i="1" dirty="0">
                <a:solidFill>
                  <a:srgbClr val="808080"/>
                </a:solidFill>
                <a:latin typeface="Menlo-Regular" panose="020B0609030804020204" pitchFamily="49" charset="0"/>
              </a:rPr>
              <a:t>发现消息进入    开始处理前端触发逻辑</a:t>
            </a:r>
            <a:br>
              <a:rPr lang="zh-CN" altLang="en-US" sz="1200" i="1" dirty="0">
                <a:solidFill>
                  <a:srgbClr val="808080"/>
                </a:solidFill>
                <a:latin typeface="Menlo-Regular" panose="020B0609030804020204" pitchFamily="49" charset="0"/>
              </a:rPr>
            </a:br>
            <a:r>
              <a:rPr lang="zh-CN" altLang="en-US" sz="1200" i="1" dirty="0">
                <a:solidFill>
                  <a:srgbClr val="808080"/>
                </a:solidFill>
                <a:latin typeface="Menlo-Regular" panose="020B0609030804020204" pitchFamily="49" charset="0"/>
              </a:rPr>
              <a:t>  </a:t>
            </a:r>
            <a:r>
              <a:rPr lang="en-US" altLang="zh-CN" sz="1200" dirty="0" err="1"/>
              <a:t>showGreeting</a:t>
            </a:r>
            <a:r>
              <a:rPr lang="en-US" altLang="zh-CN" sz="1200" dirty="0"/>
              <a:t>(</a:t>
            </a:r>
            <a:r>
              <a:rPr lang="en-US" altLang="zh-CN" sz="1200" dirty="0" err="1"/>
              <a:t>msg.</a:t>
            </a:r>
            <a:r>
              <a:rPr lang="en-US" altLang="zh-CN" sz="1200" b="1" dirty="0" err="1">
                <a:solidFill>
                  <a:srgbClr val="660E7A"/>
                </a:solidFill>
              </a:rPr>
              <a:t>data</a:t>
            </a:r>
            <a:r>
              <a:rPr lang="en-US" altLang="zh-CN" sz="1200" dirty="0"/>
              <a:t>);</a:t>
            </a:r>
            <a:br>
              <a:rPr lang="en-US" altLang="zh-CN" sz="1200" dirty="0"/>
            </a:br>
            <a:r>
              <a:rPr lang="en-US" altLang="zh-CN" sz="1200" dirty="0"/>
              <a:t>    };</a:t>
            </a:r>
            <a:br>
              <a:rPr lang="en-US" altLang="zh-CN" sz="1200" dirty="0"/>
            </a:br>
            <a:r>
              <a:rPr lang="en-US" altLang="zh-CN" sz="1200" dirty="0"/>
              <a:t>    </a:t>
            </a:r>
            <a:r>
              <a:rPr lang="en-US" altLang="zh-CN" sz="1200" i="1" dirty="0">
                <a:solidFill>
                  <a:srgbClr val="808080"/>
                </a:solidFill>
              </a:rPr>
              <a:t>//</a:t>
            </a:r>
            <a:r>
              <a:rPr lang="zh-CN" altLang="en-US" sz="1200" i="1" dirty="0">
                <a:solidFill>
                  <a:srgbClr val="808080"/>
                </a:solidFill>
                <a:latin typeface="Menlo-Regular" panose="020B0609030804020204" pitchFamily="49" charset="0"/>
              </a:rPr>
              <a:t>关闭事件</a:t>
            </a:r>
            <a:br>
              <a:rPr lang="zh-CN" altLang="en-US" sz="1200" i="1" dirty="0">
                <a:solidFill>
                  <a:srgbClr val="808080"/>
                </a:solidFill>
                <a:latin typeface="Menlo-Regular" panose="020B0609030804020204" pitchFamily="49" charset="0"/>
              </a:rPr>
            </a:br>
            <a:r>
              <a:rPr lang="zh-CN" altLang="en-US" sz="1200" i="1" dirty="0">
                <a:solidFill>
                  <a:srgbClr val="808080"/>
                </a:solidFill>
                <a:latin typeface="Menlo-Regular" panose="020B0609030804020204" pitchFamily="49" charset="0"/>
              </a:rPr>
              <a:t> </a:t>
            </a:r>
            <a:r>
              <a:rPr lang="en-US" altLang="zh-CN" sz="1200" dirty="0" err="1">
                <a:solidFill>
                  <a:srgbClr val="458383"/>
                </a:solidFill>
              </a:rPr>
              <a:t>socket</a:t>
            </a:r>
            <a:r>
              <a:rPr lang="en-US" altLang="zh-CN" sz="1200" dirty="0" err="1"/>
              <a:t>.</a:t>
            </a:r>
            <a:r>
              <a:rPr lang="en-US" altLang="zh-CN" sz="1200" b="1" dirty="0" err="1">
                <a:solidFill>
                  <a:srgbClr val="660E7A"/>
                </a:solidFill>
              </a:rPr>
              <a:t>onclose</a:t>
            </a:r>
            <a:r>
              <a:rPr lang="en-US" altLang="zh-CN" sz="1200" b="1" dirty="0">
                <a:solidFill>
                  <a:srgbClr val="660E7A"/>
                </a:solidFill>
              </a:rPr>
              <a:t> </a:t>
            </a:r>
            <a:r>
              <a:rPr lang="en-US" altLang="zh-CN" sz="1200" dirty="0"/>
              <a:t>= </a:t>
            </a:r>
            <a:r>
              <a:rPr lang="en-US" altLang="zh-CN" sz="1200" b="1" dirty="0">
                <a:solidFill>
                  <a:srgbClr val="000080"/>
                </a:solidFill>
              </a:rPr>
              <a:t>function </a:t>
            </a:r>
            <a:r>
              <a:rPr lang="en-US" altLang="zh-CN" sz="1200" dirty="0"/>
              <a:t>() {</a:t>
            </a:r>
            <a:br>
              <a:rPr lang="en-US" altLang="zh-CN" sz="1200" dirty="0"/>
            </a:br>
            <a:r>
              <a:rPr lang="en-US" altLang="zh-CN" sz="1200" dirty="0"/>
              <a:t>      </a:t>
            </a:r>
            <a:r>
              <a:rPr lang="en-US" altLang="zh-CN" sz="1200" b="1" i="1" dirty="0" err="1">
                <a:solidFill>
                  <a:srgbClr val="660E7A"/>
                </a:solidFill>
              </a:rPr>
              <a:t>console</a:t>
            </a:r>
            <a:r>
              <a:rPr lang="en-US" altLang="zh-CN" sz="1200" dirty="0" err="1"/>
              <a:t>.</a:t>
            </a:r>
            <a:r>
              <a:rPr lang="en-US" altLang="zh-CN" sz="1200" dirty="0" err="1">
                <a:solidFill>
                  <a:srgbClr val="7A7A43"/>
                </a:solidFill>
              </a:rPr>
              <a:t>log</a:t>
            </a:r>
            <a:r>
              <a:rPr lang="en-US" altLang="zh-CN" sz="1200" dirty="0"/>
              <a:t>(</a:t>
            </a:r>
            <a:r>
              <a:rPr lang="en-US" altLang="zh-CN" sz="1200" b="1" dirty="0">
                <a:solidFill>
                  <a:srgbClr val="008000"/>
                </a:solidFill>
              </a:rPr>
              <a:t>"</a:t>
            </a:r>
            <a:r>
              <a:rPr lang="en-US" altLang="zh-CN" sz="1200" b="1" dirty="0" err="1">
                <a:solidFill>
                  <a:srgbClr val="008000"/>
                </a:solidFill>
              </a:rPr>
              <a:t>websocket</a:t>
            </a:r>
            <a:r>
              <a:rPr lang="zh-CN" altLang="en-US" sz="1200" b="1" dirty="0">
                <a:solidFill>
                  <a:srgbClr val="008000"/>
                </a:solidFill>
                <a:latin typeface="Menlo-Regular" panose="020B0609030804020204" pitchFamily="49" charset="0"/>
              </a:rPr>
              <a:t>已关闭</a:t>
            </a:r>
            <a:r>
              <a:rPr lang="en-US" altLang="zh-CN" sz="1200" b="1" dirty="0">
                <a:solidFill>
                  <a:srgbClr val="008000"/>
                </a:solidFill>
              </a:rPr>
              <a:t>"</a:t>
            </a:r>
            <a:r>
              <a:rPr lang="en-US" altLang="zh-CN" sz="1200" dirty="0"/>
              <a:t>);</a:t>
            </a:r>
            <a:br>
              <a:rPr lang="en-US" altLang="zh-CN" sz="1200" dirty="0"/>
            </a:br>
            <a:r>
              <a:rPr lang="en-US" altLang="zh-CN" sz="1200" dirty="0"/>
              <a:t>    };</a:t>
            </a:r>
            <a:br>
              <a:rPr lang="en-US" altLang="zh-CN" sz="1200" dirty="0"/>
            </a:br>
            <a:r>
              <a:rPr lang="en-US" altLang="zh-CN" sz="1200" dirty="0"/>
              <a:t>    </a:t>
            </a:r>
            <a:r>
              <a:rPr lang="en-US" altLang="zh-CN" sz="1200" i="1" dirty="0">
                <a:solidFill>
                  <a:srgbClr val="808080"/>
                </a:solidFill>
              </a:rPr>
              <a:t>//</a:t>
            </a:r>
            <a:r>
              <a:rPr lang="zh-CN" altLang="en-US" sz="1200" i="1" dirty="0">
                <a:solidFill>
                  <a:srgbClr val="808080"/>
                </a:solidFill>
                <a:latin typeface="Menlo-Regular" panose="020B0609030804020204" pitchFamily="49" charset="0"/>
              </a:rPr>
              <a:t>发生了错误事件</a:t>
            </a:r>
            <a:br>
              <a:rPr lang="zh-CN" altLang="en-US" sz="1200" i="1" dirty="0">
                <a:solidFill>
                  <a:srgbClr val="808080"/>
                </a:solidFill>
                <a:latin typeface="Menlo-Regular" panose="020B0609030804020204" pitchFamily="49" charset="0"/>
              </a:rPr>
            </a:br>
            <a:r>
              <a:rPr lang="zh-CN" altLang="en-US" sz="1200" i="1" dirty="0">
                <a:solidFill>
                  <a:srgbClr val="808080"/>
                </a:solidFill>
                <a:latin typeface="Menlo-Regular" panose="020B0609030804020204" pitchFamily="49" charset="0"/>
              </a:rPr>
              <a:t> </a:t>
            </a:r>
            <a:r>
              <a:rPr lang="en-US" altLang="zh-CN" sz="1200" dirty="0" err="1">
                <a:solidFill>
                  <a:srgbClr val="458383"/>
                </a:solidFill>
              </a:rPr>
              <a:t>socket</a:t>
            </a:r>
            <a:r>
              <a:rPr lang="en-US" altLang="zh-CN" sz="1200" dirty="0" err="1"/>
              <a:t>.</a:t>
            </a:r>
            <a:r>
              <a:rPr lang="en-US" altLang="zh-CN" sz="1200" b="1" dirty="0" err="1">
                <a:solidFill>
                  <a:srgbClr val="660E7A"/>
                </a:solidFill>
              </a:rPr>
              <a:t>onerror</a:t>
            </a:r>
            <a:r>
              <a:rPr lang="en-US" altLang="zh-CN" sz="1200" b="1" dirty="0">
                <a:solidFill>
                  <a:srgbClr val="660E7A"/>
                </a:solidFill>
              </a:rPr>
              <a:t> </a:t>
            </a:r>
            <a:r>
              <a:rPr lang="en-US" altLang="zh-CN" sz="1200" dirty="0"/>
              <a:t>= </a:t>
            </a:r>
            <a:r>
              <a:rPr lang="en-US" altLang="zh-CN" sz="1200" b="1" dirty="0">
                <a:solidFill>
                  <a:srgbClr val="000080"/>
                </a:solidFill>
              </a:rPr>
              <a:t>function </a:t>
            </a:r>
            <a:r>
              <a:rPr lang="en-US" altLang="zh-CN" sz="1200" dirty="0"/>
              <a:t>() {</a:t>
            </a:r>
            <a:br>
              <a:rPr lang="en-US" altLang="zh-CN" sz="1200" dirty="0"/>
            </a:br>
            <a:r>
              <a:rPr lang="en-US" altLang="zh-CN" sz="1200" dirty="0"/>
              <a:t>      </a:t>
            </a:r>
            <a:r>
              <a:rPr lang="en-US" altLang="zh-CN" sz="1200" b="1" i="1" dirty="0" err="1">
                <a:solidFill>
                  <a:srgbClr val="660E7A"/>
                </a:solidFill>
              </a:rPr>
              <a:t>console</a:t>
            </a:r>
            <a:r>
              <a:rPr lang="en-US" altLang="zh-CN" sz="1200" dirty="0" err="1"/>
              <a:t>.</a:t>
            </a:r>
            <a:r>
              <a:rPr lang="en-US" altLang="zh-CN" sz="1200" dirty="0" err="1">
                <a:solidFill>
                  <a:srgbClr val="7A7A43"/>
                </a:solidFill>
              </a:rPr>
              <a:t>log</a:t>
            </a:r>
            <a:r>
              <a:rPr lang="en-US" altLang="zh-CN" sz="1200" dirty="0"/>
              <a:t>(</a:t>
            </a:r>
            <a:r>
              <a:rPr lang="en-US" altLang="zh-CN" sz="1200" b="1" dirty="0">
                <a:solidFill>
                  <a:srgbClr val="008000"/>
                </a:solidFill>
              </a:rPr>
              <a:t>"</a:t>
            </a:r>
            <a:r>
              <a:rPr lang="en-US" altLang="zh-CN" sz="1200" b="1" dirty="0" err="1">
                <a:solidFill>
                  <a:srgbClr val="008000"/>
                </a:solidFill>
              </a:rPr>
              <a:t>websocket</a:t>
            </a:r>
            <a:r>
              <a:rPr lang="zh-CN" altLang="en-US" sz="1200" b="1" dirty="0">
                <a:solidFill>
                  <a:srgbClr val="008000"/>
                </a:solidFill>
                <a:latin typeface="Menlo-Regular" panose="020B0609030804020204" pitchFamily="49" charset="0"/>
              </a:rPr>
              <a:t>发生了错误</a:t>
            </a:r>
            <a:r>
              <a:rPr lang="en-US" altLang="zh-CN" sz="1200" b="1" dirty="0">
                <a:solidFill>
                  <a:srgbClr val="008000"/>
                </a:solidFill>
              </a:rPr>
              <a:t>"</a:t>
            </a:r>
            <a:r>
              <a:rPr lang="en-US" altLang="zh-CN" sz="1200" dirty="0"/>
              <a:t>);</a:t>
            </a:r>
            <a:br>
              <a:rPr lang="en-US" altLang="zh-CN" sz="1200" dirty="0"/>
            </a:br>
            <a:r>
              <a:rPr lang="en-US" altLang="zh-CN" sz="1200" dirty="0"/>
              <a:t>    }</a:t>
            </a:r>
            <a:br>
              <a:rPr lang="en-US" altLang="zh-CN" sz="1200" dirty="0"/>
            </a:br>
            <a:r>
              <a:rPr lang="en-US" altLang="zh-CN" sz="1200" dirty="0"/>
              <a:t>  }</a:t>
            </a:r>
            <a:br>
              <a:rPr lang="en-US" altLang="zh-CN" sz="1200" dirty="0"/>
            </a:br>
            <a:r>
              <a:rPr lang="en-US" altLang="zh-CN" sz="1200" dirty="0"/>
              <a:t>}</a:t>
            </a:r>
            <a:br>
              <a:rPr lang="en-US" altLang="zh-CN" sz="1200" dirty="0"/>
            </a:br>
            <a:br>
              <a:rPr lang="en-US" altLang="zh-CN" sz="1200" dirty="0"/>
            </a:b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Transfer</a:t>
            </a:r>
            <a:r>
              <a:rPr kumimoji="1" lang="zh-CN" altLang="en-US" dirty="0"/>
              <a:t> </a:t>
            </a:r>
            <a:r>
              <a:rPr kumimoji="1" lang="en-US" altLang="zh-CN" dirty="0"/>
              <a:t>with</a:t>
            </a:r>
            <a:r>
              <a:rPr kumimoji="1" lang="zh-CN" altLang="en-US" dirty="0"/>
              <a:t> </a:t>
            </a:r>
            <a:r>
              <a:rPr kumimoji="1" lang="en-US" altLang="zh-CN" dirty="0"/>
              <a:t>WebSocket</a:t>
            </a:r>
            <a:endParaRPr kumimoji="1" lang="zh-CN" altLang="en-US" dirty="0"/>
          </a:p>
        </p:txBody>
      </p:sp>
      <p:sp>
        <p:nvSpPr>
          <p:cNvPr id="3" name="内容占位符 2"/>
          <p:cNvSpPr>
            <a:spLocks noGrp="1"/>
          </p:cNvSpPr>
          <p:nvPr>
            <p:ph idx="1"/>
          </p:nvPr>
        </p:nvSpPr>
        <p:spPr/>
        <p:txBody>
          <a:bodyPr>
            <a:normAutofit fontScale="55000" lnSpcReduction="20000"/>
          </a:bodyPr>
          <a:lstStyle/>
          <a:p>
            <a:r>
              <a:rPr kumimoji="1" lang="en-US" altLang="zh-CN" sz="2500" dirty="0"/>
              <a:t>frontend-</a:t>
            </a:r>
            <a:r>
              <a:rPr kumimoji="1" lang="en-US" altLang="zh-CN" sz="2500" dirty="0" err="1"/>
              <a:t>app.js</a:t>
            </a:r>
            <a:endParaRPr kumimoji="1" lang="en-US" altLang="zh-CN" sz="2500" dirty="0"/>
          </a:p>
          <a:p>
            <a:pPr marL="0" indent="0">
              <a:buNone/>
            </a:pPr>
            <a:r>
              <a:rPr lang="en-US" altLang="zh-CN" sz="2200" b="1" dirty="0">
                <a:solidFill>
                  <a:srgbClr val="000080"/>
                </a:solidFill>
              </a:rPr>
              <a:t>function </a:t>
            </a:r>
            <a:r>
              <a:rPr lang="en-US" altLang="zh-CN" sz="2200" dirty="0" err="1"/>
              <a:t>closeSocket</a:t>
            </a:r>
            <a:r>
              <a:rPr lang="en-US" altLang="zh-CN" sz="2200" dirty="0"/>
              <a:t>() {</a:t>
            </a:r>
            <a:br>
              <a:rPr lang="en-US" altLang="zh-CN" sz="2200" dirty="0"/>
            </a:br>
            <a:r>
              <a:rPr lang="en-US" altLang="zh-CN" sz="2200" dirty="0"/>
              <a:t>  </a:t>
            </a:r>
            <a:r>
              <a:rPr lang="en-US" altLang="zh-CN" sz="2200" b="1" dirty="0">
                <a:solidFill>
                  <a:srgbClr val="000080"/>
                </a:solidFill>
              </a:rPr>
              <a:t>if </a:t>
            </a:r>
            <a:r>
              <a:rPr lang="en-US" altLang="zh-CN" sz="2200" dirty="0"/>
              <a:t>(</a:t>
            </a:r>
            <a:r>
              <a:rPr lang="en-US" altLang="zh-CN" sz="2200" dirty="0">
                <a:solidFill>
                  <a:srgbClr val="458383"/>
                </a:solidFill>
              </a:rPr>
              <a:t>socket </a:t>
            </a:r>
            <a:r>
              <a:rPr lang="en-US" altLang="zh-CN" sz="2200" dirty="0"/>
              <a:t>=== </a:t>
            </a:r>
            <a:r>
              <a:rPr lang="en-US" altLang="zh-CN" sz="2200" b="1" dirty="0">
                <a:solidFill>
                  <a:srgbClr val="000080"/>
                </a:solidFill>
              </a:rPr>
              <a:t>undefined </a:t>
            </a:r>
            <a:r>
              <a:rPr lang="en-US" altLang="zh-CN" sz="2200" dirty="0"/>
              <a:t>|| </a:t>
            </a:r>
            <a:r>
              <a:rPr lang="en-US" altLang="zh-CN" sz="2200" dirty="0">
                <a:solidFill>
                  <a:srgbClr val="458383"/>
                </a:solidFill>
              </a:rPr>
              <a:t>socket </a:t>
            </a:r>
            <a:r>
              <a:rPr lang="en-US" altLang="zh-CN" sz="2200" dirty="0"/>
              <a:t>=== </a:t>
            </a:r>
            <a:r>
              <a:rPr lang="en-US" altLang="zh-CN" sz="2200" b="1" dirty="0">
                <a:solidFill>
                  <a:srgbClr val="000080"/>
                </a:solidFill>
              </a:rPr>
              <a:t>null</a:t>
            </a:r>
            <a:r>
              <a:rPr lang="en-US" altLang="zh-CN" sz="2200" dirty="0"/>
              <a:t>) {</a:t>
            </a:r>
            <a:br>
              <a:rPr lang="en-US" altLang="zh-CN" sz="2200" dirty="0"/>
            </a:br>
            <a:r>
              <a:rPr lang="en-US" altLang="zh-CN" sz="2200" dirty="0"/>
              <a:t>    </a:t>
            </a:r>
            <a:r>
              <a:rPr lang="en-US" altLang="zh-CN" sz="2200" i="1" dirty="0"/>
              <a:t>alert</a:t>
            </a:r>
            <a:r>
              <a:rPr lang="en-US" altLang="zh-CN" sz="2200" dirty="0"/>
              <a:t>(</a:t>
            </a:r>
            <a:r>
              <a:rPr lang="en-US" altLang="zh-CN" sz="2200" b="1" dirty="0">
                <a:solidFill>
                  <a:srgbClr val="008000"/>
                </a:solidFill>
              </a:rPr>
              <a:t>"</a:t>
            </a:r>
            <a:r>
              <a:rPr lang="zh-CN" altLang="en-US" sz="2200" b="1" dirty="0">
                <a:solidFill>
                  <a:srgbClr val="008000"/>
                </a:solidFill>
                <a:latin typeface="Menlo-Regular" panose="020B0609030804020204" pitchFamily="49" charset="0"/>
              </a:rPr>
              <a:t>请先连接</a:t>
            </a:r>
            <a:r>
              <a:rPr lang="en-US" altLang="zh-CN" sz="2200" b="1" dirty="0">
                <a:solidFill>
                  <a:srgbClr val="008000"/>
                </a:solidFill>
              </a:rPr>
              <a:t>"</a:t>
            </a:r>
            <a:r>
              <a:rPr lang="en-US" altLang="zh-CN" sz="2200" dirty="0"/>
              <a:t>);</a:t>
            </a:r>
            <a:br>
              <a:rPr lang="en-US" altLang="zh-CN" sz="2200" dirty="0"/>
            </a:br>
            <a:r>
              <a:rPr lang="en-US" altLang="zh-CN" sz="2200" dirty="0"/>
              <a:t>    </a:t>
            </a:r>
            <a:r>
              <a:rPr lang="en-US" altLang="zh-CN" sz="2200" b="1" dirty="0">
                <a:solidFill>
                  <a:srgbClr val="000080"/>
                </a:solidFill>
              </a:rPr>
              <a:t>return</a:t>
            </a:r>
            <a:r>
              <a:rPr lang="en-US" altLang="zh-CN" sz="2200" dirty="0"/>
              <a:t>;</a:t>
            </a:r>
            <a:br>
              <a:rPr lang="en-US" altLang="zh-CN" sz="2200" dirty="0"/>
            </a:br>
            <a:r>
              <a:rPr lang="en-US" altLang="zh-CN" sz="2200" dirty="0"/>
              <a:t>  }</a:t>
            </a:r>
            <a:br>
              <a:rPr lang="en-US" altLang="zh-CN" sz="2200" dirty="0"/>
            </a:br>
            <a:r>
              <a:rPr lang="en-US" altLang="zh-CN" sz="2200" dirty="0"/>
              <a:t>  </a:t>
            </a:r>
            <a:r>
              <a:rPr lang="en-US" altLang="zh-CN" sz="2200" dirty="0" err="1">
                <a:solidFill>
                  <a:srgbClr val="458383"/>
                </a:solidFill>
              </a:rPr>
              <a:t>socket</a:t>
            </a:r>
            <a:r>
              <a:rPr lang="en-US" altLang="zh-CN" sz="2200" dirty="0" err="1"/>
              <a:t>.</a:t>
            </a:r>
            <a:r>
              <a:rPr lang="en-US" altLang="zh-CN" sz="2200" dirty="0" err="1">
                <a:solidFill>
                  <a:srgbClr val="7A7A43"/>
                </a:solidFill>
              </a:rPr>
              <a:t>close</a:t>
            </a:r>
            <a:r>
              <a:rPr lang="en-US" altLang="zh-CN" sz="2200" dirty="0"/>
              <a:t>();</a:t>
            </a:r>
            <a:br>
              <a:rPr lang="en-US" altLang="zh-CN" sz="2200" dirty="0"/>
            </a:br>
            <a:r>
              <a:rPr lang="en-US" altLang="zh-CN" sz="2200" dirty="0"/>
              <a:t>  </a:t>
            </a:r>
            <a:r>
              <a:rPr lang="en-US" altLang="zh-CN" sz="2200" dirty="0">
                <a:solidFill>
                  <a:srgbClr val="458383"/>
                </a:solidFill>
              </a:rPr>
              <a:t>socket </a:t>
            </a:r>
            <a:r>
              <a:rPr lang="en-US" altLang="zh-CN" sz="2200" dirty="0"/>
              <a:t>= </a:t>
            </a:r>
            <a:r>
              <a:rPr lang="en-US" altLang="zh-CN" sz="2200" b="1" dirty="0">
                <a:solidFill>
                  <a:srgbClr val="000080"/>
                </a:solidFill>
              </a:rPr>
              <a:t>null</a:t>
            </a:r>
            <a:r>
              <a:rPr lang="en-US" altLang="zh-CN" sz="2200" dirty="0"/>
              <a:t>;</a:t>
            </a:r>
            <a:br>
              <a:rPr lang="en-US" altLang="zh-CN" sz="2200" dirty="0"/>
            </a:br>
            <a:r>
              <a:rPr lang="en-US" altLang="zh-CN" sz="2200" dirty="0"/>
              <a:t>  </a:t>
            </a:r>
            <a:r>
              <a:rPr lang="en-US" altLang="zh-CN" sz="2200" dirty="0" err="1"/>
              <a:t>setConnected</a:t>
            </a:r>
            <a:r>
              <a:rPr lang="en-US" altLang="zh-CN" sz="2200" dirty="0"/>
              <a:t>(</a:t>
            </a:r>
            <a:r>
              <a:rPr lang="en-US" altLang="zh-CN" sz="2200" b="1" dirty="0">
                <a:solidFill>
                  <a:srgbClr val="000080"/>
                </a:solidFill>
              </a:rPr>
              <a:t>false</a:t>
            </a:r>
            <a:r>
              <a:rPr lang="en-US" altLang="zh-CN" sz="2200" dirty="0"/>
              <a:t>);</a:t>
            </a:r>
            <a:br>
              <a:rPr lang="en-US" altLang="zh-CN" sz="2200" dirty="0"/>
            </a:br>
            <a:r>
              <a:rPr lang="en-US" altLang="zh-CN" sz="2200" dirty="0"/>
              <a:t>}</a:t>
            </a:r>
            <a:br>
              <a:rPr lang="en-US" altLang="zh-CN" sz="2200" dirty="0"/>
            </a:br>
            <a:br>
              <a:rPr lang="en-US" altLang="zh-CN" sz="2200" dirty="0"/>
            </a:br>
            <a:r>
              <a:rPr lang="en-US" altLang="zh-CN" sz="2200" b="1" dirty="0">
                <a:solidFill>
                  <a:srgbClr val="000080"/>
                </a:solidFill>
              </a:rPr>
              <a:t>function </a:t>
            </a:r>
            <a:r>
              <a:rPr lang="en-US" altLang="zh-CN" sz="2200" dirty="0" err="1"/>
              <a:t>sendMessage</a:t>
            </a:r>
            <a:r>
              <a:rPr lang="en-US" altLang="zh-CN" sz="2200" dirty="0"/>
              <a:t>() {</a:t>
            </a:r>
            <a:br>
              <a:rPr lang="en-US" altLang="zh-CN" sz="2200" dirty="0"/>
            </a:br>
            <a:r>
              <a:rPr lang="en-US" altLang="zh-CN" sz="2200" dirty="0"/>
              <a:t>  </a:t>
            </a:r>
            <a:r>
              <a:rPr lang="en-US" altLang="zh-CN" sz="2200" b="1" dirty="0">
                <a:solidFill>
                  <a:srgbClr val="000080"/>
                </a:solidFill>
              </a:rPr>
              <a:t>if </a:t>
            </a:r>
            <a:r>
              <a:rPr lang="en-US" altLang="zh-CN" sz="2200" dirty="0"/>
              <a:t>(</a:t>
            </a:r>
            <a:r>
              <a:rPr lang="en-US" altLang="zh-CN" sz="2200" dirty="0">
                <a:solidFill>
                  <a:srgbClr val="458383"/>
                </a:solidFill>
              </a:rPr>
              <a:t>socket </a:t>
            </a:r>
            <a:r>
              <a:rPr lang="en-US" altLang="zh-CN" sz="2200" dirty="0"/>
              <a:t>=== </a:t>
            </a:r>
            <a:r>
              <a:rPr lang="en-US" altLang="zh-CN" sz="2200" b="1" dirty="0">
                <a:solidFill>
                  <a:srgbClr val="000080"/>
                </a:solidFill>
              </a:rPr>
              <a:t>undefined </a:t>
            </a:r>
            <a:r>
              <a:rPr lang="en-US" altLang="zh-CN" sz="2200" dirty="0"/>
              <a:t>|| </a:t>
            </a:r>
            <a:r>
              <a:rPr lang="en-US" altLang="zh-CN" sz="2200" dirty="0">
                <a:solidFill>
                  <a:srgbClr val="458383"/>
                </a:solidFill>
              </a:rPr>
              <a:t>socket </a:t>
            </a:r>
            <a:r>
              <a:rPr lang="en-US" altLang="zh-CN" sz="2200" dirty="0"/>
              <a:t>=== </a:t>
            </a:r>
            <a:r>
              <a:rPr lang="en-US" altLang="zh-CN" sz="2200" b="1" dirty="0">
                <a:solidFill>
                  <a:srgbClr val="000080"/>
                </a:solidFill>
              </a:rPr>
              <a:t>null</a:t>
            </a:r>
            <a:r>
              <a:rPr lang="en-US" altLang="zh-CN" sz="2200" dirty="0"/>
              <a:t>) {</a:t>
            </a:r>
            <a:br>
              <a:rPr lang="en-US" altLang="zh-CN" sz="2200" dirty="0"/>
            </a:br>
            <a:r>
              <a:rPr lang="en-US" altLang="zh-CN" sz="2200" dirty="0"/>
              <a:t>    </a:t>
            </a:r>
            <a:r>
              <a:rPr lang="en-US" altLang="zh-CN" sz="2200" i="1" dirty="0"/>
              <a:t>alert</a:t>
            </a:r>
            <a:r>
              <a:rPr lang="en-US" altLang="zh-CN" sz="2200" dirty="0"/>
              <a:t>(</a:t>
            </a:r>
            <a:r>
              <a:rPr lang="en-US" altLang="zh-CN" sz="2200" b="1" dirty="0">
                <a:solidFill>
                  <a:srgbClr val="008000"/>
                </a:solidFill>
              </a:rPr>
              <a:t>"</a:t>
            </a:r>
            <a:r>
              <a:rPr lang="zh-CN" altLang="en-US" sz="2200" b="1" dirty="0">
                <a:solidFill>
                  <a:srgbClr val="008000"/>
                </a:solidFill>
                <a:latin typeface="Menlo-Regular" panose="020B0609030804020204" pitchFamily="49" charset="0"/>
              </a:rPr>
              <a:t>请先连接</a:t>
            </a:r>
            <a:r>
              <a:rPr lang="en-US" altLang="zh-CN" sz="2200" b="1" dirty="0">
                <a:solidFill>
                  <a:srgbClr val="008000"/>
                </a:solidFill>
              </a:rPr>
              <a:t>"</a:t>
            </a:r>
            <a:r>
              <a:rPr lang="en-US" altLang="zh-CN" sz="2200" dirty="0"/>
              <a:t>);</a:t>
            </a:r>
            <a:br>
              <a:rPr lang="en-US" altLang="zh-CN" sz="2200" dirty="0"/>
            </a:br>
            <a:r>
              <a:rPr lang="en-US" altLang="zh-CN" sz="2200" dirty="0"/>
              <a:t>    </a:t>
            </a:r>
            <a:r>
              <a:rPr lang="en-US" altLang="zh-CN" sz="2200" b="1" dirty="0">
                <a:solidFill>
                  <a:srgbClr val="000080"/>
                </a:solidFill>
              </a:rPr>
              <a:t>return</a:t>
            </a:r>
            <a:r>
              <a:rPr lang="en-US" altLang="zh-CN" sz="2200" dirty="0"/>
              <a:t>;</a:t>
            </a:r>
            <a:br>
              <a:rPr lang="en-US" altLang="zh-CN" sz="2200" dirty="0"/>
            </a:br>
            <a:r>
              <a:rPr lang="en-US" altLang="zh-CN" sz="2200" dirty="0"/>
              <a:t>  }</a:t>
            </a:r>
            <a:br>
              <a:rPr lang="en-US" altLang="zh-CN" sz="2200" dirty="0"/>
            </a:br>
            <a:r>
              <a:rPr lang="en-US" altLang="zh-CN" sz="2200" dirty="0"/>
              <a:t>  </a:t>
            </a:r>
            <a:r>
              <a:rPr lang="en-US" altLang="zh-CN" sz="2200" b="1" dirty="0">
                <a:solidFill>
                  <a:srgbClr val="000080"/>
                </a:solidFill>
              </a:rPr>
              <a:t>if </a:t>
            </a:r>
            <a:r>
              <a:rPr lang="en-US" altLang="zh-CN" sz="2200" dirty="0"/>
              <a:t>(</a:t>
            </a:r>
            <a:r>
              <a:rPr lang="en-US" altLang="zh-CN" sz="2200" b="1" dirty="0" err="1">
                <a:solidFill>
                  <a:srgbClr val="000080"/>
                </a:solidFill>
              </a:rPr>
              <a:t>typeof</a:t>
            </a:r>
            <a:r>
              <a:rPr lang="en-US" altLang="zh-CN" sz="2200" b="1" dirty="0">
                <a:solidFill>
                  <a:srgbClr val="000080"/>
                </a:solidFill>
              </a:rPr>
              <a:t> </a:t>
            </a:r>
            <a:r>
              <a:rPr lang="en-US" altLang="zh-CN" sz="2200" dirty="0"/>
              <a:t>(</a:t>
            </a:r>
            <a:r>
              <a:rPr lang="en-US" altLang="zh-CN" sz="2200" b="1" i="1" dirty="0">
                <a:solidFill>
                  <a:srgbClr val="660E7A"/>
                </a:solidFill>
              </a:rPr>
              <a:t>WebSocket</a:t>
            </a:r>
            <a:r>
              <a:rPr lang="en-US" altLang="zh-CN" sz="2200" dirty="0"/>
              <a:t>) == </a:t>
            </a:r>
            <a:r>
              <a:rPr lang="en-US" altLang="zh-CN" sz="2200" b="1" dirty="0">
                <a:solidFill>
                  <a:srgbClr val="008000"/>
                </a:solidFill>
              </a:rPr>
              <a:t>"undefined"</a:t>
            </a:r>
            <a:r>
              <a:rPr lang="en-US" altLang="zh-CN" sz="2200" dirty="0"/>
              <a:t>) {</a:t>
            </a:r>
            <a:br>
              <a:rPr lang="en-US" altLang="zh-CN" sz="2200" dirty="0"/>
            </a:br>
            <a:r>
              <a:rPr lang="en-US" altLang="zh-CN" sz="2200" dirty="0"/>
              <a:t>    </a:t>
            </a:r>
            <a:r>
              <a:rPr lang="en-US" altLang="zh-CN" sz="2200" b="1" i="1" dirty="0" err="1">
                <a:solidFill>
                  <a:srgbClr val="660E7A"/>
                </a:solidFill>
              </a:rPr>
              <a:t>console</a:t>
            </a:r>
            <a:r>
              <a:rPr lang="en-US" altLang="zh-CN" sz="2200" dirty="0" err="1"/>
              <a:t>.</a:t>
            </a:r>
            <a:r>
              <a:rPr lang="en-US" altLang="zh-CN" sz="2200" dirty="0" err="1">
                <a:solidFill>
                  <a:srgbClr val="7A7A43"/>
                </a:solidFill>
              </a:rPr>
              <a:t>log</a:t>
            </a:r>
            <a:r>
              <a:rPr lang="en-US" altLang="zh-CN" sz="2200" dirty="0"/>
              <a:t>(</a:t>
            </a:r>
            <a:r>
              <a:rPr lang="en-US" altLang="zh-CN" sz="2200" b="1" dirty="0">
                <a:solidFill>
                  <a:srgbClr val="008000"/>
                </a:solidFill>
              </a:rPr>
              <a:t>"</a:t>
            </a:r>
            <a:r>
              <a:rPr lang="zh-CN" altLang="en-US" sz="2200" b="1" dirty="0">
                <a:solidFill>
                  <a:srgbClr val="008000"/>
                </a:solidFill>
                <a:latin typeface="Menlo-Regular" panose="020B0609030804020204" pitchFamily="49" charset="0"/>
              </a:rPr>
              <a:t>您的浏览器不支持</a:t>
            </a:r>
            <a:r>
              <a:rPr lang="en-US" altLang="zh-CN" sz="2200" b="1" dirty="0">
                <a:solidFill>
                  <a:srgbClr val="008000"/>
                </a:solidFill>
              </a:rPr>
              <a:t>WebSocket"</a:t>
            </a:r>
            <a:r>
              <a:rPr lang="en-US" altLang="zh-CN" sz="2200" dirty="0"/>
              <a:t>);</a:t>
            </a:r>
            <a:br>
              <a:rPr lang="en-US" altLang="zh-CN" sz="2200" dirty="0"/>
            </a:br>
            <a:r>
              <a:rPr lang="en-US" altLang="zh-CN" sz="2200" dirty="0"/>
              <a:t>  } </a:t>
            </a:r>
            <a:r>
              <a:rPr lang="en-US" altLang="zh-CN" sz="2200" b="1" dirty="0">
                <a:solidFill>
                  <a:srgbClr val="000080"/>
                </a:solidFill>
              </a:rPr>
              <a:t>else </a:t>
            </a:r>
            <a:r>
              <a:rPr lang="en-US" altLang="zh-CN" sz="2200" dirty="0"/>
              <a:t>{</a:t>
            </a:r>
            <a:br>
              <a:rPr lang="en-US" altLang="zh-CN" sz="2200" dirty="0"/>
            </a:br>
            <a:r>
              <a:rPr lang="en-US" altLang="zh-CN" sz="2200" dirty="0"/>
              <a:t>    </a:t>
            </a:r>
            <a:r>
              <a:rPr lang="en-US" altLang="zh-CN" sz="2200" b="1" i="1" dirty="0" err="1">
                <a:solidFill>
                  <a:srgbClr val="660E7A"/>
                </a:solidFill>
              </a:rPr>
              <a:t>console</a:t>
            </a:r>
            <a:r>
              <a:rPr lang="en-US" altLang="zh-CN" sz="2200" dirty="0" err="1"/>
              <a:t>.</a:t>
            </a:r>
            <a:r>
              <a:rPr lang="en-US" altLang="zh-CN" sz="2200" dirty="0" err="1">
                <a:solidFill>
                  <a:srgbClr val="7A7A43"/>
                </a:solidFill>
              </a:rPr>
              <a:t>log</a:t>
            </a:r>
            <a:r>
              <a:rPr lang="en-US" altLang="zh-CN" sz="2200" dirty="0"/>
              <a:t>(</a:t>
            </a:r>
            <a:r>
              <a:rPr lang="en-US" altLang="zh-CN" sz="2200" b="1" dirty="0">
                <a:solidFill>
                  <a:srgbClr val="008000"/>
                </a:solidFill>
              </a:rPr>
              <a:t>"</a:t>
            </a:r>
            <a:r>
              <a:rPr lang="zh-CN" altLang="en-US" sz="2200" b="1" dirty="0">
                <a:solidFill>
                  <a:srgbClr val="008000"/>
                </a:solidFill>
                <a:latin typeface="Menlo-Regular" panose="020B0609030804020204" pitchFamily="49" charset="0"/>
              </a:rPr>
              <a:t>您的浏览器支持</a:t>
            </a:r>
            <a:r>
              <a:rPr lang="en-US" altLang="zh-CN" sz="2200" b="1" dirty="0">
                <a:solidFill>
                  <a:srgbClr val="008000"/>
                </a:solidFill>
              </a:rPr>
              <a:t>WebSocket"</a:t>
            </a:r>
            <a:r>
              <a:rPr lang="en-US" altLang="zh-CN" sz="2200" dirty="0"/>
              <a:t>);</a:t>
            </a:r>
            <a:br>
              <a:rPr lang="en-US" altLang="zh-CN" sz="2200" dirty="0"/>
            </a:br>
            <a:r>
              <a:rPr lang="en-US" altLang="zh-CN" sz="2200" dirty="0"/>
              <a:t>    </a:t>
            </a:r>
            <a:r>
              <a:rPr lang="en-US" altLang="zh-CN" sz="2200" b="1" dirty="0">
                <a:solidFill>
                  <a:srgbClr val="000080"/>
                </a:solidFill>
              </a:rPr>
              <a:t>var </a:t>
            </a:r>
            <a:r>
              <a:rPr lang="en-US" altLang="zh-CN" sz="2200" dirty="0">
                <a:solidFill>
                  <a:srgbClr val="458383"/>
                </a:solidFill>
              </a:rPr>
              <a:t>msg </a:t>
            </a:r>
            <a:r>
              <a:rPr lang="en-US" altLang="zh-CN" sz="2200" dirty="0"/>
              <a:t>= </a:t>
            </a:r>
            <a:r>
              <a:rPr lang="en-US" altLang="zh-CN" sz="2200" b="1" i="1" dirty="0" err="1">
                <a:solidFill>
                  <a:srgbClr val="660E7A"/>
                </a:solidFill>
              </a:rPr>
              <a:t>JSON</a:t>
            </a:r>
            <a:r>
              <a:rPr lang="en-US" altLang="zh-CN" sz="2200" dirty="0" err="1"/>
              <a:t>.</a:t>
            </a:r>
            <a:r>
              <a:rPr lang="en-US" altLang="zh-CN" sz="2200" dirty="0" err="1">
                <a:solidFill>
                  <a:srgbClr val="7A7A43"/>
                </a:solidFill>
              </a:rPr>
              <a:t>stringify</a:t>
            </a:r>
            <a:r>
              <a:rPr lang="en-US" altLang="zh-CN" sz="2200" dirty="0"/>
              <a:t>({</a:t>
            </a:r>
            <a:r>
              <a:rPr lang="en-US" altLang="zh-CN" sz="2200" b="1" dirty="0">
                <a:solidFill>
                  <a:srgbClr val="008000"/>
                </a:solidFill>
              </a:rPr>
              <a:t>'</a:t>
            </a:r>
            <a:r>
              <a:rPr lang="en-US" altLang="zh-CN" sz="2200" b="1" dirty="0" err="1">
                <a:solidFill>
                  <a:srgbClr val="008000"/>
                </a:solidFill>
              </a:rPr>
              <a:t>userId</a:t>
            </a:r>
            <a:r>
              <a:rPr lang="en-US" altLang="zh-CN" sz="2200" b="1" dirty="0">
                <a:solidFill>
                  <a:srgbClr val="008000"/>
                </a:solidFill>
              </a:rPr>
              <a:t>'</a:t>
            </a:r>
            <a:r>
              <a:rPr lang="en-US" altLang="zh-CN" sz="2200" dirty="0"/>
              <a:t>: $(</a:t>
            </a:r>
            <a:r>
              <a:rPr lang="en-US" altLang="zh-CN" sz="2200" b="1" dirty="0">
                <a:solidFill>
                  <a:srgbClr val="008000"/>
                </a:solidFill>
              </a:rPr>
              <a:t>"#name"</a:t>
            </a:r>
            <a:r>
              <a:rPr lang="en-US" altLang="zh-CN" sz="2200" dirty="0"/>
              <a:t>).</a:t>
            </a:r>
            <a:r>
              <a:rPr lang="en-US" altLang="zh-CN" sz="2200" dirty="0" err="1"/>
              <a:t>val</a:t>
            </a:r>
            <a:r>
              <a:rPr lang="en-US" altLang="zh-CN" sz="2200" dirty="0"/>
              <a:t>()});</a:t>
            </a:r>
            <a:br>
              <a:rPr lang="en-US" altLang="zh-CN" sz="2200" dirty="0"/>
            </a:br>
            <a:r>
              <a:rPr lang="en-US" altLang="zh-CN" sz="2200" dirty="0"/>
              <a:t>    </a:t>
            </a:r>
            <a:r>
              <a:rPr lang="en-US" altLang="zh-CN" sz="2200" b="1" i="1" dirty="0" err="1">
                <a:solidFill>
                  <a:srgbClr val="660E7A"/>
                </a:solidFill>
              </a:rPr>
              <a:t>console</a:t>
            </a:r>
            <a:r>
              <a:rPr lang="en-US" altLang="zh-CN" sz="2200" dirty="0" err="1"/>
              <a:t>.</a:t>
            </a:r>
            <a:r>
              <a:rPr lang="en-US" altLang="zh-CN" sz="2200" dirty="0" err="1">
                <a:solidFill>
                  <a:srgbClr val="7A7A43"/>
                </a:solidFill>
              </a:rPr>
              <a:t>log</a:t>
            </a:r>
            <a:r>
              <a:rPr lang="en-US" altLang="zh-CN" sz="2200" dirty="0"/>
              <a:t>(</a:t>
            </a:r>
            <a:r>
              <a:rPr lang="en-US" altLang="zh-CN" sz="2200" dirty="0">
                <a:solidFill>
                  <a:srgbClr val="458383"/>
                </a:solidFill>
              </a:rPr>
              <a:t>msg</a:t>
            </a:r>
            <a:r>
              <a:rPr lang="en-US" altLang="zh-CN" sz="2200" dirty="0"/>
              <a:t>);</a:t>
            </a:r>
            <a:br>
              <a:rPr lang="en-US" altLang="zh-CN" sz="2200" dirty="0"/>
            </a:br>
            <a:endParaRPr lang="zh-CN" altLang="en-US" sz="22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内容占位符 2"/>
          <p:cNvSpPr txBox="1"/>
          <p:nvPr/>
        </p:nvSpPr>
        <p:spPr>
          <a:xfrm>
            <a:off x="5076056" y="1029419"/>
            <a:ext cx="4112840"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altLang="zh-CN" sz="1200" dirty="0"/>
              <a:t> </a:t>
            </a:r>
            <a:r>
              <a:rPr lang="zh-CN" altLang="en-US" sz="1200" dirty="0"/>
              <a:t>  </a:t>
            </a:r>
            <a:r>
              <a:rPr lang="en-US" altLang="zh-CN" sz="1200" i="1" dirty="0">
                <a:solidFill>
                  <a:srgbClr val="808080"/>
                </a:solidFill>
              </a:rPr>
              <a:t>// </a:t>
            </a:r>
            <a:r>
              <a:rPr lang="en-US" altLang="zh-CN" sz="1200" i="1" dirty="0" err="1">
                <a:solidFill>
                  <a:srgbClr val="808080"/>
                </a:solidFill>
              </a:rPr>
              <a:t>socket.send</a:t>
            </a:r>
            <a:r>
              <a:rPr lang="en-US" altLang="zh-CN" sz="1200" i="1" dirty="0">
                <a:solidFill>
                  <a:srgbClr val="808080"/>
                </a:solidFill>
              </a:rPr>
              <a:t>(msg);</a:t>
            </a:r>
            <a:br>
              <a:rPr lang="en-US" altLang="zh-CN" sz="1200" i="1" dirty="0">
                <a:solidFill>
                  <a:srgbClr val="808080"/>
                </a:solidFill>
              </a:rPr>
            </a:br>
            <a:r>
              <a:rPr lang="en-US" altLang="zh-CN" sz="1200" i="1" dirty="0">
                <a:solidFill>
                  <a:srgbClr val="808080"/>
                </a:solidFill>
              </a:rPr>
              <a:t>    </a:t>
            </a:r>
            <a:r>
              <a:rPr lang="en-US" altLang="zh-CN" sz="1200" dirty="0"/>
              <a:t>$.ajax({</a:t>
            </a:r>
            <a:br>
              <a:rPr lang="en-US" altLang="zh-CN" sz="1200" dirty="0"/>
            </a:br>
            <a:r>
              <a:rPr lang="en-US" altLang="zh-CN" sz="1200" dirty="0"/>
              <a:t>      </a:t>
            </a:r>
            <a:r>
              <a:rPr lang="en-US" altLang="zh-CN" sz="1200" b="1" dirty="0">
                <a:solidFill>
                  <a:srgbClr val="660E7A"/>
                </a:solidFill>
              </a:rPr>
              <a:t>type</a:t>
            </a:r>
            <a:r>
              <a:rPr lang="en-US" altLang="zh-CN" sz="1200" dirty="0"/>
              <a:t>: </a:t>
            </a:r>
            <a:r>
              <a:rPr lang="en-US" altLang="zh-CN" sz="1200" b="1" dirty="0">
                <a:solidFill>
                  <a:srgbClr val="008000"/>
                </a:solidFill>
              </a:rPr>
              <a:t>"get"</a:t>
            </a:r>
            <a:r>
              <a:rPr lang="en-US" altLang="zh-CN" sz="1200" dirty="0"/>
              <a:t>,</a:t>
            </a:r>
            <a:br>
              <a:rPr lang="en-US" altLang="zh-CN" sz="1200" dirty="0"/>
            </a:br>
            <a:r>
              <a:rPr lang="en-US" altLang="zh-CN" sz="1200" dirty="0"/>
              <a:t>      </a:t>
            </a:r>
            <a:r>
              <a:rPr lang="en-US" altLang="zh-CN" sz="1200" b="1" dirty="0" err="1">
                <a:solidFill>
                  <a:srgbClr val="660E7A"/>
                </a:solidFill>
              </a:rPr>
              <a:t>url</a:t>
            </a:r>
            <a:r>
              <a:rPr lang="en-US" altLang="zh-CN" sz="1200" dirty="0"/>
              <a:t>: </a:t>
            </a:r>
            <a:r>
              <a:rPr lang="en-US" altLang="zh-CN" sz="1200" b="1" dirty="0">
                <a:solidFill>
                  <a:srgbClr val="008000"/>
                </a:solidFill>
              </a:rPr>
              <a:t>"http://localhost:8080/send"</a:t>
            </a:r>
            <a:r>
              <a:rPr lang="en-US" altLang="zh-CN" sz="1200" dirty="0"/>
              <a:t>,</a:t>
            </a:r>
            <a:br>
              <a:rPr lang="en-US" altLang="zh-CN" sz="1200" dirty="0"/>
            </a:br>
            <a:r>
              <a:rPr lang="en-US" altLang="zh-CN" sz="1200" dirty="0"/>
              <a:t>      </a:t>
            </a:r>
            <a:r>
              <a:rPr lang="en-US" altLang="zh-CN" sz="1200" b="1" dirty="0" err="1">
                <a:solidFill>
                  <a:srgbClr val="660E7A"/>
                </a:solidFill>
              </a:rPr>
              <a:t>dataType</a:t>
            </a:r>
            <a:r>
              <a:rPr lang="en-US" altLang="zh-CN" sz="1200" dirty="0"/>
              <a:t>: </a:t>
            </a:r>
            <a:r>
              <a:rPr lang="en-US" altLang="zh-CN" sz="1200" b="1" dirty="0">
                <a:solidFill>
                  <a:srgbClr val="008000"/>
                </a:solidFill>
              </a:rPr>
              <a:t>'</a:t>
            </a:r>
            <a:r>
              <a:rPr lang="en-US" altLang="zh-CN" sz="1200" b="1" dirty="0" err="1">
                <a:solidFill>
                  <a:srgbClr val="008000"/>
                </a:solidFill>
              </a:rPr>
              <a:t>jsonp</a:t>
            </a:r>
            <a:r>
              <a:rPr lang="en-US" altLang="zh-CN" sz="1200" b="1" dirty="0">
                <a:solidFill>
                  <a:srgbClr val="008000"/>
                </a:solidFill>
              </a:rPr>
              <a:t>' </a:t>
            </a:r>
            <a:r>
              <a:rPr lang="en-US" altLang="zh-CN" sz="1200" i="1" dirty="0">
                <a:solidFill>
                  <a:srgbClr val="808080"/>
                </a:solidFill>
              </a:rPr>
              <a:t>//</a:t>
            </a:r>
            <a:r>
              <a:rPr lang="en-US" altLang="zh-CN" sz="1200" i="1" dirty="0">
                <a:solidFill>
                  <a:srgbClr val="808080"/>
                </a:solidFill>
                <a:latin typeface="Menlo-Regular" panose="020B0609030804020204" pitchFamily="49" charset="0"/>
              </a:rPr>
              <a:t>【</a:t>
            </a:r>
            <a:r>
              <a:rPr lang="en-US" altLang="zh-CN" sz="1200" i="1" dirty="0" err="1">
                <a:solidFill>
                  <a:srgbClr val="808080"/>
                </a:solidFill>
              </a:rPr>
              <a:t>jsonp</a:t>
            </a:r>
            <a:r>
              <a:rPr lang="zh-CN" altLang="en-US" sz="1200" i="1" dirty="0">
                <a:solidFill>
                  <a:srgbClr val="808080"/>
                </a:solidFill>
                <a:latin typeface="Menlo-Regular" panose="020B0609030804020204" pitchFamily="49" charset="0"/>
              </a:rPr>
              <a:t>进行跨域请求 只支持</a:t>
            </a:r>
            <a:r>
              <a:rPr lang="en-US" altLang="zh-CN" sz="1200" i="1" dirty="0">
                <a:solidFill>
                  <a:srgbClr val="808080"/>
                </a:solidFill>
              </a:rPr>
              <a:t>get</a:t>
            </a:r>
            <a:r>
              <a:rPr lang="en-US" altLang="zh-CN" sz="1200" i="1" dirty="0">
                <a:solidFill>
                  <a:srgbClr val="808080"/>
                </a:solidFill>
                <a:latin typeface="Menlo-Regular" panose="020B0609030804020204" pitchFamily="49" charset="0"/>
              </a:rPr>
              <a:t>】</a:t>
            </a:r>
            <a:br>
              <a:rPr lang="en-US" altLang="zh-CN" sz="1200" i="1" dirty="0">
                <a:solidFill>
                  <a:srgbClr val="808080"/>
                </a:solidFill>
                <a:latin typeface="Menlo-Regular" panose="020B0609030804020204" pitchFamily="49" charset="0"/>
              </a:rPr>
            </a:br>
            <a:r>
              <a:rPr lang="en-US" altLang="zh-CN" sz="1200" i="1" dirty="0">
                <a:solidFill>
                  <a:srgbClr val="808080"/>
                </a:solidFill>
                <a:latin typeface="Menlo-Regular" panose="020B0609030804020204" pitchFamily="49" charset="0"/>
              </a:rPr>
              <a:t>  </a:t>
            </a:r>
            <a:r>
              <a:rPr lang="en-US" altLang="zh-CN" sz="1200" dirty="0"/>
              <a:t>});</a:t>
            </a:r>
            <a:br>
              <a:rPr lang="en-US" altLang="zh-CN" sz="1200" dirty="0"/>
            </a:br>
            <a:r>
              <a:rPr lang="en-US" altLang="zh-CN" sz="1200" dirty="0"/>
              <a:t>  }</a:t>
            </a:r>
            <a:br>
              <a:rPr lang="en-US" altLang="zh-CN" sz="1200" dirty="0"/>
            </a:br>
            <a:r>
              <a:rPr lang="en-US" altLang="zh-CN" sz="1200" dirty="0"/>
              <a:t>}</a:t>
            </a:r>
            <a:endParaRPr lang="en-US" altLang="zh-CN" sz="1200" dirty="0"/>
          </a:p>
          <a:p>
            <a:pPr marL="0" indent="0">
              <a:buNone/>
            </a:pPr>
            <a:endParaRPr lang="en-US" altLang="zh-CN" sz="1200" dirty="0"/>
          </a:p>
          <a:p>
            <a:pPr marL="0" indent="0">
              <a:buNone/>
            </a:pPr>
            <a:r>
              <a:rPr lang="en-US" altLang="zh-CN" sz="1200" dirty="0"/>
              <a:t>$(</a:t>
            </a:r>
            <a:r>
              <a:rPr lang="en-US" altLang="zh-CN" sz="1200" b="1" dirty="0">
                <a:solidFill>
                  <a:srgbClr val="000080"/>
                </a:solidFill>
              </a:rPr>
              <a:t>function </a:t>
            </a:r>
            <a:r>
              <a:rPr lang="en-US" altLang="zh-CN" sz="1200" dirty="0"/>
              <a:t>() {</a:t>
            </a:r>
            <a:br>
              <a:rPr lang="en-US" altLang="zh-CN" sz="1200" dirty="0"/>
            </a:br>
            <a:r>
              <a:rPr lang="en-US" altLang="zh-CN" sz="1200" dirty="0"/>
              <a:t>  $(</a:t>
            </a:r>
            <a:r>
              <a:rPr lang="en-US" altLang="zh-CN" sz="1200" b="1" dirty="0">
                <a:solidFill>
                  <a:srgbClr val="008000"/>
                </a:solidFill>
              </a:rPr>
              <a:t>"form"</a:t>
            </a:r>
            <a:r>
              <a:rPr lang="en-US" altLang="zh-CN" sz="1200" dirty="0"/>
              <a:t>).</a:t>
            </a:r>
            <a:r>
              <a:rPr lang="en-US" altLang="zh-CN" sz="1200" dirty="0">
                <a:solidFill>
                  <a:srgbClr val="7A7A43"/>
                </a:solidFill>
              </a:rPr>
              <a:t>on</a:t>
            </a:r>
            <a:r>
              <a:rPr lang="en-US" altLang="zh-CN" sz="1200" dirty="0"/>
              <a:t>(</a:t>
            </a:r>
            <a:r>
              <a:rPr lang="en-US" altLang="zh-CN" sz="1200" b="1" dirty="0">
                <a:solidFill>
                  <a:srgbClr val="008000"/>
                </a:solidFill>
              </a:rPr>
              <a:t>'submit'</a:t>
            </a:r>
            <a:r>
              <a:rPr lang="en-US" altLang="zh-CN" sz="1200" dirty="0"/>
              <a:t>, </a:t>
            </a:r>
            <a:r>
              <a:rPr lang="en-US" altLang="zh-CN" sz="1200" b="1" dirty="0">
                <a:solidFill>
                  <a:srgbClr val="000080"/>
                </a:solidFill>
              </a:rPr>
              <a:t>function </a:t>
            </a:r>
            <a:r>
              <a:rPr lang="en-US" altLang="zh-CN" sz="1200" dirty="0"/>
              <a:t>(e) {</a:t>
            </a:r>
            <a:br>
              <a:rPr lang="en-US" altLang="zh-CN" sz="1200" dirty="0"/>
            </a:br>
            <a:r>
              <a:rPr lang="en-US" altLang="zh-CN" sz="1200" dirty="0"/>
              <a:t>    </a:t>
            </a:r>
            <a:r>
              <a:rPr lang="en-US" altLang="zh-CN" sz="1200" dirty="0" err="1"/>
              <a:t>e.</a:t>
            </a:r>
            <a:r>
              <a:rPr lang="en-US" altLang="zh-CN" sz="1200" dirty="0" err="1">
                <a:solidFill>
                  <a:srgbClr val="7A7A43"/>
                </a:solidFill>
              </a:rPr>
              <a:t>preventDefault</a:t>
            </a:r>
            <a:r>
              <a:rPr lang="en-US" altLang="zh-CN" sz="1200" dirty="0"/>
              <a:t>();</a:t>
            </a:r>
            <a:br>
              <a:rPr lang="en-US" altLang="zh-CN" sz="1200" dirty="0"/>
            </a:br>
            <a:r>
              <a:rPr lang="en-US" altLang="zh-CN" sz="1200" dirty="0"/>
              <a:t>  });</a:t>
            </a:r>
            <a:br>
              <a:rPr lang="en-US" altLang="zh-CN" sz="1200" dirty="0"/>
            </a:br>
            <a:r>
              <a:rPr lang="en-US" altLang="zh-CN" sz="1200" dirty="0"/>
              <a:t>  $( </a:t>
            </a:r>
            <a:r>
              <a:rPr lang="en-US" altLang="zh-CN" sz="1200" b="1" dirty="0">
                <a:solidFill>
                  <a:srgbClr val="008000"/>
                </a:solidFill>
              </a:rPr>
              <a:t>"#connect" </a:t>
            </a:r>
            <a:r>
              <a:rPr lang="en-US" altLang="zh-CN" sz="1200" dirty="0"/>
              <a:t>).</a:t>
            </a:r>
            <a:r>
              <a:rPr lang="en-US" altLang="zh-CN" sz="1200" dirty="0">
                <a:solidFill>
                  <a:srgbClr val="7A7A43"/>
                </a:solidFill>
              </a:rPr>
              <a:t>click</a:t>
            </a:r>
            <a:r>
              <a:rPr lang="en-US" altLang="zh-CN" sz="1200" dirty="0"/>
              <a:t>(</a:t>
            </a:r>
            <a:r>
              <a:rPr lang="en-US" altLang="zh-CN" sz="1200" b="1" dirty="0">
                <a:solidFill>
                  <a:srgbClr val="000080"/>
                </a:solidFill>
              </a:rPr>
              <a:t>function</a:t>
            </a:r>
            <a:r>
              <a:rPr lang="en-US" altLang="zh-CN" sz="1200" dirty="0"/>
              <a:t>() { </a:t>
            </a:r>
            <a:r>
              <a:rPr lang="en-US" altLang="zh-CN" sz="1200" dirty="0" err="1"/>
              <a:t>openSocket</a:t>
            </a:r>
            <a:r>
              <a:rPr lang="en-US" altLang="zh-CN" sz="1200" dirty="0"/>
              <a:t>(); });</a:t>
            </a:r>
            <a:br>
              <a:rPr lang="en-US" altLang="zh-CN" sz="1200" dirty="0"/>
            </a:br>
            <a:r>
              <a:rPr lang="en-US" altLang="zh-CN" sz="1200" dirty="0"/>
              <a:t>  $( </a:t>
            </a:r>
            <a:r>
              <a:rPr lang="en-US" altLang="zh-CN" sz="1200" b="1" dirty="0">
                <a:solidFill>
                  <a:srgbClr val="008000"/>
                </a:solidFill>
              </a:rPr>
              <a:t>"#disconnect" </a:t>
            </a:r>
            <a:r>
              <a:rPr lang="en-US" altLang="zh-CN" sz="1200" dirty="0"/>
              <a:t>).</a:t>
            </a:r>
            <a:r>
              <a:rPr lang="en-US" altLang="zh-CN" sz="1200" dirty="0">
                <a:solidFill>
                  <a:srgbClr val="7A7A43"/>
                </a:solidFill>
              </a:rPr>
              <a:t>click</a:t>
            </a:r>
            <a:r>
              <a:rPr lang="en-US" altLang="zh-CN" sz="1200" dirty="0"/>
              <a:t>(</a:t>
            </a:r>
            <a:r>
              <a:rPr lang="en-US" altLang="zh-CN" sz="1200" b="1" dirty="0">
                <a:solidFill>
                  <a:srgbClr val="000080"/>
                </a:solidFill>
              </a:rPr>
              <a:t>function</a:t>
            </a:r>
            <a:r>
              <a:rPr lang="en-US" altLang="zh-CN" sz="1200" dirty="0"/>
              <a:t>() { </a:t>
            </a:r>
            <a:r>
              <a:rPr lang="en-US" altLang="zh-CN" sz="1200" dirty="0" err="1"/>
              <a:t>closeSocket</a:t>
            </a:r>
            <a:r>
              <a:rPr lang="en-US" altLang="zh-CN" sz="1200" dirty="0"/>
              <a:t>(); });</a:t>
            </a:r>
            <a:br>
              <a:rPr lang="en-US" altLang="zh-CN" sz="1200" dirty="0"/>
            </a:br>
            <a:r>
              <a:rPr lang="en-US" altLang="zh-CN" sz="1200" dirty="0"/>
              <a:t>  $( </a:t>
            </a:r>
            <a:r>
              <a:rPr lang="en-US" altLang="zh-CN" sz="1200" b="1" dirty="0">
                <a:solidFill>
                  <a:srgbClr val="008000"/>
                </a:solidFill>
              </a:rPr>
              <a:t>"#send" </a:t>
            </a:r>
            <a:r>
              <a:rPr lang="en-US" altLang="zh-CN" sz="1200" dirty="0"/>
              <a:t>).</a:t>
            </a:r>
            <a:r>
              <a:rPr lang="en-US" altLang="zh-CN" sz="1200" dirty="0">
                <a:solidFill>
                  <a:srgbClr val="7A7A43"/>
                </a:solidFill>
              </a:rPr>
              <a:t>click</a:t>
            </a:r>
            <a:r>
              <a:rPr lang="en-US" altLang="zh-CN" sz="1200" dirty="0"/>
              <a:t>(</a:t>
            </a:r>
            <a:r>
              <a:rPr lang="en-US" altLang="zh-CN" sz="1200" b="1" dirty="0">
                <a:solidFill>
                  <a:srgbClr val="000080"/>
                </a:solidFill>
              </a:rPr>
              <a:t>function</a:t>
            </a:r>
            <a:r>
              <a:rPr lang="en-US" altLang="zh-CN" sz="1200" dirty="0"/>
              <a:t>() { </a:t>
            </a:r>
            <a:r>
              <a:rPr lang="en-US" altLang="zh-CN" sz="1200" dirty="0" err="1"/>
              <a:t>sendMessage</a:t>
            </a:r>
            <a:r>
              <a:rPr lang="en-US" altLang="zh-CN" sz="1200" dirty="0"/>
              <a:t>(); });</a:t>
            </a:r>
            <a:br>
              <a:rPr lang="en-US" altLang="zh-CN" sz="1200" dirty="0"/>
            </a:br>
            <a:r>
              <a:rPr lang="en-US" altLang="zh-CN" sz="1200" dirty="0"/>
              <a: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Transfer</a:t>
            </a:r>
            <a:r>
              <a:rPr kumimoji="1" lang="zh-CN" altLang="en-US" dirty="0"/>
              <a:t> </a:t>
            </a:r>
            <a:r>
              <a:rPr kumimoji="1" lang="en-US" altLang="zh-CN" dirty="0"/>
              <a:t>with</a:t>
            </a:r>
            <a:r>
              <a:rPr kumimoji="1" lang="zh-CN" altLang="en-US" dirty="0"/>
              <a:t> </a:t>
            </a:r>
            <a:r>
              <a:rPr kumimoji="1" lang="en-US" altLang="zh-CN" dirty="0"/>
              <a:t>WebSocket</a:t>
            </a:r>
            <a:endParaRPr kumimoji="1" lang="zh-CN" altLang="en-US" dirty="0"/>
          </a:p>
        </p:txBody>
      </p:sp>
      <p:sp>
        <p:nvSpPr>
          <p:cNvPr id="3" name="内容占位符 2"/>
          <p:cNvSpPr>
            <a:spLocks noGrp="1"/>
          </p:cNvSpPr>
          <p:nvPr>
            <p:ph idx="1"/>
          </p:nvPr>
        </p:nvSpPr>
        <p:spPr/>
        <p:txBody>
          <a:bodyPr>
            <a:normAutofit fontScale="32500" lnSpcReduction="20000"/>
          </a:bodyPr>
          <a:lstStyle/>
          <a:p>
            <a:r>
              <a:rPr kumimoji="1" lang="en-US" altLang="zh-CN" sz="4900" dirty="0"/>
              <a:t>frontend-</a:t>
            </a:r>
            <a:r>
              <a:rPr kumimoji="1" lang="en-US" altLang="zh-CN" sz="4900" dirty="0" err="1"/>
              <a:t>app.js</a:t>
            </a:r>
            <a:endParaRPr kumimoji="1" lang="en-US" altLang="zh-CN" sz="4900" dirty="0"/>
          </a:p>
          <a:p>
            <a:pPr marL="0" indent="0">
              <a:buNone/>
            </a:pPr>
            <a:r>
              <a:rPr lang="en-US" altLang="zh-CN" sz="3100" b="1" dirty="0">
                <a:solidFill>
                  <a:srgbClr val="000080"/>
                </a:solidFill>
              </a:rPr>
              <a:t>function </a:t>
            </a:r>
            <a:r>
              <a:rPr lang="en-US" altLang="zh-CN" sz="3100" i="1" dirty="0"/>
              <a:t>App</a:t>
            </a:r>
            <a:r>
              <a:rPr lang="en-US" altLang="zh-CN" sz="3100" dirty="0"/>
              <a:t>() {</a:t>
            </a:r>
            <a:br>
              <a:rPr lang="en-US" altLang="zh-CN" sz="3100" dirty="0"/>
            </a:br>
            <a:r>
              <a:rPr lang="en-US" altLang="zh-CN" sz="3100" dirty="0"/>
              <a:t>  </a:t>
            </a:r>
            <a:r>
              <a:rPr lang="en-US" altLang="zh-CN" sz="3100" b="1" dirty="0">
                <a:solidFill>
                  <a:srgbClr val="000080"/>
                </a:solidFill>
              </a:rPr>
              <a:t>return </a:t>
            </a:r>
            <a:r>
              <a:rPr lang="en-US" altLang="zh-CN" sz="3100" dirty="0"/>
              <a:t>(</a:t>
            </a:r>
            <a:br>
              <a:rPr lang="en-US" altLang="zh-CN" sz="3100" dirty="0"/>
            </a:br>
            <a:r>
              <a:rPr lang="en-US" altLang="zh-CN" sz="3100" dirty="0"/>
              <a:t>    &lt;</a:t>
            </a:r>
            <a:r>
              <a:rPr lang="en-US" altLang="zh-CN" sz="3100" b="1" dirty="0">
                <a:solidFill>
                  <a:srgbClr val="000080"/>
                </a:solidFill>
              </a:rPr>
              <a:t>div </a:t>
            </a:r>
            <a:r>
              <a:rPr lang="en-US" altLang="zh-CN" sz="3100" b="1" dirty="0" err="1">
                <a:solidFill>
                  <a:srgbClr val="0000FF"/>
                </a:solidFill>
              </a:rPr>
              <a:t>className</a:t>
            </a:r>
            <a:r>
              <a:rPr lang="en-US" altLang="zh-CN" sz="3100" b="1" dirty="0">
                <a:solidFill>
                  <a:srgbClr val="008000"/>
                </a:solidFill>
              </a:rPr>
              <a:t>="App"</a:t>
            </a:r>
            <a:r>
              <a:rPr lang="en-US" altLang="zh-CN" sz="3100" dirty="0"/>
              <a:t>&gt;</a:t>
            </a:r>
            <a:br>
              <a:rPr lang="en-US" altLang="zh-CN" sz="3100" dirty="0"/>
            </a:br>
            <a:r>
              <a:rPr lang="en-US" altLang="zh-CN" sz="3100" dirty="0"/>
              <a:t>      &lt;</a:t>
            </a:r>
            <a:r>
              <a:rPr lang="en-US" altLang="zh-CN" sz="3100" b="1" dirty="0">
                <a:solidFill>
                  <a:srgbClr val="000080"/>
                </a:solidFill>
              </a:rPr>
              <a:t>div </a:t>
            </a:r>
            <a:r>
              <a:rPr lang="en-US" altLang="zh-CN" sz="3100" b="1" dirty="0">
                <a:solidFill>
                  <a:srgbClr val="0000FF"/>
                </a:solidFill>
              </a:rPr>
              <a:t>id</a:t>
            </a:r>
            <a:r>
              <a:rPr lang="en-US" altLang="zh-CN" sz="3100" b="1" dirty="0">
                <a:solidFill>
                  <a:srgbClr val="008000"/>
                </a:solidFill>
              </a:rPr>
              <a:t>="main-content" </a:t>
            </a:r>
            <a:r>
              <a:rPr lang="en-US" altLang="zh-CN" sz="3100" b="1" dirty="0" err="1">
                <a:solidFill>
                  <a:srgbClr val="0000FF"/>
                </a:solidFill>
              </a:rPr>
              <a:t>className</a:t>
            </a:r>
            <a:r>
              <a:rPr lang="en-US" altLang="zh-CN" sz="3100" b="1" dirty="0">
                <a:solidFill>
                  <a:srgbClr val="008000"/>
                </a:solidFill>
              </a:rPr>
              <a:t>="container"</a:t>
            </a:r>
            <a:r>
              <a:rPr lang="en-US" altLang="zh-CN" sz="3100" dirty="0"/>
              <a:t>&gt;</a:t>
            </a:r>
            <a:br>
              <a:rPr lang="en-US" altLang="zh-CN" sz="3100" dirty="0"/>
            </a:br>
            <a:r>
              <a:rPr lang="en-US" altLang="zh-CN" sz="3100" dirty="0"/>
              <a:t>        &lt;</a:t>
            </a:r>
            <a:r>
              <a:rPr lang="en-US" altLang="zh-CN" sz="3100" b="1" dirty="0">
                <a:solidFill>
                  <a:srgbClr val="000080"/>
                </a:solidFill>
              </a:rPr>
              <a:t>div </a:t>
            </a:r>
            <a:r>
              <a:rPr lang="en-US" altLang="zh-CN" sz="3100" b="1" dirty="0" err="1">
                <a:solidFill>
                  <a:srgbClr val="0000FF"/>
                </a:solidFill>
              </a:rPr>
              <a:t>className</a:t>
            </a:r>
            <a:r>
              <a:rPr lang="en-US" altLang="zh-CN" sz="3100" b="1" dirty="0">
                <a:solidFill>
                  <a:srgbClr val="008000"/>
                </a:solidFill>
              </a:rPr>
              <a:t>="row"</a:t>
            </a:r>
            <a:r>
              <a:rPr lang="en-US" altLang="zh-CN" sz="3100" dirty="0"/>
              <a:t>&gt;</a:t>
            </a:r>
            <a:br>
              <a:rPr lang="en-US" altLang="zh-CN" sz="3100" dirty="0"/>
            </a:br>
            <a:r>
              <a:rPr lang="en-US" altLang="zh-CN" sz="3100" dirty="0"/>
              <a:t>          &lt;</a:t>
            </a:r>
            <a:r>
              <a:rPr lang="en-US" altLang="zh-CN" sz="3100" b="1" dirty="0">
                <a:solidFill>
                  <a:srgbClr val="000080"/>
                </a:solidFill>
              </a:rPr>
              <a:t>div </a:t>
            </a:r>
            <a:r>
              <a:rPr lang="en-US" altLang="zh-CN" sz="3100" b="1" dirty="0" err="1">
                <a:solidFill>
                  <a:srgbClr val="0000FF"/>
                </a:solidFill>
              </a:rPr>
              <a:t>className</a:t>
            </a:r>
            <a:r>
              <a:rPr lang="en-US" altLang="zh-CN" sz="3100" b="1" dirty="0">
                <a:solidFill>
                  <a:srgbClr val="008000"/>
                </a:solidFill>
              </a:rPr>
              <a:t>="col-md-6"</a:t>
            </a:r>
            <a:r>
              <a:rPr lang="en-US" altLang="zh-CN" sz="3100" dirty="0"/>
              <a:t>&gt;</a:t>
            </a:r>
            <a:br>
              <a:rPr lang="en-US" altLang="zh-CN" sz="3100" dirty="0"/>
            </a:br>
            <a:r>
              <a:rPr lang="en-US" altLang="zh-CN" sz="3100" dirty="0"/>
              <a:t>            &lt;</a:t>
            </a:r>
            <a:r>
              <a:rPr lang="en-US" altLang="zh-CN" sz="3100" b="1" dirty="0">
                <a:solidFill>
                  <a:srgbClr val="000080"/>
                </a:solidFill>
              </a:rPr>
              <a:t>form </a:t>
            </a:r>
            <a:r>
              <a:rPr lang="en-US" altLang="zh-CN" sz="3100" b="1" dirty="0" err="1">
                <a:solidFill>
                  <a:srgbClr val="0000FF"/>
                </a:solidFill>
              </a:rPr>
              <a:t>className</a:t>
            </a:r>
            <a:r>
              <a:rPr lang="en-US" altLang="zh-CN" sz="3100" b="1" dirty="0">
                <a:solidFill>
                  <a:srgbClr val="008000"/>
                </a:solidFill>
              </a:rPr>
              <a:t>="form-inline"</a:t>
            </a:r>
            <a:r>
              <a:rPr lang="en-US" altLang="zh-CN" sz="3100" dirty="0"/>
              <a:t>&gt;</a:t>
            </a:r>
            <a:br>
              <a:rPr lang="en-US" altLang="zh-CN" sz="3100" dirty="0"/>
            </a:br>
            <a:r>
              <a:rPr lang="en-US" altLang="zh-CN" sz="3100" dirty="0"/>
              <a:t>              &lt;</a:t>
            </a:r>
            <a:r>
              <a:rPr lang="en-US" altLang="zh-CN" sz="3100" b="1" dirty="0">
                <a:solidFill>
                  <a:srgbClr val="000080"/>
                </a:solidFill>
              </a:rPr>
              <a:t>div </a:t>
            </a:r>
            <a:r>
              <a:rPr lang="en-US" altLang="zh-CN" sz="3100" b="1" dirty="0" err="1">
                <a:solidFill>
                  <a:srgbClr val="0000FF"/>
                </a:solidFill>
              </a:rPr>
              <a:t>className</a:t>
            </a:r>
            <a:r>
              <a:rPr lang="en-US" altLang="zh-CN" sz="3100" b="1" dirty="0">
                <a:solidFill>
                  <a:srgbClr val="008000"/>
                </a:solidFill>
              </a:rPr>
              <a:t>="form-group"</a:t>
            </a:r>
            <a:r>
              <a:rPr lang="en-US" altLang="zh-CN" sz="3100" dirty="0"/>
              <a:t>&gt;</a:t>
            </a:r>
            <a:br>
              <a:rPr lang="en-US" altLang="zh-CN" sz="3100" dirty="0"/>
            </a:br>
            <a:r>
              <a:rPr lang="en-US" altLang="zh-CN" sz="3100" dirty="0"/>
              <a:t>                &lt;</a:t>
            </a:r>
            <a:r>
              <a:rPr lang="en-US" altLang="zh-CN" sz="3100" b="1" dirty="0">
                <a:solidFill>
                  <a:srgbClr val="000080"/>
                </a:solidFill>
              </a:rPr>
              <a:t>label </a:t>
            </a:r>
            <a:r>
              <a:rPr lang="en-US" altLang="zh-CN" sz="3100" b="1" dirty="0" err="1">
                <a:solidFill>
                  <a:srgbClr val="0000FF"/>
                </a:solidFill>
              </a:rPr>
              <a:t>htmlFor</a:t>
            </a:r>
            <a:r>
              <a:rPr lang="en-US" altLang="zh-CN" sz="3100" b="1" dirty="0">
                <a:solidFill>
                  <a:srgbClr val="008000"/>
                </a:solidFill>
              </a:rPr>
              <a:t>="connect"</a:t>
            </a:r>
            <a:r>
              <a:rPr lang="en-US" altLang="zh-CN" sz="3100" dirty="0"/>
              <a:t>&gt;WebSocket connection:&lt;/</a:t>
            </a:r>
            <a:r>
              <a:rPr lang="en-US" altLang="zh-CN" sz="3100" b="1" dirty="0">
                <a:solidFill>
                  <a:srgbClr val="000080"/>
                </a:solidFill>
              </a:rPr>
              <a:t>label</a:t>
            </a:r>
            <a:r>
              <a:rPr lang="en-US" altLang="zh-CN" sz="3100" dirty="0"/>
              <a:t>&gt;</a:t>
            </a:r>
            <a:br>
              <a:rPr lang="en-US" altLang="zh-CN" sz="3100" dirty="0"/>
            </a:br>
            <a:r>
              <a:rPr lang="en-US" altLang="zh-CN" sz="3100" dirty="0"/>
              <a:t>                &lt;</a:t>
            </a:r>
            <a:r>
              <a:rPr lang="en-US" altLang="zh-CN" sz="3100" b="1" dirty="0">
                <a:solidFill>
                  <a:srgbClr val="000080"/>
                </a:solidFill>
              </a:rPr>
              <a:t>button </a:t>
            </a:r>
            <a:r>
              <a:rPr lang="en-US" altLang="zh-CN" sz="3100" b="1" dirty="0">
                <a:solidFill>
                  <a:srgbClr val="0000FF"/>
                </a:solidFill>
              </a:rPr>
              <a:t>id</a:t>
            </a:r>
            <a:r>
              <a:rPr lang="en-US" altLang="zh-CN" sz="3100" b="1" dirty="0">
                <a:solidFill>
                  <a:srgbClr val="008000"/>
                </a:solidFill>
              </a:rPr>
              <a:t>="connect" </a:t>
            </a:r>
            <a:r>
              <a:rPr lang="en-US" altLang="zh-CN" sz="3100" b="1" dirty="0" err="1">
                <a:solidFill>
                  <a:srgbClr val="0000FF"/>
                </a:solidFill>
              </a:rPr>
              <a:t>className</a:t>
            </a:r>
            <a:r>
              <a:rPr lang="en-US" altLang="zh-CN" sz="3100" b="1" dirty="0">
                <a:solidFill>
                  <a:srgbClr val="008000"/>
                </a:solidFill>
              </a:rPr>
              <a:t>="</a:t>
            </a:r>
            <a:r>
              <a:rPr lang="en-US" altLang="zh-CN" sz="3100" b="1" dirty="0" err="1">
                <a:solidFill>
                  <a:srgbClr val="008000"/>
                </a:solidFill>
              </a:rPr>
              <a:t>btn</a:t>
            </a:r>
            <a:r>
              <a:rPr lang="en-US" altLang="zh-CN" sz="3100" b="1" dirty="0">
                <a:solidFill>
                  <a:srgbClr val="008000"/>
                </a:solidFill>
              </a:rPr>
              <a:t> </a:t>
            </a:r>
            <a:r>
              <a:rPr lang="en-US" altLang="zh-CN" sz="3100" b="1" dirty="0" err="1">
                <a:solidFill>
                  <a:srgbClr val="008000"/>
                </a:solidFill>
              </a:rPr>
              <a:t>btn</a:t>
            </a:r>
            <a:r>
              <a:rPr lang="en-US" altLang="zh-CN" sz="3100" b="1" dirty="0">
                <a:solidFill>
                  <a:srgbClr val="008000"/>
                </a:solidFill>
              </a:rPr>
              <a:t>-default”</a:t>
            </a:r>
            <a:endParaRPr lang="en-US" altLang="zh-CN" sz="3100" b="1" dirty="0">
              <a:solidFill>
                <a:srgbClr val="008000"/>
              </a:solidFill>
            </a:endParaRPr>
          </a:p>
          <a:p>
            <a:pPr marL="0" indent="0">
              <a:buNone/>
            </a:pPr>
            <a:r>
              <a:rPr lang="zh-CN" altLang="en-US" sz="3100" b="1" dirty="0">
                <a:solidFill>
                  <a:srgbClr val="008000"/>
                </a:solidFill>
              </a:rPr>
              <a:t>                                </a:t>
            </a:r>
            <a:r>
              <a:rPr lang="en-US" altLang="zh-CN" sz="3100" b="1" dirty="0">
                <a:solidFill>
                  <a:srgbClr val="008000"/>
                </a:solidFill>
              </a:rPr>
              <a:t> </a:t>
            </a:r>
            <a:r>
              <a:rPr lang="en-US" altLang="zh-CN" sz="3100" b="1" dirty="0">
                <a:solidFill>
                  <a:srgbClr val="0000FF"/>
                </a:solidFill>
              </a:rPr>
              <a:t>type</a:t>
            </a:r>
            <a:r>
              <a:rPr lang="en-US" altLang="zh-CN" sz="3100" b="1" dirty="0">
                <a:solidFill>
                  <a:srgbClr val="008000"/>
                </a:solidFill>
              </a:rPr>
              <a:t>="submit"</a:t>
            </a:r>
            <a:r>
              <a:rPr lang="en-US" altLang="zh-CN" sz="3100" dirty="0"/>
              <a:t>&gt;Connect&lt;/</a:t>
            </a:r>
            <a:r>
              <a:rPr lang="en-US" altLang="zh-CN" sz="3100" b="1" dirty="0">
                <a:solidFill>
                  <a:srgbClr val="000080"/>
                </a:solidFill>
              </a:rPr>
              <a:t>button</a:t>
            </a:r>
            <a:r>
              <a:rPr lang="en-US" altLang="zh-CN" sz="3100" dirty="0"/>
              <a:t>&gt;</a:t>
            </a:r>
            <a:br>
              <a:rPr lang="en-US" altLang="zh-CN" sz="3100" dirty="0"/>
            </a:br>
            <a:r>
              <a:rPr lang="en-US" altLang="zh-CN" sz="3100" dirty="0"/>
              <a:t>                &lt;</a:t>
            </a:r>
            <a:r>
              <a:rPr lang="en-US" altLang="zh-CN" sz="3100" b="1" dirty="0">
                <a:solidFill>
                  <a:srgbClr val="000080"/>
                </a:solidFill>
              </a:rPr>
              <a:t>button </a:t>
            </a:r>
            <a:r>
              <a:rPr lang="en-US" altLang="zh-CN" sz="3100" b="1" dirty="0">
                <a:solidFill>
                  <a:srgbClr val="0000FF"/>
                </a:solidFill>
              </a:rPr>
              <a:t>id</a:t>
            </a:r>
            <a:r>
              <a:rPr lang="en-US" altLang="zh-CN" sz="3100" b="1" dirty="0">
                <a:solidFill>
                  <a:srgbClr val="008000"/>
                </a:solidFill>
              </a:rPr>
              <a:t>="disconnect" </a:t>
            </a:r>
            <a:r>
              <a:rPr lang="en-US" altLang="zh-CN" sz="3100" b="1" dirty="0" err="1">
                <a:solidFill>
                  <a:srgbClr val="0000FF"/>
                </a:solidFill>
              </a:rPr>
              <a:t>className</a:t>
            </a:r>
            <a:r>
              <a:rPr lang="en-US" altLang="zh-CN" sz="3100" b="1" dirty="0">
                <a:solidFill>
                  <a:srgbClr val="008000"/>
                </a:solidFill>
              </a:rPr>
              <a:t>="</a:t>
            </a:r>
            <a:r>
              <a:rPr lang="en-US" altLang="zh-CN" sz="3100" b="1" dirty="0" err="1">
                <a:solidFill>
                  <a:srgbClr val="008000"/>
                </a:solidFill>
              </a:rPr>
              <a:t>btn</a:t>
            </a:r>
            <a:r>
              <a:rPr lang="en-US" altLang="zh-CN" sz="3100" b="1" dirty="0">
                <a:solidFill>
                  <a:srgbClr val="008000"/>
                </a:solidFill>
              </a:rPr>
              <a:t> </a:t>
            </a:r>
            <a:r>
              <a:rPr lang="en-US" altLang="zh-CN" sz="3100" b="1" dirty="0" err="1">
                <a:solidFill>
                  <a:srgbClr val="008000"/>
                </a:solidFill>
              </a:rPr>
              <a:t>btn</a:t>
            </a:r>
            <a:r>
              <a:rPr lang="en-US" altLang="zh-CN" sz="3100" b="1" dirty="0">
                <a:solidFill>
                  <a:srgbClr val="008000"/>
                </a:solidFill>
              </a:rPr>
              <a:t>-default”</a:t>
            </a:r>
            <a:endParaRPr lang="en-US" altLang="zh-CN" sz="3100" b="1" dirty="0">
              <a:solidFill>
                <a:srgbClr val="008000"/>
              </a:solidFill>
            </a:endParaRPr>
          </a:p>
          <a:p>
            <a:pPr marL="0" indent="0">
              <a:buNone/>
            </a:pPr>
            <a:r>
              <a:rPr lang="zh-CN" altLang="en-US" sz="3100" b="1" dirty="0">
                <a:solidFill>
                  <a:srgbClr val="008000"/>
                </a:solidFill>
              </a:rPr>
              <a:t>                               </a:t>
            </a:r>
            <a:r>
              <a:rPr lang="en-US" altLang="zh-CN" sz="3100" b="1" dirty="0">
                <a:solidFill>
                  <a:srgbClr val="008000"/>
                </a:solidFill>
              </a:rPr>
              <a:t> </a:t>
            </a:r>
            <a:r>
              <a:rPr lang="zh-CN" altLang="en-US" sz="3100" b="1" dirty="0">
                <a:solidFill>
                  <a:srgbClr val="008000"/>
                </a:solidFill>
              </a:rPr>
              <a:t> </a:t>
            </a:r>
            <a:r>
              <a:rPr lang="en-US" altLang="zh-CN" sz="3100" b="1" dirty="0">
                <a:solidFill>
                  <a:srgbClr val="0000FF"/>
                </a:solidFill>
              </a:rPr>
              <a:t>type</a:t>
            </a:r>
            <a:r>
              <a:rPr lang="en-US" altLang="zh-CN" sz="3100" b="1" dirty="0">
                <a:solidFill>
                  <a:srgbClr val="008000"/>
                </a:solidFill>
              </a:rPr>
              <a:t>="submit" </a:t>
            </a:r>
            <a:r>
              <a:rPr lang="en-US" altLang="zh-CN" sz="3100" b="1" dirty="0">
                <a:solidFill>
                  <a:srgbClr val="0000FF"/>
                </a:solidFill>
              </a:rPr>
              <a:t>disabled</a:t>
            </a:r>
            <a:r>
              <a:rPr lang="en-US" altLang="zh-CN" sz="3100" b="1" dirty="0">
                <a:solidFill>
                  <a:srgbClr val="008000"/>
                </a:solidFill>
              </a:rPr>
              <a:t>="disabled"</a:t>
            </a:r>
            <a:r>
              <a:rPr lang="en-US" altLang="zh-CN" sz="3100" dirty="0"/>
              <a:t>&gt;Disconnect</a:t>
            </a:r>
            <a:br>
              <a:rPr lang="en-US" altLang="zh-CN" sz="3100" dirty="0"/>
            </a:br>
            <a:r>
              <a:rPr lang="en-US" altLang="zh-CN" sz="3100" dirty="0"/>
              <a:t>                &lt;/</a:t>
            </a:r>
            <a:r>
              <a:rPr lang="en-US" altLang="zh-CN" sz="3100" b="1" dirty="0">
                <a:solidFill>
                  <a:srgbClr val="000080"/>
                </a:solidFill>
              </a:rPr>
              <a:t>button</a:t>
            </a:r>
            <a:r>
              <a:rPr lang="en-US" altLang="zh-CN" sz="3100" dirty="0"/>
              <a:t>&gt;</a:t>
            </a:r>
            <a:br>
              <a:rPr lang="en-US" altLang="zh-CN" sz="3100" dirty="0"/>
            </a:br>
            <a:r>
              <a:rPr lang="en-US" altLang="zh-CN" sz="3100" dirty="0"/>
              <a:t>              &lt;/</a:t>
            </a:r>
            <a:r>
              <a:rPr lang="en-US" altLang="zh-CN" sz="3100" b="1" dirty="0">
                <a:solidFill>
                  <a:srgbClr val="000080"/>
                </a:solidFill>
              </a:rPr>
              <a:t>div</a:t>
            </a:r>
            <a:r>
              <a:rPr lang="en-US" altLang="zh-CN" sz="3100" dirty="0"/>
              <a:t>&gt;</a:t>
            </a:r>
            <a:br>
              <a:rPr lang="en-US" altLang="zh-CN" sz="3100" dirty="0"/>
            </a:br>
            <a:r>
              <a:rPr lang="en-US" altLang="zh-CN" sz="3100" dirty="0"/>
              <a:t>            &lt;/</a:t>
            </a:r>
            <a:r>
              <a:rPr lang="en-US" altLang="zh-CN" sz="3100" b="1" dirty="0">
                <a:solidFill>
                  <a:srgbClr val="000080"/>
                </a:solidFill>
              </a:rPr>
              <a:t>form</a:t>
            </a:r>
            <a:r>
              <a:rPr lang="en-US" altLang="zh-CN" sz="3100" dirty="0"/>
              <a:t>&gt;</a:t>
            </a:r>
            <a:br>
              <a:rPr lang="en-US" altLang="zh-CN" sz="3100" dirty="0"/>
            </a:br>
            <a:r>
              <a:rPr lang="en-US" altLang="zh-CN" sz="3100" dirty="0"/>
              <a:t>          &lt;/</a:t>
            </a:r>
            <a:r>
              <a:rPr lang="en-US" altLang="zh-CN" sz="3100" b="1" dirty="0">
                <a:solidFill>
                  <a:srgbClr val="000080"/>
                </a:solidFill>
              </a:rPr>
              <a:t>div</a:t>
            </a:r>
            <a:r>
              <a:rPr lang="en-US" altLang="zh-CN" sz="3100" dirty="0"/>
              <a:t>&gt;</a:t>
            </a:r>
            <a:br>
              <a:rPr lang="en-US" altLang="zh-CN" sz="3100" dirty="0"/>
            </a:br>
            <a:r>
              <a:rPr lang="en-US" altLang="zh-CN" sz="3100" dirty="0"/>
              <a:t>          &lt;</a:t>
            </a:r>
            <a:r>
              <a:rPr lang="en-US" altLang="zh-CN" sz="3100" b="1" dirty="0">
                <a:solidFill>
                  <a:srgbClr val="000080"/>
                </a:solidFill>
              </a:rPr>
              <a:t>div </a:t>
            </a:r>
            <a:r>
              <a:rPr lang="en-US" altLang="zh-CN" sz="3100" b="1" dirty="0" err="1">
                <a:solidFill>
                  <a:srgbClr val="0000FF"/>
                </a:solidFill>
              </a:rPr>
              <a:t>className</a:t>
            </a:r>
            <a:r>
              <a:rPr lang="en-US" altLang="zh-CN" sz="3100" b="1" dirty="0">
                <a:solidFill>
                  <a:srgbClr val="008000"/>
                </a:solidFill>
              </a:rPr>
              <a:t>="col-md-6"</a:t>
            </a:r>
            <a:r>
              <a:rPr lang="en-US" altLang="zh-CN" sz="3100" dirty="0"/>
              <a:t>&gt;</a:t>
            </a:r>
            <a:br>
              <a:rPr lang="en-US" altLang="zh-CN" sz="3100" dirty="0"/>
            </a:br>
            <a:r>
              <a:rPr lang="en-US" altLang="zh-CN" sz="3100" dirty="0"/>
              <a:t>            &lt;</a:t>
            </a:r>
            <a:r>
              <a:rPr lang="en-US" altLang="zh-CN" sz="3100" b="1" dirty="0">
                <a:solidFill>
                  <a:srgbClr val="000080"/>
                </a:solidFill>
              </a:rPr>
              <a:t>form </a:t>
            </a:r>
            <a:r>
              <a:rPr lang="en-US" altLang="zh-CN" sz="3100" b="1" dirty="0" err="1">
                <a:solidFill>
                  <a:srgbClr val="0000FF"/>
                </a:solidFill>
              </a:rPr>
              <a:t>className</a:t>
            </a:r>
            <a:r>
              <a:rPr lang="en-US" altLang="zh-CN" sz="3100" b="1" dirty="0">
                <a:solidFill>
                  <a:srgbClr val="008000"/>
                </a:solidFill>
              </a:rPr>
              <a:t>="form-inline"</a:t>
            </a:r>
            <a:r>
              <a:rPr lang="en-US" altLang="zh-CN" sz="3100" dirty="0"/>
              <a:t>&gt;</a:t>
            </a:r>
            <a:br>
              <a:rPr lang="en-US" altLang="zh-CN" sz="3100" dirty="0"/>
            </a:br>
            <a:r>
              <a:rPr lang="en-US" altLang="zh-CN" sz="3100" dirty="0"/>
              <a:t>              &lt;</a:t>
            </a:r>
            <a:r>
              <a:rPr lang="en-US" altLang="zh-CN" sz="3100" b="1" dirty="0">
                <a:solidFill>
                  <a:srgbClr val="000080"/>
                </a:solidFill>
              </a:rPr>
              <a:t>div </a:t>
            </a:r>
            <a:r>
              <a:rPr lang="en-US" altLang="zh-CN" sz="3100" b="1" dirty="0" err="1">
                <a:solidFill>
                  <a:srgbClr val="0000FF"/>
                </a:solidFill>
              </a:rPr>
              <a:t>className</a:t>
            </a:r>
            <a:r>
              <a:rPr lang="en-US" altLang="zh-CN" sz="3100" b="1" dirty="0">
                <a:solidFill>
                  <a:srgbClr val="008000"/>
                </a:solidFill>
              </a:rPr>
              <a:t>="form-group"</a:t>
            </a:r>
            <a:r>
              <a:rPr lang="en-US" altLang="zh-CN" sz="3100" dirty="0"/>
              <a:t>&gt;</a:t>
            </a:r>
            <a:br>
              <a:rPr lang="en-US" altLang="zh-CN" sz="3100" dirty="0"/>
            </a:br>
            <a:r>
              <a:rPr lang="en-US" altLang="zh-CN" sz="3100" dirty="0"/>
              <a:t>                &lt;</a:t>
            </a:r>
            <a:r>
              <a:rPr lang="en-US" altLang="zh-CN" sz="3100" b="1" dirty="0">
                <a:solidFill>
                  <a:srgbClr val="000080"/>
                </a:solidFill>
              </a:rPr>
              <a:t>label </a:t>
            </a:r>
            <a:r>
              <a:rPr lang="en-US" altLang="zh-CN" sz="3100" b="1" dirty="0" err="1">
                <a:solidFill>
                  <a:srgbClr val="0000FF"/>
                </a:solidFill>
              </a:rPr>
              <a:t>htmlFor</a:t>
            </a:r>
            <a:r>
              <a:rPr lang="en-US" altLang="zh-CN" sz="3100" b="1" dirty="0">
                <a:solidFill>
                  <a:srgbClr val="008000"/>
                </a:solidFill>
              </a:rPr>
              <a:t>="name"</a:t>
            </a:r>
            <a:r>
              <a:rPr lang="en-US" altLang="zh-CN" sz="3100" dirty="0"/>
              <a:t>&gt;What is your name?&lt;/</a:t>
            </a:r>
            <a:r>
              <a:rPr lang="en-US" altLang="zh-CN" sz="3100" b="1" dirty="0">
                <a:solidFill>
                  <a:srgbClr val="000080"/>
                </a:solidFill>
              </a:rPr>
              <a:t>label</a:t>
            </a:r>
            <a:r>
              <a:rPr lang="en-US" altLang="zh-CN" sz="3100" dirty="0"/>
              <a:t>&gt;</a:t>
            </a:r>
            <a:br>
              <a:rPr lang="en-US" altLang="zh-CN" sz="3100" dirty="0"/>
            </a:br>
            <a:r>
              <a:rPr lang="en-US" altLang="zh-CN" sz="3100" dirty="0"/>
              <a:t>                &lt;</a:t>
            </a:r>
            <a:r>
              <a:rPr lang="en-US" altLang="zh-CN" sz="3100" b="1" dirty="0">
                <a:solidFill>
                  <a:srgbClr val="000080"/>
                </a:solidFill>
              </a:rPr>
              <a:t>input </a:t>
            </a:r>
            <a:r>
              <a:rPr lang="en-US" altLang="zh-CN" sz="3100" b="1" dirty="0">
                <a:solidFill>
                  <a:srgbClr val="0000FF"/>
                </a:solidFill>
              </a:rPr>
              <a:t>type</a:t>
            </a:r>
            <a:r>
              <a:rPr lang="en-US" altLang="zh-CN" sz="3100" b="1" dirty="0">
                <a:solidFill>
                  <a:srgbClr val="008000"/>
                </a:solidFill>
              </a:rPr>
              <a:t>="text" </a:t>
            </a:r>
            <a:r>
              <a:rPr lang="en-US" altLang="zh-CN" sz="3100" b="1" dirty="0">
                <a:solidFill>
                  <a:srgbClr val="0000FF"/>
                </a:solidFill>
              </a:rPr>
              <a:t>id</a:t>
            </a:r>
            <a:r>
              <a:rPr lang="en-US" altLang="zh-CN" sz="3100" b="1" dirty="0">
                <a:solidFill>
                  <a:srgbClr val="008000"/>
                </a:solidFill>
              </a:rPr>
              <a:t>="name" </a:t>
            </a:r>
            <a:r>
              <a:rPr lang="en-US" altLang="zh-CN" sz="3100" b="1" dirty="0" err="1">
                <a:solidFill>
                  <a:srgbClr val="0000FF"/>
                </a:solidFill>
              </a:rPr>
              <a:t>className</a:t>
            </a:r>
            <a:r>
              <a:rPr lang="en-US" altLang="zh-CN" sz="3100" b="1" dirty="0">
                <a:solidFill>
                  <a:srgbClr val="008000"/>
                </a:solidFill>
              </a:rPr>
              <a:t>="form-control" </a:t>
            </a:r>
            <a:endParaRPr lang="en-US" altLang="zh-CN" sz="3100" b="1" dirty="0">
              <a:solidFill>
                <a:srgbClr val="008000"/>
              </a:solidFill>
            </a:endParaRPr>
          </a:p>
          <a:p>
            <a:pPr marL="0" indent="0">
              <a:buNone/>
            </a:pPr>
            <a:r>
              <a:rPr lang="zh-CN" altLang="en-US" sz="3100" b="1" dirty="0">
                <a:solidFill>
                  <a:srgbClr val="008000"/>
                </a:solidFill>
              </a:rPr>
              <a:t>                              </a:t>
            </a:r>
            <a:r>
              <a:rPr lang="en-US" altLang="zh-CN" sz="3100" b="1" dirty="0">
                <a:solidFill>
                  <a:srgbClr val="0000FF"/>
                </a:solidFill>
              </a:rPr>
              <a:t>placeholder</a:t>
            </a:r>
            <a:r>
              <a:rPr lang="en-US" altLang="zh-CN" sz="3100" b="1" dirty="0">
                <a:solidFill>
                  <a:srgbClr val="008000"/>
                </a:solidFill>
              </a:rPr>
              <a:t>="Your name here..."</a:t>
            </a:r>
            <a:r>
              <a:rPr lang="en-US" altLang="zh-CN" sz="3100" dirty="0"/>
              <a:t>/&gt;</a:t>
            </a:r>
            <a:br>
              <a:rPr lang="en-US" altLang="zh-CN" sz="3100" dirty="0"/>
            </a:br>
            <a:r>
              <a:rPr lang="en-US" altLang="zh-CN" sz="3100" dirty="0"/>
              <a:t>              &lt;/</a:t>
            </a:r>
            <a:r>
              <a:rPr lang="en-US" altLang="zh-CN" sz="3100" b="1" dirty="0">
                <a:solidFill>
                  <a:srgbClr val="000080"/>
                </a:solidFill>
              </a:rPr>
              <a:t>div</a:t>
            </a:r>
            <a:r>
              <a:rPr lang="en-US" altLang="zh-CN" sz="3100" dirty="0"/>
              <a:t>&gt;</a:t>
            </a:r>
            <a:br>
              <a:rPr lang="en-US" altLang="zh-CN" sz="3100" dirty="0"/>
            </a:br>
            <a:r>
              <a:rPr lang="en-US" altLang="zh-CN" sz="3100" dirty="0"/>
              <a:t>              &lt;</a:t>
            </a:r>
            <a:r>
              <a:rPr lang="en-US" altLang="zh-CN" sz="3100" b="1" dirty="0">
                <a:solidFill>
                  <a:srgbClr val="000080"/>
                </a:solidFill>
              </a:rPr>
              <a:t>button </a:t>
            </a:r>
            <a:r>
              <a:rPr lang="en-US" altLang="zh-CN" sz="3100" b="1" dirty="0">
                <a:solidFill>
                  <a:srgbClr val="0000FF"/>
                </a:solidFill>
              </a:rPr>
              <a:t>id</a:t>
            </a:r>
            <a:r>
              <a:rPr lang="en-US" altLang="zh-CN" sz="3100" b="1" dirty="0">
                <a:solidFill>
                  <a:srgbClr val="008000"/>
                </a:solidFill>
              </a:rPr>
              <a:t>="send" </a:t>
            </a:r>
            <a:r>
              <a:rPr lang="en-US" altLang="zh-CN" sz="3100" b="1" dirty="0" err="1">
                <a:solidFill>
                  <a:srgbClr val="0000FF"/>
                </a:solidFill>
              </a:rPr>
              <a:t>className</a:t>
            </a:r>
            <a:r>
              <a:rPr lang="en-US" altLang="zh-CN" sz="3100" b="1" dirty="0">
                <a:solidFill>
                  <a:srgbClr val="008000"/>
                </a:solidFill>
              </a:rPr>
              <a:t>="</a:t>
            </a:r>
            <a:r>
              <a:rPr lang="en-US" altLang="zh-CN" sz="3100" b="1" dirty="0" err="1">
                <a:solidFill>
                  <a:srgbClr val="008000"/>
                </a:solidFill>
              </a:rPr>
              <a:t>btn</a:t>
            </a:r>
            <a:r>
              <a:rPr lang="en-US" altLang="zh-CN" sz="3100" b="1" dirty="0">
                <a:solidFill>
                  <a:srgbClr val="008000"/>
                </a:solidFill>
              </a:rPr>
              <a:t> </a:t>
            </a:r>
            <a:r>
              <a:rPr lang="en-US" altLang="zh-CN" sz="3100" b="1" dirty="0" err="1">
                <a:solidFill>
                  <a:srgbClr val="008000"/>
                </a:solidFill>
              </a:rPr>
              <a:t>btn</a:t>
            </a:r>
            <a:r>
              <a:rPr lang="en-US" altLang="zh-CN" sz="3100" b="1" dirty="0">
                <a:solidFill>
                  <a:srgbClr val="008000"/>
                </a:solidFill>
              </a:rPr>
              <a:t>-default" </a:t>
            </a:r>
            <a:r>
              <a:rPr lang="en-US" altLang="zh-CN" sz="3100" b="1" dirty="0">
                <a:solidFill>
                  <a:srgbClr val="0000FF"/>
                </a:solidFill>
              </a:rPr>
              <a:t>type</a:t>
            </a:r>
            <a:r>
              <a:rPr lang="en-US" altLang="zh-CN" sz="3100" b="1" dirty="0">
                <a:solidFill>
                  <a:srgbClr val="008000"/>
                </a:solidFill>
              </a:rPr>
              <a:t>="submit"</a:t>
            </a:r>
            <a:r>
              <a:rPr lang="en-US" altLang="zh-CN" sz="3100" dirty="0"/>
              <a:t>&gt;Send&lt;/</a:t>
            </a:r>
            <a:r>
              <a:rPr lang="en-US" altLang="zh-CN" sz="3100" b="1" dirty="0">
                <a:solidFill>
                  <a:srgbClr val="000080"/>
                </a:solidFill>
              </a:rPr>
              <a:t>button</a:t>
            </a:r>
            <a:r>
              <a:rPr lang="en-US" altLang="zh-CN" sz="3100" dirty="0"/>
              <a:t>&gt;</a:t>
            </a:r>
            <a:br>
              <a:rPr lang="en-US" altLang="zh-CN" sz="3100" dirty="0"/>
            </a:br>
            <a:r>
              <a:rPr lang="en-US" altLang="zh-CN" sz="3100" dirty="0"/>
              <a:t>            &lt;/</a:t>
            </a:r>
            <a:r>
              <a:rPr lang="en-US" altLang="zh-CN" sz="3100" b="1" dirty="0">
                <a:solidFill>
                  <a:srgbClr val="000080"/>
                </a:solidFill>
              </a:rPr>
              <a:t>form</a:t>
            </a:r>
            <a:r>
              <a:rPr lang="en-US" altLang="zh-CN" sz="3100" dirty="0"/>
              <a:t>&gt;</a:t>
            </a:r>
            <a:br>
              <a:rPr lang="en-US" altLang="zh-CN" sz="3100" dirty="0"/>
            </a:br>
            <a:r>
              <a:rPr lang="en-US" altLang="zh-CN" sz="3100" dirty="0"/>
              <a:t>          &lt;/</a:t>
            </a:r>
            <a:r>
              <a:rPr lang="en-US" altLang="zh-CN" sz="3100" b="1" dirty="0">
                <a:solidFill>
                  <a:srgbClr val="000080"/>
                </a:solidFill>
              </a:rPr>
              <a:t>div</a:t>
            </a:r>
            <a:r>
              <a:rPr lang="en-US" altLang="zh-CN" sz="3100" dirty="0"/>
              <a:t>&gt;</a:t>
            </a:r>
            <a:br>
              <a:rPr lang="en-US" altLang="zh-CN" sz="3100" dirty="0"/>
            </a:br>
            <a:r>
              <a:rPr lang="en-US" altLang="zh-CN" sz="3100" dirty="0"/>
              <a:t>        &lt;/</a:t>
            </a:r>
            <a:r>
              <a:rPr lang="en-US" altLang="zh-CN" sz="3100" b="1" dirty="0">
                <a:solidFill>
                  <a:srgbClr val="000080"/>
                </a:solidFill>
              </a:rPr>
              <a:t>div</a:t>
            </a:r>
            <a:r>
              <a:rPr lang="en-US" altLang="zh-CN" sz="3100" dirty="0"/>
              <a:t>&gt;    </a:t>
            </a:r>
            <a:endParaRPr lang="zh-CN" altLang="en-US" sz="31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内容占位符 2"/>
          <p:cNvSpPr txBox="1"/>
          <p:nvPr/>
        </p:nvSpPr>
        <p:spPr>
          <a:xfrm>
            <a:off x="5652120" y="1347614"/>
            <a:ext cx="3851920"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altLang="zh-CN" sz="1000" dirty="0"/>
              <a:t>        &lt;</a:t>
            </a:r>
            <a:r>
              <a:rPr lang="en-US" altLang="zh-CN" sz="1000" b="1" dirty="0">
                <a:solidFill>
                  <a:srgbClr val="000080"/>
                </a:solidFill>
              </a:rPr>
              <a:t>div </a:t>
            </a:r>
            <a:r>
              <a:rPr lang="en-US" altLang="zh-CN" sz="1000" b="1" dirty="0" err="1">
                <a:solidFill>
                  <a:srgbClr val="0000FF"/>
                </a:solidFill>
              </a:rPr>
              <a:t>className</a:t>
            </a:r>
            <a:r>
              <a:rPr lang="en-US" altLang="zh-CN" sz="1000" b="1" dirty="0">
                <a:solidFill>
                  <a:srgbClr val="008000"/>
                </a:solidFill>
              </a:rPr>
              <a:t>="row"</a:t>
            </a:r>
            <a:r>
              <a:rPr lang="en-US" altLang="zh-CN" sz="1000" dirty="0"/>
              <a:t>&gt;</a:t>
            </a:r>
            <a:br>
              <a:rPr lang="en-US" altLang="zh-CN" sz="1000" dirty="0"/>
            </a:br>
            <a:r>
              <a:rPr lang="en-US" altLang="zh-CN" sz="1000" dirty="0"/>
              <a:t>          &lt;</a:t>
            </a:r>
            <a:r>
              <a:rPr lang="en-US" altLang="zh-CN" sz="1000" b="1" dirty="0">
                <a:solidFill>
                  <a:srgbClr val="000080"/>
                </a:solidFill>
              </a:rPr>
              <a:t>div </a:t>
            </a:r>
            <a:r>
              <a:rPr lang="en-US" altLang="zh-CN" sz="1000" b="1" dirty="0" err="1">
                <a:solidFill>
                  <a:srgbClr val="0000FF"/>
                </a:solidFill>
              </a:rPr>
              <a:t>className</a:t>
            </a:r>
            <a:r>
              <a:rPr lang="en-US" altLang="zh-CN" sz="1000" b="1" dirty="0">
                <a:solidFill>
                  <a:srgbClr val="008000"/>
                </a:solidFill>
              </a:rPr>
              <a:t>="col-md-12"</a:t>
            </a:r>
            <a:r>
              <a:rPr lang="en-US" altLang="zh-CN" sz="1000" dirty="0"/>
              <a:t>&gt;</a:t>
            </a:r>
            <a:br>
              <a:rPr lang="en-US" altLang="zh-CN" sz="1000" dirty="0"/>
            </a:br>
            <a:r>
              <a:rPr lang="en-US" altLang="zh-CN" sz="1000" dirty="0"/>
              <a:t>            &lt;</a:t>
            </a:r>
            <a:r>
              <a:rPr lang="en-US" altLang="zh-CN" sz="1000" b="1" dirty="0">
                <a:solidFill>
                  <a:srgbClr val="000080"/>
                </a:solidFill>
              </a:rPr>
              <a:t>table </a:t>
            </a:r>
            <a:r>
              <a:rPr lang="en-US" altLang="zh-CN" sz="1000" b="1" dirty="0">
                <a:solidFill>
                  <a:srgbClr val="0000FF"/>
                </a:solidFill>
              </a:rPr>
              <a:t>id</a:t>
            </a:r>
            <a:r>
              <a:rPr lang="en-US" altLang="zh-CN" sz="1000" b="1" dirty="0">
                <a:solidFill>
                  <a:srgbClr val="008000"/>
                </a:solidFill>
              </a:rPr>
              <a:t>="conversation" </a:t>
            </a:r>
            <a:endParaRPr lang="en-US" altLang="zh-CN" sz="1000" b="1" dirty="0">
              <a:solidFill>
                <a:srgbClr val="008000"/>
              </a:solidFill>
            </a:endParaRPr>
          </a:p>
          <a:p>
            <a:pPr marL="0" indent="0">
              <a:buNone/>
            </a:pPr>
            <a:r>
              <a:rPr lang="zh-CN" altLang="en-US" sz="1000" b="1" dirty="0">
                <a:solidFill>
                  <a:srgbClr val="008000"/>
                </a:solidFill>
              </a:rPr>
              <a:t>                          </a:t>
            </a:r>
            <a:r>
              <a:rPr lang="en-US" altLang="zh-CN" sz="1000" b="1" dirty="0" err="1">
                <a:solidFill>
                  <a:srgbClr val="0000FF"/>
                </a:solidFill>
              </a:rPr>
              <a:t>className</a:t>
            </a:r>
            <a:r>
              <a:rPr lang="en-US" altLang="zh-CN" sz="1000" b="1" dirty="0">
                <a:solidFill>
                  <a:srgbClr val="008000"/>
                </a:solidFill>
              </a:rPr>
              <a:t>="table table-striped"</a:t>
            </a:r>
            <a:r>
              <a:rPr lang="en-US" altLang="zh-CN" sz="1000" dirty="0"/>
              <a:t>&gt;</a:t>
            </a:r>
            <a:br>
              <a:rPr lang="en-US" altLang="zh-CN" sz="1000" dirty="0"/>
            </a:br>
            <a:r>
              <a:rPr lang="en-US" altLang="zh-CN" sz="1000" dirty="0"/>
              <a:t>              &lt;</a:t>
            </a:r>
            <a:r>
              <a:rPr lang="en-US" altLang="zh-CN" sz="1000" b="1" dirty="0" err="1">
                <a:solidFill>
                  <a:srgbClr val="000080"/>
                </a:solidFill>
              </a:rPr>
              <a:t>thead</a:t>
            </a:r>
            <a:r>
              <a:rPr lang="en-US" altLang="zh-CN" sz="1000" dirty="0"/>
              <a:t>&gt;</a:t>
            </a:r>
            <a:br>
              <a:rPr lang="en-US" altLang="zh-CN" sz="1000" dirty="0"/>
            </a:br>
            <a:r>
              <a:rPr lang="en-US" altLang="zh-CN" sz="1000" dirty="0"/>
              <a:t>              &lt;</a:t>
            </a:r>
            <a:r>
              <a:rPr lang="en-US" altLang="zh-CN" sz="1000" b="1" dirty="0">
                <a:solidFill>
                  <a:srgbClr val="000080"/>
                </a:solidFill>
              </a:rPr>
              <a:t>tr</a:t>
            </a:r>
            <a:r>
              <a:rPr lang="en-US" altLang="zh-CN" sz="1000" dirty="0"/>
              <a:t>&gt;</a:t>
            </a:r>
            <a:br>
              <a:rPr lang="en-US" altLang="zh-CN" sz="1000" dirty="0"/>
            </a:br>
            <a:r>
              <a:rPr lang="en-US" altLang="zh-CN" sz="1000" dirty="0"/>
              <a:t>                &lt;</a:t>
            </a:r>
            <a:r>
              <a:rPr lang="en-US" altLang="zh-CN" sz="1000" b="1" dirty="0" err="1">
                <a:solidFill>
                  <a:srgbClr val="000080"/>
                </a:solidFill>
              </a:rPr>
              <a:t>th</a:t>
            </a:r>
            <a:r>
              <a:rPr lang="en-US" altLang="zh-CN" sz="1000" dirty="0"/>
              <a:t>&gt;Greetings&lt;/</a:t>
            </a:r>
            <a:r>
              <a:rPr lang="en-US" altLang="zh-CN" sz="1000" b="1" dirty="0" err="1">
                <a:solidFill>
                  <a:srgbClr val="000080"/>
                </a:solidFill>
              </a:rPr>
              <a:t>th</a:t>
            </a:r>
            <a:r>
              <a:rPr lang="en-US" altLang="zh-CN" sz="1000" dirty="0"/>
              <a:t>&gt;</a:t>
            </a:r>
            <a:br>
              <a:rPr lang="en-US" altLang="zh-CN" sz="1000" dirty="0"/>
            </a:br>
            <a:r>
              <a:rPr lang="en-US" altLang="zh-CN" sz="1000" dirty="0"/>
              <a:t>              &lt;/</a:t>
            </a:r>
            <a:r>
              <a:rPr lang="en-US" altLang="zh-CN" sz="1000" b="1" dirty="0">
                <a:solidFill>
                  <a:srgbClr val="000080"/>
                </a:solidFill>
              </a:rPr>
              <a:t>tr</a:t>
            </a:r>
            <a:r>
              <a:rPr lang="en-US" altLang="zh-CN" sz="1000" dirty="0"/>
              <a:t>&gt;</a:t>
            </a:r>
            <a:br>
              <a:rPr lang="en-US" altLang="zh-CN" sz="1000" dirty="0"/>
            </a:br>
            <a:r>
              <a:rPr lang="en-US" altLang="zh-CN" sz="1000" dirty="0"/>
              <a:t>              &lt;/</a:t>
            </a:r>
            <a:r>
              <a:rPr lang="en-US" altLang="zh-CN" sz="1000" b="1" dirty="0" err="1">
                <a:solidFill>
                  <a:srgbClr val="000080"/>
                </a:solidFill>
              </a:rPr>
              <a:t>thead</a:t>
            </a:r>
            <a:r>
              <a:rPr lang="en-US" altLang="zh-CN" sz="1000" dirty="0"/>
              <a:t>&gt;</a:t>
            </a:r>
            <a:br>
              <a:rPr lang="en-US" altLang="zh-CN" sz="1000" dirty="0"/>
            </a:br>
            <a:r>
              <a:rPr lang="en-US" altLang="zh-CN" sz="1000" dirty="0"/>
              <a:t>              &lt;</a:t>
            </a:r>
            <a:r>
              <a:rPr lang="en-US" altLang="zh-CN" sz="1000" b="1" dirty="0" err="1">
                <a:solidFill>
                  <a:srgbClr val="000080"/>
                </a:solidFill>
              </a:rPr>
              <a:t>tbody</a:t>
            </a:r>
            <a:r>
              <a:rPr lang="en-US" altLang="zh-CN" sz="1000" b="1" dirty="0">
                <a:solidFill>
                  <a:srgbClr val="000080"/>
                </a:solidFill>
              </a:rPr>
              <a:t> </a:t>
            </a:r>
            <a:r>
              <a:rPr lang="en-US" altLang="zh-CN" sz="1000" b="1" dirty="0">
                <a:solidFill>
                  <a:srgbClr val="0000FF"/>
                </a:solidFill>
              </a:rPr>
              <a:t>id</a:t>
            </a:r>
            <a:r>
              <a:rPr lang="en-US" altLang="zh-CN" sz="1000" b="1" dirty="0">
                <a:solidFill>
                  <a:srgbClr val="008000"/>
                </a:solidFill>
              </a:rPr>
              <a:t>="greetings"</a:t>
            </a:r>
            <a:r>
              <a:rPr lang="en-US" altLang="zh-CN" sz="1000" dirty="0"/>
              <a:t>&gt;</a:t>
            </a:r>
            <a:br>
              <a:rPr lang="en-US" altLang="zh-CN" sz="1000" dirty="0"/>
            </a:br>
            <a:r>
              <a:rPr lang="en-US" altLang="zh-CN" sz="1000" dirty="0"/>
              <a:t>              &lt;/</a:t>
            </a:r>
            <a:r>
              <a:rPr lang="en-US" altLang="zh-CN" sz="1000" b="1" dirty="0" err="1">
                <a:solidFill>
                  <a:srgbClr val="000080"/>
                </a:solidFill>
              </a:rPr>
              <a:t>tbody</a:t>
            </a:r>
            <a:r>
              <a:rPr lang="en-US" altLang="zh-CN" sz="1000" dirty="0"/>
              <a:t>&gt;</a:t>
            </a:r>
            <a:br>
              <a:rPr lang="en-US" altLang="zh-CN" sz="1000" dirty="0"/>
            </a:br>
            <a:r>
              <a:rPr lang="en-US" altLang="zh-CN" sz="1000" dirty="0"/>
              <a:t>            &lt;/</a:t>
            </a:r>
            <a:r>
              <a:rPr lang="en-US" altLang="zh-CN" sz="1000" b="1" dirty="0">
                <a:solidFill>
                  <a:srgbClr val="000080"/>
                </a:solidFill>
              </a:rPr>
              <a:t>table</a:t>
            </a:r>
            <a:r>
              <a:rPr lang="en-US" altLang="zh-CN" sz="1000" dirty="0"/>
              <a:t>&gt;</a:t>
            </a:r>
            <a:br>
              <a:rPr lang="en-US" altLang="zh-CN" sz="1000" dirty="0"/>
            </a:br>
            <a:r>
              <a:rPr lang="en-US" altLang="zh-CN" sz="1000" dirty="0"/>
              <a:t>          &lt;/</a:t>
            </a:r>
            <a:r>
              <a:rPr lang="en-US" altLang="zh-CN" sz="1000" b="1" dirty="0">
                <a:solidFill>
                  <a:srgbClr val="000080"/>
                </a:solidFill>
              </a:rPr>
              <a:t>div</a:t>
            </a:r>
            <a:r>
              <a:rPr lang="en-US" altLang="zh-CN" sz="1000" dirty="0"/>
              <a:t>&gt;</a:t>
            </a:r>
            <a:br>
              <a:rPr lang="en-US" altLang="zh-CN" sz="1000" dirty="0"/>
            </a:br>
            <a:r>
              <a:rPr lang="en-US" altLang="zh-CN" sz="1000" dirty="0"/>
              <a:t>        &lt;/</a:t>
            </a:r>
            <a:r>
              <a:rPr lang="en-US" altLang="zh-CN" sz="1000" b="1" dirty="0">
                <a:solidFill>
                  <a:srgbClr val="000080"/>
                </a:solidFill>
              </a:rPr>
              <a:t>div</a:t>
            </a:r>
            <a:r>
              <a:rPr lang="en-US" altLang="zh-CN" sz="1000" dirty="0"/>
              <a:t>&gt;</a:t>
            </a:r>
            <a:br>
              <a:rPr lang="en-US" altLang="zh-CN" sz="1000" dirty="0"/>
            </a:br>
            <a:r>
              <a:rPr lang="en-US" altLang="zh-CN" sz="1000" dirty="0"/>
              <a:t>      &lt;/</a:t>
            </a:r>
            <a:r>
              <a:rPr lang="en-US" altLang="zh-CN" sz="1000" b="1" dirty="0">
                <a:solidFill>
                  <a:srgbClr val="000080"/>
                </a:solidFill>
              </a:rPr>
              <a:t>div</a:t>
            </a:r>
            <a:r>
              <a:rPr lang="en-US" altLang="zh-CN" sz="1000" dirty="0"/>
              <a:t>&gt;</a:t>
            </a:r>
            <a:br>
              <a:rPr lang="en-US" altLang="zh-CN" sz="1000" dirty="0"/>
            </a:br>
            <a:r>
              <a:rPr lang="en-US" altLang="zh-CN" sz="1000" dirty="0"/>
              <a:t>    &lt;/</a:t>
            </a:r>
            <a:r>
              <a:rPr lang="en-US" altLang="zh-CN" sz="1000" b="1" dirty="0">
                <a:solidFill>
                  <a:srgbClr val="000080"/>
                </a:solidFill>
              </a:rPr>
              <a:t>div</a:t>
            </a:r>
            <a:r>
              <a:rPr lang="en-US" altLang="zh-CN" sz="1000" dirty="0"/>
              <a:t>&gt;</a:t>
            </a:r>
            <a:br>
              <a:rPr lang="en-US" altLang="zh-CN" sz="1000" dirty="0"/>
            </a:br>
            <a:r>
              <a:rPr lang="en-US" altLang="zh-CN" sz="1000" dirty="0"/>
              <a:t>  );</a:t>
            </a:r>
            <a:br>
              <a:rPr lang="en-US" altLang="zh-CN" sz="1000" dirty="0"/>
            </a:br>
            <a:r>
              <a:rPr lang="en-US" altLang="zh-CN" sz="1000" dirty="0"/>
              <a:t>}</a:t>
            </a:r>
            <a:br>
              <a:rPr lang="en-US" altLang="zh-CN" sz="1000" dirty="0"/>
            </a:br>
            <a:br>
              <a:rPr lang="en-US" altLang="zh-CN" sz="1000" dirty="0"/>
            </a:br>
            <a:r>
              <a:rPr lang="en-US" altLang="zh-CN" sz="1000" b="1" dirty="0">
                <a:solidFill>
                  <a:srgbClr val="000080"/>
                </a:solidFill>
              </a:rPr>
              <a:t>export default </a:t>
            </a:r>
            <a:r>
              <a:rPr lang="en-US" altLang="zh-CN" sz="1000" i="1" dirty="0"/>
              <a:t>App</a:t>
            </a:r>
            <a:r>
              <a:rPr lang="en-US" altLang="zh-CN" sz="1000" dirty="0"/>
              <a:t>;</a:t>
            </a:r>
            <a:br>
              <a:rPr lang="en-US" altLang="zh-CN" sz="1000" dirty="0"/>
            </a:br>
            <a:endParaRPr lang="zh-CN" altLang="en-US" sz="10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2880320" y="1059582"/>
            <a:ext cx="6084168" cy="3346882"/>
          </a:xfrm>
          <a:prstGeom prst="rect">
            <a:avLst/>
          </a:prstGeom>
        </p:spPr>
      </p:pic>
      <p:pic>
        <p:nvPicPr>
          <p:cNvPr id="3" name="图片 2"/>
          <p:cNvPicPr>
            <a:picLocks noChangeAspect="1"/>
          </p:cNvPicPr>
          <p:nvPr/>
        </p:nvPicPr>
        <p:blipFill>
          <a:blip r:embed="rId2"/>
          <a:stretch>
            <a:fillRect/>
          </a:stretch>
        </p:blipFill>
        <p:spPr>
          <a:xfrm>
            <a:off x="179512" y="699542"/>
            <a:ext cx="2664296" cy="41140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a:xfrm>
            <a:off x="1223628" y="845073"/>
            <a:ext cx="6858762" cy="3940924"/>
          </a:xfrm>
        </p:spPr>
        <p:txBody>
          <a:bodyPr>
            <a:noAutofit/>
          </a:bodyPr>
          <a:lstStyle/>
          <a:p>
            <a:r>
              <a:rPr lang="en-US" altLang="zh-CN" sz="1500" dirty="0"/>
              <a:t>index.html</a:t>
            </a:r>
            <a:endParaRPr lang="en-US" altLang="zh-CN" sz="1500" dirty="0"/>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&lt;html </a:t>
            </a:r>
            <a:r>
              <a:rPr lang="en-US" altLang="zh-CN" sz="1200" dirty="0" err="1">
                <a:solidFill>
                  <a:schemeClr val="tx2"/>
                </a:solidFill>
                <a:latin typeface="Consolas" panose="020B0609020204030204" pitchFamily="49" charset="0"/>
                <a:cs typeface="Consolas" panose="020B0609020204030204" pitchFamily="49" charset="0"/>
              </a:rPr>
              <a:t>xmlns</a:t>
            </a:r>
            <a:r>
              <a:rPr lang="en-US" altLang="zh-CN" sz="1200" dirty="0">
                <a:solidFill>
                  <a:schemeClr val="tx2"/>
                </a:solidFill>
                <a:latin typeface="Consolas" panose="020B0609020204030204" pitchFamily="49" charset="0"/>
                <a:cs typeface="Consolas" panose="020B0609020204030204" pitchFamily="49" charset="0"/>
              </a:rPr>
              <a:t>="http://www.w3.org/1999/xhtml"&gt;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&lt;head&gt;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&lt;title&gt;</a:t>
            </a:r>
            <a:r>
              <a:rPr lang="en-US" altLang="zh-CN" sz="1200" dirty="0" err="1">
                <a:solidFill>
                  <a:schemeClr val="tx2"/>
                </a:solidFill>
                <a:latin typeface="Consolas" panose="020B0609020204030204" pitchFamily="49" charset="0"/>
                <a:cs typeface="Consolas" panose="020B0609020204030204" pitchFamily="49" charset="0"/>
              </a:rPr>
              <a:t>WebsocketBot</a:t>
            </a:r>
            <a:r>
              <a:rPr lang="en-US" altLang="zh-CN" sz="1200" dirty="0">
                <a:solidFill>
                  <a:schemeClr val="tx2"/>
                </a:solidFill>
                <a:latin typeface="Consolas" panose="020B0609020204030204" pitchFamily="49" charset="0"/>
                <a:cs typeface="Consolas" panose="020B0609020204030204" pitchFamily="49" charset="0"/>
              </a:rPr>
              <a:t>&lt;/title&gt;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&lt;script type="text/</a:t>
            </a:r>
            <a:r>
              <a:rPr lang="en-US" altLang="zh-CN" sz="1200" dirty="0" err="1">
                <a:solidFill>
                  <a:schemeClr val="tx2"/>
                </a:solidFill>
                <a:latin typeface="Consolas" panose="020B0609020204030204" pitchFamily="49" charset="0"/>
                <a:cs typeface="Consolas" panose="020B0609020204030204" pitchFamily="49" charset="0"/>
              </a:rPr>
              <a:t>javascript</a:t>
            </a:r>
            <a:r>
              <a:rPr lang="en-US" altLang="zh-CN" sz="1200" dirty="0">
                <a:solidFill>
                  <a:schemeClr val="tx2"/>
                </a:solidFill>
                <a:latin typeface="Consolas" panose="020B0609020204030204" pitchFamily="49" charset="0"/>
                <a:cs typeface="Consolas" panose="020B0609020204030204" pitchFamily="49" charset="0"/>
              </a:rPr>
              <a: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wsocket</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Websocket</a:t>
            </a:r>
            <a:r>
              <a:rPr lang="en-US" altLang="zh-CN" sz="1200" dirty="0">
                <a:solidFill>
                  <a:schemeClr val="tx2"/>
                </a:solidFill>
                <a:latin typeface="Consolas" panose="020B0609020204030204" pitchFamily="49" charset="0"/>
                <a:cs typeface="Consolas" panose="020B0609020204030204" pitchFamily="49" charset="0"/>
              </a:rPr>
              <a:t> connection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userName</a:t>
            </a:r>
            <a:r>
              <a:rPr lang="en-US" altLang="zh-CN" sz="1200" dirty="0">
                <a:solidFill>
                  <a:schemeClr val="tx2"/>
                </a:solidFill>
                <a:latin typeface="Consolas" panose="020B0609020204030204" pitchFamily="49" charset="0"/>
                <a:cs typeface="Consolas" panose="020B0609020204030204" pitchFamily="49" charset="0"/>
              </a:rPr>
              <a:t>;   // User's name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   // Chat area</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wsconsole</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Websocket</a:t>
            </a:r>
            <a:r>
              <a:rPr lang="en-US" altLang="zh-CN" sz="1200" dirty="0">
                <a:solidFill>
                  <a:schemeClr val="tx2"/>
                </a:solidFill>
                <a:latin typeface="Consolas" panose="020B0609020204030204" pitchFamily="49" charset="0"/>
                <a:cs typeface="Consolas" panose="020B0609020204030204" pitchFamily="49" charset="0"/>
              </a:rPr>
              <a:t> console area</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userlist</a:t>
            </a:r>
            <a:r>
              <a:rPr lang="en-US" altLang="zh-CN" sz="1200" dirty="0">
                <a:solidFill>
                  <a:schemeClr val="tx2"/>
                </a:solidFill>
                <a:latin typeface="Consolas" panose="020B0609020204030204" pitchFamily="49" charset="0"/>
                <a:cs typeface="Consolas" panose="020B0609020204030204" pitchFamily="49" charset="0"/>
              </a:rPr>
              <a:t>;   // User list area</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function connect()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wsconsole</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wsconsole</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userlist</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userlist</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wsocket</a:t>
            </a:r>
            <a:r>
              <a:rPr lang="en-US" altLang="zh-CN" sz="1200" dirty="0">
                <a:solidFill>
                  <a:schemeClr val="tx2"/>
                </a:solidFill>
                <a:latin typeface="Consolas" panose="020B0609020204030204" pitchFamily="49" charset="0"/>
                <a:cs typeface="Consolas" panose="020B0609020204030204" pitchFamily="49" charset="0"/>
              </a:rPr>
              <a:t> = new </a:t>
            </a:r>
            <a:r>
              <a:rPr lang="en-US" altLang="zh-CN" sz="1200" dirty="0" err="1">
                <a:solidFill>
                  <a:schemeClr val="tx2"/>
                </a:solidFill>
                <a:latin typeface="Consolas" panose="020B0609020204030204" pitchFamily="49" charset="0"/>
                <a:cs typeface="Consolas" panose="020B0609020204030204" pitchFamily="49" charset="0"/>
              </a:rPr>
              <a:t>WebSocket</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a:t>
            </a:r>
            <a:r>
              <a:rPr lang="en-US" altLang="zh-CN" sz="1200" dirty="0">
                <a:solidFill>
                  <a:schemeClr val="tx2"/>
                </a:solidFill>
                <a:latin typeface="Consolas" panose="020B0609020204030204" pitchFamily="49" charset="0"/>
                <a:cs typeface="Consolas" panose="020B0609020204030204" pitchFamily="49" charset="0"/>
              </a:rPr>
              <a:t>://localhost:8080/</a:t>
            </a:r>
            <a:r>
              <a:rPr lang="en-US" altLang="zh-CN" sz="1200" dirty="0" err="1">
                <a:solidFill>
                  <a:srgbClr val="FF0000"/>
                </a:solidFill>
                <a:latin typeface="Consolas" panose="020B0609020204030204" pitchFamily="49" charset="0"/>
                <a:cs typeface="Consolas" panose="020B0609020204030204" pitchFamily="49" charset="0"/>
              </a:rPr>
              <a:t>WebSocketChatRoom</a:t>
            </a:r>
            <a:r>
              <a:rPr lang="en-US" altLang="zh-CN" sz="1200" dirty="0">
                <a:solidFill>
                  <a:srgbClr val="FF0000"/>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websocketbot</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wsocket.onmessage</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onMessage</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("name").focus();</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consolediv</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style.visibility</a:t>
            </a:r>
            <a:r>
              <a:rPr lang="en-US" altLang="zh-CN" sz="1200" dirty="0">
                <a:solidFill>
                  <a:schemeClr val="tx2"/>
                </a:solidFill>
                <a:latin typeface="Consolas" panose="020B0609020204030204" pitchFamily="49" charset="0"/>
                <a:cs typeface="Consolas" panose="020B0609020204030204" pitchFamily="49" charset="0"/>
              </a:rPr>
              <a:t> ='hidden';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6530340" y="3579495"/>
            <a:ext cx="1990725" cy="306705"/>
          </a:xfrm>
          <a:prstGeom prst="rect">
            <a:avLst/>
          </a:prstGeom>
          <a:noFill/>
        </p:spPr>
        <p:txBody>
          <a:bodyPr wrap="square" rtlCol="0">
            <a:spAutoFit/>
          </a:bodyPr>
          <a:p>
            <a:r>
              <a:rPr lang="en-US" altLang="zh-CN" sz="1400"/>
              <a:t>tomcat</a:t>
            </a:r>
            <a:r>
              <a:rPr lang="zh-CN" altLang="en-US" sz="1400"/>
              <a:t>格式的</a:t>
            </a:r>
            <a:r>
              <a:rPr lang="en-US" altLang="zh-CN" sz="1400"/>
              <a:t>request</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500" dirty="0"/>
              <a:t>index.html</a:t>
            </a:r>
            <a:endParaRPr lang="en-US" altLang="zh-CN" sz="1500" dirty="0"/>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function </a:t>
            </a:r>
            <a:r>
              <a:rPr lang="en-US" altLang="zh-CN" sz="1050" dirty="0" err="1">
                <a:solidFill>
                  <a:schemeClr val="tx2"/>
                </a:solidFill>
                <a:latin typeface="Consolas" panose="020B0609020204030204" pitchFamily="49" charset="0"/>
                <a:cs typeface="Consolas" panose="020B0609020204030204" pitchFamily="49" charset="0"/>
              </a:rPr>
              <a:t>onMessage</a:t>
            </a:r>
            <a:r>
              <a:rPr lang="en-US" altLang="zh-CN" sz="1050" dirty="0">
                <a:solidFill>
                  <a:schemeClr val="tx2"/>
                </a:solidFill>
                <a:latin typeface="Consolas" panose="020B0609020204030204" pitchFamily="49" charset="0"/>
                <a:cs typeface="Consolas" panose="020B0609020204030204" pitchFamily="49" charset="0"/>
              </a:rPr>
              <a:t>(</a:t>
            </a:r>
            <a:r>
              <a:rPr lang="en-US" altLang="zh-CN" sz="1050" dirty="0" err="1">
                <a:solidFill>
                  <a:schemeClr val="tx2"/>
                </a:solidFill>
                <a:latin typeface="Consolas" panose="020B0609020204030204" pitchFamily="49" charset="0"/>
                <a:cs typeface="Consolas" panose="020B0609020204030204" pitchFamily="49" charset="0"/>
              </a:rPr>
              <a:t>evt</a:t>
            </a:r>
            <a:r>
              <a:rPr lang="en-US" altLang="zh-CN" sz="1050" dirty="0">
                <a:solidFill>
                  <a:schemeClr val="tx2"/>
                </a:solidFill>
                <a:latin typeface="Consolas" panose="020B0609020204030204" pitchFamily="49" charset="0"/>
                <a:cs typeface="Consolas" panose="020B0609020204030204" pitchFamily="49" charset="0"/>
              </a:rPr>
              <a:t>) {//</a:t>
            </a:r>
            <a:r>
              <a:rPr lang="zh-CN" altLang="en-US" sz="1050" dirty="0">
                <a:solidFill>
                  <a:schemeClr val="tx2"/>
                </a:solidFill>
                <a:latin typeface="Consolas" panose="020B0609020204030204" pitchFamily="49" charset="0"/>
                <a:cs typeface="Consolas" panose="020B0609020204030204" pitchFamily="49" charset="0"/>
              </a:rPr>
              <a:t>接收后端发过来的消息</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var</a:t>
            </a:r>
            <a:r>
              <a:rPr lang="en-US" altLang="zh-CN" sz="1050" dirty="0">
                <a:solidFill>
                  <a:schemeClr val="tx2"/>
                </a:solidFill>
                <a:latin typeface="Consolas" panose="020B0609020204030204" pitchFamily="49" charset="0"/>
                <a:cs typeface="Consolas" panose="020B0609020204030204" pitchFamily="49" charset="0"/>
              </a:rPr>
              <a:t> line =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var</a:t>
            </a: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msg</a:t>
            </a:r>
            <a:r>
              <a:rPr lang="en-US" altLang="zh-CN" sz="1050" dirty="0">
                <a:solidFill>
                  <a:schemeClr val="tx2"/>
                </a:solidFill>
                <a:latin typeface="Consolas" panose="020B0609020204030204" pitchFamily="49" charset="0"/>
                <a:cs typeface="Consolas" panose="020B0609020204030204" pitchFamily="49" charset="0"/>
              </a:rPr>
              <a:t> = </a:t>
            </a:r>
            <a:r>
              <a:rPr lang="en-US" altLang="zh-CN" sz="1050" dirty="0" err="1">
                <a:solidFill>
                  <a:srgbClr val="FF0000"/>
                </a:solidFill>
                <a:latin typeface="Consolas" panose="020B0609020204030204" pitchFamily="49" charset="0"/>
                <a:cs typeface="Consolas" panose="020B0609020204030204" pitchFamily="49" charset="0"/>
              </a:rPr>
              <a:t>JSON.parse</a:t>
            </a:r>
            <a:r>
              <a:rPr lang="en-US" altLang="zh-CN" sz="1050" dirty="0">
                <a:solidFill>
                  <a:srgbClr val="FF0000"/>
                </a:solidFill>
                <a:latin typeface="Consolas" panose="020B0609020204030204" pitchFamily="49" charset="0"/>
                <a:cs typeface="Consolas" panose="020B0609020204030204" pitchFamily="49" charset="0"/>
              </a:rPr>
              <a:t>(</a:t>
            </a:r>
            <a:r>
              <a:rPr lang="en-US" altLang="zh-CN" sz="1050" dirty="0" err="1">
                <a:solidFill>
                  <a:srgbClr val="FF0000"/>
                </a:solidFill>
                <a:latin typeface="Consolas" panose="020B0609020204030204" pitchFamily="49" charset="0"/>
                <a:cs typeface="Consolas" panose="020B0609020204030204" pitchFamily="49" charset="0"/>
              </a:rPr>
              <a:t>evt.data</a:t>
            </a:r>
            <a:r>
              <a:rPr lang="en-US" altLang="zh-CN" sz="1050" dirty="0">
                <a:solidFill>
                  <a:srgbClr val="FF0000"/>
                </a:solidFill>
                <a:latin typeface="Consolas" panose="020B0609020204030204" pitchFamily="49" charset="0"/>
                <a:cs typeface="Consolas" panose="020B0609020204030204" pitchFamily="49" charset="0"/>
              </a:rPr>
              <a:t>)</a:t>
            </a:r>
            <a:r>
              <a:rPr lang="en-US" altLang="zh-CN" sz="1050" dirty="0">
                <a:solidFill>
                  <a:schemeClr val="tx2"/>
                </a:solidFill>
                <a:latin typeface="Consolas" panose="020B0609020204030204" pitchFamily="49" charset="0"/>
                <a:cs typeface="Consolas" panose="020B0609020204030204" pitchFamily="49" charset="0"/>
              </a:rPr>
              <a:t>;</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if (</a:t>
            </a:r>
            <a:r>
              <a:rPr lang="en-US" altLang="zh-CN" sz="1050" dirty="0" err="1">
                <a:solidFill>
                  <a:schemeClr val="tx2"/>
                </a:solidFill>
                <a:latin typeface="Consolas" panose="020B0609020204030204" pitchFamily="49" charset="0"/>
                <a:cs typeface="Consolas" panose="020B0609020204030204" pitchFamily="49" charset="0"/>
              </a:rPr>
              <a:t>msg.type</a:t>
            </a:r>
            <a:r>
              <a:rPr lang="en-US" altLang="zh-CN" sz="1050" dirty="0">
                <a:solidFill>
                  <a:schemeClr val="tx2"/>
                </a:solidFill>
                <a:latin typeface="Consolas" panose="020B0609020204030204" pitchFamily="49" charset="0"/>
                <a:cs typeface="Consolas" panose="020B0609020204030204" pitchFamily="49" charset="0"/>
              </a:rPr>
              <a:t> === "chat")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line = msg.name + ":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if (</a:t>
            </a:r>
            <a:r>
              <a:rPr lang="en-US" altLang="zh-CN" sz="1050" dirty="0" err="1">
                <a:solidFill>
                  <a:schemeClr val="tx2"/>
                </a:solidFill>
                <a:latin typeface="Consolas" panose="020B0609020204030204" pitchFamily="49" charset="0"/>
                <a:cs typeface="Consolas" panose="020B0609020204030204" pitchFamily="49" charset="0"/>
              </a:rPr>
              <a:t>msg.target.length</a:t>
            </a:r>
            <a:r>
              <a:rPr lang="en-US" altLang="zh-CN" sz="1050" dirty="0">
                <a:solidFill>
                  <a:schemeClr val="tx2"/>
                </a:solidFill>
                <a:latin typeface="Consolas" panose="020B0609020204030204" pitchFamily="49" charset="0"/>
                <a:cs typeface="Consolas" panose="020B0609020204030204" pitchFamily="49" charset="0"/>
              </a:rPr>
              <a:t> &gt; 0)</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line += "@" + </a:t>
            </a:r>
            <a:r>
              <a:rPr lang="en-US" altLang="zh-CN" sz="1050" dirty="0" err="1">
                <a:solidFill>
                  <a:schemeClr val="tx2"/>
                </a:solidFill>
                <a:latin typeface="Consolas" panose="020B0609020204030204" pitchFamily="49" charset="0"/>
                <a:cs typeface="Consolas" panose="020B0609020204030204" pitchFamily="49" charset="0"/>
              </a:rPr>
              <a:t>msg.target</a:t>
            </a:r>
            <a:r>
              <a:rPr lang="en-US" altLang="zh-CN" sz="1050" dirty="0">
                <a:solidFill>
                  <a:schemeClr val="tx2"/>
                </a:solidFill>
                <a:latin typeface="Consolas" panose="020B0609020204030204" pitchFamily="49" charset="0"/>
                <a:cs typeface="Consolas" panose="020B0609020204030204" pitchFamily="49" charset="0"/>
              </a:rPr>
              <a:t> + "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line += </a:t>
            </a:r>
            <a:r>
              <a:rPr lang="en-US" altLang="zh-CN" sz="1050" dirty="0" err="1">
                <a:solidFill>
                  <a:schemeClr val="tx2"/>
                </a:solidFill>
                <a:latin typeface="Consolas" panose="020B0609020204030204" pitchFamily="49" charset="0"/>
                <a:cs typeface="Consolas" panose="020B0609020204030204" pitchFamily="49" charset="0"/>
              </a:rPr>
              <a:t>msg.message</a:t>
            </a:r>
            <a:r>
              <a:rPr lang="en-US" altLang="zh-CN" sz="1050" dirty="0">
                <a:solidFill>
                  <a:schemeClr val="tx2"/>
                </a:solidFill>
                <a:latin typeface="Consolas" panose="020B0609020204030204" pitchFamily="49" charset="0"/>
                <a:cs typeface="Consolas" panose="020B0609020204030204" pitchFamily="49" charset="0"/>
              </a:rPr>
              <a:t> + "\n";</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textarea.value</a:t>
            </a:r>
            <a:r>
              <a:rPr lang="en-US" altLang="zh-CN" sz="1050" dirty="0">
                <a:solidFill>
                  <a:schemeClr val="tx2"/>
                </a:solidFill>
                <a:latin typeface="Consolas" panose="020B0609020204030204" pitchFamily="49" charset="0"/>
                <a:cs typeface="Consolas" panose="020B0609020204030204" pitchFamily="49" charset="0"/>
              </a:rPr>
              <a:t> += "" + line;</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 else if (</a:t>
            </a:r>
            <a:r>
              <a:rPr lang="en-US" altLang="zh-CN" sz="1050" dirty="0" err="1">
                <a:solidFill>
                  <a:schemeClr val="tx2"/>
                </a:solidFill>
                <a:latin typeface="Consolas" panose="020B0609020204030204" pitchFamily="49" charset="0"/>
                <a:cs typeface="Consolas" panose="020B0609020204030204" pitchFamily="49" charset="0"/>
              </a:rPr>
              <a:t>msg.type</a:t>
            </a:r>
            <a:r>
              <a:rPr lang="en-US" altLang="zh-CN" sz="1050" dirty="0">
                <a:solidFill>
                  <a:schemeClr val="tx2"/>
                </a:solidFill>
                <a:latin typeface="Consolas" panose="020B0609020204030204" pitchFamily="49" charset="0"/>
                <a:cs typeface="Consolas" panose="020B0609020204030204" pitchFamily="49" charset="0"/>
              </a:rPr>
              <a:t> === "info")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line = "[--" + msg.info + "--]\n";</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textarea.value</a:t>
            </a:r>
            <a:r>
              <a:rPr lang="en-US" altLang="zh-CN" sz="1050" dirty="0">
                <a:solidFill>
                  <a:schemeClr val="tx2"/>
                </a:solidFill>
                <a:latin typeface="Consolas" panose="020B0609020204030204" pitchFamily="49" charset="0"/>
                <a:cs typeface="Consolas" panose="020B0609020204030204" pitchFamily="49" charset="0"/>
              </a:rPr>
              <a:t> += "" + line;</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 else if (</a:t>
            </a:r>
            <a:r>
              <a:rPr lang="en-US" altLang="zh-CN" sz="1050" dirty="0" err="1">
                <a:solidFill>
                  <a:schemeClr val="tx2"/>
                </a:solidFill>
                <a:latin typeface="Consolas" panose="020B0609020204030204" pitchFamily="49" charset="0"/>
                <a:cs typeface="Consolas" panose="020B0609020204030204" pitchFamily="49" charset="0"/>
              </a:rPr>
              <a:t>msg.type</a:t>
            </a:r>
            <a:r>
              <a:rPr lang="en-US" altLang="zh-CN" sz="1050" dirty="0">
                <a:solidFill>
                  <a:schemeClr val="tx2"/>
                </a:solidFill>
                <a:latin typeface="Consolas" panose="020B0609020204030204" pitchFamily="49" charset="0"/>
                <a:cs typeface="Consolas" panose="020B0609020204030204" pitchFamily="49" charset="0"/>
              </a:rPr>
              <a:t> === "users")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line = "Users:\n";</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for (</a:t>
            </a:r>
            <a:r>
              <a:rPr lang="en-US" altLang="zh-CN" sz="1050" dirty="0" err="1">
                <a:solidFill>
                  <a:schemeClr val="tx2"/>
                </a:solidFill>
                <a:latin typeface="Consolas" panose="020B0609020204030204" pitchFamily="49" charset="0"/>
                <a:cs typeface="Consolas" panose="020B0609020204030204" pitchFamily="49" charset="0"/>
              </a:rPr>
              <a:t>var</a:t>
            </a: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i</a:t>
            </a:r>
            <a:r>
              <a:rPr lang="en-US" altLang="zh-CN" sz="1050" dirty="0">
                <a:solidFill>
                  <a:schemeClr val="tx2"/>
                </a:solidFill>
                <a:latin typeface="Consolas" panose="020B0609020204030204" pitchFamily="49" charset="0"/>
                <a:cs typeface="Consolas" panose="020B0609020204030204" pitchFamily="49" charset="0"/>
              </a:rPr>
              <a:t>=0; </a:t>
            </a:r>
            <a:r>
              <a:rPr lang="en-US" altLang="zh-CN" sz="1050" dirty="0" err="1">
                <a:solidFill>
                  <a:schemeClr val="tx2"/>
                </a:solidFill>
                <a:latin typeface="Consolas" panose="020B0609020204030204" pitchFamily="49" charset="0"/>
                <a:cs typeface="Consolas" panose="020B0609020204030204" pitchFamily="49" charset="0"/>
              </a:rPr>
              <a:t>i</a:t>
            </a:r>
            <a:r>
              <a:rPr lang="en-US" altLang="zh-CN" sz="1050" dirty="0">
                <a:solidFill>
                  <a:schemeClr val="tx2"/>
                </a:solidFill>
                <a:latin typeface="Consolas" panose="020B0609020204030204" pitchFamily="49" charset="0"/>
                <a:cs typeface="Consolas" panose="020B0609020204030204" pitchFamily="49" charset="0"/>
              </a:rPr>
              <a:t> &lt; </a:t>
            </a:r>
            <a:r>
              <a:rPr lang="en-US" altLang="zh-CN" sz="1050" dirty="0" err="1">
                <a:solidFill>
                  <a:schemeClr val="tx2"/>
                </a:solidFill>
                <a:latin typeface="Consolas" panose="020B0609020204030204" pitchFamily="49" charset="0"/>
                <a:cs typeface="Consolas" panose="020B0609020204030204" pitchFamily="49" charset="0"/>
              </a:rPr>
              <a:t>msg.userlist.length</a:t>
            </a: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i</a:t>
            </a:r>
            <a:r>
              <a:rPr lang="en-US" altLang="zh-CN" sz="1050" dirty="0">
                <a:solidFill>
                  <a:schemeClr val="tx2"/>
                </a:solidFill>
                <a:latin typeface="Consolas" panose="020B0609020204030204" pitchFamily="49" charset="0"/>
                <a:cs typeface="Consolas" panose="020B0609020204030204" pitchFamily="49" charset="0"/>
              </a:rPr>
              <a:t>++)</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line += "-" + </a:t>
            </a:r>
            <a:r>
              <a:rPr lang="en-US" altLang="zh-CN" sz="1050" dirty="0" err="1">
                <a:solidFill>
                  <a:schemeClr val="tx2"/>
                </a:solidFill>
                <a:latin typeface="Consolas" panose="020B0609020204030204" pitchFamily="49" charset="0"/>
                <a:cs typeface="Consolas" panose="020B0609020204030204" pitchFamily="49" charset="0"/>
              </a:rPr>
              <a:t>msg.userlist</a:t>
            </a:r>
            <a:r>
              <a:rPr lang="en-US" altLang="zh-CN" sz="1050" dirty="0">
                <a:solidFill>
                  <a:schemeClr val="tx2"/>
                </a:solidFill>
                <a:latin typeface="Consolas" panose="020B0609020204030204" pitchFamily="49" charset="0"/>
                <a:cs typeface="Consolas" panose="020B0609020204030204" pitchFamily="49" charset="0"/>
              </a:rPr>
              <a:t>[</a:t>
            </a:r>
            <a:r>
              <a:rPr lang="en-US" altLang="zh-CN" sz="1050" dirty="0" err="1">
                <a:solidFill>
                  <a:schemeClr val="tx2"/>
                </a:solidFill>
                <a:latin typeface="Consolas" panose="020B0609020204030204" pitchFamily="49" charset="0"/>
                <a:cs typeface="Consolas" panose="020B0609020204030204" pitchFamily="49" charset="0"/>
              </a:rPr>
              <a:t>i</a:t>
            </a:r>
            <a:r>
              <a:rPr lang="en-US" altLang="zh-CN" sz="1050" dirty="0">
                <a:solidFill>
                  <a:schemeClr val="tx2"/>
                </a:solidFill>
                <a:latin typeface="Consolas" panose="020B0609020204030204" pitchFamily="49" charset="0"/>
                <a:cs typeface="Consolas" panose="020B0609020204030204" pitchFamily="49" charset="0"/>
              </a:rPr>
              <a:t>] + "\n";</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userlist.value</a:t>
            </a:r>
            <a:r>
              <a:rPr lang="en-US" altLang="zh-CN" sz="1050" dirty="0">
                <a:solidFill>
                  <a:schemeClr val="tx2"/>
                </a:solidFill>
                <a:latin typeface="Consolas" panose="020B0609020204030204" pitchFamily="49" charset="0"/>
                <a:cs typeface="Consolas" panose="020B0609020204030204" pitchFamily="49" charset="0"/>
              </a:rPr>
              <a:t> = line;</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050" dirty="0">
                <a:solidFill>
                  <a:schemeClr val="tx2"/>
                </a:solidFill>
                <a:latin typeface="Consolas" panose="020B0609020204030204" pitchFamily="49" charset="0"/>
                <a:cs typeface="Consolas" panose="020B0609020204030204" pitchFamily="49" charset="0"/>
              </a:rPr>
              <a:t>          </a:t>
            </a:r>
            <a:r>
              <a:rPr lang="en-US" altLang="zh-CN" sz="1050" dirty="0">
                <a:solidFill>
                  <a:schemeClr val="tx2"/>
                </a:solidFill>
                <a:latin typeface="Consolas" panose="020B0609020204030204" pitchFamily="49" charset="0"/>
                <a:cs typeface="Consolas" panose="020B0609020204030204" pitchFamily="49" charset="0"/>
              </a:rPr>
              <a:t>}</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textarea.scrollTop</a:t>
            </a:r>
            <a:r>
              <a:rPr lang="en-US" altLang="zh-CN" sz="1050" dirty="0">
                <a:solidFill>
                  <a:schemeClr val="tx2"/>
                </a:solidFill>
                <a:latin typeface="Consolas" panose="020B0609020204030204" pitchFamily="49" charset="0"/>
                <a:cs typeface="Consolas" panose="020B0609020204030204" pitchFamily="49" charset="0"/>
              </a:rPr>
              <a:t> = 999999;//</a:t>
            </a:r>
            <a:r>
              <a:rPr lang="zh-CN" altLang="en-US" sz="1050" dirty="0">
                <a:solidFill>
                  <a:schemeClr val="tx2"/>
                </a:solidFill>
                <a:latin typeface="Consolas" panose="020B0609020204030204" pitchFamily="49" charset="0"/>
                <a:cs typeface="Consolas" panose="020B0609020204030204" pitchFamily="49" charset="0"/>
              </a:rPr>
              <a:t>滑到最下面，即默认显示最新的消息</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wsconsole.value</a:t>
            </a:r>
            <a:r>
              <a:rPr lang="en-US" altLang="zh-CN" sz="1050" dirty="0">
                <a:solidFill>
                  <a:schemeClr val="tx2"/>
                </a:solidFill>
                <a:latin typeface="Consolas" panose="020B0609020204030204" pitchFamily="49" charset="0"/>
                <a:cs typeface="Consolas" panose="020B0609020204030204" pitchFamily="49" charset="0"/>
              </a:rPr>
              <a:t> += "-&gt; " +  </a:t>
            </a:r>
            <a:r>
              <a:rPr lang="en-US" altLang="zh-CN" sz="1050" dirty="0" err="1">
                <a:solidFill>
                  <a:schemeClr val="tx2"/>
                </a:solidFill>
                <a:latin typeface="Consolas" panose="020B0609020204030204" pitchFamily="49" charset="0"/>
                <a:cs typeface="Consolas" panose="020B0609020204030204" pitchFamily="49" charset="0"/>
              </a:rPr>
              <a:t>evt.data</a:t>
            </a:r>
            <a:r>
              <a:rPr lang="en-US" altLang="zh-CN" sz="1050" dirty="0">
                <a:solidFill>
                  <a:schemeClr val="tx2"/>
                </a:solidFill>
                <a:latin typeface="Consolas" panose="020B0609020204030204" pitchFamily="49" charset="0"/>
                <a:cs typeface="Consolas" panose="020B0609020204030204" pitchFamily="49" charset="0"/>
              </a:rPr>
              <a:t> + "\n";</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wsconsole.scrollTop</a:t>
            </a:r>
            <a:r>
              <a:rPr lang="en-US" altLang="zh-CN" sz="1050" dirty="0">
                <a:solidFill>
                  <a:schemeClr val="tx2"/>
                </a:solidFill>
                <a:latin typeface="Consolas" panose="020B0609020204030204" pitchFamily="49" charset="0"/>
                <a:cs typeface="Consolas" panose="020B0609020204030204" pitchFamily="49" charset="0"/>
              </a:rPr>
              <a:t> = 999999;</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050" dirty="0">
                <a:solidFill>
                  <a:schemeClr val="tx2"/>
                </a:solidFill>
                <a:latin typeface="Consolas" panose="020B0609020204030204" pitchFamily="49" charset="0"/>
                <a:cs typeface="Consolas" panose="020B0609020204030204" pitchFamily="49" charset="0"/>
              </a:rPr>
              <a:t>      </a:t>
            </a:r>
            <a:r>
              <a:rPr lang="en-US" altLang="zh-CN" sz="1050" dirty="0">
                <a:solidFill>
                  <a:schemeClr val="tx2"/>
                </a:solidFill>
                <a:latin typeface="Consolas" panose="020B0609020204030204" pitchFamily="49" charset="0"/>
                <a:cs typeface="Consolas" panose="020B0609020204030204" pitchFamily="49" charset="0"/>
              </a:rPr>
              <a:t>}</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500" dirty="0"/>
              <a:t>index.html</a:t>
            </a:r>
            <a:endParaRPr lang="en-US" altLang="zh-CN" sz="1500" dirty="0"/>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function </a:t>
            </a:r>
            <a:r>
              <a:rPr lang="en-US" altLang="zh-CN" sz="1200" dirty="0" err="1">
                <a:solidFill>
                  <a:srgbClr val="FF0000"/>
                </a:solidFill>
                <a:latin typeface="Consolas" panose="020B0609020204030204" pitchFamily="49" charset="0"/>
                <a:cs typeface="Consolas" panose="020B0609020204030204" pitchFamily="49" charset="0"/>
              </a:rPr>
              <a:t>send</a:t>
            </a:r>
            <a:r>
              <a:rPr lang="en-US" altLang="zh-CN" sz="1200" dirty="0" err="1">
                <a:solidFill>
                  <a:schemeClr val="tx2"/>
                </a:solidFill>
                <a:latin typeface="Consolas" panose="020B0609020204030204" pitchFamily="49" charset="0"/>
                <a:cs typeface="Consolas" panose="020B0609020204030204" pitchFamily="49" charset="0"/>
              </a:rPr>
              <a:t>Join</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input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("input");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name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("name");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join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("join");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jsonstr</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name.value.length</a:t>
            </a:r>
            <a:r>
              <a:rPr lang="en-US" altLang="zh-CN" sz="1200" dirty="0">
                <a:solidFill>
                  <a:schemeClr val="tx2"/>
                </a:solidFill>
                <a:latin typeface="Consolas" panose="020B0609020204030204" pitchFamily="49" charset="0"/>
                <a:cs typeface="Consolas" panose="020B0609020204030204" pitchFamily="49" charset="0"/>
              </a:rPr>
              <a:t> &gt; 0)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joinMsg</a:t>
            </a:r>
            <a:r>
              <a:rPr lang="en-US" altLang="zh-CN" sz="1200" dirty="0">
                <a:solidFill>
                  <a:schemeClr val="tx2"/>
                </a:solidFill>
                <a:latin typeface="Consolas" panose="020B0609020204030204" pitchFamily="49" charset="0"/>
                <a:cs typeface="Consolas" panose="020B0609020204030204" pitchFamily="49" charset="0"/>
              </a:rPr>
              <a:t>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joinMsg.type</a:t>
            </a:r>
            <a:r>
              <a:rPr lang="en-US" altLang="zh-CN" sz="1200" dirty="0">
                <a:solidFill>
                  <a:schemeClr val="tx2"/>
                </a:solidFill>
                <a:latin typeface="Consolas" panose="020B0609020204030204" pitchFamily="49" charset="0"/>
                <a:cs typeface="Consolas" panose="020B0609020204030204" pitchFamily="49" charset="0"/>
              </a:rPr>
              <a:t> = "join";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joinMsg.name = </a:t>
            </a:r>
            <a:r>
              <a:rPr lang="en-US" altLang="zh-CN" sz="1200" dirty="0" err="1">
                <a:solidFill>
                  <a:schemeClr val="tx2"/>
                </a:solidFill>
                <a:latin typeface="Consolas" panose="020B0609020204030204" pitchFamily="49" charset="0"/>
                <a:cs typeface="Consolas" panose="020B0609020204030204" pitchFamily="49" charset="0"/>
              </a:rPr>
              <a:t>name.value</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jsonstr</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JSON.stringify</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joinMsg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rgbClr val="FF0000"/>
                </a:solidFill>
                <a:latin typeface="Consolas" panose="020B0609020204030204" pitchFamily="49" charset="0"/>
                <a:cs typeface="Consolas" panose="020B0609020204030204" pitchFamily="49" charset="0"/>
              </a:rPr>
              <a:t>wsocket.send</a:t>
            </a:r>
            <a:r>
              <a:rPr lang="en-US" altLang="zh-CN" sz="1200" dirty="0">
                <a:solidFill>
                  <a:srgbClr val="FF0000"/>
                </a:solidFill>
                <a:latin typeface="Consolas" panose="020B0609020204030204" pitchFamily="49" charset="0"/>
                <a:cs typeface="Consolas" panose="020B0609020204030204" pitchFamily="49" charset="0"/>
              </a:rPr>
              <a:t>(</a:t>
            </a:r>
            <a:r>
              <a:rPr lang="en-US" altLang="zh-CN" sz="1200" dirty="0" err="1">
                <a:solidFill>
                  <a:srgbClr val="FF0000"/>
                </a:solidFill>
                <a:latin typeface="Consolas" panose="020B0609020204030204" pitchFamily="49" charset="0"/>
                <a:cs typeface="Consolas" panose="020B0609020204030204" pitchFamily="49" charset="0"/>
              </a:rPr>
              <a:t>jsonstr</a:t>
            </a:r>
            <a:r>
              <a:rPr lang="en-US" altLang="zh-CN" sz="1200" dirty="0">
                <a:solidFill>
                  <a:srgbClr val="FF0000"/>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name.disabled</a:t>
            </a:r>
            <a:r>
              <a:rPr lang="en-US" altLang="zh-CN" sz="1200" dirty="0">
                <a:solidFill>
                  <a:schemeClr val="tx2"/>
                </a:solidFill>
                <a:latin typeface="Consolas" panose="020B0609020204030204" pitchFamily="49" charset="0"/>
                <a:cs typeface="Consolas" panose="020B0609020204030204" pitchFamily="49" charset="0"/>
              </a:rPr>
              <a:t> = true;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join.disabled</a:t>
            </a:r>
            <a:r>
              <a:rPr lang="en-US" altLang="zh-CN" sz="1200" dirty="0">
                <a:solidFill>
                  <a:schemeClr val="tx2"/>
                </a:solidFill>
                <a:latin typeface="Consolas" panose="020B0609020204030204" pitchFamily="49" charset="0"/>
                <a:cs typeface="Consolas" panose="020B0609020204030204" pitchFamily="49" charset="0"/>
              </a:rPr>
              <a:t> = true;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input.disabled</a:t>
            </a:r>
            <a:r>
              <a:rPr lang="en-US" altLang="zh-CN" sz="1200" dirty="0">
                <a:solidFill>
                  <a:schemeClr val="tx2"/>
                </a:solidFill>
                <a:latin typeface="Consolas" panose="020B0609020204030204" pitchFamily="49" charset="0"/>
                <a:cs typeface="Consolas" panose="020B0609020204030204" pitchFamily="49" charset="0"/>
              </a:rPr>
              <a:t> = false;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userName</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name.value</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wsconsole.value</a:t>
            </a:r>
            <a:r>
              <a:rPr lang="en-US" altLang="zh-CN" sz="1200" dirty="0">
                <a:solidFill>
                  <a:schemeClr val="tx2"/>
                </a:solidFill>
                <a:latin typeface="Consolas" panose="020B0609020204030204" pitchFamily="49" charset="0"/>
                <a:cs typeface="Consolas" panose="020B0609020204030204" pitchFamily="49" charset="0"/>
              </a:rPr>
              <a:t> += "&lt;- " + </a:t>
            </a:r>
            <a:r>
              <a:rPr lang="en-US" altLang="zh-CN" sz="1200" dirty="0" err="1">
                <a:solidFill>
                  <a:schemeClr val="tx2"/>
                </a:solidFill>
                <a:latin typeface="Consolas" panose="020B0609020204030204" pitchFamily="49" charset="0"/>
                <a:cs typeface="Consolas" panose="020B0609020204030204" pitchFamily="49" charset="0"/>
              </a:rPr>
              <a:t>jsonstr</a:t>
            </a:r>
            <a:r>
              <a:rPr lang="en-US" altLang="zh-CN" sz="1200" dirty="0">
                <a:solidFill>
                  <a:schemeClr val="tx2"/>
                </a:solidFill>
                <a:latin typeface="Consolas" panose="020B0609020204030204" pitchFamily="49" charset="0"/>
                <a:cs typeface="Consolas" panose="020B0609020204030204" pitchFamily="49" charset="0"/>
              </a:rPr>
              <a:t> + "\n";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wsconsole.scrollTop</a:t>
            </a:r>
            <a:r>
              <a:rPr lang="en-US" altLang="zh-CN" sz="1200" dirty="0">
                <a:solidFill>
                  <a:schemeClr val="tx2"/>
                </a:solidFill>
                <a:latin typeface="Consolas" panose="020B0609020204030204" pitchFamily="49" charset="0"/>
                <a:cs typeface="Consolas" panose="020B0609020204030204" pitchFamily="49" charset="0"/>
              </a:rPr>
              <a:t> = 999999;</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500" dirty="0"/>
              <a:t>index.html</a:t>
            </a:r>
            <a:endParaRPr lang="en-US" altLang="zh-CN" sz="1500" dirty="0"/>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function </a:t>
            </a:r>
            <a:r>
              <a:rPr lang="en-US" altLang="zh-CN" sz="1200" dirty="0" err="1">
                <a:solidFill>
                  <a:schemeClr val="tx2"/>
                </a:solidFill>
                <a:latin typeface="Consolas" panose="020B0609020204030204" pitchFamily="49" charset="0"/>
                <a:cs typeface="Consolas" panose="020B0609020204030204" pitchFamily="49" charset="0"/>
              </a:rPr>
              <a:t>sendMessage</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evt</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input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("input");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jsonstr</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msgstr</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evt.keyCode</a:t>
            </a:r>
            <a:r>
              <a:rPr lang="en-US" altLang="zh-CN" sz="1200" dirty="0">
                <a:solidFill>
                  <a:schemeClr val="tx2"/>
                </a:solidFill>
                <a:latin typeface="Consolas" panose="020B0609020204030204" pitchFamily="49" charset="0"/>
                <a:cs typeface="Consolas" panose="020B0609020204030204" pitchFamily="49" charset="0"/>
              </a:rPr>
              <a:t> === 13 &amp;&amp; </a:t>
            </a:r>
            <a:r>
              <a:rPr lang="en-US" altLang="zh-CN" sz="1200" dirty="0" err="1">
                <a:solidFill>
                  <a:schemeClr val="tx2"/>
                </a:solidFill>
                <a:latin typeface="Consolas" panose="020B0609020204030204" pitchFamily="49" charset="0"/>
                <a:cs typeface="Consolas" panose="020B0609020204030204" pitchFamily="49" charset="0"/>
              </a:rPr>
              <a:t>input.value.length</a:t>
            </a:r>
            <a:r>
              <a:rPr lang="en-US" altLang="zh-CN" sz="1200" dirty="0">
                <a:solidFill>
                  <a:schemeClr val="tx2"/>
                </a:solidFill>
                <a:latin typeface="Consolas" panose="020B0609020204030204" pitchFamily="49" charset="0"/>
                <a:cs typeface="Consolas" panose="020B0609020204030204" pitchFamily="49" charset="0"/>
              </a:rPr>
              <a:t> &gt; 0)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chatMsg</a:t>
            </a:r>
            <a:r>
              <a:rPr lang="en-US" altLang="zh-CN" sz="1200" dirty="0">
                <a:solidFill>
                  <a:schemeClr val="tx2"/>
                </a:solidFill>
                <a:latin typeface="Consolas" panose="020B0609020204030204" pitchFamily="49" charset="0"/>
                <a:cs typeface="Consolas" panose="020B0609020204030204" pitchFamily="49" charset="0"/>
              </a:rPr>
              <a:t>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chatMsg.type</a:t>
            </a:r>
            <a:r>
              <a:rPr lang="en-US" altLang="zh-CN" sz="1200" dirty="0">
                <a:solidFill>
                  <a:schemeClr val="tx2"/>
                </a:solidFill>
                <a:latin typeface="Consolas" panose="020B0609020204030204" pitchFamily="49" charset="0"/>
                <a:cs typeface="Consolas" panose="020B0609020204030204" pitchFamily="49" charset="0"/>
              </a:rPr>
              <a:t> = "chat";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chatMsg.name = </a:t>
            </a:r>
            <a:r>
              <a:rPr lang="en-US" altLang="zh-CN" sz="1200" dirty="0" err="1">
                <a:solidFill>
                  <a:schemeClr val="tx2"/>
                </a:solidFill>
                <a:latin typeface="Consolas" panose="020B0609020204030204" pitchFamily="49" charset="0"/>
                <a:cs typeface="Consolas" panose="020B0609020204030204" pitchFamily="49" charset="0"/>
              </a:rPr>
              <a:t>userName</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msgstr</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input.value</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chatMsg.target</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getTarget</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msgstr.replace</a:t>
            </a:r>
            <a:r>
              <a:rPr lang="en-US" altLang="zh-CN" sz="1200" dirty="0">
                <a:solidFill>
                  <a:schemeClr val="tx2"/>
                </a:solidFill>
                <a:latin typeface="Consolas" panose="020B0609020204030204" pitchFamily="49" charset="0"/>
                <a:cs typeface="Consolas" panose="020B0609020204030204" pitchFamily="49" charset="0"/>
              </a:rPr>
              <a:t>(/,/g,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chatMsg.message</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cleanTarget</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msgstr</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chatMsg.message</a:t>
            </a:r>
            <a:r>
              <a:rPr lang="en-US" altLang="zh-CN" sz="1200" dirty="0">
                <a:solidFill>
                  <a:schemeClr val="tx2"/>
                </a:solidFill>
                <a:latin typeface="Consolas" panose="020B0609020204030204" pitchFamily="49" charset="0"/>
                <a:cs typeface="Consolas" panose="020B0609020204030204" pitchFamily="49" charset="0"/>
              </a:rPr>
              <a:t>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chatMsg.message.replace</a:t>
            </a:r>
            <a:r>
              <a:rPr lang="en-US" altLang="zh-CN" sz="1200" dirty="0">
                <a:solidFill>
                  <a:schemeClr val="tx2"/>
                </a:solidFill>
                <a:latin typeface="Consolas" panose="020B0609020204030204" pitchFamily="49" charset="0"/>
                <a:cs typeface="Consolas" panose="020B0609020204030204" pitchFamily="49" charset="0"/>
              </a:rPr>
              <a:t>(/(\r\n|\n|\r)/gm,"");</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jsonstr</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JSON.stringify</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chatMsg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wsocket.send</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jsonstr</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input.value</a:t>
            </a:r>
            <a:r>
              <a:rPr lang="en-US" altLang="zh-CN" sz="1200" dirty="0">
                <a:solidFill>
                  <a:schemeClr val="tx2"/>
                </a:solidFill>
                <a:latin typeface="Consolas" panose="020B0609020204030204" pitchFamily="49" charset="0"/>
                <a:cs typeface="Consolas" panose="020B0609020204030204" pitchFamily="49" charset="0"/>
              </a:rPr>
              <a:t>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wsconsole.value</a:t>
            </a:r>
            <a:r>
              <a:rPr lang="en-US" altLang="zh-CN" sz="1200" dirty="0">
                <a:solidFill>
                  <a:schemeClr val="tx2"/>
                </a:solidFill>
                <a:latin typeface="Consolas" panose="020B0609020204030204" pitchFamily="49" charset="0"/>
                <a:cs typeface="Consolas" panose="020B0609020204030204" pitchFamily="49" charset="0"/>
              </a:rPr>
              <a:t> += "&lt;- " + </a:t>
            </a:r>
            <a:r>
              <a:rPr lang="en-US" altLang="zh-CN" sz="1200" dirty="0" err="1">
                <a:solidFill>
                  <a:schemeClr val="tx2"/>
                </a:solidFill>
                <a:latin typeface="Consolas" panose="020B0609020204030204" pitchFamily="49" charset="0"/>
                <a:cs typeface="Consolas" panose="020B0609020204030204" pitchFamily="49" charset="0"/>
              </a:rPr>
              <a:t>jsonstr</a:t>
            </a:r>
            <a:r>
              <a:rPr lang="en-US" altLang="zh-CN" sz="1200" dirty="0">
                <a:solidFill>
                  <a:schemeClr val="tx2"/>
                </a:solidFill>
                <a:latin typeface="Consolas" panose="020B0609020204030204" pitchFamily="49" charset="0"/>
                <a:cs typeface="Consolas" panose="020B0609020204030204" pitchFamily="49" charset="0"/>
              </a:rPr>
              <a:t> + "\n";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wsconsole.scrollTop</a:t>
            </a:r>
            <a:r>
              <a:rPr lang="en-US" altLang="zh-CN" sz="1200" dirty="0">
                <a:solidFill>
                  <a:schemeClr val="tx2"/>
                </a:solidFill>
                <a:latin typeface="Consolas" panose="020B0609020204030204" pitchFamily="49" charset="0"/>
                <a:cs typeface="Consolas" panose="020B0609020204030204" pitchFamily="49" charset="0"/>
              </a:rPr>
              <a:t> = 999999;</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500" dirty="0"/>
              <a:t>index.html</a:t>
            </a:r>
            <a:endParaRPr lang="en-US" altLang="zh-CN" sz="1500" dirty="0"/>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function </a:t>
            </a:r>
            <a:r>
              <a:rPr lang="en-US" altLang="zh-CN" sz="1200" dirty="0" err="1">
                <a:solidFill>
                  <a:schemeClr val="tx2"/>
                </a:solidFill>
                <a:latin typeface="Consolas" panose="020B0609020204030204" pitchFamily="49" charset="0"/>
                <a:cs typeface="Consolas" panose="020B0609020204030204" pitchFamily="49" charset="0"/>
              </a:rPr>
              <a:t>checkJoin</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evt</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name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("name");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input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("input");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evt.keyCode</a:t>
            </a:r>
            <a:r>
              <a:rPr lang="en-US" altLang="zh-CN" sz="1200" dirty="0">
                <a:solidFill>
                  <a:schemeClr val="tx2"/>
                </a:solidFill>
                <a:latin typeface="Consolas" panose="020B0609020204030204" pitchFamily="49" charset="0"/>
                <a:cs typeface="Consolas" panose="020B0609020204030204" pitchFamily="49" charset="0"/>
              </a:rPr>
              <a:t> === 13 &amp;&amp; </a:t>
            </a:r>
            <a:r>
              <a:rPr lang="en-US" altLang="zh-CN" sz="1200" dirty="0" err="1">
                <a:solidFill>
                  <a:schemeClr val="tx2"/>
                </a:solidFill>
                <a:latin typeface="Consolas" panose="020B0609020204030204" pitchFamily="49" charset="0"/>
                <a:cs typeface="Consolas" panose="020B0609020204030204" pitchFamily="49" charset="0"/>
              </a:rPr>
              <a:t>name.value.length</a:t>
            </a:r>
            <a:r>
              <a:rPr lang="en-US" altLang="zh-CN" sz="1200" dirty="0">
                <a:solidFill>
                  <a:schemeClr val="tx2"/>
                </a:solidFill>
                <a:latin typeface="Consolas" panose="020B0609020204030204" pitchFamily="49" charset="0"/>
                <a:cs typeface="Consolas" panose="020B0609020204030204" pitchFamily="49" charset="0"/>
              </a:rPr>
              <a:t> &gt; 0)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sendJoin</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input.focus</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function </a:t>
            </a:r>
            <a:r>
              <a:rPr lang="en-US" altLang="zh-CN" sz="1200" dirty="0" err="1">
                <a:solidFill>
                  <a:schemeClr val="tx2"/>
                </a:solidFill>
                <a:latin typeface="Consolas" panose="020B0609020204030204" pitchFamily="49" charset="0"/>
                <a:cs typeface="Consolas" panose="020B0609020204030204" pitchFamily="49" charset="0"/>
              </a:rPr>
              <a:t>getTarget</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str</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arr</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str.split</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target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for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=0; </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&lt;</a:t>
            </a:r>
            <a:r>
              <a:rPr lang="en-US" altLang="zh-CN" sz="1200" dirty="0" err="1">
                <a:solidFill>
                  <a:schemeClr val="tx2"/>
                </a:solidFill>
                <a:latin typeface="Consolas" panose="020B0609020204030204" pitchFamily="49" charset="0"/>
                <a:cs typeface="Consolas" panose="020B0609020204030204" pitchFamily="49" charset="0"/>
              </a:rPr>
              <a:t>arr.length</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arr</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charAt</a:t>
            </a:r>
            <a:r>
              <a:rPr lang="en-US" altLang="zh-CN" sz="1200" dirty="0">
                <a:solidFill>
                  <a:schemeClr val="tx2"/>
                </a:solidFill>
                <a:latin typeface="Consolas" panose="020B0609020204030204" pitchFamily="49" charset="0"/>
                <a:cs typeface="Consolas" panose="020B0609020204030204" pitchFamily="49" charset="0"/>
              </a:rPr>
              <a:t>(0) ===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target = </a:t>
            </a:r>
            <a:r>
              <a:rPr lang="en-US" altLang="zh-CN" sz="1200" dirty="0" err="1">
                <a:solidFill>
                  <a:schemeClr val="tx2"/>
                </a:solidFill>
                <a:latin typeface="Consolas" panose="020B0609020204030204" pitchFamily="49" charset="0"/>
                <a:cs typeface="Consolas" panose="020B0609020204030204" pitchFamily="49" charset="0"/>
              </a:rPr>
              <a:t>arr</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].substring(</a:t>
            </a:r>
            <a:r>
              <a:rPr lang="en-US" altLang="zh-CN" sz="1200" dirty="0">
                <a:solidFill>
                  <a:srgbClr val="FF0000"/>
                </a:solidFill>
                <a:latin typeface="Consolas" panose="020B0609020204030204" pitchFamily="49" charset="0"/>
                <a:cs typeface="Consolas" panose="020B0609020204030204" pitchFamily="49" charset="0"/>
              </a:rPr>
              <a:t>1</a:t>
            </a:r>
            <a:r>
              <a:rPr lang="en-US" altLang="zh-CN" sz="1200" dirty="0">
                <a:solidFill>
                  <a:schemeClr val="tx2"/>
                </a:solidFill>
                <a:latin typeface="Consolas" panose="020B0609020204030204" pitchFamily="49" charset="0"/>
                <a:cs typeface="Consolas" panose="020B0609020204030204" pitchFamily="49" charset="0"/>
              </a:rPr>
              <a:t>,arr[</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].length);</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target = </a:t>
            </a:r>
            <a:r>
              <a:rPr lang="en-US" altLang="zh-CN" sz="1200" dirty="0" err="1">
                <a:solidFill>
                  <a:schemeClr val="tx2"/>
                </a:solidFill>
                <a:latin typeface="Consolas" panose="020B0609020204030204" pitchFamily="49" charset="0"/>
                <a:cs typeface="Consolas" panose="020B0609020204030204" pitchFamily="49" charset="0"/>
              </a:rPr>
              <a:t>target.replace</a:t>
            </a:r>
            <a:r>
              <a:rPr lang="en-US" altLang="zh-CN" sz="1200" dirty="0">
                <a:solidFill>
                  <a:schemeClr val="tx2"/>
                </a:solidFill>
                <a:latin typeface="Consolas" panose="020B0609020204030204" pitchFamily="49" charset="0"/>
                <a:cs typeface="Consolas" panose="020B0609020204030204" pitchFamily="49" charset="0"/>
              </a:rPr>
              <a:t>(/(\r\n|\n|\r)/gm,"");</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return target;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a:t>
            </a:r>
            <a:r>
              <a:rPr lang="en-US" altLang="zh-CN" dirty="0" err="1"/>
              <a:t>WebSocket</a:t>
            </a:r>
            <a:endParaRPr lang="zh-CN" altLang="en-US" dirty="0"/>
          </a:p>
        </p:txBody>
      </p:sp>
      <p:sp>
        <p:nvSpPr>
          <p:cNvPr id="3" name="内容占位符 2"/>
          <p:cNvSpPr>
            <a:spLocks noGrp="1"/>
          </p:cNvSpPr>
          <p:nvPr>
            <p:ph idx="1"/>
          </p:nvPr>
        </p:nvSpPr>
        <p:spPr/>
        <p:txBody>
          <a:bodyPr>
            <a:normAutofit/>
          </a:bodyPr>
          <a:lstStyle/>
          <a:p>
            <a:r>
              <a:rPr lang="en-US" altLang="zh-CN" dirty="0"/>
              <a:t>The client initiates the </a:t>
            </a:r>
            <a:r>
              <a:rPr lang="en-US" altLang="zh-CN" dirty="0">
                <a:solidFill>
                  <a:srgbClr val="FF0000"/>
                </a:solidFill>
              </a:rPr>
              <a:t>handshake</a:t>
            </a:r>
            <a:r>
              <a:rPr lang="en-US" altLang="zh-CN" dirty="0"/>
              <a:t> by sending a request to a </a:t>
            </a:r>
            <a:r>
              <a:rPr lang="en-US" altLang="zh-CN" dirty="0" err="1"/>
              <a:t>WebSocket</a:t>
            </a:r>
            <a:r>
              <a:rPr lang="en-US" altLang="zh-CN" dirty="0"/>
              <a:t> endpoint using its URI. </a:t>
            </a:r>
            <a:endParaRPr lang="en-US" altLang="zh-CN" dirty="0"/>
          </a:p>
          <a:p>
            <a:pPr lvl="1"/>
            <a:r>
              <a:rPr lang="en-US" altLang="zh-CN" dirty="0"/>
              <a:t>The handshake is compatible with existing HTTP-based infrastructure: </a:t>
            </a:r>
            <a:endParaRPr lang="en-US" altLang="zh-CN" dirty="0"/>
          </a:p>
          <a:p>
            <a:pPr lvl="2"/>
            <a:r>
              <a:rPr lang="en-US" altLang="zh-CN" dirty="0"/>
              <a:t>web servers interpret it as an </a:t>
            </a:r>
            <a:r>
              <a:rPr lang="en-US" altLang="zh-CN" dirty="0">
                <a:solidFill>
                  <a:srgbClr val="FF0000"/>
                </a:solidFill>
              </a:rPr>
              <a:t>HTTP connection upgrade request.</a:t>
            </a:r>
            <a:endParaRPr lang="en-US" altLang="zh-CN" dirty="0"/>
          </a:p>
          <a:p>
            <a:pPr lvl="1"/>
            <a:r>
              <a:rPr lang="en-US" altLang="zh-CN" dirty="0"/>
              <a:t>An example handshake from a </a:t>
            </a:r>
            <a:r>
              <a:rPr lang="en-US" altLang="zh-CN" dirty="0">
                <a:solidFill>
                  <a:srgbClr val="FF0000"/>
                </a:solidFill>
              </a:rPr>
              <a:t>client</a:t>
            </a:r>
            <a:r>
              <a:rPr lang="en-US" altLang="zh-CN" dirty="0"/>
              <a:t> looks like this:</a:t>
            </a:r>
            <a:endParaRPr lang="en-US" altLang="zh-CN" dirty="0"/>
          </a:p>
          <a:p>
            <a:pPr marL="300355" lvl="1" indent="0">
              <a:buNone/>
            </a:pPr>
            <a:r>
              <a:rPr lang="en-US" altLang="zh-CN" dirty="0">
                <a:solidFill>
                  <a:schemeClr val="tx2"/>
                </a:solidFill>
                <a:latin typeface="Consolas" panose="020B0609020204030204" pitchFamily="49" charset="0"/>
                <a:cs typeface="Consolas" panose="020B0609020204030204" pitchFamily="49" charset="0"/>
              </a:rPr>
              <a:t>GET /path/to/</a:t>
            </a:r>
            <a:r>
              <a:rPr lang="en-US" altLang="zh-CN" dirty="0" err="1">
                <a:solidFill>
                  <a:schemeClr val="tx2"/>
                </a:solidFill>
                <a:latin typeface="Consolas" panose="020B0609020204030204" pitchFamily="49" charset="0"/>
                <a:cs typeface="Consolas" panose="020B0609020204030204" pitchFamily="49" charset="0"/>
              </a:rPr>
              <a:t>websocket</a:t>
            </a:r>
            <a:r>
              <a:rPr lang="en-US" altLang="zh-CN" dirty="0">
                <a:solidFill>
                  <a:schemeClr val="tx2"/>
                </a:solidFill>
                <a:latin typeface="Consolas" panose="020B0609020204030204" pitchFamily="49" charset="0"/>
                <a:cs typeface="Consolas" panose="020B0609020204030204" pitchFamily="49" charset="0"/>
              </a:rPr>
              <a:t>/endpoint HTTP/1.1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Host: </a:t>
            </a:r>
            <a:r>
              <a:rPr lang="en-US" altLang="zh-CN" dirty="0" err="1">
                <a:solidFill>
                  <a:schemeClr val="tx2"/>
                </a:solidFill>
                <a:latin typeface="Consolas" panose="020B0609020204030204" pitchFamily="49" charset="0"/>
                <a:cs typeface="Consolas" panose="020B0609020204030204" pitchFamily="49" charset="0"/>
              </a:rPr>
              <a:t>localhost</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Upgrade: </a:t>
            </a:r>
            <a:r>
              <a:rPr lang="en-US" altLang="zh-CN" dirty="0" err="1">
                <a:solidFill>
                  <a:schemeClr val="tx2"/>
                </a:solidFill>
                <a:latin typeface="Consolas" panose="020B0609020204030204" pitchFamily="49" charset="0"/>
                <a:cs typeface="Consolas" panose="020B0609020204030204" pitchFamily="49" charset="0"/>
              </a:rPr>
              <a:t>websocket</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Connection: Upgrade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rgbClr val="FF0000"/>
                </a:solidFill>
                <a:latin typeface="Consolas" panose="020B0609020204030204" pitchFamily="49" charset="0"/>
                <a:cs typeface="Consolas" panose="020B0609020204030204" pitchFamily="49" charset="0"/>
              </a:rPr>
              <a:t>Sec-</a:t>
            </a:r>
            <a:r>
              <a:rPr lang="en-US" altLang="zh-CN" dirty="0" err="1">
                <a:solidFill>
                  <a:srgbClr val="FF0000"/>
                </a:solidFill>
                <a:latin typeface="Consolas" panose="020B0609020204030204" pitchFamily="49" charset="0"/>
                <a:cs typeface="Consolas" panose="020B0609020204030204" pitchFamily="49" charset="0"/>
              </a:rPr>
              <a:t>WebSocket</a:t>
            </a:r>
            <a:r>
              <a:rPr lang="en-US" altLang="zh-CN" dirty="0">
                <a:solidFill>
                  <a:srgbClr val="FF0000"/>
                </a:solidFill>
                <a:latin typeface="Consolas" panose="020B0609020204030204" pitchFamily="49" charset="0"/>
                <a:cs typeface="Consolas" panose="020B0609020204030204" pitchFamily="49" charset="0"/>
              </a:rPr>
              <a:t>-Key</a:t>
            </a:r>
            <a:r>
              <a:rPr lang="en-US" altLang="zh-CN" dirty="0">
                <a:solidFill>
                  <a:schemeClr val="tx2"/>
                </a:solidFill>
                <a:latin typeface="Consolas" panose="020B0609020204030204" pitchFamily="49" charset="0"/>
                <a:cs typeface="Consolas" panose="020B0609020204030204" pitchFamily="49" charset="0"/>
              </a:rPr>
              <a:t>: xqBt3ImNzJbYqRINxEFlkg==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Origin: http://localhost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Sec-</a:t>
            </a:r>
            <a:r>
              <a:rPr lang="en-US" altLang="zh-CN" dirty="0" err="1">
                <a:solidFill>
                  <a:schemeClr val="tx2"/>
                </a:solidFill>
                <a:latin typeface="Consolas" panose="020B0609020204030204" pitchFamily="49" charset="0"/>
                <a:cs typeface="Consolas" panose="020B0609020204030204" pitchFamily="49" charset="0"/>
              </a:rPr>
              <a:t>WebSocket</a:t>
            </a:r>
            <a:r>
              <a:rPr lang="en-US" altLang="zh-CN" dirty="0">
                <a:solidFill>
                  <a:schemeClr val="tx2"/>
                </a:solidFill>
                <a:latin typeface="Consolas" panose="020B0609020204030204" pitchFamily="49" charset="0"/>
                <a:cs typeface="Consolas" panose="020B0609020204030204" pitchFamily="49" charset="0"/>
              </a:rPr>
              <a:t>-Version: 13</a:t>
            </a:r>
            <a:endParaRPr lang="zh-CN" altLang="en-US"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500" dirty="0"/>
              <a:t>index.html</a:t>
            </a:r>
            <a:endParaRPr lang="en-US" altLang="zh-CN" sz="1500" dirty="0"/>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function </a:t>
            </a:r>
            <a:r>
              <a:rPr lang="en-US" altLang="zh-CN" sz="1200" dirty="0" err="1">
                <a:solidFill>
                  <a:schemeClr val="tx2"/>
                </a:solidFill>
                <a:latin typeface="Consolas" panose="020B0609020204030204" pitchFamily="49" charset="0"/>
                <a:cs typeface="Consolas" panose="020B0609020204030204" pitchFamily="49" charset="0"/>
              </a:rPr>
              <a:t>cleanTarget</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str</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arr</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str.split</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cleanstr</a:t>
            </a:r>
            <a:r>
              <a:rPr lang="en-US" altLang="zh-CN" sz="1200" dirty="0">
                <a:solidFill>
                  <a:schemeClr val="tx2"/>
                </a:solidFill>
                <a:latin typeface="Consolas" panose="020B0609020204030204" pitchFamily="49" charset="0"/>
                <a:cs typeface="Consolas" panose="020B0609020204030204" pitchFamily="49" charset="0"/>
              </a:rPr>
              <a:t>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for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=0; </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&lt;</a:t>
            </a:r>
            <a:r>
              <a:rPr lang="en-US" altLang="zh-CN" sz="1200" dirty="0" err="1">
                <a:solidFill>
                  <a:schemeClr val="tx2"/>
                </a:solidFill>
                <a:latin typeface="Consolas" panose="020B0609020204030204" pitchFamily="49" charset="0"/>
                <a:cs typeface="Consolas" panose="020B0609020204030204" pitchFamily="49" charset="0"/>
              </a:rPr>
              <a:t>arr.length</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arr</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charAt</a:t>
            </a:r>
            <a:r>
              <a:rPr lang="en-US" altLang="zh-CN" sz="1200" dirty="0">
                <a:solidFill>
                  <a:schemeClr val="tx2"/>
                </a:solidFill>
                <a:latin typeface="Consolas" panose="020B0609020204030204" pitchFamily="49" charset="0"/>
                <a:cs typeface="Consolas" panose="020B0609020204030204" pitchFamily="49" charset="0"/>
              </a:rPr>
              <a:t>(0)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cleanstr</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arr</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i</a:t>
            </a:r>
            <a:r>
              <a:rPr lang="en-US" altLang="zh-CN" sz="1200" dirty="0">
                <a:solidFill>
                  <a:schemeClr val="tx2"/>
                </a:solidFill>
                <a:latin typeface="Consolas" panose="020B0609020204030204" pitchFamily="49" charset="0"/>
                <a:cs typeface="Consolas" panose="020B0609020204030204" pitchFamily="49" charset="0"/>
              </a:rPr>
              <a:t>] +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return </a:t>
            </a:r>
            <a:r>
              <a:rPr lang="en-US" altLang="zh-CN" sz="1200" dirty="0" err="1">
                <a:solidFill>
                  <a:schemeClr val="tx2"/>
                </a:solidFill>
                <a:latin typeface="Consolas" panose="020B0609020204030204" pitchFamily="49" charset="0"/>
                <a:cs typeface="Consolas" panose="020B0609020204030204" pitchFamily="49" charset="0"/>
              </a:rPr>
              <a:t>cleanstr.substring</a:t>
            </a:r>
            <a:r>
              <a:rPr lang="en-US" altLang="zh-CN" sz="1200" dirty="0">
                <a:solidFill>
                  <a:schemeClr val="tx2"/>
                </a:solidFill>
                <a:latin typeface="Consolas" panose="020B0609020204030204" pitchFamily="49" charset="0"/>
                <a:cs typeface="Consolas" panose="020B0609020204030204" pitchFamily="49" charset="0"/>
              </a:rPr>
              <a:t>(0,cleanstr.length-1);</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function </a:t>
            </a:r>
            <a:r>
              <a:rPr lang="en-US" altLang="zh-CN" sz="1200" dirty="0" err="1">
                <a:solidFill>
                  <a:schemeClr val="tx2"/>
                </a:solidFill>
                <a:latin typeface="Consolas" panose="020B0609020204030204" pitchFamily="49" charset="0"/>
                <a:cs typeface="Consolas" panose="020B0609020204030204" pitchFamily="49" charset="0"/>
              </a:rPr>
              <a:t>showHideConsole</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chkbox</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showhideconsole</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var</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consolediv</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document.getElementById</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consolediv</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chkbox.checked</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consolediv.style.visibility</a:t>
            </a:r>
            <a:r>
              <a:rPr lang="en-US" altLang="zh-CN" sz="1200" dirty="0">
                <a:solidFill>
                  <a:schemeClr val="tx2"/>
                </a:solidFill>
                <a:latin typeface="Consolas" panose="020B0609020204030204" pitchFamily="49" charset="0"/>
                <a:cs typeface="Consolas" panose="020B0609020204030204" pitchFamily="49" charset="0"/>
              </a:rPr>
              <a:t> = 'visible';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else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consolediv.style.visibility</a:t>
            </a:r>
            <a:r>
              <a:rPr lang="en-US" altLang="zh-CN" sz="1200" dirty="0">
                <a:solidFill>
                  <a:schemeClr val="tx2"/>
                </a:solidFill>
                <a:latin typeface="Consolas" panose="020B0609020204030204" pitchFamily="49" charset="0"/>
                <a:cs typeface="Consolas" panose="020B0609020204030204" pitchFamily="49" charset="0"/>
              </a:rPr>
              <a:t> = 'hidden';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window.addEventListener</a:t>
            </a:r>
            <a:r>
              <a:rPr lang="en-US" altLang="zh-CN" sz="1200" dirty="0">
                <a:solidFill>
                  <a:schemeClr val="tx2"/>
                </a:solidFill>
                <a:latin typeface="Consolas" panose="020B0609020204030204" pitchFamily="49" charset="0"/>
                <a:cs typeface="Consolas" panose="020B0609020204030204" pitchFamily="49" charset="0"/>
              </a:rPr>
              <a:t>("load", connect, false);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&lt;/script&gt;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&lt;/head&gt;</a:t>
            </a:r>
            <a:endParaRPr lang="en-US" altLang="zh-CN"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500" dirty="0"/>
              <a:t>index.html</a:t>
            </a:r>
            <a:endParaRPr lang="en-US" altLang="zh-CN" sz="1500" dirty="0"/>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&lt;body&gt;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&lt;h1&gt;</a:t>
            </a:r>
            <a:r>
              <a:rPr lang="en-US" altLang="zh-CN" sz="1200" dirty="0" err="1">
                <a:solidFill>
                  <a:schemeClr val="tx2"/>
                </a:solidFill>
                <a:latin typeface="Consolas" panose="020B0609020204030204" pitchFamily="49" charset="0"/>
                <a:cs typeface="Consolas" panose="020B0609020204030204" pitchFamily="49" charset="0"/>
              </a:rPr>
              <a:t>WebsocketBot</a:t>
            </a:r>
            <a:r>
              <a:rPr lang="en-US" altLang="zh-CN" sz="1200" dirty="0">
                <a:solidFill>
                  <a:schemeClr val="tx2"/>
                </a:solidFill>
                <a:latin typeface="Consolas" panose="020B0609020204030204" pitchFamily="49" charset="0"/>
                <a:cs typeface="Consolas" panose="020B0609020204030204" pitchFamily="49" charset="0"/>
              </a:rPr>
              <a:t>&lt;/h1&gt;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Your name: &lt;input id="name" type="text" size="20" </a:t>
            </a:r>
            <a:r>
              <a:rPr lang="en-US" altLang="zh-CN" sz="1200" dirty="0" err="1">
                <a:solidFill>
                  <a:schemeClr val="tx2"/>
                </a:solidFill>
                <a:latin typeface="Consolas" panose="020B0609020204030204" pitchFamily="49" charset="0"/>
                <a:cs typeface="Consolas" panose="020B0609020204030204" pitchFamily="49" charset="0"/>
              </a:rPr>
              <a:t>maxlength</a:t>
            </a:r>
            <a:r>
              <a:rPr lang="en-US" altLang="zh-CN" sz="1200" dirty="0">
                <a:solidFill>
                  <a:schemeClr val="tx2"/>
                </a:solidFill>
                <a:latin typeface="Consolas" panose="020B0609020204030204" pitchFamily="49" charset="0"/>
                <a:cs typeface="Consolas" panose="020B0609020204030204" pitchFamily="49" charset="0"/>
              </a:rPr>
              <a:t>="20"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onkeyup</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checkJoin</a:t>
            </a:r>
            <a:r>
              <a:rPr lang="en-US" altLang="zh-CN" sz="1200" dirty="0">
                <a:solidFill>
                  <a:schemeClr val="tx2"/>
                </a:solidFill>
                <a:latin typeface="Consolas" panose="020B0609020204030204" pitchFamily="49" charset="0"/>
                <a:cs typeface="Consolas" panose="020B0609020204030204" pitchFamily="49" charset="0"/>
              </a:rPr>
              <a:t>(event);"/&gt;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&lt;input type="submit" id="join" value="Join!"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onclick</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sendJoin</a:t>
            </a:r>
            <a:r>
              <a:rPr lang="en-US" altLang="zh-CN" sz="1200" dirty="0">
                <a:solidFill>
                  <a:schemeClr val="tx2"/>
                </a:solidFill>
                <a:latin typeface="Consolas" panose="020B0609020204030204" pitchFamily="49" charset="0"/>
                <a:cs typeface="Consolas" panose="020B0609020204030204" pitchFamily="49" charset="0"/>
              </a:rPr>
              <a:t>();"/&gt;&lt;</a:t>
            </a:r>
            <a:r>
              <a:rPr lang="en-US" altLang="zh-CN" sz="1200" dirty="0" err="1">
                <a:solidFill>
                  <a:schemeClr val="tx2"/>
                </a:solidFill>
                <a:latin typeface="Consolas" panose="020B0609020204030204" pitchFamily="49" charset="0"/>
                <a:cs typeface="Consolas" panose="020B0609020204030204" pitchFamily="49" charset="0"/>
              </a:rPr>
              <a:t>br</a:t>
            </a:r>
            <a:r>
              <a:rPr lang="en-US" altLang="zh-CN" sz="1200" dirty="0">
                <a:solidFill>
                  <a:schemeClr val="tx2"/>
                </a:solidFill>
                <a:latin typeface="Consolas" panose="020B0609020204030204" pitchFamily="49" charset="0"/>
                <a:cs typeface="Consolas" panose="020B0609020204030204" pitchFamily="49" charset="0"/>
              </a:rPr>
              <a: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 id="input" cols="70" rows="1" disabled="true"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onkeyup</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sendMessage</a:t>
            </a:r>
            <a:r>
              <a:rPr lang="en-US" altLang="zh-CN" sz="1200" dirty="0">
                <a:solidFill>
                  <a:schemeClr val="tx2"/>
                </a:solidFill>
                <a:latin typeface="Consolas" panose="020B0609020204030204" pitchFamily="49" charset="0"/>
                <a:cs typeface="Consolas" panose="020B0609020204030204" pitchFamily="49" charset="0"/>
              </a:rPr>
              <a:t>(event);"&gt;&lt;/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&gt;&lt;</a:t>
            </a:r>
            <a:r>
              <a:rPr lang="en-US" altLang="zh-CN" sz="1200" dirty="0" err="1">
                <a:solidFill>
                  <a:schemeClr val="tx2"/>
                </a:solidFill>
                <a:latin typeface="Consolas" panose="020B0609020204030204" pitchFamily="49" charset="0"/>
                <a:cs typeface="Consolas" panose="020B0609020204030204" pitchFamily="49" charset="0"/>
              </a:rPr>
              <a:t>br</a:t>
            </a:r>
            <a:r>
              <a:rPr lang="en-US" altLang="zh-CN" sz="1200" dirty="0">
                <a:solidFill>
                  <a:schemeClr val="tx2"/>
                </a:solidFill>
                <a:latin typeface="Consolas" panose="020B0609020204030204" pitchFamily="49" charset="0"/>
                <a:cs typeface="Consolas" panose="020B0609020204030204" pitchFamily="49" charset="0"/>
              </a:rPr>
              <a: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 id="</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 cols="70" rows="20"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readonly</a:t>
            </a:r>
            <a:r>
              <a:rPr lang="en-US" altLang="zh-CN" sz="1200" dirty="0">
                <a:solidFill>
                  <a:schemeClr val="tx2"/>
                </a:solidFill>
                <a:latin typeface="Consolas" panose="020B0609020204030204" pitchFamily="49" charset="0"/>
                <a:cs typeface="Consolas" panose="020B0609020204030204" pitchFamily="49" charset="0"/>
              </a:rPr>
              <a:t>="true"&gt;&lt;/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 id="</a:t>
            </a:r>
            <a:r>
              <a:rPr lang="en-US" altLang="zh-CN" sz="1200" dirty="0" err="1">
                <a:solidFill>
                  <a:schemeClr val="tx2"/>
                </a:solidFill>
                <a:latin typeface="Consolas" panose="020B0609020204030204" pitchFamily="49" charset="0"/>
                <a:cs typeface="Consolas" panose="020B0609020204030204" pitchFamily="49" charset="0"/>
              </a:rPr>
              <a:t>userlist</a:t>
            </a:r>
            <a:r>
              <a:rPr lang="en-US" altLang="zh-CN" sz="1200" dirty="0">
                <a:solidFill>
                  <a:schemeClr val="tx2"/>
                </a:solidFill>
                <a:latin typeface="Consolas" panose="020B0609020204030204" pitchFamily="49" charset="0"/>
                <a:cs typeface="Consolas" panose="020B0609020204030204" pitchFamily="49" charset="0"/>
              </a:rPr>
              <a:t>" cols="20" rows="20"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readonly</a:t>
            </a:r>
            <a:r>
              <a:rPr lang="en-US" altLang="zh-CN" sz="1200" dirty="0">
                <a:solidFill>
                  <a:schemeClr val="tx2"/>
                </a:solidFill>
                <a:latin typeface="Consolas" panose="020B0609020204030204" pitchFamily="49" charset="0"/>
                <a:cs typeface="Consolas" panose="020B0609020204030204" pitchFamily="49" charset="0"/>
              </a:rPr>
              <a:t>="true"&gt;&lt;/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a:t>
            </a:r>
            <a:r>
              <a:rPr lang="en-US" altLang="zh-CN" sz="1200" dirty="0" err="1">
                <a:solidFill>
                  <a:schemeClr val="tx2"/>
                </a:solidFill>
                <a:latin typeface="Consolas" panose="020B0609020204030204" pitchFamily="49" charset="0"/>
                <a:cs typeface="Consolas" panose="020B0609020204030204" pitchFamily="49" charset="0"/>
              </a:rPr>
              <a:t>br</a:t>
            </a:r>
            <a:r>
              <a:rPr lang="en-US" altLang="zh-CN" sz="1200" dirty="0">
                <a:solidFill>
                  <a:schemeClr val="tx2"/>
                </a:solidFill>
                <a:latin typeface="Consolas" panose="020B0609020204030204" pitchFamily="49" charset="0"/>
                <a:cs typeface="Consolas" panose="020B0609020204030204" pitchFamily="49" charset="0"/>
              </a:rPr>
              <a:t>/&gt;&lt;</a:t>
            </a:r>
            <a:r>
              <a:rPr lang="en-US" altLang="zh-CN" sz="1200" dirty="0" err="1">
                <a:solidFill>
                  <a:schemeClr val="tx2"/>
                </a:solidFill>
                <a:latin typeface="Consolas" panose="020B0609020204030204" pitchFamily="49" charset="0"/>
                <a:cs typeface="Consolas" panose="020B0609020204030204" pitchFamily="49" charset="0"/>
              </a:rPr>
              <a:t>br</a:t>
            </a:r>
            <a:r>
              <a:rPr lang="en-US" altLang="zh-CN" sz="1200" dirty="0">
                <a:solidFill>
                  <a:schemeClr val="tx2"/>
                </a:solidFill>
                <a:latin typeface="Consolas" panose="020B0609020204030204" pitchFamily="49" charset="0"/>
                <a:cs typeface="Consolas" panose="020B0609020204030204" pitchFamily="49" charset="0"/>
              </a:rPr>
              <a:t>/&gt;&lt;</a:t>
            </a:r>
            <a:r>
              <a:rPr lang="en-US" altLang="zh-CN" sz="1200" dirty="0" err="1">
                <a:solidFill>
                  <a:schemeClr val="tx2"/>
                </a:solidFill>
                <a:latin typeface="Consolas" panose="020B0609020204030204" pitchFamily="49" charset="0"/>
                <a:cs typeface="Consolas" panose="020B0609020204030204" pitchFamily="49" charset="0"/>
              </a:rPr>
              <a:t>br</a:t>
            </a:r>
            <a:r>
              <a:rPr lang="en-US" altLang="zh-CN" sz="1200" dirty="0">
                <a:solidFill>
                  <a:schemeClr val="tx2"/>
                </a:solidFill>
                <a:latin typeface="Consolas" panose="020B0609020204030204" pitchFamily="49" charset="0"/>
                <a:cs typeface="Consolas" panose="020B0609020204030204" pitchFamily="49" charset="0"/>
              </a:rPr>
              <a: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&lt;input id="</a:t>
            </a:r>
            <a:r>
              <a:rPr lang="en-US" altLang="zh-CN" sz="1200" dirty="0" err="1">
                <a:solidFill>
                  <a:schemeClr val="tx2"/>
                </a:solidFill>
                <a:latin typeface="Consolas" panose="020B0609020204030204" pitchFamily="49" charset="0"/>
                <a:cs typeface="Consolas" panose="020B0609020204030204" pitchFamily="49" charset="0"/>
              </a:rPr>
              <a:t>showhideconsole</a:t>
            </a:r>
            <a:r>
              <a:rPr lang="en-US" altLang="zh-CN" sz="1200" dirty="0">
                <a:solidFill>
                  <a:schemeClr val="tx2"/>
                </a:solidFill>
                <a:latin typeface="Consolas" panose="020B0609020204030204" pitchFamily="49" charset="0"/>
                <a:cs typeface="Consolas" panose="020B0609020204030204" pitchFamily="49" charset="0"/>
              </a:rPr>
              <a:t>" type="checkbox"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onclick</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showHideConsole</a:t>
            </a:r>
            <a:r>
              <a:rPr lang="en-US" altLang="zh-CN" sz="1200" dirty="0">
                <a:solidFill>
                  <a:schemeClr val="tx2"/>
                </a:solidFill>
                <a:latin typeface="Consolas" panose="020B0609020204030204" pitchFamily="49" charset="0"/>
                <a:cs typeface="Consolas" panose="020B0609020204030204" pitchFamily="49" charset="0"/>
              </a:rPr>
              <a: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Show </a:t>
            </a:r>
            <a:r>
              <a:rPr lang="en-US" altLang="zh-CN" sz="1200" dirty="0" err="1">
                <a:solidFill>
                  <a:schemeClr val="tx2"/>
                </a:solidFill>
                <a:latin typeface="Consolas" panose="020B0609020204030204" pitchFamily="49" charset="0"/>
                <a:cs typeface="Consolas" panose="020B0609020204030204" pitchFamily="49" charset="0"/>
              </a:rPr>
              <a:t>WebSocket</a:t>
            </a:r>
            <a:r>
              <a:rPr lang="en-US" altLang="zh-CN" sz="1200" dirty="0">
                <a:solidFill>
                  <a:schemeClr val="tx2"/>
                </a:solidFill>
                <a:latin typeface="Consolas" panose="020B0609020204030204" pitchFamily="49" charset="0"/>
                <a:cs typeface="Consolas" panose="020B0609020204030204" pitchFamily="49" charset="0"/>
              </a:rPr>
              <a:t> console&lt;</a:t>
            </a:r>
            <a:r>
              <a:rPr lang="en-US" altLang="zh-CN" sz="1200" dirty="0" err="1">
                <a:solidFill>
                  <a:schemeClr val="tx2"/>
                </a:solidFill>
                <a:latin typeface="Consolas" panose="020B0609020204030204" pitchFamily="49" charset="0"/>
                <a:cs typeface="Consolas" panose="020B0609020204030204" pitchFamily="49" charset="0"/>
              </a:rPr>
              <a:t>br</a:t>
            </a:r>
            <a:r>
              <a:rPr lang="en-US" altLang="zh-CN" sz="1200" dirty="0">
                <a:solidFill>
                  <a:schemeClr val="tx2"/>
                </a:solidFill>
                <a:latin typeface="Consolas" panose="020B0609020204030204" pitchFamily="49" charset="0"/>
                <a:cs typeface="Consolas" panose="020B0609020204030204" pitchFamily="49" charset="0"/>
              </a:rPr>
              <a: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&lt;div id="</a:t>
            </a:r>
            <a:r>
              <a:rPr lang="en-US" altLang="zh-CN" sz="1200" dirty="0" err="1">
                <a:solidFill>
                  <a:schemeClr val="tx2"/>
                </a:solidFill>
                <a:latin typeface="Consolas" panose="020B0609020204030204" pitchFamily="49" charset="0"/>
                <a:cs typeface="Consolas" panose="020B0609020204030204" pitchFamily="49" charset="0"/>
              </a:rPr>
              <a:t>consolediv</a:t>
            </a:r>
            <a:r>
              <a:rPr lang="en-US" altLang="zh-CN" sz="1200" dirty="0">
                <a:solidFill>
                  <a:schemeClr val="tx2"/>
                </a:solidFill>
                <a:latin typeface="Consolas" panose="020B0609020204030204" pitchFamily="49" charset="0"/>
                <a:cs typeface="Consolas" panose="020B0609020204030204" pitchFamily="49" charset="0"/>
              </a:rPr>
              <a:t>"&gt;&lt;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 id="</a:t>
            </a:r>
            <a:r>
              <a:rPr lang="en-US" altLang="zh-CN" sz="1200" dirty="0" err="1">
                <a:solidFill>
                  <a:schemeClr val="tx2"/>
                </a:solidFill>
                <a:latin typeface="Consolas" panose="020B0609020204030204" pitchFamily="49" charset="0"/>
                <a:cs typeface="Consolas" panose="020B0609020204030204" pitchFamily="49" charset="0"/>
              </a:rPr>
              <a:t>wsconsole</a:t>
            </a:r>
            <a:r>
              <a:rPr lang="en-US" altLang="zh-CN" sz="1200" dirty="0">
                <a:solidFill>
                  <a:schemeClr val="tx2"/>
                </a:solidFill>
                <a:latin typeface="Consolas" panose="020B0609020204030204" pitchFamily="49" charset="0"/>
                <a:cs typeface="Consolas" panose="020B0609020204030204" pitchFamily="49" charset="0"/>
              </a:rPr>
              <a:t>" cols="80" rows="8"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readonly</a:t>
            </a:r>
            <a:r>
              <a:rPr lang="en-US" altLang="zh-CN" sz="1200" dirty="0">
                <a:solidFill>
                  <a:schemeClr val="tx2"/>
                </a:solidFill>
                <a:latin typeface="Consolas" panose="020B0609020204030204" pitchFamily="49" charset="0"/>
                <a:cs typeface="Consolas" panose="020B0609020204030204" pitchFamily="49" charset="0"/>
              </a:rPr>
              <a:t>="true" style="font-size:8pt;"&gt;&lt;/</a:t>
            </a:r>
            <a:r>
              <a:rPr lang="en-US" altLang="zh-CN" sz="1200" dirty="0" err="1">
                <a:solidFill>
                  <a:schemeClr val="tx2"/>
                </a:solidFill>
                <a:latin typeface="Consolas" panose="020B0609020204030204" pitchFamily="49" charset="0"/>
                <a:cs typeface="Consolas" panose="020B0609020204030204" pitchFamily="49" charset="0"/>
              </a:rPr>
              <a:t>textarea</a:t>
            </a:r>
            <a:r>
              <a:rPr lang="en-US" altLang="zh-CN" sz="1200" dirty="0">
                <a:solidFill>
                  <a:schemeClr val="tx2"/>
                </a:solidFill>
                <a:latin typeface="Consolas" panose="020B0609020204030204" pitchFamily="49" charset="0"/>
                <a:cs typeface="Consolas" panose="020B0609020204030204" pitchFamily="49" charset="0"/>
              </a:rPr>
              <a:t>&gt;&lt;/div&gt;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&lt;/body&gt;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&lt;/html&gt;</a:t>
            </a: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a:xfrm>
            <a:off x="1223628" y="845073"/>
            <a:ext cx="7740860" cy="3940924"/>
          </a:xfrm>
        </p:spPr>
        <p:txBody>
          <a:bodyPr>
            <a:noAutofit/>
          </a:bodyPr>
          <a:lstStyle/>
          <a:p>
            <a:r>
              <a:rPr lang="en-US" altLang="zh-CN" sz="1500" dirty="0"/>
              <a:t>BotEndPoint.java</a:t>
            </a:r>
            <a:endParaRPr lang="en-US" altLang="zh-CN" sz="1500" dirty="0"/>
          </a:p>
          <a:p>
            <a:pPr marL="300355" lvl="1" indent="0">
              <a:spcBef>
                <a:spcPts val="0"/>
              </a:spcBef>
              <a:buNone/>
            </a:pP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ServerEndpoint</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value = "/</a:t>
            </a:r>
            <a:r>
              <a:rPr lang="en-US" altLang="zh-CN" sz="1200" dirty="0" err="1">
                <a:solidFill>
                  <a:schemeClr val="tx2"/>
                </a:solidFill>
                <a:latin typeface="Consolas" panose="020B0609020204030204" pitchFamily="49" charset="0"/>
                <a:cs typeface="Consolas" panose="020B0609020204030204" pitchFamily="49" charset="0"/>
              </a:rPr>
              <a:t>websocketbot</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decoders = { </a:t>
            </a:r>
            <a:r>
              <a:rPr lang="en-US" altLang="zh-CN" sz="1200" dirty="0" err="1">
                <a:solidFill>
                  <a:schemeClr val="tx2"/>
                </a:solidFill>
                <a:latin typeface="Consolas" panose="020B0609020204030204" pitchFamily="49" charset="0"/>
                <a:cs typeface="Consolas" panose="020B0609020204030204" pitchFamily="49" charset="0"/>
              </a:rPr>
              <a:t>MessageDecoder.class</a:t>
            </a:r>
            <a:r>
              <a:rPr lang="en-US" altLang="zh-CN" sz="1200" dirty="0">
                <a:solidFill>
                  <a:schemeClr val="tx2"/>
                </a:solidFill>
                <a:latin typeface="Consolas" panose="020B0609020204030204" pitchFamily="49" charset="0"/>
                <a:cs typeface="Consolas" panose="020B0609020204030204" pitchFamily="49" charset="0"/>
              </a:rPr>
              <a:t>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encoders = { </a:t>
            </a:r>
            <a:r>
              <a:rPr lang="en-US" altLang="zh-CN" sz="1200" dirty="0" err="1">
                <a:solidFill>
                  <a:schemeClr val="tx2"/>
                </a:solidFill>
                <a:latin typeface="Consolas" panose="020B0609020204030204" pitchFamily="49" charset="0"/>
                <a:cs typeface="Consolas" panose="020B0609020204030204" pitchFamily="49" charset="0"/>
              </a:rPr>
              <a:t>JoinMessageEncoder.class</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ChatMessageEncoder.class</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InfoMessageEncoder.class</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UsersMessageEncoder.class</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public class </a:t>
            </a:r>
            <a:r>
              <a:rPr lang="en-US" altLang="zh-CN" sz="1200" dirty="0" err="1">
                <a:solidFill>
                  <a:schemeClr val="tx2"/>
                </a:solidFill>
                <a:latin typeface="Consolas" panose="020B0609020204030204" pitchFamily="49" charset="0"/>
                <a:cs typeface="Consolas" panose="020B0609020204030204" pitchFamily="49" charset="0"/>
              </a:rPr>
              <a:t>BotEndpoint</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private static final Logger logger = </a:t>
            </a:r>
            <a:r>
              <a:rPr lang="en-US" altLang="zh-CN" sz="1200" dirty="0" err="1">
                <a:solidFill>
                  <a:schemeClr val="tx2"/>
                </a:solidFill>
                <a:latin typeface="Consolas" panose="020B0609020204030204" pitchFamily="49" charset="0"/>
                <a:cs typeface="Consolas" panose="020B0609020204030204" pitchFamily="49" charset="0"/>
              </a:rPr>
              <a:t>Logger.getLogger</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BotEndpoint</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private static Queue&lt;Session&gt; </a:t>
            </a:r>
            <a:r>
              <a:rPr lang="en-US" altLang="zh-CN" sz="1200" dirty="0" err="1">
                <a:solidFill>
                  <a:schemeClr val="tx2"/>
                </a:solidFill>
                <a:latin typeface="Consolas" panose="020B0609020204030204" pitchFamily="49" charset="0"/>
                <a:cs typeface="Consolas" panose="020B0609020204030204" pitchFamily="49" charset="0"/>
              </a:rPr>
              <a:t>mySession</a:t>
            </a:r>
            <a:r>
              <a:rPr lang="en-US" altLang="zh-CN" sz="1200" dirty="0">
                <a:solidFill>
                  <a:schemeClr val="tx2"/>
                </a:solidFill>
                <a:latin typeface="Consolas" panose="020B0609020204030204" pitchFamily="49" charset="0"/>
                <a:cs typeface="Consolas" panose="020B0609020204030204" pitchFamily="49" charset="0"/>
              </a:rPr>
              <a:t> = new </a:t>
            </a:r>
            <a:r>
              <a:rPr lang="en-US" altLang="zh-CN" sz="1200" dirty="0" err="1">
                <a:solidFill>
                  <a:schemeClr val="tx2"/>
                </a:solidFill>
                <a:latin typeface="Consolas" panose="020B0609020204030204" pitchFamily="49" charset="0"/>
                <a:cs typeface="Consolas" panose="020B0609020204030204" pitchFamily="49" charset="0"/>
              </a:rPr>
              <a:t>ConcurrentLinkedQueue</a:t>
            </a:r>
            <a:r>
              <a:rPr lang="en-US" altLang="zh-CN" sz="1200" dirty="0">
                <a:solidFill>
                  <a:schemeClr val="tx2"/>
                </a:solidFill>
                <a:latin typeface="Consolas" panose="020B0609020204030204" pitchFamily="49" charset="0"/>
                <a:cs typeface="Consolas" panose="020B0609020204030204" pitchFamily="49" charset="0"/>
              </a:rPr>
              <a:t>&lt;&gt;();</a:t>
            </a:r>
            <a:br>
              <a:rPr lang="en-US" altLang="zh-CN" dirty="0"/>
            </a:b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a:solidFill>
                  <a:srgbClr val="FF0000"/>
                </a:solidFill>
                <a:latin typeface="Consolas" panose="020B0609020204030204" pitchFamily="49" charset="0"/>
                <a:cs typeface="Consolas" panose="020B0609020204030204" pitchFamily="49" charset="0"/>
              </a:rPr>
              <a:t>@</a:t>
            </a:r>
            <a:r>
              <a:rPr lang="en-US" altLang="zh-CN" sz="1200" dirty="0" err="1">
                <a:solidFill>
                  <a:srgbClr val="FF0000"/>
                </a:solidFill>
                <a:latin typeface="Consolas" panose="020B0609020204030204" pitchFamily="49" charset="0"/>
                <a:cs typeface="Consolas" panose="020B0609020204030204" pitchFamily="49" charset="0"/>
              </a:rPr>
              <a:t>OnOpen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void </a:t>
            </a:r>
            <a:r>
              <a:rPr lang="en-US" altLang="zh-CN" sz="1200" dirty="0" err="1">
                <a:solidFill>
                  <a:schemeClr val="tx2"/>
                </a:solidFill>
                <a:latin typeface="Consolas" panose="020B0609020204030204" pitchFamily="49" charset="0"/>
                <a:cs typeface="Consolas" panose="020B0609020204030204" pitchFamily="49" charset="0"/>
              </a:rPr>
              <a:t>openConnection</a:t>
            </a:r>
            <a:r>
              <a:rPr lang="en-US" altLang="zh-CN" sz="1200" dirty="0">
                <a:solidFill>
                  <a:schemeClr val="tx2"/>
                </a:solidFill>
                <a:latin typeface="Consolas" panose="020B0609020204030204" pitchFamily="49" charset="0"/>
                <a:cs typeface="Consolas" panose="020B0609020204030204" pitchFamily="49" charset="0"/>
              </a:rPr>
              <a:t>(Session session)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mySession.add</a:t>
            </a:r>
            <a:r>
              <a:rPr lang="en-US" altLang="zh-CN" sz="1200" dirty="0">
                <a:solidFill>
                  <a:schemeClr val="tx2"/>
                </a:solidFill>
                <a:latin typeface="Consolas" panose="020B0609020204030204" pitchFamily="49" charset="0"/>
                <a:cs typeface="Consolas" panose="020B0609020204030204" pitchFamily="49" charset="0"/>
              </a:rPr>
              <a:t>(session);</a:t>
            </a:r>
            <a:r>
              <a:rPr lang="zh-CN" altLang="en-US"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logger.log</a:t>
            </a:r>
            <a:r>
              <a:rPr lang="en-US" altLang="zh-CN" sz="1200" dirty="0">
                <a:solidFill>
                  <a:schemeClr val="tx2"/>
                </a:solidFill>
                <a:latin typeface="Consolas" panose="020B0609020204030204" pitchFamily="49" charset="0"/>
                <a:cs typeface="Consolas" panose="020B0609020204030204" pitchFamily="49" charset="0"/>
              </a:rPr>
              <a:t>(Level.INFO, "Connection opened.");</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a:xfrm>
            <a:off x="1223628" y="845073"/>
            <a:ext cx="6777372" cy="3940924"/>
          </a:xfrm>
        </p:spPr>
        <p:txBody>
          <a:bodyPr>
            <a:noAutofit/>
          </a:bodyPr>
          <a:lstStyle/>
          <a:p>
            <a:r>
              <a:rPr lang="en-US" altLang="zh-CN" sz="1500" dirty="0"/>
              <a:t>BotEndPoint.java</a:t>
            </a:r>
            <a:endParaRPr lang="en-US" altLang="zh-CN" sz="1500" dirty="0"/>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a:solidFill>
                  <a:srgbClr val="FF0000"/>
                </a:solidFill>
                <a:latin typeface="Consolas" panose="020B0609020204030204" pitchFamily="49" charset="0"/>
                <a:cs typeface="Consolas" panose="020B0609020204030204" pitchFamily="49" charset="0"/>
              </a:rPr>
              <a:t>@</a:t>
            </a:r>
            <a:r>
              <a:rPr lang="en-US" altLang="zh-CN" sz="1200" dirty="0" err="1">
                <a:solidFill>
                  <a:srgbClr val="FF0000"/>
                </a:solidFill>
                <a:latin typeface="Consolas" panose="020B0609020204030204" pitchFamily="49" charset="0"/>
                <a:cs typeface="Consolas" panose="020B0609020204030204" pitchFamily="49" charset="0"/>
              </a:rPr>
              <a:t>OnMessage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void message(final Session </a:t>
            </a:r>
            <a:r>
              <a:rPr lang="en-US" altLang="zh-CN" sz="1200" dirty="0" err="1">
                <a:solidFill>
                  <a:schemeClr val="tx2"/>
                </a:solidFill>
                <a:latin typeface="Consolas" panose="020B0609020204030204" pitchFamily="49" charset="0"/>
                <a:cs typeface="Consolas" panose="020B0609020204030204" pitchFamily="49" charset="0"/>
              </a:rPr>
              <a:t>session</a:t>
            </a:r>
            <a:r>
              <a:rPr lang="en-US" altLang="zh-CN" sz="1200" dirty="0">
                <a:solidFill>
                  <a:schemeClr val="tx2"/>
                </a:solidFill>
                <a:latin typeface="Consolas" panose="020B0609020204030204" pitchFamily="49" charset="0"/>
                <a:cs typeface="Consolas" panose="020B0609020204030204" pitchFamily="49" charset="0"/>
              </a:rPr>
              <a:t>, Message </a:t>
            </a:r>
            <a:r>
              <a:rPr lang="en-US" altLang="zh-CN" sz="1200" dirty="0" err="1">
                <a:solidFill>
                  <a:schemeClr val="tx2"/>
                </a:solidFill>
                <a:latin typeface="Consolas" panose="020B0609020204030204" pitchFamily="49" charset="0"/>
                <a:cs typeface="Consolas" panose="020B0609020204030204" pitchFamily="49" charset="0"/>
              </a:rPr>
              <a:t>msg</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msg</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instanceof</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JoinMessage</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JoinMessage</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jmsg</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JoinMessage</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msg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session.getUserProperties</a:t>
            </a:r>
            <a:r>
              <a:rPr lang="en-US" altLang="zh-CN" sz="1200" dirty="0">
                <a:solidFill>
                  <a:schemeClr val="tx2"/>
                </a:solidFill>
                <a:latin typeface="Consolas" panose="020B0609020204030204" pitchFamily="49" charset="0"/>
                <a:cs typeface="Consolas" panose="020B0609020204030204" pitchFamily="49" charset="0"/>
              </a:rPr>
              <a:t>().put("name", </a:t>
            </a:r>
            <a:r>
              <a:rPr lang="en-US" altLang="zh-CN" sz="1200" dirty="0" err="1">
                <a:solidFill>
                  <a:schemeClr val="tx2"/>
                </a:solidFill>
                <a:latin typeface="Consolas" panose="020B0609020204030204" pitchFamily="49" charset="0"/>
                <a:cs typeface="Consolas" panose="020B0609020204030204" pitchFamily="49" charset="0"/>
              </a:rPr>
              <a:t>jmsg.getName</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session.getUserProperties</a:t>
            </a:r>
            <a:r>
              <a:rPr lang="en-US" altLang="zh-CN" sz="1200" dirty="0">
                <a:solidFill>
                  <a:schemeClr val="tx2"/>
                </a:solidFill>
                <a:latin typeface="Consolas" panose="020B0609020204030204" pitchFamily="49" charset="0"/>
                <a:cs typeface="Consolas" panose="020B0609020204030204" pitchFamily="49" charset="0"/>
              </a:rPr>
              <a:t>().put("active", true);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logger.log(Level.INFO, "Received: {0}", </a:t>
            </a:r>
            <a:r>
              <a:rPr lang="en-US" altLang="zh-CN" sz="1200" dirty="0" err="1">
                <a:solidFill>
                  <a:schemeClr val="tx2"/>
                </a:solidFill>
                <a:latin typeface="Consolas" panose="020B0609020204030204" pitchFamily="49" charset="0"/>
                <a:cs typeface="Consolas" panose="020B0609020204030204" pitchFamily="49" charset="0"/>
              </a:rPr>
              <a:t>jmsg.toString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rgbClr val="FF0000"/>
                </a:solidFill>
                <a:latin typeface="Consolas" panose="020B0609020204030204" pitchFamily="49" charset="0"/>
                <a:cs typeface="Consolas" panose="020B0609020204030204" pitchFamily="49" charset="0"/>
              </a:rPr>
              <a:t>sendAll</a:t>
            </a:r>
            <a:r>
              <a:rPr lang="en-US" altLang="zh-CN" sz="1200" dirty="0">
                <a:solidFill>
                  <a:schemeClr val="tx2"/>
                </a:solidFill>
                <a:latin typeface="Consolas" panose="020B0609020204030204" pitchFamily="49" charset="0"/>
                <a:cs typeface="Consolas" panose="020B0609020204030204" pitchFamily="49" charset="0"/>
              </a:rPr>
              <a:t>(session, new </a:t>
            </a:r>
            <a:r>
              <a:rPr lang="en-US" altLang="zh-CN" sz="1200" dirty="0" err="1">
                <a:solidFill>
                  <a:schemeClr val="tx2"/>
                </a:solidFill>
                <a:latin typeface="Consolas" panose="020B0609020204030204" pitchFamily="49" charset="0"/>
                <a:cs typeface="Consolas" panose="020B0609020204030204" pitchFamily="49" charset="0"/>
              </a:rPr>
              <a:t>InfoMessage</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jmsg.getName</a:t>
            </a:r>
            <a:r>
              <a:rPr lang="en-US" altLang="zh-CN" sz="1200" dirty="0">
                <a:solidFill>
                  <a:schemeClr val="tx2"/>
                </a:solidFill>
                <a:latin typeface="Consolas" panose="020B0609020204030204" pitchFamily="49" charset="0"/>
                <a:cs typeface="Consolas" panose="020B0609020204030204" pitchFamily="49" charset="0"/>
              </a:rPr>
              <a:t>() + " has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joined the chat"));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rgbClr val="FF0000"/>
                </a:solidFill>
                <a:latin typeface="Consolas" panose="020B0609020204030204" pitchFamily="49" charset="0"/>
                <a:cs typeface="Consolas" panose="020B0609020204030204" pitchFamily="49" charset="0"/>
              </a:rPr>
              <a:t>sendAll</a:t>
            </a:r>
            <a:r>
              <a:rPr lang="en-US" altLang="zh-CN" sz="1200" dirty="0">
                <a:solidFill>
                  <a:schemeClr val="tx2"/>
                </a:solidFill>
                <a:latin typeface="Consolas" panose="020B0609020204030204" pitchFamily="49" charset="0"/>
                <a:cs typeface="Consolas" panose="020B0609020204030204" pitchFamily="49" charset="0"/>
              </a:rPr>
              <a:t>(session, new </a:t>
            </a:r>
            <a:r>
              <a:rPr lang="en-US" altLang="zh-CN" sz="1200" dirty="0" err="1">
                <a:solidFill>
                  <a:schemeClr val="tx2"/>
                </a:solidFill>
                <a:latin typeface="Consolas" panose="020B0609020204030204" pitchFamily="49" charset="0"/>
                <a:cs typeface="Consolas" panose="020B0609020204030204" pitchFamily="49" charset="0"/>
              </a:rPr>
              <a:t>ChatMessage</a:t>
            </a:r>
            <a:r>
              <a:rPr lang="en-US" altLang="zh-CN" sz="1200" dirty="0">
                <a:solidFill>
                  <a:schemeClr val="tx2"/>
                </a:solidFill>
                <a:latin typeface="Consolas" panose="020B0609020204030204" pitchFamily="49" charset="0"/>
                <a:cs typeface="Consolas" panose="020B0609020204030204" pitchFamily="49" charset="0"/>
              </a:rPr>
              <a:t>("Duke", </a:t>
            </a:r>
            <a:r>
              <a:rPr lang="en-US" altLang="zh-CN" sz="1200" dirty="0" err="1">
                <a:solidFill>
                  <a:schemeClr val="tx2"/>
                </a:solidFill>
                <a:latin typeface="Consolas" panose="020B0609020204030204" pitchFamily="49" charset="0"/>
                <a:cs typeface="Consolas" panose="020B0609020204030204" pitchFamily="49" charset="0"/>
              </a:rPr>
              <a:t>jmsg.getName</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"Hi there!!"));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rgbClr val="FF0000"/>
                </a:solidFill>
                <a:latin typeface="Consolas" panose="020B0609020204030204" pitchFamily="49" charset="0"/>
                <a:cs typeface="Consolas" panose="020B0609020204030204" pitchFamily="49" charset="0"/>
              </a:rPr>
              <a:t>sendAll</a:t>
            </a:r>
            <a:r>
              <a:rPr lang="en-US" altLang="zh-CN" sz="1200" dirty="0">
                <a:solidFill>
                  <a:schemeClr val="tx2"/>
                </a:solidFill>
                <a:latin typeface="Consolas" panose="020B0609020204030204" pitchFamily="49" charset="0"/>
                <a:cs typeface="Consolas" panose="020B0609020204030204" pitchFamily="49" charset="0"/>
              </a:rPr>
              <a:t>(session, new </a:t>
            </a:r>
            <a:r>
              <a:rPr lang="en-US" altLang="zh-CN" sz="1200" dirty="0" err="1">
                <a:solidFill>
                  <a:schemeClr val="tx2"/>
                </a:solidFill>
                <a:latin typeface="Consolas" panose="020B0609020204030204" pitchFamily="49" charset="0"/>
                <a:cs typeface="Consolas" panose="020B0609020204030204" pitchFamily="49" charset="0"/>
              </a:rPr>
              <a:t>UsersMessage</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this.getUserList</a:t>
            </a:r>
            <a:r>
              <a:rPr lang="en-US" altLang="zh-CN" sz="1200" dirty="0">
                <a:solidFill>
                  <a:schemeClr val="tx2"/>
                </a:solidFill>
                <a:latin typeface="Consolas" panose="020B0609020204030204" pitchFamily="49" charset="0"/>
                <a:cs typeface="Consolas" panose="020B0609020204030204" pitchFamily="49" charset="0"/>
              </a:rPr>
              <a:t>(session)));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 else if (</a:t>
            </a:r>
            <a:r>
              <a:rPr lang="en-US" altLang="zh-CN" sz="1200" dirty="0" err="1">
                <a:solidFill>
                  <a:schemeClr val="tx2"/>
                </a:solidFill>
                <a:latin typeface="Consolas" panose="020B0609020204030204" pitchFamily="49" charset="0"/>
                <a:cs typeface="Consolas" panose="020B0609020204030204" pitchFamily="49" charset="0"/>
              </a:rPr>
              <a:t>msg</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instanceof</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ChatMessage</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final </a:t>
            </a:r>
            <a:r>
              <a:rPr lang="en-US" altLang="zh-CN" sz="1200" dirty="0" err="1">
                <a:solidFill>
                  <a:schemeClr val="tx2"/>
                </a:solidFill>
                <a:latin typeface="Consolas" panose="020B0609020204030204" pitchFamily="49" charset="0"/>
                <a:cs typeface="Consolas" panose="020B0609020204030204" pitchFamily="49" charset="0"/>
              </a:rPr>
              <a:t>ChatMessage</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cmsg</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ChatMessage</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msg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logger.log(Level.INFO, "Received: {0}", </a:t>
            </a:r>
            <a:r>
              <a:rPr lang="en-US" altLang="zh-CN" sz="1200" dirty="0" err="1">
                <a:solidFill>
                  <a:schemeClr val="tx2"/>
                </a:solidFill>
                <a:latin typeface="Consolas" panose="020B0609020204030204" pitchFamily="49" charset="0"/>
                <a:cs typeface="Consolas" panose="020B0609020204030204" pitchFamily="49" charset="0"/>
              </a:rPr>
              <a:t>cmsg.toString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sendAll</a:t>
            </a:r>
            <a:r>
              <a:rPr lang="en-US" altLang="zh-CN" sz="1200" dirty="0">
                <a:solidFill>
                  <a:schemeClr val="tx2"/>
                </a:solidFill>
                <a:latin typeface="Consolas" panose="020B0609020204030204" pitchFamily="49" charset="0"/>
                <a:cs typeface="Consolas" panose="020B0609020204030204" pitchFamily="49" charset="0"/>
              </a:rPr>
              <a:t>(session, </a:t>
            </a:r>
            <a:r>
              <a:rPr lang="en-US" altLang="zh-CN" sz="1200" dirty="0" err="1">
                <a:solidFill>
                  <a:schemeClr val="tx2"/>
                </a:solidFill>
                <a:latin typeface="Consolas" panose="020B0609020204030204" pitchFamily="49" charset="0"/>
                <a:cs typeface="Consolas" panose="020B0609020204030204" pitchFamily="49" charset="0"/>
              </a:rPr>
              <a:t>cmsg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a:xfrm>
            <a:off x="1223628" y="845073"/>
            <a:ext cx="6777372" cy="3940924"/>
          </a:xfrm>
        </p:spPr>
        <p:txBody>
          <a:bodyPr>
            <a:noAutofit/>
          </a:bodyPr>
          <a:lstStyle/>
          <a:p>
            <a:r>
              <a:rPr lang="en-US" altLang="zh-CN" sz="1500" dirty="0"/>
              <a:t>BotEndPoint.java</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OnClose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void </a:t>
            </a:r>
            <a:r>
              <a:rPr lang="en-US" altLang="zh-CN" sz="1200" dirty="0" err="1">
                <a:solidFill>
                  <a:schemeClr val="tx2"/>
                </a:solidFill>
                <a:latin typeface="Consolas" panose="020B0609020204030204" pitchFamily="49" charset="0"/>
                <a:cs typeface="Consolas" panose="020B0609020204030204" pitchFamily="49" charset="0"/>
              </a:rPr>
              <a:t>closedConnection</a:t>
            </a:r>
            <a:r>
              <a:rPr lang="en-US" altLang="zh-CN" sz="1200" dirty="0">
                <a:solidFill>
                  <a:schemeClr val="tx2"/>
                </a:solidFill>
                <a:latin typeface="Consolas" panose="020B0609020204030204" pitchFamily="49" charset="0"/>
                <a:cs typeface="Consolas" panose="020B0609020204030204" pitchFamily="49" charset="0"/>
              </a:rPr>
              <a:t>(Session session)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session.getUserProperties</a:t>
            </a:r>
            <a:r>
              <a:rPr lang="en-US" altLang="zh-CN" sz="1200" dirty="0">
                <a:solidFill>
                  <a:schemeClr val="tx2"/>
                </a:solidFill>
                <a:latin typeface="Consolas" panose="020B0609020204030204" pitchFamily="49" charset="0"/>
                <a:cs typeface="Consolas" panose="020B0609020204030204" pitchFamily="49" charset="0"/>
              </a:rPr>
              <a:t>().put("active", false);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session.getUserProperties</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containsKey</a:t>
            </a:r>
            <a:r>
              <a:rPr lang="en-US" altLang="zh-CN" sz="1200" dirty="0">
                <a:solidFill>
                  <a:schemeClr val="tx2"/>
                </a:solidFill>
                <a:latin typeface="Consolas" panose="020B0609020204030204" pitchFamily="49" charset="0"/>
                <a:cs typeface="Consolas" panose="020B0609020204030204" pitchFamily="49" charset="0"/>
              </a:rPr>
              <a:t>("name"))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String name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session.getUserProperties</a:t>
            </a:r>
            <a:r>
              <a:rPr lang="en-US" altLang="zh-CN" sz="1200" dirty="0">
                <a:solidFill>
                  <a:schemeClr val="tx2"/>
                </a:solidFill>
                <a:latin typeface="Consolas" panose="020B0609020204030204" pitchFamily="49" charset="0"/>
                <a:cs typeface="Consolas" panose="020B0609020204030204" pitchFamily="49" charset="0"/>
              </a:rPr>
              <a:t>().get("name").</a:t>
            </a:r>
            <a:r>
              <a:rPr lang="en-US" altLang="zh-CN" sz="1200" dirty="0" err="1">
                <a:solidFill>
                  <a:schemeClr val="tx2"/>
                </a:solidFill>
                <a:latin typeface="Consolas" panose="020B0609020204030204" pitchFamily="49" charset="0"/>
                <a:cs typeface="Consolas" panose="020B0609020204030204" pitchFamily="49" charset="0"/>
              </a:rPr>
              <a:t>toString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sendAll</a:t>
            </a:r>
            <a:r>
              <a:rPr lang="en-US" altLang="zh-CN" sz="1200" dirty="0">
                <a:solidFill>
                  <a:schemeClr val="tx2"/>
                </a:solidFill>
                <a:latin typeface="Consolas" panose="020B0609020204030204" pitchFamily="49" charset="0"/>
                <a:cs typeface="Consolas" panose="020B0609020204030204" pitchFamily="49" charset="0"/>
              </a:rPr>
              <a:t>(session, new </a:t>
            </a:r>
            <a:r>
              <a:rPr lang="en-US" altLang="zh-CN" sz="1200" dirty="0" err="1">
                <a:solidFill>
                  <a:schemeClr val="tx2"/>
                </a:solidFill>
                <a:latin typeface="Consolas" panose="020B0609020204030204" pitchFamily="49" charset="0"/>
                <a:cs typeface="Consolas" panose="020B0609020204030204" pitchFamily="49" charset="0"/>
              </a:rPr>
              <a:t>InfoMessage</a:t>
            </a:r>
            <a:r>
              <a:rPr lang="en-US" altLang="zh-CN" sz="1200" dirty="0">
                <a:solidFill>
                  <a:schemeClr val="tx2"/>
                </a:solidFill>
                <a:latin typeface="Consolas" panose="020B0609020204030204" pitchFamily="49" charset="0"/>
                <a:cs typeface="Consolas" panose="020B0609020204030204" pitchFamily="49" charset="0"/>
              </a:rPr>
              <a:t>(name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 has left the chat"));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sendAll</a:t>
            </a:r>
            <a:r>
              <a:rPr lang="en-US" altLang="zh-CN" sz="1200" dirty="0">
                <a:solidFill>
                  <a:schemeClr val="tx2"/>
                </a:solidFill>
                <a:latin typeface="Consolas" panose="020B0609020204030204" pitchFamily="49" charset="0"/>
                <a:cs typeface="Consolas" panose="020B0609020204030204" pitchFamily="49" charset="0"/>
              </a:rPr>
              <a:t>(session, new </a:t>
            </a:r>
            <a:r>
              <a:rPr lang="en-US" altLang="zh-CN" sz="1200" dirty="0" err="1">
                <a:solidFill>
                  <a:schemeClr val="tx2"/>
                </a:solidFill>
                <a:latin typeface="Consolas" panose="020B0609020204030204" pitchFamily="49" charset="0"/>
                <a:cs typeface="Consolas" panose="020B0609020204030204" pitchFamily="49" charset="0"/>
              </a:rPr>
              <a:t>UsersMessage</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this.getUserList</a:t>
            </a:r>
            <a:r>
              <a:rPr lang="en-US" altLang="zh-CN" sz="1200" dirty="0">
                <a:solidFill>
                  <a:schemeClr val="tx2"/>
                </a:solidFill>
                <a:latin typeface="Consolas" panose="020B0609020204030204" pitchFamily="49" charset="0"/>
                <a:cs typeface="Consolas" panose="020B0609020204030204" pitchFamily="49" charset="0"/>
              </a:rPr>
              <a:t>(session)));</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logger.log(Level.INFO, "Connection closed.");</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OnError</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void error(Session </a:t>
            </a:r>
            <a:r>
              <a:rPr lang="en-US" altLang="zh-CN" sz="1200" dirty="0" err="1">
                <a:solidFill>
                  <a:schemeClr val="tx2"/>
                </a:solidFill>
                <a:latin typeface="Consolas" panose="020B0609020204030204" pitchFamily="49" charset="0"/>
                <a:cs typeface="Consolas" panose="020B0609020204030204" pitchFamily="49" charset="0"/>
              </a:rPr>
              <a:t>session</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Throwable</a:t>
            </a:r>
            <a:r>
              <a:rPr lang="en-US" altLang="zh-CN" sz="1200" dirty="0">
                <a:solidFill>
                  <a:schemeClr val="tx2"/>
                </a:solidFill>
                <a:latin typeface="Consolas" panose="020B0609020204030204" pitchFamily="49" charset="0"/>
                <a:cs typeface="Consolas" panose="020B0609020204030204" pitchFamily="49" charset="0"/>
              </a:rPr>
              <a:t> 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logger.log(Level.INFO, "Connection error ({0})", </a:t>
            </a:r>
            <a:r>
              <a:rPr lang="en-US" altLang="zh-CN" sz="1200" dirty="0" err="1">
                <a:solidFill>
                  <a:schemeClr val="tx2"/>
                </a:solidFill>
                <a:latin typeface="Consolas" panose="020B0609020204030204" pitchFamily="49" charset="0"/>
                <a:cs typeface="Consolas" panose="020B0609020204030204" pitchFamily="49" charset="0"/>
              </a:rPr>
              <a:t>t.toString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a:xfrm>
            <a:off x="1223628" y="845073"/>
            <a:ext cx="6858762" cy="3940924"/>
          </a:xfrm>
        </p:spPr>
        <p:txBody>
          <a:bodyPr>
            <a:noAutofit/>
          </a:bodyPr>
          <a:lstStyle/>
          <a:p>
            <a:r>
              <a:rPr lang="en-US" altLang="zh-CN" sz="1500" dirty="0"/>
              <a:t>BotEndPoint.java</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synchronized void </a:t>
            </a:r>
            <a:r>
              <a:rPr lang="en-US" altLang="zh-CN" sz="1200" dirty="0" err="1">
                <a:solidFill>
                  <a:srgbClr val="FF0000"/>
                </a:solidFill>
                <a:latin typeface="Consolas" panose="020B0609020204030204" pitchFamily="49" charset="0"/>
                <a:cs typeface="Consolas" panose="020B0609020204030204" pitchFamily="49" charset="0"/>
              </a:rPr>
              <a:t>sendAll</a:t>
            </a:r>
            <a:r>
              <a:rPr lang="en-US" altLang="zh-CN" sz="1200" dirty="0">
                <a:solidFill>
                  <a:schemeClr val="tx2"/>
                </a:solidFill>
                <a:latin typeface="Consolas" panose="020B0609020204030204" pitchFamily="49" charset="0"/>
                <a:cs typeface="Consolas" panose="020B0609020204030204" pitchFamily="49" charset="0"/>
              </a:rPr>
              <a:t>(Session </a:t>
            </a:r>
            <a:r>
              <a:rPr lang="en-US" altLang="zh-CN" sz="1200" dirty="0" err="1">
                <a:solidFill>
                  <a:schemeClr val="tx2"/>
                </a:solidFill>
                <a:latin typeface="Consolas" panose="020B0609020204030204" pitchFamily="49" charset="0"/>
                <a:cs typeface="Consolas" panose="020B0609020204030204" pitchFamily="49" charset="0"/>
              </a:rPr>
              <a:t>session</a:t>
            </a:r>
            <a:r>
              <a:rPr lang="en-US" altLang="zh-CN" sz="1200" dirty="0">
                <a:solidFill>
                  <a:schemeClr val="tx2"/>
                </a:solidFill>
                <a:latin typeface="Consolas" panose="020B0609020204030204" pitchFamily="49" charset="0"/>
                <a:cs typeface="Consolas" panose="020B0609020204030204" pitchFamily="49" charset="0"/>
              </a:rPr>
              <a:t>, Object </a:t>
            </a:r>
            <a:r>
              <a:rPr lang="en-US" altLang="zh-CN" sz="1200" dirty="0" err="1">
                <a:solidFill>
                  <a:schemeClr val="tx2"/>
                </a:solidFill>
                <a:latin typeface="Consolas" panose="020B0609020204030204" pitchFamily="49" charset="0"/>
                <a:cs typeface="Consolas" panose="020B0609020204030204" pitchFamily="49" charset="0"/>
              </a:rPr>
              <a:t>msg</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try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for (Session s : </a:t>
            </a:r>
            <a:r>
              <a:rPr lang="en-US" altLang="zh-CN" sz="1200" dirty="0" err="1">
                <a:solidFill>
                  <a:srgbClr val="FF0000"/>
                </a:solidFill>
                <a:latin typeface="Consolas" panose="020B0609020204030204" pitchFamily="49" charset="0"/>
                <a:cs typeface="Consolas" panose="020B0609020204030204" pitchFamily="49" charset="0"/>
              </a:rPr>
              <a:t>session.getOpenSessions</a:t>
            </a:r>
            <a:r>
              <a:rPr lang="en-US" altLang="zh-CN" sz="1200" dirty="0">
                <a:solidFill>
                  <a:srgbClr val="FF0000"/>
                </a:solidFill>
                <a:latin typeface="Consolas" panose="020B0609020204030204" pitchFamily="49" charset="0"/>
                <a:cs typeface="Consolas" panose="020B0609020204030204" pitchFamily="49" charset="0"/>
              </a:rPr>
              <a:t>()</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s.isOpen</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s.getBasicRemote</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sendObject</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msg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logger.log(Level.INFO, "Sent: {0}", </a:t>
            </a:r>
            <a:r>
              <a:rPr lang="en-US" altLang="zh-CN" sz="1200" dirty="0" err="1">
                <a:solidFill>
                  <a:schemeClr val="tx2"/>
                </a:solidFill>
                <a:latin typeface="Consolas" panose="020B0609020204030204" pitchFamily="49" charset="0"/>
                <a:cs typeface="Consolas" panose="020B0609020204030204" pitchFamily="49" charset="0"/>
              </a:rPr>
              <a:t>msg.toString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 catch (</a:t>
            </a:r>
            <a:r>
              <a:rPr lang="en-US" altLang="zh-CN" sz="1200" dirty="0" err="1">
                <a:solidFill>
                  <a:schemeClr val="tx2"/>
                </a:solidFill>
                <a:latin typeface="Consolas" panose="020B0609020204030204" pitchFamily="49" charset="0"/>
                <a:cs typeface="Consolas" panose="020B0609020204030204" pitchFamily="49" charset="0"/>
              </a:rPr>
              <a:t>IOException</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EncodeException</a:t>
            </a:r>
            <a:r>
              <a:rPr lang="en-US" altLang="zh-CN" sz="1200" dirty="0">
                <a:solidFill>
                  <a:schemeClr val="tx2"/>
                </a:solidFill>
                <a:latin typeface="Consolas" panose="020B0609020204030204" pitchFamily="49" charset="0"/>
                <a:cs typeface="Consolas" panose="020B0609020204030204" pitchFamily="49" charset="0"/>
              </a:rPr>
              <a:t> e)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logger.log(Level.INFO, </a:t>
            </a:r>
            <a:r>
              <a:rPr lang="en-US" altLang="zh-CN" sz="1200" dirty="0" err="1">
                <a:solidFill>
                  <a:schemeClr val="tx2"/>
                </a:solidFill>
                <a:latin typeface="Consolas" panose="020B0609020204030204" pitchFamily="49" charset="0"/>
                <a:cs typeface="Consolas" panose="020B0609020204030204" pitchFamily="49" charset="0"/>
              </a:rPr>
              <a:t>e.toString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List&lt;String&gt; </a:t>
            </a:r>
            <a:r>
              <a:rPr lang="en-US" altLang="zh-CN" sz="1200" dirty="0" err="1">
                <a:solidFill>
                  <a:schemeClr val="tx2"/>
                </a:solidFill>
                <a:latin typeface="Consolas" panose="020B0609020204030204" pitchFamily="49" charset="0"/>
                <a:cs typeface="Consolas" panose="020B0609020204030204" pitchFamily="49" charset="0"/>
              </a:rPr>
              <a:t>getUserList</a:t>
            </a:r>
            <a:r>
              <a:rPr lang="en-US" altLang="zh-CN" sz="1200" dirty="0">
                <a:solidFill>
                  <a:schemeClr val="tx2"/>
                </a:solidFill>
                <a:latin typeface="Consolas" panose="020B0609020204030204" pitchFamily="49" charset="0"/>
                <a:cs typeface="Consolas" panose="020B0609020204030204" pitchFamily="49" charset="0"/>
              </a:rPr>
              <a:t>(Session session)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List&lt;String&gt; users = new </a:t>
            </a:r>
            <a:r>
              <a:rPr lang="en-US" altLang="zh-CN" sz="1200" dirty="0" err="1">
                <a:solidFill>
                  <a:schemeClr val="tx2"/>
                </a:solidFill>
                <a:latin typeface="Consolas" panose="020B0609020204030204" pitchFamily="49" charset="0"/>
                <a:cs typeface="Consolas" panose="020B0609020204030204" pitchFamily="49" charset="0"/>
              </a:rPr>
              <a:t>ArrayList</a:t>
            </a:r>
            <a:r>
              <a:rPr lang="en-US" altLang="zh-CN" sz="1200" dirty="0">
                <a:solidFill>
                  <a:schemeClr val="tx2"/>
                </a:solidFill>
                <a:latin typeface="Consolas" panose="020B0609020204030204" pitchFamily="49" charset="0"/>
                <a:cs typeface="Consolas" panose="020B0609020204030204" pitchFamily="49" charset="0"/>
              </a:rPr>
              <a:t>&lt;&gt;();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for (Session s : </a:t>
            </a:r>
            <a:r>
              <a:rPr lang="en-US" altLang="zh-CN" sz="1200" dirty="0" err="1">
                <a:solidFill>
                  <a:schemeClr val="tx2"/>
                </a:solidFill>
                <a:latin typeface="Consolas" panose="020B0609020204030204" pitchFamily="49" charset="0"/>
                <a:cs typeface="Consolas" panose="020B0609020204030204" pitchFamily="49" charset="0"/>
              </a:rPr>
              <a:t>session.getOpenSessions</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if (</a:t>
            </a:r>
            <a:r>
              <a:rPr lang="en-US" altLang="zh-CN" sz="1200" dirty="0" err="1">
                <a:solidFill>
                  <a:schemeClr val="tx2"/>
                </a:solidFill>
                <a:latin typeface="Consolas" panose="020B0609020204030204" pitchFamily="49" charset="0"/>
                <a:cs typeface="Consolas" panose="020B0609020204030204" pitchFamily="49" charset="0"/>
              </a:rPr>
              <a:t>s.isOpen</a:t>
            </a:r>
            <a:r>
              <a:rPr lang="en-US" altLang="zh-CN" sz="1200" dirty="0">
                <a:solidFill>
                  <a:schemeClr val="tx2"/>
                </a:solidFill>
                <a:latin typeface="Consolas" panose="020B0609020204030204" pitchFamily="49" charset="0"/>
                <a:cs typeface="Consolas" panose="020B0609020204030204" pitchFamily="49" charset="0"/>
              </a:rPr>
              <a:t>()&amp;&amp;(</a:t>
            </a:r>
            <a:r>
              <a:rPr lang="en-US" altLang="zh-CN" sz="1200" dirty="0" err="1">
                <a:solidFill>
                  <a:schemeClr val="tx2"/>
                </a:solidFill>
                <a:latin typeface="Consolas" panose="020B0609020204030204" pitchFamily="49" charset="0"/>
                <a:cs typeface="Consolas" panose="020B0609020204030204" pitchFamily="49" charset="0"/>
              </a:rPr>
              <a:t>boolean</a:t>
            </a: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s.getUserProperties</a:t>
            </a:r>
            <a:r>
              <a:rPr lang="en-US" altLang="zh-CN" sz="1200" dirty="0">
                <a:solidFill>
                  <a:schemeClr val="tx2"/>
                </a:solidFill>
                <a:latin typeface="Consolas" panose="020B0609020204030204" pitchFamily="49" charset="0"/>
                <a:cs typeface="Consolas" panose="020B0609020204030204" pitchFamily="49" charset="0"/>
              </a:rPr>
              <a:t>().get("active"))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users.add</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s.getUserProperties</a:t>
            </a:r>
            <a:r>
              <a:rPr lang="en-US" altLang="zh-CN" sz="1200" dirty="0">
                <a:solidFill>
                  <a:schemeClr val="tx2"/>
                </a:solidFill>
                <a:latin typeface="Consolas" panose="020B0609020204030204" pitchFamily="49" charset="0"/>
                <a:cs typeface="Consolas" panose="020B0609020204030204" pitchFamily="49" charset="0"/>
              </a:rPr>
              <a:t>().get("name").</a:t>
            </a:r>
            <a:r>
              <a:rPr lang="en-US" altLang="zh-CN" sz="1200" dirty="0" err="1">
                <a:solidFill>
                  <a:schemeClr val="tx2"/>
                </a:solidFill>
                <a:latin typeface="Consolas" panose="020B0609020204030204" pitchFamily="49" charset="0"/>
                <a:cs typeface="Consolas" panose="020B0609020204030204" pitchFamily="49" charset="0"/>
              </a:rPr>
              <a:t>toString</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return users;</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文本框 4"/>
          <p:cNvSpPr txBox="1"/>
          <p:nvPr/>
        </p:nvSpPr>
        <p:spPr>
          <a:xfrm>
            <a:off x="6858000" y="1476375"/>
            <a:ext cx="995680" cy="337185"/>
          </a:xfrm>
          <a:prstGeom prst="rect">
            <a:avLst/>
          </a:prstGeom>
          <a:noFill/>
        </p:spPr>
        <p:txBody>
          <a:bodyPr wrap="none" rtlCol="0">
            <a:spAutoFit/>
          </a:bodyPr>
          <a:p>
            <a:r>
              <a:rPr lang="zh-CN" altLang="en-US" sz="1600"/>
              <a:t>广播机制</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200" dirty="0"/>
              <a:t>Message.java</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rgbClr val="FF0000"/>
                </a:solidFill>
                <a:latin typeface="Consolas" panose="020B0609020204030204" pitchFamily="49" charset="0"/>
                <a:cs typeface="Consolas" panose="020B0609020204030204" pitchFamily="49" charset="0"/>
              </a:rPr>
              <a:t>public class Message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1200" dirty="0">
              <a:solidFill>
                <a:schemeClr val="tx2"/>
              </a:solidFill>
              <a:latin typeface="Consolas" panose="020B0609020204030204" pitchFamily="49" charset="0"/>
              <a:cs typeface="Consolas" panose="020B0609020204030204" pitchFamily="49" charset="0"/>
            </a:endParaRPr>
          </a:p>
          <a:p>
            <a:pPr marL="257175" lvl="1" indent="-257175">
              <a:buFont typeface="Arial" panose="020B0604020202020204" pitchFamily="34" charset="0"/>
              <a:buChar char="•"/>
            </a:pPr>
            <a:r>
              <a:rPr lang="en-US" altLang="zh-CN" sz="1200" dirty="0"/>
              <a:t>ChatMessage.java</a:t>
            </a:r>
            <a:endParaRPr lang="en-US" altLang="zh-CN" sz="1200" dirty="0"/>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public class </a:t>
            </a:r>
            <a:r>
              <a:rPr lang="en-US" altLang="zh-CN" sz="1200" dirty="0" err="1">
                <a:solidFill>
                  <a:schemeClr val="tx2"/>
                </a:solidFill>
                <a:latin typeface="Consolas" panose="020B0609020204030204" pitchFamily="49" charset="0"/>
                <a:cs typeface="Consolas" panose="020B0609020204030204" pitchFamily="49" charset="0"/>
              </a:rPr>
              <a:t>ChatMessage</a:t>
            </a:r>
            <a:r>
              <a:rPr lang="en-US" altLang="zh-CN" sz="1200" dirty="0">
                <a:solidFill>
                  <a:schemeClr val="tx2"/>
                </a:solidFill>
                <a:latin typeface="Consolas" panose="020B0609020204030204" pitchFamily="49" charset="0"/>
                <a:cs typeface="Consolas" panose="020B0609020204030204" pitchFamily="49" charset="0"/>
              </a:rPr>
              <a:t> extends Message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private String name;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private String target;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private String message;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a:t>
            </a:r>
            <a:r>
              <a:rPr lang="en-US" altLang="zh-CN" sz="1200" dirty="0" err="1">
                <a:solidFill>
                  <a:schemeClr val="tx2"/>
                </a:solidFill>
                <a:latin typeface="Consolas" panose="020B0609020204030204" pitchFamily="49" charset="0"/>
                <a:cs typeface="Consolas" panose="020B0609020204030204" pitchFamily="49" charset="0"/>
              </a:rPr>
              <a:t>ChatMessage</a:t>
            </a:r>
            <a:r>
              <a:rPr lang="en-US" altLang="zh-CN" sz="1200" dirty="0">
                <a:solidFill>
                  <a:schemeClr val="tx2"/>
                </a:solidFill>
                <a:latin typeface="Consolas" panose="020B0609020204030204" pitchFamily="49" charset="0"/>
                <a:cs typeface="Consolas" panose="020B0609020204030204" pitchFamily="49" charset="0"/>
              </a:rPr>
              <a:t>(String name, String target, String message)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this.name = name;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this.target</a:t>
            </a:r>
            <a:r>
              <a:rPr lang="en-US" altLang="zh-CN" sz="1200" dirty="0">
                <a:solidFill>
                  <a:schemeClr val="tx2"/>
                </a:solidFill>
                <a:latin typeface="Consolas" panose="020B0609020204030204" pitchFamily="49" charset="0"/>
                <a:cs typeface="Consolas" panose="020B0609020204030204" pitchFamily="49" charset="0"/>
              </a:rPr>
              <a:t> = target;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this.message</a:t>
            </a:r>
            <a:r>
              <a:rPr lang="en-US" altLang="zh-CN" sz="1200" dirty="0">
                <a:solidFill>
                  <a:schemeClr val="tx2"/>
                </a:solidFill>
                <a:latin typeface="Consolas" panose="020B0609020204030204" pitchFamily="49" charset="0"/>
                <a:cs typeface="Consolas" panose="020B0609020204030204" pitchFamily="49" charset="0"/>
              </a:rPr>
              <a:t> = message;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String </a:t>
            </a:r>
            <a:r>
              <a:rPr lang="en-US" altLang="zh-CN" sz="1200" dirty="0" err="1">
                <a:solidFill>
                  <a:schemeClr val="tx2"/>
                </a:solidFill>
                <a:latin typeface="Consolas" panose="020B0609020204030204" pitchFamily="49" charset="0"/>
                <a:cs typeface="Consolas" panose="020B0609020204030204" pitchFamily="49" charset="0"/>
              </a:rPr>
              <a:t>getMessage</a:t>
            </a:r>
            <a:r>
              <a:rPr lang="en-US" altLang="zh-CN" sz="1200" dirty="0">
                <a:solidFill>
                  <a:schemeClr val="tx2"/>
                </a:solidFill>
                <a:latin typeface="Consolas" panose="020B0609020204030204" pitchFamily="49" charset="0"/>
                <a:cs typeface="Consolas" panose="020B0609020204030204" pitchFamily="49" charset="0"/>
              </a:rPr>
              <a:t>() { return message;</a:t>
            </a: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void </a:t>
            </a:r>
            <a:r>
              <a:rPr lang="en-US" altLang="zh-CN" sz="1200" dirty="0" err="1">
                <a:solidFill>
                  <a:schemeClr val="tx2"/>
                </a:solidFill>
                <a:latin typeface="Consolas" panose="020B0609020204030204" pitchFamily="49" charset="0"/>
                <a:cs typeface="Consolas" panose="020B0609020204030204" pitchFamily="49" charset="0"/>
              </a:rPr>
              <a:t>setMessage</a:t>
            </a:r>
            <a:r>
              <a:rPr lang="en-US" altLang="zh-CN" sz="1200" dirty="0">
                <a:solidFill>
                  <a:schemeClr val="tx2"/>
                </a:solidFill>
                <a:latin typeface="Consolas" panose="020B0609020204030204" pitchFamily="49" charset="0"/>
                <a:cs typeface="Consolas" panose="020B0609020204030204" pitchFamily="49" charset="0"/>
              </a:rPr>
              <a:t>(String message) { </a:t>
            </a:r>
            <a:r>
              <a:rPr lang="en-US" altLang="zh-CN" sz="1200" dirty="0" err="1">
                <a:solidFill>
                  <a:schemeClr val="tx2"/>
                </a:solidFill>
                <a:latin typeface="Consolas" panose="020B0609020204030204" pitchFamily="49" charset="0"/>
                <a:cs typeface="Consolas" panose="020B0609020204030204" pitchFamily="49" charset="0"/>
              </a:rPr>
              <a:t>this.message</a:t>
            </a:r>
            <a:r>
              <a:rPr lang="en-US" altLang="zh-CN" sz="1200" dirty="0">
                <a:solidFill>
                  <a:schemeClr val="tx2"/>
                </a:solidFill>
                <a:latin typeface="Consolas" panose="020B0609020204030204" pitchFamily="49" charset="0"/>
                <a:cs typeface="Consolas" panose="020B0609020204030204" pitchFamily="49" charset="0"/>
              </a:rPr>
              <a:t> = message;</a:t>
            </a: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200" dirty="0"/>
              <a:t>UserMessage.java</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public class Message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public class </a:t>
            </a:r>
            <a:r>
              <a:rPr lang="en-US" altLang="zh-CN" sz="1200" dirty="0" err="1">
                <a:solidFill>
                  <a:schemeClr val="tx2"/>
                </a:solidFill>
                <a:latin typeface="Consolas" panose="020B0609020204030204" pitchFamily="49" charset="0"/>
                <a:cs typeface="Consolas" panose="020B0609020204030204" pitchFamily="49" charset="0"/>
              </a:rPr>
              <a:t>UsersMessage</a:t>
            </a:r>
            <a:r>
              <a:rPr lang="en-US" altLang="zh-CN" sz="1200" dirty="0">
                <a:solidFill>
                  <a:schemeClr val="tx2"/>
                </a:solidFill>
                <a:latin typeface="Consolas" panose="020B0609020204030204" pitchFamily="49" charset="0"/>
                <a:cs typeface="Consolas" panose="020B0609020204030204" pitchFamily="49" charset="0"/>
              </a:rPr>
              <a:t> extends Message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private List&lt;String&gt; </a:t>
            </a:r>
            <a:r>
              <a:rPr lang="en-US" altLang="zh-CN" sz="1200" dirty="0" err="1">
                <a:solidFill>
                  <a:schemeClr val="tx2"/>
                </a:solidFill>
                <a:latin typeface="Consolas" panose="020B0609020204030204" pitchFamily="49" charset="0"/>
                <a:cs typeface="Consolas" panose="020B0609020204030204" pitchFamily="49" charset="0"/>
              </a:rPr>
              <a:t>userlist</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a:t>
            </a:r>
            <a:r>
              <a:rPr lang="en-US" altLang="zh-CN" sz="1200" dirty="0" err="1">
                <a:solidFill>
                  <a:schemeClr val="tx2"/>
                </a:solidFill>
                <a:latin typeface="Consolas" panose="020B0609020204030204" pitchFamily="49" charset="0"/>
                <a:cs typeface="Consolas" panose="020B0609020204030204" pitchFamily="49" charset="0"/>
              </a:rPr>
              <a:t>UsersMessage</a:t>
            </a:r>
            <a:r>
              <a:rPr lang="en-US" altLang="zh-CN" sz="1200" dirty="0">
                <a:solidFill>
                  <a:schemeClr val="tx2"/>
                </a:solidFill>
                <a:latin typeface="Consolas" panose="020B0609020204030204" pitchFamily="49" charset="0"/>
                <a:cs typeface="Consolas" panose="020B0609020204030204" pitchFamily="49" charset="0"/>
              </a:rPr>
              <a:t>(List&lt;String&gt; </a:t>
            </a:r>
            <a:r>
              <a:rPr lang="en-US" altLang="zh-CN" sz="1200" dirty="0" err="1">
                <a:solidFill>
                  <a:schemeClr val="tx2"/>
                </a:solidFill>
                <a:latin typeface="Consolas" panose="020B0609020204030204" pitchFamily="49" charset="0"/>
                <a:cs typeface="Consolas" panose="020B0609020204030204" pitchFamily="49" charset="0"/>
              </a:rPr>
              <a:t>userlist</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a:t>
            </a:r>
            <a:r>
              <a:rPr lang="en-US" altLang="zh-CN" sz="1200" dirty="0" err="1">
                <a:solidFill>
                  <a:schemeClr val="tx2"/>
                </a:solidFill>
                <a:latin typeface="Consolas" panose="020B0609020204030204" pitchFamily="49" charset="0"/>
                <a:cs typeface="Consolas" panose="020B0609020204030204" pitchFamily="49" charset="0"/>
              </a:rPr>
              <a:t>this.userlist</a:t>
            </a:r>
            <a:r>
              <a:rPr lang="en-US" altLang="zh-CN" sz="1200" dirty="0">
                <a:solidFill>
                  <a:schemeClr val="tx2"/>
                </a:solidFill>
                <a:latin typeface="Consolas" panose="020B0609020204030204" pitchFamily="49" charset="0"/>
                <a:cs typeface="Consolas" panose="020B0609020204030204" pitchFamily="49" charset="0"/>
              </a:rPr>
              <a:t> = </a:t>
            </a:r>
            <a:r>
              <a:rPr lang="en-US" altLang="zh-CN" sz="1200" dirty="0" err="1">
                <a:solidFill>
                  <a:schemeClr val="tx2"/>
                </a:solidFill>
                <a:latin typeface="Consolas" panose="020B0609020204030204" pitchFamily="49" charset="0"/>
                <a:cs typeface="Consolas" panose="020B0609020204030204" pitchFamily="49" charset="0"/>
              </a:rPr>
              <a:t>userlist</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List&lt;String&gt; </a:t>
            </a:r>
            <a:r>
              <a:rPr lang="en-US" altLang="zh-CN" sz="1200" dirty="0" err="1">
                <a:solidFill>
                  <a:schemeClr val="tx2"/>
                </a:solidFill>
                <a:latin typeface="Consolas" panose="020B0609020204030204" pitchFamily="49" charset="0"/>
                <a:cs typeface="Consolas" panose="020B0609020204030204" pitchFamily="49" charset="0"/>
              </a:rPr>
              <a:t>getUserList</a:t>
            </a:r>
            <a:r>
              <a:rPr lang="en-US" altLang="zh-CN" sz="1200" dirty="0">
                <a:solidFill>
                  <a:schemeClr val="tx2"/>
                </a:solidFill>
                <a:latin typeface="Consolas" panose="020B0609020204030204" pitchFamily="49" charset="0"/>
                <a:cs typeface="Consolas" panose="020B0609020204030204" pitchFamily="49" charset="0"/>
              </a:rPr>
              <a:t>() {  return </a:t>
            </a:r>
            <a:r>
              <a:rPr lang="en-US" altLang="zh-CN" sz="1200" dirty="0" err="1">
                <a:solidFill>
                  <a:schemeClr val="tx2"/>
                </a:solidFill>
                <a:latin typeface="Consolas" panose="020B0609020204030204" pitchFamily="49" charset="0"/>
                <a:cs typeface="Consolas" panose="020B0609020204030204" pitchFamily="49" charset="0"/>
              </a:rPr>
              <a:t>userlist</a:t>
            </a:r>
            <a:r>
              <a:rPr lang="en-US" altLang="zh-CN" sz="1200" dirty="0">
                <a:solidFill>
                  <a:schemeClr val="tx2"/>
                </a:solidFill>
                <a:latin typeface="Consolas" panose="020B0609020204030204" pitchFamily="49" charset="0"/>
                <a:cs typeface="Consolas" panose="020B0609020204030204" pitchFamily="49" charset="0"/>
              </a:rPr>
              <a:t>;</a:t>
            </a: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0" indent="0">
              <a:buNone/>
            </a:pPr>
            <a:r>
              <a:rPr lang="zh-CN" altLang="en-US" dirty="0"/>
              <a:t>   </a:t>
            </a:r>
            <a:endParaRPr lang="en-US" altLang="zh-CN" sz="1200" dirty="0">
              <a:solidFill>
                <a:schemeClr val="tx2"/>
              </a:solidFill>
              <a:latin typeface="Consolas" panose="020B0609020204030204" pitchFamily="49" charset="0"/>
              <a:cs typeface="Consolas" panose="020B0609020204030204" pitchFamily="49" charset="0"/>
            </a:endParaRPr>
          </a:p>
          <a:p>
            <a:pPr marL="257175" lvl="1" indent="-257175">
              <a:buFont typeface="Arial" panose="020B0604020202020204" pitchFamily="34" charset="0"/>
              <a:buChar char="•"/>
            </a:pPr>
            <a:r>
              <a:rPr lang="en-US" altLang="zh-CN" sz="1200" dirty="0"/>
              <a:t>JoinMessage.java</a:t>
            </a:r>
            <a:endParaRPr lang="en-US" altLang="zh-CN" sz="1200" dirty="0"/>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public class </a:t>
            </a:r>
            <a:r>
              <a:rPr lang="en-US" altLang="zh-CN" sz="1200" dirty="0" err="1">
                <a:solidFill>
                  <a:schemeClr val="tx2"/>
                </a:solidFill>
                <a:latin typeface="Consolas" panose="020B0609020204030204" pitchFamily="49" charset="0"/>
                <a:cs typeface="Consolas" panose="020B0609020204030204" pitchFamily="49" charset="0"/>
              </a:rPr>
              <a:t>JoinMessage</a:t>
            </a:r>
            <a:r>
              <a:rPr lang="en-US" altLang="zh-CN" sz="1200" dirty="0">
                <a:solidFill>
                  <a:schemeClr val="tx2"/>
                </a:solidFill>
                <a:latin typeface="Consolas" panose="020B0609020204030204" pitchFamily="49" charset="0"/>
                <a:cs typeface="Consolas" panose="020B0609020204030204" pitchFamily="49" charset="0"/>
              </a:rPr>
              <a:t> extends Message {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private String name;</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a:t>
            </a:r>
            <a:r>
              <a:rPr lang="en-US" altLang="zh-CN" sz="1200" dirty="0" err="1">
                <a:solidFill>
                  <a:schemeClr val="tx2"/>
                </a:solidFill>
                <a:latin typeface="Consolas" panose="020B0609020204030204" pitchFamily="49" charset="0"/>
                <a:cs typeface="Consolas" panose="020B0609020204030204" pitchFamily="49" charset="0"/>
              </a:rPr>
              <a:t>JoinMessage</a:t>
            </a:r>
            <a:r>
              <a:rPr lang="en-US" altLang="zh-CN" sz="1200" dirty="0">
                <a:solidFill>
                  <a:schemeClr val="tx2"/>
                </a:solidFill>
                <a:latin typeface="Consolas" panose="020B0609020204030204" pitchFamily="49" charset="0"/>
                <a:cs typeface="Consolas" panose="020B0609020204030204" pitchFamily="49" charset="0"/>
              </a:rPr>
              <a:t>(String name) { this.name = name;</a:t>
            </a: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String </a:t>
            </a:r>
            <a:r>
              <a:rPr lang="en-US" altLang="zh-CN" sz="1200" dirty="0" err="1">
                <a:solidFill>
                  <a:schemeClr val="tx2"/>
                </a:solidFill>
                <a:latin typeface="Consolas" panose="020B0609020204030204" pitchFamily="49" charset="0"/>
                <a:cs typeface="Consolas" panose="020B0609020204030204" pitchFamily="49" charset="0"/>
              </a:rPr>
              <a:t>getName</a:t>
            </a:r>
            <a:r>
              <a:rPr lang="en-US" altLang="zh-CN" sz="1200" dirty="0">
                <a:solidFill>
                  <a:schemeClr val="tx2"/>
                </a:solidFill>
                <a:latin typeface="Consolas" panose="020B0609020204030204" pitchFamily="49" charset="0"/>
                <a:cs typeface="Consolas" panose="020B0609020204030204" pitchFamily="49" charset="0"/>
              </a:rPr>
              <a:t>() { return name;</a:t>
            </a: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Autofit/>
          </a:bodyPr>
          <a:lstStyle/>
          <a:p>
            <a:r>
              <a:rPr lang="en-US" altLang="zh-CN" sz="1200" dirty="0"/>
              <a:t>InfoMessage.java</a:t>
            </a: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public class </a:t>
            </a:r>
            <a:r>
              <a:rPr lang="en-US" altLang="zh-CN" sz="1200" dirty="0" err="1">
                <a:solidFill>
                  <a:schemeClr val="tx2"/>
                </a:solidFill>
                <a:latin typeface="Consolas" panose="020B0609020204030204" pitchFamily="49" charset="0"/>
                <a:cs typeface="Consolas" panose="020B0609020204030204" pitchFamily="49" charset="0"/>
              </a:rPr>
              <a:t>InfoMessage</a:t>
            </a:r>
            <a:r>
              <a:rPr lang="en-US" altLang="zh-CN" sz="1200" dirty="0">
                <a:solidFill>
                  <a:schemeClr val="tx2"/>
                </a:solidFill>
                <a:latin typeface="Consolas" panose="020B0609020204030204" pitchFamily="49" charset="0"/>
                <a:cs typeface="Consolas" panose="020B0609020204030204" pitchFamily="49" charset="0"/>
              </a:rPr>
              <a:t> extends Message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private String info;</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a:t>
            </a:r>
            <a:r>
              <a:rPr lang="en-US" altLang="zh-CN" sz="1200" dirty="0" err="1">
                <a:solidFill>
                  <a:schemeClr val="tx2"/>
                </a:solidFill>
                <a:latin typeface="Consolas" panose="020B0609020204030204" pitchFamily="49" charset="0"/>
                <a:cs typeface="Consolas" panose="020B0609020204030204" pitchFamily="49" charset="0"/>
              </a:rPr>
              <a:t>InfoMessage</a:t>
            </a:r>
            <a:r>
              <a:rPr lang="en-US" altLang="zh-CN" sz="1200" dirty="0">
                <a:solidFill>
                  <a:schemeClr val="tx2"/>
                </a:solidFill>
                <a:latin typeface="Consolas" panose="020B0609020204030204" pitchFamily="49" charset="0"/>
                <a:cs typeface="Consolas" panose="020B0609020204030204" pitchFamily="49" charset="0"/>
              </a:rPr>
              <a:t>(String info)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this.info = info;</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String </a:t>
            </a:r>
            <a:r>
              <a:rPr lang="en-US" altLang="zh-CN" sz="1200" dirty="0" err="1">
                <a:solidFill>
                  <a:schemeClr val="tx2"/>
                </a:solidFill>
                <a:latin typeface="Consolas" panose="020B0609020204030204" pitchFamily="49" charset="0"/>
                <a:cs typeface="Consolas" panose="020B0609020204030204" pitchFamily="49" charset="0"/>
              </a:rPr>
              <a:t>getInfo</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return info;</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endParaRPr lang="zh-CN" altLang="en-US"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 For logging purposes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@Override</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public String </a:t>
            </a:r>
            <a:r>
              <a:rPr lang="en-US" altLang="zh-CN" sz="1200" dirty="0" err="1">
                <a:solidFill>
                  <a:schemeClr val="tx2"/>
                </a:solidFill>
                <a:latin typeface="Consolas" panose="020B0609020204030204" pitchFamily="49" charset="0"/>
                <a:cs typeface="Consolas" panose="020B0609020204030204" pitchFamily="49" charset="0"/>
              </a:rPr>
              <a:t>toString</a:t>
            </a:r>
            <a:r>
              <a:rPr lang="en-US" altLang="zh-CN" sz="1200" dirty="0">
                <a:solidFill>
                  <a:schemeClr val="tx2"/>
                </a:solidFill>
                <a:latin typeface="Consolas" panose="020B0609020204030204" pitchFamily="49" charset="0"/>
                <a:cs typeface="Consolas" panose="020B0609020204030204" pitchFamily="49" charset="0"/>
              </a:rPr>
              <a:t>() {</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        return "[</a:t>
            </a:r>
            <a:r>
              <a:rPr lang="en-US" altLang="zh-CN" sz="1200" dirty="0" err="1">
                <a:solidFill>
                  <a:schemeClr val="tx2"/>
                </a:solidFill>
                <a:latin typeface="Consolas" panose="020B0609020204030204" pitchFamily="49" charset="0"/>
                <a:cs typeface="Consolas" panose="020B0609020204030204" pitchFamily="49" charset="0"/>
              </a:rPr>
              <a:t>InfoMessage</a:t>
            </a:r>
            <a:r>
              <a:rPr lang="en-US" altLang="zh-CN" sz="1200" dirty="0">
                <a:solidFill>
                  <a:schemeClr val="tx2"/>
                </a:solidFill>
                <a:latin typeface="Consolas" panose="020B0609020204030204" pitchFamily="49" charset="0"/>
                <a:cs typeface="Consolas" panose="020B0609020204030204" pitchFamily="49" charset="0"/>
              </a:rPr>
              <a:t>] " + info;</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200" dirty="0">
                <a:solidFill>
                  <a:schemeClr val="tx2"/>
                </a:solidFill>
                <a:latin typeface="Consolas" panose="020B0609020204030204" pitchFamily="49" charset="0"/>
                <a:cs typeface="Consolas" panose="020B0609020204030204" pitchFamily="49" charset="0"/>
              </a:rPr>
              <a:t>}</a:t>
            </a:r>
            <a:endParaRPr lang="en-US" altLang="zh-CN" sz="12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rmAutofit fontScale="55000" lnSpcReduction="20000"/>
          </a:bodyPr>
          <a:lstStyle/>
          <a:p>
            <a:r>
              <a:rPr lang="fr-FR" altLang="zh-CN" sz="2700" dirty="0"/>
              <a:t>ChatMessageEncoder</a:t>
            </a:r>
            <a:r>
              <a:rPr lang="en-US" altLang="zh-CN" sz="2700" dirty="0"/>
              <a:t>.java</a:t>
            </a:r>
            <a:r>
              <a:rPr lang="zh-CN" altLang="en-US" sz="2700" dirty="0">
                <a:solidFill>
                  <a:schemeClr val="tx2"/>
                </a:solidFill>
                <a:latin typeface="Consolas" panose="020B0609020204030204" pitchFamily="49" charset="0"/>
                <a:cs typeface="Consolas" panose="020B0609020204030204" pitchFamily="49" charset="0"/>
              </a:rPr>
              <a:t>       </a:t>
            </a:r>
            <a:endParaRPr lang="zh-CN" altLang="en-US" sz="2700" dirty="0">
              <a:solidFill>
                <a:schemeClr val="tx2"/>
              </a:solidFill>
              <a:latin typeface="Consolas" panose="020B0609020204030204" pitchFamily="49" charset="0"/>
              <a:cs typeface="Consolas" panose="020B0609020204030204" pitchFamily="49" charset="0"/>
            </a:endParaRPr>
          </a:p>
          <a:p>
            <a:endParaRPr lang="en-US" altLang="zh-CN" dirty="0"/>
          </a:p>
          <a:p>
            <a:pPr marL="300355" lvl="1" indent="0">
              <a:spcBef>
                <a:spcPts val="0"/>
              </a:spcBef>
              <a:buNone/>
            </a:pPr>
            <a:r>
              <a:rPr lang="fr-FR" altLang="zh-CN" sz="2175" dirty="0">
                <a:solidFill>
                  <a:schemeClr val="tx2"/>
                </a:solidFill>
                <a:latin typeface="Consolas" panose="020B0609020204030204" pitchFamily="49" charset="0"/>
                <a:cs typeface="Consolas" panose="020B0609020204030204" pitchFamily="49" charset="0"/>
              </a:rPr>
              <a:t>public class ChatMessageEncoder implements Encoder.Text&lt;ChatMessage&gt; {</a:t>
            </a:r>
            <a:endParaRPr lang="fr-FR"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void </a:t>
            </a:r>
            <a:r>
              <a:rPr lang="en-US" altLang="zh-CN" sz="2175" dirty="0" err="1">
                <a:solidFill>
                  <a:schemeClr val="tx2"/>
                </a:solidFill>
                <a:latin typeface="Consolas" panose="020B0609020204030204" pitchFamily="49" charset="0"/>
                <a:cs typeface="Consolas" panose="020B0609020204030204" pitchFamily="49" charset="0"/>
              </a:rPr>
              <a:t>init</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EndpointConfig</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ec</a:t>
            </a:r>
            <a:r>
              <a:rPr lang="en-US" altLang="zh-CN" sz="2175" dirty="0">
                <a:solidFill>
                  <a:schemeClr val="tx2"/>
                </a:solidFill>
                <a:latin typeface="Consolas" panose="020B0609020204030204" pitchFamily="49" charset="0"/>
                <a:cs typeface="Consolas" panose="020B0609020204030204" pitchFamily="49" charset="0"/>
              </a:rPr>
              <a:t>) {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void destroy() {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String encode(</a:t>
            </a:r>
            <a:r>
              <a:rPr lang="en-US" altLang="zh-CN" sz="2175" dirty="0" err="1">
                <a:solidFill>
                  <a:schemeClr val="tx2"/>
                </a:solidFill>
                <a:latin typeface="Consolas" panose="020B0609020204030204" pitchFamily="49" charset="0"/>
                <a:cs typeface="Consolas" panose="020B0609020204030204" pitchFamily="49" charset="0"/>
              </a:rPr>
              <a:t>ChatMessage</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chatMessage</a:t>
            </a:r>
            <a:r>
              <a:rPr lang="en-US" altLang="zh-CN" sz="2175" dirty="0">
                <a:solidFill>
                  <a:schemeClr val="tx2"/>
                </a:solidFill>
                <a:latin typeface="Consolas" panose="020B0609020204030204" pitchFamily="49" charset="0"/>
                <a:cs typeface="Consolas" panose="020B0609020204030204" pitchFamily="49" charset="0"/>
              </a:rPr>
              <a:t>) throws </a:t>
            </a:r>
            <a:r>
              <a:rPr lang="en-US" altLang="zh-CN" sz="2175" dirty="0" err="1">
                <a:solidFill>
                  <a:schemeClr val="tx2"/>
                </a:solidFill>
                <a:latin typeface="Consolas" panose="020B0609020204030204" pitchFamily="49" charset="0"/>
                <a:cs typeface="Consolas" panose="020B0609020204030204" pitchFamily="49" charset="0"/>
              </a:rPr>
              <a:t>EncodeException</a:t>
            </a: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StringWriter</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swriter</a:t>
            </a:r>
            <a:r>
              <a:rPr lang="en-US" altLang="zh-CN" sz="2175" dirty="0">
                <a:solidFill>
                  <a:schemeClr val="tx2"/>
                </a:solidFill>
                <a:latin typeface="Consolas" panose="020B0609020204030204" pitchFamily="49" charset="0"/>
                <a:cs typeface="Consolas" panose="020B0609020204030204" pitchFamily="49" charset="0"/>
              </a:rPr>
              <a:t> = new </a:t>
            </a:r>
            <a:r>
              <a:rPr lang="en-US" altLang="zh-CN" sz="2175" dirty="0" err="1">
                <a:solidFill>
                  <a:schemeClr val="tx2"/>
                </a:solidFill>
                <a:latin typeface="Consolas" panose="020B0609020204030204" pitchFamily="49" charset="0"/>
                <a:cs typeface="Consolas" panose="020B0609020204030204" pitchFamily="49" charset="0"/>
              </a:rPr>
              <a:t>StringWriter</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try (</a:t>
            </a:r>
            <a:r>
              <a:rPr lang="en-US" altLang="zh-CN" sz="2175" dirty="0" err="1">
                <a:solidFill>
                  <a:schemeClr val="tx2"/>
                </a:solidFill>
                <a:latin typeface="Consolas" panose="020B0609020204030204" pitchFamily="49" charset="0"/>
                <a:cs typeface="Consolas" panose="020B0609020204030204" pitchFamily="49" charset="0"/>
              </a:rPr>
              <a:t>JsonGenerator</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a:t>
            </a:r>
            <a:r>
              <a:rPr lang="en-US" altLang="zh-CN" sz="2175" dirty="0">
                <a:solidFill>
                  <a:schemeClr val="tx2"/>
                </a:solidFill>
                <a:latin typeface="Consolas" panose="020B0609020204030204" pitchFamily="49" charset="0"/>
                <a:cs typeface="Consolas" panose="020B0609020204030204" pitchFamily="49" charset="0"/>
              </a:rPr>
              <a:t> = </a:t>
            </a:r>
            <a:r>
              <a:rPr lang="en-US" altLang="zh-CN" sz="2175" dirty="0" err="1">
                <a:solidFill>
                  <a:schemeClr val="tx2"/>
                </a:solidFill>
                <a:latin typeface="Consolas" panose="020B0609020204030204" pitchFamily="49" charset="0"/>
                <a:cs typeface="Consolas" panose="020B0609020204030204" pitchFamily="49" charset="0"/>
              </a:rPr>
              <a:t>Json.createGenerator</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swriter</a:t>
            </a: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jsonGen.writeStartObject</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.write("type", "chat")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.write("name", </a:t>
            </a:r>
            <a:r>
              <a:rPr lang="en-US" altLang="zh-CN" sz="2175" dirty="0" err="1">
                <a:solidFill>
                  <a:schemeClr val="tx2"/>
                </a:solidFill>
                <a:latin typeface="Consolas" panose="020B0609020204030204" pitchFamily="49" charset="0"/>
                <a:cs typeface="Consolas" panose="020B0609020204030204" pitchFamily="49" charset="0"/>
              </a:rPr>
              <a:t>chatMessage.getName</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.write("target", </a:t>
            </a:r>
            <a:r>
              <a:rPr lang="en-US" altLang="zh-CN" sz="2175" dirty="0" err="1">
                <a:solidFill>
                  <a:schemeClr val="tx2"/>
                </a:solidFill>
                <a:latin typeface="Consolas" panose="020B0609020204030204" pitchFamily="49" charset="0"/>
                <a:cs typeface="Consolas" panose="020B0609020204030204" pitchFamily="49" charset="0"/>
              </a:rPr>
              <a:t>chatMessage.getTarget</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.write("message", </a:t>
            </a:r>
            <a:r>
              <a:rPr lang="en-US" altLang="zh-CN" sz="2175" dirty="0" err="1">
                <a:solidFill>
                  <a:schemeClr val="tx2"/>
                </a:solidFill>
                <a:latin typeface="Consolas" panose="020B0609020204030204" pitchFamily="49" charset="0"/>
                <a:cs typeface="Consolas" panose="020B0609020204030204" pitchFamily="49" charset="0"/>
              </a:rPr>
              <a:t>chatMessage.getMessage</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writeEnd</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return </a:t>
            </a:r>
            <a:r>
              <a:rPr lang="en-US" altLang="zh-CN" sz="2175" dirty="0" err="1">
                <a:solidFill>
                  <a:schemeClr val="tx2"/>
                </a:solidFill>
                <a:latin typeface="Consolas" panose="020B0609020204030204" pitchFamily="49" charset="0"/>
                <a:cs typeface="Consolas" panose="020B0609020204030204" pitchFamily="49" charset="0"/>
              </a:rPr>
              <a:t>swriter.toString</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a:t>
            </a:r>
            <a:endParaRPr lang="zh-CN" altLang="en-US" sz="2175"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a:t>
            </a:r>
            <a:r>
              <a:rPr lang="en-US" altLang="zh-CN" dirty="0" err="1"/>
              <a:t>WebSocket</a:t>
            </a:r>
            <a:endParaRPr lang="zh-CN" altLang="en-US" dirty="0"/>
          </a:p>
        </p:txBody>
      </p:sp>
      <p:sp>
        <p:nvSpPr>
          <p:cNvPr id="3" name="内容占位符 2"/>
          <p:cNvSpPr>
            <a:spLocks noGrp="1"/>
          </p:cNvSpPr>
          <p:nvPr>
            <p:ph idx="1"/>
          </p:nvPr>
        </p:nvSpPr>
        <p:spPr/>
        <p:txBody>
          <a:bodyPr>
            <a:normAutofit/>
          </a:bodyPr>
          <a:lstStyle/>
          <a:p>
            <a:r>
              <a:rPr lang="en-US" altLang="zh-CN" dirty="0"/>
              <a:t>The client initiates the </a:t>
            </a:r>
            <a:r>
              <a:rPr lang="en-US" altLang="zh-CN" dirty="0">
                <a:solidFill>
                  <a:srgbClr val="FF0000"/>
                </a:solidFill>
              </a:rPr>
              <a:t>handshake</a:t>
            </a:r>
            <a:r>
              <a:rPr lang="en-US" altLang="zh-CN" dirty="0"/>
              <a:t> by sending a request to a </a:t>
            </a:r>
            <a:r>
              <a:rPr lang="en-US" altLang="zh-CN" dirty="0" err="1"/>
              <a:t>WebSocket</a:t>
            </a:r>
            <a:r>
              <a:rPr lang="en-US" altLang="zh-CN" dirty="0"/>
              <a:t> endpoint using its URI. </a:t>
            </a:r>
            <a:endParaRPr lang="en-US" altLang="zh-CN" dirty="0"/>
          </a:p>
          <a:p>
            <a:pPr lvl="1"/>
            <a:r>
              <a:rPr lang="en-US" altLang="zh-CN" dirty="0"/>
              <a:t>The handshake is compatible with existing HTTP-based infrastructure: </a:t>
            </a:r>
            <a:endParaRPr lang="en-US" altLang="zh-CN" dirty="0"/>
          </a:p>
          <a:p>
            <a:pPr lvl="2"/>
            <a:r>
              <a:rPr lang="en-US" altLang="zh-CN" dirty="0"/>
              <a:t>web servers interpret it as an HTTP connection upgrade request.</a:t>
            </a:r>
            <a:endParaRPr lang="en-US" altLang="zh-CN" dirty="0"/>
          </a:p>
          <a:p>
            <a:pPr lvl="1"/>
            <a:r>
              <a:rPr lang="en-US" altLang="zh-CN" dirty="0"/>
              <a:t>An example handshake from the </a:t>
            </a:r>
            <a:r>
              <a:rPr lang="en-US" altLang="zh-CN" dirty="0">
                <a:solidFill>
                  <a:srgbClr val="FF0000"/>
                </a:solidFill>
              </a:rPr>
              <a:t>server</a:t>
            </a:r>
            <a:r>
              <a:rPr lang="en-US" altLang="zh-CN" dirty="0"/>
              <a:t> in response to the client looks like this:</a:t>
            </a:r>
            <a:endParaRPr lang="en-US" altLang="zh-CN" dirty="0"/>
          </a:p>
          <a:p>
            <a:pPr marL="300355" lvl="1" indent="0">
              <a:buNone/>
            </a:pPr>
            <a:r>
              <a:rPr lang="en-US" altLang="zh-CN" dirty="0">
                <a:solidFill>
                  <a:schemeClr val="tx2"/>
                </a:solidFill>
                <a:latin typeface="Consolas" panose="020B0609020204030204" pitchFamily="49" charset="0"/>
                <a:cs typeface="Consolas" panose="020B0609020204030204" pitchFamily="49" charset="0"/>
              </a:rPr>
              <a:t>HTTP/1.1 101 Switching Protocols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Upgrade: </a:t>
            </a:r>
            <a:r>
              <a:rPr lang="en-US" altLang="zh-CN" dirty="0" err="1">
                <a:solidFill>
                  <a:schemeClr val="tx2"/>
                </a:solidFill>
                <a:latin typeface="Consolas" panose="020B0609020204030204" pitchFamily="49" charset="0"/>
                <a:cs typeface="Consolas" panose="020B0609020204030204" pitchFamily="49" charset="0"/>
              </a:rPr>
              <a:t>websocket</a:t>
            </a:r>
            <a:r>
              <a:rPr lang="en-US" altLang="zh-CN"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chemeClr val="tx2"/>
                </a:solidFill>
                <a:latin typeface="Consolas" panose="020B0609020204030204" pitchFamily="49" charset="0"/>
                <a:cs typeface="Consolas" panose="020B0609020204030204" pitchFamily="49" charset="0"/>
              </a:rPr>
              <a:t>Connection: Upgrade </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r>
              <a:rPr lang="en-US" altLang="zh-CN" dirty="0">
                <a:solidFill>
                  <a:srgbClr val="FF0000"/>
                </a:solidFill>
                <a:latin typeface="Consolas" panose="020B0609020204030204" pitchFamily="49" charset="0"/>
                <a:cs typeface="Consolas" panose="020B0609020204030204" pitchFamily="49" charset="0"/>
              </a:rPr>
              <a:t>Sec-</a:t>
            </a:r>
            <a:r>
              <a:rPr lang="en-US" altLang="zh-CN" dirty="0" err="1">
                <a:solidFill>
                  <a:srgbClr val="FF0000"/>
                </a:solidFill>
                <a:latin typeface="Consolas" panose="020B0609020204030204" pitchFamily="49" charset="0"/>
                <a:cs typeface="Consolas" panose="020B0609020204030204" pitchFamily="49" charset="0"/>
              </a:rPr>
              <a:t>WebSocket</a:t>
            </a:r>
            <a:r>
              <a:rPr lang="en-US" altLang="zh-CN" dirty="0">
                <a:solidFill>
                  <a:srgbClr val="FF0000"/>
                </a:solidFill>
                <a:latin typeface="Consolas" panose="020B0609020204030204" pitchFamily="49" charset="0"/>
                <a:cs typeface="Consolas" panose="020B0609020204030204" pitchFamily="49" charset="0"/>
              </a:rPr>
              <a:t>-Accept</a:t>
            </a:r>
            <a:r>
              <a:rPr lang="en-US" altLang="zh-CN" dirty="0">
                <a:solidFill>
                  <a:schemeClr val="tx2"/>
                </a:solidFill>
                <a:latin typeface="Consolas" panose="020B0609020204030204" pitchFamily="49" charset="0"/>
                <a:cs typeface="Consolas" panose="020B0609020204030204" pitchFamily="49" charset="0"/>
              </a:rPr>
              <a:t>: K7DJLdLooIwIG/MOpvWFB3y3FE8=</a:t>
            </a:r>
            <a:endParaRPr lang="en-US" altLang="zh-CN" dirty="0">
              <a:solidFill>
                <a:schemeClr val="tx2"/>
              </a:solidFill>
              <a:latin typeface="Consolas" panose="020B0609020204030204" pitchFamily="49" charset="0"/>
              <a:cs typeface="Consolas" panose="020B0609020204030204" pitchFamily="49" charset="0"/>
            </a:endParaRPr>
          </a:p>
          <a:p>
            <a:pPr marL="300355" lvl="1" indent="0">
              <a:buNone/>
            </a:pPr>
            <a:endParaRPr lang="en-US" altLang="zh-CN"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rmAutofit fontScale="62500" lnSpcReduction="20000"/>
          </a:bodyPr>
          <a:lstStyle/>
          <a:p>
            <a:r>
              <a:rPr lang="fr-FR" altLang="zh-CN" sz="2700" dirty="0"/>
              <a:t>JoinMessageEncoder</a:t>
            </a:r>
            <a:r>
              <a:rPr lang="en-US" altLang="zh-CN" sz="2700" dirty="0"/>
              <a:t>.java</a:t>
            </a:r>
            <a:r>
              <a:rPr lang="zh-CN" altLang="en-US" sz="2700" dirty="0">
                <a:solidFill>
                  <a:schemeClr val="tx2"/>
                </a:solidFill>
                <a:latin typeface="Consolas" panose="020B0609020204030204" pitchFamily="49" charset="0"/>
                <a:cs typeface="Consolas" panose="020B0609020204030204" pitchFamily="49" charset="0"/>
              </a:rPr>
              <a:t>       </a:t>
            </a:r>
            <a:endParaRPr lang="zh-CN" altLang="en-US" sz="2700" dirty="0">
              <a:solidFill>
                <a:schemeClr val="tx2"/>
              </a:solidFill>
              <a:latin typeface="Consolas" panose="020B0609020204030204" pitchFamily="49" charset="0"/>
              <a:cs typeface="Consolas" panose="020B0609020204030204" pitchFamily="49" charset="0"/>
            </a:endParaRPr>
          </a:p>
          <a:p>
            <a:endParaRPr lang="en-US" altLang="zh-CN" dirty="0"/>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public class </a:t>
            </a:r>
            <a:r>
              <a:rPr lang="en-US" altLang="zh-CN" sz="2175" dirty="0" err="1">
                <a:solidFill>
                  <a:schemeClr val="tx2"/>
                </a:solidFill>
                <a:latin typeface="Consolas" panose="020B0609020204030204" pitchFamily="49" charset="0"/>
                <a:cs typeface="Consolas" panose="020B0609020204030204" pitchFamily="49" charset="0"/>
              </a:rPr>
              <a:t>JoinMessageEncoder</a:t>
            </a:r>
            <a:r>
              <a:rPr lang="en-US" altLang="zh-CN" sz="2175" dirty="0">
                <a:solidFill>
                  <a:schemeClr val="tx2"/>
                </a:solidFill>
                <a:latin typeface="Consolas" panose="020B0609020204030204" pitchFamily="49" charset="0"/>
                <a:cs typeface="Consolas" panose="020B0609020204030204" pitchFamily="49" charset="0"/>
              </a:rPr>
              <a:t> implements </a:t>
            </a:r>
            <a:r>
              <a:rPr lang="en-US" altLang="zh-CN" sz="2175" dirty="0" err="1">
                <a:solidFill>
                  <a:schemeClr val="tx2"/>
                </a:solidFill>
                <a:latin typeface="Consolas" panose="020B0609020204030204" pitchFamily="49" charset="0"/>
                <a:cs typeface="Consolas" panose="020B0609020204030204" pitchFamily="49" charset="0"/>
              </a:rPr>
              <a:t>Encoder.Text</a:t>
            </a:r>
            <a:r>
              <a:rPr lang="en-US" altLang="zh-CN" sz="2175" dirty="0">
                <a:solidFill>
                  <a:schemeClr val="tx2"/>
                </a:solidFill>
                <a:latin typeface="Consolas" panose="020B0609020204030204" pitchFamily="49" charset="0"/>
                <a:cs typeface="Consolas" panose="020B0609020204030204" pitchFamily="49" charset="0"/>
              </a:rPr>
              <a:t>&lt;</a:t>
            </a:r>
            <a:r>
              <a:rPr lang="en-US" altLang="zh-CN" sz="2175" dirty="0" err="1">
                <a:solidFill>
                  <a:schemeClr val="tx2"/>
                </a:solidFill>
                <a:latin typeface="Consolas" panose="020B0609020204030204" pitchFamily="49" charset="0"/>
                <a:cs typeface="Consolas" panose="020B0609020204030204" pitchFamily="49" charset="0"/>
              </a:rPr>
              <a:t>JoinMessage</a:t>
            </a:r>
            <a:r>
              <a:rPr lang="en-US" altLang="zh-CN" sz="2175" dirty="0">
                <a:solidFill>
                  <a:schemeClr val="tx2"/>
                </a:solidFill>
                <a:latin typeface="Consolas" panose="020B0609020204030204" pitchFamily="49" charset="0"/>
                <a:cs typeface="Consolas" panose="020B0609020204030204" pitchFamily="49" charset="0"/>
              </a:rPr>
              <a:t>&gt;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void </a:t>
            </a:r>
            <a:r>
              <a:rPr lang="en-US" altLang="zh-CN" sz="2175" dirty="0" err="1">
                <a:solidFill>
                  <a:schemeClr val="tx2"/>
                </a:solidFill>
                <a:latin typeface="Consolas" panose="020B0609020204030204" pitchFamily="49" charset="0"/>
                <a:cs typeface="Consolas" panose="020B0609020204030204" pitchFamily="49" charset="0"/>
              </a:rPr>
              <a:t>init</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EndpointConfig</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ec</a:t>
            </a:r>
            <a:r>
              <a:rPr lang="en-US" altLang="zh-CN" sz="2175" dirty="0">
                <a:solidFill>
                  <a:schemeClr val="tx2"/>
                </a:solidFill>
                <a:latin typeface="Consolas" panose="020B0609020204030204" pitchFamily="49" charset="0"/>
                <a:cs typeface="Consolas" panose="020B0609020204030204" pitchFamily="49" charset="0"/>
              </a:rPr>
              <a:t>) {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void destroy() {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String encode(</a:t>
            </a:r>
            <a:r>
              <a:rPr lang="en-US" altLang="zh-CN" sz="2175" dirty="0" err="1">
                <a:solidFill>
                  <a:schemeClr val="tx2"/>
                </a:solidFill>
                <a:latin typeface="Consolas" panose="020B0609020204030204" pitchFamily="49" charset="0"/>
                <a:cs typeface="Consolas" panose="020B0609020204030204" pitchFamily="49" charset="0"/>
              </a:rPr>
              <a:t>JoinMessage</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joinMessage</a:t>
            </a:r>
            <a:r>
              <a:rPr lang="en-US" altLang="zh-CN" sz="2175" dirty="0">
                <a:solidFill>
                  <a:schemeClr val="tx2"/>
                </a:solidFill>
                <a:latin typeface="Consolas" panose="020B0609020204030204" pitchFamily="49" charset="0"/>
                <a:cs typeface="Consolas" panose="020B0609020204030204" pitchFamily="49" charset="0"/>
              </a:rPr>
              <a:t>) throws </a:t>
            </a:r>
            <a:r>
              <a:rPr lang="en-US" altLang="zh-CN" sz="2175" dirty="0" err="1">
                <a:solidFill>
                  <a:schemeClr val="tx2"/>
                </a:solidFill>
                <a:latin typeface="Consolas" panose="020B0609020204030204" pitchFamily="49" charset="0"/>
                <a:cs typeface="Consolas" panose="020B0609020204030204" pitchFamily="49" charset="0"/>
              </a:rPr>
              <a:t>EncodeException</a:t>
            </a: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StringWriter</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swriter</a:t>
            </a:r>
            <a:r>
              <a:rPr lang="en-US" altLang="zh-CN" sz="2175" dirty="0">
                <a:solidFill>
                  <a:schemeClr val="tx2"/>
                </a:solidFill>
                <a:latin typeface="Consolas" panose="020B0609020204030204" pitchFamily="49" charset="0"/>
                <a:cs typeface="Consolas" panose="020B0609020204030204" pitchFamily="49" charset="0"/>
              </a:rPr>
              <a:t> = new </a:t>
            </a:r>
            <a:r>
              <a:rPr lang="en-US" altLang="zh-CN" sz="2175" dirty="0" err="1">
                <a:solidFill>
                  <a:schemeClr val="tx2"/>
                </a:solidFill>
                <a:latin typeface="Consolas" panose="020B0609020204030204" pitchFamily="49" charset="0"/>
                <a:cs typeface="Consolas" panose="020B0609020204030204" pitchFamily="49" charset="0"/>
              </a:rPr>
              <a:t>StringWriter</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try (</a:t>
            </a:r>
            <a:r>
              <a:rPr lang="en-US" altLang="zh-CN" sz="2175" dirty="0" err="1">
                <a:solidFill>
                  <a:schemeClr val="tx2"/>
                </a:solidFill>
                <a:latin typeface="Consolas" panose="020B0609020204030204" pitchFamily="49" charset="0"/>
                <a:cs typeface="Consolas" panose="020B0609020204030204" pitchFamily="49" charset="0"/>
              </a:rPr>
              <a:t>JsonGenerator</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a:t>
            </a:r>
            <a:r>
              <a:rPr lang="en-US" altLang="zh-CN" sz="2175" dirty="0">
                <a:solidFill>
                  <a:schemeClr val="tx2"/>
                </a:solidFill>
                <a:latin typeface="Consolas" panose="020B0609020204030204" pitchFamily="49" charset="0"/>
                <a:cs typeface="Consolas" panose="020B0609020204030204" pitchFamily="49" charset="0"/>
              </a:rPr>
              <a:t> = </a:t>
            </a:r>
            <a:r>
              <a:rPr lang="en-US" altLang="zh-CN" sz="2175" dirty="0" err="1">
                <a:solidFill>
                  <a:schemeClr val="tx2"/>
                </a:solidFill>
                <a:latin typeface="Consolas" panose="020B0609020204030204" pitchFamily="49" charset="0"/>
                <a:cs typeface="Consolas" panose="020B0609020204030204" pitchFamily="49" charset="0"/>
              </a:rPr>
              <a:t>Json.createGenerator</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swriter</a:t>
            </a: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jsonGen.writeStartObject</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.write("type", "join")</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.write("name", </a:t>
            </a:r>
            <a:r>
              <a:rPr lang="en-US" altLang="zh-CN" sz="2175" dirty="0" err="1">
                <a:solidFill>
                  <a:schemeClr val="tx2"/>
                </a:solidFill>
                <a:latin typeface="Consolas" panose="020B0609020204030204" pitchFamily="49" charset="0"/>
                <a:cs typeface="Consolas" panose="020B0609020204030204" pitchFamily="49" charset="0"/>
              </a:rPr>
              <a:t>joinMessage.getName</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writeEnd</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return </a:t>
            </a:r>
            <a:r>
              <a:rPr lang="en-US" altLang="zh-CN" sz="2175" dirty="0" err="1">
                <a:solidFill>
                  <a:schemeClr val="tx2"/>
                </a:solidFill>
                <a:latin typeface="Consolas" panose="020B0609020204030204" pitchFamily="49" charset="0"/>
                <a:cs typeface="Consolas" panose="020B0609020204030204" pitchFamily="49" charset="0"/>
              </a:rPr>
              <a:t>swriter.toString</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a:t>
            </a:r>
            <a:endParaRPr lang="zh-CN" altLang="en-US" sz="2175"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rmAutofit fontScale="62500" lnSpcReduction="20000"/>
          </a:bodyPr>
          <a:lstStyle/>
          <a:p>
            <a:r>
              <a:rPr lang="fr-FR" altLang="zh-CN" sz="2700" dirty="0"/>
              <a:t>InfoMessageEncoder</a:t>
            </a:r>
            <a:r>
              <a:rPr lang="en-US" altLang="zh-CN" sz="2700" dirty="0"/>
              <a:t>.java</a:t>
            </a:r>
            <a:r>
              <a:rPr lang="zh-CN" altLang="en-US" sz="2700" dirty="0">
                <a:solidFill>
                  <a:schemeClr val="tx2"/>
                </a:solidFill>
                <a:latin typeface="Consolas" panose="020B0609020204030204" pitchFamily="49" charset="0"/>
                <a:cs typeface="Consolas" panose="020B0609020204030204" pitchFamily="49" charset="0"/>
              </a:rPr>
              <a:t>       </a:t>
            </a:r>
            <a:endParaRPr lang="zh-CN" altLang="en-US" sz="2700" dirty="0">
              <a:solidFill>
                <a:schemeClr val="tx2"/>
              </a:solidFill>
              <a:latin typeface="Consolas" panose="020B0609020204030204" pitchFamily="49" charset="0"/>
              <a:cs typeface="Consolas" panose="020B0609020204030204" pitchFamily="49" charset="0"/>
            </a:endParaRPr>
          </a:p>
          <a:p>
            <a:endParaRPr lang="en-US" altLang="zh-CN" dirty="0"/>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public class </a:t>
            </a:r>
            <a:r>
              <a:rPr lang="en-US" altLang="zh-CN" sz="2175" dirty="0" err="1">
                <a:solidFill>
                  <a:schemeClr val="tx2"/>
                </a:solidFill>
                <a:latin typeface="Consolas" panose="020B0609020204030204" pitchFamily="49" charset="0"/>
                <a:cs typeface="Consolas" panose="020B0609020204030204" pitchFamily="49" charset="0"/>
              </a:rPr>
              <a:t>InfoMessageEncoder</a:t>
            </a:r>
            <a:r>
              <a:rPr lang="en-US" altLang="zh-CN" sz="2175" dirty="0">
                <a:solidFill>
                  <a:schemeClr val="tx2"/>
                </a:solidFill>
                <a:latin typeface="Consolas" panose="020B0609020204030204" pitchFamily="49" charset="0"/>
                <a:cs typeface="Consolas" panose="020B0609020204030204" pitchFamily="49" charset="0"/>
              </a:rPr>
              <a:t> implements </a:t>
            </a:r>
            <a:r>
              <a:rPr lang="en-US" altLang="zh-CN" sz="2175" dirty="0" err="1">
                <a:solidFill>
                  <a:schemeClr val="tx2"/>
                </a:solidFill>
                <a:latin typeface="Consolas" panose="020B0609020204030204" pitchFamily="49" charset="0"/>
                <a:cs typeface="Consolas" panose="020B0609020204030204" pitchFamily="49" charset="0"/>
              </a:rPr>
              <a:t>Encoder.Text</a:t>
            </a:r>
            <a:r>
              <a:rPr lang="en-US" altLang="zh-CN" sz="2175" dirty="0">
                <a:solidFill>
                  <a:schemeClr val="tx2"/>
                </a:solidFill>
                <a:latin typeface="Consolas" panose="020B0609020204030204" pitchFamily="49" charset="0"/>
                <a:cs typeface="Consolas" panose="020B0609020204030204" pitchFamily="49" charset="0"/>
              </a:rPr>
              <a:t>&lt;</a:t>
            </a:r>
            <a:r>
              <a:rPr lang="en-US" altLang="zh-CN" sz="2175" dirty="0" err="1">
                <a:solidFill>
                  <a:schemeClr val="tx2"/>
                </a:solidFill>
                <a:latin typeface="Consolas" panose="020B0609020204030204" pitchFamily="49" charset="0"/>
                <a:cs typeface="Consolas" panose="020B0609020204030204" pitchFamily="49" charset="0"/>
              </a:rPr>
              <a:t>InfoMessage</a:t>
            </a:r>
            <a:r>
              <a:rPr lang="en-US" altLang="zh-CN" sz="2175" dirty="0">
                <a:solidFill>
                  <a:schemeClr val="tx2"/>
                </a:solidFill>
                <a:latin typeface="Consolas" panose="020B0609020204030204" pitchFamily="49" charset="0"/>
                <a:cs typeface="Consolas" panose="020B0609020204030204" pitchFamily="49" charset="0"/>
              </a:rPr>
              <a:t>&gt;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void </a:t>
            </a:r>
            <a:r>
              <a:rPr lang="en-US" altLang="zh-CN" sz="2175" dirty="0" err="1">
                <a:solidFill>
                  <a:schemeClr val="tx2"/>
                </a:solidFill>
                <a:latin typeface="Consolas" panose="020B0609020204030204" pitchFamily="49" charset="0"/>
                <a:cs typeface="Consolas" panose="020B0609020204030204" pitchFamily="49" charset="0"/>
              </a:rPr>
              <a:t>init</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EndpointConfig</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ec</a:t>
            </a:r>
            <a:r>
              <a:rPr lang="en-US" altLang="zh-CN" sz="2175" dirty="0">
                <a:solidFill>
                  <a:schemeClr val="tx2"/>
                </a:solidFill>
                <a:latin typeface="Consolas" panose="020B0609020204030204" pitchFamily="49" charset="0"/>
                <a:cs typeface="Consolas" panose="020B0609020204030204" pitchFamily="49" charset="0"/>
              </a:rPr>
              <a:t>) {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void destroy() {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String encode(</a:t>
            </a:r>
            <a:r>
              <a:rPr lang="en-US" altLang="zh-CN" sz="2175" dirty="0" err="1">
                <a:solidFill>
                  <a:schemeClr val="tx2"/>
                </a:solidFill>
                <a:latin typeface="Consolas" panose="020B0609020204030204" pitchFamily="49" charset="0"/>
                <a:cs typeface="Consolas" panose="020B0609020204030204" pitchFamily="49" charset="0"/>
              </a:rPr>
              <a:t>InfoMessage</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joinMessage</a:t>
            </a:r>
            <a:r>
              <a:rPr lang="en-US" altLang="zh-CN" sz="2175" dirty="0">
                <a:solidFill>
                  <a:schemeClr val="tx2"/>
                </a:solidFill>
                <a:latin typeface="Consolas" panose="020B0609020204030204" pitchFamily="49" charset="0"/>
                <a:cs typeface="Consolas" panose="020B0609020204030204" pitchFamily="49" charset="0"/>
              </a:rPr>
              <a:t>) throws </a:t>
            </a:r>
            <a:r>
              <a:rPr lang="en-US" altLang="zh-CN" sz="2175" dirty="0" err="1">
                <a:solidFill>
                  <a:schemeClr val="tx2"/>
                </a:solidFill>
                <a:latin typeface="Consolas" panose="020B0609020204030204" pitchFamily="49" charset="0"/>
                <a:cs typeface="Consolas" panose="020B0609020204030204" pitchFamily="49" charset="0"/>
              </a:rPr>
              <a:t>EncodeException</a:t>
            </a: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StringWriter</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swriter</a:t>
            </a:r>
            <a:r>
              <a:rPr lang="en-US" altLang="zh-CN" sz="2175" dirty="0">
                <a:solidFill>
                  <a:schemeClr val="tx2"/>
                </a:solidFill>
                <a:latin typeface="Consolas" panose="020B0609020204030204" pitchFamily="49" charset="0"/>
                <a:cs typeface="Consolas" panose="020B0609020204030204" pitchFamily="49" charset="0"/>
              </a:rPr>
              <a:t> = new </a:t>
            </a:r>
            <a:r>
              <a:rPr lang="en-US" altLang="zh-CN" sz="2175" dirty="0" err="1">
                <a:solidFill>
                  <a:schemeClr val="tx2"/>
                </a:solidFill>
                <a:latin typeface="Consolas" panose="020B0609020204030204" pitchFamily="49" charset="0"/>
                <a:cs typeface="Consolas" panose="020B0609020204030204" pitchFamily="49" charset="0"/>
              </a:rPr>
              <a:t>StringWriter</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try (</a:t>
            </a:r>
            <a:r>
              <a:rPr lang="en-US" altLang="zh-CN" sz="2175" dirty="0" err="1">
                <a:solidFill>
                  <a:schemeClr val="tx2"/>
                </a:solidFill>
                <a:latin typeface="Consolas" panose="020B0609020204030204" pitchFamily="49" charset="0"/>
                <a:cs typeface="Consolas" panose="020B0609020204030204" pitchFamily="49" charset="0"/>
              </a:rPr>
              <a:t>JsonGenerator</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a:t>
            </a:r>
            <a:r>
              <a:rPr lang="en-US" altLang="zh-CN" sz="2175" dirty="0">
                <a:solidFill>
                  <a:schemeClr val="tx2"/>
                </a:solidFill>
                <a:latin typeface="Consolas" panose="020B0609020204030204" pitchFamily="49" charset="0"/>
                <a:cs typeface="Consolas" panose="020B0609020204030204" pitchFamily="49" charset="0"/>
              </a:rPr>
              <a:t> = </a:t>
            </a:r>
            <a:r>
              <a:rPr lang="en-US" altLang="zh-CN" sz="2175" dirty="0" err="1">
                <a:solidFill>
                  <a:schemeClr val="tx2"/>
                </a:solidFill>
                <a:latin typeface="Consolas" panose="020B0609020204030204" pitchFamily="49" charset="0"/>
                <a:cs typeface="Consolas" panose="020B0609020204030204" pitchFamily="49" charset="0"/>
              </a:rPr>
              <a:t>Json.createGenerator</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swriter</a:t>
            </a: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jsonGen.writeStartObject</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.write("type", "info")</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.write("info", </a:t>
            </a:r>
            <a:r>
              <a:rPr lang="en-US" altLang="zh-CN" sz="2175" dirty="0" err="1">
                <a:solidFill>
                  <a:schemeClr val="tx2"/>
                </a:solidFill>
                <a:latin typeface="Consolas" panose="020B0609020204030204" pitchFamily="49" charset="0"/>
                <a:cs typeface="Consolas" panose="020B0609020204030204" pitchFamily="49" charset="0"/>
              </a:rPr>
              <a:t>joinMessage.getInfo</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writeEnd</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return </a:t>
            </a:r>
            <a:r>
              <a:rPr lang="en-US" altLang="zh-CN" sz="2175" dirty="0" err="1">
                <a:solidFill>
                  <a:schemeClr val="tx2"/>
                </a:solidFill>
                <a:latin typeface="Consolas" panose="020B0609020204030204" pitchFamily="49" charset="0"/>
                <a:cs typeface="Consolas" panose="020B0609020204030204" pitchFamily="49" charset="0"/>
              </a:rPr>
              <a:t>swriter.toString</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a:t>
            </a:r>
            <a:endParaRPr lang="zh-CN" altLang="en-US" sz="2175"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rmAutofit fontScale="55000" lnSpcReduction="20000"/>
          </a:bodyPr>
          <a:lstStyle/>
          <a:p>
            <a:r>
              <a:rPr lang="fr-FR" altLang="zh-CN" sz="2700" dirty="0"/>
              <a:t>UsersMessageEncoder</a:t>
            </a:r>
            <a:r>
              <a:rPr lang="en-US" altLang="zh-CN" sz="2700" dirty="0"/>
              <a:t>.java</a:t>
            </a:r>
            <a:r>
              <a:rPr lang="zh-CN" altLang="en-US" sz="2700" dirty="0">
                <a:solidFill>
                  <a:schemeClr val="tx2"/>
                </a:solidFill>
                <a:latin typeface="Consolas" panose="020B0609020204030204" pitchFamily="49" charset="0"/>
                <a:cs typeface="Consolas" panose="020B0609020204030204" pitchFamily="49" charset="0"/>
              </a:rPr>
              <a:t>       </a:t>
            </a:r>
            <a:endParaRPr lang="zh-CN" altLang="en-US" sz="2700" dirty="0">
              <a:solidFill>
                <a:schemeClr val="tx2"/>
              </a:solidFill>
              <a:latin typeface="Consolas" panose="020B0609020204030204" pitchFamily="49" charset="0"/>
              <a:cs typeface="Consolas" panose="020B0609020204030204" pitchFamily="49" charset="0"/>
            </a:endParaRPr>
          </a:p>
          <a:p>
            <a:endParaRPr lang="en-US" altLang="zh-CN" dirty="0"/>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public class </a:t>
            </a:r>
            <a:r>
              <a:rPr lang="en-US" altLang="zh-CN" sz="2175" dirty="0" err="1">
                <a:solidFill>
                  <a:schemeClr val="tx2"/>
                </a:solidFill>
                <a:latin typeface="Consolas" panose="020B0609020204030204" pitchFamily="49" charset="0"/>
                <a:cs typeface="Consolas" panose="020B0609020204030204" pitchFamily="49" charset="0"/>
              </a:rPr>
              <a:t>UsersMessageEncoder</a:t>
            </a:r>
            <a:r>
              <a:rPr lang="en-US" altLang="zh-CN" sz="2175" dirty="0">
                <a:solidFill>
                  <a:schemeClr val="tx2"/>
                </a:solidFill>
                <a:latin typeface="Consolas" panose="020B0609020204030204" pitchFamily="49" charset="0"/>
                <a:cs typeface="Consolas" panose="020B0609020204030204" pitchFamily="49" charset="0"/>
              </a:rPr>
              <a:t> implements </a:t>
            </a:r>
            <a:r>
              <a:rPr lang="en-US" altLang="zh-CN" sz="2175" dirty="0" err="1">
                <a:solidFill>
                  <a:schemeClr val="tx2"/>
                </a:solidFill>
                <a:latin typeface="Consolas" panose="020B0609020204030204" pitchFamily="49" charset="0"/>
                <a:cs typeface="Consolas" panose="020B0609020204030204" pitchFamily="49" charset="0"/>
              </a:rPr>
              <a:t>Encoder.Text</a:t>
            </a:r>
            <a:r>
              <a:rPr lang="en-US" altLang="zh-CN" sz="2175" dirty="0">
                <a:solidFill>
                  <a:schemeClr val="tx2"/>
                </a:solidFill>
                <a:latin typeface="Consolas" panose="020B0609020204030204" pitchFamily="49" charset="0"/>
                <a:cs typeface="Consolas" panose="020B0609020204030204" pitchFamily="49" charset="0"/>
              </a:rPr>
              <a:t>&lt;</a:t>
            </a:r>
            <a:r>
              <a:rPr lang="en-US" altLang="zh-CN" sz="2175" dirty="0" err="1">
                <a:solidFill>
                  <a:schemeClr val="tx2"/>
                </a:solidFill>
                <a:latin typeface="Consolas" panose="020B0609020204030204" pitchFamily="49" charset="0"/>
                <a:cs typeface="Consolas" panose="020B0609020204030204" pitchFamily="49" charset="0"/>
              </a:rPr>
              <a:t>UsersMessage</a:t>
            </a:r>
            <a:r>
              <a:rPr lang="en-US" altLang="zh-CN" sz="2175" dirty="0">
                <a:solidFill>
                  <a:schemeClr val="tx2"/>
                </a:solidFill>
                <a:latin typeface="Consolas" panose="020B0609020204030204" pitchFamily="49" charset="0"/>
                <a:cs typeface="Consolas" panose="020B0609020204030204" pitchFamily="49" charset="0"/>
              </a:rPr>
              <a:t>&gt;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void </a:t>
            </a:r>
            <a:r>
              <a:rPr lang="en-US" altLang="zh-CN" sz="2175" dirty="0" err="1">
                <a:solidFill>
                  <a:schemeClr val="tx2"/>
                </a:solidFill>
                <a:latin typeface="Consolas" panose="020B0609020204030204" pitchFamily="49" charset="0"/>
                <a:cs typeface="Consolas" panose="020B0609020204030204" pitchFamily="49" charset="0"/>
              </a:rPr>
              <a:t>init</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EndpointConfig</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ec</a:t>
            </a:r>
            <a:r>
              <a:rPr lang="en-US" altLang="zh-CN" sz="2175" dirty="0">
                <a:solidFill>
                  <a:schemeClr val="tx2"/>
                </a:solidFill>
                <a:latin typeface="Consolas" panose="020B0609020204030204" pitchFamily="49" charset="0"/>
                <a:cs typeface="Consolas" panose="020B0609020204030204" pitchFamily="49" charset="0"/>
              </a:rPr>
              <a:t>) {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void destroy() {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endParaRPr lang="zh-CN" altLang="en-US"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@Override</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public String encode(</a:t>
            </a:r>
            <a:r>
              <a:rPr lang="en-US" altLang="zh-CN" sz="2175" dirty="0" err="1">
                <a:solidFill>
                  <a:schemeClr val="tx2"/>
                </a:solidFill>
                <a:latin typeface="Consolas" panose="020B0609020204030204" pitchFamily="49" charset="0"/>
                <a:cs typeface="Consolas" panose="020B0609020204030204" pitchFamily="49" charset="0"/>
              </a:rPr>
              <a:t>UsersMessage</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usersMessage</a:t>
            </a:r>
            <a:r>
              <a:rPr lang="en-US" altLang="zh-CN" sz="2175" dirty="0">
                <a:solidFill>
                  <a:schemeClr val="tx2"/>
                </a:solidFill>
                <a:latin typeface="Consolas" panose="020B0609020204030204" pitchFamily="49" charset="0"/>
                <a:cs typeface="Consolas" panose="020B0609020204030204" pitchFamily="49" charset="0"/>
              </a:rPr>
              <a:t>) throws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EncodeException</a:t>
            </a: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StringWriter</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swriter</a:t>
            </a:r>
            <a:r>
              <a:rPr lang="en-US" altLang="zh-CN" sz="2175" dirty="0">
                <a:solidFill>
                  <a:schemeClr val="tx2"/>
                </a:solidFill>
                <a:latin typeface="Consolas" panose="020B0609020204030204" pitchFamily="49" charset="0"/>
                <a:cs typeface="Consolas" panose="020B0609020204030204" pitchFamily="49" charset="0"/>
              </a:rPr>
              <a:t> = new </a:t>
            </a:r>
            <a:r>
              <a:rPr lang="en-US" altLang="zh-CN" sz="2175" dirty="0" err="1">
                <a:solidFill>
                  <a:schemeClr val="tx2"/>
                </a:solidFill>
                <a:latin typeface="Consolas" panose="020B0609020204030204" pitchFamily="49" charset="0"/>
                <a:cs typeface="Consolas" panose="020B0609020204030204" pitchFamily="49" charset="0"/>
              </a:rPr>
              <a:t>StringWriter</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try (</a:t>
            </a:r>
            <a:r>
              <a:rPr lang="en-US" altLang="zh-CN" sz="2175" dirty="0" err="1">
                <a:solidFill>
                  <a:schemeClr val="tx2"/>
                </a:solidFill>
                <a:latin typeface="Consolas" panose="020B0609020204030204" pitchFamily="49" charset="0"/>
                <a:cs typeface="Consolas" panose="020B0609020204030204" pitchFamily="49" charset="0"/>
              </a:rPr>
              <a:t>JsonGenerator</a:t>
            </a: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a:t>
            </a:r>
            <a:r>
              <a:rPr lang="en-US" altLang="zh-CN" sz="2175" dirty="0">
                <a:solidFill>
                  <a:schemeClr val="tx2"/>
                </a:solidFill>
                <a:latin typeface="Consolas" panose="020B0609020204030204" pitchFamily="49" charset="0"/>
                <a:cs typeface="Consolas" panose="020B0609020204030204" pitchFamily="49" charset="0"/>
              </a:rPr>
              <a:t> = </a:t>
            </a:r>
            <a:r>
              <a:rPr lang="en-US" altLang="zh-CN" sz="2175" dirty="0" err="1">
                <a:solidFill>
                  <a:schemeClr val="tx2"/>
                </a:solidFill>
                <a:latin typeface="Consolas" panose="020B0609020204030204" pitchFamily="49" charset="0"/>
                <a:cs typeface="Consolas" panose="020B0609020204030204" pitchFamily="49" charset="0"/>
              </a:rPr>
              <a:t>Json.createGenerator</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swriter</a:t>
            </a:r>
            <a:r>
              <a:rPr lang="en-US" altLang="zh-CN" sz="2175" dirty="0">
                <a:solidFill>
                  <a:schemeClr val="tx2"/>
                </a:solidFill>
                <a:latin typeface="Consolas" panose="020B0609020204030204" pitchFamily="49" charset="0"/>
                <a:cs typeface="Consolas" panose="020B0609020204030204" pitchFamily="49" charset="0"/>
              </a:rPr>
              <a:t>)) {</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jsonGen.writeStartObject</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.write("type", "users")</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writeStartArray</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userlist</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for (String user : </a:t>
            </a:r>
            <a:r>
              <a:rPr lang="en-US" altLang="zh-CN" sz="2175" dirty="0" err="1">
                <a:solidFill>
                  <a:schemeClr val="tx2"/>
                </a:solidFill>
                <a:latin typeface="Consolas" panose="020B0609020204030204" pitchFamily="49" charset="0"/>
                <a:cs typeface="Consolas" panose="020B0609020204030204" pitchFamily="49" charset="0"/>
              </a:rPr>
              <a:t>usersMessage.getUserList</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jsonGen.write</a:t>
            </a:r>
            <a:r>
              <a:rPr lang="en-US" altLang="zh-CN" sz="2175" dirty="0">
                <a:solidFill>
                  <a:schemeClr val="tx2"/>
                </a:solidFill>
                <a:latin typeface="Consolas" panose="020B0609020204030204" pitchFamily="49" charset="0"/>
                <a:cs typeface="Consolas" panose="020B0609020204030204" pitchFamily="49" charset="0"/>
              </a:rPr>
              <a:t>(user);</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a:t>
            </a:r>
            <a:r>
              <a:rPr lang="en-US" altLang="zh-CN" sz="2175" dirty="0" err="1">
                <a:solidFill>
                  <a:schemeClr val="tx2"/>
                </a:solidFill>
                <a:latin typeface="Consolas" panose="020B0609020204030204" pitchFamily="49" charset="0"/>
                <a:cs typeface="Consolas" panose="020B0609020204030204" pitchFamily="49" charset="0"/>
              </a:rPr>
              <a:t>jsonGen.writeEnd</a:t>
            </a:r>
            <a:r>
              <a:rPr lang="en-US" altLang="zh-CN" sz="2175" dirty="0">
                <a:solidFill>
                  <a:schemeClr val="tx2"/>
                </a:solidFill>
                <a:latin typeface="Consolas" panose="020B0609020204030204" pitchFamily="49" charset="0"/>
                <a:cs typeface="Consolas" panose="020B0609020204030204" pitchFamily="49" charset="0"/>
              </a:rPr>
              <a:t>().</a:t>
            </a:r>
            <a:r>
              <a:rPr lang="en-US" altLang="zh-CN" sz="2175" dirty="0" err="1">
                <a:solidFill>
                  <a:schemeClr val="tx2"/>
                </a:solidFill>
                <a:latin typeface="Consolas" panose="020B0609020204030204" pitchFamily="49" charset="0"/>
                <a:cs typeface="Consolas" panose="020B0609020204030204" pitchFamily="49" charset="0"/>
              </a:rPr>
              <a:t>writeEnd</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        return </a:t>
            </a:r>
            <a:r>
              <a:rPr lang="en-US" altLang="zh-CN" sz="2175" dirty="0" err="1">
                <a:solidFill>
                  <a:schemeClr val="tx2"/>
                </a:solidFill>
                <a:latin typeface="Consolas" panose="020B0609020204030204" pitchFamily="49" charset="0"/>
                <a:cs typeface="Consolas" panose="020B0609020204030204" pitchFamily="49" charset="0"/>
              </a:rPr>
              <a:t>swriter.toString</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75" dirty="0">
                <a:solidFill>
                  <a:schemeClr val="tx2"/>
                </a:solidFill>
                <a:latin typeface="Consolas" panose="020B0609020204030204" pitchFamily="49" charset="0"/>
                <a:cs typeface="Consolas" panose="020B0609020204030204" pitchFamily="49" charset="0"/>
              </a:rPr>
              <a:t>    </a:t>
            </a:r>
            <a:r>
              <a:rPr lang="en-US" altLang="zh-CN" sz="2175" dirty="0">
                <a:solidFill>
                  <a:schemeClr val="tx2"/>
                </a:solidFill>
                <a:latin typeface="Consolas" panose="020B0609020204030204" pitchFamily="49" charset="0"/>
                <a:cs typeface="Consolas" panose="020B0609020204030204" pitchFamily="49" charset="0"/>
              </a:rPr>
              <a:t>}</a:t>
            </a:r>
            <a:endParaRPr lang="en-US" altLang="zh-CN" sz="2175"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75" dirty="0">
                <a:solidFill>
                  <a:schemeClr val="tx2"/>
                </a:solidFill>
                <a:latin typeface="Consolas" panose="020B0609020204030204" pitchFamily="49" charset="0"/>
                <a:cs typeface="Consolas" panose="020B0609020204030204" pitchFamily="49" charset="0"/>
              </a:rPr>
              <a:t>}</a:t>
            </a:r>
            <a:endParaRPr lang="zh-CN" altLang="en-US" sz="2175"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a:xfrm>
            <a:off x="107504" y="699542"/>
            <a:ext cx="8784976" cy="4338249"/>
          </a:xfrm>
        </p:spPr>
        <p:txBody>
          <a:bodyPr>
            <a:normAutofit fontScale="47500" lnSpcReduction="20000"/>
          </a:bodyPr>
          <a:lstStyle/>
          <a:p>
            <a:r>
              <a:rPr lang="fr-FR" altLang="zh-CN" sz="2700" dirty="0"/>
              <a:t>MessageDecoder</a:t>
            </a:r>
            <a:r>
              <a:rPr lang="en-US" altLang="zh-CN" sz="2700" dirty="0"/>
              <a:t>.java</a:t>
            </a:r>
            <a:r>
              <a:rPr lang="zh-CN" altLang="en-US" sz="2700" dirty="0">
                <a:solidFill>
                  <a:schemeClr val="tx2"/>
                </a:solidFill>
                <a:latin typeface="Consolas" panose="020B0609020204030204" pitchFamily="49" charset="0"/>
                <a:cs typeface="Consolas" panose="020B0609020204030204" pitchFamily="49" charset="0"/>
              </a:rPr>
              <a:t>       </a:t>
            </a:r>
            <a:endParaRPr lang="zh-CN" altLang="en-US" sz="2700" dirty="0">
              <a:solidFill>
                <a:schemeClr val="tx2"/>
              </a:solidFill>
              <a:latin typeface="Consolas" panose="020B0609020204030204" pitchFamily="49" charset="0"/>
              <a:cs typeface="Consolas" panose="020B0609020204030204" pitchFamily="49" charset="0"/>
            </a:endParaRPr>
          </a:p>
          <a:p>
            <a:endParaRPr lang="en-US" altLang="zh-CN" dirty="0"/>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public class </a:t>
            </a:r>
            <a:r>
              <a:rPr lang="en-US" altLang="zh-CN" sz="2100" dirty="0" err="1">
                <a:solidFill>
                  <a:schemeClr val="tx2"/>
                </a:solidFill>
                <a:latin typeface="Consolas" panose="020B0609020204030204" pitchFamily="49" charset="0"/>
                <a:cs typeface="Consolas" panose="020B0609020204030204" pitchFamily="49" charset="0"/>
              </a:rPr>
              <a:t>MessageDecoder</a:t>
            </a:r>
            <a:r>
              <a:rPr lang="en-US" altLang="zh-CN" sz="2100" dirty="0">
                <a:solidFill>
                  <a:schemeClr val="tx2"/>
                </a:solidFill>
                <a:latin typeface="Consolas" panose="020B0609020204030204" pitchFamily="49" charset="0"/>
                <a:cs typeface="Consolas" panose="020B0609020204030204" pitchFamily="49" charset="0"/>
              </a:rPr>
              <a:t> implements </a:t>
            </a:r>
            <a:r>
              <a:rPr lang="en-US" altLang="zh-CN" sz="2100" dirty="0" err="1">
                <a:solidFill>
                  <a:schemeClr val="tx2"/>
                </a:solidFill>
                <a:latin typeface="Consolas" panose="020B0609020204030204" pitchFamily="49" charset="0"/>
                <a:cs typeface="Consolas" panose="020B0609020204030204" pitchFamily="49" charset="0"/>
              </a:rPr>
              <a:t>Decoder.Text</a:t>
            </a:r>
            <a:r>
              <a:rPr lang="en-US" altLang="zh-CN" sz="2100" dirty="0">
                <a:solidFill>
                  <a:schemeClr val="tx2"/>
                </a:solidFill>
                <a:latin typeface="Consolas" panose="020B0609020204030204" pitchFamily="49" charset="0"/>
                <a:cs typeface="Consolas" panose="020B0609020204030204" pitchFamily="49" charset="0"/>
              </a:rPr>
              <a:t>&lt;Message&gt;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private Map&lt;</a:t>
            </a:r>
            <a:r>
              <a:rPr lang="en-US" altLang="zh-CN" sz="2100" dirty="0" err="1">
                <a:solidFill>
                  <a:schemeClr val="tx2"/>
                </a:solidFill>
                <a:latin typeface="Consolas" panose="020B0609020204030204" pitchFamily="49" charset="0"/>
                <a:cs typeface="Consolas" panose="020B0609020204030204" pitchFamily="49" charset="0"/>
              </a:rPr>
              <a:t>String,String</a:t>
            </a:r>
            <a:r>
              <a:rPr lang="en-US" altLang="zh-CN" sz="2100" dirty="0">
                <a:solidFill>
                  <a:schemeClr val="tx2"/>
                </a:solidFill>
                <a:latin typeface="Consolas" panose="020B0609020204030204" pitchFamily="49" charset="0"/>
                <a:cs typeface="Consolas" panose="020B0609020204030204" pitchFamily="49" charset="0"/>
              </a:rPr>
              <a:t>&gt; </a:t>
            </a:r>
            <a:r>
              <a:rPr lang="en-US" altLang="zh-CN" sz="2100" dirty="0" err="1">
                <a:solidFill>
                  <a:schemeClr val="tx2"/>
                </a:solidFill>
                <a:latin typeface="Consolas" panose="020B0609020204030204" pitchFamily="49" charset="0"/>
                <a:cs typeface="Consolas" panose="020B0609020204030204" pitchFamily="49" charset="0"/>
              </a:rPr>
              <a:t>messageMap</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@Override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void </a:t>
            </a:r>
            <a:r>
              <a:rPr lang="en-US" altLang="zh-CN" sz="2100" dirty="0" err="1">
                <a:solidFill>
                  <a:schemeClr val="tx2"/>
                </a:solidFill>
                <a:latin typeface="Consolas" panose="020B0609020204030204" pitchFamily="49" charset="0"/>
                <a:cs typeface="Consolas" panose="020B0609020204030204" pitchFamily="49" charset="0"/>
              </a:rPr>
              <a:t>init</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EndpointConfig</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ec</a:t>
            </a:r>
            <a:r>
              <a:rPr lang="en-US" altLang="zh-CN" sz="2100" dirty="0">
                <a:solidFill>
                  <a:schemeClr val="tx2"/>
                </a:solidFill>
                <a:latin typeface="Consolas" panose="020B0609020204030204" pitchFamily="49" charset="0"/>
                <a:cs typeface="Consolas" panose="020B0609020204030204" pitchFamily="49" charset="0"/>
              </a:rPr>
              <a:t>) {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@Override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void destroy() {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 Create a new Message object if the message can be decoded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@Override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a:t>
            </a:r>
            <a:r>
              <a:rPr lang="en-US" altLang="zh-CN" sz="2100" dirty="0">
                <a:solidFill>
                  <a:srgbClr val="FF0000"/>
                </a:solidFill>
                <a:latin typeface="Consolas" panose="020B0609020204030204" pitchFamily="49" charset="0"/>
                <a:cs typeface="Consolas" panose="020B0609020204030204" pitchFamily="49" charset="0"/>
              </a:rPr>
              <a:t>Message</a:t>
            </a:r>
            <a:r>
              <a:rPr lang="en-US" altLang="zh-CN" sz="2100" dirty="0">
                <a:solidFill>
                  <a:schemeClr val="tx2"/>
                </a:solidFill>
                <a:latin typeface="Consolas" panose="020B0609020204030204" pitchFamily="49" charset="0"/>
                <a:cs typeface="Consolas" panose="020B0609020204030204" pitchFamily="49" charset="0"/>
              </a:rPr>
              <a:t> decode(</a:t>
            </a:r>
            <a:r>
              <a:rPr lang="en-US" altLang="zh-CN" sz="2100" dirty="0">
                <a:solidFill>
                  <a:srgbClr val="FF0000"/>
                </a:solidFill>
                <a:latin typeface="Consolas" panose="020B0609020204030204" pitchFamily="49" charset="0"/>
                <a:cs typeface="Consolas" panose="020B0609020204030204" pitchFamily="49" charset="0"/>
              </a:rPr>
              <a:t>String string</a:t>
            </a:r>
            <a:r>
              <a:rPr lang="en-US" altLang="zh-CN" sz="2100" dirty="0">
                <a:solidFill>
                  <a:schemeClr val="tx2"/>
                </a:solidFill>
                <a:latin typeface="Consolas" panose="020B0609020204030204" pitchFamily="49" charset="0"/>
                <a:cs typeface="Consolas" panose="020B0609020204030204" pitchFamily="49" charset="0"/>
              </a:rPr>
              <a:t>) throws </a:t>
            </a:r>
            <a:r>
              <a:rPr lang="en-US" altLang="zh-CN" sz="2100" dirty="0" err="1">
                <a:solidFill>
                  <a:schemeClr val="tx2"/>
                </a:solidFill>
                <a:latin typeface="Consolas" panose="020B0609020204030204" pitchFamily="49" charset="0"/>
                <a:cs typeface="Consolas" panose="020B0609020204030204" pitchFamily="49" charset="0"/>
              </a:rPr>
              <a:t>DecodeException</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Message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 = null;</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if (</a:t>
            </a:r>
            <a:r>
              <a:rPr lang="en-US" altLang="zh-CN" sz="2100" dirty="0" err="1">
                <a:solidFill>
                  <a:schemeClr val="tx2"/>
                </a:solidFill>
                <a:latin typeface="Consolas" panose="020B0609020204030204" pitchFamily="49" charset="0"/>
                <a:cs typeface="Consolas" panose="020B0609020204030204" pitchFamily="49" charset="0"/>
              </a:rPr>
              <a:t>willDecode</a:t>
            </a:r>
            <a:r>
              <a:rPr lang="en-US" altLang="zh-CN" sz="2100" dirty="0">
                <a:solidFill>
                  <a:schemeClr val="tx2"/>
                </a:solidFill>
                <a:latin typeface="Consolas" panose="020B0609020204030204" pitchFamily="49" charset="0"/>
                <a:cs typeface="Consolas" panose="020B0609020204030204" pitchFamily="49" charset="0"/>
              </a:rPr>
              <a:t>(string))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switch (</a:t>
            </a:r>
            <a:r>
              <a:rPr lang="en-US" altLang="zh-CN" sz="2100" dirty="0" err="1">
                <a:solidFill>
                  <a:schemeClr val="tx2"/>
                </a:solidFill>
                <a:latin typeface="Consolas" panose="020B0609020204030204" pitchFamily="49" charset="0"/>
                <a:cs typeface="Consolas" panose="020B0609020204030204" pitchFamily="49" charset="0"/>
              </a:rPr>
              <a:t>messageMap.get</a:t>
            </a:r>
            <a:r>
              <a:rPr lang="en-US" altLang="zh-CN" sz="2100" dirty="0">
                <a:solidFill>
                  <a:schemeClr val="tx2"/>
                </a:solidFill>
                <a:latin typeface="Consolas" panose="020B0609020204030204" pitchFamily="49" charset="0"/>
                <a:cs typeface="Consolas" panose="020B0609020204030204" pitchFamily="49" charset="0"/>
              </a:rPr>
              <a:t>("type"))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case "join":</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 = new </a:t>
            </a:r>
            <a:r>
              <a:rPr lang="en-US" altLang="zh-CN" sz="2100" dirty="0" err="1">
                <a:solidFill>
                  <a:schemeClr val="tx2"/>
                </a:solidFill>
                <a:latin typeface="Consolas" panose="020B0609020204030204" pitchFamily="49" charset="0"/>
                <a:cs typeface="Consolas" panose="020B0609020204030204" pitchFamily="49" charset="0"/>
              </a:rPr>
              <a:t>JoinMessage</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messageMap.get</a:t>
            </a:r>
            <a:r>
              <a:rPr lang="en-US" altLang="zh-CN" sz="2100" dirty="0">
                <a:solidFill>
                  <a:schemeClr val="tx2"/>
                </a:solidFill>
                <a:latin typeface="Consolas" panose="020B0609020204030204" pitchFamily="49" charset="0"/>
                <a:cs typeface="Consolas" panose="020B0609020204030204" pitchFamily="49" charset="0"/>
              </a:rPr>
              <a:t>("name"));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break;</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case "chat":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 = new </a:t>
            </a:r>
            <a:r>
              <a:rPr lang="en-US" altLang="zh-CN" sz="2100" dirty="0" err="1">
                <a:solidFill>
                  <a:schemeClr val="tx2"/>
                </a:solidFill>
                <a:latin typeface="Consolas" panose="020B0609020204030204" pitchFamily="49" charset="0"/>
                <a:cs typeface="Consolas" panose="020B0609020204030204" pitchFamily="49" charset="0"/>
              </a:rPr>
              <a:t>ChatMessage</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messageMap.get</a:t>
            </a:r>
            <a:r>
              <a:rPr lang="en-US" altLang="zh-CN" sz="2100" dirty="0">
                <a:solidFill>
                  <a:schemeClr val="tx2"/>
                </a:solidFill>
                <a:latin typeface="Consolas" panose="020B0609020204030204" pitchFamily="49" charset="0"/>
                <a:cs typeface="Consolas" panose="020B0609020204030204" pitchFamily="49" charset="0"/>
              </a:rPr>
              <a:t>("name"),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messageMap.get</a:t>
            </a:r>
            <a:r>
              <a:rPr lang="en-US" altLang="zh-CN" sz="2100" dirty="0">
                <a:solidFill>
                  <a:schemeClr val="tx2"/>
                </a:solidFill>
                <a:latin typeface="Consolas" panose="020B0609020204030204" pitchFamily="49" charset="0"/>
                <a:cs typeface="Consolas" panose="020B0609020204030204" pitchFamily="49" charset="0"/>
              </a:rPr>
              <a:t>("target"),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messageMap.get</a:t>
            </a:r>
            <a:r>
              <a:rPr lang="en-US" altLang="zh-CN" sz="2100" dirty="0">
                <a:solidFill>
                  <a:schemeClr val="tx2"/>
                </a:solidFill>
                <a:latin typeface="Consolas" panose="020B0609020204030204" pitchFamily="49" charset="0"/>
                <a:cs typeface="Consolas" panose="020B0609020204030204" pitchFamily="49" charset="0"/>
              </a:rPr>
              <a:t>("message"));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 else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throw new </a:t>
            </a:r>
            <a:r>
              <a:rPr lang="en-US" altLang="zh-CN" sz="2100" dirty="0" err="1">
                <a:solidFill>
                  <a:schemeClr val="tx2"/>
                </a:solidFill>
                <a:latin typeface="Consolas" panose="020B0609020204030204" pitchFamily="49" charset="0"/>
                <a:cs typeface="Consolas" panose="020B0609020204030204" pitchFamily="49" charset="0"/>
              </a:rPr>
              <a:t>DecodeException</a:t>
            </a:r>
            <a:r>
              <a:rPr lang="en-US" altLang="zh-CN" sz="2100" dirty="0">
                <a:solidFill>
                  <a:schemeClr val="tx2"/>
                </a:solidFill>
                <a:latin typeface="Consolas" panose="020B0609020204030204" pitchFamily="49" charset="0"/>
                <a:cs typeface="Consolas" panose="020B0609020204030204" pitchFamily="49" charset="0"/>
              </a:rPr>
              <a:t>(string, "[Message] Can't decode.");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return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zh-CN" altLang="en-US" sz="2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a:xfrm>
            <a:off x="107504" y="699542"/>
            <a:ext cx="8784976" cy="4086455"/>
          </a:xfrm>
        </p:spPr>
        <p:txBody>
          <a:bodyPr>
            <a:normAutofit fontScale="47500" lnSpcReduction="20000"/>
          </a:bodyPr>
          <a:lstStyle/>
          <a:p>
            <a:r>
              <a:rPr lang="fr-FR" altLang="zh-CN" sz="2700" dirty="0"/>
              <a:t>MessageDecoder</a:t>
            </a:r>
            <a:r>
              <a:rPr lang="en-US" altLang="zh-CN" sz="2700" dirty="0"/>
              <a:t>.java</a:t>
            </a:r>
            <a:r>
              <a:rPr lang="zh-CN" altLang="en-US" sz="2700" dirty="0">
                <a:solidFill>
                  <a:schemeClr val="tx2"/>
                </a:solidFill>
                <a:latin typeface="Consolas" panose="020B0609020204030204" pitchFamily="49" charset="0"/>
                <a:cs typeface="Consolas" panose="020B0609020204030204" pitchFamily="49" charset="0"/>
              </a:rPr>
              <a:t>       </a:t>
            </a:r>
            <a:endParaRPr lang="zh-CN" altLang="en-US" sz="27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@Override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a:t>
            </a:r>
            <a:r>
              <a:rPr lang="en-US" altLang="zh-CN" sz="2100" dirty="0" err="1">
                <a:solidFill>
                  <a:schemeClr val="tx2"/>
                </a:solidFill>
                <a:latin typeface="Consolas" panose="020B0609020204030204" pitchFamily="49" charset="0"/>
                <a:cs typeface="Consolas" panose="020B0609020204030204" pitchFamily="49" charset="0"/>
              </a:rPr>
              <a:t>boolean</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willDecode</a:t>
            </a:r>
            <a:r>
              <a:rPr lang="en-US" altLang="zh-CN" sz="2100" dirty="0">
                <a:solidFill>
                  <a:schemeClr val="tx2"/>
                </a:solidFill>
                <a:latin typeface="Consolas" panose="020B0609020204030204" pitchFamily="49" charset="0"/>
                <a:cs typeface="Consolas" panose="020B0609020204030204" pitchFamily="49" charset="0"/>
              </a:rPr>
              <a:t>(String string)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boolean</a:t>
            </a:r>
            <a:r>
              <a:rPr lang="en-US" altLang="zh-CN" sz="2100" dirty="0">
                <a:solidFill>
                  <a:schemeClr val="tx2"/>
                </a:solidFill>
                <a:latin typeface="Consolas" panose="020B0609020204030204" pitchFamily="49" charset="0"/>
                <a:cs typeface="Consolas" panose="020B0609020204030204" pitchFamily="49" charset="0"/>
              </a:rPr>
              <a:t> decodes = false;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messageMap</a:t>
            </a:r>
            <a:r>
              <a:rPr lang="en-US" altLang="zh-CN" sz="2100" dirty="0">
                <a:solidFill>
                  <a:schemeClr val="tx2"/>
                </a:solidFill>
                <a:latin typeface="Consolas" panose="020B0609020204030204" pitchFamily="49" charset="0"/>
                <a:cs typeface="Consolas" panose="020B0609020204030204" pitchFamily="49" charset="0"/>
              </a:rPr>
              <a:t> = new </a:t>
            </a:r>
            <a:r>
              <a:rPr lang="en-US" altLang="zh-CN" sz="2100" dirty="0" err="1">
                <a:solidFill>
                  <a:schemeClr val="tx2"/>
                </a:solidFill>
                <a:latin typeface="Consolas" panose="020B0609020204030204" pitchFamily="49" charset="0"/>
                <a:cs typeface="Consolas" panose="020B0609020204030204" pitchFamily="49" charset="0"/>
              </a:rPr>
              <a:t>HashMap</a:t>
            </a:r>
            <a:r>
              <a:rPr lang="en-US" altLang="zh-CN" sz="2100" dirty="0">
                <a:solidFill>
                  <a:schemeClr val="tx2"/>
                </a:solidFill>
                <a:latin typeface="Consolas" panose="020B0609020204030204" pitchFamily="49" charset="0"/>
                <a:cs typeface="Consolas" panose="020B0609020204030204" pitchFamily="49" charset="0"/>
              </a:rPr>
              <a:t>&lt;&gt;();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JsonParser</a:t>
            </a:r>
            <a:r>
              <a:rPr lang="en-US" altLang="zh-CN" sz="2100" dirty="0">
                <a:solidFill>
                  <a:schemeClr val="tx2"/>
                </a:solidFill>
                <a:latin typeface="Consolas" panose="020B0609020204030204" pitchFamily="49" charset="0"/>
                <a:cs typeface="Consolas" panose="020B0609020204030204" pitchFamily="49" charset="0"/>
              </a:rPr>
              <a:t> parser = </a:t>
            </a:r>
            <a:r>
              <a:rPr lang="en-US" altLang="zh-CN" sz="2100" dirty="0" err="1">
                <a:solidFill>
                  <a:schemeClr val="tx2"/>
                </a:solidFill>
                <a:latin typeface="Consolas" panose="020B0609020204030204" pitchFamily="49" charset="0"/>
                <a:cs typeface="Consolas" panose="020B0609020204030204" pitchFamily="49" charset="0"/>
              </a:rPr>
              <a:t>Json.createParser</a:t>
            </a:r>
            <a:r>
              <a:rPr lang="en-US" altLang="zh-CN" sz="2100" dirty="0">
                <a:solidFill>
                  <a:schemeClr val="tx2"/>
                </a:solidFill>
                <a:latin typeface="Consolas" panose="020B0609020204030204" pitchFamily="49" charset="0"/>
                <a:cs typeface="Consolas" panose="020B0609020204030204" pitchFamily="49" charset="0"/>
              </a:rPr>
              <a:t>(new </a:t>
            </a:r>
            <a:r>
              <a:rPr lang="en-US" altLang="zh-CN" sz="2100" dirty="0" err="1">
                <a:solidFill>
                  <a:schemeClr val="tx2"/>
                </a:solidFill>
                <a:latin typeface="Consolas" panose="020B0609020204030204" pitchFamily="49" charset="0"/>
                <a:cs typeface="Consolas" panose="020B0609020204030204" pitchFamily="49" charset="0"/>
              </a:rPr>
              <a:t>StringReader</a:t>
            </a:r>
            <a:r>
              <a:rPr lang="en-US" altLang="zh-CN" sz="2100" dirty="0">
                <a:solidFill>
                  <a:schemeClr val="tx2"/>
                </a:solidFill>
                <a:latin typeface="Consolas" panose="020B0609020204030204" pitchFamily="49" charset="0"/>
                <a:cs typeface="Consolas" panose="020B0609020204030204" pitchFamily="49" charset="0"/>
              </a:rPr>
              <a:t>(string));</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while (</a:t>
            </a:r>
            <a:r>
              <a:rPr lang="en-US" altLang="zh-CN" sz="2100" dirty="0" err="1">
                <a:solidFill>
                  <a:schemeClr val="tx2"/>
                </a:solidFill>
                <a:latin typeface="Consolas" panose="020B0609020204030204" pitchFamily="49" charset="0"/>
                <a:cs typeface="Consolas" panose="020B0609020204030204" pitchFamily="49" charset="0"/>
              </a:rPr>
              <a:t>parser.hasNext</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if (</a:t>
            </a:r>
            <a:r>
              <a:rPr lang="en-US" altLang="zh-CN" sz="2100" dirty="0" err="1">
                <a:solidFill>
                  <a:schemeClr val="tx2"/>
                </a:solidFill>
                <a:latin typeface="Consolas" panose="020B0609020204030204" pitchFamily="49" charset="0"/>
                <a:cs typeface="Consolas" panose="020B0609020204030204" pitchFamily="49" charset="0"/>
              </a:rPr>
              <a:t>parser.next</a:t>
            </a:r>
            <a:r>
              <a:rPr lang="en-US" altLang="zh-CN" sz="2100" dirty="0">
                <a:solidFill>
                  <a:schemeClr val="tx2"/>
                </a:solidFill>
                <a:latin typeface="Consolas" panose="020B0609020204030204" pitchFamily="49" charset="0"/>
                <a:cs typeface="Consolas" panose="020B0609020204030204" pitchFamily="49" charset="0"/>
              </a:rPr>
              <a:t>() == </a:t>
            </a:r>
            <a:r>
              <a:rPr lang="en-US" altLang="zh-CN" sz="2100" dirty="0" err="1">
                <a:solidFill>
                  <a:schemeClr val="tx2"/>
                </a:solidFill>
                <a:latin typeface="Consolas" panose="020B0609020204030204" pitchFamily="49" charset="0"/>
                <a:cs typeface="Consolas" panose="020B0609020204030204" pitchFamily="49" charset="0"/>
              </a:rPr>
              <a:t>JsonParser.Event.KEY_NAME</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String key = </a:t>
            </a:r>
            <a:r>
              <a:rPr lang="en-US" altLang="zh-CN" sz="2100" dirty="0" err="1">
                <a:solidFill>
                  <a:schemeClr val="tx2"/>
                </a:solidFill>
                <a:latin typeface="Consolas" panose="020B0609020204030204" pitchFamily="49" charset="0"/>
                <a:cs typeface="Consolas" panose="020B0609020204030204" pitchFamily="49" charset="0"/>
              </a:rPr>
              <a:t>parser.getString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parser.next</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String value = </a:t>
            </a:r>
            <a:r>
              <a:rPr lang="en-US" altLang="zh-CN" sz="2100" dirty="0" err="1">
                <a:solidFill>
                  <a:schemeClr val="tx2"/>
                </a:solidFill>
                <a:latin typeface="Consolas" panose="020B0609020204030204" pitchFamily="49" charset="0"/>
                <a:cs typeface="Consolas" panose="020B0609020204030204" pitchFamily="49" charset="0"/>
              </a:rPr>
              <a:t>parser.getString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messageMap.put</a:t>
            </a:r>
            <a:r>
              <a:rPr lang="en-US" altLang="zh-CN" sz="2100" dirty="0">
                <a:solidFill>
                  <a:schemeClr val="tx2"/>
                </a:solidFill>
                <a:latin typeface="Consolas" panose="020B0609020204030204" pitchFamily="49" charset="0"/>
                <a:cs typeface="Consolas" panose="020B0609020204030204" pitchFamily="49" charset="0"/>
              </a:rPr>
              <a:t>(key, value);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Set keys = </a:t>
            </a:r>
            <a:r>
              <a:rPr lang="en-US" altLang="zh-CN" sz="2100" dirty="0" err="1">
                <a:solidFill>
                  <a:schemeClr val="tx2"/>
                </a:solidFill>
                <a:latin typeface="Consolas" panose="020B0609020204030204" pitchFamily="49" charset="0"/>
                <a:cs typeface="Consolas" panose="020B0609020204030204" pitchFamily="49" charset="0"/>
              </a:rPr>
              <a:t>messageMap.keySet</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if (</a:t>
            </a:r>
            <a:r>
              <a:rPr lang="en-US" altLang="zh-CN" sz="2100" dirty="0" err="1">
                <a:solidFill>
                  <a:schemeClr val="tx2"/>
                </a:solidFill>
                <a:latin typeface="Consolas" panose="020B0609020204030204" pitchFamily="49" charset="0"/>
                <a:cs typeface="Consolas" panose="020B0609020204030204" pitchFamily="49" charset="0"/>
              </a:rPr>
              <a:t>keys.contains</a:t>
            </a:r>
            <a:r>
              <a:rPr lang="en-US" altLang="zh-CN" sz="2100" dirty="0">
                <a:solidFill>
                  <a:schemeClr val="tx2"/>
                </a:solidFill>
                <a:latin typeface="Consolas" panose="020B0609020204030204" pitchFamily="49" charset="0"/>
                <a:cs typeface="Consolas" panose="020B0609020204030204" pitchFamily="49" charset="0"/>
              </a:rPr>
              <a:t>("type"))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switch (</a:t>
            </a:r>
            <a:r>
              <a:rPr lang="en-US" altLang="zh-CN" sz="2100" dirty="0" err="1">
                <a:solidFill>
                  <a:schemeClr val="tx2"/>
                </a:solidFill>
                <a:latin typeface="Consolas" panose="020B0609020204030204" pitchFamily="49" charset="0"/>
                <a:cs typeface="Consolas" panose="020B0609020204030204" pitchFamily="49" charset="0"/>
              </a:rPr>
              <a:t>messageMap.get</a:t>
            </a:r>
            <a:r>
              <a:rPr lang="en-US" altLang="zh-CN" sz="2100" dirty="0">
                <a:solidFill>
                  <a:schemeClr val="tx2"/>
                </a:solidFill>
                <a:latin typeface="Consolas" panose="020B0609020204030204" pitchFamily="49" charset="0"/>
                <a:cs typeface="Consolas" panose="020B0609020204030204" pitchFamily="49" charset="0"/>
              </a:rPr>
              <a:t>("type"))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case "join":</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if (</a:t>
            </a:r>
            <a:r>
              <a:rPr lang="en-US" altLang="zh-CN" sz="2100" dirty="0" err="1">
                <a:solidFill>
                  <a:schemeClr val="tx2"/>
                </a:solidFill>
                <a:latin typeface="Consolas" panose="020B0609020204030204" pitchFamily="49" charset="0"/>
                <a:cs typeface="Consolas" panose="020B0609020204030204" pitchFamily="49" charset="0"/>
              </a:rPr>
              <a:t>keys.contains</a:t>
            </a:r>
            <a:r>
              <a:rPr lang="en-US" altLang="zh-CN" sz="2100" dirty="0">
                <a:solidFill>
                  <a:schemeClr val="tx2"/>
                </a:solidFill>
                <a:latin typeface="Consolas" panose="020B0609020204030204" pitchFamily="49" charset="0"/>
                <a:cs typeface="Consolas" panose="020B0609020204030204" pitchFamily="49" charset="0"/>
              </a:rPr>
              <a:t>("name"))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decodes = true;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break;</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case "chat":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String[] </a:t>
            </a:r>
            <a:r>
              <a:rPr lang="en-US" altLang="zh-CN" sz="2100" dirty="0" err="1">
                <a:solidFill>
                  <a:schemeClr val="tx2"/>
                </a:solidFill>
                <a:latin typeface="Consolas" panose="020B0609020204030204" pitchFamily="49" charset="0"/>
                <a:cs typeface="Consolas" panose="020B0609020204030204" pitchFamily="49" charset="0"/>
              </a:rPr>
              <a:t>chatMsgKeys</a:t>
            </a:r>
            <a:r>
              <a:rPr lang="en-US" altLang="zh-CN" sz="2100" dirty="0">
                <a:solidFill>
                  <a:schemeClr val="tx2"/>
                </a:solidFill>
                <a:latin typeface="Consolas" panose="020B0609020204030204" pitchFamily="49" charset="0"/>
                <a:cs typeface="Consolas" panose="020B0609020204030204" pitchFamily="49" charset="0"/>
              </a:rPr>
              <a:t> = {"name", "target", "message"};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if (</a:t>
            </a:r>
            <a:r>
              <a:rPr lang="en-US" altLang="zh-CN" sz="2100" dirty="0" err="1">
                <a:solidFill>
                  <a:schemeClr val="tx2"/>
                </a:solidFill>
                <a:latin typeface="Consolas" panose="020B0609020204030204" pitchFamily="49" charset="0"/>
                <a:cs typeface="Consolas" panose="020B0609020204030204" pitchFamily="49" charset="0"/>
              </a:rPr>
              <a:t>keys.containsAll</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Arrays.asList</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chatMsgKeys</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decodes = true;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break;</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return decodes;</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a:t>
            </a:r>
            <a:endParaRPr lang="zh-CN" altLang="en-US" sz="2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a:xfrm>
            <a:off x="107504" y="627534"/>
            <a:ext cx="8784976" cy="4515966"/>
          </a:xfrm>
        </p:spPr>
        <p:txBody>
          <a:bodyPr>
            <a:normAutofit fontScale="47500" lnSpcReduction="20000"/>
          </a:bodyPr>
          <a:lstStyle/>
          <a:p>
            <a:r>
              <a:rPr lang="en-US" altLang="zh-CN" sz="2700" dirty="0"/>
              <a:t>BotEndpoint.java</a:t>
            </a:r>
            <a:r>
              <a:rPr lang="zh-CN" altLang="en-US" sz="2700" dirty="0">
                <a:solidFill>
                  <a:schemeClr val="tx2"/>
                </a:solidFill>
                <a:latin typeface="Consolas" panose="020B0609020204030204" pitchFamily="49" charset="0"/>
                <a:cs typeface="Consolas" panose="020B0609020204030204" pitchFamily="49" charset="0"/>
              </a:rPr>
              <a:t>       </a:t>
            </a:r>
            <a:endParaRPr lang="zh-CN" altLang="en-US" sz="27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ServerEndpoint</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value = "/</a:t>
            </a:r>
            <a:r>
              <a:rPr lang="en-US" altLang="zh-CN" sz="2100" dirty="0" err="1">
                <a:solidFill>
                  <a:schemeClr val="tx2"/>
                </a:solidFill>
                <a:latin typeface="Consolas" panose="020B0609020204030204" pitchFamily="49" charset="0"/>
                <a:cs typeface="Consolas" panose="020B0609020204030204" pitchFamily="49" charset="0"/>
              </a:rPr>
              <a:t>websocketbot</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decoders = { </a:t>
            </a:r>
            <a:r>
              <a:rPr lang="en-US" altLang="zh-CN" sz="2100" dirty="0" err="1">
                <a:solidFill>
                  <a:schemeClr val="tx2"/>
                </a:solidFill>
                <a:latin typeface="Consolas" panose="020B0609020204030204" pitchFamily="49" charset="0"/>
                <a:cs typeface="Consolas" panose="020B0609020204030204" pitchFamily="49" charset="0"/>
              </a:rPr>
              <a:t>MessageDecoder.class</a:t>
            </a:r>
            <a:r>
              <a:rPr lang="en-US" altLang="zh-CN" sz="2100" dirty="0">
                <a:solidFill>
                  <a:schemeClr val="tx2"/>
                </a:solidFill>
                <a:latin typeface="Consolas" panose="020B0609020204030204" pitchFamily="49" charset="0"/>
                <a:cs typeface="Consolas" panose="020B0609020204030204" pitchFamily="49" charset="0"/>
              </a:rPr>
              <a:t> },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encoders = { </a:t>
            </a:r>
            <a:r>
              <a:rPr lang="en-US" altLang="zh-CN" sz="2100" dirty="0" err="1">
                <a:solidFill>
                  <a:schemeClr val="tx2"/>
                </a:solidFill>
                <a:latin typeface="Consolas" panose="020B0609020204030204" pitchFamily="49" charset="0"/>
                <a:cs typeface="Consolas" panose="020B0609020204030204" pitchFamily="49" charset="0"/>
              </a:rPr>
              <a:t>JoinMessageEncoder.class</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ChatMessageEncoder.class</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InfoMessageEncoder.class</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UsersMessageEncoder.class</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public class </a:t>
            </a:r>
            <a:r>
              <a:rPr lang="en-US" altLang="zh-CN" sz="2100" dirty="0" err="1">
                <a:solidFill>
                  <a:schemeClr val="tx2"/>
                </a:solidFill>
                <a:latin typeface="Consolas" panose="020B0609020204030204" pitchFamily="49" charset="0"/>
                <a:cs typeface="Consolas" panose="020B0609020204030204" pitchFamily="49" charset="0"/>
              </a:rPr>
              <a:t>BotEndpoint</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OnOpen</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void </a:t>
            </a:r>
            <a:r>
              <a:rPr lang="en-US" altLang="zh-CN" sz="2100" dirty="0" err="1">
                <a:solidFill>
                  <a:schemeClr val="tx2"/>
                </a:solidFill>
                <a:latin typeface="Consolas" panose="020B0609020204030204" pitchFamily="49" charset="0"/>
                <a:cs typeface="Consolas" panose="020B0609020204030204" pitchFamily="49" charset="0"/>
              </a:rPr>
              <a:t>openConnection</a:t>
            </a:r>
            <a:r>
              <a:rPr lang="en-US" altLang="zh-CN" sz="2100" dirty="0">
                <a:solidFill>
                  <a:schemeClr val="tx2"/>
                </a:solidFill>
                <a:latin typeface="Consolas" panose="020B0609020204030204" pitchFamily="49" charset="0"/>
                <a:cs typeface="Consolas" panose="020B0609020204030204" pitchFamily="49" charset="0"/>
              </a:rPr>
              <a:t>(Session session)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logger.log(Level.INFO, "Connection opened.");</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OnMessage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void message(final Session </a:t>
            </a:r>
            <a:r>
              <a:rPr lang="en-US" altLang="zh-CN" sz="2100" dirty="0" err="1">
                <a:solidFill>
                  <a:schemeClr val="tx2"/>
                </a:solidFill>
                <a:latin typeface="Consolas" panose="020B0609020204030204" pitchFamily="49" charset="0"/>
                <a:cs typeface="Consolas" panose="020B0609020204030204" pitchFamily="49" charset="0"/>
              </a:rPr>
              <a:t>session</a:t>
            </a:r>
            <a:r>
              <a:rPr lang="en-US" altLang="zh-CN" sz="2100" dirty="0">
                <a:solidFill>
                  <a:schemeClr val="tx2"/>
                </a:solidFill>
                <a:latin typeface="Consolas" panose="020B0609020204030204" pitchFamily="49" charset="0"/>
                <a:cs typeface="Consolas" panose="020B0609020204030204" pitchFamily="49" charset="0"/>
              </a:rPr>
              <a:t>, Message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logger.log(Level.INFO, "Received: {0}", </a:t>
            </a:r>
            <a:r>
              <a:rPr lang="en-US" altLang="zh-CN" sz="2100" dirty="0" err="1">
                <a:solidFill>
                  <a:schemeClr val="tx2"/>
                </a:solidFill>
                <a:latin typeface="Consolas" panose="020B0609020204030204" pitchFamily="49" charset="0"/>
                <a:cs typeface="Consolas" panose="020B0609020204030204" pitchFamily="49" charset="0"/>
              </a:rPr>
              <a:t>msg.toString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if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instanceof</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JoinMessage</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JoinMessage</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jmsg</a:t>
            </a:r>
            <a:r>
              <a:rPr lang="en-US" altLang="zh-CN" sz="2100" dirty="0">
                <a:solidFill>
                  <a:schemeClr val="tx2"/>
                </a:solidFill>
                <a:latin typeface="Consolas" panose="020B0609020204030204" pitchFamily="49" charset="0"/>
                <a:cs typeface="Consolas" panose="020B0609020204030204" pitchFamily="49" charset="0"/>
              </a:rPr>
              <a:t> = (</a:t>
            </a:r>
            <a:r>
              <a:rPr lang="en-US" altLang="zh-CN" sz="2100" dirty="0" err="1">
                <a:solidFill>
                  <a:schemeClr val="tx2"/>
                </a:solidFill>
                <a:latin typeface="Consolas" panose="020B0609020204030204" pitchFamily="49" charset="0"/>
                <a:cs typeface="Consolas" panose="020B0609020204030204" pitchFamily="49" charset="0"/>
              </a:rPr>
              <a:t>JoinMessage</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session.getUserProperties</a:t>
            </a:r>
            <a:r>
              <a:rPr lang="en-US" altLang="zh-CN" sz="2100" dirty="0">
                <a:solidFill>
                  <a:schemeClr val="tx2"/>
                </a:solidFill>
                <a:latin typeface="Consolas" panose="020B0609020204030204" pitchFamily="49" charset="0"/>
                <a:cs typeface="Consolas" panose="020B0609020204030204" pitchFamily="49" charset="0"/>
              </a:rPr>
              <a:t>().put("name", </a:t>
            </a:r>
            <a:r>
              <a:rPr lang="en-US" altLang="zh-CN" sz="2100" dirty="0" err="1">
                <a:solidFill>
                  <a:schemeClr val="tx2"/>
                </a:solidFill>
                <a:latin typeface="Consolas" panose="020B0609020204030204" pitchFamily="49" charset="0"/>
                <a:cs typeface="Consolas" panose="020B0609020204030204" pitchFamily="49" charset="0"/>
              </a:rPr>
              <a:t>jmsg.getName</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session.getUserProperties</a:t>
            </a:r>
            <a:r>
              <a:rPr lang="en-US" altLang="zh-CN" sz="2100" dirty="0">
                <a:solidFill>
                  <a:schemeClr val="tx2"/>
                </a:solidFill>
                <a:latin typeface="Consolas" panose="020B0609020204030204" pitchFamily="49" charset="0"/>
                <a:cs typeface="Consolas" panose="020B0609020204030204" pitchFamily="49" charset="0"/>
              </a:rPr>
              <a:t>().put("active", true);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logger.log(Level.INFO, "Received: {0}", </a:t>
            </a:r>
            <a:r>
              <a:rPr lang="en-US" altLang="zh-CN" sz="2100" dirty="0" err="1">
                <a:solidFill>
                  <a:schemeClr val="tx2"/>
                </a:solidFill>
                <a:latin typeface="Consolas" panose="020B0609020204030204" pitchFamily="49" charset="0"/>
                <a:cs typeface="Consolas" panose="020B0609020204030204" pitchFamily="49" charset="0"/>
              </a:rPr>
              <a:t>jmsg.toString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sendAll</a:t>
            </a:r>
            <a:r>
              <a:rPr lang="en-US" altLang="zh-CN" sz="2100" dirty="0">
                <a:solidFill>
                  <a:schemeClr val="tx2"/>
                </a:solidFill>
                <a:latin typeface="Consolas" panose="020B0609020204030204" pitchFamily="49" charset="0"/>
                <a:cs typeface="Consolas" panose="020B0609020204030204" pitchFamily="49" charset="0"/>
              </a:rPr>
              <a:t>(session, new </a:t>
            </a:r>
            <a:r>
              <a:rPr lang="en-US" altLang="zh-CN" sz="2100" dirty="0" err="1">
                <a:solidFill>
                  <a:schemeClr val="tx2"/>
                </a:solidFill>
                <a:latin typeface="Consolas" panose="020B0609020204030204" pitchFamily="49" charset="0"/>
                <a:cs typeface="Consolas" panose="020B0609020204030204" pitchFamily="49" charset="0"/>
              </a:rPr>
              <a:t>InfoMessage</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jmsg.getName</a:t>
            </a:r>
            <a:r>
              <a:rPr lang="en-US" altLang="zh-CN" sz="2100" dirty="0">
                <a:solidFill>
                  <a:schemeClr val="tx2"/>
                </a:solidFill>
                <a:latin typeface="Consolas" panose="020B0609020204030204" pitchFamily="49" charset="0"/>
                <a:cs typeface="Consolas" panose="020B0609020204030204" pitchFamily="49" charset="0"/>
              </a:rPr>
              <a:t>() + " has joined the chat"));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sendAll</a:t>
            </a:r>
            <a:r>
              <a:rPr lang="en-US" altLang="zh-CN" sz="2100" dirty="0">
                <a:solidFill>
                  <a:schemeClr val="tx2"/>
                </a:solidFill>
                <a:latin typeface="Consolas" panose="020B0609020204030204" pitchFamily="49" charset="0"/>
                <a:cs typeface="Consolas" panose="020B0609020204030204" pitchFamily="49" charset="0"/>
              </a:rPr>
              <a:t>(session, new </a:t>
            </a:r>
            <a:r>
              <a:rPr lang="en-US" altLang="zh-CN" sz="2100" dirty="0" err="1">
                <a:solidFill>
                  <a:schemeClr val="tx2"/>
                </a:solidFill>
                <a:latin typeface="Consolas" panose="020B0609020204030204" pitchFamily="49" charset="0"/>
                <a:cs typeface="Consolas" panose="020B0609020204030204" pitchFamily="49" charset="0"/>
              </a:rPr>
              <a:t>ChatMessage</a:t>
            </a:r>
            <a:r>
              <a:rPr lang="en-US" altLang="zh-CN" sz="2100" dirty="0">
                <a:solidFill>
                  <a:schemeClr val="tx2"/>
                </a:solidFill>
                <a:latin typeface="Consolas" panose="020B0609020204030204" pitchFamily="49" charset="0"/>
                <a:cs typeface="Consolas" panose="020B0609020204030204" pitchFamily="49" charset="0"/>
              </a:rPr>
              <a:t>("Duke", </a:t>
            </a:r>
            <a:r>
              <a:rPr lang="en-US" altLang="zh-CN" sz="2100" dirty="0" err="1">
                <a:solidFill>
                  <a:schemeClr val="tx2"/>
                </a:solidFill>
                <a:latin typeface="Consolas" panose="020B0609020204030204" pitchFamily="49" charset="0"/>
                <a:cs typeface="Consolas" panose="020B0609020204030204" pitchFamily="49" charset="0"/>
              </a:rPr>
              <a:t>jmsg.getName</a:t>
            </a:r>
            <a:r>
              <a:rPr lang="en-US" altLang="zh-CN" sz="2100" dirty="0">
                <a:solidFill>
                  <a:schemeClr val="tx2"/>
                </a:solidFill>
                <a:latin typeface="Consolas" panose="020B0609020204030204" pitchFamily="49" charset="0"/>
                <a:cs typeface="Consolas" panose="020B0609020204030204" pitchFamily="49" charset="0"/>
              </a:rPr>
              <a:t>(), "Hi there!!"));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sendAll</a:t>
            </a:r>
            <a:r>
              <a:rPr lang="en-US" altLang="zh-CN" sz="2100" dirty="0">
                <a:solidFill>
                  <a:schemeClr val="tx2"/>
                </a:solidFill>
                <a:latin typeface="Consolas" panose="020B0609020204030204" pitchFamily="49" charset="0"/>
                <a:cs typeface="Consolas" panose="020B0609020204030204" pitchFamily="49" charset="0"/>
              </a:rPr>
              <a:t>(session, new </a:t>
            </a:r>
            <a:r>
              <a:rPr lang="en-US" altLang="zh-CN" sz="2100" dirty="0" err="1">
                <a:solidFill>
                  <a:schemeClr val="tx2"/>
                </a:solidFill>
                <a:latin typeface="Consolas" panose="020B0609020204030204" pitchFamily="49" charset="0"/>
                <a:cs typeface="Consolas" panose="020B0609020204030204" pitchFamily="49" charset="0"/>
              </a:rPr>
              <a:t>UsersMessage</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this.getUserList</a:t>
            </a:r>
            <a:r>
              <a:rPr lang="en-US" altLang="zh-CN" sz="2100" dirty="0">
                <a:solidFill>
                  <a:schemeClr val="tx2"/>
                </a:solidFill>
                <a:latin typeface="Consolas" panose="020B0609020204030204" pitchFamily="49" charset="0"/>
                <a:cs typeface="Consolas" panose="020B0609020204030204" pitchFamily="49" charset="0"/>
              </a:rPr>
              <a:t>(session)));</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 else if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instanceof</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ChatMessage</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final </a:t>
            </a:r>
            <a:r>
              <a:rPr lang="en-US" altLang="zh-CN" sz="2100" dirty="0" err="1">
                <a:solidFill>
                  <a:schemeClr val="tx2"/>
                </a:solidFill>
                <a:latin typeface="Consolas" panose="020B0609020204030204" pitchFamily="49" charset="0"/>
                <a:cs typeface="Consolas" panose="020B0609020204030204" pitchFamily="49" charset="0"/>
              </a:rPr>
              <a:t>ChatMessage</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cmsg</a:t>
            </a:r>
            <a:r>
              <a:rPr lang="en-US" altLang="zh-CN" sz="2100" dirty="0">
                <a:solidFill>
                  <a:schemeClr val="tx2"/>
                </a:solidFill>
                <a:latin typeface="Consolas" panose="020B0609020204030204" pitchFamily="49" charset="0"/>
                <a:cs typeface="Consolas" panose="020B0609020204030204" pitchFamily="49" charset="0"/>
              </a:rPr>
              <a:t> = (</a:t>
            </a:r>
            <a:r>
              <a:rPr lang="en-US" altLang="zh-CN" sz="2100" dirty="0" err="1">
                <a:solidFill>
                  <a:schemeClr val="tx2"/>
                </a:solidFill>
                <a:latin typeface="Consolas" panose="020B0609020204030204" pitchFamily="49" charset="0"/>
                <a:cs typeface="Consolas" panose="020B0609020204030204" pitchFamily="49" charset="0"/>
              </a:rPr>
              <a:t>ChatMessage</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logger.log(Level.INFO, "Received: {0}", </a:t>
            </a:r>
            <a:r>
              <a:rPr lang="en-US" altLang="zh-CN" sz="2100" dirty="0" err="1">
                <a:solidFill>
                  <a:schemeClr val="tx2"/>
                </a:solidFill>
                <a:latin typeface="Consolas" panose="020B0609020204030204" pitchFamily="49" charset="0"/>
                <a:cs typeface="Consolas" panose="020B0609020204030204" pitchFamily="49" charset="0"/>
              </a:rPr>
              <a:t>cmsg.toString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sendAll</a:t>
            </a:r>
            <a:r>
              <a:rPr lang="en-US" altLang="zh-CN" sz="2100" dirty="0">
                <a:solidFill>
                  <a:schemeClr val="tx2"/>
                </a:solidFill>
                <a:latin typeface="Consolas" panose="020B0609020204030204" pitchFamily="49" charset="0"/>
                <a:cs typeface="Consolas" panose="020B0609020204030204" pitchFamily="49" charset="0"/>
              </a:rPr>
              <a:t>(session, </a:t>
            </a:r>
            <a:r>
              <a:rPr lang="en-US" altLang="zh-CN" sz="2100" dirty="0" err="1">
                <a:solidFill>
                  <a:schemeClr val="tx2"/>
                </a:solidFill>
                <a:latin typeface="Consolas" panose="020B0609020204030204" pitchFamily="49" charset="0"/>
                <a:cs typeface="Consolas" panose="020B0609020204030204" pitchFamily="49" charset="0"/>
              </a:rPr>
              <a:t>cmsg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sz="2700" dirty="0"/>
              <a:t>BotEndpoint.java</a:t>
            </a:r>
            <a:r>
              <a:rPr lang="zh-CN" altLang="en-US" sz="2700" dirty="0">
                <a:solidFill>
                  <a:schemeClr val="tx2"/>
                </a:solidFill>
                <a:latin typeface="Consolas" panose="020B0609020204030204" pitchFamily="49" charset="0"/>
                <a:cs typeface="Consolas" panose="020B0609020204030204" pitchFamily="49" charset="0"/>
              </a:rPr>
              <a:t>       </a:t>
            </a:r>
            <a:endParaRPr lang="zh-CN" altLang="en-US" sz="27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OnClose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void </a:t>
            </a:r>
            <a:r>
              <a:rPr lang="en-US" altLang="zh-CN" sz="2100" dirty="0" err="1">
                <a:solidFill>
                  <a:schemeClr val="tx2"/>
                </a:solidFill>
                <a:latin typeface="Consolas" panose="020B0609020204030204" pitchFamily="49" charset="0"/>
                <a:cs typeface="Consolas" panose="020B0609020204030204" pitchFamily="49" charset="0"/>
              </a:rPr>
              <a:t>closedConnection</a:t>
            </a:r>
            <a:r>
              <a:rPr lang="en-US" altLang="zh-CN" sz="2100" dirty="0">
                <a:solidFill>
                  <a:schemeClr val="tx2"/>
                </a:solidFill>
                <a:latin typeface="Consolas" panose="020B0609020204030204" pitchFamily="49" charset="0"/>
                <a:cs typeface="Consolas" panose="020B0609020204030204" pitchFamily="49" charset="0"/>
              </a:rPr>
              <a:t>(Session session)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session.getUserProperties</a:t>
            </a:r>
            <a:r>
              <a:rPr lang="en-US" altLang="zh-CN" sz="2100" dirty="0">
                <a:solidFill>
                  <a:schemeClr val="tx2"/>
                </a:solidFill>
                <a:latin typeface="Consolas" panose="020B0609020204030204" pitchFamily="49" charset="0"/>
                <a:cs typeface="Consolas" panose="020B0609020204030204" pitchFamily="49" charset="0"/>
              </a:rPr>
              <a:t>().put("active", false);</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if (</a:t>
            </a:r>
            <a:r>
              <a:rPr lang="en-US" altLang="zh-CN" sz="2100" dirty="0" err="1">
                <a:solidFill>
                  <a:schemeClr val="tx2"/>
                </a:solidFill>
                <a:latin typeface="Consolas" panose="020B0609020204030204" pitchFamily="49" charset="0"/>
                <a:cs typeface="Consolas" panose="020B0609020204030204" pitchFamily="49" charset="0"/>
              </a:rPr>
              <a:t>session.getUserProperties</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containsKey</a:t>
            </a:r>
            <a:r>
              <a:rPr lang="en-US" altLang="zh-CN" sz="2100" dirty="0">
                <a:solidFill>
                  <a:schemeClr val="tx2"/>
                </a:solidFill>
                <a:latin typeface="Consolas" panose="020B0609020204030204" pitchFamily="49" charset="0"/>
                <a:cs typeface="Consolas" panose="020B0609020204030204" pitchFamily="49" charset="0"/>
              </a:rPr>
              <a:t>("name"))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String name = </a:t>
            </a:r>
            <a:r>
              <a:rPr lang="en-US" altLang="zh-CN" sz="2100" dirty="0" err="1">
                <a:solidFill>
                  <a:schemeClr val="tx2"/>
                </a:solidFill>
                <a:latin typeface="Consolas" panose="020B0609020204030204" pitchFamily="49" charset="0"/>
                <a:cs typeface="Consolas" panose="020B0609020204030204" pitchFamily="49" charset="0"/>
              </a:rPr>
              <a:t>session.getUserProperties</a:t>
            </a:r>
            <a:r>
              <a:rPr lang="en-US" altLang="zh-CN" sz="2100" dirty="0">
                <a:solidFill>
                  <a:schemeClr val="tx2"/>
                </a:solidFill>
                <a:latin typeface="Consolas" panose="020B0609020204030204" pitchFamily="49" charset="0"/>
                <a:cs typeface="Consolas" panose="020B0609020204030204" pitchFamily="49" charset="0"/>
              </a:rPr>
              <a:t>().get("name").</a:t>
            </a:r>
            <a:r>
              <a:rPr lang="en-US" altLang="zh-CN" sz="2100" dirty="0" err="1">
                <a:solidFill>
                  <a:schemeClr val="tx2"/>
                </a:solidFill>
                <a:latin typeface="Consolas" panose="020B0609020204030204" pitchFamily="49" charset="0"/>
                <a:cs typeface="Consolas" panose="020B0609020204030204" pitchFamily="49" charset="0"/>
              </a:rPr>
              <a:t>toString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sendAll</a:t>
            </a:r>
            <a:r>
              <a:rPr lang="en-US" altLang="zh-CN" sz="2100" dirty="0">
                <a:solidFill>
                  <a:schemeClr val="tx2"/>
                </a:solidFill>
                <a:latin typeface="Consolas" panose="020B0609020204030204" pitchFamily="49" charset="0"/>
                <a:cs typeface="Consolas" panose="020B0609020204030204" pitchFamily="49" charset="0"/>
              </a:rPr>
              <a:t>(session, new </a:t>
            </a:r>
            <a:r>
              <a:rPr lang="en-US" altLang="zh-CN" sz="2100" dirty="0" err="1">
                <a:solidFill>
                  <a:schemeClr val="tx2"/>
                </a:solidFill>
                <a:latin typeface="Consolas" panose="020B0609020204030204" pitchFamily="49" charset="0"/>
                <a:cs typeface="Consolas" panose="020B0609020204030204" pitchFamily="49" charset="0"/>
              </a:rPr>
              <a:t>InfoMessage</a:t>
            </a:r>
            <a:r>
              <a:rPr lang="en-US" altLang="zh-CN" sz="2100" dirty="0">
                <a:solidFill>
                  <a:schemeClr val="tx2"/>
                </a:solidFill>
                <a:latin typeface="Consolas" panose="020B0609020204030204" pitchFamily="49" charset="0"/>
                <a:cs typeface="Consolas" panose="020B0609020204030204" pitchFamily="49" charset="0"/>
              </a:rPr>
              <a:t>(name + " has left the chat"));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sendAll</a:t>
            </a:r>
            <a:r>
              <a:rPr lang="en-US" altLang="zh-CN" sz="2100" dirty="0">
                <a:solidFill>
                  <a:schemeClr val="tx2"/>
                </a:solidFill>
                <a:latin typeface="Consolas" panose="020B0609020204030204" pitchFamily="49" charset="0"/>
                <a:cs typeface="Consolas" panose="020B0609020204030204" pitchFamily="49" charset="0"/>
              </a:rPr>
              <a:t>(session, new </a:t>
            </a:r>
            <a:r>
              <a:rPr lang="en-US" altLang="zh-CN" sz="2100" dirty="0" err="1">
                <a:solidFill>
                  <a:schemeClr val="tx2"/>
                </a:solidFill>
                <a:latin typeface="Consolas" panose="020B0609020204030204" pitchFamily="49" charset="0"/>
                <a:cs typeface="Consolas" panose="020B0609020204030204" pitchFamily="49" charset="0"/>
              </a:rPr>
              <a:t>UsersMessage</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this.getUserList</a:t>
            </a:r>
            <a:r>
              <a:rPr lang="en-US" altLang="zh-CN" sz="2100" dirty="0">
                <a:solidFill>
                  <a:schemeClr val="tx2"/>
                </a:solidFill>
                <a:latin typeface="Consolas" panose="020B0609020204030204" pitchFamily="49" charset="0"/>
                <a:cs typeface="Consolas" panose="020B0609020204030204" pitchFamily="49" charset="0"/>
              </a:rPr>
              <a:t>(session)));</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logger.log(Level.INFO, "Connection closed.");</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OnError</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void error(Session </a:t>
            </a:r>
            <a:r>
              <a:rPr lang="en-US" altLang="zh-CN" sz="2100" dirty="0" err="1">
                <a:solidFill>
                  <a:schemeClr val="tx2"/>
                </a:solidFill>
                <a:latin typeface="Consolas" panose="020B0609020204030204" pitchFamily="49" charset="0"/>
                <a:cs typeface="Consolas" panose="020B0609020204030204" pitchFamily="49" charset="0"/>
              </a:rPr>
              <a:t>session</a:t>
            </a: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Throwable</a:t>
            </a:r>
            <a:r>
              <a:rPr lang="en-US" altLang="zh-CN" sz="2100" dirty="0">
                <a:solidFill>
                  <a:schemeClr val="tx2"/>
                </a:solidFill>
                <a:latin typeface="Consolas" panose="020B0609020204030204" pitchFamily="49" charset="0"/>
                <a:cs typeface="Consolas" panose="020B0609020204030204" pitchFamily="49" charset="0"/>
              </a:rPr>
              <a:t> 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logger.log(Level.INFO, "Connection error ({0})", </a:t>
            </a:r>
            <a:r>
              <a:rPr lang="en-US" altLang="zh-CN" sz="2100" dirty="0" err="1">
                <a:solidFill>
                  <a:schemeClr val="tx2"/>
                </a:solidFill>
                <a:latin typeface="Consolas" panose="020B0609020204030204" pitchFamily="49" charset="0"/>
                <a:cs typeface="Consolas" panose="020B0609020204030204" pitchFamily="49" charset="0"/>
              </a:rPr>
              <a:t>t.toString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public synchronized void </a:t>
            </a:r>
            <a:r>
              <a:rPr lang="en-US" altLang="zh-CN" sz="2100" dirty="0" err="1">
                <a:solidFill>
                  <a:schemeClr val="tx2"/>
                </a:solidFill>
                <a:latin typeface="Consolas" panose="020B0609020204030204" pitchFamily="49" charset="0"/>
                <a:cs typeface="Consolas" panose="020B0609020204030204" pitchFamily="49" charset="0"/>
              </a:rPr>
              <a:t>sendAll</a:t>
            </a:r>
            <a:r>
              <a:rPr lang="en-US" altLang="zh-CN" sz="2100" dirty="0">
                <a:solidFill>
                  <a:schemeClr val="tx2"/>
                </a:solidFill>
                <a:latin typeface="Consolas" panose="020B0609020204030204" pitchFamily="49" charset="0"/>
                <a:cs typeface="Consolas" panose="020B0609020204030204" pitchFamily="49" charset="0"/>
              </a:rPr>
              <a:t>(Session </a:t>
            </a:r>
            <a:r>
              <a:rPr lang="en-US" altLang="zh-CN" sz="2100" dirty="0" err="1">
                <a:solidFill>
                  <a:schemeClr val="tx2"/>
                </a:solidFill>
                <a:latin typeface="Consolas" panose="020B0609020204030204" pitchFamily="49" charset="0"/>
                <a:cs typeface="Consolas" panose="020B0609020204030204" pitchFamily="49" charset="0"/>
              </a:rPr>
              <a:t>session</a:t>
            </a:r>
            <a:r>
              <a:rPr lang="en-US" altLang="zh-CN" sz="2100" dirty="0">
                <a:solidFill>
                  <a:schemeClr val="tx2"/>
                </a:solidFill>
                <a:latin typeface="Consolas" panose="020B0609020204030204" pitchFamily="49" charset="0"/>
                <a:cs typeface="Consolas" panose="020B0609020204030204" pitchFamily="49" charset="0"/>
              </a:rPr>
              <a:t>, Object </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try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for (Session s : </a:t>
            </a:r>
            <a:r>
              <a:rPr lang="en-US" altLang="zh-CN" sz="2100" dirty="0" err="1">
                <a:solidFill>
                  <a:schemeClr val="tx2"/>
                </a:solidFill>
                <a:latin typeface="Consolas" panose="020B0609020204030204" pitchFamily="49" charset="0"/>
                <a:cs typeface="Consolas" panose="020B0609020204030204" pitchFamily="49" charset="0"/>
              </a:rPr>
              <a:t>session.getOpenSessions</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if (</a:t>
            </a:r>
            <a:r>
              <a:rPr lang="en-US" altLang="zh-CN" sz="2100" dirty="0" err="1">
                <a:solidFill>
                  <a:schemeClr val="tx2"/>
                </a:solidFill>
                <a:latin typeface="Consolas" panose="020B0609020204030204" pitchFamily="49" charset="0"/>
                <a:cs typeface="Consolas" panose="020B0609020204030204" pitchFamily="49" charset="0"/>
              </a:rPr>
              <a:t>s.isOpen</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a:t>
            </a:r>
            <a:r>
              <a:rPr lang="en-US" altLang="zh-CN" sz="2100" dirty="0" err="1">
                <a:solidFill>
                  <a:schemeClr val="tx2"/>
                </a:solidFill>
                <a:latin typeface="Consolas" panose="020B0609020204030204" pitchFamily="49" charset="0"/>
                <a:cs typeface="Consolas" panose="020B0609020204030204" pitchFamily="49" charset="0"/>
              </a:rPr>
              <a:t>s.getBasicRemote</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sendObject</a:t>
            </a:r>
            <a:r>
              <a:rPr lang="en-US" altLang="zh-CN" sz="2100" dirty="0">
                <a:solidFill>
                  <a:schemeClr val="tx2"/>
                </a:solidFill>
                <a:latin typeface="Consolas" panose="020B0609020204030204" pitchFamily="49" charset="0"/>
                <a:cs typeface="Consolas" panose="020B0609020204030204" pitchFamily="49" charset="0"/>
              </a:rPr>
              <a:t>(</a:t>
            </a:r>
            <a:r>
              <a:rPr lang="en-US" altLang="zh-CN" sz="2100" dirty="0" err="1">
                <a:solidFill>
                  <a:schemeClr val="tx2"/>
                </a:solidFill>
                <a:latin typeface="Consolas" panose="020B0609020204030204" pitchFamily="49" charset="0"/>
                <a:cs typeface="Consolas" panose="020B0609020204030204" pitchFamily="49" charset="0"/>
              </a:rPr>
              <a:t>msg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logger.log(Level.INFO, "Sent: {0}", </a:t>
            </a:r>
            <a:r>
              <a:rPr lang="en-US" altLang="zh-CN" sz="2100" dirty="0" err="1">
                <a:solidFill>
                  <a:schemeClr val="tx2"/>
                </a:solidFill>
                <a:latin typeface="Consolas" panose="020B0609020204030204" pitchFamily="49" charset="0"/>
                <a:cs typeface="Consolas" panose="020B0609020204030204" pitchFamily="49" charset="0"/>
              </a:rPr>
              <a:t>msg.toString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 catch (</a:t>
            </a:r>
            <a:r>
              <a:rPr lang="en-US" altLang="zh-CN" sz="2100" dirty="0" err="1">
                <a:solidFill>
                  <a:schemeClr val="tx2"/>
                </a:solidFill>
                <a:latin typeface="Consolas" panose="020B0609020204030204" pitchFamily="49" charset="0"/>
                <a:cs typeface="Consolas" panose="020B0609020204030204" pitchFamily="49" charset="0"/>
              </a:rPr>
              <a:t>IOException</a:t>
            </a:r>
            <a:r>
              <a:rPr lang="en-US" altLang="zh-CN" sz="2100" dirty="0">
                <a:solidFill>
                  <a:schemeClr val="tx2"/>
                </a:solidFill>
                <a:latin typeface="Consolas" panose="020B0609020204030204" pitchFamily="49" charset="0"/>
                <a:cs typeface="Consolas" panose="020B0609020204030204" pitchFamily="49" charset="0"/>
              </a:rPr>
              <a:t> | </a:t>
            </a:r>
            <a:r>
              <a:rPr lang="en-US" altLang="zh-CN" sz="2100" dirty="0" err="1">
                <a:solidFill>
                  <a:schemeClr val="tx2"/>
                </a:solidFill>
                <a:latin typeface="Consolas" panose="020B0609020204030204" pitchFamily="49" charset="0"/>
                <a:cs typeface="Consolas" panose="020B0609020204030204" pitchFamily="49" charset="0"/>
              </a:rPr>
              <a:t>EncodeException</a:t>
            </a:r>
            <a:r>
              <a:rPr lang="en-US" altLang="zh-CN" sz="2100" dirty="0">
                <a:solidFill>
                  <a:schemeClr val="tx2"/>
                </a:solidFill>
                <a:latin typeface="Consolas" panose="020B0609020204030204" pitchFamily="49" charset="0"/>
                <a:cs typeface="Consolas" panose="020B0609020204030204" pitchFamily="49" charset="0"/>
              </a:rPr>
              <a:t> e)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2100" dirty="0">
                <a:solidFill>
                  <a:schemeClr val="tx2"/>
                </a:solidFill>
                <a:latin typeface="Consolas" panose="020B0609020204030204" pitchFamily="49" charset="0"/>
                <a:cs typeface="Consolas" panose="020B0609020204030204" pitchFamily="49" charset="0"/>
              </a:rPr>
              <a:t>            logger.log(Level.INFO, </a:t>
            </a:r>
            <a:r>
              <a:rPr lang="en-US" altLang="zh-CN" sz="2100" dirty="0" err="1">
                <a:solidFill>
                  <a:schemeClr val="tx2"/>
                </a:solidFill>
                <a:latin typeface="Consolas" panose="020B0609020204030204" pitchFamily="49" charset="0"/>
                <a:cs typeface="Consolas" panose="020B0609020204030204" pitchFamily="49" charset="0"/>
              </a:rPr>
              <a:t>e.toString</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   </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r>
              <a:rPr lang="en-US" altLang="zh-CN" sz="2100" dirty="0">
                <a:solidFill>
                  <a:schemeClr val="tx2"/>
                </a:solidFill>
                <a:latin typeface="Consolas" panose="020B0609020204030204" pitchFamily="49" charset="0"/>
                <a:cs typeface="Consolas" panose="020B0609020204030204" pitchFamily="49" charset="0"/>
              </a:rPr>
              <a:t>}</a:t>
            </a:r>
            <a:endParaRPr lang="en-US" altLang="zh-CN" sz="210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2100" dirty="0">
                <a:solidFill>
                  <a:schemeClr val="tx2"/>
                </a:solidFill>
                <a:latin typeface="Consolas" panose="020B0609020204030204" pitchFamily="49" charset="0"/>
                <a:cs typeface="Consolas" panose="020B0609020204030204" pitchFamily="49" charset="0"/>
              </a:rPr>
              <a:t>    </a:t>
            </a:r>
            <a:endParaRPr lang="zh-CN" altLang="en-US" sz="21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3" name="内容占位符 2"/>
          <p:cNvSpPr>
            <a:spLocks noGrp="1"/>
          </p:cNvSpPr>
          <p:nvPr>
            <p:ph idx="1"/>
          </p:nvPr>
        </p:nvSpPr>
        <p:spPr/>
        <p:txBody>
          <a:bodyPr>
            <a:normAutofit/>
          </a:bodyPr>
          <a:lstStyle/>
          <a:p>
            <a:r>
              <a:rPr lang="en-US" altLang="zh-CN" sz="1350" dirty="0"/>
              <a:t>BotEndpoint.java</a:t>
            </a:r>
            <a:r>
              <a:rPr lang="zh-CN" altLang="en-US" sz="1350" dirty="0">
                <a:solidFill>
                  <a:schemeClr val="tx2"/>
                </a:solidFill>
                <a:latin typeface="Consolas" panose="020B0609020204030204" pitchFamily="49" charset="0"/>
                <a:cs typeface="Consolas" panose="020B0609020204030204" pitchFamily="49" charset="0"/>
              </a:rPr>
              <a:t>       </a:t>
            </a:r>
            <a:endParaRPr lang="zh-CN" altLang="en-US" sz="13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public List&lt;String&gt; </a:t>
            </a:r>
            <a:r>
              <a:rPr lang="en-US" altLang="zh-CN" sz="1050" dirty="0" err="1">
                <a:solidFill>
                  <a:schemeClr val="tx2"/>
                </a:solidFill>
                <a:latin typeface="Consolas" panose="020B0609020204030204" pitchFamily="49" charset="0"/>
                <a:cs typeface="Consolas" panose="020B0609020204030204" pitchFamily="49" charset="0"/>
              </a:rPr>
              <a:t>getUserList</a:t>
            </a:r>
            <a:r>
              <a:rPr lang="en-US" altLang="zh-CN" sz="1050" dirty="0">
                <a:solidFill>
                  <a:schemeClr val="tx2"/>
                </a:solidFill>
                <a:latin typeface="Consolas" panose="020B0609020204030204" pitchFamily="49" charset="0"/>
                <a:cs typeface="Consolas" panose="020B0609020204030204" pitchFamily="49" charset="0"/>
              </a:rPr>
              <a:t>(Session session)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List&lt;String&gt; users = new </a:t>
            </a:r>
            <a:r>
              <a:rPr lang="en-US" altLang="zh-CN" sz="1050" dirty="0" err="1">
                <a:solidFill>
                  <a:schemeClr val="tx2"/>
                </a:solidFill>
                <a:latin typeface="Consolas" panose="020B0609020204030204" pitchFamily="49" charset="0"/>
                <a:cs typeface="Consolas" panose="020B0609020204030204" pitchFamily="49" charset="0"/>
              </a:rPr>
              <a:t>ArrayList</a:t>
            </a:r>
            <a:r>
              <a:rPr lang="en-US" altLang="zh-CN" sz="1050" dirty="0">
                <a:solidFill>
                  <a:schemeClr val="tx2"/>
                </a:solidFill>
                <a:latin typeface="Consolas" panose="020B0609020204030204" pitchFamily="49" charset="0"/>
                <a:cs typeface="Consolas" panose="020B0609020204030204" pitchFamily="49" charset="0"/>
              </a:rPr>
              <a:t>&lt;&gt;();</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for (Session s : </a:t>
            </a:r>
            <a:r>
              <a:rPr lang="en-US" altLang="zh-CN" sz="1050" dirty="0" err="1">
                <a:solidFill>
                  <a:schemeClr val="tx2"/>
                </a:solidFill>
                <a:latin typeface="Consolas" panose="020B0609020204030204" pitchFamily="49" charset="0"/>
                <a:cs typeface="Consolas" panose="020B0609020204030204" pitchFamily="49" charset="0"/>
              </a:rPr>
              <a:t>session.getOpenSessions</a:t>
            </a:r>
            <a:r>
              <a:rPr lang="en-US" altLang="zh-CN" sz="1050" dirty="0">
                <a:solidFill>
                  <a:schemeClr val="tx2"/>
                </a:solidFill>
                <a:latin typeface="Consolas" panose="020B0609020204030204" pitchFamily="49" charset="0"/>
                <a:cs typeface="Consolas" panose="020B0609020204030204" pitchFamily="49" charset="0"/>
              </a:rPr>
              <a:t>())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if (</a:t>
            </a:r>
            <a:r>
              <a:rPr lang="en-US" altLang="zh-CN" sz="1050" dirty="0" err="1">
                <a:solidFill>
                  <a:schemeClr val="tx2"/>
                </a:solidFill>
                <a:latin typeface="Consolas" panose="020B0609020204030204" pitchFamily="49" charset="0"/>
                <a:cs typeface="Consolas" panose="020B0609020204030204" pitchFamily="49" charset="0"/>
              </a:rPr>
              <a:t>s.isOpen</a:t>
            </a:r>
            <a:r>
              <a:rPr lang="en-US" altLang="zh-CN" sz="1050" dirty="0">
                <a:solidFill>
                  <a:schemeClr val="tx2"/>
                </a:solidFill>
                <a:latin typeface="Consolas" panose="020B0609020204030204" pitchFamily="49" charset="0"/>
                <a:cs typeface="Consolas" panose="020B0609020204030204" pitchFamily="49" charset="0"/>
              </a:rPr>
              <a:t>() &amp;&amp; (</a:t>
            </a:r>
            <a:r>
              <a:rPr lang="en-US" altLang="zh-CN" sz="1050" dirty="0" err="1">
                <a:solidFill>
                  <a:schemeClr val="tx2"/>
                </a:solidFill>
                <a:latin typeface="Consolas" panose="020B0609020204030204" pitchFamily="49" charset="0"/>
                <a:cs typeface="Consolas" panose="020B0609020204030204" pitchFamily="49" charset="0"/>
              </a:rPr>
              <a:t>boolean</a:t>
            </a: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s.getUserProperties</a:t>
            </a:r>
            <a:r>
              <a:rPr lang="en-US" altLang="zh-CN" sz="1050" dirty="0">
                <a:solidFill>
                  <a:schemeClr val="tx2"/>
                </a:solidFill>
                <a:latin typeface="Consolas" panose="020B0609020204030204" pitchFamily="49" charset="0"/>
                <a:cs typeface="Consolas" panose="020B0609020204030204" pitchFamily="49" charset="0"/>
              </a:rPr>
              <a:t>().get("active"))</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r>
              <a:rPr lang="en-US" altLang="zh-CN" sz="1050" dirty="0" err="1">
                <a:solidFill>
                  <a:schemeClr val="tx2"/>
                </a:solidFill>
                <a:latin typeface="Consolas" panose="020B0609020204030204" pitchFamily="49" charset="0"/>
                <a:cs typeface="Consolas" panose="020B0609020204030204" pitchFamily="49" charset="0"/>
              </a:rPr>
              <a:t>users.add</a:t>
            </a:r>
            <a:r>
              <a:rPr lang="en-US" altLang="zh-CN" sz="1050" dirty="0">
                <a:solidFill>
                  <a:schemeClr val="tx2"/>
                </a:solidFill>
                <a:latin typeface="Consolas" panose="020B0609020204030204" pitchFamily="49" charset="0"/>
                <a:cs typeface="Consolas" panose="020B0609020204030204" pitchFamily="49" charset="0"/>
              </a:rPr>
              <a:t>(</a:t>
            </a:r>
            <a:r>
              <a:rPr lang="en-US" altLang="zh-CN" sz="1050" dirty="0" err="1">
                <a:solidFill>
                  <a:schemeClr val="tx2"/>
                </a:solidFill>
                <a:latin typeface="Consolas" panose="020B0609020204030204" pitchFamily="49" charset="0"/>
                <a:cs typeface="Consolas" panose="020B0609020204030204" pitchFamily="49" charset="0"/>
              </a:rPr>
              <a:t>s.getUserProperties</a:t>
            </a:r>
            <a:r>
              <a:rPr lang="en-US" altLang="zh-CN" sz="1050" dirty="0">
                <a:solidFill>
                  <a:schemeClr val="tx2"/>
                </a:solidFill>
                <a:latin typeface="Consolas" panose="020B0609020204030204" pitchFamily="49" charset="0"/>
                <a:cs typeface="Consolas" panose="020B0609020204030204" pitchFamily="49" charset="0"/>
              </a:rPr>
              <a:t>().get("name").</a:t>
            </a:r>
            <a:r>
              <a:rPr lang="en-US" altLang="zh-CN" sz="1050" dirty="0" err="1">
                <a:solidFill>
                  <a:schemeClr val="tx2"/>
                </a:solidFill>
                <a:latin typeface="Consolas" panose="020B0609020204030204" pitchFamily="49" charset="0"/>
                <a:cs typeface="Consolas" panose="020B0609020204030204" pitchFamily="49" charset="0"/>
              </a:rPr>
              <a:t>toString</a:t>
            </a:r>
            <a:r>
              <a:rPr lang="en-US" altLang="zh-CN" sz="1050" dirty="0">
                <a:solidFill>
                  <a:schemeClr val="tx2"/>
                </a:solidFill>
                <a:latin typeface="Consolas" panose="020B0609020204030204" pitchFamily="49" charset="0"/>
                <a:cs typeface="Consolas" panose="020B0609020204030204" pitchFamily="49" charset="0"/>
              </a:rPr>
              <a:t>());</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050" dirty="0">
                <a:solidFill>
                  <a:schemeClr val="tx2"/>
                </a:solidFill>
                <a:latin typeface="Consolas" panose="020B0609020204030204" pitchFamily="49" charset="0"/>
                <a:cs typeface="Consolas" panose="020B0609020204030204" pitchFamily="49" charset="0"/>
              </a:rPr>
              <a:t>        </a:t>
            </a:r>
            <a:r>
              <a:rPr lang="en-US" altLang="zh-CN" sz="1050" dirty="0">
                <a:solidFill>
                  <a:schemeClr val="tx2"/>
                </a:solidFill>
                <a:latin typeface="Consolas" panose="020B0609020204030204" pitchFamily="49" charset="0"/>
                <a:cs typeface="Consolas" panose="020B0609020204030204" pitchFamily="49" charset="0"/>
              </a:rPr>
              <a:t>}</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return users;</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zh-CN" altLang="en-US" sz="1050" dirty="0">
                <a:solidFill>
                  <a:schemeClr val="tx2"/>
                </a:solidFill>
                <a:latin typeface="Consolas" panose="020B0609020204030204" pitchFamily="49" charset="0"/>
                <a:cs typeface="Consolas" panose="020B0609020204030204" pitchFamily="49" charset="0"/>
              </a:rPr>
              <a:t>    </a:t>
            </a:r>
            <a:r>
              <a:rPr lang="en-US" altLang="zh-CN" sz="1050" dirty="0">
                <a:solidFill>
                  <a:schemeClr val="tx2"/>
                </a:solidFill>
                <a:latin typeface="Consolas" panose="020B0609020204030204" pitchFamily="49" charset="0"/>
                <a:cs typeface="Consolas" panose="020B0609020204030204" pitchFamily="49" charset="0"/>
              </a:rPr>
              <a:t>}</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  }</a:t>
            </a:r>
            <a:endParaRPr lang="en-US" altLang="zh-CN" sz="1050" dirty="0">
              <a:solidFill>
                <a:schemeClr val="tx2"/>
              </a:solidFill>
              <a:latin typeface="Consolas" panose="020B0609020204030204" pitchFamily="49" charset="0"/>
              <a:cs typeface="Consolas" panose="020B0609020204030204" pitchFamily="49" charset="0"/>
            </a:endParaRPr>
          </a:p>
          <a:p>
            <a:pPr marL="300355" lvl="1" indent="0">
              <a:spcBef>
                <a:spcPts val="0"/>
              </a:spcBef>
              <a:buNone/>
            </a:pPr>
            <a:r>
              <a:rPr lang="en-US" altLang="zh-CN" sz="1050" dirty="0">
                <a:solidFill>
                  <a:schemeClr val="tx2"/>
                </a:solidFill>
                <a:latin typeface="Consolas" panose="020B0609020204030204" pitchFamily="49" charset="0"/>
                <a:cs typeface="Consolas" panose="020B0609020204030204" pitchFamily="49" charset="0"/>
              </a:rPr>
              <a:t>}</a:t>
            </a:r>
            <a:endParaRPr lang="zh-CN" altLang="en-US" sz="105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 </a:t>
            </a:r>
            <a:r>
              <a:rPr lang="en-US" altLang="zh-CN" dirty="0" err="1"/>
              <a:t>Chatroom</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2880320" y="1059582"/>
            <a:ext cx="6084168" cy="3346882"/>
          </a:xfrm>
          <a:prstGeom prst="rect">
            <a:avLst/>
          </a:prstGeom>
        </p:spPr>
      </p:pic>
      <p:pic>
        <p:nvPicPr>
          <p:cNvPr id="3" name="图片 2"/>
          <p:cNvPicPr>
            <a:picLocks noChangeAspect="1"/>
          </p:cNvPicPr>
          <p:nvPr/>
        </p:nvPicPr>
        <p:blipFill>
          <a:blip r:embed="rId2"/>
          <a:stretch>
            <a:fillRect/>
          </a:stretch>
        </p:blipFill>
        <p:spPr>
          <a:xfrm>
            <a:off x="179512" y="699542"/>
            <a:ext cx="2664296" cy="41140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Java EE 8 Tutorial</a:t>
            </a:r>
            <a:endParaRPr lang="en-US" altLang="zh-CN" dirty="0"/>
          </a:p>
          <a:p>
            <a:pPr lvl="1"/>
            <a:r>
              <a:rPr lang="en-GB" altLang="zh-CN" dirty="0">
                <a:hlinkClick r:id="rId1"/>
              </a:rPr>
              <a:t>https://javaee.github.io/tutorial/toc.html</a:t>
            </a:r>
            <a:endParaRPr lang="en-GB" altLang="zh-CN" dirty="0"/>
          </a:p>
          <a:p>
            <a:r>
              <a:rPr lang="en-US" altLang="zh-CN" dirty="0"/>
              <a:t>Java</a:t>
            </a:r>
            <a:r>
              <a:rPr lang="zh-CN" altLang="en-US" dirty="0"/>
              <a:t> </a:t>
            </a:r>
            <a:r>
              <a:rPr lang="en-US" altLang="zh-CN" dirty="0"/>
              <a:t>API</a:t>
            </a:r>
            <a:r>
              <a:rPr lang="zh-CN" altLang="en-US" dirty="0"/>
              <a:t> </a:t>
            </a:r>
            <a:r>
              <a:rPr lang="en-US" altLang="zh-CN" dirty="0"/>
              <a:t>for</a:t>
            </a:r>
            <a:r>
              <a:rPr lang="zh-CN" altLang="en-US" dirty="0"/>
              <a:t> </a:t>
            </a:r>
            <a:r>
              <a:rPr lang="en-US" altLang="zh-CN" dirty="0"/>
              <a:t>WebSocket</a:t>
            </a:r>
            <a:endParaRPr lang="en-US" altLang="zh-CN" dirty="0"/>
          </a:p>
          <a:p>
            <a:pPr lvl="1"/>
            <a:r>
              <a:rPr lang="en-GB" altLang="zh-CN" dirty="0">
                <a:hlinkClick r:id="rId2"/>
              </a:rPr>
              <a:t>https://javaee.github.io/tutorial/</a:t>
            </a:r>
            <a:r>
              <a:rPr lang="en-GB" altLang="zh-CN" dirty="0" err="1">
                <a:hlinkClick r:id="rId2"/>
              </a:rPr>
              <a:t>websocket.htm</a:t>
            </a:r>
            <a:r>
              <a:rPr lang="en-GB" altLang="zh-CN" dirty="0" err="1">
                <a:hlinkClick r:id="rId3"/>
              </a:rPr>
              <a:t>l</a:t>
            </a:r>
            <a:endParaRPr lang="en-GB" altLang="zh-CN" dirty="0"/>
          </a:p>
          <a:p>
            <a:r>
              <a:rPr lang="en-US" altLang="zh-CN" dirty="0"/>
              <a:t>The dukeetf2 Example Application</a:t>
            </a:r>
            <a:endParaRPr lang="en-US" altLang="zh-CN" dirty="0"/>
          </a:p>
          <a:p>
            <a:pPr lvl="1"/>
            <a:r>
              <a:rPr lang="en-US" altLang="zh-CN" dirty="0">
                <a:hlinkClick r:id="rId4"/>
              </a:rPr>
              <a:t>https://javaee.github.io/tutorial/websocket011.html</a:t>
            </a:r>
            <a:r>
              <a:rPr lang="zh-CN" altLang="en-US" dirty="0"/>
              <a:t> </a:t>
            </a:r>
            <a:endParaRPr lang="en-US" altLang="zh-CN" dirty="0"/>
          </a:p>
          <a:p>
            <a:r>
              <a:rPr lang="en-US" altLang="zh-CN" dirty="0"/>
              <a:t>The </a:t>
            </a:r>
            <a:r>
              <a:rPr lang="en-US" altLang="zh-CN" dirty="0" err="1"/>
              <a:t>websocketbot</a:t>
            </a:r>
            <a:r>
              <a:rPr lang="en-US" altLang="zh-CN" dirty="0"/>
              <a:t> Example Application</a:t>
            </a:r>
            <a:endParaRPr lang="en-US" altLang="zh-CN" dirty="0"/>
          </a:p>
          <a:p>
            <a:pPr lvl="1"/>
            <a:r>
              <a:rPr lang="en-US" altLang="zh-CN" dirty="0">
                <a:hlinkClick r:id="rId5"/>
              </a:rPr>
              <a:t>https://javaee.github.io/tutorial/websocket012.html</a:t>
            </a:r>
            <a:r>
              <a:rPr lang="zh-CN" altLang="en-US" dirty="0"/>
              <a:t> </a:t>
            </a:r>
            <a:endParaRPr lang="en-US" altLang="zh-CN" dirty="0"/>
          </a:p>
          <a:p>
            <a:r>
              <a:rPr lang="en-US" altLang="zh-CN" dirty="0"/>
              <a:t>Java</a:t>
            </a:r>
            <a:r>
              <a:rPr lang="zh-CN" altLang="en-US" dirty="0"/>
              <a:t> </a:t>
            </a:r>
            <a:r>
              <a:rPr lang="en-US" altLang="zh-CN" dirty="0"/>
              <a:t>EE</a:t>
            </a:r>
            <a:r>
              <a:rPr lang="zh-CN" altLang="en-US" dirty="0"/>
              <a:t> </a:t>
            </a:r>
            <a:r>
              <a:rPr lang="en-US" altLang="zh-CN" dirty="0"/>
              <a:t>8</a:t>
            </a:r>
            <a:r>
              <a:rPr lang="zh-CN" altLang="en-US" dirty="0"/>
              <a:t> </a:t>
            </a:r>
            <a:r>
              <a:rPr lang="en-US" altLang="zh-CN" dirty="0"/>
              <a:t>Tutorial</a:t>
            </a:r>
            <a:r>
              <a:rPr lang="zh-CN" altLang="en-US" dirty="0"/>
              <a:t> </a:t>
            </a:r>
            <a:r>
              <a:rPr lang="en-US" altLang="zh-CN" dirty="0"/>
              <a:t>Examples</a:t>
            </a:r>
            <a:endParaRPr lang="en-US" altLang="zh-CN" dirty="0"/>
          </a:p>
          <a:p>
            <a:pPr lvl="1"/>
            <a:r>
              <a:rPr lang="en-US" altLang="zh-CN" dirty="0">
                <a:hlinkClick r:id="rId6"/>
              </a:rPr>
              <a:t>https://github.com/javaee/tutorial-examples</a:t>
            </a:r>
            <a:r>
              <a:rPr lang="zh-CN" altLang="en-US" dirty="0"/>
              <a:t> </a:t>
            </a:r>
            <a:endParaRPr lang="zh-CN" altLang="en-US" dirty="0"/>
          </a:p>
          <a:p>
            <a:r>
              <a:rPr lang="en-US" altLang="zh-CN" dirty="0"/>
              <a:t>Using WebSocket to build an interactive web application</a:t>
            </a:r>
            <a:endParaRPr lang="en-US" altLang="zh-CN" dirty="0"/>
          </a:p>
          <a:p>
            <a:pPr lvl="1"/>
            <a:r>
              <a:rPr lang="en-US" altLang="zh-CN" dirty="0">
                <a:hlinkClick r:id="rId7"/>
              </a:rPr>
              <a:t>https://spring.io/guides/gs/messaging-stomp-websocket/</a:t>
            </a:r>
            <a:endParaRPr lang="en-US" altLang="zh-CN" dirty="0"/>
          </a:p>
          <a:p>
            <a:r>
              <a:rPr lang="en-US" altLang="zh-CN" dirty="0" err="1"/>
              <a:t>springboot</a:t>
            </a:r>
            <a:r>
              <a:rPr lang="zh-CN" altLang="en-US" dirty="0"/>
              <a:t>整合</a:t>
            </a:r>
            <a:r>
              <a:rPr lang="en-US" altLang="zh-CN" dirty="0" err="1"/>
              <a:t>websocket</a:t>
            </a:r>
            <a:r>
              <a:rPr lang="zh-CN" altLang="en-US" dirty="0"/>
              <a:t>两种方式</a:t>
            </a:r>
            <a:endParaRPr lang="zh-CN" altLang="en-US" dirty="0"/>
          </a:p>
          <a:p>
            <a:pPr lvl="1"/>
            <a:r>
              <a:rPr lang="en-US" altLang="zh-CN" dirty="0">
                <a:hlinkClick r:id="rId8"/>
              </a:rPr>
              <a:t>https://blog.csdn.net/qq_35249342/article/details/119324967</a:t>
            </a:r>
            <a:r>
              <a:rPr lang="zh-CN" altLang="en-US" dirty="0"/>
              <a:t>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a:t>
            </a:r>
            <a:r>
              <a:rPr lang="en-US" altLang="zh-CN" dirty="0" err="1"/>
              <a:t>WebSocket</a:t>
            </a:r>
            <a:endParaRPr lang="zh-CN" altLang="en-US" dirty="0"/>
          </a:p>
        </p:txBody>
      </p:sp>
      <p:sp>
        <p:nvSpPr>
          <p:cNvPr id="3" name="内容占位符 2"/>
          <p:cNvSpPr>
            <a:spLocks noGrp="1"/>
          </p:cNvSpPr>
          <p:nvPr>
            <p:ph idx="1"/>
          </p:nvPr>
        </p:nvSpPr>
        <p:spPr/>
        <p:txBody>
          <a:bodyPr>
            <a:normAutofit/>
          </a:bodyPr>
          <a:lstStyle/>
          <a:p>
            <a:r>
              <a:rPr lang="en-US" altLang="zh-CN" dirty="0"/>
              <a:t>The server applies a </a:t>
            </a:r>
            <a:r>
              <a:rPr lang="en-US" altLang="zh-CN" dirty="0">
                <a:solidFill>
                  <a:srgbClr val="FF0000"/>
                </a:solidFill>
              </a:rPr>
              <a:t>known operation</a:t>
            </a:r>
            <a:r>
              <a:rPr lang="en-US" altLang="zh-CN" dirty="0"/>
              <a:t> to</a:t>
            </a:r>
            <a:endParaRPr lang="en-US" altLang="zh-CN" dirty="0"/>
          </a:p>
          <a:p>
            <a:pPr lvl="1"/>
            <a:r>
              <a:rPr lang="en-US" altLang="zh-CN" dirty="0"/>
              <a:t>the value of the </a:t>
            </a:r>
            <a:r>
              <a:rPr lang="en-US" altLang="zh-CN" dirty="0">
                <a:solidFill>
                  <a:schemeClr val="tx2"/>
                </a:solidFill>
                <a:latin typeface="Consolas" panose="020B0609020204030204" pitchFamily="49" charset="0"/>
                <a:cs typeface="Consolas" panose="020B0609020204030204" pitchFamily="49" charset="0"/>
              </a:rPr>
              <a:t>Sec-</a:t>
            </a:r>
            <a:r>
              <a:rPr lang="en-US" altLang="zh-CN" dirty="0" err="1">
                <a:solidFill>
                  <a:schemeClr val="tx2"/>
                </a:solidFill>
                <a:latin typeface="Consolas" panose="020B0609020204030204" pitchFamily="49" charset="0"/>
                <a:cs typeface="Consolas" panose="020B0609020204030204" pitchFamily="49" charset="0"/>
              </a:rPr>
              <a:t>WebSocket</a:t>
            </a:r>
            <a:r>
              <a:rPr lang="en-US" altLang="zh-CN" dirty="0">
                <a:solidFill>
                  <a:schemeClr val="tx2"/>
                </a:solidFill>
                <a:latin typeface="Consolas" panose="020B0609020204030204" pitchFamily="49" charset="0"/>
                <a:cs typeface="Consolas" panose="020B0609020204030204" pitchFamily="49" charset="0"/>
              </a:rPr>
              <a:t>-Key</a:t>
            </a:r>
            <a:r>
              <a:rPr lang="en-US" altLang="zh-CN" dirty="0"/>
              <a:t> header to generate the value of the </a:t>
            </a:r>
            <a:r>
              <a:rPr lang="en-US" altLang="zh-CN" dirty="0">
                <a:solidFill>
                  <a:schemeClr val="tx2"/>
                </a:solidFill>
                <a:latin typeface="Consolas" panose="020B0609020204030204" pitchFamily="49" charset="0"/>
                <a:cs typeface="Consolas" panose="020B0609020204030204" pitchFamily="49" charset="0"/>
              </a:rPr>
              <a:t>Sec-</a:t>
            </a:r>
            <a:r>
              <a:rPr lang="en-US" altLang="zh-CN" dirty="0" err="1">
                <a:solidFill>
                  <a:schemeClr val="tx2"/>
                </a:solidFill>
                <a:latin typeface="Consolas" panose="020B0609020204030204" pitchFamily="49" charset="0"/>
                <a:cs typeface="Consolas" panose="020B0609020204030204" pitchFamily="49" charset="0"/>
              </a:rPr>
              <a:t>WebSocket</a:t>
            </a:r>
            <a:r>
              <a:rPr lang="en-US" altLang="zh-CN" dirty="0">
                <a:solidFill>
                  <a:schemeClr val="tx2"/>
                </a:solidFill>
                <a:latin typeface="Consolas" panose="020B0609020204030204" pitchFamily="49" charset="0"/>
                <a:cs typeface="Consolas" panose="020B0609020204030204" pitchFamily="49" charset="0"/>
              </a:rPr>
              <a:t>-Accept </a:t>
            </a:r>
            <a:r>
              <a:rPr lang="en-US" altLang="zh-CN" dirty="0"/>
              <a:t>header. </a:t>
            </a:r>
            <a:endParaRPr lang="en-US" altLang="zh-CN" dirty="0"/>
          </a:p>
          <a:p>
            <a:endParaRPr lang="en-US" altLang="zh-CN" dirty="0"/>
          </a:p>
          <a:p>
            <a:r>
              <a:rPr lang="en-US" altLang="zh-CN" dirty="0"/>
              <a:t>The client applies the </a:t>
            </a:r>
            <a:r>
              <a:rPr lang="en-US" altLang="zh-CN" dirty="0">
                <a:solidFill>
                  <a:srgbClr val="FF0000"/>
                </a:solidFill>
              </a:rPr>
              <a:t>same operation</a:t>
            </a:r>
            <a:r>
              <a:rPr lang="en-US" altLang="zh-CN" dirty="0"/>
              <a:t> to </a:t>
            </a:r>
            <a:endParaRPr lang="en-US" altLang="zh-CN" dirty="0"/>
          </a:p>
          <a:p>
            <a:pPr lvl="1"/>
            <a:r>
              <a:rPr lang="en-US" altLang="zh-CN" dirty="0"/>
              <a:t>the value of </a:t>
            </a:r>
            <a:r>
              <a:rPr lang="en-US" altLang="zh-CN"/>
              <a:t>the </a:t>
            </a:r>
            <a:r>
              <a:rPr lang="en-US" altLang="zh-CN">
                <a:solidFill>
                  <a:schemeClr val="tx2"/>
                </a:solidFill>
                <a:latin typeface="Consolas" panose="020B0609020204030204" pitchFamily="49" charset="0"/>
                <a:cs typeface="Consolas" panose="020B0609020204030204" pitchFamily="49" charset="0"/>
              </a:rPr>
              <a:t>Sec-WebSocket-Key</a:t>
            </a:r>
            <a:r>
              <a:rPr lang="en-US" altLang="zh-CN"/>
              <a:t> header, </a:t>
            </a:r>
            <a:r>
              <a:rPr lang="en-US" altLang="zh-CN" dirty="0"/>
              <a:t>and the connection is established successfully if the result matches the value received from the server. </a:t>
            </a:r>
            <a:endParaRPr lang="en-US" altLang="zh-CN" dirty="0"/>
          </a:p>
          <a:p>
            <a:endParaRPr lang="en-US" altLang="zh-CN" dirty="0"/>
          </a:p>
          <a:p>
            <a:r>
              <a:rPr lang="en-US" altLang="zh-CN" dirty="0"/>
              <a:t>The client and the server can send messages to each other after a successful handshake.</a:t>
            </a:r>
            <a:br>
              <a:rPr lang="en-US" altLang="zh-CN" dirty="0"/>
            </a:b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a:t>
            </a:r>
            <a:r>
              <a:rPr lang="en-US" altLang="zh-CN" dirty="0" err="1"/>
              <a:t>WebSocket</a:t>
            </a:r>
            <a:endParaRPr lang="zh-CN" altLang="en-US" dirty="0"/>
          </a:p>
        </p:txBody>
      </p:sp>
      <p:sp>
        <p:nvSpPr>
          <p:cNvPr id="3" name="内容占位符 2"/>
          <p:cNvSpPr>
            <a:spLocks noGrp="1"/>
          </p:cNvSpPr>
          <p:nvPr>
            <p:ph idx="1"/>
          </p:nvPr>
        </p:nvSpPr>
        <p:spPr/>
        <p:txBody>
          <a:bodyPr>
            <a:normAutofit/>
          </a:bodyPr>
          <a:lstStyle/>
          <a:p>
            <a:r>
              <a:rPr lang="en-US" altLang="zh-CN" dirty="0" err="1"/>
              <a:t>WebSocket</a:t>
            </a:r>
            <a:r>
              <a:rPr lang="en-US" altLang="zh-CN" dirty="0"/>
              <a:t> endpoints are represented by URIs that have the following form:</a:t>
            </a:r>
            <a:endParaRPr lang="en-US" altLang="zh-CN" dirty="0"/>
          </a:p>
          <a:p>
            <a:pPr lvl="1"/>
            <a:r>
              <a:rPr lang="en-US" altLang="zh-CN" dirty="0">
                <a:solidFill>
                  <a:schemeClr val="tx2"/>
                </a:solidFill>
                <a:latin typeface="Consolas" panose="020B0609020204030204" pitchFamily="49" charset="0"/>
                <a:cs typeface="Consolas" panose="020B0609020204030204" pitchFamily="49" charset="0"/>
              </a:rPr>
              <a:t>ws://host:port/path?query </a:t>
            </a:r>
            <a:endParaRPr lang="en-US" altLang="zh-CN" dirty="0">
              <a:solidFill>
                <a:schemeClr val="tx2"/>
              </a:solidFill>
              <a:latin typeface="Consolas" panose="020B0609020204030204" pitchFamily="49" charset="0"/>
              <a:cs typeface="Consolas" panose="020B0609020204030204" pitchFamily="49" charset="0"/>
            </a:endParaRPr>
          </a:p>
          <a:p>
            <a:pPr lvl="1"/>
            <a:r>
              <a:rPr lang="en-US" altLang="zh-CN" dirty="0">
                <a:solidFill>
                  <a:schemeClr val="tx2"/>
                </a:solidFill>
                <a:latin typeface="Consolas" panose="020B0609020204030204" pitchFamily="49" charset="0"/>
                <a:cs typeface="Consolas" panose="020B0609020204030204" pitchFamily="49" charset="0"/>
              </a:rPr>
              <a:t>wss://host:port/path?query </a:t>
            </a:r>
            <a:endParaRPr lang="en-US" altLang="zh-CN" dirty="0">
              <a:solidFill>
                <a:schemeClr val="tx2"/>
              </a:solidFill>
              <a:latin typeface="Consolas" panose="020B0609020204030204" pitchFamily="49" charset="0"/>
              <a:cs typeface="Consolas" panose="020B0609020204030204" pitchFamily="49" charset="0"/>
            </a:endParaRPr>
          </a:p>
          <a:p>
            <a:pPr lvl="1"/>
            <a:endParaRPr lang="en-US" altLang="zh-CN" dirty="0"/>
          </a:p>
          <a:p>
            <a:pPr lvl="1"/>
            <a:r>
              <a:rPr lang="en-US" altLang="zh-CN" dirty="0"/>
              <a:t>The </a:t>
            </a:r>
            <a:r>
              <a:rPr lang="en-US" altLang="zh-CN" dirty="0" err="1">
                <a:solidFill>
                  <a:schemeClr val="tx2"/>
                </a:solidFill>
                <a:latin typeface="Consolas" panose="020B0609020204030204" pitchFamily="49" charset="0"/>
                <a:cs typeface="Consolas" panose="020B0609020204030204" pitchFamily="49" charset="0"/>
              </a:rPr>
              <a:t>ws</a:t>
            </a:r>
            <a:r>
              <a:rPr lang="en-US" altLang="zh-CN" dirty="0"/>
              <a:t> </a:t>
            </a:r>
            <a:r>
              <a:rPr lang="en-US" altLang="zh-CN" dirty="0">
                <a:solidFill>
                  <a:srgbClr val="FF0000"/>
                </a:solidFill>
              </a:rPr>
              <a:t>scheme</a:t>
            </a:r>
            <a:r>
              <a:rPr lang="en-US" altLang="zh-CN" dirty="0"/>
              <a:t> represents an unencrypted </a:t>
            </a:r>
            <a:r>
              <a:rPr lang="en-US" altLang="zh-CN" dirty="0" err="1"/>
              <a:t>WebSocket</a:t>
            </a:r>
            <a:r>
              <a:rPr lang="en-US" altLang="zh-CN" dirty="0"/>
              <a:t> connection, and </a:t>
            </a:r>
            <a:endParaRPr lang="en-US" altLang="zh-CN" dirty="0"/>
          </a:p>
          <a:p>
            <a:pPr lvl="1"/>
            <a:r>
              <a:rPr lang="en-US" altLang="zh-CN" dirty="0"/>
              <a:t>the </a:t>
            </a:r>
            <a:r>
              <a:rPr lang="en-US" altLang="zh-CN" dirty="0" err="1">
                <a:solidFill>
                  <a:schemeClr val="tx2"/>
                </a:solidFill>
                <a:latin typeface="Consolas" panose="020B0609020204030204" pitchFamily="49" charset="0"/>
                <a:cs typeface="Consolas" panose="020B0609020204030204" pitchFamily="49" charset="0"/>
              </a:rPr>
              <a:t>wss</a:t>
            </a:r>
            <a:r>
              <a:rPr lang="en-US" altLang="zh-CN" dirty="0"/>
              <a:t> scheme represents an </a:t>
            </a:r>
            <a:r>
              <a:rPr lang="en-US" altLang="zh-CN" dirty="0">
                <a:solidFill>
                  <a:srgbClr val="FF0000"/>
                </a:solidFill>
              </a:rPr>
              <a:t>encrypted connection</a:t>
            </a:r>
            <a:r>
              <a:rPr lang="en-US" altLang="zh-CN" dirty="0"/>
              <a:t>. </a:t>
            </a:r>
            <a:endParaRPr lang="en-US" altLang="zh-CN" dirty="0"/>
          </a:p>
          <a:p>
            <a:pPr lvl="1"/>
            <a:r>
              <a:rPr lang="en-US" altLang="zh-CN" dirty="0"/>
              <a:t>The </a:t>
            </a:r>
            <a:r>
              <a:rPr lang="en-US" altLang="zh-CN" dirty="0">
                <a:solidFill>
                  <a:schemeClr val="tx2"/>
                </a:solidFill>
                <a:latin typeface="Consolas" panose="020B0609020204030204" pitchFamily="49" charset="0"/>
                <a:cs typeface="Consolas" panose="020B0609020204030204" pitchFamily="49" charset="0"/>
              </a:rPr>
              <a:t>port</a:t>
            </a:r>
            <a:r>
              <a:rPr lang="en-US" altLang="zh-CN" dirty="0"/>
              <a:t> component is optional; </a:t>
            </a:r>
            <a:endParaRPr lang="en-US" altLang="zh-CN" dirty="0"/>
          </a:p>
          <a:p>
            <a:pPr lvl="2"/>
            <a:r>
              <a:rPr lang="en-US" altLang="zh-CN" dirty="0"/>
              <a:t>the default port number is </a:t>
            </a:r>
            <a:r>
              <a:rPr lang="en-US" altLang="zh-CN" dirty="0">
                <a:solidFill>
                  <a:srgbClr val="FF0000"/>
                </a:solidFill>
              </a:rPr>
              <a:t>80 for unencrypted</a:t>
            </a:r>
            <a:r>
              <a:rPr lang="en-US" altLang="zh-CN" dirty="0"/>
              <a:t> connections and </a:t>
            </a:r>
            <a:endParaRPr lang="en-US" altLang="zh-CN" dirty="0"/>
          </a:p>
          <a:p>
            <a:pPr lvl="2"/>
            <a:r>
              <a:rPr lang="en-US" altLang="zh-CN" dirty="0">
                <a:solidFill>
                  <a:srgbClr val="FF0000"/>
                </a:solidFill>
              </a:rPr>
              <a:t>443 for encrypted connections</a:t>
            </a:r>
            <a:r>
              <a:rPr lang="en-US" altLang="zh-CN" dirty="0"/>
              <a:t>. </a:t>
            </a:r>
            <a:endParaRPr lang="en-US" altLang="zh-CN" dirty="0"/>
          </a:p>
          <a:p>
            <a:pPr lvl="1"/>
            <a:r>
              <a:rPr lang="en-US" altLang="zh-CN" dirty="0"/>
              <a:t>The </a:t>
            </a:r>
            <a:r>
              <a:rPr lang="en-US" altLang="zh-CN" dirty="0">
                <a:solidFill>
                  <a:schemeClr val="tx2"/>
                </a:solidFill>
                <a:latin typeface="Consolas" panose="020B0609020204030204" pitchFamily="49" charset="0"/>
                <a:cs typeface="Consolas" panose="020B0609020204030204" pitchFamily="49" charset="0"/>
              </a:rPr>
              <a:t>path</a:t>
            </a:r>
            <a:r>
              <a:rPr lang="zh-CN" altLang="en-US" dirty="0">
                <a:solidFill>
                  <a:schemeClr val="tx2"/>
                </a:solidFill>
                <a:latin typeface="Consolas" panose="020B0609020204030204" pitchFamily="49" charset="0"/>
                <a:cs typeface="Consolas" panose="020B0609020204030204" pitchFamily="49" charset="0"/>
              </a:rPr>
              <a:t> </a:t>
            </a:r>
            <a:r>
              <a:rPr lang="en-US" altLang="zh-CN" dirty="0"/>
              <a:t>component indicates the location of an endpoint within a server. </a:t>
            </a:r>
            <a:endParaRPr lang="en-US" altLang="zh-CN" dirty="0"/>
          </a:p>
          <a:p>
            <a:pPr lvl="1"/>
            <a:r>
              <a:rPr lang="en-US" altLang="zh-CN" dirty="0"/>
              <a:t>The </a:t>
            </a:r>
            <a:r>
              <a:rPr lang="en-US" altLang="zh-CN" dirty="0">
                <a:solidFill>
                  <a:schemeClr val="tx2"/>
                </a:solidFill>
                <a:latin typeface="Consolas" panose="020B0609020204030204" pitchFamily="49" charset="0"/>
                <a:cs typeface="Consolas" panose="020B0609020204030204" pitchFamily="49" charset="0"/>
              </a:rPr>
              <a:t>query</a:t>
            </a:r>
            <a:r>
              <a:rPr lang="en-US" altLang="zh-CN" dirty="0"/>
              <a:t> component is optional.</a:t>
            </a:r>
            <a:endParaRPr lang="en-US" altLang="zh-CN" dirty="0"/>
          </a:p>
          <a:p>
            <a:pPr marL="0" indent="0">
              <a:buNone/>
            </a:pPr>
            <a:br>
              <a:rPr lang="en-US" altLang="zh-CN" dirty="0"/>
            </a:b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t>
            </a:r>
            <a:r>
              <a:rPr lang="en-US" altLang="zh-CN" dirty="0" err="1"/>
              <a:t>WebSocket</a:t>
            </a:r>
            <a:r>
              <a:rPr lang="en-US" altLang="zh-CN" dirty="0"/>
              <a:t> Applications</a:t>
            </a:r>
            <a:endParaRPr lang="zh-CN" altLang="en-US" dirty="0"/>
          </a:p>
        </p:txBody>
      </p:sp>
      <p:sp>
        <p:nvSpPr>
          <p:cNvPr id="3" name="内容占位符 2"/>
          <p:cNvSpPr>
            <a:spLocks noGrp="1"/>
          </p:cNvSpPr>
          <p:nvPr>
            <p:ph idx="1"/>
          </p:nvPr>
        </p:nvSpPr>
        <p:spPr/>
        <p:txBody>
          <a:bodyPr>
            <a:normAutofit/>
          </a:bodyPr>
          <a:lstStyle/>
          <a:p>
            <a:r>
              <a:rPr lang="en-US" altLang="zh-CN" dirty="0"/>
              <a:t>The Java API for </a:t>
            </a:r>
            <a:r>
              <a:rPr lang="en-US" altLang="zh-CN" dirty="0" err="1"/>
              <a:t>WebSocket</a:t>
            </a:r>
            <a:r>
              <a:rPr lang="en-US" altLang="zh-CN" dirty="0"/>
              <a:t> consists of the following packages:</a:t>
            </a:r>
            <a:endParaRPr lang="en-US" altLang="zh-CN" dirty="0"/>
          </a:p>
          <a:p>
            <a:pPr lvl="1"/>
            <a:r>
              <a:rPr lang="en-US" altLang="zh-CN" dirty="0"/>
              <a:t>The </a:t>
            </a:r>
            <a:r>
              <a:rPr lang="en-US" altLang="zh-CN" dirty="0" err="1">
                <a:solidFill>
                  <a:schemeClr val="tx2"/>
                </a:solidFill>
                <a:latin typeface="Consolas" panose="020B0609020204030204" pitchFamily="49" charset="0"/>
                <a:cs typeface="Consolas" panose="020B0609020204030204" pitchFamily="49" charset="0"/>
              </a:rPr>
              <a:t>javax.websocket.server</a:t>
            </a:r>
            <a:r>
              <a:rPr lang="en-US" altLang="zh-CN" dirty="0"/>
              <a:t> package contains annotations, classes, and interfaces to create and configure server endpoints.</a:t>
            </a:r>
            <a:endParaRPr lang="en-US" altLang="zh-CN" dirty="0"/>
          </a:p>
          <a:p>
            <a:pPr lvl="1"/>
            <a:r>
              <a:rPr lang="en-US" altLang="zh-CN" dirty="0"/>
              <a:t>The </a:t>
            </a:r>
            <a:r>
              <a:rPr lang="en-US" altLang="zh-CN" dirty="0" err="1">
                <a:solidFill>
                  <a:schemeClr val="tx2"/>
                </a:solidFill>
                <a:latin typeface="Consolas" panose="020B0609020204030204" pitchFamily="49" charset="0"/>
                <a:cs typeface="Consolas" panose="020B0609020204030204" pitchFamily="49" charset="0"/>
              </a:rPr>
              <a:t>javax.websocket</a:t>
            </a:r>
            <a:r>
              <a:rPr lang="en-US" altLang="zh-CN" dirty="0"/>
              <a:t> package contains annotations, classes, interfaces, and exceptions that are common to client and server endpoints.</a:t>
            </a:r>
            <a:endParaRPr lang="en-US" altLang="zh-CN" dirty="0"/>
          </a:p>
          <a:p>
            <a:pPr lvl="1"/>
            <a:endParaRPr lang="en-US" altLang="zh-CN" dirty="0"/>
          </a:p>
          <a:p>
            <a:r>
              <a:rPr lang="en-US" altLang="zh-CN" dirty="0" err="1"/>
              <a:t>WebSocket</a:t>
            </a:r>
            <a:r>
              <a:rPr lang="en-US" altLang="zh-CN" dirty="0"/>
              <a:t> endpoints are instances of the </a:t>
            </a:r>
            <a:r>
              <a:rPr lang="en-US" altLang="zh-CN" sz="1500" dirty="0" err="1">
                <a:solidFill>
                  <a:schemeClr val="tx2"/>
                </a:solidFill>
                <a:latin typeface="Consolas" panose="020B0609020204030204" pitchFamily="49" charset="0"/>
                <a:cs typeface="Consolas" panose="020B0609020204030204" pitchFamily="49" charset="0"/>
              </a:rPr>
              <a:t>javax.websocket.Endpoint</a:t>
            </a:r>
            <a:r>
              <a:rPr lang="en-US" altLang="zh-CN" dirty="0"/>
              <a:t> class. </a:t>
            </a:r>
            <a:endParaRPr lang="en-US" altLang="zh-CN" dirty="0"/>
          </a:p>
          <a:p>
            <a:pPr lvl="1"/>
            <a:r>
              <a:rPr lang="en-US" altLang="zh-CN" dirty="0"/>
              <a:t>The Java API for </a:t>
            </a:r>
            <a:r>
              <a:rPr lang="en-US" altLang="zh-CN" dirty="0" err="1"/>
              <a:t>WebSocket</a:t>
            </a:r>
            <a:r>
              <a:rPr lang="en-US" altLang="zh-CN" dirty="0"/>
              <a:t> enables you to create two kinds of endpoints: programmatic endpoints and annotated endpoints. </a:t>
            </a:r>
            <a:endParaRPr lang="en-US" altLang="zh-CN" dirty="0"/>
          </a:p>
          <a:p>
            <a:pPr lvl="2"/>
            <a:r>
              <a:rPr lang="en-US" altLang="zh-CN" dirty="0"/>
              <a:t>To create a </a:t>
            </a:r>
            <a:r>
              <a:rPr lang="en-US" altLang="zh-CN" dirty="0">
                <a:solidFill>
                  <a:srgbClr val="FF0000"/>
                </a:solidFill>
              </a:rPr>
              <a:t>programmatic endpoint</a:t>
            </a:r>
            <a:r>
              <a:rPr lang="en-US" altLang="zh-CN" dirty="0"/>
              <a:t>, you extend the Endpoint class and override its lifecycle methods. </a:t>
            </a:r>
            <a:endParaRPr lang="en-US" altLang="zh-CN" dirty="0"/>
          </a:p>
          <a:p>
            <a:pPr lvl="2"/>
            <a:r>
              <a:rPr lang="en-US" altLang="zh-CN" dirty="0"/>
              <a:t>To create an </a:t>
            </a:r>
            <a:r>
              <a:rPr lang="en-US" altLang="zh-CN" dirty="0">
                <a:solidFill>
                  <a:srgbClr val="FF0000"/>
                </a:solidFill>
              </a:rPr>
              <a:t>annotated</a:t>
            </a:r>
            <a:r>
              <a:rPr lang="en-US" altLang="zh-CN" dirty="0"/>
              <a:t> </a:t>
            </a:r>
            <a:r>
              <a:rPr lang="en-US" altLang="zh-CN" dirty="0">
                <a:solidFill>
                  <a:srgbClr val="FF0000"/>
                </a:solidFill>
              </a:rPr>
              <a:t>endpoint</a:t>
            </a:r>
            <a:r>
              <a:rPr lang="en-US" altLang="zh-CN" dirty="0"/>
              <a:t>, you decorate a Java class and some of its methods with the annotations provided by the packages above. </a:t>
            </a:r>
            <a:endParaRPr lang="en-US" altLang="zh-CN" dirty="0"/>
          </a:p>
          <a:p>
            <a:pPr lvl="1"/>
            <a:r>
              <a:rPr lang="en-US" altLang="zh-CN" dirty="0"/>
              <a:t>After you have created an endpoint, you deploy it to an specific URI in the application so remote clients can connect to it.</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TABLE_BEAUTIFY" val="smartTable{789f2c4f-b7f4-4082-a96d-d097870aec3b}"/>
</p:tagLst>
</file>

<file path=ppt/tags/tag2.xml><?xml version="1.0" encoding="utf-8"?>
<p:tagLst xmlns:p="http://schemas.openxmlformats.org/presentationml/2006/main">
  <p:tag name="KSO_WPP_MARK_KEY" val="e31dfa92-d634-43ff-b0f1-c337f5e4b8fe"/>
  <p:tag name="COMMONDATA" val="eyJoZGlkIjoiMmI2Y2RmNTUyOTczOGJhOTliNTg4NWMyMmQ4YTkzNjMifQ=="/>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43404</Words>
  <Application>WPS 演示</Application>
  <PresentationFormat>全屏显示(16:9)</PresentationFormat>
  <Paragraphs>1396</Paragraphs>
  <Slides>70</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70</vt:i4>
      </vt:variant>
    </vt:vector>
  </HeadingPairs>
  <TitlesOfParts>
    <vt:vector size="86" baseType="lpstr">
      <vt:lpstr>Arial</vt:lpstr>
      <vt:lpstr>宋体</vt:lpstr>
      <vt:lpstr>Wingdings</vt:lpstr>
      <vt:lpstr>Tahoma</vt:lpstr>
      <vt:lpstr>新宋体</vt:lpstr>
      <vt:lpstr>微软雅黑</vt:lpstr>
      <vt:lpstr>Cambria</vt:lpstr>
      <vt:lpstr>Times New Roman</vt:lpstr>
      <vt:lpstr>幼圆</vt:lpstr>
      <vt:lpstr>等线</vt:lpstr>
      <vt:lpstr>Consolas</vt:lpstr>
      <vt:lpstr>Calibri</vt:lpstr>
      <vt:lpstr>Arial Unicode MS</vt:lpstr>
      <vt:lpstr>Menlo-Regular</vt:lpstr>
      <vt:lpstr>Segoe Print</vt:lpstr>
      <vt:lpstr>Office 主题​​</vt:lpstr>
      <vt:lpstr>Architecture of Enterprise Applications 5 WebSocket </vt:lpstr>
      <vt:lpstr>Contents and Objectives</vt:lpstr>
      <vt:lpstr>WebSocket</vt:lpstr>
      <vt:lpstr>Introduction to WebSocket</vt:lpstr>
      <vt:lpstr>Introduction to WebSocket</vt:lpstr>
      <vt:lpstr>Introduction to WebSocket</vt:lpstr>
      <vt:lpstr>Introduction to WebSocket</vt:lpstr>
      <vt:lpstr>Introduction to WebSocket</vt:lpstr>
      <vt:lpstr>Creating WebSocket Applications</vt:lpstr>
      <vt:lpstr>Creating and Deploying a WebSocket Endpoint</vt:lpstr>
      <vt:lpstr>Programmatic Endpoints</vt:lpstr>
      <vt:lpstr>Programmatic Endpoints</vt:lpstr>
      <vt:lpstr>Annotated Endpoints</vt:lpstr>
      <vt:lpstr>Annotated Endpoints</vt:lpstr>
      <vt:lpstr>Sending Messages to All Peers Connected to an Endpoint</vt:lpstr>
      <vt:lpstr>Receiving Messages</vt:lpstr>
      <vt:lpstr>An example</vt:lpstr>
      <vt:lpstr>An example</vt:lpstr>
      <vt:lpstr>An example</vt:lpstr>
      <vt:lpstr>An example</vt:lpstr>
      <vt:lpstr>An example</vt:lpstr>
      <vt:lpstr>An example</vt:lpstr>
      <vt:lpstr>An example</vt:lpstr>
      <vt:lpstr>Using Encoders and Decoders</vt:lpstr>
      <vt:lpstr>Encoders </vt:lpstr>
      <vt:lpstr>Encoders </vt:lpstr>
      <vt:lpstr>Decoders </vt:lpstr>
      <vt:lpstr>Decoders </vt:lpstr>
      <vt:lpstr>Handling Errors</vt:lpstr>
      <vt:lpstr>Using WebSocket in Spring Application</vt:lpstr>
      <vt:lpstr>Using WebSocket in Spring Application</vt:lpstr>
      <vt:lpstr>Using WebSocket in Spring Application</vt:lpstr>
      <vt:lpstr>Using WebSocket in Spring Application</vt:lpstr>
      <vt:lpstr>Using WebSocket in Spring Application</vt:lpstr>
      <vt:lpstr>Using WebSocket in Spring Application</vt:lpstr>
      <vt:lpstr>Using WebSocket in Spring Application</vt:lpstr>
      <vt:lpstr>Transfer with WebSocket</vt:lpstr>
      <vt:lpstr>Transfer with WebSocket</vt:lpstr>
      <vt:lpstr>Transfer with WebSocket</vt:lpstr>
      <vt:lpstr>Transfer with WebSocket</vt:lpstr>
      <vt:lpstr>Transfer with WebSocket</vt:lpstr>
      <vt:lpstr>Transfer with WebSocket</vt:lpstr>
      <vt:lpstr>Transfer with WebSocket</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An example - Chatroom</vt:lpstr>
      <vt:lpstr>References</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1349</cp:revision>
  <cp:lastPrinted>2019-03-15T02:45:00Z</cp:lastPrinted>
  <dcterms:created xsi:type="dcterms:W3CDTF">2011-12-13T14:18:00Z</dcterms:created>
  <dcterms:modified xsi:type="dcterms:W3CDTF">2022-10-12T08:54:08Z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D27C326F88EE4CDFA6B8F8B24F4CD81C</vt:lpwstr>
  </property>
  <property fmtid="{D5CDD505-2E9C-101B-9397-08002B2CF9AE}" pid="3" name="KSOProductBuildVer">
    <vt:lpwstr>2052-11.1.0.12358</vt:lpwstr>
  </property>
</Properties>
</file>