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9"/>
  </p:notesMasterIdLst>
  <p:sldIdLst>
    <p:sldId id="256" r:id="rId3"/>
    <p:sldId id="549" r:id="rId4"/>
    <p:sldId id="433" r:id="rId5"/>
    <p:sldId id="434" r:id="rId6"/>
    <p:sldId id="435" r:id="rId7"/>
    <p:sldId id="436" r:id="rId8"/>
    <p:sldId id="437" r:id="rId10"/>
    <p:sldId id="438" r:id="rId11"/>
    <p:sldId id="439" r:id="rId12"/>
    <p:sldId id="440" r:id="rId13"/>
    <p:sldId id="441" r:id="rId14"/>
    <p:sldId id="443" r:id="rId15"/>
    <p:sldId id="442" r:id="rId16"/>
    <p:sldId id="444" r:id="rId17"/>
    <p:sldId id="445" r:id="rId18"/>
    <p:sldId id="446" r:id="rId19"/>
    <p:sldId id="447" r:id="rId20"/>
    <p:sldId id="448" r:id="rId21"/>
    <p:sldId id="450" r:id="rId22"/>
    <p:sldId id="517" r:id="rId23"/>
    <p:sldId id="518" r:id="rId24"/>
    <p:sldId id="449" r:id="rId25"/>
    <p:sldId id="451" r:id="rId26"/>
    <p:sldId id="527" r:id="rId27"/>
    <p:sldId id="452" r:id="rId28"/>
    <p:sldId id="453" r:id="rId29"/>
    <p:sldId id="454" r:id="rId30"/>
    <p:sldId id="455" r:id="rId31"/>
    <p:sldId id="456" r:id="rId32"/>
    <p:sldId id="526" r:id="rId33"/>
    <p:sldId id="457" r:id="rId34"/>
    <p:sldId id="458" r:id="rId35"/>
    <p:sldId id="519" r:id="rId36"/>
    <p:sldId id="460" r:id="rId37"/>
    <p:sldId id="461" r:id="rId38"/>
    <p:sldId id="462" r:id="rId39"/>
    <p:sldId id="463" r:id="rId40"/>
    <p:sldId id="464" r:id="rId41"/>
    <p:sldId id="465" r:id="rId42"/>
    <p:sldId id="466" r:id="rId43"/>
    <p:sldId id="467" r:id="rId44"/>
    <p:sldId id="468" r:id="rId45"/>
    <p:sldId id="469" r:id="rId46"/>
    <p:sldId id="470" r:id="rId47"/>
    <p:sldId id="525" r:id="rId48"/>
    <p:sldId id="471" r:id="rId49"/>
    <p:sldId id="472" r:id="rId50"/>
    <p:sldId id="473" r:id="rId51"/>
    <p:sldId id="520" r:id="rId52"/>
    <p:sldId id="521" r:id="rId53"/>
    <p:sldId id="474" r:id="rId54"/>
    <p:sldId id="475" r:id="rId55"/>
    <p:sldId id="476" r:id="rId56"/>
    <p:sldId id="477" r:id="rId57"/>
    <p:sldId id="478" r:id="rId58"/>
    <p:sldId id="479" r:id="rId59"/>
    <p:sldId id="480" r:id="rId60"/>
    <p:sldId id="481" r:id="rId61"/>
    <p:sldId id="482" r:id="rId62"/>
    <p:sldId id="483" r:id="rId63"/>
    <p:sldId id="522" r:id="rId64"/>
    <p:sldId id="523" r:id="rId65"/>
    <p:sldId id="484" r:id="rId66"/>
    <p:sldId id="524" r:id="rId67"/>
    <p:sldId id="485" r:id="rId68"/>
    <p:sldId id="486" r:id="rId69"/>
    <p:sldId id="487" r:id="rId70"/>
    <p:sldId id="488" r:id="rId71"/>
    <p:sldId id="489" r:id="rId72"/>
    <p:sldId id="490" r:id="rId73"/>
    <p:sldId id="491" r:id="rId74"/>
    <p:sldId id="492" r:id="rId75"/>
    <p:sldId id="494" r:id="rId76"/>
    <p:sldId id="495" r:id="rId77"/>
    <p:sldId id="516" r:id="rId78"/>
    <p:sldId id="259" r:id="rId79"/>
  </p:sldIdLst>
  <p:sldSz cx="9144000" cy="5143500" type="screen16x9"/>
  <p:notesSz cx="6858000" cy="9144000"/>
  <p:custDataLst>
    <p:tags r:id="rId8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89551" autoAdjust="0"/>
  </p:normalViewPr>
  <p:slideViewPr>
    <p:cSldViewPr>
      <p:cViewPr varScale="1">
        <p:scale>
          <a:sx n="141" d="100"/>
          <a:sy n="141" d="100"/>
        </p:scale>
        <p:origin x="984" y="184"/>
      </p:cViewPr>
      <p:guideLst>
        <p:guide orient="horz" pos="1620"/>
        <p:guide pos="2880"/>
      </p:guideLst>
    </p:cSldViewPr>
  </p:slideViewPr>
  <p:outlineViewPr>
    <p:cViewPr>
      <p:scale>
        <a:sx n="33" d="100"/>
        <a:sy n="33" d="100"/>
      </p:scale>
      <p:origin x="0" y="0"/>
    </p:cViewPr>
  </p:outlineViewPr>
  <p:notesTextViewPr>
    <p:cViewPr>
      <p:scale>
        <a:sx n="140" d="100"/>
        <a:sy n="140" d="100"/>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3" Type="http://schemas.openxmlformats.org/officeDocument/2006/relationships/tags" Target="tags/tag1.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US" altLang="zh-CN" sz="1200" b="0" i="0" kern="1200" dirty="0">
                <a:solidFill>
                  <a:schemeClr val="tx1"/>
                </a:solidFill>
                <a:effectLst/>
                <a:latin typeface="+mn-lt"/>
                <a:ea typeface="+mn-ea"/>
                <a:cs typeface="+mn-cs"/>
              </a:rPr>
            </a:br>
            <a:endParaRPr lang="en-US" altLang="zh-CN" sz="1200" b="0" i="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US" altLang="zh-CN" sz="1200" b="0" i="0" kern="1200" dirty="0">
                <a:solidFill>
                  <a:schemeClr val="tx1"/>
                </a:solidFill>
                <a:effectLst/>
                <a:latin typeface="+mn-lt"/>
                <a:ea typeface="+mn-ea"/>
                <a:cs typeface="+mn-cs"/>
              </a:rPr>
            </a:br>
            <a:endParaRPr lang="en-US" altLang="zh-CN" sz="1200" b="0" i="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US" altLang="zh-CN" sz="1200" b="0" i="0" kern="1200" dirty="0">
                <a:solidFill>
                  <a:schemeClr val="tx1"/>
                </a:solidFill>
                <a:effectLst/>
                <a:latin typeface="+mn-lt"/>
                <a:ea typeface="+mn-ea"/>
                <a:cs typeface="+mn-cs"/>
              </a:rPr>
            </a:br>
            <a:endParaRPr lang="en-US" altLang="zh-CN" sz="1200" b="0" i="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anose="020405030504060302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anose="020B0604030504040204" pitchFamily="34" charset="0"/>
                <a:ea typeface="新宋体" panose="02010609030101010101"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anose="020B0604030504040204" pitchFamily="34" charset="0"/>
                <a:ea typeface="微软雅黑" panose="020B0503020204020204"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7">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anose="02040503050406030204" pitchFamily="18" charset="0"/>
              </a:rPr>
              <a:t>REliable</a:t>
            </a:r>
            <a:r>
              <a:rPr lang="en-US" altLang="zh-CN" sz="675" dirty="0">
                <a:solidFill>
                  <a:schemeClr val="bg1"/>
                </a:solidFill>
                <a:effectLst/>
                <a:latin typeface="Cambria" panose="02040503050406030204" pitchFamily="18" charset="0"/>
              </a:rPr>
              <a:t>, </a:t>
            </a:r>
            <a:r>
              <a:rPr lang="en-US" altLang="zh-CN" sz="675" dirty="0" err="1">
                <a:solidFill>
                  <a:schemeClr val="bg1"/>
                </a:solidFill>
                <a:effectLst/>
                <a:latin typeface="Cambria" panose="02040503050406030204" pitchFamily="18" charset="0"/>
              </a:rPr>
              <a:t>INtelligent</a:t>
            </a:r>
            <a:r>
              <a:rPr lang="en-US" altLang="zh-CN" sz="675" baseline="0" dirty="0">
                <a:solidFill>
                  <a:schemeClr val="bg1"/>
                </a:solidFill>
                <a:effectLst/>
                <a:latin typeface="Cambria" panose="02040503050406030204" pitchFamily="18" charset="0"/>
              </a:rPr>
              <a:t> &amp; Scalable Systems</a:t>
            </a:r>
            <a:endParaRPr lang="zh-CN" altLang="en-US" sz="675" dirty="0">
              <a:solidFill>
                <a:schemeClr val="bg1"/>
              </a:solidFill>
              <a:effectLst/>
              <a:latin typeface="Cambria" panose="02040503050406030204"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anose="020B0503020204020204" pitchFamily="34" charset="-122"/>
                <a:ea typeface="微软雅黑" panose="020B0503020204020204" pitchFamily="34" charset="-122"/>
              </a:rPr>
              <a:t>                               </a:t>
            </a:r>
            <a:endParaRPr lang="zh-CN" altLang="en-US" sz="600" dirty="0">
              <a:solidFill>
                <a:schemeClr val="bg1"/>
              </a:solidFill>
              <a:effectLst/>
              <a:latin typeface="Cambria" panose="02040503050406030204"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anose="020B0604030504040204" pitchFamily="34" charset="0"/>
                <a:ea typeface="微软雅黑" panose="020B0503020204020204" pitchFamily="34" charset="-122"/>
              </a:defRPr>
            </a:lvl1pPr>
          </a:lstStyle>
          <a:p>
            <a:fld id="{CB818ED7-1FAF-4BEC-A906-EB6564C334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reins.se.sjtu.edu.cn/~chen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www.ruanyifeng.com/blog/2013/04/processes_and_threads.html" TargetMode="External"/><Relationship Id="rId1" Type="http://schemas.openxmlformats.org/officeDocument/2006/relationships/hyperlink" Target="https://docs.oracle.com/javase/tutorial/essential/concurrency/" TargetMode="Externa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a:t>
            </a:r>
            <a:r>
              <a:rPr lang="en-US" altLang="en-US" sz="2400" dirty="0"/>
              <a:t> </a:t>
            </a:r>
            <a:r>
              <a:rPr lang="en-US" altLang="zh-CN" sz="2400" dirty="0"/>
              <a:t>6 </a:t>
            </a:r>
            <a:br>
              <a:rPr lang="en-US" altLang="zh-CN" sz="2400" dirty="0"/>
            </a:br>
            <a:r>
              <a:rPr lang="en-US" altLang="en-US" sz="2400" dirty="0"/>
              <a:t>Multithreading</a:t>
            </a:r>
            <a:endParaRPr lang="zh-CN" altLang="en-US" sz="1350" i="1" dirty="0">
              <a:solidFill>
                <a:schemeClr val="tx1"/>
              </a:solidFill>
              <a:effectLst/>
              <a:latin typeface="Times New Roman" panose="02020603050405020304" pitchFamily="18" charset="0"/>
              <a:ea typeface="幼圆" pitchFamily="49" charset="-122"/>
              <a:cs typeface="Times New Roman" panose="02020603050405020304"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endParaRPr lang="en-US" altLang="zh-CN" b="1" dirty="0"/>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endParaRPr lang="en-US" altLang="zh-CN" i="1" dirty="0"/>
          </a:p>
          <a:p>
            <a:r>
              <a:rPr lang="en-US" altLang="zh-CN" dirty="0"/>
              <a:t>Shanghai Jiao Tong University</a:t>
            </a:r>
            <a:endParaRPr lang="en-US" altLang="zh-CN" dirty="0"/>
          </a:p>
          <a:p>
            <a:r>
              <a:rPr lang="en-US" altLang="zh-CN" dirty="0"/>
              <a:t>Shanghai, China</a:t>
            </a:r>
            <a:endParaRPr lang="en-US" altLang="zh-CN" dirty="0"/>
          </a:p>
          <a:p>
            <a:r>
              <a:rPr lang="en-US" altLang="zh-CN" u="sng" dirty="0">
                <a:hlinkClick r:id="rId1"/>
              </a:rPr>
              <a:t>http://reins.se.sjtu.edu.cn/~chenhp</a:t>
            </a:r>
            <a:r>
              <a:rPr lang="en-US" altLang="zh-CN" dirty="0"/>
              <a:t> </a:t>
            </a:r>
            <a:endParaRPr lang="en-US" altLang="zh-CN" dirty="0"/>
          </a:p>
          <a:p>
            <a:r>
              <a:rPr lang="en-US" altLang="zh-CN" dirty="0"/>
              <a:t>e-mail: chen-hp@sjtu.edu.cn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Joins</a:t>
            </a:r>
            <a:endParaRPr kumimoji="1" lang="zh-CN" altLang="en-US" dirty="0"/>
          </a:p>
        </p:txBody>
      </p:sp>
      <p:sp>
        <p:nvSpPr>
          <p:cNvPr id="3" name="内容占位符 2"/>
          <p:cNvSpPr>
            <a:spLocks noGrp="1"/>
          </p:cNvSpPr>
          <p:nvPr>
            <p:ph idx="1"/>
          </p:nvPr>
        </p:nvSpPr>
        <p:spPr/>
        <p:txBody>
          <a:bodyPr/>
          <a:lstStyle/>
          <a:p>
            <a:r>
              <a:rPr lang="en-US" altLang="zh-CN" dirty="0"/>
              <a:t>The </a:t>
            </a:r>
            <a:r>
              <a:rPr lang="en-US" altLang="zh-CN" dirty="0">
                <a:solidFill>
                  <a:schemeClr val="tx2"/>
                </a:solidFill>
              </a:rPr>
              <a:t>join</a:t>
            </a:r>
            <a:r>
              <a:rPr lang="en-US" altLang="zh-CN" dirty="0"/>
              <a:t> method allows one thread to </a:t>
            </a:r>
            <a:r>
              <a:rPr lang="en-US" altLang="zh-CN" dirty="0">
                <a:solidFill>
                  <a:srgbClr val="FF0000"/>
                </a:solidFill>
              </a:rPr>
              <a:t>wait for the completion of another</a:t>
            </a:r>
            <a:r>
              <a:rPr lang="en-US" altLang="zh-CN" dirty="0"/>
              <a:t>. </a:t>
            </a:r>
            <a:endParaRPr lang="en-US" altLang="zh-CN" dirty="0"/>
          </a:p>
          <a:p>
            <a:pPr lvl="1"/>
            <a:r>
              <a:rPr lang="en-US" altLang="zh-CN" dirty="0"/>
              <a:t>If </a:t>
            </a:r>
            <a:r>
              <a:rPr lang="en-US" altLang="zh-CN" dirty="0">
                <a:solidFill>
                  <a:srgbClr val="FF0000"/>
                </a:solidFill>
              </a:rPr>
              <a:t>t </a:t>
            </a:r>
            <a:r>
              <a:rPr lang="en-US" altLang="zh-CN" dirty="0"/>
              <a:t>is a </a:t>
            </a:r>
            <a:r>
              <a:rPr lang="en-US" altLang="zh-CN" dirty="0">
                <a:solidFill>
                  <a:schemeClr val="tx2"/>
                </a:solidFill>
              </a:rPr>
              <a:t>Thread</a:t>
            </a:r>
            <a:r>
              <a:rPr lang="en-US" altLang="zh-CN" dirty="0"/>
              <a:t> object whose thread is currently executing,</a:t>
            </a:r>
            <a:endParaRPr lang="en-US" altLang="zh-CN" dirty="0"/>
          </a:p>
          <a:p>
            <a:pPr marL="541655" lvl="2" indent="0">
              <a:buNone/>
            </a:pPr>
            <a:r>
              <a:rPr lang="en-US" altLang="zh-CN" sz="1500" dirty="0" err="1">
                <a:solidFill>
                  <a:schemeClr val="tx2"/>
                </a:solidFill>
              </a:rPr>
              <a:t>t.join</a:t>
            </a:r>
            <a:r>
              <a:rPr lang="en-US" altLang="zh-CN" sz="1500" dirty="0">
                <a:solidFill>
                  <a:schemeClr val="tx2"/>
                </a:solidFill>
              </a:rPr>
              <a:t>(); </a:t>
            </a:r>
            <a:endParaRPr lang="en-US" altLang="zh-CN" sz="1500" dirty="0">
              <a:solidFill>
                <a:schemeClr val="tx2"/>
              </a:solidFill>
            </a:endParaRPr>
          </a:p>
          <a:p>
            <a:pPr lvl="1"/>
            <a:r>
              <a:rPr lang="en-US" altLang="zh-CN" dirty="0"/>
              <a:t>causes the current thread to pause execution until t's thread terminates. </a:t>
            </a:r>
            <a:endParaRPr lang="en-US" altLang="zh-CN" dirty="0"/>
          </a:p>
          <a:p>
            <a:pPr lvl="1"/>
            <a:endParaRPr lang="en-US" altLang="zh-CN" dirty="0"/>
          </a:p>
          <a:p>
            <a:pPr lvl="1"/>
            <a:r>
              <a:rPr lang="en-US" altLang="zh-CN" dirty="0"/>
              <a:t>Overloads of join allow the programmer to specify a waiting period. However, as with sleep, join is dependent on the OS for timing, so you should not assume that join will wait exactly as long as you specify.</a:t>
            </a:r>
            <a:endParaRPr lang="en-US" altLang="zh-CN" dirty="0"/>
          </a:p>
          <a:p>
            <a:pPr lvl="1"/>
            <a:r>
              <a:rPr lang="en-US" altLang="zh-CN" dirty="0"/>
              <a:t>Like </a:t>
            </a:r>
            <a:r>
              <a:rPr lang="en-US" altLang="zh-CN" dirty="0">
                <a:solidFill>
                  <a:schemeClr val="tx2"/>
                </a:solidFill>
              </a:rPr>
              <a:t>sleep</a:t>
            </a:r>
            <a:r>
              <a:rPr lang="en-US" altLang="zh-CN" dirty="0"/>
              <a:t>, </a:t>
            </a:r>
            <a:r>
              <a:rPr lang="en-US" altLang="zh-CN" dirty="0">
                <a:solidFill>
                  <a:schemeClr val="tx2"/>
                </a:solidFill>
              </a:rPr>
              <a:t>join</a:t>
            </a:r>
            <a:r>
              <a:rPr lang="en-US" altLang="zh-CN" dirty="0"/>
              <a:t> responds to an interrupt by exiting with an </a:t>
            </a:r>
            <a:r>
              <a:rPr lang="en-US" altLang="zh-CN" dirty="0" err="1">
                <a:solidFill>
                  <a:schemeClr val="tx2"/>
                </a:solidFill>
              </a:rPr>
              <a:t>InterruptedException</a:t>
            </a:r>
            <a:r>
              <a:rPr lang="en-US" altLang="zh-CN" dirty="0"/>
              <a:t>.</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The </a:t>
            </a:r>
            <a:r>
              <a:rPr lang="en-US" altLang="zh-CN" dirty="0" err="1">
                <a:effectLst/>
              </a:rPr>
              <a:t>SimpleThreads</a:t>
            </a:r>
            <a:r>
              <a:rPr lang="en-US" altLang="zh-CN" dirty="0">
                <a:effectLst/>
              </a:rPr>
              <a:t> Example</a:t>
            </a:r>
            <a:endParaRPr kumimoji="1" lang="zh-CN" altLang="en-US" dirty="0"/>
          </a:p>
        </p:txBody>
      </p:sp>
      <p:sp>
        <p:nvSpPr>
          <p:cNvPr id="3" name="内容占位符 2"/>
          <p:cNvSpPr>
            <a:spLocks noGrp="1"/>
          </p:cNvSpPr>
          <p:nvPr>
            <p:ph idx="1"/>
          </p:nvPr>
        </p:nvSpPr>
        <p:spPr/>
        <p:txBody>
          <a:bodyPr/>
          <a:lstStyle/>
          <a:p>
            <a:r>
              <a:rPr lang="en-US" altLang="zh-CN" dirty="0" err="1">
                <a:solidFill>
                  <a:schemeClr val="tx2"/>
                </a:solidFill>
              </a:rPr>
              <a:t>SimpleThreads</a:t>
            </a:r>
            <a:r>
              <a:rPr lang="en-US" altLang="zh-CN" dirty="0"/>
              <a:t> consists of two threads. </a:t>
            </a:r>
            <a:endParaRPr lang="en-US" altLang="zh-CN" dirty="0"/>
          </a:p>
          <a:p>
            <a:pPr lvl="1"/>
            <a:r>
              <a:rPr lang="en-US" altLang="zh-CN" dirty="0"/>
              <a:t>The first is the </a:t>
            </a:r>
            <a:r>
              <a:rPr lang="en-US" altLang="zh-CN" dirty="0">
                <a:solidFill>
                  <a:srgbClr val="FF0000"/>
                </a:solidFill>
              </a:rPr>
              <a:t>main</a:t>
            </a:r>
            <a:r>
              <a:rPr lang="en-US" altLang="zh-CN" dirty="0"/>
              <a:t> thread that every Java application has. </a:t>
            </a:r>
            <a:endParaRPr lang="en-US" altLang="zh-CN" dirty="0"/>
          </a:p>
          <a:p>
            <a:pPr lvl="1"/>
            <a:r>
              <a:rPr lang="en-US" altLang="zh-CN" dirty="0"/>
              <a:t>The </a:t>
            </a:r>
            <a:r>
              <a:rPr lang="en-US" altLang="zh-CN" dirty="0">
                <a:solidFill>
                  <a:srgbClr val="FF0000"/>
                </a:solidFill>
              </a:rPr>
              <a:t>main</a:t>
            </a:r>
            <a:r>
              <a:rPr lang="en-US" altLang="zh-CN" dirty="0"/>
              <a:t> thread creates a new thread from the </a:t>
            </a:r>
            <a:r>
              <a:rPr lang="en-US" altLang="zh-CN" dirty="0">
                <a:solidFill>
                  <a:schemeClr val="tx2"/>
                </a:solidFill>
              </a:rPr>
              <a:t>Runnable</a:t>
            </a:r>
            <a:r>
              <a:rPr lang="en-US" altLang="zh-CN" dirty="0"/>
              <a:t> object, </a:t>
            </a:r>
            <a:r>
              <a:rPr lang="en-US" altLang="zh-CN" dirty="0" err="1">
                <a:solidFill>
                  <a:schemeClr val="tx2"/>
                </a:solidFill>
              </a:rPr>
              <a:t>MessageLoop</a:t>
            </a:r>
            <a:r>
              <a:rPr lang="en-US" altLang="zh-CN" dirty="0"/>
              <a:t>, and waits for it to finish. </a:t>
            </a:r>
            <a:endParaRPr lang="en-US" altLang="zh-CN" dirty="0"/>
          </a:p>
          <a:p>
            <a:pPr lvl="1"/>
            <a:endParaRPr lang="en-US" altLang="zh-CN" dirty="0"/>
          </a:p>
          <a:p>
            <a:pPr lvl="1"/>
            <a:r>
              <a:rPr lang="en-US" altLang="zh-CN" dirty="0"/>
              <a:t>If the </a:t>
            </a:r>
            <a:r>
              <a:rPr lang="en-US" altLang="zh-CN" dirty="0" err="1">
                <a:solidFill>
                  <a:schemeClr val="tx2"/>
                </a:solidFill>
              </a:rPr>
              <a:t>MessageLoop</a:t>
            </a:r>
            <a:r>
              <a:rPr lang="en-US" altLang="zh-CN" dirty="0"/>
              <a:t> thread </a:t>
            </a:r>
            <a:r>
              <a:rPr lang="en-US" altLang="zh-CN" dirty="0">
                <a:solidFill>
                  <a:srgbClr val="FF0000"/>
                </a:solidFill>
              </a:rPr>
              <a:t>takes too long to finish</a:t>
            </a:r>
            <a:r>
              <a:rPr lang="en-US" altLang="zh-CN" dirty="0"/>
              <a:t>, the main thread interrupts it.</a:t>
            </a:r>
            <a:endParaRPr lang="en-US" altLang="zh-CN" dirty="0"/>
          </a:p>
          <a:p>
            <a:pPr lvl="1"/>
            <a:r>
              <a:rPr lang="en-US" altLang="zh-CN" dirty="0"/>
              <a:t>The </a:t>
            </a:r>
            <a:r>
              <a:rPr lang="en-US" altLang="zh-CN" dirty="0" err="1">
                <a:solidFill>
                  <a:schemeClr val="tx2"/>
                </a:solidFill>
              </a:rPr>
              <a:t>MessageLoop</a:t>
            </a:r>
            <a:r>
              <a:rPr lang="en-US" altLang="zh-CN" dirty="0"/>
              <a:t> thread prints out a series of messages. </a:t>
            </a:r>
            <a:endParaRPr lang="en-US" altLang="zh-CN" dirty="0"/>
          </a:p>
          <a:p>
            <a:pPr lvl="1"/>
            <a:r>
              <a:rPr lang="en-US" altLang="zh-CN" dirty="0"/>
              <a:t>If interrupted before it has printed all its messages, the </a:t>
            </a:r>
            <a:r>
              <a:rPr lang="en-US" altLang="zh-CN" dirty="0" err="1">
                <a:solidFill>
                  <a:schemeClr val="tx2"/>
                </a:solidFill>
              </a:rPr>
              <a:t>MessageLoop</a:t>
            </a:r>
            <a:r>
              <a:rPr lang="en-US" altLang="zh-CN" dirty="0"/>
              <a:t> thread prints a message and exits.</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The </a:t>
            </a:r>
            <a:r>
              <a:rPr lang="en-US" altLang="zh-CN" dirty="0" err="1">
                <a:effectLst/>
              </a:rPr>
              <a:t>SimpleThreads</a:t>
            </a:r>
            <a:r>
              <a:rPr lang="en-US" altLang="zh-CN" dirty="0">
                <a:effectLst/>
              </a:rPr>
              <a:t> Example</a:t>
            </a:r>
            <a:endParaRPr kumimoji="1" lang="zh-CN" altLang="en-US" dirty="0"/>
          </a:p>
        </p:txBody>
      </p:sp>
      <p:sp>
        <p:nvSpPr>
          <p:cNvPr id="3" name="内容占位符 2"/>
          <p:cNvSpPr>
            <a:spLocks noGrp="1"/>
          </p:cNvSpPr>
          <p:nvPr>
            <p:ph idx="1"/>
          </p:nvPr>
        </p:nvSpPr>
        <p:spPr>
          <a:xfrm>
            <a:off x="1223628" y="681541"/>
            <a:ext cx="6588732" cy="4446641"/>
          </a:xfrm>
        </p:spPr>
        <p:txBody>
          <a:bodyPr>
            <a:normAutofit fontScale="62500" lnSpcReduction="20000"/>
          </a:bodyPr>
          <a:lstStyle/>
          <a:p>
            <a:pPr marL="0" indent="0">
              <a:buNone/>
            </a:pPr>
            <a:r>
              <a:rPr lang="en-US" altLang="zh-CN" dirty="0">
                <a:solidFill>
                  <a:schemeClr val="tx2"/>
                </a:solidFill>
              </a:rPr>
              <a:t>public class </a:t>
            </a:r>
            <a:r>
              <a:rPr lang="en-US" altLang="zh-CN" dirty="0" err="1">
                <a:solidFill>
                  <a:schemeClr val="tx2"/>
                </a:solidFill>
              </a:rPr>
              <a:t>SimpleThreads</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zh-CN" dirty="0">
                <a:solidFill>
                  <a:schemeClr val="accent3">
                    <a:lumMod val="50000"/>
                  </a:schemeClr>
                </a:solidFill>
              </a:rPr>
              <a:t>// Display a message, preceded by </a:t>
            </a:r>
            <a:endParaRPr lang="en-US" altLang="zh-CN" dirty="0">
              <a:solidFill>
                <a:schemeClr val="accent3">
                  <a:lumMod val="50000"/>
                </a:schemeClr>
              </a:solidFill>
            </a:endParaRPr>
          </a:p>
          <a:p>
            <a:pPr marL="0" indent="0">
              <a:buNone/>
            </a:pPr>
            <a:r>
              <a:rPr lang="en-US" altLang="en-US" dirty="0">
                <a:solidFill>
                  <a:schemeClr val="accent3">
                    <a:lumMod val="50000"/>
                  </a:schemeClr>
                </a:solidFill>
              </a:rPr>
              <a:t> </a:t>
            </a:r>
            <a:r>
              <a:rPr lang="en-US" altLang="zh-CN" dirty="0">
                <a:solidFill>
                  <a:schemeClr val="accent3">
                    <a:lumMod val="50000"/>
                  </a:schemeClr>
                </a:solidFill>
              </a:rPr>
              <a:t>// the name of the current thread</a:t>
            </a:r>
            <a:endParaRPr lang="en-US" altLang="zh-CN" dirty="0">
              <a:solidFill>
                <a:schemeClr val="accent3">
                  <a:lumMod val="50000"/>
                </a:schemeClr>
              </a:solidFill>
            </a:endParaRPr>
          </a:p>
          <a:p>
            <a:pPr marL="0" indent="0">
              <a:buNone/>
            </a:pPr>
            <a:r>
              <a:rPr lang="en-US" altLang="en-US" dirty="0">
                <a:solidFill>
                  <a:schemeClr val="tx2"/>
                </a:solidFill>
              </a:rPr>
              <a:t> </a:t>
            </a:r>
            <a:r>
              <a:rPr lang="en-US" altLang="zh-CN" dirty="0">
                <a:solidFill>
                  <a:schemeClr val="tx2"/>
                </a:solidFill>
              </a:rPr>
              <a:t> static void </a:t>
            </a:r>
            <a:r>
              <a:rPr lang="en-US" altLang="zh-CN" dirty="0" err="1">
                <a:solidFill>
                  <a:schemeClr val="tx2"/>
                </a:solidFill>
              </a:rPr>
              <a:t>threadMessage</a:t>
            </a:r>
            <a:r>
              <a:rPr lang="en-US" altLang="zh-CN" dirty="0">
                <a:solidFill>
                  <a:schemeClr val="tx2"/>
                </a:solidFill>
              </a:rPr>
              <a:t>(String message)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String </a:t>
            </a:r>
            <a:r>
              <a:rPr lang="en-US" altLang="zh-CN" dirty="0" err="1">
                <a:solidFill>
                  <a:schemeClr val="tx2"/>
                </a:solidFill>
              </a:rPr>
              <a:t>threadName</a:t>
            </a:r>
            <a:r>
              <a:rPr lang="en-US" altLang="zh-CN" dirty="0">
                <a:solidFill>
                  <a:schemeClr val="tx2"/>
                </a:solidFill>
              </a:rPr>
              <a:t> = </a:t>
            </a:r>
            <a:r>
              <a:rPr lang="en-US" altLang="zh-CN" dirty="0" err="1">
                <a:solidFill>
                  <a:schemeClr val="tx2"/>
                </a:solidFill>
              </a:rPr>
              <a:t>Thread.currentThread</a:t>
            </a:r>
            <a:r>
              <a:rPr lang="en-US" altLang="zh-CN" dirty="0">
                <a:solidFill>
                  <a:schemeClr val="tx2"/>
                </a:solidFill>
              </a:rPr>
              <a:t>().</a:t>
            </a:r>
            <a:r>
              <a:rPr lang="en-US" altLang="zh-CN" dirty="0" err="1">
                <a:solidFill>
                  <a:schemeClr val="tx2"/>
                </a:solidFill>
              </a:rPr>
              <a:t>getName</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err="1">
                <a:solidFill>
                  <a:schemeClr val="tx2"/>
                </a:solidFill>
              </a:rPr>
              <a:t>System.out.format</a:t>
            </a:r>
            <a:r>
              <a:rPr lang="en-US" altLang="zh-CN" dirty="0">
                <a:solidFill>
                  <a:schemeClr val="tx2"/>
                </a:solidFill>
              </a:rPr>
              <a:t>("%s: %</a:t>
            </a:r>
            <a:r>
              <a:rPr lang="en-US" altLang="zh-CN" dirty="0" err="1">
                <a:solidFill>
                  <a:schemeClr val="tx2"/>
                </a:solidFill>
              </a:rPr>
              <a:t>s%n</a:t>
            </a:r>
            <a:r>
              <a:rPr lang="en-US" altLang="zh-CN" dirty="0">
                <a:solidFill>
                  <a:schemeClr val="tx2"/>
                </a:solidFill>
              </a:rPr>
              <a:t>", </a:t>
            </a:r>
            <a:r>
              <a:rPr lang="en-US" altLang="zh-CN" dirty="0" err="1">
                <a:solidFill>
                  <a:schemeClr val="tx2"/>
                </a:solidFill>
              </a:rPr>
              <a:t>threadName</a:t>
            </a:r>
            <a:r>
              <a:rPr lang="en-US" altLang="zh-CN" dirty="0">
                <a:solidFill>
                  <a:schemeClr val="tx2"/>
                </a:solidFill>
              </a:rPr>
              <a:t>, message);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private static class </a:t>
            </a:r>
            <a:r>
              <a:rPr lang="en-US" altLang="zh-CN" dirty="0" err="1">
                <a:solidFill>
                  <a:schemeClr val="tx2"/>
                </a:solidFill>
              </a:rPr>
              <a:t>MessageLoop</a:t>
            </a:r>
            <a:r>
              <a:rPr lang="en-US" altLang="zh-CN" dirty="0">
                <a:solidFill>
                  <a:schemeClr val="tx2"/>
                </a:solidFill>
              </a:rPr>
              <a:t> implements Runnable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public void run()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String </a:t>
            </a:r>
            <a:r>
              <a:rPr lang="en-US" altLang="zh-CN" dirty="0" err="1">
                <a:solidFill>
                  <a:schemeClr val="tx2"/>
                </a:solidFill>
              </a:rPr>
              <a:t>importantInfo</a:t>
            </a:r>
            <a:r>
              <a:rPr lang="en-US" altLang="zh-CN" dirty="0">
                <a:solidFill>
                  <a:schemeClr val="tx2"/>
                </a:solidFill>
              </a:rPr>
              <a:t>[]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"Mares eat oats", "Does eat oats", "Little lambs eat ivy", "A kid will eat ivy too”</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try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for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i</a:t>
            </a:r>
            <a:r>
              <a:rPr lang="en-US" altLang="zh-CN" dirty="0">
                <a:solidFill>
                  <a:schemeClr val="tx2"/>
                </a:solidFill>
              </a:rPr>
              <a:t> = 0; </a:t>
            </a:r>
            <a:r>
              <a:rPr lang="en-US" altLang="zh-CN" dirty="0" err="1">
                <a:solidFill>
                  <a:schemeClr val="tx2"/>
                </a:solidFill>
              </a:rPr>
              <a:t>i</a:t>
            </a:r>
            <a:r>
              <a:rPr lang="en-US" altLang="zh-CN" dirty="0">
                <a:solidFill>
                  <a:schemeClr val="tx2"/>
                </a:solidFill>
              </a:rPr>
              <a:t> &lt; </a:t>
            </a:r>
            <a:r>
              <a:rPr lang="en-US" altLang="zh-CN" dirty="0" err="1">
                <a:solidFill>
                  <a:schemeClr val="tx2"/>
                </a:solidFill>
              </a:rPr>
              <a:t>importantInfo.length</a:t>
            </a:r>
            <a:r>
              <a:rPr lang="en-US" altLang="zh-CN" dirty="0">
                <a:solidFill>
                  <a:schemeClr val="tx2"/>
                </a:solidFill>
              </a:rPr>
              <a:t>; </a:t>
            </a:r>
            <a:r>
              <a:rPr lang="en-US" altLang="zh-CN" dirty="0" err="1">
                <a:solidFill>
                  <a:schemeClr val="tx2"/>
                </a:solidFill>
              </a:rPr>
              <a:t>i</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accent3">
                    <a:lumMod val="50000"/>
                  </a:schemeClr>
                </a:solidFill>
              </a:rPr>
              <a:t>         </a:t>
            </a:r>
            <a:r>
              <a:rPr lang="en-US" altLang="zh-CN" dirty="0">
                <a:solidFill>
                  <a:schemeClr val="accent3">
                    <a:lumMod val="50000"/>
                  </a:schemeClr>
                </a:solidFill>
              </a:rPr>
              <a:t> </a:t>
            </a:r>
            <a:r>
              <a:rPr lang="en-US" altLang="en-US" dirty="0">
                <a:solidFill>
                  <a:schemeClr val="accent3">
                    <a:lumMod val="50000"/>
                  </a:schemeClr>
                </a:solidFill>
              </a:rPr>
              <a:t>     </a:t>
            </a:r>
            <a:r>
              <a:rPr lang="en-US" altLang="zh-CN" dirty="0">
                <a:solidFill>
                  <a:schemeClr val="accent3">
                    <a:lumMod val="50000"/>
                  </a:schemeClr>
                </a:solidFill>
              </a:rPr>
              <a:t>// Pause for 4 seconds </a:t>
            </a:r>
            <a:endParaRPr lang="en-US" altLang="zh-CN" dirty="0">
              <a:solidFill>
                <a:schemeClr val="accent3">
                  <a:lumMod val="50000"/>
                </a:schemeClr>
              </a:solidFill>
            </a:endParaRPr>
          </a:p>
          <a:p>
            <a:pPr marL="0" indent="0">
              <a:buNone/>
            </a:pPr>
            <a:r>
              <a:rPr lang="en-US" altLang="en-US" dirty="0">
                <a:solidFill>
                  <a:schemeClr val="tx2"/>
                </a:solidFill>
              </a:rPr>
              <a:t>               </a:t>
            </a:r>
            <a:r>
              <a:rPr lang="en-US" altLang="zh-CN" dirty="0" err="1">
                <a:solidFill>
                  <a:schemeClr val="tx2"/>
                </a:solidFill>
              </a:rPr>
              <a:t>Thread.sleep</a:t>
            </a:r>
            <a:r>
              <a:rPr lang="en-US" altLang="zh-CN" dirty="0">
                <a:solidFill>
                  <a:schemeClr val="tx2"/>
                </a:solidFill>
              </a:rPr>
              <a:t>(4000);</a:t>
            </a:r>
            <a:endParaRPr lang="en-US" altLang="zh-CN" dirty="0">
              <a:solidFill>
                <a:schemeClr val="tx2"/>
              </a:solidFill>
            </a:endParaRPr>
          </a:p>
          <a:p>
            <a:pPr marL="0" indent="0">
              <a:buNone/>
            </a:pPr>
            <a:r>
              <a:rPr lang="en-US" altLang="en-US" dirty="0">
                <a:solidFill>
                  <a:schemeClr val="accent3">
                    <a:lumMod val="50000"/>
                  </a:schemeClr>
                </a:solidFill>
              </a:rPr>
              <a:t>              </a:t>
            </a:r>
            <a:r>
              <a:rPr lang="en-US" altLang="zh-CN" dirty="0">
                <a:solidFill>
                  <a:schemeClr val="accent3">
                    <a:lumMod val="50000"/>
                  </a:schemeClr>
                </a:solidFill>
              </a:rPr>
              <a:t> // Print a message </a:t>
            </a:r>
            <a:endParaRPr lang="en-US" altLang="zh-CN" dirty="0">
              <a:solidFill>
                <a:schemeClr val="accent3">
                  <a:lumMod val="50000"/>
                </a:schemeClr>
              </a:solidFill>
            </a:endParaRPr>
          </a:p>
          <a:p>
            <a:pPr marL="0" indent="0">
              <a:buNone/>
            </a:pPr>
            <a:r>
              <a:rPr lang="en-US" altLang="en-US" dirty="0">
                <a:solidFill>
                  <a:schemeClr val="tx2"/>
                </a:solidFill>
              </a:rPr>
              <a:t>               </a:t>
            </a:r>
            <a:r>
              <a:rPr lang="en-US" altLang="zh-CN" dirty="0" err="1">
                <a:solidFill>
                  <a:schemeClr val="tx2"/>
                </a:solidFill>
              </a:rPr>
              <a:t>threadMessage</a:t>
            </a:r>
            <a:r>
              <a:rPr lang="en-US" altLang="zh-CN" dirty="0">
                <a:solidFill>
                  <a:schemeClr val="tx2"/>
                </a:solidFill>
              </a:rPr>
              <a:t>(</a:t>
            </a:r>
            <a:r>
              <a:rPr lang="en-US" altLang="zh-CN" dirty="0" err="1">
                <a:solidFill>
                  <a:schemeClr val="tx2"/>
                </a:solidFill>
              </a:rPr>
              <a:t>importantInfo</a:t>
            </a:r>
            <a:r>
              <a:rPr lang="en-US" altLang="zh-CN" dirty="0">
                <a:solidFill>
                  <a:schemeClr val="tx2"/>
                </a:solidFill>
              </a:rPr>
              <a:t>[</a:t>
            </a:r>
            <a:r>
              <a:rPr lang="en-US" altLang="zh-CN" dirty="0" err="1">
                <a:solidFill>
                  <a:schemeClr val="tx2"/>
                </a:solidFill>
              </a:rPr>
              <a:t>i</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catch (</a:t>
            </a:r>
            <a:r>
              <a:rPr lang="en-US" altLang="zh-CN" dirty="0" err="1">
                <a:solidFill>
                  <a:schemeClr val="tx2"/>
                </a:solidFill>
              </a:rPr>
              <a:t>InterruptedException</a:t>
            </a:r>
            <a:r>
              <a:rPr lang="en-US" altLang="zh-CN" dirty="0">
                <a:solidFill>
                  <a:schemeClr val="tx2"/>
                </a:solidFill>
              </a:rPr>
              <a:t> e)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threadMessage</a:t>
            </a:r>
            <a:r>
              <a:rPr lang="en-US" altLang="zh-CN" dirty="0">
                <a:solidFill>
                  <a:schemeClr val="tx2"/>
                </a:solidFill>
              </a:rPr>
              <a:t>("I wasn't done!");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a:t>
            </a:r>
            <a:endParaRPr lang="en-US" altLang="zh-CN" dirty="0">
              <a:solidFill>
                <a:schemeClr val="tx2"/>
              </a:solidFill>
            </a:endParaRPr>
          </a:p>
          <a:p>
            <a:pPr marL="0" indent="0">
              <a:buNone/>
            </a:pPr>
            <a:endParaRPr kumimoji="1"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The </a:t>
            </a:r>
            <a:r>
              <a:rPr lang="en-US" altLang="zh-CN" dirty="0" err="1">
                <a:effectLst/>
              </a:rPr>
              <a:t>SimpleThreads</a:t>
            </a:r>
            <a:r>
              <a:rPr lang="en-US" altLang="zh-CN" dirty="0">
                <a:effectLst/>
              </a:rPr>
              <a:t> Example</a:t>
            </a:r>
            <a:endParaRPr kumimoji="1"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en-US" dirty="0">
                <a:solidFill>
                  <a:schemeClr val="tx2"/>
                </a:solidFill>
              </a:rPr>
              <a:t>   </a:t>
            </a:r>
            <a:r>
              <a:rPr lang="en-US" altLang="zh-CN" dirty="0">
                <a:solidFill>
                  <a:schemeClr val="tx2"/>
                </a:solidFill>
              </a:rPr>
              <a:t>public static void main(String </a:t>
            </a:r>
            <a:r>
              <a:rPr lang="en-US" altLang="zh-CN" dirty="0" err="1">
                <a:solidFill>
                  <a:schemeClr val="tx2"/>
                </a:solidFill>
              </a:rPr>
              <a:t>args</a:t>
            </a:r>
            <a:r>
              <a:rPr lang="en-US" altLang="zh-CN" dirty="0">
                <a:solidFill>
                  <a:schemeClr val="tx2"/>
                </a:solidFill>
              </a:rPr>
              <a:t>[]) throws </a:t>
            </a:r>
            <a:r>
              <a:rPr lang="en-US" altLang="zh-CN" dirty="0" err="1">
                <a:solidFill>
                  <a:schemeClr val="tx2"/>
                </a:solidFill>
              </a:rPr>
              <a:t>InterruptedException</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zh-CN" dirty="0">
                <a:solidFill>
                  <a:schemeClr val="accent3">
                    <a:lumMod val="50000"/>
                  </a:schemeClr>
                </a:solidFill>
              </a:rPr>
              <a:t>// Delay, in milliseconds before </a:t>
            </a:r>
            <a:endParaRPr lang="en-US" altLang="zh-CN" dirty="0">
              <a:solidFill>
                <a:schemeClr val="accent3">
                  <a:lumMod val="50000"/>
                </a:schemeClr>
              </a:solidFill>
            </a:endParaRPr>
          </a:p>
          <a:p>
            <a:pPr marL="0" indent="0">
              <a:buNone/>
            </a:pPr>
            <a:r>
              <a:rPr lang="en-US" altLang="en-US" dirty="0">
                <a:solidFill>
                  <a:schemeClr val="accent3">
                    <a:lumMod val="50000"/>
                  </a:schemeClr>
                </a:solidFill>
              </a:rPr>
              <a:t>      </a:t>
            </a:r>
            <a:r>
              <a:rPr lang="en-US" altLang="zh-CN" dirty="0">
                <a:solidFill>
                  <a:schemeClr val="accent3">
                    <a:lumMod val="50000"/>
                  </a:schemeClr>
                </a:solidFill>
              </a:rPr>
              <a:t>// we interrupt </a:t>
            </a:r>
            <a:r>
              <a:rPr lang="en-US" altLang="zh-CN" dirty="0" err="1">
                <a:solidFill>
                  <a:schemeClr val="accent3">
                    <a:lumMod val="50000"/>
                  </a:schemeClr>
                </a:solidFill>
              </a:rPr>
              <a:t>MessageLoop</a:t>
            </a:r>
            <a:r>
              <a:rPr lang="en-US" altLang="zh-CN" dirty="0">
                <a:solidFill>
                  <a:schemeClr val="accent3">
                    <a:lumMod val="50000"/>
                  </a:schemeClr>
                </a:solidFill>
              </a:rPr>
              <a:t> </a:t>
            </a:r>
            <a:endParaRPr lang="en-US" altLang="zh-CN" dirty="0">
              <a:solidFill>
                <a:schemeClr val="accent3">
                  <a:lumMod val="50000"/>
                </a:schemeClr>
              </a:solidFill>
            </a:endParaRPr>
          </a:p>
          <a:p>
            <a:pPr marL="0" indent="0">
              <a:buNone/>
            </a:pPr>
            <a:r>
              <a:rPr lang="en-US" altLang="en-US" dirty="0">
                <a:solidFill>
                  <a:schemeClr val="accent3">
                    <a:lumMod val="50000"/>
                  </a:schemeClr>
                </a:solidFill>
              </a:rPr>
              <a:t>      </a:t>
            </a:r>
            <a:r>
              <a:rPr lang="en-US" altLang="zh-CN" dirty="0">
                <a:solidFill>
                  <a:schemeClr val="accent3">
                    <a:lumMod val="50000"/>
                  </a:schemeClr>
                </a:solidFill>
              </a:rPr>
              <a:t>// thread (default one hour). </a:t>
            </a:r>
            <a:endParaRPr lang="en-US" altLang="zh-CN" dirty="0">
              <a:solidFill>
                <a:schemeClr val="accent3">
                  <a:lumMod val="50000"/>
                </a:schemeClr>
              </a:solidFill>
            </a:endParaRPr>
          </a:p>
          <a:p>
            <a:pPr marL="0" indent="0">
              <a:buNone/>
            </a:pPr>
            <a:r>
              <a:rPr lang="en-US" altLang="en-US" dirty="0">
                <a:solidFill>
                  <a:schemeClr val="tx2"/>
                </a:solidFill>
              </a:rPr>
              <a:t>      </a:t>
            </a:r>
            <a:r>
              <a:rPr lang="en-US" altLang="zh-CN" dirty="0">
                <a:solidFill>
                  <a:schemeClr val="tx2"/>
                </a:solidFill>
              </a:rPr>
              <a:t>long patience = 1000 * 60 * 60;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en-US" dirty="0">
                <a:solidFill>
                  <a:schemeClr val="accent3">
                    <a:lumMod val="50000"/>
                  </a:schemeClr>
                </a:solidFill>
              </a:rPr>
              <a:t>      </a:t>
            </a:r>
            <a:r>
              <a:rPr lang="en-US" altLang="zh-CN" dirty="0">
                <a:solidFill>
                  <a:schemeClr val="accent3">
                    <a:lumMod val="50000"/>
                  </a:schemeClr>
                </a:solidFill>
              </a:rPr>
              <a:t>// If command line argument </a:t>
            </a:r>
            <a:endParaRPr lang="en-US" altLang="zh-CN" dirty="0">
              <a:solidFill>
                <a:schemeClr val="accent3">
                  <a:lumMod val="50000"/>
                </a:schemeClr>
              </a:solidFill>
            </a:endParaRPr>
          </a:p>
          <a:p>
            <a:pPr marL="0" indent="0">
              <a:buNone/>
            </a:pPr>
            <a:r>
              <a:rPr lang="en-US" altLang="en-US" dirty="0">
                <a:solidFill>
                  <a:schemeClr val="accent3">
                    <a:lumMod val="50000"/>
                  </a:schemeClr>
                </a:solidFill>
              </a:rPr>
              <a:t>      </a:t>
            </a:r>
            <a:r>
              <a:rPr lang="en-US" altLang="zh-CN" dirty="0">
                <a:solidFill>
                  <a:schemeClr val="accent3">
                    <a:lumMod val="50000"/>
                  </a:schemeClr>
                </a:solidFill>
              </a:rPr>
              <a:t>// present, gives patience </a:t>
            </a:r>
            <a:endParaRPr lang="en-US" altLang="zh-CN" dirty="0">
              <a:solidFill>
                <a:schemeClr val="accent3">
                  <a:lumMod val="50000"/>
                </a:schemeClr>
              </a:solidFill>
            </a:endParaRPr>
          </a:p>
          <a:p>
            <a:pPr marL="0" indent="0">
              <a:buNone/>
            </a:pPr>
            <a:r>
              <a:rPr lang="en-US" altLang="en-US" dirty="0">
                <a:solidFill>
                  <a:schemeClr val="accent3">
                    <a:lumMod val="50000"/>
                  </a:schemeClr>
                </a:solidFill>
              </a:rPr>
              <a:t>      </a:t>
            </a:r>
            <a:r>
              <a:rPr lang="en-US" altLang="zh-CN" dirty="0">
                <a:solidFill>
                  <a:schemeClr val="accent3">
                    <a:lumMod val="50000"/>
                  </a:schemeClr>
                </a:solidFill>
              </a:rPr>
              <a:t>// in seconds. </a:t>
            </a:r>
            <a:endParaRPr lang="en-US" altLang="zh-CN" dirty="0">
              <a:solidFill>
                <a:schemeClr val="accent3">
                  <a:lumMod val="50000"/>
                </a:schemeClr>
              </a:solidFill>
            </a:endParaRPr>
          </a:p>
          <a:p>
            <a:pPr marL="0" indent="0">
              <a:buNone/>
            </a:pPr>
            <a:r>
              <a:rPr lang="en-US" altLang="en-US" dirty="0">
                <a:solidFill>
                  <a:schemeClr val="tx2"/>
                </a:solidFill>
              </a:rPr>
              <a:t>      </a:t>
            </a:r>
            <a:r>
              <a:rPr lang="en-US" altLang="zh-CN" dirty="0">
                <a:solidFill>
                  <a:schemeClr val="tx2"/>
                </a:solidFill>
              </a:rPr>
              <a:t>if (</a:t>
            </a:r>
            <a:r>
              <a:rPr lang="en-US" altLang="zh-CN" dirty="0" err="1">
                <a:solidFill>
                  <a:schemeClr val="tx2"/>
                </a:solidFill>
              </a:rPr>
              <a:t>args.length</a:t>
            </a:r>
            <a:r>
              <a:rPr lang="en-US" altLang="zh-CN" dirty="0">
                <a:solidFill>
                  <a:schemeClr val="tx2"/>
                </a:solidFill>
              </a:rPr>
              <a:t> &gt; 0)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try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patience = </a:t>
            </a:r>
            <a:r>
              <a:rPr lang="en-US" altLang="zh-CN" dirty="0" err="1">
                <a:solidFill>
                  <a:schemeClr val="tx2"/>
                </a:solidFill>
              </a:rPr>
              <a:t>Long.parseLong</a:t>
            </a:r>
            <a:r>
              <a:rPr lang="en-US" altLang="zh-CN" dirty="0">
                <a:solidFill>
                  <a:schemeClr val="tx2"/>
                </a:solidFill>
              </a:rPr>
              <a:t>(</a:t>
            </a:r>
            <a:r>
              <a:rPr lang="en-US" altLang="zh-CN" dirty="0" err="1">
                <a:solidFill>
                  <a:schemeClr val="tx2"/>
                </a:solidFill>
              </a:rPr>
              <a:t>args</a:t>
            </a:r>
            <a:r>
              <a:rPr lang="en-US" altLang="zh-CN" dirty="0">
                <a:solidFill>
                  <a:schemeClr val="tx2"/>
                </a:solidFill>
              </a:rPr>
              <a:t>[0]) * 1000;</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 catch (</a:t>
            </a:r>
            <a:r>
              <a:rPr lang="en-US" altLang="zh-CN" dirty="0" err="1">
                <a:solidFill>
                  <a:schemeClr val="tx2"/>
                </a:solidFill>
              </a:rPr>
              <a:t>NumberFormatException</a:t>
            </a:r>
            <a:r>
              <a:rPr lang="en-US" altLang="zh-CN" dirty="0">
                <a:solidFill>
                  <a:schemeClr val="tx2"/>
                </a:solidFill>
              </a:rPr>
              <a:t> e)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System.err.println</a:t>
            </a:r>
            <a:r>
              <a:rPr lang="en-US" altLang="zh-CN" dirty="0">
                <a:solidFill>
                  <a:schemeClr val="tx2"/>
                </a:solidFill>
              </a:rPr>
              <a:t>("Argument must be an integer."); </a:t>
            </a:r>
            <a:endParaRPr lang="en-US" altLang="zh-CN" dirty="0">
              <a:solidFill>
                <a:schemeClr val="tx2"/>
              </a:solidFill>
            </a:endParaRPr>
          </a:p>
          <a:p>
            <a:pPr marL="0" indent="0">
              <a:buNone/>
            </a:pPr>
            <a:r>
              <a:rPr lang="en-US" altLang="en-US" dirty="0">
                <a:solidFill>
                  <a:schemeClr val="tx2"/>
                </a:solidFill>
              </a:rPr>
              <a:t>            </a:t>
            </a:r>
            <a:r>
              <a:rPr lang="en-US" altLang="zh-CN" dirty="0" err="1">
                <a:solidFill>
                  <a:schemeClr val="tx2"/>
                </a:solidFill>
              </a:rPr>
              <a:t>System.exit</a:t>
            </a:r>
            <a:r>
              <a:rPr lang="en-US" altLang="zh-CN" dirty="0">
                <a:solidFill>
                  <a:schemeClr val="tx2"/>
                </a:solidFill>
              </a:rPr>
              <a:t>(1);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endParaRPr lang="en-US" altLang="zh-CN"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The </a:t>
            </a:r>
            <a:r>
              <a:rPr lang="en-US" altLang="zh-CN" dirty="0" err="1">
                <a:effectLst/>
              </a:rPr>
              <a:t>SimpleThreads</a:t>
            </a:r>
            <a:r>
              <a:rPr lang="en-US" altLang="zh-CN" dirty="0">
                <a:effectLst/>
              </a:rPr>
              <a:t> Example</a:t>
            </a:r>
            <a:endParaRPr kumimoji="1" lang="zh-CN" altLang="en-US" dirty="0"/>
          </a:p>
        </p:txBody>
      </p:sp>
      <p:sp>
        <p:nvSpPr>
          <p:cNvPr id="3" name="内容占位符 2"/>
          <p:cNvSpPr>
            <a:spLocks noGrp="1"/>
          </p:cNvSpPr>
          <p:nvPr>
            <p:ph idx="1"/>
          </p:nvPr>
        </p:nvSpPr>
        <p:spPr>
          <a:xfrm>
            <a:off x="1223628" y="681541"/>
            <a:ext cx="6588732" cy="4446641"/>
          </a:xfrm>
        </p:spPr>
        <p:txBody>
          <a:bodyPr>
            <a:normAutofit fontScale="92500" lnSpcReduction="20000"/>
          </a:bodyPr>
          <a:lstStyle/>
          <a:p>
            <a:pPr marL="0" indent="0">
              <a:buNone/>
            </a:pPr>
            <a:r>
              <a:rPr lang="en-US" altLang="en-US" sz="1050" dirty="0">
                <a:solidFill>
                  <a:schemeClr val="tx2"/>
                </a:solidFill>
              </a:rPr>
              <a:t>     </a:t>
            </a:r>
            <a:r>
              <a:rPr lang="en-US" altLang="zh-CN" sz="1050" dirty="0" err="1">
                <a:solidFill>
                  <a:schemeClr val="tx2"/>
                </a:solidFill>
              </a:rPr>
              <a:t>threadMessage</a:t>
            </a:r>
            <a:r>
              <a:rPr lang="en-US" altLang="zh-CN" sz="1050" dirty="0">
                <a:solidFill>
                  <a:schemeClr val="tx2"/>
                </a:solidFill>
              </a:rPr>
              <a:t>("Starting </a:t>
            </a:r>
            <a:r>
              <a:rPr lang="en-US" altLang="zh-CN" sz="1050" dirty="0" err="1">
                <a:solidFill>
                  <a:schemeClr val="tx2"/>
                </a:solidFill>
              </a:rPr>
              <a:t>MessageLoop</a:t>
            </a:r>
            <a:r>
              <a:rPr lang="en-US" altLang="zh-CN" sz="1050" dirty="0">
                <a:solidFill>
                  <a:schemeClr val="tx2"/>
                </a:solidFill>
              </a:rPr>
              <a:t> thread"); </a:t>
            </a:r>
            <a:endParaRPr lang="en-US" altLang="zh-CN" sz="1050" dirty="0">
              <a:solidFill>
                <a:schemeClr val="tx2"/>
              </a:solidFill>
            </a:endParaRPr>
          </a:p>
          <a:p>
            <a:pPr marL="0" indent="0">
              <a:buNone/>
            </a:pPr>
            <a:r>
              <a:rPr lang="en-US" altLang="en-US" sz="1050" dirty="0">
                <a:solidFill>
                  <a:schemeClr val="tx2"/>
                </a:solidFill>
              </a:rPr>
              <a:t>     </a:t>
            </a:r>
            <a:r>
              <a:rPr lang="en-US" altLang="zh-CN" sz="1050" dirty="0">
                <a:solidFill>
                  <a:schemeClr val="tx2"/>
                </a:solidFill>
              </a:rPr>
              <a:t>long </a:t>
            </a:r>
            <a:r>
              <a:rPr lang="en-US" altLang="zh-CN" sz="1050" dirty="0" err="1">
                <a:solidFill>
                  <a:schemeClr val="tx2"/>
                </a:solidFill>
              </a:rPr>
              <a:t>startTime</a:t>
            </a:r>
            <a:r>
              <a:rPr lang="en-US" altLang="zh-CN" sz="1050" dirty="0">
                <a:solidFill>
                  <a:schemeClr val="tx2"/>
                </a:solidFill>
              </a:rPr>
              <a:t> = </a:t>
            </a:r>
            <a:r>
              <a:rPr lang="en-US" altLang="zh-CN" sz="1050" dirty="0" err="1">
                <a:solidFill>
                  <a:schemeClr val="tx2"/>
                </a:solidFill>
              </a:rPr>
              <a:t>System.currentTimeMillis</a:t>
            </a:r>
            <a:r>
              <a:rPr lang="en-US" altLang="zh-CN" sz="1050" dirty="0">
                <a:solidFill>
                  <a:schemeClr val="tx2"/>
                </a:solidFill>
              </a:rPr>
              <a:t>(); </a:t>
            </a:r>
            <a:endParaRPr lang="en-US" altLang="zh-CN" sz="1050" dirty="0">
              <a:solidFill>
                <a:schemeClr val="tx2"/>
              </a:solidFill>
            </a:endParaRPr>
          </a:p>
          <a:p>
            <a:pPr marL="0" indent="0">
              <a:buNone/>
            </a:pPr>
            <a:r>
              <a:rPr lang="en-US" altLang="en-US" sz="1050" dirty="0">
                <a:solidFill>
                  <a:schemeClr val="tx2"/>
                </a:solidFill>
              </a:rPr>
              <a:t>     </a:t>
            </a:r>
            <a:r>
              <a:rPr lang="en-US" altLang="zh-CN" sz="1050" dirty="0">
                <a:solidFill>
                  <a:schemeClr val="tx2"/>
                </a:solidFill>
              </a:rPr>
              <a:t>Thread t = new Thread(new </a:t>
            </a:r>
            <a:r>
              <a:rPr lang="en-US" altLang="zh-CN" sz="1050" dirty="0" err="1">
                <a:solidFill>
                  <a:schemeClr val="tx2"/>
                </a:solidFill>
              </a:rPr>
              <a:t>MessageLoop</a:t>
            </a:r>
            <a:r>
              <a:rPr lang="en-US" altLang="zh-CN" sz="1050" dirty="0">
                <a:solidFill>
                  <a:schemeClr val="tx2"/>
                </a:solidFill>
              </a:rPr>
              <a:t>()); </a:t>
            </a:r>
            <a:endParaRPr lang="en-US" altLang="zh-CN" sz="1050" dirty="0">
              <a:solidFill>
                <a:schemeClr val="tx2"/>
              </a:solidFill>
            </a:endParaRPr>
          </a:p>
          <a:p>
            <a:pPr marL="0" indent="0">
              <a:buNone/>
            </a:pPr>
            <a:r>
              <a:rPr lang="en-US" altLang="en-US" sz="1050" dirty="0">
                <a:solidFill>
                  <a:schemeClr val="tx2"/>
                </a:solidFill>
              </a:rPr>
              <a:t>     </a:t>
            </a:r>
            <a:r>
              <a:rPr lang="en-US" altLang="zh-CN" sz="1050" dirty="0" err="1">
                <a:solidFill>
                  <a:schemeClr val="tx2"/>
                </a:solidFill>
              </a:rPr>
              <a:t>t.start</a:t>
            </a:r>
            <a:r>
              <a:rPr lang="en-US" altLang="zh-CN" sz="1050" dirty="0">
                <a:solidFill>
                  <a:schemeClr val="tx2"/>
                </a:solidFill>
              </a:rPr>
              <a:t>(); </a:t>
            </a:r>
            <a:endParaRPr lang="en-US" altLang="zh-CN" sz="1050" dirty="0">
              <a:solidFill>
                <a:schemeClr val="tx2"/>
              </a:solidFill>
            </a:endParaRPr>
          </a:p>
          <a:p>
            <a:pPr marL="0" indent="0">
              <a:buNone/>
            </a:pPr>
            <a:endParaRPr lang="en-US" altLang="zh-CN" sz="1050" dirty="0">
              <a:solidFill>
                <a:schemeClr val="tx2"/>
              </a:solidFill>
            </a:endParaRPr>
          </a:p>
          <a:p>
            <a:pPr marL="0" indent="0">
              <a:buNone/>
            </a:pPr>
            <a:r>
              <a:rPr lang="en-US" altLang="en-US" sz="1050" dirty="0">
                <a:solidFill>
                  <a:schemeClr val="tx2"/>
                </a:solidFill>
              </a:rPr>
              <a:t>     </a:t>
            </a:r>
            <a:r>
              <a:rPr lang="en-US" altLang="zh-CN" sz="1050" dirty="0" err="1">
                <a:solidFill>
                  <a:schemeClr val="tx2"/>
                </a:solidFill>
              </a:rPr>
              <a:t>threadMessage</a:t>
            </a:r>
            <a:r>
              <a:rPr lang="en-US" altLang="zh-CN" sz="1050" dirty="0">
                <a:solidFill>
                  <a:schemeClr val="tx2"/>
                </a:solidFill>
              </a:rPr>
              <a:t>("Waiting for </a:t>
            </a:r>
            <a:r>
              <a:rPr lang="en-US" altLang="zh-CN" sz="1050" dirty="0" err="1">
                <a:solidFill>
                  <a:schemeClr val="tx2"/>
                </a:solidFill>
              </a:rPr>
              <a:t>MessageLoop</a:t>
            </a:r>
            <a:r>
              <a:rPr lang="en-US" altLang="zh-CN" sz="1050" dirty="0">
                <a:solidFill>
                  <a:schemeClr val="tx2"/>
                </a:solidFill>
              </a:rPr>
              <a:t> thread to finish"); </a:t>
            </a:r>
            <a:endParaRPr lang="en-US" altLang="zh-CN" sz="1050" dirty="0">
              <a:solidFill>
                <a:schemeClr val="tx2"/>
              </a:solidFill>
            </a:endParaRPr>
          </a:p>
          <a:p>
            <a:pPr marL="0" indent="0">
              <a:buNone/>
            </a:pPr>
            <a:r>
              <a:rPr lang="en-US" altLang="en-US" sz="1050" dirty="0">
                <a:solidFill>
                  <a:schemeClr val="accent3">
                    <a:lumMod val="50000"/>
                  </a:schemeClr>
                </a:solidFill>
              </a:rPr>
              <a:t>     </a:t>
            </a:r>
            <a:r>
              <a:rPr lang="en-US" altLang="zh-CN" sz="1050" dirty="0">
                <a:solidFill>
                  <a:schemeClr val="accent3">
                    <a:lumMod val="50000"/>
                  </a:schemeClr>
                </a:solidFill>
              </a:rPr>
              <a:t>// loop until </a:t>
            </a:r>
            <a:r>
              <a:rPr lang="en-US" altLang="zh-CN" sz="1050" dirty="0" err="1">
                <a:solidFill>
                  <a:schemeClr val="accent3">
                    <a:lumMod val="50000"/>
                  </a:schemeClr>
                </a:solidFill>
              </a:rPr>
              <a:t>MessageLoop</a:t>
            </a:r>
            <a:r>
              <a:rPr lang="en-US" altLang="zh-CN" sz="1050" dirty="0">
                <a:solidFill>
                  <a:schemeClr val="accent3">
                    <a:lumMod val="50000"/>
                  </a:schemeClr>
                </a:solidFill>
              </a:rPr>
              <a:t> </a:t>
            </a:r>
            <a:endParaRPr lang="en-US" altLang="zh-CN" sz="1050" dirty="0">
              <a:solidFill>
                <a:schemeClr val="accent3">
                  <a:lumMod val="50000"/>
                </a:schemeClr>
              </a:solidFill>
            </a:endParaRPr>
          </a:p>
          <a:p>
            <a:pPr marL="0" indent="0">
              <a:buNone/>
            </a:pPr>
            <a:r>
              <a:rPr lang="en-US" altLang="en-US" sz="1050" dirty="0">
                <a:solidFill>
                  <a:schemeClr val="accent3">
                    <a:lumMod val="50000"/>
                  </a:schemeClr>
                </a:solidFill>
              </a:rPr>
              <a:t>     </a:t>
            </a:r>
            <a:r>
              <a:rPr lang="en-US" altLang="zh-CN" sz="1050" dirty="0">
                <a:solidFill>
                  <a:schemeClr val="accent3">
                    <a:lumMod val="50000"/>
                  </a:schemeClr>
                </a:solidFill>
              </a:rPr>
              <a:t>// thread exits </a:t>
            </a:r>
            <a:endParaRPr lang="en-US" altLang="zh-CN" sz="1050" dirty="0">
              <a:solidFill>
                <a:schemeClr val="accent3">
                  <a:lumMod val="50000"/>
                </a:schemeClr>
              </a:solidFill>
            </a:endParaRPr>
          </a:p>
          <a:p>
            <a:pPr marL="0" indent="0">
              <a:buNone/>
            </a:pPr>
            <a:r>
              <a:rPr lang="en-US" altLang="en-US" sz="1050" dirty="0">
                <a:solidFill>
                  <a:schemeClr val="tx2"/>
                </a:solidFill>
              </a:rPr>
              <a:t>     </a:t>
            </a:r>
            <a:r>
              <a:rPr lang="en-US" altLang="zh-CN" sz="1050" dirty="0">
                <a:solidFill>
                  <a:schemeClr val="tx2"/>
                </a:solidFill>
              </a:rPr>
              <a:t>while (</a:t>
            </a:r>
            <a:r>
              <a:rPr lang="en-US" altLang="zh-CN" sz="1050" dirty="0" err="1">
                <a:solidFill>
                  <a:schemeClr val="tx2"/>
                </a:solidFill>
              </a:rPr>
              <a:t>t.isAlive</a:t>
            </a:r>
            <a:r>
              <a:rPr lang="en-US" altLang="zh-CN" sz="1050" dirty="0">
                <a:solidFill>
                  <a:schemeClr val="tx2"/>
                </a:solidFill>
              </a:rPr>
              <a:t>()) {</a:t>
            </a:r>
            <a:endParaRPr lang="en-US" altLang="zh-CN" sz="1050" dirty="0">
              <a:solidFill>
                <a:schemeClr val="tx2"/>
              </a:solidFill>
            </a:endParaRPr>
          </a:p>
          <a:p>
            <a:pPr marL="0" indent="0">
              <a:buNone/>
            </a:pPr>
            <a:r>
              <a:rPr lang="en-US" altLang="en-US" sz="1050" dirty="0">
                <a:solidFill>
                  <a:schemeClr val="tx2"/>
                </a:solidFill>
              </a:rPr>
              <a:t>        </a:t>
            </a:r>
            <a:r>
              <a:rPr lang="en-US" altLang="zh-CN" sz="1050" dirty="0">
                <a:solidFill>
                  <a:schemeClr val="tx2"/>
                </a:solidFill>
              </a:rPr>
              <a:t> </a:t>
            </a:r>
            <a:r>
              <a:rPr lang="en-US" altLang="zh-CN" sz="1050" dirty="0" err="1">
                <a:solidFill>
                  <a:schemeClr val="tx2"/>
                </a:solidFill>
              </a:rPr>
              <a:t>threadMessage</a:t>
            </a:r>
            <a:r>
              <a:rPr lang="en-US" altLang="zh-CN" sz="1050" dirty="0">
                <a:solidFill>
                  <a:schemeClr val="tx2"/>
                </a:solidFill>
              </a:rPr>
              <a:t>("Still waiting..."); </a:t>
            </a:r>
            <a:endParaRPr lang="en-US" altLang="zh-CN" sz="1050" dirty="0">
              <a:solidFill>
                <a:schemeClr val="tx2"/>
              </a:solidFill>
            </a:endParaRPr>
          </a:p>
          <a:p>
            <a:pPr marL="0" indent="0">
              <a:buNone/>
            </a:pPr>
            <a:r>
              <a:rPr lang="en-US" altLang="en-US" sz="1050" dirty="0">
                <a:solidFill>
                  <a:schemeClr val="tx2"/>
                </a:solidFill>
              </a:rPr>
              <a:t>         </a:t>
            </a:r>
            <a:r>
              <a:rPr lang="en-US" altLang="zh-CN" sz="1050" dirty="0">
                <a:solidFill>
                  <a:schemeClr val="accent3">
                    <a:lumMod val="50000"/>
                  </a:schemeClr>
                </a:solidFill>
              </a:rPr>
              <a:t>// Wait maximum of 1 second </a:t>
            </a:r>
            <a:endParaRPr lang="en-US" altLang="zh-CN" sz="1050" dirty="0">
              <a:solidFill>
                <a:schemeClr val="accent3">
                  <a:lumMod val="50000"/>
                </a:schemeClr>
              </a:solidFill>
            </a:endParaRPr>
          </a:p>
          <a:p>
            <a:pPr marL="0" indent="0">
              <a:buNone/>
            </a:pPr>
            <a:r>
              <a:rPr lang="en-US" altLang="en-US" sz="1050" dirty="0">
                <a:solidFill>
                  <a:schemeClr val="accent3">
                    <a:lumMod val="50000"/>
                  </a:schemeClr>
                </a:solidFill>
              </a:rPr>
              <a:t>         </a:t>
            </a:r>
            <a:r>
              <a:rPr lang="en-US" altLang="zh-CN" sz="1050" dirty="0">
                <a:solidFill>
                  <a:schemeClr val="accent3">
                    <a:lumMod val="50000"/>
                  </a:schemeClr>
                </a:solidFill>
              </a:rPr>
              <a:t>// for </a:t>
            </a:r>
            <a:r>
              <a:rPr lang="en-US" altLang="zh-CN" sz="1050" dirty="0" err="1">
                <a:solidFill>
                  <a:schemeClr val="accent3">
                    <a:lumMod val="50000"/>
                  </a:schemeClr>
                </a:solidFill>
              </a:rPr>
              <a:t>MessageLoop</a:t>
            </a:r>
            <a:r>
              <a:rPr lang="en-US" altLang="zh-CN" sz="1050" dirty="0">
                <a:solidFill>
                  <a:schemeClr val="accent3">
                    <a:lumMod val="50000"/>
                  </a:schemeClr>
                </a:solidFill>
              </a:rPr>
              <a:t> thread </a:t>
            </a:r>
            <a:endParaRPr lang="en-US" altLang="zh-CN" sz="1050" dirty="0">
              <a:solidFill>
                <a:schemeClr val="accent3">
                  <a:lumMod val="50000"/>
                </a:schemeClr>
              </a:solidFill>
            </a:endParaRPr>
          </a:p>
          <a:p>
            <a:pPr marL="0" indent="0">
              <a:buNone/>
            </a:pPr>
            <a:r>
              <a:rPr lang="en-US" altLang="en-US" sz="1050" dirty="0">
                <a:solidFill>
                  <a:schemeClr val="accent3">
                    <a:lumMod val="50000"/>
                  </a:schemeClr>
                </a:solidFill>
              </a:rPr>
              <a:t>         </a:t>
            </a:r>
            <a:r>
              <a:rPr lang="en-US" altLang="zh-CN" sz="1050" dirty="0">
                <a:solidFill>
                  <a:schemeClr val="accent3">
                    <a:lumMod val="50000"/>
                  </a:schemeClr>
                </a:solidFill>
              </a:rPr>
              <a:t>// to finish. </a:t>
            </a:r>
            <a:endParaRPr lang="en-US" altLang="zh-CN" sz="1050" dirty="0">
              <a:solidFill>
                <a:schemeClr val="accent3">
                  <a:lumMod val="50000"/>
                </a:schemeClr>
              </a:solidFill>
            </a:endParaRPr>
          </a:p>
          <a:p>
            <a:pPr marL="0" indent="0">
              <a:buNone/>
            </a:pPr>
            <a:r>
              <a:rPr lang="en-US" altLang="en-US" sz="1050" dirty="0">
                <a:solidFill>
                  <a:schemeClr val="tx2"/>
                </a:solidFill>
              </a:rPr>
              <a:t>       </a:t>
            </a:r>
            <a:r>
              <a:rPr lang="en-US" altLang="en-US" sz="1050" dirty="0">
                <a:solidFill>
                  <a:srgbClr val="FF0000"/>
                </a:solidFill>
              </a:rPr>
              <a:t>  </a:t>
            </a:r>
            <a:r>
              <a:rPr lang="en-US" altLang="zh-CN" sz="1050" dirty="0" err="1">
                <a:solidFill>
                  <a:srgbClr val="FF0000"/>
                </a:solidFill>
              </a:rPr>
              <a:t>t.join</a:t>
            </a:r>
            <a:r>
              <a:rPr lang="en-US" altLang="zh-CN" sz="1050" dirty="0">
                <a:solidFill>
                  <a:srgbClr val="FF0000"/>
                </a:solidFill>
              </a:rPr>
              <a:t>(1000); //</a:t>
            </a:r>
            <a:r>
              <a:rPr lang="zh-CN" altLang="en-US" sz="1050" dirty="0">
                <a:solidFill>
                  <a:srgbClr val="FF0000"/>
                </a:solidFill>
              </a:rPr>
              <a:t>这里相当于先给</a:t>
            </a:r>
            <a:r>
              <a:rPr lang="en-US" altLang="zh-CN" sz="1050" dirty="0">
                <a:solidFill>
                  <a:srgbClr val="FF0000"/>
                </a:solidFill>
              </a:rPr>
              <a:t>thread</a:t>
            </a:r>
            <a:r>
              <a:rPr lang="zh-CN" altLang="en-US" sz="1050" dirty="0">
                <a:solidFill>
                  <a:srgbClr val="FF0000"/>
                </a:solidFill>
              </a:rPr>
              <a:t>分配</a:t>
            </a:r>
            <a:r>
              <a:rPr lang="en-US" altLang="zh-CN" sz="1050" dirty="0">
                <a:solidFill>
                  <a:srgbClr val="FF0000"/>
                </a:solidFill>
              </a:rPr>
              <a:t>1s</a:t>
            </a:r>
            <a:r>
              <a:rPr lang="zh-CN" altLang="en-US" sz="1050" dirty="0">
                <a:solidFill>
                  <a:srgbClr val="FF0000"/>
                </a:solidFill>
              </a:rPr>
              <a:t>时间看他能不能做完</a:t>
            </a:r>
            <a:endParaRPr lang="en-US" altLang="zh-CN" sz="1050" dirty="0">
              <a:solidFill>
                <a:srgbClr val="FF0000"/>
              </a:solidFill>
            </a:endParaRPr>
          </a:p>
          <a:p>
            <a:pPr marL="0" indent="0">
              <a:buNone/>
            </a:pPr>
            <a:r>
              <a:rPr lang="en-US" altLang="en-US" sz="1050" dirty="0">
                <a:solidFill>
                  <a:schemeClr val="tx2"/>
                </a:solidFill>
              </a:rPr>
              <a:t>         </a:t>
            </a:r>
            <a:r>
              <a:rPr lang="en-US" altLang="zh-CN" sz="1050" dirty="0">
                <a:solidFill>
                  <a:schemeClr val="tx2"/>
                </a:solidFill>
              </a:rPr>
              <a:t>if (((</a:t>
            </a:r>
            <a:r>
              <a:rPr lang="en-US" altLang="zh-CN" sz="1050" dirty="0" err="1">
                <a:solidFill>
                  <a:schemeClr val="tx2"/>
                </a:solidFill>
              </a:rPr>
              <a:t>System.currentTimeMillis</a:t>
            </a:r>
            <a:r>
              <a:rPr lang="en-US" altLang="zh-CN" sz="1050" dirty="0">
                <a:solidFill>
                  <a:schemeClr val="tx2"/>
                </a:solidFill>
              </a:rPr>
              <a:t>() - </a:t>
            </a:r>
            <a:r>
              <a:rPr lang="en-US" altLang="zh-CN" sz="1050" dirty="0" err="1">
                <a:solidFill>
                  <a:schemeClr val="tx2"/>
                </a:solidFill>
              </a:rPr>
              <a:t>startTime</a:t>
            </a:r>
            <a:r>
              <a:rPr lang="en-US" altLang="zh-CN" sz="1050" dirty="0">
                <a:solidFill>
                  <a:schemeClr val="tx2"/>
                </a:solidFill>
              </a:rPr>
              <a:t>) &gt; patience) </a:t>
            </a:r>
            <a:endParaRPr lang="en-US" altLang="zh-CN" sz="1050" dirty="0">
              <a:solidFill>
                <a:schemeClr val="tx2"/>
              </a:solidFill>
            </a:endParaRPr>
          </a:p>
          <a:p>
            <a:pPr marL="0" indent="0">
              <a:buNone/>
            </a:pPr>
            <a:r>
              <a:rPr lang="en-US" altLang="en-US" sz="1050" dirty="0">
                <a:solidFill>
                  <a:schemeClr val="tx2"/>
                </a:solidFill>
              </a:rPr>
              <a:t>             </a:t>
            </a:r>
            <a:r>
              <a:rPr lang="en-US" altLang="zh-CN" sz="1050" dirty="0">
                <a:solidFill>
                  <a:schemeClr val="tx2"/>
                </a:solidFill>
              </a:rPr>
              <a:t>&amp;&amp; </a:t>
            </a:r>
            <a:r>
              <a:rPr lang="en-US" altLang="zh-CN" sz="1050" dirty="0" err="1">
                <a:solidFill>
                  <a:schemeClr val="tx2"/>
                </a:solidFill>
              </a:rPr>
              <a:t>t.isAlive</a:t>
            </a:r>
            <a:r>
              <a:rPr lang="en-US" altLang="zh-CN" sz="1050" dirty="0">
                <a:solidFill>
                  <a:schemeClr val="tx2"/>
                </a:solidFill>
              </a:rPr>
              <a:t>()) {</a:t>
            </a:r>
            <a:endParaRPr lang="en-US" altLang="zh-CN" sz="1050" dirty="0">
              <a:solidFill>
                <a:schemeClr val="tx2"/>
              </a:solidFill>
            </a:endParaRPr>
          </a:p>
          <a:p>
            <a:pPr marL="0" indent="0">
              <a:buNone/>
            </a:pPr>
            <a:r>
              <a:rPr lang="en-US" altLang="en-US" sz="1050" dirty="0">
                <a:solidFill>
                  <a:schemeClr val="tx2"/>
                </a:solidFill>
              </a:rPr>
              <a:t>            </a:t>
            </a:r>
            <a:r>
              <a:rPr lang="en-US" altLang="zh-CN" sz="1050" dirty="0">
                <a:solidFill>
                  <a:schemeClr val="tx2"/>
                </a:solidFill>
              </a:rPr>
              <a:t> </a:t>
            </a:r>
            <a:r>
              <a:rPr lang="en-US" altLang="zh-CN" sz="1050" dirty="0" err="1">
                <a:solidFill>
                  <a:schemeClr val="tx2"/>
                </a:solidFill>
              </a:rPr>
              <a:t>threadMessage</a:t>
            </a:r>
            <a:r>
              <a:rPr lang="en-US" altLang="zh-CN" sz="1050" dirty="0">
                <a:solidFill>
                  <a:schemeClr val="tx2"/>
                </a:solidFill>
              </a:rPr>
              <a:t>("Tired of waiting!"); </a:t>
            </a:r>
            <a:endParaRPr lang="en-US" altLang="zh-CN" sz="1050" dirty="0">
              <a:solidFill>
                <a:schemeClr val="tx2"/>
              </a:solidFill>
            </a:endParaRPr>
          </a:p>
          <a:p>
            <a:pPr marL="0" indent="0">
              <a:buNone/>
            </a:pPr>
            <a:r>
              <a:rPr lang="en-US" altLang="en-US" sz="1050" dirty="0">
                <a:solidFill>
                  <a:schemeClr val="tx2"/>
                </a:solidFill>
              </a:rPr>
              <a:t>            </a:t>
            </a:r>
            <a:r>
              <a:rPr lang="en-US" altLang="en-US" sz="1050" dirty="0">
                <a:solidFill>
                  <a:srgbClr val="FF0000"/>
                </a:solidFill>
              </a:rPr>
              <a:t> </a:t>
            </a:r>
            <a:r>
              <a:rPr lang="en-US" altLang="zh-CN" sz="1050" dirty="0" err="1">
                <a:solidFill>
                  <a:srgbClr val="FF0000"/>
                </a:solidFill>
              </a:rPr>
              <a:t>t.interrupt</a:t>
            </a:r>
            <a:r>
              <a:rPr lang="en-US" altLang="zh-CN" sz="1050" dirty="0">
                <a:solidFill>
                  <a:srgbClr val="FF0000"/>
                </a:solidFill>
              </a:rPr>
              <a:t>(); </a:t>
            </a:r>
            <a:endParaRPr lang="en-US" altLang="zh-CN" sz="1050" dirty="0">
              <a:solidFill>
                <a:schemeClr val="tx2"/>
              </a:solidFill>
            </a:endParaRPr>
          </a:p>
          <a:p>
            <a:pPr marL="0" indent="0">
              <a:buNone/>
            </a:pPr>
            <a:r>
              <a:rPr lang="en-US" altLang="en-US" sz="1050" dirty="0">
                <a:solidFill>
                  <a:schemeClr val="accent3">
                    <a:lumMod val="50000"/>
                  </a:schemeClr>
                </a:solidFill>
              </a:rPr>
              <a:t>             </a:t>
            </a:r>
            <a:r>
              <a:rPr lang="en-US" altLang="zh-CN" sz="1050" dirty="0">
                <a:solidFill>
                  <a:schemeClr val="accent3">
                    <a:lumMod val="50000"/>
                  </a:schemeClr>
                </a:solidFill>
              </a:rPr>
              <a:t>// Shouldn't be long now </a:t>
            </a:r>
            <a:endParaRPr lang="en-US" altLang="zh-CN" sz="1050" dirty="0">
              <a:solidFill>
                <a:schemeClr val="accent3">
                  <a:lumMod val="50000"/>
                </a:schemeClr>
              </a:solidFill>
            </a:endParaRPr>
          </a:p>
          <a:p>
            <a:pPr marL="0" indent="0">
              <a:buNone/>
            </a:pPr>
            <a:r>
              <a:rPr lang="en-US" altLang="en-US" sz="1050" dirty="0">
                <a:solidFill>
                  <a:schemeClr val="accent3">
                    <a:lumMod val="50000"/>
                  </a:schemeClr>
                </a:solidFill>
              </a:rPr>
              <a:t>             </a:t>
            </a:r>
            <a:r>
              <a:rPr lang="en-US" altLang="zh-CN" sz="1050" dirty="0">
                <a:solidFill>
                  <a:schemeClr val="accent3">
                    <a:lumMod val="50000"/>
                  </a:schemeClr>
                </a:solidFill>
              </a:rPr>
              <a:t>// -- wait indefinitely </a:t>
            </a:r>
            <a:endParaRPr lang="en-US" altLang="zh-CN" sz="1050" dirty="0">
              <a:solidFill>
                <a:schemeClr val="accent3">
                  <a:lumMod val="50000"/>
                </a:schemeClr>
              </a:solidFill>
            </a:endParaRPr>
          </a:p>
          <a:p>
            <a:pPr marL="0" indent="0">
              <a:buNone/>
            </a:pPr>
            <a:r>
              <a:rPr lang="en-US" altLang="en-US" sz="1050" dirty="0">
                <a:solidFill>
                  <a:schemeClr val="tx2"/>
                </a:solidFill>
              </a:rPr>
              <a:t>             </a:t>
            </a:r>
            <a:r>
              <a:rPr lang="en-US" altLang="zh-CN" sz="1050" dirty="0" err="1">
                <a:solidFill>
                  <a:schemeClr val="tx2"/>
                </a:solidFill>
              </a:rPr>
              <a:t>t.join</a:t>
            </a:r>
            <a:r>
              <a:rPr lang="en-US" altLang="zh-CN" sz="1050" dirty="0">
                <a:solidFill>
                  <a:schemeClr val="tx2"/>
                </a:solidFill>
              </a:rPr>
              <a:t>();//</a:t>
            </a:r>
            <a:r>
              <a:rPr lang="zh-CN" altLang="en-US" sz="1050" dirty="0">
                <a:solidFill>
                  <a:schemeClr val="tx2"/>
                </a:solidFill>
              </a:rPr>
              <a:t>此时是在等待他彻底做完，但是由于在此之前已经</a:t>
            </a:r>
            <a:r>
              <a:rPr lang="en-US" altLang="zh-CN" sz="1050" dirty="0">
                <a:solidFill>
                  <a:schemeClr val="tx2"/>
                </a:solidFill>
              </a:rPr>
              <a:t>interrupt</a:t>
            </a:r>
            <a:r>
              <a:rPr lang="zh-CN" altLang="en-US" sz="1050" dirty="0">
                <a:solidFill>
                  <a:schemeClr val="tx2"/>
                </a:solidFill>
              </a:rPr>
              <a:t>了，所以后续没有输出的内容也不会继续输出了</a:t>
            </a:r>
            <a:endParaRPr lang="en-US" altLang="zh-CN" sz="1050" dirty="0">
              <a:solidFill>
                <a:schemeClr val="tx2"/>
              </a:solidFill>
            </a:endParaRPr>
          </a:p>
          <a:p>
            <a:pPr marL="0" indent="0">
              <a:buNone/>
            </a:pPr>
            <a:r>
              <a:rPr lang="en-US" altLang="en-US" sz="1050" dirty="0">
                <a:solidFill>
                  <a:schemeClr val="tx2"/>
                </a:solidFill>
              </a:rPr>
              <a:t>         </a:t>
            </a:r>
            <a:r>
              <a:rPr lang="en-US" altLang="zh-CN" sz="1050" dirty="0">
                <a:solidFill>
                  <a:schemeClr val="tx2"/>
                </a:solidFill>
              </a:rPr>
              <a:t> } </a:t>
            </a:r>
            <a:endParaRPr lang="en-US" altLang="zh-CN" sz="1050" dirty="0">
              <a:solidFill>
                <a:schemeClr val="tx2"/>
              </a:solidFill>
            </a:endParaRPr>
          </a:p>
          <a:p>
            <a:pPr marL="0" indent="0">
              <a:buNone/>
            </a:pPr>
            <a:r>
              <a:rPr lang="en-US" altLang="en-US" sz="1050" dirty="0">
                <a:solidFill>
                  <a:schemeClr val="tx2"/>
                </a:solidFill>
              </a:rPr>
              <a:t>       </a:t>
            </a:r>
            <a:r>
              <a:rPr lang="en-US" altLang="zh-CN" sz="1050" dirty="0">
                <a:solidFill>
                  <a:schemeClr val="tx2"/>
                </a:solidFill>
              </a:rPr>
              <a:t>} </a:t>
            </a:r>
            <a:endParaRPr lang="en-US" altLang="zh-CN" sz="1050" dirty="0">
              <a:solidFill>
                <a:schemeClr val="tx2"/>
              </a:solidFill>
            </a:endParaRPr>
          </a:p>
          <a:p>
            <a:pPr marL="0" indent="0">
              <a:buNone/>
            </a:pPr>
            <a:r>
              <a:rPr lang="en-US" altLang="en-US" sz="1050" dirty="0">
                <a:solidFill>
                  <a:schemeClr val="tx2"/>
                </a:solidFill>
              </a:rPr>
              <a:t>       </a:t>
            </a:r>
            <a:r>
              <a:rPr lang="en-US" altLang="zh-CN" sz="1050" dirty="0" err="1">
                <a:solidFill>
                  <a:schemeClr val="tx2"/>
                </a:solidFill>
              </a:rPr>
              <a:t>threadMessage</a:t>
            </a:r>
            <a:r>
              <a:rPr lang="en-US" altLang="zh-CN" sz="1050" dirty="0">
                <a:solidFill>
                  <a:schemeClr val="tx2"/>
                </a:solidFill>
              </a:rPr>
              <a:t>("Finally!"); </a:t>
            </a:r>
            <a:endParaRPr lang="en-US" altLang="zh-CN" sz="1050" dirty="0">
              <a:solidFill>
                <a:schemeClr val="tx2"/>
              </a:solidFill>
            </a:endParaRPr>
          </a:p>
          <a:p>
            <a:pPr marL="0" indent="0">
              <a:buNone/>
            </a:pPr>
            <a:r>
              <a:rPr lang="en-US" altLang="en-US" sz="1050" dirty="0">
                <a:solidFill>
                  <a:schemeClr val="tx2"/>
                </a:solidFill>
              </a:rPr>
              <a:t>     </a:t>
            </a:r>
            <a:r>
              <a:rPr lang="en-US" altLang="zh-CN" sz="1050" dirty="0">
                <a:solidFill>
                  <a:schemeClr val="tx2"/>
                </a:solidFill>
              </a:rPr>
              <a:t>} </a:t>
            </a:r>
            <a:endParaRPr lang="en-US" altLang="zh-CN" sz="1050" dirty="0">
              <a:solidFill>
                <a:schemeClr val="tx2"/>
              </a:solidFill>
            </a:endParaRPr>
          </a:p>
          <a:p>
            <a:pPr marL="0" indent="0">
              <a:buNone/>
            </a:pPr>
            <a:r>
              <a:rPr lang="en-US" altLang="zh-CN" sz="1050" dirty="0">
                <a:solidFill>
                  <a:schemeClr val="tx2"/>
                </a:solidFill>
              </a:rPr>
              <a:t>}</a:t>
            </a:r>
            <a:endParaRPr kumimoji="1" lang="zh-CN" altLang="en-US" sz="1050"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Synchronizatio</a:t>
            </a:r>
            <a:r>
              <a:rPr lang="en-US" altLang="en-US" dirty="0"/>
              <a:t>n</a:t>
            </a:r>
            <a:endParaRPr kumimoji="1" lang="zh-CN" altLang="en-US" dirty="0"/>
          </a:p>
        </p:txBody>
      </p:sp>
      <p:sp>
        <p:nvSpPr>
          <p:cNvPr id="3" name="内容占位符 2"/>
          <p:cNvSpPr>
            <a:spLocks noGrp="1"/>
          </p:cNvSpPr>
          <p:nvPr>
            <p:ph idx="1"/>
          </p:nvPr>
        </p:nvSpPr>
        <p:spPr/>
        <p:txBody>
          <a:bodyPr/>
          <a:lstStyle/>
          <a:p>
            <a:r>
              <a:rPr lang="en-US" altLang="zh-CN" dirty="0"/>
              <a:t>Threads communicate primarily by sharing access to fields and the objects reference fields refer to. </a:t>
            </a:r>
            <a:endParaRPr lang="en-US" altLang="zh-CN" dirty="0"/>
          </a:p>
          <a:p>
            <a:pPr lvl="1"/>
            <a:r>
              <a:rPr lang="en-US" altLang="zh-CN" dirty="0"/>
              <a:t>This form of communication is extremely efficient, but makes two kinds of errors possible: </a:t>
            </a:r>
            <a:r>
              <a:rPr lang="en-US" altLang="zh-CN" i="1" dirty="0">
                <a:solidFill>
                  <a:srgbClr val="FF0000"/>
                </a:solidFill>
              </a:rPr>
              <a:t>thread interference(</a:t>
            </a:r>
            <a:r>
              <a:rPr lang="zh-CN" altLang="en-US" i="1" dirty="0">
                <a:solidFill>
                  <a:srgbClr val="FF0000"/>
                </a:solidFill>
              </a:rPr>
              <a:t>线程干涉</a:t>
            </a:r>
            <a:r>
              <a:rPr lang="en-US" altLang="zh-CN" i="1" dirty="0">
                <a:solidFill>
                  <a:srgbClr val="FF0000"/>
                </a:solidFill>
              </a:rPr>
              <a:t>)</a:t>
            </a:r>
            <a:r>
              <a:rPr lang="en-US" altLang="zh-CN" dirty="0"/>
              <a:t> and </a:t>
            </a:r>
            <a:r>
              <a:rPr lang="en-US" altLang="zh-CN" i="1" dirty="0">
                <a:solidFill>
                  <a:srgbClr val="FF0000"/>
                </a:solidFill>
              </a:rPr>
              <a:t>memory consistency errors(</a:t>
            </a:r>
            <a:r>
              <a:rPr lang="zh-CN" altLang="en-US" i="1" dirty="0">
                <a:solidFill>
                  <a:srgbClr val="FF0000"/>
                </a:solidFill>
              </a:rPr>
              <a:t>内存一致性出错</a:t>
            </a:r>
            <a:r>
              <a:rPr lang="en-US" altLang="zh-CN" i="1" dirty="0">
                <a:solidFill>
                  <a:srgbClr val="FF0000"/>
                </a:solidFill>
              </a:rPr>
              <a:t>)</a:t>
            </a:r>
            <a:r>
              <a:rPr lang="en-US" altLang="zh-CN" dirty="0"/>
              <a:t>. The tool needed to prevent these errors is </a:t>
            </a:r>
            <a:r>
              <a:rPr lang="en-US" altLang="zh-CN" i="1" dirty="0"/>
              <a:t>synchronization</a:t>
            </a:r>
            <a:r>
              <a:rPr lang="en-US" altLang="zh-CN" dirty="0"/>
              <a:t>.</a:t>
            </a:r>
            <a:endParaRPr lang="en-US" altLang="zh-CN" dirty="0"/>
          </a:p>
          <a:p>
            <a:pPr lvl="1"/>
            <a:endParaRPr lang="en-US" altLang="zh-CN" dirty="0"/>
          </a:p>
          <a:p>
            <a:pPr lvl="1"/>
            <a:r>
              <a:rPr lang="en-US" altLang="zh-CN" dirty="0"/>
              <a:t>However, synchronization(</a:t>
            </a:r>
            <a:r>
              <a:rPr lang="zh-CN" altLang="en-US" dirty="0"/>
              <a:t>同步</a:t>
            </a:r>
            <a:r>
              <a:rPr lang="en-US" altLang="zh-CN" dirty="0"/>
              <a:t>) can introduce </a:t>
            </a:r>
            <a:r>
              <a:rPr lang="en-US" altLang="zh-CN" i="1" dirty="0">
                <a:solidFill>
                  <a:srgbClr val="FF0000"/>
                </a:solidFill>
              </a:rPr>
              <a:t>thread contention(</a:t>
            </a:r>
            <a:r>
              <a:rPr lang="zh-CN" altLang="en-US" i="1" dirty="0">
                <a:solidFill>
                  <a:srgbClr val="FF0000"/>
                </a:solidFill>
              </a:rPr>
              <a:t>线程竞争</a:t>
            </a:r>
            <a:r>
              <a:rPr lang="en-US" altLang="zh-CN" i="1" dirty="0">
                <a:solidFill>
                  <a:srgbClr val="FF0000"/>
                </a:solidFill>
              </a:rPr>
              <a:t>)</a:t>
            </a:r>
            <a:r>
              <a:rPr lang="en-US" altLang="zh-CN" dirty="0"/>
              <a:t>, which occurs when two or more threads try to access the same resource simultaneously </a:t>
            </a:r>
            <a:r>
              <a:rPr lang="en-US" altLang="zh-CN" i="1" dirty="0"/>
              <a:t>and</a:t>
            </a:r>
            <a:r>
              <a:rPr lang="en-US" altLang="zh-CN" dirty="0"/>
              <a:t> cause the Java runtime to execute one or more threads more slowly, or even suspend their execution. </a:t>
            </a:r>
            <a:r>
              <a:rPr lang="en-US" altLang="zh-CN" dirty="0">
                <a:solidFill>
                  <a:srgbClr val="FF0000"/>
                </a:solidFill>
              </a:rPr>
              <a:t>Starvation</a:t>
            </a:r>
            <a:r>
              <a:rPr lang="en-US" altLang="zh-CN" dirty="0"/>
              <a:t> and </a:t>
            </a:r>
            <a:r>
              <a:rPr lang="en-US" altLang="zh-CN" dirty="0">
                <a:solidFill>
                  <a:srgbClr val="FF0000"/>
                </a:solidFill>
              </a:rPr>
              <a:t>livelock</a:t>
            </a:r>
            <a:r>
              <a:rPr lang="en-US" altLang="zh-CN" dirty="0"/>
              <a:t> are forms of thread contention.</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Thread Interference</a:t>
            </a:r>
            <a:endParaRPr kumimoji="1" lang="zh-CN" altLang="en-US" dirty="0"/>
          </a:p>
        </p:txBody>
      </p:sp>
      <p:sp>
        <p:nvSpPr>
          <p:cNvPr id="3" name="内容占位符 2"/>
          <p:cNvSpPr>
            <a:spLocks noGrp="1"/>
          </p:cNvSpPr>
          <p:nvPr>
            <p:ph idx="1"/>
          </p:nvPr>
        </p:nvSpPr>
        <p:spPr/>
        <p:txBody>
          <a:bodyPr/>
          <a:lstStyle/>
          <a:p>
            <a:r>
              <a:rPr lang="en-US" altLang="zh-CN" dirty="0"/>
              <a:t>Consider a simple class called </a:t>
            </a:r>
            <a:r>
              <a:rPr lang="en-US" altLang="zh-CN" dirty="0">
                <a:solidFill>
                  <a:schemeClr val="tx2"/>
                </a:solidFill>
              </a:rPr>
              <a:t>Counter</a:t>
            </a:r>
            <a:endParaRPr lang="en-US" altLang="zh-CN" dirty="0">
              <a:solidFill>
                <a:schemeClr val="tx2"/>
              </a:solidFill>
            </a:endParaRPr>
          </a:p>
          <a:p>
            <a:pPr marL="240665" indent="0">
              <a:buNone/>
            </a:pPr>
            <a:r>
              <a:rPr lang="en-US" altLang="zh-CN" dirty="0">
                <a:solidFill>
                  <a:schemeClr val="tx2"/>
                </a:solidFill>
              </a:rPr>
              <a:t>class Counter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 private </a:t>
            </a:r>
            <a:r>
              <a:rPr lang="en-US" altLang="zh-CN" dirty="0" err="1">
                <a:solidFill>
                  <a:schemeClr val="tx2"/>
                </a:solidFill>
              </a:rPr>
              <a:t>int</a:t>
            </a:r>
            <a:r>
              <a:rPr lang="en-US" altLang="zh-CN" dirty="0">
                <a:solidFill>
                  <a:schemeClr val="tx2"/>
                </a:solidFill>
              </a:rPr>
              <a:t> c = 0;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public void increment() { </a:t>
            </a:r>
            <a:r>
              <a:rPr lang="en-US" altLang="zh-CN" dirty="0" err="1">
                <a:solidFill>
                  <a:schemeClr val="tx2"/>
                </a:solidFill>
              </a:rPr>
              <a:t>c++</a:t>
            </a:r>
            <a:r>
              <a:rPr lang="en-US" altLang="zh-CN" dirty="0">
                <a:solidFill>
                  <a:schemeClr val="tx2"/>
                </a:solidFill>
              </a:rPr>
              <a:t>; }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public void decrement() { c--; }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public </a:t>
            </a:r>
            <a:r>
              <a:rPr lang="en-US" altLang="zh-CN" dirty="0" err="1">
                <a:solidFill>
                  <a:schemeClr val="tx2"/>
                </a:solidFill>
              </a:rPr>
              <a:t>int</a:t>
            </a:r>
            <a:r>
              <a:rPr lang="en-US" altLang="zh-CN" dirty="0">
                <a:solidFill>
                  <a:schemeClr val="tx2"/>
                </a:solidFill>
              </a:rPr>
              <a:t> value() { return c; } </a:t>
            </a:r>
            <a:endParaRPr lang="en-US" altLang="zh-CN" dirty="0">
              <a:solidFill>
                <a:schemeClr val="tx2"/>
              </a:solidFill>
            </a:endParaRPr>
          </a:p>
          <a:p>
            <a:pPr marL="240665" indent="0">
              <a:buNone/>
            </a:pPr>
            <a:r>
              <a:rPr lang="en-US" altLang="zh-CN" dirty="0">
                <a:solidFill>
                  <a:schemeClr val="tx2"/>
                </a:solidFill>
              </a:rPr>
              <a:t>}</a:t>
            </a:r>
            <a:endParaRPr lang="en-US" altLang="zh-CN" dirty="0">
              <a:solidFill>
                <a:schemeClr val="tx2"/>
              </a:solidFill>
            </a:endParaRPr>
          </a:p>
          <a:p>
            <a:pPr marL="240665" indent="0">
              <a:buNone/>
            </a:pPr>
            <a:endParaRPr lang="en-US" altLang="zh-CN" dirty="0">
              <a:solidFill>
                <a:schemeClr val="tx2"/>
              </a:solidFill>
            </a:endParaRPr>
          </a:p>
          <a:p>
            <a:r>
              <a:rPr lang="en-US" altLang="zh-CN" dirty="0"/>
              <a:t>if a </a:t>
            </a:r>
            <a:r>
              <a:rPr lang="en-US" altLang="zh-CN" dirty="0">
                <a:solidFill>
                  <a:schemeClr val="tx2"/>
                </a:solidFill>
              </a:rPr>
              <a:t>Counter</a:t>
            </a:r>
            <a:r>
              <a:rPr lang="en-US" altLang="zh-CN" dirty="0"/>
              <a:t> object is referenced from multiple threads, interference between threads may prevent this from happening as expected.</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Thread Interference</a:t>
            </a:r>
            <a:endParaRPr kumimoji="1" lang="zh-CN" altLang="en-US" dirty="0"/>
          </a:p>
        </p:txBody>
      </p:sp>
      <p:sp>
        <p:nvSpPr>
          <p:cNvPr id="3" name="内容占位符 2"/>
          <p:cNvSpPr>
            <a:spLocks noGrp="1"/>
          </p:cNvSpPr>
          <p:nvPr>
            <p:ph idx="1"/>
          </p:nvPr>
        </p:nvSpPr>
        <p:spPr/>
        <p:txBody>
          <a:bodyPr/>
          <a:lstStyle/>
          <a:p>
            <a:r>
              <a:rPr lang="en-US" altLang="zh-CN" dirty="0"/>
              <a:t>Suppose Thread</a:t>
            </a:r>
            <a:r>
              <a:rPr lang="en-US" altLang="zh-CN" dirty="0">
                <a:solidFill>
                  <a:srgbClr val="FF0000"/>
                </a:solidFill>
              </a:rPr>
              <a:t> A </a:t>
            </a:r>
            <a:r>
              <a:rPr lang="en-US" altLang="zh-CN" dirty="0"/>
              <a:t>invokes </a:t>
            </a:r>
            <a:r>
              <a:rPr lang="en-US" altLang="zh-CN" dirty="0">
                <a:solidFill>
                  <a:srgbClr val="FF0000"/>
                </a:solidFill>
              </a:rPr>
              <a:t>increment</a:t>
            </a:r>
            <a:r>
              <a:rPr lang="en-US" altLang="zh-CN" dirty="0"/>
              <a:t> at about the same time Thread </a:t>
            </a:r>
            <a:r>
              <a:rPr lang="en-US" altLang="zh-CN" dirty="0">
                <a:solidFill>
                  <a:srgbClr val="FF0000"/>
                </a:solidFill>
              </a:rPr>
              <a:t>B </a:t>
            </a:r>
            <a:r>
              <a:rPr lang="en-US" altLang="zh-CN" dirty="0"/>
              <a:t>invokes </a:t>
            </a:r>
            <a:r>
              <a:rPr lang="en-US" altLang="zh-CN" dirty="0">
                <a:solidFill>
                  <a:srgbClr val="FF0000"/>
                </a:solidFill>
              </a:rPr>
              <a:t>decrement</a:t>
            </a:r>
            <a:r>
              <a:rPr lang="en-US" altLang="zh-CN" dirty="0"/>
              <a:t>. </a:t>
            </a:r>
            <a:endParaRPr lang="en-US" altLang="zh-CN" dirty="0"/>
          </a:p>
          <a:p>
            <a:endParaRPr lang="en-US" altLang="zh-CN" dirty="0"/>
          </a:p>
          <a:p>
            <a:r>
              <a:rPr lang="en-US" altLang="zh-CN" dirty="0"/>
              <a:t>If the initial value of </a:t>
            </a:r>
            <a:r>
              <a:rPr lang="en-US" altLang="zh-CN" dirty="0">
                <a:solidFill>
                  <a:srgbClr val="FF0000"/>
                </a:solidFill>
              </a:rPr>
              <a:t>c</a:t>
            </a:r>
            <a:r>
              <a:rPr lang="en-US" altLang="zh-CN" dirty="0"/>
              <a:t> is 0, their interleaved actions might follow this sequence:</a:t>
            </a:r>
            <a:endParaRPr lang="en-US" altLang="zh-CN" dirty="0"/>
          </a:p>
          <a:p>
            <a:pPr lvl="1"/>
            <a:r>
              <a:rPr lang="en-US" altLang="zh-CN" dirty="0"/>
              <a:t>Thread A: Retrieve c.</a:t>
            </a:r>
            <a:endParaRPr lang="en-US" altLang="zh-CN" dirty="0"/>
          </a:p>
          <a:p>
            <a:pPr lvl="1"/>
            <a:r>
              <a:rPr lang="en-US" altLang="zh-CN" dirty="0"/>
              <a:t>Thread B: Retrieve c.</a:t>
            </a:r>
            <a:endParaRPr lang="en-US" altLang="zh-CN" dirty="0"/>
          </a:p>
          <a:p>
            <a:pPr lvl="1"/>
            <a:r>
              <a:rPr lang="en-US" altLang="zh-CN" dirty="0"/>
              <a:t>Thread A: Increment retrieved value; result is 1.</a:t>
            </a:r>
            <a:endParaRPr lang="en-US" altLang="zh-CN" dirty="0"/>
          </a:p>
          <a:p>
            <a:pPr lvl="1"/>
            <a:r>
              <a:rPr lang="en-US" altLang="zh-CN" dirty="0"/>
              <a:t>Thread B: Decrement retrieved value; result is -1.</a:t>
            </a:r>
            <a:endParaRPr lang="en-US" altLang="zh-CN" dirty="0"/>
          </a:p>
          <a:p>
            <a:pPr lvl="1"/>
            <a:r>
              <a:rPr lang="en-US" altLang="zh-CN" dirty="0"/>
              <a:t>Thread A: Store result in c; c is now 1.</a:t>
            </a:r>
            <a:endParaRPr lang="en-US" altLang="zh-CN" dirty="0"/>
          </a:p>
          <a:p>
            <a:pPr lvl="1"/>
            <a:r>
              <a:rPr lang="en-US" altLang="zh-CN" dirty="0"/>
              <a:t>Thread B: Store result in c; c is now -1.</a:t>
            </a:r>
            <a:endParaRPr lang="en-US" altLang="zh-CN" dirty="0"/>
          </a:p>
          <a:p>
            <a:pPr lvl="1"/>
            <a:endParaRPr lang="en-US" altLang="zh-CN" dirty="0"/>
          </a:p>
          <a:p>
            <a:r>
              <a:rPr lang="en-US" altLang="zh-CN" dirty="0"/>
              <a:t>Thread A's result is lost, overwritten by Thread B. </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Memory Consistency Errors</a:t>
            </a:r>
            <a:endParaRPr kumimoji="1" lang="zh-CN" altLang="en-US" dirty="0">
              <a:effectLst>
                <a:outerShdw blurRad="50800" dist="38100" dir="2700000" algn="tl" rotWithShape="0">
                  <a:prstClr val="black">
                    <a:alpha val="40000"/>
                  </a:prstClr>
                </a:outerShdw>
              </a:effectLst>
            </a:endParaRPr>
          </a:p>
        </p:txBody>
      </p:sp>
      <p:sp>
        <p:nvSpPr>
          <p:cNvPr id="3" name="内容占位符 2"/>
          <p:cNvSpPr>
            <a:spLocks noGrp="1"/>
          </p:cNvSpPr>
          <p:nvPr>
            <p:ph idx="1"/>
          </p:nvPr>
        </p:nvSpPr>
        <p:spPr/>
        <p:txBody>
          <a:bodyPr>
            <a:normAutofit/>
          </a:bodyPr>
          <a:lstStyle/>
          <a:p>
            <a:r>
              <a:rPr lang="en-US" altLang="zh-CN" i="1" dirty="0">
                <a:solidFill>
                  <a:srgbClr val="FF0000"/>
                </a:solidFill>
              </a:rPr>
              <a:t>Memory consistency errors</a:t>
            </a:r>
            <a:r>
              <a:rPr lang="en-US" altLang="zh-CN" dirty="0"/>
              <a:t> occur when different threads have inconsistent views of what should be the same data. </a:t>
            </a:r>
            <a:endParaRPr lang="en-US" altLang="zh-CN" dirty="0"/>
          </a:p>
          <a:p>
            <a:endParaRPr lang="en-US" altLang="zh-CN" dirty="0"/>
          </a:p>
          <a:p>
            <a:r>
              <a:rPr lang="en-US" altLang="zh-CN" dirty="0"/>
              <a:t>The key to avoiding memory consistency errors is understanding the </a:t>
            </a:r>
            <a:r>
              <a:rPr lang="en-US" altLang="zh-CN" i="1" dirty="0">
                <a:solidFill>
                  <a:srgbClr val="FF0000"/>
                </a:solidFill>
              </a:rPr>
              <a:t>happens-before(</a:t>
            </a:r>
            <a:r>
              <a:rPr lang="zh-CN" altLang="en-US" i="1" dirty="0">
                <a:solidFill>
                  <a:srgbClr val="FF0000"/>
                </a:solidFill>
              </a:rPr>
              <a:t>类似于</a:t>
            </a:r>
            <a:r>
              <a:rPr lang="en-US" altLang="zh-CN" i="1" dirty="0">
                <a:solidFill>
                  <a:srgbClr val="FF0000"/>
                </a:solidFill>
              </a:rPr>
              <a:t>CSE</a:t>
            </a:r>
            <a:r>
              <a:rPr lang="zh-CN" altLang="en-US" i="1" dirty="0">
                <a:solidFill>
                  <a:srgbClr val="FF0000"/>
                </a:solidFill>
              </a:rPr>
              <a:t>中的</a:t>
            </a:r>
            <a:r>
              <a:rPr lang="en-US" altLang="zh-CN" i="1" dirty="0">
                <a:solidFill>
                  <a:srgbClr val="FF0000"/>
                </a:solidFill>
              </a:rPr>
              <a:t>sequential consistency</a:t>
            </a:r>
            <a:r>
              <a:rPr lang="zh-CN" altLang="en-US" i="1" dirty="0">
                <a:solidFill>
                  <a:srgbClr val="FF0000"/>
                </a:solidFill>
              </a:rPr>
              <a:t>中的</a:t>
            </a:r>
            <a:r>
              <a:rPr lang="en-US" altLang="zh-CN" i="1" dirty="0">
                <a:solidFill>
                  <a:srgbClr val="FF0000"/>
                </a:solidFill>
              </a:rPr>
              <a:t>rule1)</a:t>
            </a:r>
            <a:r>
              <a:rPr lang="en-US" altLang="zh-CN" dirty="0"/>
              <a:t> relationship. </a:t>
            </a:r>
            <a:endParaRPr lang="en-US" altLang="zh-CN" dirty="0"/>
          </a:p>
          <a:p>
            <a:pPr lvl="1"/>
            <a:r>
              <a:rPr lang="en-US" altLang="zh-CN" dirty="0"/>
              <a:t>This relationship is simply a guarantee that memory writes by one specific statement are visible to another specific statement. </a:t>
            </a:r>
            <a:endParaRPr lang="en-US" altLang="zh-CN" dirty="0"/>
          </a:p>
          <a:p>
            <a:pPr lvl="1"/>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Memory Consistency Errors</a:t>
            </a:r>
            <a:endParaRPr kumimoji="1" lang="zh-CN" altLang="en-US" dirty="0">
              <a:effectLst>
                <a:outerShdw blurRad="50800" dist="38100" dir="2700000" algn="tl" rotWithShape="0">
                  <a:prstClr val="black">
                    <a:alpha val="40000"/>
                  </a:prstClr>
                </a:outerShdw>
              </a:effectLst>
            </a:endParaRPr>
          </a:p>
        </p:txBody>
      </p:sp>
      <p:sp>
        <p:nvSpPr>
          <p:cNvPr id="3" name="内容占位符 2"/>
          <p:cNvSpPr>
            <a:spLocks noGrp="1"/>
          </p:cNvSpPr>
          <p:nvPr>
            <p:ph idx="1"/>
          </p:nvPr>
        </p:nvSpPr>
        <p:spPr/>
        <p:txBody>
          <a:bodyPr>
            <a:normAutofit/>
          </a:bodyPr>
          <a:lstStyle/>
          <a:p>
            <a:r>
              <a:rPr lang="en-US" altLang="zh-CN" dirty="0"/>
              <a:t>Suppose a simple </a:t>
            </a:r>
            <a:r>
              <a:rPr lang="en-US" altLang="zh-CN" dirty="0" err="1">
                <a:solidFill>
                  <a:schemeClr val="tx2"/>
                </a:solidFill>
              </a:rPr>
              <a:t>int</a:t>
            </a:r>
            <a:r>
              <a:rPr lang="en-US" altLang="zh-CN" dirty="0"/>
              <a:t> field is defined and initialized:</a:t>
            </a:r>
            <a:endParaRPr lang="en-US" altLang="zh-CN" dirty="0"/>
          </a:p>
          <a:p>
            <a:pPr marL="342900" lvl="1" indent="0">
              <a:buNone/>
            </a:pPr>
            <a:r>
              <a:rPr lang="en-US" altLang="en-US" dirty="0">
                <a:solidFill>
                  <a:schemeClr val="tx2"/>
                </a:solidFill>
              </a:rPr>
              <a:t>      </a:t>
            </a:r>
            <a:r>
              <a:rPr lang="en-US" altLang="zh-CN" dirty="0" err="1">
                <a:solidFill>
                  <a:schemeClr val="tx2"/>
                </a:solidFill>
              </a:rPr>
              <a:t>int</a:t>
            </a:r>
            <a:r>
              <a:rPr lang="en-US" altLang="zh-CN" dirty="0">
                <a:solidFill>
                  <a:schemeClr val="tx2"/>
                </a:solidFill>
              </a:rPr>
              <a:t> counter = 0; </a:t>
            </a:r>
            <a:endParaRPr lang="en-US" altLang="zh-CN" dirty="0">
              <a:solidFill>
                <a:schemeClr val="tx2"/>
              </a:solidFill>
            </a:endParaRPr>
          </a:p>
          <a:p>
            <a:pPr lvl="1"/>
            <a:r>
              <a:rPr lang="en-US" altLang="zh-CN" dirty="0"/>
              <a:t>The counter field is shared between two threads, A and B. Suppose thread A increments counter:</a:t>
            </a:r>
            <a:endParaRPr lang="en-US" altLang="zh-CN" dirty="0"/>
          </a:p>
          <a:p>
            <a:pPr marL="342900" lvl="1" indent="0">
              <a:buNone/>
            </a:pPr>
            <a:r>
              <a:rPr lang="en-US" altLang="en-US" dirty="0">
                <a:solidFill>
                  <a:schemeClr val="tx2"/>
                </a:solidFill>
              </a:rPr>
              <a:t>      </a:t>
            </a:r>
            <a:r>
              <a:rPr lang="en-US" altLang="zh-CN" dirty="0">
                <a:solidFill>
                  <a:schemeClr val="tx2"/>
                </a:solidFill>
              </a:rPr>
              <a:t>counter++; </a:t>
            </a:r>
            <a:endParaRPr lang="en-US" altLang="zh-CN" dirty="0">
              <a:solidFill>
                <a:schemeClr val="tx2"/>
              </a:solidFill>
            </a:endParaRPr>
          </a:p>
          <a:p>
            <a:pPr lvl="1"/>
            <a:r>
              <a:rPr lang="en-US" altLang="zh-CN" dirty="0"/>
              <a:t>Then, shortly afterwards, thread B prints out counter:</a:t>
            </a:r>
            <a:endParaRPr lang="en-US" altLang="zh-CN" dirty="0"/>
          </a:p>
          <a:p>
            <a:pPr marL="342900" lvl="1" indent="0">
              <a:buNone/>
            </a:pPr>
            <a:r>
              <a:rPr lang="en-US" altLang="en-US" dirty="0">
                <a:solidFill>
                  <a:schemeClr val="tx2"/>
                </a:solidFill>
              </a:rPr>
              <a:t>      </a:t>
            </a:r>
            <a:r>
              <a:rPr lang="en-US" altLang="zh-CN" dirty="0" err="1">
                <a:solidFill>
                  <a:schemeClr val="tx2"/>
                </a:solidFill>
              </a:rPr>
              <a:t>System.out.println</a:t>
            </a:r>
            <a:r>
              <a:rPr lang="en-US" altLang="zh-CN" dirty="0">
                <a:solidFill>
                  <a:schemeClr val="tx2"/>
                </a:solidFill>
              </a:rPr>
              <a:t>(counter); </a:t>
            </a:r>
            <a:endParaRPr lang="en-US" altLang="zh-CN" dirty="0">
              <a:solidFill>
                <a:schemeClr val="tx2"/>
              </a:solidFill>
            </a:endParaRPr>
          </a:p>
          <a:p>
            <a:pPr lvl="1"/>
            <a:endParaRPr lang="en-US" altLang="zh-CN" dirty="0"/>
          </a:p>
          <a:p>
            <a:pPr lvl="1"/>
            <a:r>
              <a:rPr lang="en-US" altLang="zh-CN" dirty="0"/>
              <a:t>If the two statements had been executed in the same thread, it would be safe to assume that the value printed out would be "1".</a:t>
            </a:r>
            <a:endParaRPr lang="en-US" altLang="zh-CN" dirty="0"/>
          </a:p>
          <a:p>
            <a:pPr lvl="1"/>
            <a:endParaRPr lang="en-US" altLang="zh-CN" dirty="0"/>
          </a:p>
          <a:p>
            <a:pPr lvl="1"/>
            <a:r>
              <a:rPr lang="en-US" altLang="zh-CN" dirty="0"/>
              <a:t>But if the two statements are executed in separate threads, the value printed out might well be "0", because there's no guarantee that thread A's change to counter will be visible to thread B — unless the programmer has established a happens-before relationship between these two statements.</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lang="zh-CN" altLang="en-US" dirty="0"/>
          </a:p>
        </p:txBody>
      </p:sp>
      <p:sp>
        <p:nvSpPr>
          <p:cNvPr id="5" name="内容占位符 4"/>
          <p:cNvSpPr>
            <a:spLocks noGrp="1"/>
          </p:cNvSpPr>
          <p:nvPr>
            <p:ph idx="1"/>
          </p:nvPr>
        </p:nvSpPr>
        <p:spPr/>
        <p:txBody>
          <a:bodyPr>
            <a:normAutofit/>
          </a:bodyPr>
          <a:lstStyle/>
          <a:p>
            <a:r>
              <a:rPr lang="en-US" altLang="zh-CN" sz="2400" dirty="0"/>
              <a:t>Contents</a:t>
            </a:r>
            <a:endParaRPr lang="en-US" altLang="zh-CN" sz="2400" dirty="0"/>
          </a:p>
          <a:p>
            <a:pPr lvl="1"/>
            <a:r>
              <a:rPr lang="en-US" altLang="zh-CN" sz="1800" dirty="0"/>
              <a:t>Introduction</a:t>
            </a:r>
            <a:r>
              <a:rPr lang="zh-CN" altLang="en-US" sz="1800" dirty="0"/>
              <a:t> </a:t>
            </a:r>
            <a:r>
              <a:rPr lang="en-US" altLang="zh-CN" sz="1800" dirty="0"/>
              <a:t>to</a:t>
            </a:r>
            <a:r>
              <a:rPr lang="zh-CN" altLang="en-US" sz="1800" dirty="0"/>
              <a:t> </a:t>
            </a:r>
            <a:r>
              <a:rPr lang="en-US" altLang="zh-CN" sz="1800" dirty="0"/>
              <a:t>Thread</a:t>
            </a:r>
            <a:endParaRPr lang="en-US" altLang="zh-CN" sz="1800" dirty="0"/>
          </a:p>
          <a:p>
            <a:pPr lvl="1"/>
            <a:r>
              <a:rPr lang="en-US" altLang="zh-CN" sz="1800" dirty="0"/>
              <a:t>Multithreading</a:t>
            </a:r>
            <a:r>
              <a:rPr lang="zh-CN" altLang="en-US" sz="1800" dirty="0"/>
              <a:t> </a:t>
            </a:r>
            <a:r>
              <a:rPr lang="en-US" altLang="zh-CN" sz="1800" dirty="0"/>
              <a:t>in</a:t>
            </a:r>
            <a:r>
              <a:rPr lang="zh-CN" altLang="en-US" sz="1800" dirty="0"/>
              <a:t> </a:t>
            </a:r>
            <a:r>
              <a:rPr lang="en-US" altLang="zh-CN" sz="1800" dirty="0"/>
              <a:t>Java</a:t>
            </a:r>
            <a:endParaRPr lang="en-US" altLang="zh-CN" sz="1800" dirty="0"/>
          </a:p>
          <a:p>
            <a:pPr marL="257175" lvl="1" indent="-257175">
              <a:buFont typeface="Arial" panose="020B0604020202020204" pitchFamily="34" charset="0"/>
              <a:buChar char="•"/>
            </a:pPr>
            <a:endParaRPr lang="en-US" altLang="zh-CN" sz="2400" dirty="0"/>
          </a:p>
          <a:p>
            <a:pPr marL="257175" lvl="1" indent="-257175">
              <a:buFont typeface="Arial" panose="020B0604020202020204" pitchFamily="34" charset="0"/>
              <a:buChar char="•"/>
            </a:pPr>
            <a:r>
              <a:rPr lang="en-US" altLang="zh-CN" sz="2400" dirty="0"/>
              <a:t>Objectives</a:t>
            </a:r>
            <a:endParaRPr lang="en-US" altLang="zh-CN" sz="2400" dirty="0"/>
          </a:p>
          <a:p>
            <a:pPr lvl="1"/>
            <a:r>
              <a:rPr lang="zh-CN" altLang="en-US" sz="1800" dirty="0">
                <a:latin typeface="等线" panose="02010600030101010101" pitchFamily="2" charset="-122"/>
                <a:ea typeface="等线" panose="02010600030101010101" pitchFamily="2" charset="-122"/>
              </a:rPr>
              <a:t>能够根据业务需求，识别存在多线程访问的场景，设计并实现基于</a:t>
            </a:r>
            <a:r>
              <a:rPr lang="en-US" altLang="zh-CN" sz="1800" dirty="0">
                <a:latin typeface="等线" panose="02010600030101010101" pitchFamily="2" charset="-122"/>
                <a:ea typeface="等线" panose="02010600030101010101" pitchFamily="2" charset="-122"/>
              </a:rPr>
              <a:t>Java</a:t>
            </a:r>
            <a:r>
              <a:rPr lang="zh-CN" altLang="en-US" sz="1800" dirty="0">
                <a:latin typeface="等线" panose="02010600030101010101" pitchFamily="2" charset="-122"/>
                <a:ea typeface="等线" panose="02010600030101010101" pitchFamily="2" charset="-122"/>
              </a:rPr>
              <a:t>多线程模型的并发方案</a:t>
            </a:r>
            <a:endParaRPr lang="en-US" altLang="zh-CN" sz="1800" dirty="0">
              <a:latin typeface="等线" panose="02010600030101010101" pitchFamily="2" charset="-122"/>
              <a:ea typeface="等线" panose="02010600030101010101" pitchFamily="2" charset="-122"/>
            </a:endParaRPr>
          </a:p>
          <a:p>
            <a:pPr marL="342900" lvl="1" indent="0">
              <a:buNone/>
            </a:pP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Unsafe</a:t>
            </a:r>
            <a:r>
              <a:rPr kumimoji="1" lang="zh-CN" altLang="en-US" dirty="0"/>
              <a:t> </a:t>
            </a:r>
            <a:r>
              <a:rPr kumimoji="1" lang="en-US" altLang="zh-CN" dirty="0" err="1"/>
              <a:t>Mutilple</a:t>
            </a:r>
            <a:r>
              <a:rPr kumimoji="1" lang="zh-CN" altLang="en-US" dirty="0"/>
              <a:t> </a:t>
            </a:r>
            <a:r>
              <a:rPr kumimoji="1" lang="en-US" altLang="zh-CN" dirty="0"/>
              <a:t>Threads</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8" name="矩形 7"/>
          <p:cNvSpPr/>
          <p:nvPr/>
        </p:nvSpPr>
        <p:spPr>
          <a:xfrm>
            <a:off x="1358643" y="735546"/>
            <a:ext cx="6426714" cy="4455066"/>
          </a:xfrm>
          <a:prstGeom prst="rect">
            <a:avLst/>
          </a:prstGeom>
        </p:spPr>
        <p:txBody>
          <a:bodyPr wrap="square">
            <a:spAutoFit/>
          </a:bodyPr>
          <a:lstStyle/>
          <a:p>
            <a:r>
              <a:rPr lang="en-GB" altLang="zh-CN" sz="1050" dirty="0">
                <a:solidFill>
                  <a:srgbClr val="CC7832"/>
                </a:solidFill>
              </a:rPr>
              <a:t>public class </a:t>
            </a:r>
            <a:r>
              <a:rPr lang="en-GB" altLang="zh-CN" sz="1050" dirty="0" err="1"/>
              <a:t>UnSafeMultipleThreads</a:t>
            </a:r>
            <a:r>
              <a:rPr lang="en-GB" altLang="zh-CN" sz="1050" dirty="0"/>
              <a:t>&lt;</a:t>
            </a:r>
            <a:r>
              <a:rPr lang="en-GB" altLang="zh-CN" sz="1050" dirty="0">
                <a:solidFill>
                  <a:srgbClr val="507874"/>
                </a:solidFill>
              </a:rPr>
              <a:t>Static</a:t>
            </a:r>
            <a:r>
              <a:rPr lang="en-GB" altLang="zh-CN" sz="1050" dirty="0">
                <a:solidFill>
                  <a:srgbClr val="CC7832"/>
                </a:solidFill>
              </a:rPr>
              <a:t>, </a:t>
            </a:r>
            <a:r>
              <a:rPr lang="en-GB" altLang="zh-CN" sz="1050" dirty="0">
                <a:solidFill>
                  <a:srgbClr val="507874"/>
                </a:solidFill>
              </a:rPr>
              <a:t>c</a:t>
            </a:r>
            <a:r>
              <a:rPr lang="en-GB" altLang="zh-CN" sz="1050" dirty="0"/>
              <a:t>&gt; {</a:t>
            </a:r>
            <a:br>
              <a:rPr lang="en-GB" altLang="zh-CN" sz="1050" dirty="0"/>
            </a:br>
            <a:r>
              <a:rPr lang="en-GB" altLang="zh-CN" sz="1050" dirty="0">
                <a:solidFill>
                  <a:srgbClr val="808080"/>
                </a:solidFill>
              </a:rPr>
              <a:t>    </a:t>
            </a:r>
            <a:r>
              <a:rPr lang="en-GB" altLang="zh-CN" sz="1050" dirty="0">
                <a:solidFill>
                  <a:srgbClr val="CC7832"/>
                </a:solidFill>
              </a:rPr>
              <a:t>static void </a:t>
            </a:r>
            <a:r>
              <a:rPr lang="en-GB" altLang="zh-CN" sz="1050" dirty="0" err="1">
                <a:solidFill>
                  <a:srgbClr val="FFC66D"/>
                </a:solidFill>
              </a:rPr>
              <a:t>threadMessage</a:t>
            </a:r>
            <a:r>
              <a:rPr lang="en-GB" altLang="zh-CN" sz="1050" dirty="0"/>
              <a:t>(String message) {</a:t>
            </a:r>
            <a:br>
              <a:rPr lang="en-GB" altLang="zh-CN" sz="1050" dirty="0"/>
            </a:br>
            <a:r>
              <a:rPr lang="en-GB" altLang="zh-CN" sz="1050" dirty="0"/>
              <a:t>        String </a:t>
            </a:r>
            <a:r>
              <a:rPr lang="en-GB" altLang="zh-CN" sz="1050" dirty="0" err="1"/>
              <a:t>threadName</a:t>
            </a:r>
            <a:r>
              <a:rPr lang="en-GB" altLang="zh-CN" sz="1050" dirty="0"/>
              <a:t> = </a:t>
            </a:r>
            <a:r>
              <a:rPr lang="en-GB" altLang="zh-CN" sz="1050" dirty="0" err="1"/>
              <a:t>Thread.</a:t>
            </a:r>
            <a:r>
              <a:rPr lang="en-GB" altLang="zh-CN" sz="1050" i="1" dirty="0" err="1"/>
              <a:t>currentThread</a:t>
            </a:r>
            <a:r>
              <a:rPr lang="en-GB" altLang="zh-CN" sz="1050" dirty="0"/>
              <a:t>().</a:t>
            </a:r>
            <a:r>
              <a:rPr lang="en-GB" altLang="zh-CN" sz="1050" dirty="0" err="1"/>
              <a:t>getName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System.</a:t>
            </a:r>
            <a:r>
              <a:rPr lang="en-GB" altLang="zh-CN" sz="1050" i="1" dirty="0" err="1">
                <a:solidFill>
                  <a:srgbClr val="9876AA"/>
                </a:solidFill>
              </a:rPr>
              <a:t>out</a:t>
            </a:r>
            <a:r>
              <a:rPr lang="en-GB" altLang="zh-CN" sz="1050" dirty="0" err="1"/>
              <a:t>.format</a:t>
            </a:r>
            <a:r>
              <a:rPr lang="en-GB" altLang="zh-CN" sz="1050" dirty="0"/>
              <a:t>(</a:t>
            </a:r>
            <a:r>
              <a:rPr lang="en-GB" altLang="zh-CN" sz="1050" dirty="0">
                <a:solidFill>
                  <a:srgbClr val="6A8759"/>
                </a:solidFill>
              </a:rPr>
              <a:t>"%s: %</a:t>
            </a:r>
            <a:r>
              <a:rPr lang="en-GB" altLang="zh-CN" sz="1050" dirty="0" err="1">
                <a:solidFill>
                  <a:srgbClr val="6A8759"/>
                </a:solidFill>
              </a:rPr>
              <a:t>s%n</a:t>
            </a:r>
            <a:r>
              <a:rPr lang="en-GB" altLang="zh-CN" sz="1050" dirty="0">
                <a:solidFill>
                  <a:srgbClr val="6A8759"/>
                </a:solidFill>
              </a:rPr>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threadName</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message)</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br>
              <a:rPr lang="en-GB" altLang="zh-CN" sz="1050" dirty="0"/>
            </a:br>
            <a:r>
              <a:rPr lang="en-GB" altLang="zh-CN" sz="1050" dirty="0"/>
              <a:t>    Counter </a:t>
            </a:r>
            <a:r>
              <a:rPr lang="en-GB" altLang="zh-CN" sz="1050" dirty="0">
                <a:solidFill>
                  <a:srgbClr val="9876AA"/>
                </a:solidFill>
              </a:rPr>
              <a:t>c </a:t>
            </a:r>
            <a:r>
              <a:rPr lang="en-GB" altLang="zh-CN" sz="1050" dirty="0"/>
              <a:t>= </a:t>
            </a:r>
            <a:r>
              <a:rPr lang="en-GB" altLang="zh-CN" sz="1050" dirty="0">
                <a:solidFill>
                  <a:srgbClr val="CC7832"/>
                </a:solidFill>
              </a:rPr>
              <a:t>new </a:t>
            </a:r>
            <a:r>
              <a:rPr lang="en-GB" altLang="zh-CN" sz="1050" dirty="0"/>
              <a:t>Counter()</a:t>
            </a:r>
            <a:r>
              <a:rPr lang="en-GB" altLang="zh-CN" sz="1050" dirty="0">
                <a:solidFill>
                  <a:srgbClr val="CC7832"/>
                </a:solidFill>
              </a:rPr>
              <a:t>;</a:t>
            </a:r>
            <a:br>
              <a:rPr lang="en-GB" altLang="zh-CN" sz="1050" dirty="0">
                <a:solidFill>
                  <a:srgbClr val="CC7832"/>
                </a:solidFill>
              </a:rPr>
            </a:br>
            <a:br>
              <a:rPr lang="en-GB" altLang="zh-CN" sz="1050" dirty="0">
                <a:solidFill>
                  <a:srgbClr val="CC7832"/>
                </a:solidFill>
              </a:rPr>
            </a:br>
            <a:r>
              <a:rPr lang="en-GB" altLang="zh-CN" sz="1050" dirty="0">
                <a:solidFill>
                  <a:srgbClr val="CC7832"/>
                </a:solidFill>
              </a:rPr>
              <a:t>    private class </a:t>
            </a:r>
            <a:r>
              <a:rPr lang="en-GB" altLang="zh-CN" sz="1050" dirty="0" err="1"/>
              <a:t>CounterLoop</a:t>
            </a:r>
            <a:r>
              <a:rPr lang="en-GB" altLang="zh-CN" sz="1050" dirty="0"/>
              <a:t> </a:t>
            </a:r>
            <a:r>
              <a:rPr lang="en-GB" altLang="zh-CN" sz="1050" dirty="0">
                <a:solidFill>
                  <a:srgbClr val="CC7832"/>
                </a:solidFill>
              </a:rPr>
              <a:t>implements </a:t>
            </a:r>
            <a:r>
              <a:rPr lang="en-GB" altLang="zh-CN" sz="1050" dirty="0"/>
              <a:t>Runnable {</a:t>
            </a:r>
            <a:br>
              <a:rPr lang="en-GB" altLang="zh-CN" sz="1050" dirty="0"/>
            </a:br>
            <a:r>
              <a:rPr lang="en-GB" altLang="zh-CN" sz="1050" dirty="0"/>
              <a:t>        </a:t>
            </a:r>
            <a:r>
              <a:rPr lang="en-GB" altLang="zh-CN" sz="1050" dirty="0">
                <a:solidFill>
                  <a:srgbClr val="CC7832"/>
                </a:solidFill>
              </a:rPr>
              <a:t>public void </a:t>
            </a:r>
            <a:r>
              <a:rPr lang="en-GB" altLang="zh-CN" sz="1050" dirty="0">
                <a:solidFill>
                  <a:srgbClr val="FFC66D"/>
                </a:solidFill>
              </a:rPr>
              <a:t>run</a:t>
            </a:r>
            <a:r>
              <a:rPr lang="en-GB" altLang="zh-CN" sz="1050" dirty="0"/>
              <a:t>() {</a:t>
            </a:r>
            <a:br>
              <a:rPr lang="en-GB" altLang="zh-CN" sz="1050" dirty="0"/>
            </a:br>
            <a:r>
              <a:rPr lang="en-GB" altLang="zh-CN" sz="1050" dirty="0"/>
              <a:t>            </a:t>
            </a:r>
            <a:r>
              <a:rPr lang="en-GB" altLang="zh-CN" sz="1050" dirty="0">
                <a:solidFill>
                  <a:srgbClr val="CC7832"/>
                </a:solidFill>
              </a:rPr>
              <a:t>try </a:t>
            </a:r>
            <a:r>
              <a:rPr lang="en-GB" altLang="zh-CN" sz="1050" dirty="0"/>
              <a:t>{</a:t>
            </a:r>
            <a:br>
              <a:rPr lang="en-GB" altLang="zh-CN" sz="1050" dirty="0"/>
            </a:br>
            <a:r>
              <a:rPr lang="en-GB" altLang="zh-CN" sz="1050" dirty="0"/>
              <a:t>                </a:t>
            </a:r>
            <a:r>
              <a:rPr lang="en-GB" altLang="zh-CN" sz="1050" dirty="0">
                <a:solidFill>
                  <a:srgbClr val="CC7832"/>
                </a:solidFill>
              </a:rPr>
              <a:t>for </a:t>
            </a:r>
            <a:r>
              <a:rPr lang="en-GB" altLang="zh-CN" sz="1050" dirty="0"/>
              <a:t>(</a:t>
            </a:r>
            <a:r>
              <a:rPr lang="en-GB" altLang="zh-CN" sz="1050" dirty="0">
                <a:solidFill>
                  <a:srgbClr val="CC7832"/>
                </a:solidFill>
              </a:rPr>
              <a:t>int </a:t>
            </a:r>
            <a:r>
              <a:rPr lang="en-GB" altLang="zh-CN" sz="1050" dirty="0" err="1"/>
              <a:t>i</a:t>
            </a:r>
            <a:r>
              <a:rPr lang="en-GB" altLang="zh-CN" sz="1050" dirty="0"/>
              <a:t> = </a:t>
            </a:r>
            <a:r>
              <a:rPr lang="en-GB" altLang="zh-CN" sz="1050" dirty="0">
                <a:solidFill>
                  <a:srgbClr val="6897BB"/>
                </a:solidFill>
              </a:rPr>
              <a:t>0</a:t>
            </a:r>
            <a:r>
              <a:rPr lang="en-GB" altLang="zh-CN" sz="1050" dirty="0">
                <a:solidFill>
                  <a:srgbClr val="CC7832"/>
                </a:solidFill>
              </a:rPr>
              <a:t>; </a:t>
            </a:r>
            <a:r>
              <a:rPr lang="en-GB" altLang="zh-CN" sz="1050" dirty="0" err="1"/>
              <a:t>i</a:t>
            </a:r>
            <a:r>
              <a:rPr lang="en-GB" altLang="zh-CN" sz="1050" dirty="0"/>
              <a:t> &lt; </a:t>
            </a:r>
            <a:r>
              <a:rPr lang="en-GB" altLang="zh-CN" sz="1050" dirty="0">
                <a:solidFill>
                  <a:srgbClr val="6897BB"/>
                </a:solidFill>
              </a:rPr>
              <a:t>100</a:t>
            </a:r>
            <a:r>
              <a:rPr lang="en-GB" altLang="zh-CN" sz="1050" dirty="0">
                <a:solidFill>
                  <a:srgbClr val="CC7832"/>
                </a:solidFill>
              </a:rPr>
              <a:t>; </a:t>
            </a:r>
            <a:r>
              <a:rPr lang="en-GB" altLang="zh-CN" sz="1050" dirty="0" err="1"/>
              <a:t>i</a:t>
            </a:r>
            <a:r>
              <a:rPr lang="en-GB" altLang="zh-CN" sz="1050" dirty="0"/>
              <a:t>++) {</a:t>
            </a:r>
            <a:br>
              <a:rPr lang="en-GB" altLang="zh-CN" sz="1050" dirty="0"/>
            </a:br>
            <a:r>
              <a:rPr lang="en-GB" altLang="zh-CN" sz="1050" dirty="0"/>
              <a:t>                    </a:t>
            </a:r>
            <a:r>
              <a:rPr lang="en-GB" altLang="zh-CN" sz="1050" dirty="0">
                <a:solidFill>
                  <a:srgbClr val="808080"/>
                </a:solidFill>
              </a:rPr>
              <a:t>// Pause for 1 seconds</a:t>
            </a:r>
            <a:br>
              <a:rPr lang="en-GB" altLang="zh-CN" sz="1050" dirty="0">
                <a:solidFill>
                  <a:srgbClr val="808080"/>
                </a:solidFill>
              </a:rPr>
            </a:br>
            <a:r>
              <a:rPr lang="en-GB" altLang="zh-CN" sz="1050" dirty="0">
                <a:solidFill>
                  <a:srgbClr val="808080"/>
                </a:solidFill>
              </a:rPr>
              <a:t>                    </a:t>
            </a:r>
            <a:r>
              <a:rPr lang="en-GB" altLang="zh-CN" sz="1050" dirty="0" err="1"/>
              <a:t>Thread.</a:t>
            </a:r>
            <a:r>
              <a:rPr lang="en-GB" altLang="zh-CN" sz="1050" i="1" dirty="0" err="1"/>
              <a:t>sleep</a:t>
            </a:r>
            <a:r>
              <a:rPr lang="en-GB" altLang="zh-CN" sz="1050" dirty="0"/>
              <a:t>(</a:t>
            </a:r>
            <a:r>
              <a:rPr lang="en-GB" altLang="zh-CN" sz="1050" dirty="0">
                <a:solidFill>
                  <a:srgbClr val="6897BB"/>
                </a:solidFill>
              </a:rPr>
              <a:t>1000</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solidFill>
                  <a:srgbClr val="808080"/>
                </a:solidFill>
              </a:rPr>
              <a:t>// Print a message</a:t>
            </a:r>
            <a:br>
              <a:rPr lang="en-GB" altLang="zh-CN" sz="1050" dirty="0">
                <a:solidFill>
                  <a:srgbClr val="808080"/>
                </a:solidFill>
              </a:rPr>
            </a:br>
            <a:r>
              <a:rPr lang="en-GB" altLang="zh-CN" sz="1050" dirty="0">
                <a:solidFill>
                  <a:srgbClr val="808080"/>
                </a:solidFill>
              </a:rPr>
              <a:t>                    </a:t>
            </a:r>
            <a:r>
              <a:rPr lang="en-GB" altLang="zh-CN" sz="1050" i="1" dirty="0" err="1"/>
              <a:t>threadMessage</a:t>
            </a:r>
            <a:r>
              <a:rPr lang="en-GB" altLang="zh-CN" sz="1050" dirty="0"/>
              <a:t>(</a:t>
            </a:r>
            <a:r>
              <a:rPr lang="en-GB" altLang="zh-CN" sz="1050" dirty="0" err="1"/>
              <a:t>String.</a:t>
            </a:r>
            <a:r>
              <a:rPr lang="en-GB" altLang="zh-CN" sz="1050" i="1" dirty="0" err="1"/>
              <a:t>valueOf</a:t>
            </a:r>
            <a:r>
              <a:rPr lang="en-GB" altLang="zh-CN" sz="1050" dirty="0"/>
              <a:t>(</a:t>
            </a:r>
            <a:r>
              <a:rPr lang="en-GB" altLang="zh-CN" sz="1050" dirty="0" err="1">
                <a:solidFill>
                  <a:srgbClr val="9876AA"/>
                </a:solidFill>
              </a:rPr>
              <a:t>c</a:t>
            </a:r>
            <a:r>
              <a:rPr lang="en-GB" altLang="zh-CN" sz="1050" dirty="0" err="1"/>
              <a:t>.value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solidFill>
                  <a:srgbClr val="9876AA"/>
                </a:solidFill>
              </a:rPr>
              <a:t>c</a:t>
            </a:r>
            <a:r>
              <a:rPr lang="en-GB" altLang="zh-CN" sz="1050" dirty="0" err="1"/>
              <a:t>.increment</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r>
              <a:rPr lang="en-GB" altLang="zh-CN" sz="1050" dirty="0"/>
              <a:t>            } </a:t>
            </a:r>
            <a:r>
              <a:rPr lang="en-GB" altLang="zh-CN" sz="1050" dirty="0">
                <a:solidFill>
                  <a:srgbClr val="CC7832"/>
                </a:solidFill>
              </a:rPr>
              <a:t>catch </a:t>
            </a:r>
            <a:r>
              <a:rPr lang="en-GB" altLang="zh-CN" sz="1050" dirty="0"/>
              <a:t>(</a:t>
            </a:r>
            <a:r>
              <a:rPr lang="en-GB" altLang="zh-CN" sz="1050" dirty="0" err="1"/>
              <a:t>InterruptedException</a:t>
            </a:r>
            <a:r>
              <a:rPr lang="en-GB" altLang="zh-CN" sz="1050" dirty="0"/>
              <a:t> e) {</a:t>
            </a:r>
            <a:br>
              <a:rPr lang="en-GB" altLang="zh-CN" sz="1050" dirty="0"/>
            </a:br>
            <a:r>
              <a:rPr lang="en-GB" altLang="zh-CN" sz="1050" dirty="0"/>
              <a:t>                </a:t>
            </a:r>
            <a:r>
              <a:rPr lang="en-GB" altLang="zh-CN" sz="1050" i="1" dirty="0" err="1"/>
              <a:t>threadMessage</a:t>
            </a:r>
            <a:r>
              <a:rPr lang="en-GB" altLang="zh-CN" sz="1050" dirty="0"/>
              <a:t>(</a:t>
            </a:r>
            <a:r>
              <a:rPr lang="en-GB" altLang="zh-CN" sz="1050" dirty="0">
                <a:solidFill>
                  <a:srgbClr val="6A8759"/>
                </a:solidFill>
              </a:rPr>
              <a:t>"I wasn't done!"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r>
              <a:rPr lang="en-GB" altLang="zh-CN" sz="1050" dirty="0"/>
              <a:t>        }</a:t>
            </a:r>
            <a:br>
              <a:rPr lang="en-GB" altLang="zh-CN" sz="1050" dirty="0"/>
            </a:br>
            <a:r>
              <a:rPr lang="en-GB" altLang="zh-CN" sz="1050" dirty="0"/>
              <a:t>    }</a:t>
            </a:r>
            <a:br>
              <a:rPr lang="en-GB" altLang="zh-CN" sz="1050" dirty="0"/>
            </a:b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Unsafe</a:t>
            </a:r>
            <a:r>
              <a:rPr kumimoji="1" lang="zh-CN" altLang="en-US" dirty="0"/>
              <a:t> </a:t>
            </a:r>
            <a:r>
              <a:rPr kumimoji="1" lang="en-US" altLang="zh-CN" dirty="0" err="1"/>
              <a:t>Mutilple</a:t>
            </a:r>
            <a:r>
              <a:rPr kumimoji="1" lang="zh-CN" altLang="en-US" dirty="0"/>
              <a:t> </a:t>
            </a:r>
            <a:r>
              <a:rPr kumimoji="1" lang="en-US" altLang="zh-CN" dirty="0"/>
              <a:t>Threads</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8" name="矩形 7"/>
          <p:cNvSpPr/>
          <p:nvPr/>
        </p:nvSpPr>
        <p:spPr>
          <a:xfrm>
            <a:off x="1358643" y="975522"/>
            <a:ext cx="6426714" cy="3485570"/>
          </a:xfrm>
          <a:prstGeom prst="rect">
            <a:avLst/>
          </a:prstGeom>
        </p:spPr>
        <p:txBody>
          <a:bodyPr wrap="square">
            <a:spAutoFit/>
          </a:bodyPr>
          <a:lstStyle/>
          <a:p>
            <a:r>
              <a:rPr lang="en-GB" altLang="zh-CN" sz="1050" dirty="0"/>
              <a:t>    </a:t>
            </a:r>
            <a:r>
              <a:rPr lang="en-GB" altLang="zh-CN" sz="1050" dirty="0">
                <a:solidFill>
                  <a:srgbClr val="CC7832"/>
                </a:solidFill>
              </a:rPr>
              <a:t>public static void </a:t>
            </a:r>
            <a:r>
              <a:rPr lang="en-GB" altLang="zh-CN" sz="1050" dirty="0">
                <a:solidFill>
                  <a:srgbClr val="FFC66D"/>
                </a:solidFill>
              </a:rPr>
              <a:t>main</a:t>
            </a:r>
            <a:r>
              <a:rPr lang="en-GB" altLang="zh-CN" sz="1050" dirty="0"/>
              <a:t>(String </a:t>
            </a:r>
            <a:r>
              <a:rPr lang="en-GB" altLang="zh-CN" sz="1050" dirty="0" err="1"/>
              <a:t>args</a:t>
            </a:r>
            <a:r>
              <a:rPr lang="en-GB" altLang="zh-CN" sz="1050" dirty="0"/>
              <a:t>[])</a:t>
            </a:r>
            <a:br>
              <a:rPr lang="en-GB" altLang="zh-CN" sz="1050" dirty="0"/>
            </a:br>
            <a:r>
              <a:rPr lang="en-GB" altLang="zh-CN" sz="1050" dirty="0"/>
              <a:t>            </a:t>
            </a:r>
            <a:r>
              <a:rPr lang="en-GB" altLang="zh-CN" sz="1050" dirty="0">
                <a:solidFill>
                  <a:srgbClr val="CC7832"/>
                </a:solidFill>
              </a:rPr>
              <a:t>throws </a:t>
            </a:r>
            <a:r>
              <a:rPr lang="en-GB" altLang="zh-CN" sz="1050" dirty="0" err="1"/>
              <a:t>InterruptedException</a:t>
            </a:r>
            <a:r>
              <a:rPr lang="en-GB" altLang="zh-CN" sz="1050" dirty="0"/>
              <a:t> {</a:t>
            </a:r>
            <a:br>
              <a:rPr lang="en-GB" altLang="zh-CN" sz="1050" dirty="0"/>
            </a:br>
            <a:br>
              <a:rPr lang="en-GB" altLang="zh-CN" sz="1050" dirty="0"/>
            </a:br>
            <a:r>
              <a:rPr lang="en-GB" altLang="zh-CN" sz="1050" dirty="0"/>
              <a:t>        </a:t>
            </a:r>
            <a:r>
              <a:rPr lang="en-GB" altLang="zh-CN" sz="1050" dirty="0">
                <a:solidFill>
                  <a:srgbClr val="808080"/>
                </a:solidFill>
              </a:rPr>
              <a:t>// Delay, in milliseconds before</a:t>
            </a:r>
            <a:br>
              <a:rPr lang="en-GB" altLang="zh-CN" sz="1050" dirty="0">
                <a:solidFill>
                  <a:srgbClr val="808080"/>
                </a:solidFill>
              </a:rPr>
            </a:br>
            <a:r>
              <a:rPr lang="en-GB" altLang="zh-CN" sz="1050" dirty="0">
                <a:solidFill>
                  <a:srgbClr val="808080"/>
                </a:solidFill>
              </a:rPr>
              <a:t>        // we interrupt </a:t>
            </a:r>
            <a:r>
              <a:rPr lang="en-GB" altLang="zh-CN" sz="1050" dirty="0" err="1">
                <a:solidFill>
                  <a:srgbClr val="808080"/>
                </a:solidFill>
              </a:rPr>
              <a:t>MessageLoop</a:t>
            </a:r>
            <a:br>
              <a:rPr lang="en-GB" altLang="zh-CN" sz="1050" dirty="0">
                <a:solidFill>
                  <a:srgbClr val="808080"/>
                </a:solidFill>
              </a:rPr>
            </a:br>
            <a:r>
              <a:rPr lang="en-GB" altLang="zh-CN" sz="1050" dirty="0">
                <a:solidFill>
                  <a:srgbClr val="808080"/>
                </a:solidFill>
              </a:rPr>
              <a:t>        // thread (default one hour).</a:t>
            </a:r>
            <a:br>
              <a:rPr lang="en-GB" altLang="zh-CN" sz="1050" dirty="0">
                <a:solidFill>
                  <a:srgbClr val="808080"/>
                </a:solidFill>
              </a:rPr>
            </a:br>
            <a:r>
              <a:rPr lang="en-GB" altLang="zh-CN" sz="1050" dirty="0">
                <a:solidFill>
                  <a:srgbClr val="808080"/>
                </a:solidFill>
              </a:rPr>
              <a:t>        </a:t>
            </a:r>
            <a:r>
              <a:rPr lang="en-GB" altLang="zh-CN" sz="1050" dirty="0">
                <a:solidFill>
                  <a:srgbClr val="CC7832"/>
                </a:solidFill>
              </a:rPr>
              <a:t>long </a:t>
            </a:r>
            <a:r>
              <a:rPr lang="en-GB" altLang="zh-CN" sz="1050" dirty="0"/>
              <a:t>patience = </a:t>
            </a:r>
            <a:r>
              <a:rPr lang="en-GB" altLang="zh-CN" sz="1050" dirty="0">
                <a:solidFill>
                  <a:srgbClr val="6897BB"/>
                </a:solidFill>
              </a:rPr>
              <a:t>1000</a:t>
            </a:r>
            <a:r>
              <a:rPr lang="en-GB" altLang="zh-CN" sz="1050" dirty="0">
                <a:solidFill>
                  <a:srgbClr val="CC7832"/>
                </a:solidFill>
              </a:rPr>
              <a:t>;</a:t>
            </a:r>
            <a:r>
              <a:rPr lang="en-GB" altLang="zh-CN" sz="1050" dirty="0">
                <a:solidFill>
                  <a:srgbClr val="808080"/>
                </a:solidFill>
              </a:rPr>
              <a:t>// * 60 * 60;</a:t>
            </a:r>
            <a:br>
              <a:rPr lang="en-GB" altLang="zh-CN" sz="1050" dirty="0">
                <a:solidFill>
                  <a:srgbClr val="808080"/>
                </a:solidFill>
              </a:rPr>
            </a:br>
            <a:br>
              <a:rPr lang="en-GB" altLang="zh-CN" sz="1050" dirty="0">
                <a:solidFill>
                  <a:srgbClr val="808080"/>
                </a:solidFill>
              </a:rPr>
            </a:br>
            <a:br>
              <a:rPr lang="en-GB" altLang="zh-CN" sz="1050" dirty="0">
                <a:solidFill>
                  <a:srgbClr val="808080"/>
                </a:solidFill>
              </a:rPr>
            </a:br>
            <a:r>
              <a:rPr lang="en-GB" altLang="zh-CN" sz="1050" dirty="0">
                <a:solidFill>
                  <a:srgbClr val="808080"/>
                </a:solidFill>
              </a:rPr>
              <a:t>        </a:t>
            </a:r>
            <a:r>
              <a:rPr lang="en-GB" altLang="zh-CN" sz="1050" i="1" dirty="0" err="1"/>
              <a:t>threadMessage</a:t>
            </a:r>
            <a:r>
              <a:rPr lang="en-GB" altLang="zh-CN" sz="1050" dirty="0"/>
              <a:t>(</a:t>
            </a:r>
            <a:r>
              <a:rPr lang="en-GB" altLang="zh-CN" sz="1050" dirty="0">
                <a:solidFill>
                  <a:srgbClr val="6A8759"/>
                </a:solidFill>
              </a:rPr>
              <a:t>"Starting </a:t>
            </a:r>
            <a:r>
              <a:rPr lang="en-GB" altLang="zh-CN" sz="1050" dirty="0" err="1">
                <a:solidFill>
                  <a:srgbClr val="6A8759"/>
                </a:solidFill>
              </a:rPr>
              <a:t>MessageLoop</a:t>
            </a:r>
            <a:r>
              <a:rPr lang="en-GB" altLang="zh-CN" sz="1050" dirty="0">
                <a:solidFill>
                  <a:srgbClr val="6A8759"/>
                </a:solidFill>
              </a:rPr>
              <a:t> thread"</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long </a:t>
            </a:r>
            <a:r>
              <a:rPr lang="en-GB" altLang="zh-CN" sz="1050" dirty="0" err="1"/>
              <a:t>startTime</a:t>
            </a:r>
            <a:r>
              <a:rPr lang="en-GB" altLang="zh-CN" sz="1050" dirty="0"/>
              <a:t> = </a:t>
            </a:r>
            <a:r>
              <a:rPr lang="en-GB" altLang="zh-CN" sz="1050" dirty="0" err="1"/>
              <a:t>System.</a:t>
            </a:r>
            <a:r>
              <a:rPr lang="en-GB" altLang="zh-CN" sz="1050" i="1" dirty="0" err="1"/>
              <a:t>currentTimeMillis</a:t>
            </a:r>
            <a:r>
              <a:rPr lang="en-GB" altLang="zh-CN" sz="1050" dirty="0"/>
              <a:t>()</a:t>
            </a:r>
            <a:r>
              <a:rPr lang="en-GB" altLang="zh-CN" sz="1050" dirty="0">
                <a:solidFill>
                  <a:srgbClr val="CC7832"/>
                </a:solidFill>
              </a:rPr>
              <a:t>;</a:t>
            </a:r>
            <a:br>
              <a:rPr lang="en-GB" altLang="zh-CN" sz="1050" dirty="0">
                <a:solidFill>
                  <a:srgbClr val="CC7832"/>
                </a:solidFill>
              </a:rPr>
            </a:br>
            <a:br>
              <a:rPr lang="en-GB" altLang="zh-CN" sz="1050" dirty="0">
                <a:solidFill>
                  <a:srgbClr val="CC7832"/>
                </a:solidFill>
              </a:rPr>
            </a:br>
            <a:r>
              <a:rPr lang="en-GB" altLang="zh-CN" sz="1050" dirty="0">
                <a:solidFill>
                  <a:srgbClr val="CC7832"/>
                </a:solidFill>
              </a:rPr>
              <a:t>        </a:t>
            </a:r>
            <a:r>
              <a:rPr lang="en-GB" altLang="zh-CN" sz="1050" dirty="0" err="1"/>
              <a:t>UnSafeMultipleThreads</a:t>
            </a:r>
            <a:r>
              <a:rPr lang="en-GB" altLang="zh-CN" sz="1050" dirty="0"/>
              <a:t> s = </a:t>
            </a:r>
            <a:r>
              <a:rPr lang="en-GB" altLang="zh-CN" sz="1050" dirty="0">
                <a:solidFill>
                  <a:srgbClr val="CC7832"/>
                </a:solidFill>
              </a:rPr>
              <a:t>new </a:t>
            </a:r>
            <a:r>
              <a:rPr lang="en-GB" altLang="zh-CN" sz="1050" dirty="0" err="1"/>
              <a:t>UnSafeMultipleThreads</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Thread t1 = </a:t>
            </a:r>
            <a:r>
              <a:rPr lang="en-GB" altLang="zh-CN" sz="1050" dirty="0">
                <a:solidFill>
                  <a:srgbClr val="CC7832"/>
                </a:solidFill>
              </a:rPr>
              <a:t>new </a:t>
            </a:r>
            <a:r>
              <a:rPr lang="en-GB" altLang="zh-CN" sz="1050" dirty="0"/>
              <a:t>Thread(</a:t>
            </a:r>
            <a:r>
              <a:rPr lang="en-GB" altLang="zh-CN" sz="1050" dirty="0" err="1"/>
              <a:t>s.</a:t>
            </a:r>
            <a:r>
              <a:rPr lang="en-GB" altLang="zh-CN" sz="1050" dirty="0" err="1">
                <a:solidFill>
                  <a:srgbClr val="CC7832"/>
                </a:solidFill>
              </a:rPr>
              <a:t>new</a:t>
            </a:r>
            <a:r>
              <a:rPr lang="en-GB" altLang="zh-CN" sz="1050" dirty="0">
                <a:solidFill>
                  <a:srgbClr val="CC7832"/>
                </a:solidFill>
              </a:rPr>
              <a:t> </a:t>
            </a:r>
            <a:r>
              <a:rPr lang="en-GB" altLang="zh-CN" sz="1050" dirty="0" err="1"/>
              <a:t>CounterLoop</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t1.start()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Thread t2 = </a:t>
            </a:r>
            <a:r>
              <a:rPr lang="en-GB" altLang="zh-CN" sz="1050" dirty="0">
                <a:solidFill>
                  <a:srgbClr val="CC7832"/>
                </a:solidFill>
              </a:rPr>
              <a:t>new </a:t>
            </a:r>
            <a:r>
              <a:rPr lang="en-GB" altLang="zh-CN" sz="1050" dirty="0"/>
              <a:t>Thread(</a:t>
            </a:r>
            <a:r>
              <a:rPr lang="en-GB" altLang="zh-CN" sz="1050" dirty="0" err="1"/>
              <a:t>s.</a:t>
            </a:r>
            <a:r>
              <a:rPr lang="en-GB" altLang="zh-CN" sz="1050" dirty="0" err="1">
                <a:solidFill>
                  <a:srgbClr val="CC7832"/>
                </a:solidFill>
              </a:rPr>
              <a:t>new</a:t>
            </a:r>
            <a:r>
              <a:rPr lang="en-GB" altLang="zh-CN" sz="1050" dirty="0">
                <a:solidFill>
                  <a:srgbClr val="CC7832"/>
                </a:solidFill>
              </a:rPr>
              <a:t> </a:t>
            </a:r>
            <a:r>
              <a:rPr lang="en-GB" altLang="zh-CN" sz="1050" dirty="0" err="1"/>
              <a:t>CounterLoop</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t2.start()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i="1" dirty="0" err="1"/>
              <a:t>threadMessage</a:t>
            </a:r>
            <a:r>
              <a:rPr lang="en-GB" altLang="zh-CN" sz="1050" dirty="0"/>
              <a:t>(</a:t>
            </a:r>
            <a:r>
              <a:rPr lang="en-GB" altLang="zh-CN" sz="1050" dirty="0">
                <a:solidFill>
                  <a:srgbClr val="6A8759"/>
                </a:solidFill>
              </a:rPr>
              <a:t>"Waiting for </a:t>
            </a:r>
            <a:r>
              <a:rPr lang="en-GB" altLang="zh-CN" sz="1050" dirty="0" err="1">
                <a:solidFill>
                  <a:srgbClr val="6A8759"/>
                </a:solidFill>
              </a:rPr>
              <a:t>MessageLoop</a:t>
            </a:r>
            <a:r>
              <a:rPr lang="en-GB" altLang="zh-CN" sz="1050" dirty="0">
                <a:solidFill>
                  <a:srgbClr val="6A8759"/>
                </a:solidFill>
              </a:rPr>
              <a:t> thread to finish"</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r>
              <a:rPr lang="en-GB" altLang="zh-CN" sz="1050" dirty="0"/>
              <a:t>}</a:t>
            </a:r>
            <a:br>
              <a:rPr lang="en-GB" altLang="zh-CN" sz="1050" dirty="0"/>
            </a:br>
            <a:endParaRPr lang="zh-CN" altLang="en-US" sz="1050" dirty="0"/>
          </a:p>
        </p:txBody>
      </p:sp>
      <p:pic>
        <p:nvPicPr>
          <p:cNvPr id="3" name="图片 2"/>
          <p:cNvPicPr>
            <a:picLocks noChangeAspect="1"/>
          </p:cNvPicPr>
          <p:nvPr/>
        </p:nvPicPr>
        <p:blipFill>
          <a:blip r:embed="rId1"/>
          <a:stretch>
            <a:fillRect/>
          </a:stretch>
        </p:blipFill>
        <p:spPr>
          <a:xfrm>
            <a:off x="5528224" y="973696"/>
            <a:ext cx="2257133" cy="31102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Synchronized Methods(</a:t>
            </a:r>
            <a:r>
              <a:rPr lang="zh-CN" altLang="en-US" dirty="0">
                <a:effectLst>
                  <a:outerShdw blurRad="50800" dist="38100" dir="2700000" algn="tl" rotWithShape="0">
                    <a:prstClr val="black">
                      <a:alpha val="40000"/>
                    </a:prstClr>
                  </a:outerShdw>
                </a:effectLst>
              </a:rPr>
              <a:t>同步方法</a:t>
            </a:r>
            <a:r>
              <a:rPr lang="en-US" altLang="zh-CN" dirty="0">
                <a:effectLst>
                  <a:outerShdw blurRad="50800" dist="38100" dir="2700000" algn="tl" rotWithShape="0">
                    <a:prstClr val="black">
                      <a:alpha val="40000"/>
                    </a:prstClr>
                  </a:outerShdw>
                </a:effectLst>
              </a:rPr>
              <a:t>)</a:t>
            </a:r>
            <a:endParaRPr lang="zh-CN" altLang="en-US" dirty="0">
              <a:effectLst>
                <a:outerShdw blurRad="50800" dist="38100" dir="2700000" algn="tl" rotWithShape="0">
                  <a:prstClr val="black">
                    <a:alpha val="40000"/>
                  </a:prstClr>
                </a:outerShdw>
              </a:effectLst>
            </a:endParaRPr>
          </a:p>
        </p:txBody>
      </p:sp>
      <p:sp>
        <p:nvSpPr>
          <p:cNvPr id="3" name="内容占位符 2"/>
          <p:cNvSpPr>
            <a:spLocks noGrp="1"/>
          </p:cNvSpPr>
          <p:nvPr>
            <p:ph idx="1"/>
          </p:nvPr>
        </p:nvSpPr>
        <p:spPr/>
        <p:txBody>
          <a:bodyPr>
            <a:normAutofit fontScale="92500" lnSpcReduction="20000"/>
          </a:bodyPr>
          <a:lstStyle/>
          <a:p>
            <a:r>
              <a:rPr lang="en-US" altLang="zh-CN" dirty="0"/>
              <a:t>To make a method synchronized, simply add</a:t>
            </a:r>
            <a:r>
              <a:rPr lang="en-US" altLang="en-US" dirty="0"/>
              <a:t> </a:t>
            </a:r>
            <a:r>
              <a:rPr lang="en-US" altLang="en-US" dirty="0"/>
              <a:t>the</a:t>
            </a:r>
            <a:r>
              <a:rPr lang="en-US" altLang="en-US" dirty="0"/>
              <a:t> </a:t>
            </a:r>
            <a:r>
              <a:rPr lang="en-US" altLang="en-US" dirty="0">
                <a:solidFill>
                  <a:srgbClr val="FF0000"/>
                </a:solidFill>
              </a:rPr>
              <a:t>synchronized</a:t>
            </a:r>
            <a:r>
              <a:rPr lang="en-US" altLang="en-US" dirty="0"/>
              <a:t> </a:t>
            </a:r>
            <a:r>
              <a:rPr lang="en-US" altLang="zh-CN" dirty="0"/>
              <a:t>keyword to its declaration:</a:t>
            </a:r>
            <a:endParaRPr lang="en-US" altLang="zh-CN" dirty="0"/>
          </a:p>
          <a:p>
            <a:pPr marL="240665" indent="0">
              <a:buNone/>
            </a:pPr>
            <a:r>
              <a:rPr lang="en-US" altLang="zh-CN" dirty="0">
                <a:solidFill>
                  <a:schemeClr val="tx2"/>
                </a:solidFill>
              </a:rPr>
              <a:t>public class </a:t>
            </a:r>
            <a:r>
              <a:rPr lang="en-US" altLang="zh-CN" dirty="0" err="1">
                <a:solidFill>
                  <a:schemeClr val="tx2"/>
                </a:solidFill>
              </a:rPr>
              <a:t>SynchronizedCounter</a:t>
            </a:r>
            <a:r>
              <a:rPr lang="en-US" altLang="zh-CN" dirty="0">
                <a:solidFill>
                  <a:schemeClr val="tx2"/>
                </a:solidFill>
              </a:rPr>
              <a:t>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 private </a:t>
            </a:r>
            <a:r>
              <a:rPr lang="en-US" altLang="zh-CN" dirty="0" err="1">
                <a:solidFill>
                  <a:schemeClr val="tx2"/>
                </a:solidFill>
              </a:rPr>
              <a:t>int</a:t>
            </a:r>
            <a:r>
              <a:rPr lang="en-US" altLang="zh-CN" dirty="0">
                <a:solidFill>
                  <a:schemeClr val="tx2"/>
                </a:solidFill>
              </a:rPr>
              <a:t> c = 0;</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 public </a:t>
            </a:r>
            <a:r>
              <a:rPr lang="en-US" altLang="zh-CN" dirty="0">
                <a:solidFill>
                  <a:srgbClr val="FF0000"/>
                </a:solidFill>
              </a:rPr>
              <a:t>synchronized</a:t>
            </a:r>
            <a:r>
              <a:rPr lang="en-US" altLang="zh-CN" dirty="0">
                <a:solidFill>
                  <a:schemeClr val="tx2"/>
                </a:solidFill>
              </a:rPr>
              <a:t> void increment() { </a:t>
            </a:r>
            <a:r>
              <a:rPr lang="en-US" altLang="zh-CN" dirty="0" err="1">
                <a:solidFill>
                  <a:schemeClr val="tx2"/>
                </a:solidFill>
              </a:rPr>
              <a:t>c++</a:t>
            </a:r>
            <a:r>
              <a:rPr lang="en-US" altLang="zh-CN" dirty="0">
                <a:solidFill>
                  <a:schemeClr val="tx2"/>
                </a:solidFill>
              </a:rPr>
              <a:t>; }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public </a:t>
            </a:r>
            <a:r>
              <a:rPr lang="en-US" altLang="zh-CN" dirty="0">
                <a:solidFill>
                  <a:srgbClr val="FF0000"/>
                </a:solidFill>
              </a:rPr>
              <a:t>synchronized</a:t>
            </a:r>
            <a:r>
              <a:rPr lang="en-US" altLang="zh-CN" dirty="0">
                <a:solidFill>
                  <a:schemeClr val="tx2"/>
                </a:solidFill>
              </a:rPr>
              <a:t> void decrement() { c--; }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public </a:t>
            </a:r>
            <a:r>
              <a:rPr lang="en-US" altLang="zh-CN" dirty="0">
                <a:solidFill>
                  <a:srgbClr val="FF0000"/>
                </a:solidFill>
              </a:rPr>
              <a:t>synchronized</a:t>
            </a:r>
            <a:r>
              <a:rPr lang="en-US" altLang="zh-CN" dirty="0">
                <a:solidFill>
                  <a:schemeClr val="tx2"/>
                </a:solidFill>
              </a:rPr>
              <a:t> </a:t>
            </a:r>
            <a:r>
              <a:rPr lang="en-US" altLang="zh-CN" dirty="0" err="1">
                <a:solidFill>
                  <a:schemeClr val="tx2"/>
                </a:solidFill>
              </a:rPr>
              <a:t>int</a:t>
            </a:r>
            <a:r>
              <a:rPr lang="en-US" altLang="zh-CN" dirty="0">
                <a:solidFill>
                  <a:schemeClr val="tx2"/>
                </a:solidFill>
              </a:rPr>
              <a:t> value() { return c; } </a:t>
            </a:r>
            <a:endParaRPr lang="en-US" altLang="zh-CN" dirty="0">
              <a:solidFill>
                <a:schemeClr val="tx2"/>
              </a:solidFill>
            </a:endParaRPr>
          </a:p>
          <a:p>
            <a:pPr marL="240665" indent="0">
              <a:buNone/>
            </a:pPr>
            <a:r>
              <a:rPr lang="en-US" altLang="zh-CN" dirty="0">
                <a:solidFill>
                  <a:schemeClr val="tx2"/>
                </a:solidFill>
              </a:rPr>
              <a:t>}</a:t>
            </a:r>
            <a:endParaRPr lang="en-US" altLang="zh-CN" dirty="0">
              <a:solidFill>
                <a:schemeClr val="tx2"/>
              </a:solidFill>
            </a:endParaRPr>
          </a:p>
          <a:p>
            <a:r>
              <a:rPr lang="en-US" altLang="zh-CN" dirty="0"/>
              <a:t>If </a:t>
            </a:r>
            <a:r>
              <a:rPr lang="en-US" altLang="zh-CN" dirty="0">
                <a:solidFill>
                  <a:schemeClr val="tx2"/>
                </a:solidFill>
              </a:rPr>
              <a:t>count</a:t>
            </a:r>
            <a:r>
              <a:rPr lang="en-US" altLang="zh-CN" dirty="0"/>
              <a:t> is an instance of </a:t>
            </a:r>
            <a:r>
              <a:rPr lang="en-US" altLang="zh-CN" dirty="0" err="1">
                <a:solidFill>
                  <a:schemeClr val="tx2"/>
                </a:solidFill>
              </a:rPr>
              <a:t>SynchronizedCounter</a:t>
            </a:r>
            <a:r>
              <a:rPr lang="en-US" altLang="zh-CN" dirty="0"/>
              <a:t>, then making these methods synchronized has two effects:</a:t>
            </a:r>
            <a:endParaRPr lang="en-US" altLang="zh-CN" dirty="0"/>
          </a:p>
          <a:p>
            <a:pPr lvl="1"/>
            <a:r>
              <a:rPr lang="en-US" altLang="zh-CN" dirty="0"/>
              <a:t>First, it is </a:t>
            </a:r>
            <a:r>
              <a:rPr lang="en-US" altLang="zh-CN" dirty="0">
                <a:solidFill>
                  <a:srgbClr val="FF0000"/>
                </a:solidFill>
              </a:rPr>
              <a:t>not</a:t>
            </a:r>
            <a:r>
              <a:rPr lang="en-US" altLang="zh-CN" dirty="0"/>
              <a:t> </a:t>
            </a:r>
            <a:r>
              <a:rPr lang="en-US" altLang="zh-CN" dirty="0">
                <a:solidFill>
                  <a:srgbClr val="FF0000"/>
                </a:solidFill>
              </a:rPr>
              <a:t>possible</a:t>
            </a:r>
            <a:r>
              <a:rPr lang="en-US" altLang="zh-CN" dirty="0"/>
              <a:t> for </a:t>
            </a:r>
            <a:r>
              <a:rPr lang="en-US" altLang="zh-CN" dirty="0">
                <a:solidFill>
                  <a:srgbClr val="FF0000"/>
                </a:solidFill>
              </a:rPr>
              <a:t>two invocations of synchronized methods on the same object to interleave</a:t>
            </a:r>
            <a:r>
              <a:rPr lang="en-US" altLang="zh-CN" dirty="0"/>
              <a:t>. When one thread is executing a synchronized method for an object, all other threads that invoke synchronized methods </a:t>
            </a:r>
            <a:r>
              <a:rPr lang="en-US" altLang="zh-CN" dirty="0">
                <a:solidFill>
                  <a:srgbClr val="FF0000"/>
                </a:solidFill>
              </a:rPr>
              <a:t>for the same object block (suspend execution)</a:t>
            </a:r>
            <a:r>
              <a:rPr lang="en-US" altLang="zh-CN" dirty="0"/>
              <a:t> until the first thread is done with the object.(</a:t>
            </a:r>
            <a:r>
              <a:rPr lang="zh-CN" altLang="en-US" dirty="0"/>
              <a:t>注意</a:t>
            </a:r>
            <a:r>
              <a:rPr lang="en-US" altLang="zh-CN" dirty="0"/>
              <a:t>block</a:t>
            </a:r>
            <a:r>
              <a:rPr lang="zh-CN" altLang="en-US" dirty="0"/>
              <a:t>只有拿到锁与没拿到锁两种状态，即不会出现被</a:t>
            </a:r>
            <a:r>
              <a:rPr lang="en-US" altLang="zh-CN" dirty="0"/>
              <a:t>block</a:t>
            </a:r>
            <a:r>
              <a:rPr lang="zh-CN" altLang="en-US" dirty="0"/>
              <a:t>放掉已经</a:t>
            </a:r>
            <a:r>
              <a:rPr lang="en-US" altLang="zh-CN" dirty="0"/>
              <a:t>acquired</a:t>
            </a:r>
            <a:r>
              <a:rPr lang="zh-CN" altLang="en-US" dirty="0"/>
              <a:t>的</a:t>
            </a:r>
            <a:r>
              <a:rPr lang="en-US" altLang="zh-CN" dirty="0"/>
              <a:t>lock</a:t>
            </a:r>
            <a:r>
              <a:rPr lang="zh-CN" altLang="en-US" dirty="0"/>
              <a:t>情况</a:t>
            </a:r>
            <a:r>
              <a:rPr lang="en-US" altLang="zh-CN" dirty="0"/>
              <a:t>)</a:t>
            </a:r>
            <a:endParaRPr lang="en-US" altLang="zh-CN" dirty="0"/>
          </a:p>
          <a:p>
            <a:pPr lvl="1"/>
            <a:r>
              <a:rPr lang="en-US" altLang="zh-CN" dirty="0"/>
              <a:t>Second, when a synchronized method exits, </a:t>
            </a:r>
            <a:r>
              <a:rPr lang="en-US" altLang="zh-CN" dirty="0">
                <a:solidFill>
                  <a:srgbClr val="FF0000"/>
                </a:solidFill>
              </a:rPr>
              <a:t>it automatically establishes a happens-before relationship</a:t>
            </a:r>
            <a:r>
              <a:rPr lang="en-US" altLang="zh-CN" dirty="0"/>
              <a:t> with </a:t>
            </a:r>
            <a:r>
              <a:rPr lang="en-US" altLang="zh-CN" i="1" dirty="0"/>
              <a:t>any </a:t>
            </a:r>
            <a:r>
              <a:rPr lang="en-US" altLang="zh-CN" i="1" dirty="0">
                <a:solidFill>
                  <a:srgbClr val="FF0000"/>
                </a:solidFill>
              </a:rPr>
              <a:t>subsequent invocation</a:t>
            </a:r>
            <a:r>
              <a:rPr lang="en-US" altLang="zh-CN" dirty="0"/>
              <a:t> of a synchronized method for the same object. This guarantees that changes to the state of the object are visible to all threads.</a:t>
            </a:r>
            <a:endParaRPr lang="en-US" altLang="zh-CN" dirty="0"/>
          </a:p>
          <a:p>
            <a:pPr marL="240665" indent="0">
              <a:buNone/>
            </a:pPr>
            <a:endParaRPr lang="en-US" altLang="zh-CN"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4632960" y="1059180"/>
            <a:ext cx="4511040" cy="1568450"/>
          </a:xfrm>
          <a:prstGeom prst="rect">
            <a:avLst/>
          </a:prstGeom>
          <a:noFill/>
        </p:spPr>
        <p:txBody>
          <a:bodyPr wrap="none" rtlCol="0">
            <a:spAutoFit/>
          </a:bodyPr>
          <a:p>
            <a:r>
              <a:rPr lang="zh-CN" altLang="en-US" sz="1600"/>
              <a:t>对于多个声明为</a:t>
            </a:r>
            <a:r>
              <a:rPr lang="en-US" altLang="zh-CN" sz="1600"/>
              <a:t>synchronized</a:t>
            </a:r>
            <a:r>
              <a:rPr lang="zh-CN" altLang="en-US" sz="1600"/>
              <a:t>函数，其中的一个</a:t>
            </a:r>
            <a:endParaRPr lang="zh-CN" altLang="en-US" sz="1600"/>
          </a:p>
          <a:p>
            <a:r>
              <a:rPr lang="zh-CN" altLang="en-US" sz="1600"/>
              <a:t>被调用，其他的都不会被调用，因为当前</a:t>
            </a:r>
            <a:endParaRPr lang="zh-CN" altLang="en-US" sz="1600"/>
          </a:p>
          <a:p>
            <a:r>
              <a:rPr lang="zh-CN" altLang="en-US" sz="1600"/>
              <a:t>的</a:t>
            </a:r>
            <a:r>
              <a:rPr lang="en-US" altLang="zh-CN" sz="1600"/>
              <a:t>synchronized</a:t>
            </a:r>
            <a:r>
              <a:rPr lang="zh-CN" altLang="en-US" sz="1600"/>
              <a:t>方法会</a:t>
            </a:r>
            <a:r>
              <a:rPr lang="en-US" altLang="zh-CN" sz="1600"/>
              <a:t>hold</a:t>
            </a:r>
            <a:r>
              <a:rPr lang="zh-CN" altLang="en-US" sz="1600"/>
              <a:t>这个对象的的内部锁</a:t>
            </a:r>
            <a:endParaRPr lang="zh-CN" altLang="en-US" sz="1600"/>
          </a:p>
          <a:p>
            <a:r>
              <a:rPr lang="en-US" altLang="zh-CN" sz="1600"/>
              <a:t>(JAVA</a:t>
            </a:r>
            <a:r>
              <a:rPr lang="zh-CN" altLang="en-US" sz="1600"/>
              <a:t>中每一个</a:t>
            </a:r>
            <a:r>
              <a:rPr lang="en-US" altLang="zh-CN" sz="1600"/>
              <a:t>object</a:t>
            </a:r>
            <a:r>
              <a:rPr lang="zh-CN" altLang="en-US" sz="1600"/>
              <a:t>都有一个内部的</a:t>
            </a:r>
            <a:r>
              <a:rPr lang="en-US" altLang="zh-CN" sz="1600"/>
              <a:t>lock)</a:t>
            </a:r>
            <a:endParaRPr lang="en-US" altLang="zh-CN" sz="1600"/>
          </a:p>
          <a:p>
            <a:r>
              <a:rPr lang="en-US" altLang="zh-CN" sz="1600"/>
              <a:t>synchronized</a:t>
            </a:r>
            <a:r>
              <a:rPr lang="zh-CN" altLang="en-US" sz="1600"/>
              <a:t>关键字可以解决线程干涉问题，但是</a:t>
            </a:r>
            <a:endParaRPr lang="zh-CN" altLang="en-US" sz="1600"/>
          </a:p>
          <a:p>
            <a:r>
              <a:rPr lang="zh-CN" altLang="en-US" sz="1600"/>
              <a:t>不好解决内存不一致的问题。</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p:cNvSpPr>
            <a:spLocks noGrp="1"/>
          </p:cNvSpPr>
          <p:nvPr>
            <p:ph idx="1"/>
          </p:nvPr>
        </p:nvSpPr>
        <p:spPr/>
        <p:txBody>
          <a:bodyPr>
            <a:normAutofit/>
          </a:bodyPr>
          <a:lstStyle/>
          <a:p>
            <a:r>
              <a:rPr lang="en-US" altLang="zh-CN" dirty="0"/>
              <a:t>Synchronization is built around an internal entity known as the </a:t>
            </a:r>
            <a:r>
              <a:rPr lang="en-US" altLang="zh-CN" i="1" dirty="0">
                <a:solidFill>
                  <a:srgbClr val="FF0000"/>
                </a:solidFill>
              </a:rPr>
              <a:t>intrinsic lock(</a:t>
            </a:r>
            <a:r>
              <a:rPr lang="zh-CN" altLang="en-US" i="1" dirty="0">
                <a:solidFill>
                  <a:srgbClr val="FF0000"/>
                </a:solidFill>
              </a:rPr>
              <a:t>内部锁</a:t>
            </a:r>
            <a:r>
              <a:rPr lang="en-US" altLang="zh-CN" i="1" dirty="0">
                <a:solidFill>
                  <a:srgbClr val="FF0000"/>
                </a:solidFill>
              </a:rPr>
              <a:t>)</a:t>
            </a:r>
            <a:r>
              <a:rPr lang="en-US" altLang="zh-CN" dirty="0"/>
              <a:t> or </a:t>
            </a:r>
            <a:r>
              <a:rPr lang="en-US" altLang="zh-CN" i="1" dirty="0">
                <a:solidFill>
                  <a:srgbClr val="FF0000"/>
                </a:solidFill>
              </a:rPr>
              <a:t>monitor lock</a:t>
            </a:r>
            <a:r>
              <a:rPr lang="en-US" altLang="zh-CN" dirty="0"/>
              <a:t>. </a:t>
            </a:r>
            <a:endParaRPr lang="en-US" altLang="zh-CN" dirty="0"/>
          </a:p>
          <a:p>
            <a:pPr lvl="1"/>
            <a:r>
              <a:rPr lang="en-US" altLang="zh-CN" dirty="0"/>
              <a:t> Intrinsic locks play a role in both aspects of synchronization: </a:t>
            </a:r>
            <a:r>
              <a:rPr lang="en-US" altLang="zh-CN" dirty="0">
                <a:solidFill>
                  <a:srgbClr val="FF0000"/>
                </a:solidFill>
              </a:rPr>
              <a:t>enforcing exclusive access to an object's state </a:t>
            </a:r>
            <a:r>
              <a:rPr lang="en-US" altLang="zh-CN" dirty="0"/>
              <a:t>and </a:t>
            </a:r>
            <a:r>
              <a:rPr lang="en-US" altLang="zh-CN" dirty="0">
                <a:solidFill>
                  <a:srgbClr val="FF0000"/>
                </a:solidFill>
              </a:rPr>
              <a:t>establishing happens-before relationships that are essential to visibility.</a:t>
            </a:r>
            <a:endParaRPr lang="en-US" altLang="zh-CN" dirty="0">
              <a:solidFill>
                <a:srgbClr val="FF0000"/>
              </a:solidFill>
            </a:endParaRPr>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p:cNvSpPr>
            <a:spLocks noGrp="1"/>
          </p:cNvSpPr>
          <p:nvPr>
            <p:ph idx="1"/>
          </p:nvPr>
        </p:nvSpPr>
        <p:spPr/>
        <p:txBody>
          <a:bodyPr>
            <a:normAutofit/>
          </a:bodyPr>
          <a:lstStyle/>
          <a:p>
            <a:r>
              <a:rPr lang="en-US" altLang="zh-CN" dirty="0">
                <a:solidFill>
                  <a:srgbClr val="FF0000"/>
                </a:solidFill>
              </a:rPr>
              <a:t>Every object has an intrinsic lock associated with it</a:t>
            </a:r>
            <a:r>
              <a:rPr lang="en-US" altLang="zh-CN" dirty="0"/>
              <a:t>. </a:t>
            </a:r>
            <a:endParaRPr lang="en-US" altLang="zh-CN" dirty="0"/>
          </a:p>
          <a:p>
            <a:pPr lvl="1"/>
            <a:r>
              <a:rPr lang="en-US" altLang="zh-CN" dirty="0"/>
              <a:t>By convention, a thread that needs exclusive and consistent access to an object's fields has to </a:t>
            </a:r>
            <a:r>
              <a:rPr lang="en-US" altLang="zh-CN" i="1" dirty="0">
                <a:solidFill>
                  <a:srgbClr val="FF0000"/>
                </a:solidFill>
              </a:rPr>
              <a:t>acquire</a:t>
            </a:r>
            <a:r>
              <a:rPr lang="en-US" altLang="zh-CN" dirty="0"/>
              <a:t> the object's intrinsic lock before accessing them, and then </a:t>
            </a:r>
            <a:r>
              <a:rPr lang="en-US" altLang="zh-CN" i="1" dirty="0">
                <a:solidFill>
                  <a:srgbClr val="FF0000"/>
                </a:solidFill>
              </a:rPr>
              <a:t>release</a:t>
            </a:r>
            <a:r>
              <a:rPr lang="en-US" altLang="zh-CN" dirty="0">
                <a:solidFill>
                  <a:srgbClr val="FF0000"/>
                </a:solidFill>
              </a:rPr>
              <a:t> the intrinsic lock</a:t>
            </a:r>
            <a:r>
              <a:rPr lang="en-US" altLang="zh-CN" dirty="0"/>
              <a:t> when it's done with them.</a:t>
            </a:r>
            <a:endParaRPr lang="en-US" altLang="zh-CN" dirty="0"/>
          </a:p>
          <a:p>
            <a:pPr lvl="1"/>
            <a:r>
              <a:rPr lang="en-US" altLang="zh-CN" dirty="0"/>
              <a:t> A thread is said to </a:t>
            </a:r>
            <a:r>
              <a:rPr lang="en-US" altLang="zh-CN" i="1" dirty="0">
                <a:solidFill>
                  <a:srgbClr val="FF0000"/>
                </a:solidFill>
              </a:rPr>
              <a:t>own</a:t>
            </a:r>
            <a:r>
              <a:rPr lang="en-US" altLang="zh-CN" dirty="0"/>
              <a:t> the intrinsic lock between the time it has acquired the lock and released the lock. As long as a thread owns an intrinsic lock, </a:t>
            </a:r>
            <a:r>
              <a:rPr lang="en-US" altLang="zh-CN" dirty="0">
                <a:solidFill>
                  <a:srgbClr val="FF0000"/>
                </a:solidFill>
              </a:rPr>
              <a:t>no other thread </a:t>
            </a:r>
            <a:r>
              <a:rPr lang="en-US" altLang="zh-CN" dirty="0"/>
              <a:t>can acquire the same lock. The other thread will block when it attempts to acquire the lock.</a:t>
            </a:r>
            <a:endParaRPr lang="en-US" altLang="zh-CN" dirty="0"/>
          </a:p>
          <a:p>
            <a:pPr lvl="1"/>
            <a:endParaRPr lang="en-US" altLang="zh-CN" dirty="0"/>
          </a:p>
          <a:p>
            <a:r>
              <a:rPr lang="en-US" altLang="zh-CN" dirty="0"/>
              <a:t>When a thread </a:t>
            </a:r>
            <a:r>
              <a:rPr lang="en-US" altLang="zh-CN" dirty="0">
                <a:solidFill>
                  <a:srgbClr val="FF0000"/>
                </a:solidFill>
              </a:rPr>
              <a:t>releases</a:t>
            </a:r>
            <a:r>
              <a:rPr lang="en-US" altLang="zh-CN" dirty="0"/>
              <a:t> an intrinsic lock, </a:t>
            </a:r>
            <a:endParaRPr lang="en-US" altLang="zh-CN" dirty="0"/>
          </a:p>
          <a:p>
            <a:pPr lvl="1"/>
            <a:r>
              <a:rPr lang="en-US" altLang="zh-CN" dirty="0"/>
              <a:t>a happens-before relationship is established </a:t>
            </a:r>
            <a:r>
              <a:rPr lang="en-US" altLang="zh-CN" dirty="0">
                <a:solidFill>
                  <a:srgbClr val="FF0000"/>
                </a:solidFill>
              </a:rPr>
              <a:t>between that action and any subsequent acquisition of the same lock</a:t>
            </a:r>
            <a:r>
              <a:rPr lang="en-US" altLang="zh-CN" dirty="0"/>
              <a:t>.</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p:cNvSpPr>
            <a:spLocks noGrp="1"/>
          </p:cNvSpPr>
          <p:nvPr>
            <p:ph idx="1"/>
          </p:nvPr>
        </p:nvSpPr>
        <p:spPr/>
        <p:txBody>
          <a:bodyPr>
            <a:normAutofit/>
          </a:bodyPr>
          <a:lstStyle/>
          <a:p>
            <a:r>
              <a:rPr lang="en-US" altLang="zh-CN" b="1" dirty="0"/>
              <a:t>Locks In Synchronized Methods</a:t>
            </a:r>
            <a:endParaRPr lang="en-US" altLang="zh-CN" b="1" dirty="0"/>
          </a:p>
          <a:p>
            <a:endParaRPr lang="en-US" altLang="zh-CN" dirty="0"/>
          </a:p>
          <a:p>
            <a:r>
              <a:rPr lang="en-US" altLang="zh-CN" dirty="0"/>
              <a:t>When a thread invokes a synchronized method, </a:t>
            </a:r>
            <a:endParaRPr lang="en-US" altLang="zh-CN" dirty="0"/>
          </a:p>
          <a:p>
            <a:pPr lvl="1"/>
            <a:r>
              <a:rPr lang="en-US" altLang="zh-CN" dirty="0"/>
              <a:t>it automatically acquires the intrinsic lock for that method's object and releases it when the method returns. </a:t>
            </a:r>
            <a:endParaRPr lang="en-US" altLang="zh-CN" dirty="0"/>
          </a:p>
          <a:p>
            <a:pPr lvl="1"/>
            <a:r>
              <a:rPr lang="en-US" altLang="zh-CN" dirty="0"/>
              <a:t>The lock release occurs even if the return was caused by an uncaught exception.</a:t>
            </a:r>
            <a:endParaRPr lang="en-US" altLang="zh-CN" dirty="0"/>
          </a:p>
          <a:p>
            <a:pPr lvl="1"/>
            <a:endParaRPr lang="en-US" altLang="zh-CN" dirty="0"/>
          </a:p>
          <a:p>
            <a:r>
              <a:rPr lang="en-US" altLang="zh-CN" dirty="0"/>
              <a:t>You might wonder what happens when a </a:t>
            </a:r>
            <a:r>
              <a:rPr lang="en-US" altLang="zh-CN" dirty="0">
                <a:solidFill>
                  <a:srgbClr val="FF0000"/>
                </a:solidFill>
              </a:rPr>
              <a:t>static</a:t>
            </a:r>
            <a:r>
              <a:rPr lang="en-US" altLang="zh-CN" dirty="0"/>
              <a:t> synchronized method is invoked, </a:t>
            </a:r>
            <a:endParaRPr lang="en-US" altLang="zh-CN" dirty="0"/>
          </a:p>
          <a:p>
            <a:pPr lvl="1"/>
            <a:r>
              <a:rPr lang="en-US" altLang="zh-CN" dirty="0"/>
              <a:t>since a static method is </a:t>
            </a:r>
            <a:r>
              <a:rPr lang="en-US" altLang="zh-CN" dirty="0">
                <a:solidFill>
                  <a:srgbClr val="FF0000"/>
                </a:solidFill>
              </a:rPr>
              <a:t>associated with a class, not an object</a:t>
            </a:r>
            <a:r>
              <a:rPr lang="en-US" altLang="zh-CN" dirty="0"/>
              <a:t>.(</a:t>
            </a:r>
            <a:r>
              <a:rPr lang="zh-CN" altLang="en-US" dirty="0"/>
              <a:t>此时会</a:t>
            </a:r>
            <a:r>
              <a:rPr lang="en-US" altLang="zh-CN" dirty="0"/>
              <a:t>acquire</a:t>
            </a:r>
            <a:r>
              <a:rPr lang="zh-CN" altLang="en-US" dirty="0"/>
              <a:t>对应</a:t>
            </a:r>
            <a:r>
              <a:rPr lang="en-US" altLang="zh-CN" dirty="0"/>
              <a:t>class</a:t>
            </a:r>
            <a:r>
              <a:rPr lang="zh-CN" altLang="en-US" dirty="0"/>
              <a:t>的内部锁</a:t>
            </a:r>
            <a:r>
              <a:rPr lang="en-US" altLang="zh-CN" dirty="0"/>
              <a:t>)</a:t>
            </a:r>
            <a:endParaRPr lang="en-US" altLang="zh-CN" dirty="0"/>
          </a:p>
          <a:p>
            <a:pPr lvl="1"/>
            <a:r>
              <a:rPr lang="en-US" altLang="zh-CN" dirty="0"/>
              <a:t>In this case, the thread acquires the intrinsic lock for the Class object associated with the class. Thus access to class's static fields is controlled by a lock that's distinct from the lock for any instance of the class.</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a:t>Synchronized Statements</a:t>
            </a:r>
            <a:endParaRPr lang="en-US" altLang="zh-CN" b="1" dirty="0"/>
          </a:p>
          <a:p>
            <a:r>
              <a:rPr lang="en-US" altLang="zh-CN" dirty="0"/>
              <a:t>Another way to create synchronized code is with </a:t>
            </a:r>
            <a:r>
              <a:rPr lang="en-US" altLang="zh-CN" i="1" dirty="0">
                <a:solidFill>
                  <a:srgbClr val="FF0000"/>
                </a:solidFill>
              </a:rPr>
              <a:t>synchronized statements</a:t>
            </a:r>
            <a:r>
              <a:rPr lang="en-US" altLang="zh-CN" dirty="0"/>
              <a:t>. </a:t>
            </a:r>
            <a:endParaRPr lang="en-US" altLang="zh-CN" dirty="0"/>
          </a:p>
          <a:p>
            <a:pPr lvl="1"/>
            <a:r>
              <a:rPr lang="en-US" altLang="zh-CN" dirty="0"/>
              <a:t>Unlike synchronized methods, synchronized statements must specify the </a:t>
            </a:r>
            <a:r>
              <a:rPr lang="en-US" altLang="zh-CN" dirty="0">
                <a:solidFill>
                  <a:srgbClr val="FF0000"/>
                </a:solidFill>
              </a:rPr>
              <a:t>object</a:t>
            </a:r>
            <a:r>
              <a:rPr lang="en-US" altLang="zh-CN" dirty="0"/>
              <a:t> that provides the intrinsic lock:</a:t>
            </a:r>
            <a:endParaRPr lang="en-US" altLang="zh-CN" dirty="0"/>
          </a:p>
          <a:p>
            <a:pPr marL="302260" indent="0">
              <a:buNone/>
            </a:pPr>
            <a:r>
              <a:rPr lang="en-US" altLang="zh-CN" dirty="0">
                <a:solidFill>
                  <a:schemeClr val="tx2"/>
                </a:solidFill>
              </a:rPr>
              <a:t>public void </a:t>
            </a:r>
            <a:r>
              <a:rPr lang="en-US" altLang="zh-CN" dirty="0" err="1">
                <a:solidFill>
                  <a:schemeClr val="tx2"/>
                </a:solidFill>
              </a:rPr>
              <a:t>addName</a:t>
            </a:r>
            <a:r>
              <a:rPr lang="en-US" altLang="zh-CN" dirty="0">
                <a:solidFill>
                  <a:schemeClr val="tx2"/>
                </a:solidFill>
              </a:rPr>
              <a:t>(String name) {</a:t>
            </a:r>
            <a:endParaRPr lang="en-US" altLang="zh-CN" dirty="0">
              <a:solidFill>
                <a:schemeClr val="tx2"/>
              </a:solidFill>
            </a:endParaRPr>
          </a:p>
          <a:p>
            <a:pPr marL="302260" indent="0">
              <a:buNone/>
            </a:pPr>
            <a:r>
              <a:rPr lang="en-US" altLang="en-US" dirty="0">
                <a:solidFill>
                  <a:schemeClr val="tx2"/>
                </a:solidFill>
              </a:rPr>
              <a:t> </a:t>
            </a:r>
            <a:r>
              <a:rPr lang="en-US" altLang="zh-CN" dirty="0">
                <a:solidFill>
                  <a:schemeClr val="tx2"/>
                </a:solidFill>
              </a:rPr>
              <a:t> synchronized(this) {</a:t>
            </a:r>
            <a:endParaRPr lang="en-US" altLang="zh-CN" dirty="0">
              <a:solidFill>
                <a:schemeClr val="tx2"/>
              </a:solidFill>
            </a:endParaRPr>
          </a:p>
          <a:p>
            <a:pPr marL="302260"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lastName</a:t>
            </a:r>
            <a:r>
              <a:rPr lang="en-US" altLang="zh-CN" dirty="0">
                <a:solidFill>
                  <a:schemeClr val="tx2"/>
                </a:solidFill>
              </a:rPr>
              <a:t> = name;</a:t>
            </a:r>
            <a:endParaRPr lang="en-US" altLang="zh-CN" dirty="0">
              <a:solidFill>
                <a:schemeClr val="tx2"/>
              </a:solidFill>
            </a:endParaRPr>
          </a:p>
          <a:p>
            <a:pPr marL="302260"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nameCount</a:t>
            </a:r>
            <a:r>
              <a:rPr lang="en-US" altLang="zh-CN" dirty="0">
                <a:solidFill>
                  <a:schemeClr val="tx2"/>
                </a:solidFill>
              </a:rPr>
              <a:t>++; </a:t>
            </a:r>
            <a:endParaRPr lang="en-US" altLang="zh-CN" dirty="0">
              <a:solidFill>
                <a:schemeClr val="tx2"/>
              </a:solidFill>
            </a:endParaRPr>
          </a:p>
          <a:p>
            <a:pPr marL="30226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02260" indent="0">
              <a:buNone/>
            </a:pPr>
            <a:r>
              <a:rPr lang="en-US" altLang="en-US" dirty="0">
                <a:solidFill>
                  <a:schemeClr val="tx2"/>
                </a:solidFill>
              </a:rPr>
              <a:t>  </a:t>
            </a:r>
            <a:r>
              <a:rPr lang="en-US" altLang="zh-CN" dirty="0" err="1">
                <a:solidFill>
                  <a:schemeClr val="tx2"/>
                </a:solidFill>
              </a:rPr>
              <a:t>nameList.add</a:t>
            </a:r>
            <a:r>
              <a:rPr lang="en-US" altLang="zh-CN" dirty="0">
                <a:solidFill>
                  <a:schemeClr val="tx2"/>
                </a:solidFill>
              </a:rPr>
              <a:t>(name); </a:t>
            </a:r>
            <a:endParaRPr lang="en-US" altLang="zh-CN" dirty="0">
              <a:solidFill>
                <a:schemeClr val="tx2"/>
              </a:solidFill>
            </a:endParaRPr>
          </a:p>
          <a:p>
            <a:pPr marL="302260" indent="0">
              <a:buNone/>
            </a:pPr>
            <a:r>
              <a:rPr lang="en-US" altLang="zh-CN" dirty="0">
                <a:solidFill>
                  <a:schemeClr val="tx2"/>
                </a:solidFill>
              </a:rPr>
              <a:t>}</a:t>
            </a:r>
            <a:endParaRPr lang="en-US" altLang="zh-CN" dirty="0">
              <a:solidFill>
                <a:schemeClr val="tx2"/>
              </a:solidFill>
            </a:endParaRPr>
          </a:p>
          <a:p>
            <a:r>
              <a:rPr lang="en-US" altLang="zh-CN" dirty="0"/>
              <a:t>In this example, the </a:t>
            </a:r>
            <a:r>
              <a:rPr lang="en-US" altLang="zh-CN" dirty="0" err="1">
                <a:solidFill>
                  <a:schemeClr val="tx2"/>
                </a:solidFill>
              </a:rPr>
              <a:t>addName</a:t>
            </a:r>
            <a:r>
              <a:rPr lang="en-US" altLang="zh-CN" dirty="0"/>
              <a:t> method needs to synchronize changes to </a:t>
            </a:r>
            <a:r>
              <a:rPr lang="en-US" altLang="zh-CN" dirty="0" err="1">
                <a:solidFill>
                  <a:schemeClr val="tx2"/>
                </a:solidFill>
              </a:rPr>
              <a:t>lastName</a:t>
            </a:r>
            <a:r>
              <a:rPr lang="en-US" altLang="zh-CN" dirty="0"/>
              <a:t> and </a:t>
            </a:r>
            <a:r>
              <a:rPr lang="en-US" altLang="zh-CN" dirty="0" err="1">
                <a:solidFill>
                  <a:schemeClr val="tx2"/>
                </a:solidFill>
              </a:rPr>
              <a:t>nameCount</a:t>
            </a:r>
            <a:r>
              <a:rPr lang="en-US" altLang="zh-CN" dirty="0"/>
              <a:t>, but also needs to </a:t>
            </a:r>
            <a:r>
              <a:rPr lang="en-US" altLang="zh-CN" dirty="0">
                <a:solidFill>
                  <a:srgbClr val="FF0000"/>
                </a:solidFill>
              </a:rPr>
              <a:t>avoid</a:t>
            </a:r>
            <a:r>
              <a:rPr lang="en-US" altLang="zh-CN" dirty="0"/>
              <a:t> synchronizing invocations of other objects' methods. </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Synchronized statements are also useful for improving concurrency with </a:t>
            </a:r>
            <a:r>
              <a:rPr lang="en-US" altLang="zh-CN" dirty="0">
                <a:solidFill>
                  <a:srgbClr val="FF0000"/>
                </a:solidFill>
              </a:rPr>
              <a:t>fine-grained synchronization</a:t>
            </a:r>
            <a:r>
              <a:rPr lang="en-US" altLang="zh-CN" dirty="0"/>
              <a:t>.</a:t>
            </a:r>
            <a:endParaRPr lang="en-US" altLang="zh-CN" dirty="0"/>
          </a:p>
          <a:p>
            <a:pPr marL="302260" indent="0">
              <a:lnSpc>
                <a:spcPct val="90000"/>
              </a:lnSpc>
              <a:buNone/>
            </a:pPr>
            <a:r>
              <a:rPr lang="en-US" altLang="zh-CN" sz="1650" dirty="0">
                <a:solidFill>
                  <a:schemeClr val="tx2"/>
                </a:solidFill>
              </a:rPr>
              <a:t>public class </a:t>
            </a:r>
            <a:r>
              <a:rPr lang="en-US" altLang="zh-CN" sz="1650" dirty="0" err="1">
                <a:solidFill>
                  <a:schemeClr val="tx2"/>
                </a:solidFill>
              </a:rPr>
              <a:t>MsLunch</a:t>
            </a:r>
            <a:r>
              <a:rPr lang="en-US" altLang="zh-CN" sz="1650" dirty="0">
                <a:solidFill>
                  <a:schemeClr val="tx2"/>
                </a:solidFill>
              </a:rPr>
              <a:t> {</a:t>
            </a: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 private long c1 = 0;</a:t>
            </a: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 private long c2 = 0;</a:t>
            </a:r>
            <a:endParaRPr lang="en-US" altLang="zh-CN" sz="1650" dirty="0">
              <a:solidFill>
                <a:schemeClr val="tx2"/>
              </a:solidFill>
            </a:endParaRPr>
          </a:p>
          <a:p>
            <a:pPr marL="302260" indent="0">
              <a:lnSpc>
                <a:spcPct val="90000"/>
              </a:lnSpc>
              <a:buNone/>
            </a:pP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 private Object lock1 = new Object();</a:t>
            </a: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 private Object lock2 = new Object();</a:t>
            </a:r>
            <a:endParaRPr lang="en-US" altLang="zh-CN" sz="1650" dirty="0">
              <a:solidFill>
                <a:schemeClr val="tx2"/>
              </a:solidFill>
            </a:endParaRPr>
          </a:p>
          <a:p>
            <a:pPr marL="302260" indent="0">
              <a:lnSpc>
                <a:spcPct val="90000"/>
              </a:lnSpc>
              <a:buNone/>
            </a:pP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 public void inc1() {</a:t>
            </a: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 </a:t>
            </a:r>
            <a:r>
              <a:rPr lang="en-US" altLang="en-US" sz="1650" dirty="0">
                <a:solidFill>
                  <a:schemeClr val="tx2"/>
                </a:solidFill>
              </a:rPr>
              <a:t>  </a:t>
            </a:r>
            <a:r>
              <a:rPr lang="en-US" altLang="zh-CN" sz="1650" dirty="0">
                <a:solidFill>
                  <a:schemeClr val="tx2"/>
                </a:solidFill>
              </a:rPr>
              <a:t>synchronized(lock1) </a:t>
            </a: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 c1++; } </a:t>
            </a: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 </a:t>
            </a: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public void inc2() {</a:t>
            </a: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 synchronized(lock2) </a:t>
            </a: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 c2++; }</a:t>
            </a:r>
            <a:endParaRPr lang="en-US" altLang="zh-CN" sz="1650" dirty="0">
              <a:solidFill>
                <a:schemeClr val="tx2"/>
              </a:solidFill>
            </a:endParaRPr>
          </a:p>
          <a:p>
            <a:pPr marL="302260" indent="0">
              <a:lnSpc>
                <a:spcPct val="90000"/>
              </a:lnSpc>
              <a:buNone/>
            </a:pPr>
            <a:r>
              <a:rPr lang="en-US" altLang="en-US" sz="1650" dirty="0">
                <a:solidFill>
                  <a:schemeClr val="tx2"/>
                </a:solidFill>
              </a:rPr>
              <a:t>  </a:t>
            </a:r>
            <a:r>
              <a:rPr lang="en-US" altLang="zh-CN" sz="1650" dirty="0">
                <a:solidFill>
                  <a:schemeClr val="tx2"/>
                </a:solidFill>
              </a:rPr>
              <a:t>} </a:t>
            </a:r>
            <a:endParaRPr lang="en-US" altLang="zh-CN" sz="1650" dirty="0">
              <a:solidFill>
                <a:schemeClr val="tx2"/>
              </a:solidFill>
            </a:endParaRPr>
          </a:p>
          <a:p>
            <a:pPr marL="302260" indent="0">
              <a:lnSpc>
                <a:spcPct val="90000"/>
              </a:lnSpc>
              <a:buNone/>
            </a:pPr>
            <a:r>
              <a:rPr lang="en-US" altLang="zh-CN" sz="1650" dirty="0">
                <a:solidFill>
                  <a:schemeClr val="tx2"/>
                </a:solidFill>
              </a:rPr>
              <a:t>} </a:t>
            </a:r>
            <a:endParaRPr lang="en-US" altLang="zh-CN" sz="1650" dirty="0">
              <a:solidFill>
                <a:schemeClr val="tx2"/>
              </a:solidFill>
            </a:endParaRPr>
          </a:p>
          <a:p>
            <a:pPr marL="302260" indent="0">
              <a:lnSpc>
                <a:spcPct val="90000"/>
              </a:lnSpc>
              <a:buNone/>
            </a:pPr>
            <a:endParaRPr lang="en-US" altLang="zh-CN" sz="1650" dirty="0">
              <a:solidFill>
                <a:schemeClr val="tx2"/>
              </a:solidFill>
            </a:endParaRPr>
          </a:p>
          <a:p>
            <a:r>
              <a:rPr lang="en-US" altLang="zh-CN" dirty="0"/>
              <a:t>Use this idiom with extreme care. You must be </a:t>
            </a:r>
            <a:r>
              <a:rPr lang="en-US" altLang="zh-CN" dirty="0">
                <a:solidFill>
                  <a:srgbClr val="FF0000"/>
                </a:solidFill>
              </a:rPr>
              <a:t>absolutely</a:t>
            </a:r>
            <a:r>
              <a:rPr lang="en-US" altLang="zh-CN" dirty="0"/>
              <a:t> </a:t>
            </a:r>
            <a:r>
              <a:rPr lang="en-US" altLang="zh-CN" dirty="0">
                <a:solidFill>
                  <a:srgbClr val="FF0000"/>
                </a:solidFill>
              </a:rPr>
              <a:t>sure</a:t>
            </a:r>
            <a:r>
              <a:rPr lang="en-US" altLang="zh-CN" dirty="0"/>
              <a:t> that it really is safe to interleave access of the affected fields.</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p:cNvSpPr>
            <a:spLocks noGrp="1"/>
          </p:cNvSpPr>
          <p:nvPr>
            <p:ph idx="1"/>
          </p:nvPr>
        </p:nvSpPr>
        <p:spPr/>
        <p:txBody>
          <a:bodyPr>
            <a:normAutofit/>
          </a:bodyPr>
          <a:lstStyle/>
          <a:p>
            <a:r>
              <a:rPr lang="en-US" altLang="zh-CN" b="1" dirty="0"/>
              <a:t>Reentrant Synchronization(</a:t>
            </a:r>
            <a:r>
              <a:rPr lang="zh-CN" altLang="en-US" b="1" dirty="0"/>
              <a:t>可重入同步锁</a:t>
            </a:r>
            <a:r>
              <a:rPr lang="en-US" altLang="zh-CN" b="1" dirty="0"/>
              <a:t>)</a:t>
            </a:r>
            <a:endParaRPr lang="en-US" altLang="zh-CN" b="1" dirty="0"/>
          </a:p>
          <a:p>
            <a:r>
              <a:rPr lang="en-US" altLang="zh-CN" dirty="0"/>
              <a:t>Recall that a thread cannot acquire a lock owned </a:t>
            </a:r>
            <a:r>
              <a:rPr lang="en-US" altLang="zh-CN" dirty="0">
                <a:solidFill>
                  <a:srgbClr val="FF0000"/>
                </a:solidFill>
              </a:rPr>
              <a:t>by another thread</a:t>
            </a:r>
            <a:r>
              <a:rPr lang="en-US" altLang="zh-CN" dirty="0"/>
              <a:t>. </a:t>
            </a:r>
            <a:endParaRPr lang="en-US" altLang="zh-CN" dirty="0"/>
          </a:p>
          <a:p>
            <a:pPr lvl="1"/>
            <a:r>
              <a:rPr lang="en-US" altLang="zh-CN" dirty="0"/>
              <a:t>But a thread </a:t>
            </a:r>
            <a:r>
              <a:rPr lang="en-US" altLang="zh-CN" i="1" dirty="0">
                <a:solidFill>
                  <a:srgbClr val="FF0000"/>
                </a:solidFill>
              </a:rPr>
              <a:t>can</a:t>
            </a:r>
            <a:r>
              <a:rPr lang="en-US" altLang="zh-CN" dirty="0"/>
              <a:t> acquire a lock that it already owns. </a:t>
            </a:r>
            <a:endParaRPr lang="en-US" altLang="zh-CN" dirty="0"/>
          </a:p>
          <a:p>
            <a:pPr lvl="1"/>
            <a:endParaRPr lang="en-US" altLang="zh-CN" dirty="0"/>
          </a:p>
          <a:p>
            <a:r>
              <a:rPr lang="en-US" altLang="zh-CN" dirty="0"/>
              <a:t>Allowing a thread to </a:t>
            </a:r>
            <a:r>
              <a:rPr lang="en-US" altLang="zh-CN" dirty="0">
                <a:solidFill>
                  <a:srgbClr val="FF0000"/>
                </a:solidFill>
              </a:rPr>
              <a:t>acquire the same lock more than once</a:t>
            </a:r>
            <a:r>
              <a:rPr lang="en-US" altLang="zh-CN" dirty="0"/>
              <a:t> enables </a:t>
            </a:r>
            <a:r>
              <a:rPr lang="en-US" altLang="zh-CN" i="1" dirty="0">
                <a:solidFill>
                  <a:srgbClr val="FF0000"/>
                </a:solidFill>
              </a:rPr>
              <a:t>reentrant synchronization</a:t>
            </a:r>
            <a:r>
              <a:rPr lang="en-US" altLang="zh-CN" dirty="0"/>
              <a:t>. </a:t>
            </a:r>
            <a:endParaRPr lang="en-US" altLang="zh-CN" dirty="0"/>
          </a:p>
          <a:p>
            <a:pPr lvl="1"/>
            <a:r>
              <a:rPr lang="en-US" altLang="zh-CN" dirty="0"/>
              <a:t>This describes a situation where synchronized code, </a:t>
            </a:r>
            <a:r>
              <a:rPr lang="en-US" altLang="zh-CN" dirty="0">
                <a:solidFill>
                  <a:srgbClr val="FF0000"/>
                </a:solidFill>
              </a:rPr>
              <a:t>directly or indirectly</a:t>
            </a:r>
            <a:r>
              <a:rPr lang="en-US" altLang="zh-CN" dirty="0"/>
              <a:t>, invokes a method that also contains synchronized code, and both sets of code use the same lock. </a:t>
            </a:r>
            <a:endParaRPr lang="en-US" altLang="zh-CN" dirty="0"/>
          </a:p>
          <a:p>
            <a:pPr lvl="1"/>
            <a:r>
              <a:rPr lang="en-US" altLang="zh-CN" dirty="0"/>
              <a:t>Without reentrant synchronization, synchronized code would have to take many additional precautions to avoid having a thread cause itself to block.</a:t>
            </a:r>
            <a:endParaRPr lang="en-US" altLang="zh-CN"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323850" y="3723640"/>
            <a:ext cx="4589780" cy="829945"/>
          </a:xfrm>
          <a:prstGeom prst="rect">
            <a:avLst/>
          </a:prstGeom>
          <a:noFill/>
        </p:spPr>
        <p:txBody>
          <a:bodyPr wrap="square" rtlCol="0">
            <a:spAutoFit/>
          </a:bodyPr>
          <a:p>
            <a:r>
              <a:rPr lang="en-US" altLang="zh-CN" sz="1600"/>
              <a:t>thread</a:t>
            </a:r>
            <a:r>
              <a:rPr lang="zh-CN" altLang="en-US" sz="1600"/>
              <a:t>在</a:t>
            </a:r>
            <a:r>
              <a:rPr lang="en-US" altLang="zh-CN" sz="1600"/>
              <a:t>synchronized</a:t>
            </a:r>
            <a:r>
              <a:rPr lang="zh-CN" altLang="en-US" sz="1600"/>
              <a:t>情况下不能去获取已经被其他</a:t>
            </a:r>
            <a:r>
              <a:rPr lang="en-US" altLang="zh-CN" sz="1600"/>
              <a:t>thread</a:t>
            </a:r>
            <a:r>
              <a:rPr lang="zh-CN" altLang="en-US" sz="1600"/>
              <a:t>占据的</a:t>
            </a:r>
            <a:r>
              <a:rPr lang="en-US" altLang="zh-CN" sz="1600"/>
              <a:t>lock</a:t>
            </a:r>
            <a:r>
              <a:rPr lang="zh-CN" altLang="en-US" sz="1600"/>
              <a:t>，但是可以使用自己已经获取的</a:t>
            </a:r>
            <a:r>
              <a:rPr lang="en-US" altLang="zh-CN" sz="1600"/>
              <a:t>lock</a:t>
            </a:r>
            <a:r>
              <a:rPr lang="zh-CN" altLang="en-US" sz="1600"/>
              <a:t>来调用其他的需要同一个</a:t>
            </a:r>
            <a:r>
              <a:rPr lang="en-US" altLang="zh-CN" sz="1600"/>
              <a:t>lock</a:t>
            </a:r>
            <a:r>
              <a:rPr lang="zh-CN" altLang="en-US" sz="1600"/>
              <a:t>的方法</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Access</a:t>
            </a:r>
            <a:endParaRPr kumimoji="1" lang="zh-CN" altLang="en-US" dirty="0"/>
          </a:p>
        </p:txBody>
      </p:sp>
      <p:sp>
        <p:nvSpPr>
          <p:cNvPr id="3" name="内容占位符 2"/>
          <p:cNvSpPr>
            <a:spLocks noGrp="1"/>
          </p:cNvSpPr>
          <p:nvPr>
            <p:ph idx="1"/>
          </p:nvPr>
        </p:nvSpPr>
        <p:spPr/>
        <p:txBody>
          <a:bodyPr>
            <a:normAutofit/>
          </a:bodyPr>
          <a:lstStyle/>
          <a:p>
            <a:r>
              <a:rPr lang="en-US" altLang="zh-CN" dirty="0"/>
              <a:t>In programming, an </a:t>
            </a:r>
            <a:r>
              <a:rPr lang="en-US" altLang="zh-CN" i="1" dirty="0">
                <a:solidFill>
                  <a:srgbClr val="FF0000"/>
                </a:solidFill>
              </a:rPr>
              <a:t>atomic</a:t>
            </a:r>
            <a:r>
              <a:rPr lang="en-US" altLang="zh-CN" dirty="0">
                <a:solidFill>
                  <a:srgbClr val="FF0000"/>
                </a:solidFill>
              </a:rPr>
              <a:t> action </a:t>
            </a:r>
            <a:r>
              <a:rPr lang="en-US" altLang="zh-CN" dirty="0"/>
              <a:t>is one that effectively happens </a:t>
            </a:r>
            <a:r>
              <a:rPr lang="en-US" altLang="zh-CN" dirty="0">
                <a:solidFill>
                  <a:srgbClr val="FF0000"/>
                </a:solidFill>
              </a:rPr>
              <a:t>all at once</a:t>
            </a:r>
            <a:r>
              <a:rPr lang="en-US" altLang="en-US" dirty="0"/>
              <a:t>.</a:t>
            </a:r>
            <a:endParaRPr lang="en-US" altLang="en-US" dirty="0"/>
          </a:p>
          <a:p>
            <a:endParaRPr lang="en-US" altLang="zh-CN" dirty="0"/>
          </a:p>
          <a:p>
            <a:r>
              <a:rPr lang="en-US" altLang="en-US" dirty="0"/>
              <a:t>There</a:t>
            </a:r>
            <a:r>
              <a:rPr lang="en-US" altLang="en-US" dirty="0"/>
              <a:t> </a:t>
            </a:r>
            <a:r>
              <a:rPr lang="en-US" altLang="zh-CN" dirty="0"/>
              <a:t>are actions you can specify that are atomic:</a:t>
            </a:r>
            <a:endParaRPr lang="en-US" altLang="zh-CN" dirty="0"/>
          </a:p>
          <a:p>
            <a:pPr lvl="1"/>
            <a:r>
              <a:rPr lang="en-US" altLang="zh-CN" dirty="0"/>
              <a:t>Reads and writes are atomic for reference variables and for </a:t>
            </a:r>
            <a:r>
              <a:rPr lang="en-US" altLang="zh-CN" dirty="0">
                <a:solidFill>
                  <a:srgbClr val="FF0000"/>
                </a:solidFill>
              </a:rPr>
              <a:t>most primitive variables </a:t>
            </a:r>
            <a:r>
              <a:rPr lang="en-US" altLang="zh-CN" dirty="0"/>
              <a:t>(all types </a:t>
            </a:r>
            <a:r>
              <a:rPr lang="en-US" altLang="zh-CN" dirty="0">
                <a:solidFill>
                  <a:srgbClr val="FF0000"/>
                </a:solidFill>
              </a:rPr>
              <a:t>except long and double</a:t>
            </a:r>
            <a:r>
              <a:rPr lang="en-US" altLang="zh-CN" dirty="0"/>
              <a:t>).</a:t>
            </a:r>
            <a:endParaRPr lang="en-US" altLang="zh-CN" dirty="0"/>
          </a:p>
          <a:p>
            <a:pPr lvl="1"/>
            <a:r>
              <a:rPr lang="en-US" altLang="zh-CN" dirty="0"/>
              <a:t>Reads and writes are atomic for </a:t>
            </a:r>
            <a:r>
              <a:rPr lang="en-US" altLang="zh-CN" i="1" dirty="0"/>
              <a:t>all</a:t>
            </a:r>
            <a:r>
              <a:rPr lang="en-US" altLang="zh-CN" dirty="0"/>
              <a:t> variables declared </a:t>
            </a:r>
            <a:r>
              <a:rPr lang="en-US" altLang="zh-CN" dirty="0">
                <a:solidFill>
                  <a:srgbClr val="FF0000"/>
                </a:solidFill>
              </a:rPr>
              <a:t>volatile</a:t>
            </a:r>
            <a:r>
              <a:rPr lang="en-US" altLang="zh-CN" dirty="0"/>
              <a:t> (</a:t>
            </a:r>
            <a:r>
              <a:rPr lang="en-US" altLang="zh-CN" i="1" dirty="0">
                <a:solidFill>
                  <a:srgbClr val="FF0000"/>
                </a:solidFill>
              </a:rPr>
              <a:t>including</a:t>
            </a:r>
            <a:r>
              <a:rPr lang="en-US" altLang="zh-CN" dirty="0">
                <a:solidFill>
                  <a:srgbClr val="FF0000"/>
                </a:solidFill>
              </a:rPr>
              <a:t> long and double variables</a:t>
            </a:r>
            <a:r>
              <a:rPr lang="en-US" altLang="zh-CN" dirty="0"/>
              <a:t>).</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Processes and Threads</a:t>
            </a:r>
            <a:endParaRPr kumimoji="1" lang="zh-CN" altLang="en-US" dirty="0">
              <a:effectLst>
                <a:outerShdw blurRad="50800" dist="38100" dir="2700000" algn="tl" rotWithShape="0">
                  <a:prstClr val="black">
                    <a:alpha val="40000"/>
                  </a:prstClr>
                </a:outerShdw>
              </a:effectLst>
            </a:endParaRPr>
          </a:p>
        </p:txBody>
      </p:sp>
      <p:sp>
        <p:nvSpPr>
          <p:cNvPr id="3" name="内容占位符 2"/>
          <p:cNvSpPr>
            <a:spLocks noGrp="1"/>
          </p:cNvSpPr>
          <p:nvPr>
            <p:ph idx="1"/>
          </p:nvPr>
        </p:nvSpPr>
        <p:spPr/>
        <p:txBody>
          <a:bodyPr>
            <a:normAutofit/>
          </a:bodyPr>
          <a:lstStyle/>
          <a:p>
            <a:r>
              <a:rPr lang="en-US" altLang="zh-CN" dirty="0"/>
              <a:t>In concurrent programming, there are two basic units of execution: </a:t>
            </a:r>
            <a:r>
              <a:rPr lang="en-US" altLang="zh-CN" i="1" dirty="0">
                <a:solidFill>
                  <a:srgbClr val="FF0000"/>
                </a:solidFill>
              </a:rPr>
              <a:t>processes</a:t>
            </a:r>
            <a:r>
              <a:rPr lang="en-US" altLang="zh-CN" dirty="0"/>
              <a:t> and </a:t>
            </a:r>
            <a:r>
              <a:rPr lang="en-US" altLang="zh-CN" i="1" dirty="0">
                <a:solidFill>
                  <a:srgbClr val="FF0000"/>
                </a:solidFill>
              </a:rPr>
              <a:t>threads</a:t>
            </a:r>
            <a:r>
              <a:rPr lang="en-US" altLang="zh-CN" dirty="0"/>
              <a:t>. </a:t>
            </a:r>
            <a:endParaRPr lang="en-US" altLang="zh-CN" dirty="0"/>
          </a:p>
          <a:p>
            <a:pPr lvl="1"/>
            <a:r>
              <a:rPr lang="en-US" altLang="zh-CN" dirty="0"/>
              <a:t>In the Java programming language, concurrent programming is mostly concerned with threads.</a:t>
            </a:r>
            <a:endParaRPr lang="en-US" altLang="zh-CN" dirty="0"/>
          </a:p>
          <a:p>
            <a:pPr lvl="1"/>
            <a:endParaRPr lang="en-US" altLang="zh-CN" dirty="0"/>
          </a:p>
          <a:p>
            <a:r>
              <a:rPr lang="en-US" altLang="zh-CN" b="1" dirty="0"/>
              <a:t>Processes</a:t>
            </a:r>
            <a:endParaRPr lang="en-US" altLang="zh-CN" b="1" dirty="0"/>
          </a:p>
          <a:p>
            <a:pPr lvl="1"/>
            <a:r>
              <a:rPr lang="en-US" altLang="zh-CN" dirty="0"/>
              <a:t>A process has a </a:t>
            </a:r>
            <a:r>
              <a:rPr lang="en-US" altLang="zh-CN" dirty="0">
                <a:solidFill>
                  <a:srgbClr val="FF0000"/>
                </a:solidFill>
              </a:rPr>
              <a:t>self-contained</a:t>
            </a:r>
            <a:r>
              <a:rPr lang="en-US" altLang="zh-CN" dirty="0"/>
              <a:t> execution environment. A process generally has a complete, </a:t>
            </a:r>
            <a:r>
              <a:rPr lang="en-US" altLang="zh-CN" dirty="0">
                <a:solidFill>
                  <a:srgbClr val="FF0000"/>
                </a:solidFill>
              </a:rPr>
              <a:t>private</a:t>
            </a:r>
            <a:r>
              <a:rPr lang="en-US" altLang="zh-CN" dirty="0"/>
              <a:t> set of basic run-time resources; in particular, </a:t>
            </a:r>
            <a:r>
              <a:rPr lang="en-US" altLang="zh-CN" dirty="0">
                <a:solidFill>
                  <a:srgbClr val="FF0000"/>
                </a:solidFill>
              </a:rPr>
              <a:t>each process has its own memory space</a:t>
            </a:r>
            <a:r>
              <a:rPr lang="en-US" altLang="zh-CN" dirty="0"/>
              <a:t>.</a:t>
            </a:r>
            <a:endParaRPr lang="en-US" altLang="zh-CN" dirty="0"/>
          </a:p>
          <a:p>
            <a:r>
              <a:rPr lang="en-US" altLang="zh-CN" b="1" dirty="0"/>
              <a:t>Threads</a:t>
            </a:r>
            <a:endParaRPr lang="en-US" altLang="zh-CN" b="1" dirty="0"/>
          </a:p>
          <a:p>
            <a:pPr lvl="1"/>
            <a:r>
              <a:rPr lang="en-US" altLang="zh-CN" dirty="0"/>
              <a:t>Threads are sometimes called </a:t>
            </a:r>
            <a:r>
              <a:rPr lang="en-US" altLang="zh-CN" i="1" dirty="0">
                <a:solidFill>
                  <a:srgbClr val="FF0000"/>
                </a:solidFill>
              </a:rPr>
              <a:t>lightweight processes</a:t>
            </a:r>
            <a:r>
              <a:rPr lang="en-US" altLang="zh-CN" dirty="0"/>
              <a:t>. Both processes and threads provide an execution environment, but creating a new thread requires fewer resources than creating a new process.</a:t>
            </a:r>
            <a:endParaRPr lang="en-US" altLang="zh-CN" dirty="0"/>
          </a:p>
          <a:p>
            <a:pPr lvl="1"/>
            <a:r>
              <a:rPr lang="en-US" altLang="zh-CN" dirty="0"/>
              <a:t>Threads exist within a process — every process has at least one(main thread). </a:t>
            </a:r>
            <a:r>
              <a:rPr lang="en-US" altLang="zh-CN" dirty="0">
                <a:solidFill>
                  <a:srgbClr val="FF0000"/>
                </a:solidFill>
              </a:rPr>
              <a:t>Threads share the process's resources, including memory and open files. </a:t>
            </a:r>
            <a:r>
              <a:rPr lang="en-US" altLang="zh-CN" dirty="0"/>
              <a:t>This makes for efficient, but potentially problematic, communication.</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Access</a:t>
            </a:r>
            <a:endParaRPr kumimoji="1" lang="zh-CN" altLang="en-US" dirty="0"/>
          </a:p>
        </p:txBody>
      </p:sp>
      <p:sp>
        <p:nvSpPr>
          <p:cNvPr id="3" name="内容占位符 2"/>
          <p:cNvSpPr>
            <a:spLocks noGrp="1"/>
          </p:cNvSpPr>
          <p:nvPr>
            <p:ph idx="1"/>
          </p:nvPr>
        </p:nvSpPr>
        <p:spPr/>
        <p:txBody>
          <a:bodyPr>
            <a:normAutofit/>
          </a:bodyPr>
          <a:lstStyle/>
          <a:p>
            <a:r>
              <a:rPr lang="en-US" altLang="zh-CN" dirty="0"/>
              <a:t>Atomic actions </a:t>
            </a:r>
            <a:r>
              <a:rPr lang="en-US" altLang="zh-CN" dirty="0">
                <a:solidFill>
                  <a:srgbClr val="FF0000"/>
                </a:solidFill>
              </a:rPr>
              <a:t>cannot be interleaved</a:t>
            </a:r>
            <a:r>
              <a:rPr lang="en-US" altLang="zh-CN" dirty="0"/>
              <a:t>, so they can be used </a:t>
            </a:r>
            <a:r>
              <a:rPr lang="en-US" altLang="zh-CN" dirty="0">
                <a:solidFill>
                  <a:srgbClr val="FF0000"/>
                </a:solidFill>
              </a:rPr>
              <a:t>without fear of thread interference</a:t>
            </a:r>
            <a:r>
              <a:rPr lang="en-US" altLang="zh-CN" dirty="0"/>
              <a:t>. </a:t>
            </a:r>
            <a:endParaRPr lang="en-US" altLang="zh-CN" dirty="0"/>
          </a:p>
          <a:p>
            <a:pPr lvl="1"/>
            <a:r>
              <a:rPr lang="en-US" altLang="zh-CN" dirty="0"/>
              <a:t>However, this does not eliminate all need to synchronize atomic actions, </a:t>
            </a:r>
            <a:r>
              <a:rPr lang="en-US" altLang="zh-CN" dirty="0">
                <a:solidFill>
                  <a:srgbClr val="FF0000"/>
                </a:solidFill>
              </a:rPr>
              <a:t>because memory consistency errors are still possible</a:t>
            </a:r>
            <a:r>
              <a:rPr lang="en-US" altLang="zh-CN" dirty="0"/>
              <a:t>. </a:t>
            </a:r>
            <a:endParaRPr lang="en-US" altLang="zh-CN" dirty="0"/>
          </a:p>
          <a:p>
            <a:pPr lvl="1"/>
            <a:endParaRPr lang="en-US" altLang="zh-CN" dirty="0"/>
          </a:p>
          <a:p>
            <a:r>
              <a:rPr lang="en-US" altLang="zh-CN" dirty="0"/>
              <a:t>Using </a:t>
            </a:r>
            <a:r>
              <a:rPr lang="en-US" altLang="zh-CN" dirty="0">
                <a:solidFill>
                  <a:srgbClr val="FF0000"/>
                </a:solidFill>
              </a:rPr>
              <a:t>volatile</a:t>
            </a:r>
            <a:r>
              <a:rPr lang="en-US" altLang="zh-CN" dirty="0"/>
              <a:t> variables reduces the risk of memory consistency errors, </a:t>
            </a:r>
            <a:endParaRPr lang="en-US" altLang="zh-CN" dirty="0"/>
          </a:p>
          <a:p>
            <a:pPr lvl="1"/>
            <a:r>
              <a:rPr lang="en-US" altLang="zh-CN" dirty="0"/>
              <a:t>because any write to a volatile variable establishes a happens-before relationship with subsequent reads of that same variable</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Liveness</a:t>
            </a:r>
            <a:endParaRPr kumimoji="1" lang="zh-CN" altLang="en-US" dirty="0"/>
          </a:p>
        </p:txBody>
      </p:sp>
      <p:sp>
        <p:nvSpPr>
          <p:cNvPr id="3" name="内容占位符 2"/>
          <p:cNvSpPr>
            <a:spLocks noGrp="1"/>
          </p:cNvSpPr>
          <p:nvPr>
            <p:ph idx="1"/>
          </p:nvPr>
        </p:nvSpPr>
        <p:spPr/>
        <p:txBody>
          <a:bodyPr/>
          <a:lstStyle/>
          <a:p>
            <a:r>
              <a:rPr lang="en-US" altLang="zh-CN" dirty="0"/>
              <a:t>A concurrent application's ability to execute in a timely manner is known as its </a:t>
            </a:r>
            <a:r>
              <a:rPr lang="en-US" altLang="zh-CN" i="1" dirty="0">
                <a:solidFill>
                  <a:srgbClr val="FF0000"/>
                </a:solidFill>
              </a:rPr>
              <a:t>liveness</a:t>
            </a:r>
            <a:r>
              <a:rPr lang="en-US" altLang="zh-CN" dirty="0"/>
              <a:t>.</a:t>
            </a:r>
            <a:endParaRPr lang="en-US" altLang="zh-CN" dirty="0"/>
          </a:p>
          <a:p>
            <a:endParaRPr lang="en-US" altLang="zh-CN" dirty="0"/>
          </a:p>
          <a:p>
            <a:r>
              <a:rPr lang="en-US" altLang="zh-CN" b="1" dirty="0"/>
              <a:t>Deadlock</a:t>
            </a:r>
            <a:endParaRPr lang="en-US" altLang="zh-CN" b="1" dirty="0"/>
          </a:p>
          <a:p>
            <a:pPr lvl="1"/>
            <a:r>
              <a:rPr lang="en-US" altLang="zh-CN" i="1" dirty="0">
                <a:solidFill>
                  <a:srgbClr val="FF0000"/>
                </a:solidFill>
              </a:rPr>
              <a:t>Deadlock</a:t>
            </a:r>
            <a:r>
              <a:rPr lang="en-US" altLang="zh-CN" dirty="0"/>
              <a:t> describes a situation where two or more </a:t>
            </a:r>
            <a:r>
              <a:rPr lang="en-US" altLang="zh-CN" dirty="0">
                <a:solidFill>
                  <a:srgbClr val="FF0000"/>
                </a:solidFill>
              </a:rPr>
              <a:t>threads are blocked forever, waiting for each other</a:t>
            </a:r>
            <a:r>
              <a:rPr lang="en-US" altLang="zh-CN" dirty="0"/>
              <a:t>.</a:t>
            </a:r>
            <a:endParaRPr lang="en-US" altLang="zh-CN" dirty="0"/>
          </a:p>
          <a:p>
            <a:pPr lvl="1"/>
            <a:r>
              <a:rPr lang="en-US" altLang="zh-CN" dirty="0"/>
              <a:t>Here's an example.</a:t>
            </a:r>
            <a:endParaRPr lang="en-US" altLang="zh-CN" dirty="0"/>
          </a:p>
          <a:p>
            <a:pPr lvl="2"/>
            <a:r>
              <a:rPr lang="en-US" altLang="zh-CN" dirty="0"/>
              <a:t>Alphonse and Gaston are friends, and great believers in courtesy. </a:t>
            </a:r>
            <a:endParaRPr lang="en-US" altLang="zh-CN" dirty="0"/>
          </a:p>
          <a:p>
            <a:pPr lvl="2"/>
            <a:r>
              <a:rPr lang="en-US" altLang="zh-CN" dirty="0"/>
              <a:t>A strict rule of courtesy is that when you bow to a friend, you must remain bowed until your friend has a chance to return the bow. </a:t>
            </a:r>
            <a:endParaRPr lang="en-US" altLang="zh-CN" dirty="0"/>
          </a:p>
          <a:p>
            <a:pPr lvl="2"/>
            <a:r>
              <a:rPr lang="en-US" altLang="zh-CN" dirty="0"/>
              <a:t>Unfortunately, this rule does not account for the possibility that two friends might bow to each other at the same time.</a:t>
            </a:r>
            <a:endParaRPr lang="en-US" altLang="zh-CN" dirty="0"/>
          </a:p>
          <a:p>
            <a:pPr lvl="1"/>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标题 5"/>
          <p:cNvSpPr>
            <a:spLocks noGrp="1"/>
          </p:cNvSpPr>
          <p:nvPr>
            <p:ph type="title"/>
          </p:nvPr>
        </p:nvSpPr>
        <p:spPr/>
        <p:txBody>
          <a:bodyPr/>
          <a:lstStyle/>
          <a:p>
            <a:r>
              <a:rPr lang="en-US" altLang="zh-CN" dirty="0"/>
              <a:t>Liveness</a:t>
            </a:r>
            <a:endParaRPr lang="zh-CN" altLang="en-US" dirty="0"/>
          </a:p>
        </p:txBody>
      </p:sp>
      <p:sp>
        <p:nvSpPr>
          <p:cNvPr id="10" name="矩形 9"/>
          <p:cNvSpPr/>
          <p:nvPr/>
        </p:nvSpPr>
        <p:spPr>
          <a:xfrm>
            <a:off x="1381614" y="681540"/>
            <a:ext cx="4954860" cy="4708981"/>
          </a:xfrm>
          <a:prstGeom prst="rect">
            <a:avLst/>
          </a:prstGeom>
        </p:spPr>
        <p:txBody>
          <a:bodyPr wrap="square">
            <a:spAutoFit/>
          </a:bodyPr>
          <a:lstStyle/>
          <a:p>
            <a:r>
              <a:rPr lang="en-GB" altLang="zh-CN" sz="1200" dirty="0">
                <a:solidFill>
                  <a:srgbClr val="CC7832"/>
                </a:solidFill>
              </a:rPr>
              <a:t>package </a:t>
            </a:r>
            <a:r>
              <a:rPr lang="en-GB" altLang="zh-CN" sz="1200" dirty="0" err="1"/>
              <a:t>org.reins</a:t>
            </a:r>
            <a:r>
              <a:rPr lang="en-GB" altLang="zh-CN" sz="1200" dirty="0">
                <a:solidFill>
                  <a:srgbClr val="CC7832"/>
                </a:solidFill>
              </a:rPr>
              <a:t>;</a:t>
            </a:r>
            <a:br>
              <a:rPr lang="en-GB" altLang="zh-CN" sz="1200" dirty="0">
                <a:solidFill>
                  <a:srgbClr val="CC7832"/>
                </a:solidFill>
              </a:rPr>
            </a:br>
            <a:br>
              <a:rPr lang="en-GB" altLang="zh-CN" sz="1200" dirty="0">
                <a:solidFill>
                  <a:srgbClr val="CC7832"/>
                </a:solidFill>
              </a:rPr>
            </a:br>
            <a:r>
              <a:rPr lang="en-GB" altLang="zh-CN" sz="1200" dirty="0">
                <a:solidFill>
                  <a:srgbClr val="CC7832"/>
                </a:solidFill>
              </a:rPr>
              <a:t>public class </a:t>
            </a:r>
            <a:r>
              <a:rPr lang="en-GB" altLang="zh-CN" sz="1200" dirty="0"/>
              <a:t>Deadlock {</a:t>
            </a:r>
            <a:br>
              <a:rPr lang="en-GB" altLang="zh-CN" sz="1200" dirty="0"/>
            </a:br>
            <a:r>
              <a:rPr lang="en-GB" altLang="zh-CN" sz="1200" dirty="0"/>
              <a:t>    </a:t>
            </a:r>
            <a:r>
              <a:rPr lang="en-GB" altLang="zh-CN" sz="1200" dirty="0">
                <a:solidFill>
                  <a:srgbClr val="CC7832"/>
                </a:solidFill>
              </a:rPr>
              <a:t>static class </a:t>
            </a:r>
            <a:r>
              <a:rPr lang="en-GB" altLang="zh-CN" sz="1200" dirty="0"/>
              <a:t>Friend {</a:t>
            </a:r>
            <a:br>
              <a:rPr lang="en-GB" altLang="zh-CN" sz="1200" dirty="0"/>
            </a:br>
            <a:r>
              <a:rPr lang="en-GB" altLang="zh-CN" sz="1200" dirty="0"/>
              <a:t>        </a:t>
            </a:r>
            <a:r>
              <a:rPr lang="en-GB" altLang="zh-CN" sz="1200" dirty="0">
                <a:solidFill>
                  <a:srgbClr val="CC7832"/>
                </a:solidFill>
              </a:rPr>
              <a:t>private final </a:t>
            </a:r>
            <a:r>
              <a:rPr lang="en-GB" altLang="zh-CN" sz="1200" dirty="0"/>
              <a:t>String </a:t>
            </a:r>
            <a:r>
              <a:rPr lang="en-GB" altLang="zh-CN" sz="1200" dirty="0">
                <a:solidFill>
                  <a:srgbClr val="9876AA"/>
                </a:solidFill>
              </a:rPr>
              <a:t>name</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public </a:t>
            </a:r>
            <a:r>
              <a:rPr lang="en-GB" altLang="zh-CN" sz="1200" dirty="0">
                <a:solidFill>
                  <a:srgbClr val="FFC66D"/>
                </a:solidFill>
              </a:rPr>
              <a:t>Friend</a:t>
            </a:r>
            <a:r>
              <a:rPr lang="en-GB" altLang="zh-CN" sz="1200" dirty="0"/>
              <a:t>(String name) {</a:t>
            </a:r>
            <a:br>
              <a:rPr lang="en-GB" altLang="zh-CN" sz="1200" dirty="0"/>
            </a:br>
            <a:r>
              <a:rPr lang="en-GB" altLang="zh-CN" sz="1200" dirty="0"/>
              <a:t>            </a:t>
            </a:r>
            <a:r>
              <a:rPr lang="en-GB" altLang="zh-CN" sz="1200" dirty="0" err="1">
                <a:solidFill>
                  <a:srgbClr val="CC7832"/>
                </a:solidFill>
              </a:rPr>
              <a:t>this</a:t>
            </a:r>
            <a:r>
              <a:rPr lang="en-GB" altLang="zh-CN" sz="1200" dirty="0" err="1"/>
              <a:t>.</a:t>
            </a:r>
            <a:r>
              <a:rPr lang="en-GB" altLang="zh-CN" sz="1200" dirty="0" err="1">
                <a:solidFill>
                  <a:srgbClr val="9876AA"/>
                </a:solidFill>
              </a:rPr>
              <a:t>name</a:t>
            </a:r>
            <a:r>
              <a:rPr lang="en-GB" altLang="zh-CN" sz="1200" dirty="0">
                <a:solidFill>
                  <a:srgbClr val="9876AA"/>
                </a:solidFill>
              </a:rPr>
              <a:t> </a:t>
            </a:r>
            <a:r>
              <a:rPr lang="en-GB" altLang="zh-CN" sz="1200" dirty="0"/>
              <a:t>= name</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r>
              <a:rPr lang="en-GB" altLang="zh-CN" sz="1200" dirty="0"/>
              <a:t>        </a:t>
            </a:r>
            <a:r>
              <a:rPr lang="en-GB" altLang="zh-CN" sz="1200" dirty="0">
                <a:solidFill>
                  <a:srgbClr val="CC7832"/>
                </a:solidFill>
              </a:rPr>
              <a:t>public </a:t>
            </a:r>
            <a:r>
              <a:rPr lang="en-GB" altLang="zh-CN" sz="1200" dirty="0"/>
              <a:t>String </a:t>
            </a:r>
            <a:r>
              <a:rPr lang="en-GB" altLang="zh-CN" sz="1200" dirty="0" err="1">
                <a:solidFill>
                  <a:srgbClr val="FFC66D"/>
                </a:solidFill>
              </a:rPr>
              <a:t>getName</a:t>
            </a:r>
            <a:r>
              <a:rPr lang="en-GB" altLang="zh-CN" sz="1200" dirty="0"/>
              <a:t>() {</a:t>
            </a:r>
            <a:br>
              <a:rPr lang="en-GB" altLang="zh-CN" sz="1200" dirty="0"/>
            </a:br>
            <a:r>
              <a:rPr lang="en-GB" altLang="zh-CN" sz="1200" dirty="0"/>
              <a:t>            </a:t>
            </a:r>
            <a:r>
              <a:rPr lang="en-GB" altLang="zh-CN" sz="1200" dirty="0">
                <a:solidFill>
                  <a:srgbClr val="CC7832"/>
                </a:solidFill>
              </a:rPr>
              <a:t>return </a:t>
            </a:r>
            <a:r>
              <a:rPr lang="en-GB" altLang="zh-CN" sz="1200" dirty="0" err="1">
                <a:solidFill>
                  <a:srgbClr val="CC7832"/>
                </a:solidFill>
              </a:rPr>
              <a:t>this</a:t>
            </a:r>
            <a:r>
              <a:rPr lang="en-GB" altLang="zh-CN" sz="1200" dirty="0" err="1"/>
              <a:t>.</a:t>
            </a:r>
            <a:r>
              <a:rPr lang="en-GB" altLang="zh-CN" sz="1200" dirty="0" err="1">
                <a:solidFill>
                  <a:srgbClr val="9876AA"/>
                </a:solidFill>
              </a:rPr>
              <a:t>name</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r>
              <a:rPr lang="en-GB" altLang="zh-CN" sz="1200" dirty="0"/>
              <a:t>        </a:t>
            </a:r>
            <a:r>
              <a:rPr lang="en-GB" altLang="zh-CN" sz="1200" dirty="0">
                <a:solidFill>
                  <a:srgbClr val="CC7832"/>
                </a:solidFill>
              </a:rPr>
              <a:t>public synchronized void </a:t>
            </a:r>
            <a:r>
              <a:rPr lang="en-GB" altLang="zh-CN" sz="1200" dirty="0">
                <a:solidFill>
                  <a:srgbClr val="FFC66D"/>
                </a:solidFill>
              </a:rPr>
              <a:t>bow</a:t>
            </a:r>
            <a:r>
              <a:rPr lang="en-GB" altLang="zh-CN" sz="1200" dirty="0"/>
              <a:t>(Friend bower) {</a:t>
            </a:r>
            <a:br>
              <a:rPr lang="en-GB" altLang="zh-CN" sz="1200" dirty="0"/>
            </a:br>
            <a:r>
              <a:rPr lang="en-GB" altLang="zh-CN" sz="1200" dirty="0"/>
              <a:t>            </a:t>
            </a:r>
            <a:r>
              <a:rPr lang="en-GB" altLang="zh-CN" sz="1200" dirty="0" err="1"/>
              <a:t>System.</a:t>
            </a:r>
            <a:r>
              <a:rPr lang="en-GB" altLang="zh-CN" sz="1200" i="1" dirty="0" err="1">
                <a:solidFill>
                  <a:srgbClr val="9876AA"/>
                </a:solidFill>
              </a:rPr>
              <a:t>out</a:t>
            </a:r>
            <a:r>
              <a:rPr lang="en-GB" altLang="zh-CN" sz="1200" dirty="0" err="1"/>
              <a:t>.format</a:t>
            </a:r>
            <a:r>
              <a:rPr lang="en-GB" altLang="zh-CN" sz="1200" dirty="0"/>
              <a:t>(</a:t>
            </a:r>
            <a:r>
              <a:rPr lang="en-GB" altLang="zh-CN" sz="1200" dirty="0">
                <a:solidFill>
                  <a:srgbClr val="6A8759"/>
                </a:solidFill>
              </a:rPr>
              <a:t>"%s: %s"</a:t>
            </a:r>
            <a:br>
              <a:rPr lang="en-GB" altLang="zh-CN" sz="1200" dirty="0">
                <a:solidFill>
                  <a:srgbClr val="6A8759"/>
                </a:solidFill>
              </a:rPr>
            </a:br>
            <a:r>
              <a:rPr lang="en-GB" altLang="zh-CN" sz="1200" dirty="0">
                <a:solidFill>
                  <a:srgbClr val="6A8759"/>
                </a:solidFill>
              </a:rPr>
              <a:t>                            </a:t>
            </a:r>
            <a:r>
              <a:rPr lang="en-GB" altLang="zh-CN" sz="1200" dirty="0"/>
              <a:t>+ </a:t>
            </a:r>
            <a:r>
              <a:rPr lang="en-GB" altLang="zh-CN" sz="1200" dirty="0">
                <a:solidFill>
                  <a:srgbClr val="6A8759"/>
                </a:solidFill>
              </a:rPr>
              <a:t>"  has bowed to me!%n"</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solidFill>
                  <a:srgbClr val="CC7832"/>
                </a:solidFill>
              </a:rPr>
              <a:t>this</a:t>
            </a:r>
            <a:r>
              <a:rPr lang="en-GB" altLang="zh-CN" sz="1200" dirty="0" err="1"/>
              <a:t>.</a:t>
            </a:r>
            <a:r>
              <a:rPr lang="en-GB" altLang="zh-CN" sz="1200" dirty="0" err="1">
                <a:solidFill>
                  <a:srgbClr val="9876AA"/>
                </a:solidFill>
              </a:rPr>
              <a:t>name</a:t>
            </a:r>
            <a:r>
              <a:rPr lang="en-GB" altLang="zh-CN" sz="1200" dirty="0">
                <a:solidFill>
                  <a:srgbClr val="CC7832"/>
                </a:solidFill>
              </a:rPr>
              <a:t>, </a:t>
            </a:r>
            <a:r>
              <a:rPr lang="en-GB" altLang="zh-CN" sz="1200" dirty="0" err="1"/>
              <a:t>bower.getName</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bower.bowBack</a:t>
            </a:r>
            <a:r>
              <a:rPr lang="en-GB" altLang="zh-CN" sz="1200" dirty="0"/>
              <a:t>(</a:t>
            </a:r>
            <a:r>
              <a:rPr lang="en-GB" altLang="zh-CN" sz="1200" dirty="0">
                <a:solidFill>
                  <a:srgbClr val="CC7832"/>
                </a:solidFill>
              </a:rPr>
              <a:t>this</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r>
              <a:rPr lang="en-GB" altLang="zh-CN" sz="1200" dirty="0"/>
              <a:t>        </a:t>
            </a:r>
            <a:r>
              <a:rPr lang="en-GB" altLang="zh-CN" sz="1200" dirty="0">
                <a:solidFill>
                  <a:srgbClr val="CC7832"/>
                </a:solidFill>
              </a:rPr>
              <a:t>public synchronized void </a:t>
            </a:r>
            <a:r>
              <a:rPr lang="en-GB" altLang="zh-CN" sz="1200" dirty="0" err="1">
                <a:solidFill>
                  <a:srgbClr val="FFC66D"/>
                </a:solidFill>
              </a:rPr>
              <a:t>bowBack</a:t>
            </a:r>
            <a:r>
              <a:rPr lang="en-GB" altLang="zh-CN" sz="1200" dirty="0"/>
              <a:t>(Friend bower) {</a:t>
            </a:r>
            <a:br>
              <a:rPr lang="en-GB" altLang="zh-CN" sz="1200" dirty="0"/>
            </a:br>
            <a:r>
              <a:rPr lang="en-GB" altLang="zh-CN" sz="1200" dirty="0"/>
              <a:t>            </a:t>
            </a:r>
            <a:r>
              <a:rPr lang="en-GB" altLang="zh-CN" sz="1200" dirty="0" err="1"/>
              <a:t>System.</a:t>
            </a:r>
            <a:r>
              <a:rPr lang="en-GB" altLang="zh-CN" sz="1200" i="1" dirty="0" err="1">
                <a:solidFill>
                  <a:srgbClr val="9876AA"/>
                </a:solidFill>
              </a:rPr>
              <a:t>out</a:t>
            </a:r>
            <a:r>
              <a:rPr lang="en-GB" altLang="zh-CN" sz="1200" dirty="0" err="1"/>
              <a:t>.format</a:t>
            </a:r>
            <a:r>
              <a:rPr lang="en-GB" altLang="zh-CN" sz="1200" dirty="0"/>
              <a:t>(</a:t>
            </a:r>
            <a:r>
              <a:rPr lang="en-GB" altLang="zh-CN" sz="1200" dirty="0">
                <a:solidFill>
                  <a:srgbClr val="6A8759"/>
                </a:solidFill>
              </a:rPr>
              <a:t>"%s: %s"</a:t>
            </a:r>
            <a:br>
              <a:rPr lang="en-GB" altLang="zh-CN" sz="1200" dirty="0">
                <a:solidFill>
                  <a:srgbClr val="6A8759"/>
                </a:solidFill>
              </a:rPr>
            </a:br>
            <a:r>
              <a:rPr lang="en-GB" altLang="zh-CN" sz="1200" dirty="0">
                <a:solidFill>
                  <a:srgbClr val="6A8759"/>
                </a:solidFill>
              </a:rPr>
              <a:t>                            </a:t>
            </a:r>
            <a:r>
              <a:rPr lang="en-GB" altLang="zh-CN" sz="1200" dirty="0"/>
              <a:t>+ </a:t>
            </a:r>
            <a:r>
              <a:rPr lang="en-GB" altLang="zh-CN" sz="1200" dirty="0">
                <a:solidFill>
                  <a:srgbClr val="6A8759"/>
                </a:solidFill>
              </a:rPr>
              <a:t>" has bowed back to me!%n"</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solidFill>
                  <a:srgbClr val="CC7832"/>
                </a:solidFill>
              </a:rPr>
              <a:t>this</a:t>
            </a:r>
            <a:r>
              <a:rPr lang="en-GB" altLang="zh-CN" sz="1200" dirty="0" err="1"/>
              <a:t>.</a:t>
            </a:r>
            <a:r>
              <a:rPr lang="en-GB" altLang="zh-CN" sz="1200" dirty="0" err="1">
                <a:solidFill>
                  <a:srgbClr val="9876AA"/>
                </a:solidFill>
              </a:rPr>
              <a:t>name</a:t>
            </a:r>
            <a:r>
              <a:rPr lang="en-GB" altLang="zh-CN" sz="1200" dirty="0">
                <a:solidFill>
                  <a:srgbClr val="CC7832"/>
                </a:solidFill>
              </a:rPr>
              <a:t>, </a:t>
            </a:r>
            <a:r>
              <a:rPr lang="en-GB" altLang="zh-CN" sz="1200" dirty="0" err="1"/>
              <a:t>bower.getName</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r>
              <a:rPr lang="en-GB" altLang="zh-CN" sz="1200" dirty="0"/>
              <a:t>    }</a:t>
            </a:r>
            <a:br>
              <a:rPr lang="en-GB" altLang="zh-CN" sz="1200" dirty="0"/>
            </a:br>
            <a:br>
              <a:rPr lang="en-GB" altLang="zh-CN" sz="1200" dirty="0"/>
            </a:b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标题 5"/>
          <p:cNvSpPr>
            <a:spLocks noGrp="1"/>
          </p:cNvSpPr>
          <p:nvPr>
            <p:ph type="title"/>
          </p:nvPr>
        </p:nvSpPr>
        <p:spPr/>
        <p:txBody>
          <a:bodyPr/>
          <a:lstStyle/>
          <a:p>
            <a:r>
              <a:rPr lang="en-US" altLang="zh-CN" dirty="0"/>
              <a:t>Liveness</a:t>
            </a:r>
            <a:endParaRPr lang="zh-CN" altLang="en-US" dirty="0"/>
          </a:p>
        </p:txBody>
      </p:sp>
      <p:sp>
        <p:nvSpPr>
          <p:cNvPr id="10" name="矩形 9"/>
          <p:cNvSpPr/>
          <p:nvPr/>
        </p:nvSpPr>
        <p:spPr>
          <a:xfrm>
            <a:off x="1493658" y="789552"/>
            <a:ext cx="4954860" cy="2677656"/>
          </a:xfrm>
          <a:prstGeom prst="rect">
            <a:avLst/>
          </a:prstGeom>
        </p:spPr>
        <p:txBody>
          <a:bodyPr wrap="square">
            <a:spAutoFit/>
          </a:bodyPr>
          <a:lstStyle/>
          <a:p>
            <a:r>
              <a:rPr lang="en-GB" altLang="zh-CN" sz="1200" dirty="0"/>
              <a:t>    </a:t>
            </a:r>
            <a:r>
              <a:rPr lang="en-GB" altLang="zh-CN" sz="1200" dirty="0">
                <a:solidFill>
                  <a:srgbClr val="CC7832"/>
                </a:solidFill>
              </a:rPr>
              <a:t>public static void </a:t>
            </a:r>
            <a:r>
              <a:rPr lang="en-GB" altLang="zh-CN" sz="1200" dirty="0">
                <a:solidFill>
                  <a:srgbClr val="FFC66D"/>
                </a:solidFill>
              </a:rPr>
              <a:t>main</a:t>
            </a:r>
            <a:r>
              <a:rPr lang="en-GB" altLang="zh-CN" sz="1200" dirty="0"/>
              <a:t>(String[] </a:t>
            </a:r>
            <a:r>
              <a:rPr lang="en-GB" altLang="zh-CN" sz="1200" dirty="0" err="1"/>
              <a:t>args</a:t>
            </a:r>
            <a:r>
              <a:rPr lang="en-GB" altLang="zh-CN" sz="1200" dirty="0"/>
              <a:t>) {</a:t>
            </a:r>
            <a:br>
              <a:rPr lang="en-GB" altLang="zh-CN" sz="1200" dirty="0"/>
            </a:br>
            <a:r>
              <a:rPr lang="en-GB" altLang="zh-CN" sz="1200" dirty="0"/>
              <a:t>        </a:t>
            </a:r>
            <a:r>
              <a:rPr lang="en-GB" altLang="zh-CN" sz="1200" dirty="0">
                <a:solidFill>
                  <a:srgbClr val="CC7832"/>
                </a:solidFill>
              </a:rPr>
              <a:t>final </a:t>
            </a:r>
            <a:r>
              <a:rPr lang="en-GB" altLang="zh-CN" sz="1200" dirty="0"/>
              <a:t>Friend </a:t>
            </a:r>
            <a:r>
              <a:rPr lang="en-GB" altLang="zh-CN" sz="1200" dirty="0" err="1"/>
              <a:t>alphonse</a:t>
            </a:r>
            <a:r>
              <a:rPr lang="en-GB" altLang="zh-CN" sz="1200" dirty="0"/>
              <a:t> =</a:t>
            </a:r>
            <a:br>
              <a:rPr lang="en-GB" altLang="zh-CN" sz="1200" dirty="0"/>
            </a:br>
            <a:r>
              <a:rPr lang="en-GB" altLang="zh-CN" sz="1200" dirty="0"/>
              <a:t>                </a:t>
            </a:r>
            <a:r>
              <a:rPr lang="en-GB" altLang="zh-CN" sz="1200" dirty="0">
                <a:solidFill>
                  <a:srgbClr val="CC7832"/>
                </a:solidFill>
              </a:rPr>
              <a:t>new </a:t>
            </a:r>
            <a:r>
              <a:rPr lang="en-GB" altLang="zh-CN" sz="1200" dirty="0"/>
              <a:t>Friend(</a:t>
            </a:r>
            <a:r>
              <a:rPr lang="en-GB" altLang="zh-CN" sz="1200" dirty="0">
                <a:solidFill>
                  <a:srgbClr val="6A8759"/>
                </a:solidFill>
              </a:rPr>
              <a:t>"Alphonse"</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final </a:t>
            </a:r>
            <a:r>
              <a:rPr lang="en-GB" altLang="zh-CN" sz="1200" dirty="0"/>
              <a:t>Friend </a:t>
            </a:r>
            <a:r>
              <a:rPr lang="en-GB" altLang="zh-CN" sz="1200" dirty="0" err="1"/>
              <a:t>gaston</a:t>
            </a:r>
            <a:r>
              <a:rPr lang="en-GB" altLang="zh-CN" sz="1200" dirty="0"/>
              <a:t> =</a:t>
            </a:r>
            <a:br>
              <a:rPr lang="en-GB" altLang="zh-CN" sz="1200" dirty="0"/>
            </a:br>
            <a:r>
              <a:rPr lang="en-GB" altLang="zh-CN" sz="1200" dirty="0"/>
              <a:t>                </a:t>
            </a:r>
            <a:r>
              <a:rPr lang="en-GB" altLang="zh-CN" sz="1200" dirty="0">
                <a:solidFill>
                  <a:srgbClr val="CC7832"/>
                </a:solidFill>
              </a:rPr>
              <a:t>new </a:t>
            </a:r>
            <a:r>
              <a:rPr lang="en-GB" altLang="zh-CN" sz="1200" dirty="0"/>
              <a:t>Friend(</a:t>
            </a:r>
            <a:r>
              <a:rPr lang="en-GB" altLang="zh-CN" sz="1200" dirty="0">
                <a:solidFill>
                  <a:srgbClr val="6A8759"/>
                </a:solidFill>
              </a:rPr>
              <a:t>"Gaston"</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new </a:t>
            </a:r>
            <a:r>
              <a:rPr lang="en-GB" altLang="zh-CN" sz="1200" dirty="0"/>
              <a:t>Thread(</a:t>
            </a:r>
            <a:r>
              <a:rPr lang="en-GB" altLang="zh-CN" sz="1200" dirty="0">
                <a:solidFill>
                  <a:srgbClr val="CC7832"/>
                </a:solidFill>
              </a:rPr>
              <a:t>new </a:t>
            </a:r>
            <a:r>
              <a:rPr lang="en-GB" altLang="zh-CN" sz="1200" dirty="0"/>
              <a:t>Runnable() {</a:t>
            </a:r>
            <a:br>
              <a:rPr lang="en-GB" altLang="zh-CN" sz="1200" dirty="0"/>
            </a:br>
            <a:r>
              <a:rPr lang="en-GB" altLang="zh-CN" sz="1200" dirty="0"/>
              <a:t>            </a:t>
            </a:r>
            <a:r>
              <a:rPr lang="en-GB" altLang="zh-CN" sz="1200" dirty="0">
                <a:solidFill>
                  <a:srgbClr val="CC7832"/>
                </a:solidFill>
              </a:rPr>
              <a:t>public void </a:t>
            </a:r>
            <a:r>
              <a:rPr lang="en-GB" altLang="zh-CN" sz="1200" dirty="0">
                <a:solidFill>
                  <a:srgbClr val="FFC66D"/>
                </a:solidFill>
              </a:rPr>
              <a:t>run</a:t>
            </a:r>
            <a:r>
              <a:rPr lang="en-GB" altLang="zh-CN" sz="1200" dirty="0"/>
              <a:t>() { </a:t>
            </a:r>
            <a:r>
              <a:rPr lang="en-GB" altLang="zh-CN" sz="1200" dirty="0" err="1">
                <a:solidFill>
                  <a:srgbClr val="B389C5"/>
                </a:solidFill>
              </a:rPr>
              <a:t>alphonse</a:t>
            </a:r>
            <a:r>
              <a:rPr lang="en-GB" altLang="zh-CN" sz="1200" dirty="0" err="1"/>
              <a:t>.bow</a:t>
            </a:r>
            <a:r>
              <a:rPr lang="en-GB" altLang="zh-CN" sz="1200" dirty="0"/>
              <a:t>(</a:t>
            </a:r>
            <a:r>
              <a:rPr lang="en-GB" altLang="zh-CN" sz="1200" dirty="0" err="1">
                <a:solidFill>
                  <a:srgbClr val="B389C5"/>
                </a:solidFill>
              </a:rPr>
              <a:t>gaston</a:t>
            </a:r>
            <a:r>
              <a:rPr lang="en-GB" altLang="zh-CN" sz="1200" dirty="0"/>
              <a:t>)</a:t>
            </a:r>
            <a:r>
              <a:rPr lang="en-GB" altLang="zh-CN" sz="1200" dirty="0">
                <a:solidFill>
                  <a:srgbClr val="CC7832"/>
                </a:solidFill>
              </a:rPr>
              <a:t>; </a:t>
            </a:r>
            <a:r>
              <a:rPr lang="en-GB" altLang="zh-CN" sz="1200" dirty="0"/>
              <a:t>}</a:t>
            </a:r>
            <a:br>
              <a:rPr lang="en-GB" altLang="zh-CN" sz="1200" dirty="0"/>
            </a:br>
            <a:r>
              <a:rPr lang="en-GB" altLang="zh-CN" sz="1200" dirty="0"/>
              <a:t>        }).start()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new </a:t>
            </a:r>
            <a:r>
              <a:rPr lang="en-GB" altLang="zh-CN" sz="1200" dirty="0"/>
              <a:t>Thread(</a:t>
            </a:r>
            <a:r>
              <a:rPr lang="en-GB" altLang="zh-CN" sz="1200" dirty="0">
                <a:solidFill>
                  <a:srgbClr val="CC7832"/>
                </a:solidFill>
              </a:rPr>
              <a:t>new </a:t>
            </a:r>
            <a:r>
              <a:rPr lang="en-GB" altLang="zh-CN" sz="1200" dirty="0"/>
              <a:t>Runnable() {</a:t>
            </a:r>
            <a:br>
              <a:rPr lang="en-GB" altLang="zh-CN" sz="1200" dirty="0"/>
            </a:br>
            <a:r>
              <a:rPr lang="en-GB" altLang="zh-CN" sz="1200" dirty="0"/>
              <a:t>            </a:t>
            </a:r>
            <a:r>
              <a:rPr lang="en-GB" altLang="zh-CN" sz="1200" dirty="0">
                <a:solidFill>
                  <a:srgbClr val="CC7832"/>
                </a:solidFill>
              </a:rPr>
              <a:t>public void </a:t>
            </a:r>
            <a:r>
              <a:rPr lang="en-GB" altLang="zh-CN" sz="1200" dirty="0">
                <a:solidFill>
                  <a:srgbClr val="FFC66D"/>
                </a:solidFill>
              </a:rPr>
              <a:t>run</a:t>
            </a:r>
            <a:r>
              <a:rPr lang="en-GB" altLang="zh-CN" sz="1200" dirty="0"/>
              <a:t>() { </a:t>
            </a:r>
            <a:r>
              <a:rPr lang="en-GB" altLang="zh-CN" sz="1200" dirty="0" err="1">
                <a:solidFill>
                  <a:srgbClr val="B389C5"/>
                </a:solidFill>
              </a:rPr>
              <a:t>gaston</a:t>
            </a:r>
            <a:r>
              <a:rPr lang="en-GB" altLang="zh-CN" sz="1200" dirty="0" err="1"/>
              <a:t>.bow</a:t>
            </a:r>
            <a:r>
              <a:rPr lang="en-GB" altLang="zh-CN" sz="1200" dirty="0"/>
              <a:t>(</a:t>
            </a:r>
            <a:r>
              <a:rPr lang="en-GB" altLang="zh-CN" sz="1200" dirty="0" err="1">
                <a:solidFill>
                  <a:srgbClr val="B389C5"/>
                </a:solidFill>
              </a:rPr>
              <a:t>alphonse</a:t>
            </a:r>
            <a:r>
              <a:rPr lang="en-GB" altLang="zh-CN" sz="1200" dirty="0"/>
              <a:t>)</a:t>
            </a:r>
            <a:r>
              <a:rPr lang="en-GB" altLang="zh-CN" sz="1200" dirty="0">
                <a:solidFill>
                  <a:srgbClr val="CC7832"/>
                </a:solidFill>
              </a:rPr>
              <a:t>; </a:t>
            </a:r>
            <a:r>
              <a:rPr lang="en-GB" altLang="zh-CN" sz="1200" dirty="0"/>
              <a:t>}</a:t>
            </a:r>
            <a:br>
              <a:rPr lang="en-GB" altLang="zh-CN" sz="1200" dirty="0"/>
            </a:br>
            <a:r>
              <a:rPr lang="en-GB" altLang="zh-CN" sz="1200" dirty="0"/>
              <a:t>        }).start()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r>
              <a:rPr lang="en-GB" altLang="zh-CN" sz="1200" dirty="0"/>
              <a:t>}</a:t>
            </a:r>
            <a:br>
              <a:rPr lang="en-GB" altLang="zh-CN" sz="1200" dirty="0"/>
            </a:br>
            <a:endParaRPr lang="zh-CN" altLang="en-US" sz="1200" dirty="0"/>
          </a:p>
        </p:txBody>
      </p:sp>
      <p:pic>
        <p:nvPicPr>
          <p:cNvPr id="2" name="图片 1"/>
          <p:cNvPicPr>
            <a:picLocks noChangeAspect="1"/>
          </p:cNvPicPr>
          <p:nvPr/>
        </p:nvPicPr>
        <p:blipFill>
          <a:blip r:embed="rId1"/>
          <a:stretch>
            <a:fillRect/>
          </a:stretch>
        </p:blipFill>
        <p:spPr>
          <a:xfrm>
            <a:off x="4211817" y="3009305"/>
            <a:ext cx="3438525" cy="1409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Starvation and </a:t>
            </a:r>
            <a:r>
              <a:rPr lang="en-US" altLang="zh-CN" dirty="0" err="1">
                <a:effectLst/>
              </a:rPr>
              <a:t>Livelock</a:t>
            </a:r>
            <a:endParaRPr lang="en-US" altLang="zh-CN" dirty="0">
              <a:effectLst/>
            </a:endParaRPr>
          </a:p>
        </p:txBody>
      </p:sp>
      <p:sp>
        <p:nvSpPr>
          <p:cNvPr id="3" name="内容占位符 2"/>
          <p:cNvSpPr>
            <a:spLocks noGrp="1"/>
          </p:cNvSpPr>
          <p:nvPr>
            <p:ph idx="1"/>
          </p:nvPr>
        </p:nvSpPr>
        <p:spPr/>
        <p:txBody>
          <a:bodyPr>
            <a:normAutofit/>
          </a:bodyPr>
          <a:lstStyle/>
          <a:p>
            <a:r>
              <a:rPr lang="en-US" altLang="zh-CN" b="1" dirty="0"/>
              <a:t>Starvation</a:t>
            </a:r>
            <a:endParaRPr lang="en-US" altLang="zh-CN" b="1" dirty="0"/>
          </a:p>
          <a:p>
            <a:pPr lvl="1"/>
            <a:r>
              <a:rPr lang="en-US" altLang="zh-CN" i="1" dirty="0">
                <a:solidFill>
                  <a:srgbClr val="FF0000"/>
                </a:solidFill>
              </a:rPr>
              <a:t>Starvation</a:t>
            </a:r>
            <a:r>
              <a:rPr lang="en-US" altLang="zh-CN" dirty="0"/>
              <a:t> describes a situation where a thread is </a:t>
            </a:r>
            <a:r>
              <a:rPr lang="en-US" altLang="zh-CN" dirty="0">
                <a:solidFill>
                  <a:srgbClr val="FF0000"/>
                </a:solidFill>
              </a:rPr>
              <a:t>unable to gain regular access</a:t>
            </a:r>
            <a:r>
              <a:rPr lang="en-US" altLang="zh-CN" dirty="0"/>
              <a:t> to shared resources and is unable to make progress. This happens when shared resources are </a:t>
            </a:r>
            <a:r>
              <a:rPr lang="en-US" altLang="zh-CN" dirty="0">
                <a:solidFill>
                  <a:srgbClr val="FF0000"/>
                </a:solidFill>
              </a:rPr>
              <a:t>made unavailable for long periods by "greedy" threads</a:t>
            </a:r>
            <a:r>
              <a:rPr lang="en-US" altLang="zh-CN" dirty="0"/>
              <a:t>.(</a:t>
            </a:r>
            <a:r>
              <a:rPr lang="zh-CN" altLang="en-US" dirty="0"/>
              <a:t>指</a:t>
            </a:r>
            <a:r>
              <a:rPr lang="en-US" altLang="zh-CN" dirty="0"/>
              <a:t>thread</a:t>
            </a:r>
            <a:r>
              <a:rPr lang="zh-CN" altLang="en-US" dirty="0"/>
              <a:t>过长时间拿不到资源因而不能进行任何操作。</a:t>
            </a:r>
            <a:r>
              <a:rPr lang="en-US" altLang="zh-CN" dirty="0"/>
              <a:t>)</a:t>
            </a:r>
            <a:endParaRPr lang="en-US" altLang="zh-CN" dirty="0"/>
          </a:p>
          <a:p>
            <a:pPr lvl="1"/>
            <a:endParaRPr lang="en-US" altLang="zh-CN" dirty="0"/>
          </a:p>
          <a:p>
            <a:r>
              <a:rPr lang="en-US" altLang="zh-CN" b="1" dirty="0" err="1"/>
              <a:t>Livelock</a:t>
            </a:r>
            <a:endParaRPr lang="en-US" altLang="zh-CN" b="1" dirty="0"/>
          </a:p>
          <a:p>
            <a:pPr lvl="1"/>
            <a:r>
              <a:rPr lang="en-US" altLang="zh-CN" dirty="0"/>
              <a:t>A thread often acts in </a:t>
            </a:r>
            <a:r>
              <a:rPr lang="en-US" altLang="zh-CN" dirty="0">
                <a:solidFill>
                  <a:srgbClr val="FF0000"/>
                </a:solidFill>
              </a:rPr>
              <a:t>response to the action of another thread</a:t>
            </a:r>
            <a:r>
              <a:rPr lang="en-US" altLang="zh-CN" dirty="0"/>
              <a:t>. If the other thread's action is also a response to the action of another thread, then </a:t>
            </a:r>
            <a:r>
              <a:rPr lang="en-US" altLang="zh-CN" i="1" dirty="0" err="1">
                <a:solidFill>
                  <a:srgbClr val="FF0000"/>
                </a:solidFill>
              </a:rPr>
              <a:t>livelock</a:t>
            </a:r>
            <a:r>
              <a:rPr lang="en-US" altLang="zh-CN" dirty="0"/>
              <a:t> may result. As with deadlock, </a:t>
            </a:r>
            <a:r>
              <a:rPr lang="en-US" altLang="zh-CN" dirty="0" err="1"/>
              <a:t>livelocked</a:t>
            </a:r>
            <a:r>
              <a:rPr lang="en-US" altLang="zh-CN" dirty="0"/>
              <a:t> threads are </a:t>
            </a:r>
            <a:r>
              <a:rPr lang="en-US" altLang="zh-CN" dirty="0">
                <a:solidFill>
                  <a:srgbClr val="FF0000"/>
                </a:solidFill>
              </a:rPr>
              <a:t>unable</a:t>
            </a:r>
            <a:r>
              <a:rPr lang="en-US" altLang="zh-CN" dirty="0"/>
              <a:t> to make further progress. However, the </a:t>
            </a:r>
            <a:r>
              <a:rPr lang="en-US" altLang="zh-CN" dirty="0">
                <a:solidFill>
                  <a:srgbClr val="FF0000"/>
                </a:solidFill>
              </a:rPr>
              <a:t>threads are not blocked</a:t>
            </a:r>
            <a:r>
              <a:rPr lang="en-US" altLang="zh-CN" dirty="0"/>
              <a:t> — they are simply too busy responding to each other to resume work. (</a:t>
            </a:r>
            <a:r>
              <a:rPr lang="zh-CN" altLang="en-US" dirty="0"/>
              <a:t>光顾着进行</a:t>
            </a:r>
            <a:r>
              <a:rPr lang="en-US" altLang="zh-CN" dirty="0"/>
              <a:t>thread</a:t>
            </a:r>
            <a:r>
              <a:rPr lang="zh-CN" altLang="en-US" dirty="0"/>
              <a:t>之间的通信而不去拿锁，这与</a:t>
            </a:r>
            <a:r>
              <a:rPr lang="en-US" altLang="zh-CN" dirty="0"/>
              <a:t>deadlock</a:t>
            </a:r>
            <a:r>
              <a:rPr lang="zh-CN" altLang="en-US" dirty="0"/>
              <a:t>都会导致程序执行不下去了，但是</a:t>
            </a:r>
            <a:r>
              <a:rPr lang="en-US" altLang="zh-CN" dirty="0"/>
              <a:t>livelock</a:t>
            </a:r>
            <a:r>
              <a:rPr lang="zh-CN" altLang="en-US" dirty="0"/>
              <a:t>是两个</a:t>
            </a:r>
            <a:r>
              <a:rPr lang="en-US" altLang="zh-CN" dirty="0"/>
              <a:t>thread</a:t>
            </a:r>
            <a:r>
              <a:rPr lang="zh-CN" altLang="en-US" dirty="0"/>
              <a:t>都没有拿到</a:t>
            </a:r>
            <a:r>
              <a:rPr lang="en-US" altLang="zh-CN" dirty="0"/>
              <a:t>lock)</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p:cNvSpPr>
            <a:spLocks noGrp="1"/>
          </p:cNvSpPr>
          <p:nvPr>
            <p:ph idx="1"/>
          </p:nvPr>
        </p:nvSpPr>
        <p:spPr/>
        <p:txBody>
          <a:bodyPr/>
          <a:lstStyle/>
          <a:p>
            <a:r>
              <a:rPr lang="en-US" altLang="zh-CN" dirty="0"/>
              <a:t>Threads often have to coordinate their actions. </a:t>
            </a:r>
            <a:endParaRPr lang="en-US" altLang="zh-CN" dirty="0"/>
          </a:p>
          <a:p>
            <a:pPr lvl="1"/>
            <a:r>
              <a:rPr lang="en-US" altLang="zh-CN" dirty="0"/>
              <a:t>The most common coordination idiom is the </a:t>
            </a:r>
            <a:r>
              <a:rPr lang="en-US" altLang="zh-CN" i="1" dirty="0">
                <a:solidFill>
                  <a:srgbClr val="FF0000"/>
                </a:solidFill>
              </a:rPr>
              <a:t>guarded block</a:t>
            </a:r>
            <a:r>
              <a:rPr lang="en-US" altLang="zh-CN" dirty="0"/>
              <a:t>. </a:t>
            </a:r>
            <a:endParaRPr lang="en-US" altLang="zh-CN" dirty="0"/>
          </a:p>
          <a:p>
            <a:pPr lvl="1"/>
            <a:r>
              <a:rPr lang="en-US" altLang="zh-CN" dirty="0"/>
              <a:t>Such a block begins by polling a condition </a:t>
            </a:r>
            <a:r>
              <a:rPr lang="en-US" altLang="zh-CN" dirty="0">
                <a:solidFill>
                  <a:srgbClr val="FF0000"/>
                </a:solidFill>
              </a:rPr>
              <a:t>that must be true before the block can proceed</a:t>
            </a:r>
            <a:r>
              <a:rPr lang="en-US" altLang="zh-CN" dirty="0"/>
              <a:t>. </a:t>
            </a:r>
            <a:endParaRPr lang="en-US" altLang="zh-CN" dirty="0"/>
          </a:p>
          <a:p>
            <a:r>
              <a:rPr lang="en-US" altLang="zh-CN" dirty="0"/>
              <a:t>Suppose, </a:t>
            </a:r>
            <a:endParaRPr lang="en-US" altLang="zh-CN" dirty="0"/>
          </a:p>
          <a:p>
            <a:pPr lvl="1"/>
            <a:r>
              <a:rPr lang="en-US" altLang="zh-CN" dirty="0"/>
              <a:t>for example </a:t>
            </a:r>
            <a:r>
              <a:rPr lang="en-US" altLang="zh-CN" dirty="0" err="1">
                <a:solidFill>
                  <a:schemeClr val="tx2"/>
                </a:solidFill>
              </a:rPr>
              <a:t>guardedJoy</a:t>
            </a:r>
            <a:r>
              <a:rPr lang="en-US" altLang="zh-CN" dirty="0"/>
              <a:t> is a method that must not proceed until a shared variable joy has been set by another thread. </a:t>
            </a:r>
            <a:endParaRPr lang="en-US" altLang="zh-CN" dirty="0"/>
          </a:p>
          <a:p>
            <a:pPr marL="533400" lvl="1" indent="0">
              <a:buNone/>
            </a:pPr>
            <a:r>
              <a:rPr lang="en-US" altLang="zh-CN" dirty="0">
                <a:solidFill>
                  <a:schemeClr val="tx2"/>
                </a:solidFill>
              </a:rPr>
              <a:t>public void </a:t>
            </a:r>
            <a:r>
              <a:rPr lang="en-US" altLang="zh-CN" dirty="0" err="1">
                <a:solidFill>
                  <a:schemeClr val="tx2"/>
                </a:solidFill>
              </a:rPr>
              <a:t>guardedJoy</a:t>
            </a:r>
            <a:r>
              <a:rPr lang="en-US" altLang="zh-CN" dirty="0">
                <a:solidFill>
                  <a:schemeClr val="tx2"/>
                </a:solidFill>
              </a:rPr>
              <a:t>() {</a:t>
            </a:r>
            <a:endParaRPr lang="en-US" altLang="zh-CN" dirty="0">
              <a:solidFill>
                <a:schemeClr val="tx2"/>
              </a:solidFill>
            </a:endParaRPr>
          </a:p>
          <a:p>
            <a:pPr marL="533400" lvl="1" indent="0">
              <a:buNone/>
            </a:pPr>
            <a:r>
              <a:rPr lang="en-US" altLang="en-US" dirty="0">
                <a:solidFill>
                  <a:schemeClr val="tx2"/>
                </a:solidFill>
              </a:rPr>
              <a:t>  </a:t>
            </a:r>
            <a:r>
              <a:rPr lang="en-US" altLang="zh-CN" dirty="0">
                <a:solidFill>
                  <a:schemeClr val="tx2"/>
                </a:solidFill>
              </a:rPr>
              <a:t> </a:t>
            </a:r>
            <a:r>
              <a:rPr lang="en-US" altLang="zh-CN" dirty="0">
                <a:solidFill>
                  <a:srgbClr val="FF0000"/>
                </a:solidFill>
              </a:rPr>
              <a:t>// Simple loop guard. Wastes </a:t>
            </a:r>
            <a:endParaRPr lang="en-US" altLang="zh-CN" dirty="0">
              <a:solidFill>
                <a:srgbClr val="FF0000"/>
              </a:solidFill>
            </a:endParaRPr>
          </a:p>
          <a:p>
            <a:pPr marL="533400" lvl="1" indent="0">
              <a:buNone/>
            </a:pPr>
            <a:r>
              <a:rPr lang="en-US" altLang="en-US" dirty="0">
                <a:solidFill>
                  <a:srgbClr val="FF0000"/>
                </a:solidFill>
              </a:rPr>
              <a:t>   </a:t>
            </a:r>
            <a:r>
              <a:rPr lang="en-US" altLang="zh-CN" dirty="0">
                <a:solidFill>
                  <a:srgbClr val="FF0000"/>
                </a:solidFill>
              </a:rPr>
              <a:t>// processor time. Don't do this! </a:t>
            </a:r>
            <a:endParaRPr lang="en-US" altLang="zh-CN" dirty="0">
              <a:solidFill>
                <a:srgbClr val="FF0000"/>
              </a:solidFill>
            </a:endParaRPr>
          </a:p>
          <a:p>
            <a:pPr marL="533400" lvl="1" indent="0">
              <a:buNone/>
            </a:pPr>
            <a:r>
              <a:rPr lang="en-US" altLang="en-US" dirty="0">
                <a:solidFill>
                  <a:schemeClr val="tx2"/>
                </a:solidFill>
              </a:rPr>
              <a:t>   </a:t>
            </a:r>
            <a:r>
              <a:rPr lang="en-US" altLang="zh-CN" dirty="0">
                <a:solidFill>
                  <a:schemeClr val="tx2"/>
                </a:solidFill>
              </a:rPr>
              <a:t>while(!joy) {</a:t>
            </a: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533400" lvl="1" indent="0">
              <a:buNone/>
            </a:pPr>
            <a:r>
              <a:rPr lang="en-US" altLang="en-US" dirty="0">
                <a:solidFill>
                  <a:schemeClr val="tx2"/>
                </a:solidFill>
              </a:rPr>
              <a:t>   </a:t>
            </a:r>
            <a:r>
              <a:rPr lang="en-US" altLang="zh-CN" dirty="0" err="1">
                <a:solidFill>
                  <a:schemeClr val="tx2"/>
                </a:solidFill>
              </a:rPr>
              <a:t>System.out.println</a:t>
            </a:r>
            <a:r>
              <a:rPr lang="en-US" altLang="zh-CN" dirty="0">
                <a:solidFill>
                  <a:schemeClr val="tx2"/>
                </a:solidFill>
              </a:rPr>
              <a:t>("Joy has been achieved!");</a:t>
            </a:r>
            <a:endParaRPr lang="en-US" altLang="zh-CN" dirty="0">
              <a:solidFill>
                <a:schemeClr val="tx2"/>
              </a:solidFill>
            </a:endParaRPr>
          </a:p>
          <a:p>
            <a:pPr marL="533400" lvl="1" indent="0">
              <a:buNone/>
            </a:pPr>
            <a:r>
              <a:rPr lang="en-US" altLang="zh-CN" dirty="0">
                <a:solidFill>
                  <a:schemeClr val="tx2"/>
                </a:solidFill>
              </a:rPr>
              <a:t>}</a:t>
            </a:r>
            <a:endParaRPr lang="en-US" altLang="zh-CN" dirty="0">
              <a:solidFill>
                <a:schemeClr val="tx2"/>
              </a:solidFill>
            </a:endParaRPr>
          </a:p>
          <a:p>
            <a:pPr lvl="1"/>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p:cNvSpPr>
            <a:spLocks noGrp="1"/>
          </p:cNvSpPr>
          <p:nvPr>
            <p:ph idx="1"/>
          </p:nvPr>
        </p:nvSpPr>
        <p:spPr/>
        <p:txBody>
          <a:bodyPr>
            <a:normAutofit/>
          </a:bodyPr>
          <a:lstStyle/>
          <a:p>
            <a:r>
              <a:rPr lang="en-US" altLang="zh-CN" dirty="0"/>
              <a:t>A more efficient guard invokes </a:t>
            </a:r>
            <a:r>
              <a:rPr lang="en-US" altLang="zh-CN" dirty="0">
                <a:solidFill>
                  <a:schemeClr val="tx2"/>
                </a:solidFill>
              </a:rPr>
              <a:t>Object.wait</a:t>
            </a:r>
            <a:r>
              <a:rPr lang="en-US" altLang="zh-CN" dirty="0"/>
              <a:t> to suspend the current thread. </a:t>
            </a:r>
            <a:endParaRPr lang="en-US" altLang="zh-CN" dirty="0"/>
          </a:p>
          <a:p>
            <a:pPr lvl="1"/>
            <a:r>
              <a:rPr lang="en-US" altLang="zh-CN" dirty="0"/>
              <a:t>The invocation of </a:t>
            </a:r>
            <a:r>
              <a:rPr lang="en-US" altLang="zh-CN" dirty="0">
                <a:solidFill>
                  <a:schemeClr val="tx2"/>
                </a:solidFill>
              </a:rPr>
              <a:t>wait</a:t>
            </a:r>
            <a:r>
              <a:rPr lang="en-US" altLang="zh-CN" dirty="0"/>
              <a:t> does not return until another thread has issued a </a:t>
            </a:r>
            <a:r>
              <a:rPr lang="en-US" altLang="zh-CN" dirty="0">
                <a:solidFill>
                  <a:schemeClr val="tx2"/>
                </a:solidFill>
              </a:rPr>
              <a:t>notification</a:t>
            </a:r>
            <a:r>
              <a:rPr lang="en-US" altLang="zh-CN" dirty="0"/>
              <a:t> that some special event may have occurred — though not necessarily the event this thread is waiting for:</a:t>
            </a:r>
            <a:endParaRPr lang="en-US" altLang="zh-CN" dirty="0"/>
          </a:p>
          <a:p>
            <a:pPr marL="533400" lvl="1" indent="0">
              <a:buNone/>
            </a:pPr>
            <a:r>
              <a:rPr lang="en-US" altLang="zh-CN" sz="1575" dirty="0">
                <a:solidFill>
                  <a:schemeClr val="tx2"/>
                </a:solidFill>
              </a:rPr>
              <a:t>public synchronized void </a:t>
            </a:r>
            <a:r>
              <a:rPr lang="en-US" altLang="zh-CN" sz="1575" dirty="0" err="1">
                <a:solidFill>
                  <a:schemeClr val="tx2"/>
                </a:solidFill>
              </a:rPr>
              <a:t>guardedJoy</a:t>
            </a:r>
            <a:r>
              <a:rPr lang="en-US" altLang="zh-CN" sz="1575" dirty="0">
                <a:solidFill>
                  <a:schemeClr val="tx2"/>
                </a:solidFill>
              </a:rPr>
              <a:t>() {</a:t>
            </a:r>
            <a:endParaRPr lang="en-US" altLang="zh-CN" sz="1575" dirty="0">
              <a:solidFill>
                <a:schemeClr val="tx2"/>
              </a:solidFill>
            </a:endParaRPr>
          </a:p>
          <a:p>
            <a:pPr marL="533400" lvl="1" indent="0">
              <a:buNone/>
            </a:pPr>
            <a:r>
              <a:rPr lang="en-US" altLang="en-US" sz="1575" dirty="0">
                <a:solidFill>
                  <a:schemeClr val="tx2"/>
                </a:solidFill>
              </a:rPr>
              <a:t>  </a:t>
            </a:r>
            <a:r>
              <a:rPr lang="en-US" altLang="zh-CN" sz="1575" dirty="0">
                <a:solidFill>
                  <a:schemeClr val="tx2"/>
                </a:solidFill>
              </a:rPr>
              <a:t> // This guard only loops once for each special event, which may not </a:t>
            </a:r>
            <a:r>
              <a:rPr lang="en-US" altLang="en-US" sz="1575" dirty="0">
                <a:solidFill>
                  <a:schemeClr val="tx2"/>
                </a:solidFill>
              </a:rPr>
              <a:t>     </a:t>
            </a:r>
            <a:endParaRPr lang="en-US" altLang="en-US" sz="1575" dirty="0">
              <a:solidFill>
                <a:schemeClr val="tx2"/>
              </a:solidFill>
            </a:endParaRPr>
          </a:p>
          <a:p>
            <a:pPr marL="533400" lvl="1" indent="0">
              <a:buNone/>
            </a:pPr>
            <a:r>
              <a:rPr lang="en-US" altLang="en-US" sz="1575" dirty="0">
                <a:solidFill>
                  <a:schemeClr val="tx2"/>
                </a:solidFill>
              </a:rPr>
              <a:t>   </a:t>
            </a:r>
            <a:r>
              <a:rPr lang="en-US" altLang="zh-CN" sz="1575" dirty="0">
                <a:solidFill>
                  <a:schemeClr val="tx2"/>
                </a:solidFill>
              </a:rPr>
              <a:t>// be the event we're waiting for. </a:t>
            </a:r>
            <a:endParaRPr lang="en-US" altLang="zh-CN" sz="1575" dirty="0">
              <a:solidFill>
                <a:schemeClr val="tx2"/>
              </a:solidFill>
            </a:endParaRPr>
          </a:p>
          <a:p>
            <a:pPr marL="533400" lvl="1" indent="0">
              <a:buNone/>
            </a:pPr>
            <a:r>
              <a:rPr lang="en-US" altLang="en-US" sz="1575" dirty="0">
                <a:solidFill>
                  <a:schemeClr val="tx2"/>
                </a:solidFill>
              </a:rPr>
              <a:t>   </a:t>
            </a:r>
            <a:r>
              <a:rPr lang="en-US" altLang="zh-CN" sz="1575" dirty="0">
                <a:solidFill>
                  <a:schemeClr val="tx2"/>
                </a:solidFill>
              </a:rPr>
              <a:t>while(</a:t>
            </a:r>
            <a:r>
              <a:rPr lang="en-US" altLang="zh-CN" sz="1575" dirty="0">
                <a:solidFill>
                  <a:srgbClr val="FF0000"/>
                </a:solidFill>
              </a:rPr>
              <a:t>!joy</a:t>
            </a:r>
            <a:r>
              <a:rPr lang="en-US" altLang="zh-CN" sz="1575" dirty="0">
                <a:solidFill>
                  <a:schemeClr val="tx2"/>
                </a:solidFill>
              </a:rPr>
              <a:t>) {</a:t>
            </a:r>
            <a:endParaRPr lang="en-US" altLang="zh-CN" sz="1575" dirty="0">
              <a:solidFill>
                <a:schemeClr val="tx2"/>
              </a:solidFill>
            </a:endParaRPr>
          </a:p>
          <a:p>
            <a:pPr marL="533400" lvl="1" indent="0">
              <a:buNone/>
            </a:pPr>
            <a:r>
              <a:rPr lang="en-US" altLang="en-US" sz="1575" dirty="0">
                <a:solidFill>
                  <a:schemeClr val="tx2"/>
                </a:solidFill>
              </a:rPr>
              <a:t>      </a:t>
            </a:r>
            <a:r>
              <a:rPr lang="en-US" altLang="zh-CN" sz="1575" dirty="0">
                <a:solidFill>
                  <a:schemeClr val="tx2"/>
                </a:solidFill>
              </a:rPr>
              <a:t> try { wait(); } </a:t>
            </a:r>
            <a:endParaRPr lang="en-US" altLang="zh-CN" sz="1575" dirty="0">
              <a:solidFill>
                <a:schemeClr val="tx2"/>
              </a:solidFill>
            </a:endParaRPr>
          </a:p>
          <a:p>
            <a:pPr marL="533400" lvl="1" indent="0">
              <a:buNone/>
            </a:pPr>
            <a:r>
              <a:rPr lang="en-US" altLang="en-US" sz="1575" dirty="0">
                <a:solidFill>
                  <a:schemeClr val="tx2"/>
                </a:solidFill>
              </a:rPr>
              <a:t>       </a:t>
            </a:r>
            <a:r>
              <a:rPr lang="en-US" altLang="zh-CN" sz="1575" dirty="0">
                <a:solidFill>
                  <a:schemeClr val="tx2"/>
                </a:solidFill>
              </a:rPr>
              <a:t>catch (</a:t>
            </a:r>
            <a:r>
              <a:rPr lang="en-US" altLang="zh-CN" sz="1575" dirty="0" err="1">
                <a:solidFill>
                  <a:schemeClr val="tx2"/>
                </a:solidFill>
              </a:rPr>
              <a:t>InterruptedException</a:t>
            </a:r>
            <a:r>
              <a:rPr lang="en-US" altLang="zh-CN" sz="1575" dirty="0">
                <a:solidFill>
                  <a:schemeClr val="tx2"/>
                </a:solidFill>
              </a:rPr>
              <a:t> e) {} </a:t>
            </a:r>
            <a:endParaRPr lang="en-US" altLang="zh-CN" sz="1575" dirty="0">
              <a:solidFill>
                <a:schemeClr val="tx2"/>
              </a:solidFill>
            </a:endParaRPr>
          </a:p>
          <a:p>
            <a:pPr marL="533400" lvl="1" indent="0">
              <a:buNone/>
            </a:pPr>
            <a:r>
              <a:rPr lang="en-US" altLang="en-US" sz="1575" dirty="0">
                <a:solidFill>
                  <a:schemeClr val="tx2"/>
                </a:solidFill>
              </a:rPr>
              <a:t>   </a:t>
            </a:r>
            <a:r>
              <a:rPr lang="en-US" altLang="zh-CN" sz="1575" dirty="0">
                <a:solidFill>
                  <a:schemeClr val="tx2"/>
                </a:solidFill>
              </a:rPr>
              <a:t>} </a:t>
            </a:r>
            <a:endParaRPr lang="en-US" altLang="zh-CN" sz="1575" dirty="0">
              <a:solidFill>
                <a:schemeClr val="tx2"/>
              </a:solidFill>
            </a:endParaRPr>
          </a:p>
          <a:p>
            <a:pPr marL="533400" lvl="1" indent="0">
              <a:buNone/>
            </a:pPr>
            <a:r>
              <a:rPr lang="en-US" altLang="en-US" sz="1575" dirty="0">
                <a:solidFill>
                  <a:schemeClr val="tx2"/>
                </a:solidFill>
              </a:rPr>
              <a:t>   </a:t>
            </a:r>
            <a:r>
              <a:rPr lang="en-US" altLang="zh-CN" sz="1575" dirty="0" err="1">
                <a:solidFill>
                  <a:schemeClr val="tx2"/>
                </a:solidFill>
              </a:rPr>
              <a:t>System.out.println</a:t>
            </a:r>
            <a:r>
              <a:rPr lang="en-US" altLang="zh-CN" sz="1575" dirty="0">
                <a:solidFill>
                  <a:schemeClr val="tx2"/>
                </a:solidFill>
              </a:rPr>
              <a:t>("Joy and efficiency have been achieved!"); </a:t>
            </a:r>
            <a:endParaRPr lang="en-US" altLang="zh-CN" sz="1575" dirty="0">
              <a:solidFill>
                <a:schemeClr val="tx2"/>
              </a:solidFill>
            </a:endParaRPr>
          </a:p>
          <a:p>
            <a:pPr marL="533400" lvl="1" indent="0">
              <a:buNone/>
            </a:pPr>
            <a:r>
              <a:rPr lang="en-US" altLang="zh-CN" sz="1575" dirty="0">
                <a:solidFill>
                  <a:schemeClr val="tx2"/>
                </a:solidFill>
              </a:rPr>
              <a:t>}</a:t>
            </a:r>
            <a:endParaRPr lang="en-US" altLang="zh-CN" sz="1575" dirty="0">
              <a:solidFill>
                <a:schemeClr val="tx2"/>
              </a:solidFill>
            </a:endParaRPr>
          </a:p>
          <a:p>
            <a:pPr marL="533400" lvl="1" indent="0">
              <a:buNone/>
            </a:pPr>
            <a:endParaRPr lang="en-US" altLang="zh-CN" dirty="0">
              <a:solidFill>
                <a:schemeClr val="tx2"/>
              </a:solidFill>
            </a:endParaRPr>
          </a:p>
          <a:p>
            <a:pPr lvl="1"/>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4034155" y="2275205"/>
            <a:ext cx="4946015" cy="1168400"/>
          </a:xfrm>
          <a:prstGeom prst="rect">
            <a:avLst/>
          </a:prstGeom>
          <a:noFill/>
        </p:spPr>
        <p:txBody>
          <a:bodyPr wrap="square" rtlCol="0">
            <a:spAutoFit/>
          </a:bodyPr>
          <a:p>
            <a:r>
              <a:rPr lang="zh-CN" altLang="en-US" sz="1400"/>
              <a:t>注意事项：</a:t>
            </a:r>
            <a:endParaRPr lang="zh-CN" altLang="en-US" sz="1400"/>
          </a:p>
          <a:p>
            <a:r>
              <a:rPr lang="en-US" altLang="zh-CN" sz="1400"/>
              <a:t>wait</a:t>
            </a:r>
            <a:r>
              <a:rPr lang="zh-CN" altLang="en-US" sz="1400"/>
              <a:t>是会在被调用时是当前</a:t>
            </a:r>
            <a:r>
              <a:rPr lang="en-US" altLang="zh-CN" sz="1400"/>
              <a:t>thread</a:t>
            </a:r>
            <a:r>
              <a:rPr lang="zh-CN" altLang="en-US" sz="1400"/>
              <a:t>进入挂起的休眠状态的，并且会释放</a:t>
            </a:r>
            <a:r>
              <a:rPr lang="en-US" altLang="zh-CN" sz="1400"/>
              <a:t>thread</a:t>
            </a:r>
            <a:r>
              <a:rPr lang="zh-CN" altLang="en-US" sz="1400"/>
              <a:t>在此之前已经获取的</a:t>
            </a:r>
            <a:r>
              <a:rPr lang="en-US" altLang="zh-CN" sz="1400"/>
              <a:t>lock</a:t>
            </a:r>
            <a:endParaRPr lang="en-US" altLang="zh-CN" sz="1400"/>
          </a:p>
          <a:p>
            <a:r>
              <a:rPr lang="zh-CN" altLang="en-US" sz="1400"/>
              <a:t>注意</a:t>
            </a:r>
            <a:r>
              <a:rPr lang="en-US" altLang="zh-CN" sz="1400"/>
              <a:t>wait</a:t>
            </a:r>
            <a:r>
              <a:rPr lang="zh-CN" altLang="en-US" sz="1400"/>
              <a:t>退出之后仍需要进行条件检查，因为用于</a:t>
            </a:r>
            <a:r>
              <a:rPr lang="en-US" altLang="zh-CN" sz="1400"/>
              <a:t>notify</a:t>
            </a:r>
            <a:r>
              <a:rPr lang="zh-CN" altLang="en-US" sz="1400"/>
              <a:t>的信号并不一定是这个</a:t>
            </a:r>
            <a:r>
              <a:rPr lang="en-US" altLang="zh-CN" sz="1400"/>
              <a:t>thread</a:t>
            </a:r>
            <a:r>
              <a:rPr lang="zh-CN" altLang="en-US" sz="1400"/>
              <a:t>在</a:t>
            </a:r>
            <a:r>
              <a:rPr lang="en-US" altLang="zh-CN" sz="1400"/>
              <a:t>wait</a:t>
            </a:r>
            <a:r>
              <a:rPr lang="zh-CN" altLang="en-US" sz="1400"/>
              <a:t>的那个信号，因而使用</a:t>
            </a:r>
            <a:r>
              <a:rPr lang="en-US" altLang="zh-CN" sz="1400"/>
              <a:t>while</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p:cNvSpPr>
            <a:spLocks noGrp="1"/>
          </p:cNvSpPr>
          <p:nvPr>
            <p:ph idx="1"/>
          </p:nvPr>
        </p:nvSpPr>
        <p:spPr/>
        <p:txBody>
          <a:bodyPr>
            <a:normAutofit/>
          </a:bodyPr>
          <a:lstStyle/>
          <a:p>
            <a:r>
              <a:rPr lang="en-US" altLang="zh-CN" dirty="0"/>
              <a:t>When wait is invoked, the thread </a:t>
            </a:r>
            <a:r>
              <a:rPr lang="en-US" altLang="zh-CN" dirty="0">
                <a:solidFill>
                  <a:srgbClr val="FF0000"/>
                </a:solidFill>
              </a:rPr>
              <a:t>releases the lock and suspends execution</a:t>
            </a:r>
            <a:r>
              <a:rPr lang="en-US" altLang="zh-CN" dirty="0"/>
              <a:t>. </a:t>
            </a:r>
            <a:endParaRPr lang="en-US" altLang="zh-CN" dirty="0"/>
          </a:p>
          <a:p>
            <a:pPr lvl="1"/>
            <a:r>
              <a:rPr lang="en-US" altLang="zh-CN" dirty="0"/>
              <a:t>At some future time, another thread </a:t>
            </a:r>
            <a:r>
              <a:rPr lang="en-US" altLang="zh-CN" dirty="0">
                <a:solidFill>
                  <a:srgbClr val="FF0000"/>
                </a:solidFill>
              </a:rPr>
              <a:t>will acquire the same lock and invoke Object.notifyAll</a:t>
            </a:r>
            <a:r>
              <a:rPr lang="en-US" altLang="zh-CN" dirty="0"/>
              <a:t>, informing </a:t>
            </a:r>
            <a:r>
              <a:rPr lang="en-US" altLang="zh-CN" dirty="0">
                <a:solidFill>
                  <a:srgbClr val="FF0000"/>
                </a:solidFill>
              </a:rPr>
              <a:t>all threads</a:t>
            </a:r>
            <a:r>
              <a:rPr lang="en-US" altLang="zh-CN" dirty="0"/>
              <a:t> waiting on </a:t>
            </a:r>
            <a:r>
              <a:rPr lang="en-US" altLang="zh-CN" dirty="0">
                <a:solidFill>
                  <a:srgbClr val="FF0000"/>
                </a:solidFill>
              </a:rPr>
              <a:t>that lock</a:t>
            </a:r>
            <a:r>
              <a:rPr lang="en-US" altLang="zh-CN" dirty="0"/>
              <a:t> that </a:t>
            </a:r>
            <a:r>
              <a:rPr lang="en-US" altLang="zh-CN" dirty="0">
                <a:solidFill>
                  <a:srgbClr val="FF0000"/>
                </a:solidFill>
              </a:rPr>
              <a:t>something important has happened</a:t>
            </a:r>
            <a:r>
              <a:rPr lang="en-US" altLang="zh-CN" dirty="0"/>
              <a:t>:</a:t>
            </a:r>
            <a:endParaRPr lang="en-US" altLang="zh-CN" dirty="0"/>
          </a:p>
          <a:p>
            <a:pPr marL="533400" lvl="1" indent="0">
              <a:buNone/>
            </a:pPr>
            <a:r>
              <a:rPr lang="en-US" altLang="zh-CN" sz="1575" dirty="0">
                <a:solidFill>
                  <a:schemeClr val="tx2"/>
                </a:solidFill>
              </a:rPr>
              <a:t>public synchronized </a:t>
            </a:r>
            <a:r>
              <a:rPr lang="en-US" altLang="zh-CN" sz="1575" dirty="0" err="1">
                <a:solidFill>
                  <a:schemeClr val="tx2"/>
                </a:solidFill>
              </a:rPr>
              <a:t>notifyJoy</a:t>
            </a:r>
            <a:r>
              <a:rPr lang="en-US" altLang="zh-CN" sz="1575" dirty="0">
                <a:solidFill>
                  <a:schemeClr val="tx2"/>
                </a:solidFill>
              </a:rPr>
              <a:t>() {</a:t>
            </a:r>
            <a:endParaRPr lang="en-US" altLang="zh-CN" sz="1575" dirty="0">
              <a:solidFill>
                <a:schemeClr val="tx2"/>
              </a:solidFill>
            </a:endParaRPr>
          </a:p>
          <a:p>
            <a:pPr marL="533400" lvl="1" indent="0">
              <a:buNone/>
            </a:pPr>
            <a:r>
              <a:rPr lang="en-US" altLang="en-US" sz="1575" dirty="0">
                <a:solidFill>
                  <a:schemeClr val="tx2"/>
                </a:solidFill>
              </a:rPr>
              <a:t>   </a:t>
            </a:r>
            <a:r>
              <a:rPr lang="en-US" altLang="zh-CN" sz="1575" dirty="0">
                <a:solidFill>
                  <a:schemeClr val="tx2"/>
                </a:solidFill>
              </a:rPr>
              <a:t> joy = true; </a:t>
            </a:r>
            <a:endParaRPr lang="en-US" altLang="zh-CN" sz="1575" dirty="0">
              <a:solidFill>
                <a:schemeClr val="tx2"/>
              </a:solidFill>
            </a:endParaRPr>
          </a:p>
          <a:p>
            <a:pPr marL="533400" lvl="1" indent="0">
              <a:buNone/>
            </a:pPr>
            <a:r>
              <a:rPr lang="en-US" altLang="en-US" sz="1575" dirty="0">
                <a:solidFill>
                  <a:schemeClr val="tx2"/>
                </a:solidFill>
              </a:rPr>
              <a:t>    </a:t>
            </a:r>
            <a:r>
              <a:rPr lang="en-US" altLang="zh-CN" sz="1575" dirty="0" err="1">
                <a:solidFill>
                  <a:schemeClr val="tx2"/>
                </a:solidFill>
              </a:rPr>
              <a:t>notifyAll</a:t>
            </a:r>
            <a:r>
              <a:rPr lang="en-US" altLang="zh-CN" sz="1575" dirty="0">
                <a:solidFill>
                  <a:schemeClr val="tx2"/>
                </a:solidFill>
              </a:rPr>
              <a:t>(); </a:t>
            </a:r>
            <a:endParaRPr lang="en-US" altLang="zh-CN" sz="1575" dirty="0">
              <a:solidFill>
                <a:schemeClr val="tx2"/>
              </a:solidFill>
            </a:endParaRPr>
          </a:p>
          <a:p>
            <a:pPr marL="533400" lvl="1" indent="0">
              <a:buNone/>
            </a:pPr>
            <a:r>
              <a:rPr lang="en-US" altLang="zh-CN" sz="1575" dirty="0">
                <a:solidFill>
                  <a:schemeClr val="tx2"/>
                </a:solidFill>
              </a:rPr>
              <a:t>} </a:t>
            </a:r>
            <a:endParaRPr lang="en-US" altLang="zh-CN" sz="1575" dirty="0">
              <a:solidFill>
                <a:schemeClr val="tx2"/>
              </a:solidFill>
            </a:endParaRPr>
          </a:p>
          <a:p>
            <a:pPr lvl="1"/>
            <a:r>
              <a:rPr lang="en-US" altLang="zh-CN" dirty="0"/>
              <a:t>Some time after the second thread has released the lock, the first thread </a:t>
            </a:r>
            <a:r>
              <a:rPr lang="en-US" altLang="zh-CN" dirty="0">
                <a:solidFill>
                  <a:srgbClr val="FF0000"/>
                </a:solidFill>
              </a:rPr>
              <a:t>reacquires the lock</a:t>
            </a:r>
            <a:r>
              <a:rPr lang="en-US" altLang="zh-CN" dirty="0"/>
              <a:t> and </a:t>
            </a:r>
            <a:r>
              <a:rPr lang="en-US" altLang="zh-CN" dirty="0">
                <a:solidFill>
                  <a:srgbClr val="FF0000"/>
                </a:solidFill>
              </a:rPr>
              <a:t>resumes by returning from the invocation</a:t>
            </a:r>
            <a:r>
              <a:rPr lang="en-US" altLang="zh-CN" dirty="0"/>
              <a:t> of wait.</a:t>
            </a:r>
            <a:endParaRPr lang="en-US" altLang="zh-CN" dirty="0"/>
          </a:p>
          <a:p>
            <a:pPr marL="533400" lvl="1" indent="0">
              <a:buNone/>
            </a:pPr>
            <a:endParaRPr lang="en-US" altLang="zh-CN" sz="1575" dirty="0">
              <a:solidFill>
                <a:schemeClr val="tx2"/>
              </a:solidFill>
            </a:endParaRPr>
          </a:p>
          <a:p>
            <a:pPr marL="533400" lvl="1" indent="0">
              <a:buNone/>
            </a:pPr>
            <a:endParaRPr lang="en-US" altLang="zh-CN" dirty="0">
              <a:solidFill>
                <a:schemeClr val="tx2"/>
              </a:solidFill>
            </a:endParaRPr>
          </a:p>
          <a:p>
            <a:pPr lvl="1"/>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p:cNvSpPr>
            <a:spLocks noGrp="1"/>
          </p:cNvSpPr>
          <p:nvPr>
            <p:ph idx="1"/>
          </p:nvPr>
        </p:nvSpPr>
        <p:spPr/>
        <p:txBody>
          <a:bodyPr>
            <a:normAutofit/>
          </a:bodyPr>
          <a:lstStyle/>
          <a:p>
            <a:r>
              <a:rPr lang="en-US" altLang="zh-CN" dirty="0"/>
              <a:t>Let‘s use guarded blocks to create a </a:t>
            </a:r>
            <a:r>
              <a:rPr lang="en-US" altLang="zh-CN" i="1" dirty="0">
                <a:solidFill>
                  <a:srgbClr val="FF0000"/>
                </a:solidFill>
              </a:rPr>
              <a:t>Producer-</a:t>
            </a:r>
            <a:r>
              <a:rPr lang="en-US" altLang="en-US" i="1" dirty="0">
                <a:solidFill>
                  <a:srgbClr val="FF0000"/>
                </a:solidFill>
              </a:rPr>
              <a:t>Consumer</a:t>
            </a:r>
            <a:r>
              <a:rPr lang="en-US" altLang="en-US" i="1" dirty="0">
                <a:solidFill>
                  <a:srgbClr val="FF0000"/>
                </a:solidFill>
              </a:rPr>
              <a:t> </a:t>
            </a:r>
            <a:r>
              <a:rPr lang="en-US" altLang="zh-CN" dirty="0"/>
              <a:t>application. </a:t>
            </a:r>
            <a:endParaRPr lang="en-US" altLang="zh-CN" dirty="0"/>
          </a:p>
          <a:p>
            <a:pPr lvl="1"/>
            <a:r>
              <a:rPr lang="en-US" altLang="zh-CN" dirty="0"/>
              <a:t>This kind of application shares data between two threads: </a:t>
            </a:r>
            <a:endParaRPr lang="en-US" altLang="zh-CN" dirty="0"/>
          </a:p>
          <a:p>
            <a:pPr lvl="1"/>
            <a:r>
              <a:rPr lang="en-US" altLang="zh-CN" dirty="0"/>
              <a:t>the </a:t>
            </a:r>
            <a:r>
              <a:rPr lang="en-US" altLang="zh-CN" i="1" dirty="0">
                <a:solidFill>
                  <a:srgbClr val="FF0000"/>
                </a:solidFill>
              </a:rPr>
              <a:t>producer</a:t>
            </a:r>
            <a:r>
              <a:rPr lang="en-US" altLang="zh-CN" dirty="0"/>
              <a:t>, that creates the data, and the </a:t>
            </a:r>
            <a:r>
              <a:rPr lang="en-US" altLang="zh-CN" i="1" dirty="0">
                <a:solidFill>
                  <a:srgbClr val="FF0000"/>
                </a:solidFill>
              </a:rPr>
              <a:t>consumer</a:t>
            </a:r>
            <a:r>
              <a:rPr lang="en-US" altLang="zh-CN" dirty="0"/>
              <a:t>, that does something with it. </a:t>
            </a:r>
            <a:endParaRPr lang="en-US" altLang="zh-CN" dirty="0"/>
          </a:p>
          <a:p>
            <a:pPr lvl="1"/>
            <a:r>
              <a:rPr lang="en-US" altLang="zh-CN" dirty="0"/>
              <a:t>The two threads communicate using </a:t>
            </a:r>
            <a:r>
              <a:rPr lang="en-US" altLang="zh-CN" dirty="0">
                <a:solidFill>
                  <a:srgbClr val="FF0000"/>
                </a:solidFill>
              </a:rPr>
              <a:t>a shared object</a:t>
            </a:r>
            <a:r>
              <a:rPr lang="en-US" altLang="zh-CN" dirty="0"/>
              <a:t>. </a:t>
            </a:r>
            <a:endParaRPr lang="en-US" altLang="zh-CN" dirty="0"/>
          </a:p>
          <a:p>
            <a:pPr lvl="1"/>
            <a:r>
              <a:rPr lang="en-US" altLang="zh-CN" dirty="0"/>
              <a:t>Coordination is essential: </a:t>
            </a:r>
            <a:endParaRPr lang="en-US" altLang="zh-CN" dirty="0"/>
          </a:p>
          <a:p>
            <a:pPr lvl="2"/>
            <a:r>
              <a:rPr lang="en-US" altLang="zh-CN" dirty="0"/>
              <a:t>the </a:t>
            </a:r>
            <a:r>
              <a:rPr lang="en-US" altLang="zh-CN" dirty="0">
                <a:solidFill>
                  <a:srgbClr val="FF0000"/>
                </a:solidFill>
              </a:rPr>
              <a:t>consumer</a:t>
            </a:r>
            <a:r>
              <a:rPr lang="en-US" altLang="zh-CN" dirty="0"/>
              <a:t> thread must </a:t>
            </a:r>
            <a:r>
              <a:rPr lang="en-US" altLang="zh-CN" dirty="0">
                <a:solidFill>
                  <a:srgbClr val="FF0000"/>
                </a:solidFill>
              </a:rPr>
              <a:t>not</a:t>
            </a:r>
            <a:r>
              <a:rPr lang="en-US" altLang="zh-CN" dirty="0"/>
              <a:t> attempt to retrieve the data </a:t>
            </a:r>
            <a:r>
              <a:rPr lang="en-US" altLang="zh-CN" dirty="0">
                <a:solidFill>
                  <a:srgbClr val="FF0000"/>
                </a:solidFill>
              </a:rPr>
              <a:t>before the producer thread has delivered it</a:t>
            </a:r>
            <a:r>
              <a:rPr lang="en-US" altLang="zh-CN" dirty="0"/>
              <a:t>, </a:t>
            </a:r>
            <a:endParaRPr lang="en-US" altLang="zh-CN" dirty="0"/>
          </a:p>
          <a:p>
            <a:pPr lvl="2"/>
            <a:r>
              <a:rPr lang="en-US" altLang="zh-CN" dirty="0"/>
              <a:t>and the </a:t>
            </a:r>
            <a:r>
              <a:rPr lang="en-US" altLang="zh-CN" dirty="0">
                <a:solidFill>
                  <a:srgbClr val="FF0000"/>
                </a:solidFill>
              </a:rPr>
              <a:t>producer</a:t>
            </a:r>
            <a:r>
              <a:rPr lang="en-US" altLang="zh-CN" dirty="0"/>
              <a:t> thread must </a:t>
            </a:r>
            <a:r>
              <a:rPr lang="en-US" altLang="zh-CN" dirty="0">
                <a:solidFill>
                  <a:srgbClr val="FF0000"/>
                </a:solidFill>
              </a:rPr>
              <a:t>not</a:t>
            </a:r>
            <a:r>
              <a:rPr lang="en-US" altLang="zh-CN" dirty="0"/>
              <a:t> attempt to deliver new data if </a:t>
            </a:r>
            <a:r>
              <a:rPr lang="en-US" altLang="zh-CN" dirty="0">
                <a:solidFill>
                  <a:srgbClr val="FF0000"/>
                </a:solidFill>
              </a:rPr>
              <a:t>the consumer hasn't retrieved the old data</a:t>
            </a:r>
            <a:r>
              <a:rPr lang="en-US" altLang="zh-CN" dirty="0"/>
              <a:t>.</a:t>
            </a:r>
            <a:endParaRPr lang="en-US" altLang="zh-CN" sz="1125" dirty="0">
              <a:solidFill>
                <a:schemeClr val="tx2"/>
              </a:solidFill>
            </a:endParaRPr>
          </a:p>
          <a:p>
            <a:pPr marL="533400" lvl="1" indent="0">
              <a:buNone/>
            </a:pPr>
            <a:endParaRPr lang="en-US" altLang="zh-CN" dirty="0">
              <a:solidFill>
                <a:schemeClr val="tx2"/>
              </a:solidFill>
            </a:endParaRPr>
          </a:p>
          <a:p>
            <a:pPr lvl="1"/>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304637" y="704400"/>
            <a:ext cx="6534726" cy="4247317"/>
          </a:xfrm>
          <a:prstGeom prst="rect">
            <a:avLst/>
          </a:prstGeom>
        </p:spPr>
        <p:txBody>
          <a:bodyPr wrap="square">
            <a:spAutoFit/>
          </a:bodyPr>
          <a:lstStyle/>
          <a:p>
            <a:r>
              <a:rPr lang="en-US" altLang="zh-CN" sz="1350" dirty="0">
                <a:solidFill>
                  <a:srgbClr val="CC7832"/>
                </a:solidFill>
              </a:rPr>
              <a:t>public class </a:t>
            </a:r>
            <a:r>
              <a:rPr lang="en-US" altLang="zh-CN" sz="1350" dirty="0"/>
              <a:t>Drop {</a:t>
            </a:r>
            <a:br>
              <a:rPr lang="en-US" altLang="zh-CN" sz="1350" dirty="0"/>
            </a:br>
            <a:r>
              <a:rPr lang="en-US" altLang="zh-CN" sz="1350" dirty="0"/>
              <a:t>    </a:t>
            </a:r>
            <a:r>
              <a:rPr lang="en-US" altLang="zh-CN" sz="1350" dirty="0">
                <a:solidFill>
                  <a:srgbClr val="808080"/>
                </a:solidFill>
              </a:rPr>
              <a:t>// Message sent from producer to consumer.</a:t>
            </a:r>
            <a:br>
              <a:rPr lang="en-US" altLang="zh-CN" sz="1350" dirty="0">
                <a:solidFill>
                  <a:srgbClr val="808080"/>
                </a:solidFill>
              </a:rPr>
            </a:br>
            <a:r>
              <a:rPr lang="en-US" altLang="zh-CN" sz="1350" dirty="0">
                <a:solidFill>
                  <a:srgbClr val="808080"/>
                </a:solidFill>
              </a:rPr>
              <a:t>    </a:t>
            </a:r>
            <a:r>
              <a:rPr lang="en-US" altLang="zh-CN" sz="1350" dirty="0">
                <a:solidFill>
                  <a:srgbClr val="CC7832"/>
                </a:solidFill>
              </a:rPr>
              <a:t>private </a:t>
            </a:r>
            <a:r>
              <a:rPr lang="en-US" altLang="zh-CN" sz="1350" dirty="0"/>
              <a:t>String </a:t>
            </a:r>
            <a:r>
              <a:rPr lang="en-US" altLang="zh-CN" sz="1350" dirty="0">
                <a:solidFill>
                  <a:srgbClr val="9876AA"/>
                </a:solidFill>
              </a:rPr>
              <a:t>message</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solidFill>
                  <a:srgbClr val="808080"/>
                </a:solidFill>
              </a:rPr>
              <a:t>// True if consumer should wait for producer to send message,</a:t>
            </a:r>
            <a:br>
              <a:rPr lang="en-US" altLang="zh-CN" sz="1350" dirty="0">
                <a:solidFill>
                  <a:srgbClr val="808080"/>
                </a:solidFill>
              </a:rPr>
            </a:br>
            <a:r>
              <a:rPr lang="en-US" altLang="zh-CN" sz="1350" dirty="0">
                <a:solidFill>
                  <a:srgbClr val="808080"/>
                </a:solidFill>
              </a:rPr>
              <a:t>    // false if producer should wait for consumer to retrieve message.</a:t>
            </a:r>
            <a:br>
              <a:rPr lang="en-US" altLang="zh-CN" sz="1350" dirty="0">
                <a:solidFill>
                  <a:srgbClr val="808080"/>
                </a:solidFill>
              </a:rPr>
            </a:br>
            <a:r>
              <a:rPr lang="en-US" altLang="zh-CN" sz="1350" dirty="0">
                <a:solidFill>
                  <a:srgbClr val="808080"/>
                </a:solidFill>
              </a:rPr>
              <a:t>    </a:t>
            </a:r>
            <a:r>
              <a:rPr lang="en-US" altLang="zh-CN" sz="1350" dirty="0">
                <a:solidFill>
                  <a:srgbClr val="CC7832"/>
                </a:solidFill>
              </a:rPr>
              <a:t>private </a:t>
            </a:r>
            <a:r>
              <a:rPr lang="en-US" altLang="zh-CN" sz="1350" dirty="0" err="1">
                <a:solidFill>
                  <a:srgbClr val="CC7832"/>
                </a:solidFill>
              </a:rPr>
              <a:t>boolean</a:t>
            </a:r>
            <a:r>
              <a:rPr lang="en-US" altLang="zh-CN" sz="1350" dirty="0">
                <a:solidFill>
                  <a:srgbClr val="CC7832"/>
                </a:solidFill>
              </a:rPr>
              <a:t> </a:t>
            </a:r>
            <a:r>
              <a:rPr lang="en-US" altLang="zh-CN" sz="1350" dirty="0">
                <a:solidFill>
                  <a:srgbClr val="9876AA"/>
                </a:solidFill>
              </a:rPr>
              <a:t>empty </a:t>
            </a:r>
            <a:r>
              <a:rPr lang="en-US" altLang="zh-CN" sz="1350" dirty="0"/>
              <a:t>= </a:t>
            </a:r>
            <a:r>
              <a:rPr lang="en-US" altLang="zh-CN" sz="1350" dirty="0">
                <a:solidFill>
                  <a:srgbClr val="CC7832"/>
                </a:solidFill>
              </a:rPr>
              <a:t>true;</a:t>
            </a:r>
            <a:br>
              <a:rPr lang="en-US" altLang="zh-CN" sz="1350" dirty="0">
                <a:solidFill>
                  <a:srgbClr val="CC7832"/>
                </a:solidFill>
              </a:rPr>
            </a:br>
            <a:r>
              <a:rPr lang="en-US" altLang="zh-CN" sz="1350" dirty="0">
                <a:solidFill>
                  <a:srgbClr val="CC7832"/>
                </a:solidFill>
              </a:rPr>
              <a:t>    public synchronized </a:t>
            </a:r>
            <a:r>
              <a:rPr lang="en-US" altLang="zh-CN" sz="1350" dirty="0"/>
              <a:t>String </a:t>
            </a:r>
            <a:r>
              <a:rPr lang="en-US" altLang="zh-CN" sz="1350" dirty="0">
                <a:solidFill>
                  <a:srgbClr val="FF0000"/>
                </a:solidFill>
              </a:rPr>
              <a:t>take</a:t>
            </a:r>
            <a:r>
              <a:rPr lang="en-US" altLang="zh-CN" sz="1350" dirty="0"/>
              <a:t>() {</a:t>
            </a:r>
            <a:br>
              <a:rPr lang="en-US" altLang="zh-CN" sz="1350" dirty="0"/>
            </a:br>
            <a:r>
              <a:rPr lang="en-US" altLang="zh-CN" sz="1350" dirty="0"/>
              <a:t>        </a:t>
            </a:r>
            <a:r>
              <a:rPr lang="en-US" altLang="zh-CN" sz="1350" dirty="0">
                <a:solidFill>
                  <a:srgbClr val="808080"/>
                </a:solidFill>
              </a:rPr>
              <a:t>// Wait until message is available.</a:t>
            </a:r>
            <a:br>
              <a:rPr lang="en-US" altLang="zh-CN" sz="1350" dirty="0">
                <a:solidFill>
                  <a:srgbClr val="808080"/>
                </a:solidFill>
              </a:rPr>
            </a:br>
            <a:r>
              <a:rPr lang="en-US" altLang="zh-CN" sz="1350" dirty="0">
                <a:solidFill>
                  <a:srgbClr val="808080"/>
                </a:solidFill>
              </a:rPr>
              <a:t>        </a:t>
            </a:r>
            <a:r>
              <a:rPr lang="en-US" altLang="zh-CN" sz="1350" dirty="0">
                <a:solidFill>
                  <a:srgbClr val="CC7832"/>
                </a:solidFill>
              </a:rPr>
              <a:t>while </a:t>
            </a:r>
            <a:r>
              <a:rPr lang="en-US" altLang="zh-CN" sz="1350" dirty="0"/>
              <a:t>(</a:t>
            </a:r>
            <a:r>
              <a:rPr lang="en-US" altLang="zh-CN" sz="1350" dirty="0">
                <a:solidFill>
                  <a:srgbClr val="FF0000"/>
                </a:solidFill>
              </a:rPr>
              <a:t>empty</a:t>
            </a:r>
            <a:r>
              <a:rPr lang="en-US" altLang="zh-CN" sz="1350" dirty="0"/>
              <a:t>) {</a:t>
            </a:r>
            <a:br>
              <a:rPr lang="en-US" altLang="zh-CN" sz="1350" dirty="0"/>
            </a:br>
            <a:r>
              <a:rPr lang="en-US" altLang="zh-CN" sz="1350" dirty="0"/>
              <a:t>            </a:t>
            </a:r>
            <a:r>
              <a:rPr lang="en-US" altLang="zh-CN" sz="1350" dirty="0">
                <a:solidFill>
                  <a:srgbClr val="CC7832"/>
                </a:solidFill>
              </a:rPr>
              <a:t>try </a:t>
            </a:r>
            <a:r>
              <a:rPr lang="en-US" altLang="zh-CN" sz="1350" dirty="0"/>
              <a:t>{</a:t>
            </a:r>
            <a:br>
              <a:rPr lang="en-US" altLang="zh-CN" sz="1350" dirty="0"/>
            </a:br>
            <a:r>
              <a:rPr lang="en-US" altLang="zh-CN" sz="1350" dirty="0"/>
              <a:t>                wait()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 </a:t>
            </a:r>
            <a:r>
              <a:rPr lang="en-US" altLang="zh-CN" sz="1350" dirty="0">
                <a:solidFill>
                  <a:srgbClr val="CC7832"/>
                </a:solidFill>
              </a:rPr>
              <a:t>catch </a:t>
            </a:r>
            <a:r>
              <a:rPr lang="en-US" altLang="zh-CN" sz="1350" dirty="0"/>
              <a:t>(</a:t>
            </a:r>
            <a:r>
              <a:rPr lang="en-US" altLang="zh-CN" sz="1350" dirty="0" err="1"/>
              <a:t>InterruptedException</a:t>
            </a:r>
            <a:r>
              <a:rPr lang="en-US" altLang="zh-CN" sz="1350" dirty="0"/>
              <a:t> e) {}</a:t>
            </a:r>
            <a:br>
              <a:rPr lang="en-US" altLang="zh-CN" sz="1350" dirty="0"/>
            </a:br>
            <a:r>
              <a:rPr lang="en-US" altLang="zh-CN" sz="1350" dirty="0"/>
              <a:t>        }</a:t>
            </a:r>
            <a:br>
              <a:rPr lang="en-US" altLang="zh-CN" sz="1350" dirty="0"/>
            </a:br>
            <a:r>
              <a:rPr lang="en-US" altLang="zh-CN" sz="1350" dirty="0"/>
              <a:t>        </a:t>
            </a:r>
            <a:r>
              <a:rPr lang="en-US" altLang="zh-CN" sz="1350" dirty="0">
                <a:solidFill>
                  <a:srgbClr val="808080"/>
                </a:solidFill>
              </a:rPr>
              <a:t>// Toggle status.</a:t>
            </a:r>
            <a:br>
              <a:rPr lang="en-US" altLang="zh-CN" sz="1350" dirty="0">
                <a:solidFill>
                  <a:srgbClr val="808080"/>
                </a:solidFill>
              </a:rPr>
            </a:br>
            <a:r>
              <a:rPr lang="en-US" altLang="zh-CN" sz="1350" dirty="0">
                <a:solidFill>
                  <a:srgbClr val="808080"/>
                </a:solidFill>
              </a:rPr>
              <a:t>        </a:t>
            </a:r>
            <a:r>
              <a:rPr lang="en-US" altLang="zh-CN" sz="1350" dirty="0">
                <a:solidFill>
                  <a:srgbClr val="FF0000"/>
                </a:solidFill>
              </a:rPr>
              <a:t>empty = true;</a:t>
            </a:r>
            <a:br>
              <a:rPr lang="en-US" altLang="zh-CN" sz="1350" dirty="0">
                <a:solidFill>
                  <a:srgbClr val="FF0000"/>
                </a:solidFill>
              </a:rPr>
            </a:br>
            <a:r>
              <a:rPr lang="en-US" altLang="zh-CN" sz="1350" dirty="0">
                <a:solidFill>
                  <a:srgbClr val="CC7832"/>
                </a:solidFill>
              </a:rPr>
              <a:t>        </a:t>
            </a:r>
            <a:r>
              <a:rPr lang="en-US" altLang="zh-CN" sz="1350" dirty="0">
                <a:solidFill>
                  <a:srgbClr val="808080"/>
                </a:solidFill>
              </a:rPr>
              <a:t>// Notify producer that status has changed.</a:t>
            </a:r>
            <a:br>
              <a:rPr lang="en-US" altLang="zh-CN" sz="1350" dirty="0">
                <a:solidFill>
                  <a:srgbClr val="808080"/>
                </a:solidFill>
              </a:rPr>
            </a:br>
            <a:r>
              <a:rPr lang="en-US" altLang="zh-CN" sz="1350" dirty="0">
                <a:solidFill>
                  <a:srgbClr val="808080"/>
                </a:solidFill>
              </a:rPr>
              <a:t>        </a:t>
            </a:r>
            <a:r>
              <a:rPr lang="en-US" altLang="zh-CN" sz="1350" dirty="0" err="1">
                <a:solidFill>
                  <a:srgbClr val="FF0000"/>
                </a:solidFill>
              </a:rPr>
              <a:t>notifyAll</a:t>
            </a:r>
            <a:r>
              <a:rPr lang="en-US" altLang="zh-CN" sz="1350" dirty="0">
                <a:solidFill>
                  <a:srgbClr val="FF0000"/>
                </a:solidFill>
              </a:rPr>
              <a:t>();</a:t>
            </a:r>
            <a:br>
              <a:rPr lang="en-US" altLang="zh-CN" sz="1350" dirty="0">
                <a:solidFill>
                  <a:srgbClr val="FF0000"/>
                </a:solidFill>
              </a:rPr>
            </a:br>
            <a:r>
              <a:rPr lang="en-US" altLang="zh-CN" sz="1350" dirty="0">
                <a:solidFill>
                  <a:srgbClr val="CC7832"/>
                </a:solidFill>
              </a:rPr>
              <a:t>        return </a:t>
            </a:r>
            <a:r>
              <a:rPr lang="en-US" altLang="zh-CN" sz="1350" dirty="0">
                <a:solidFill>
                  <a:srgbClr val="9876AA"/>
                </a:solidFill>
              </a:rPr>
              <a:t>message</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endParaRPr lang="zh-CN" altLang="en-US" sz="1350" dirty="0"/>
          </a:p>
        </p:txBody>
      </p:sp>
      <p:sp>
        <p:nvSpPr>
          <p:cNvPr id="3" name="文本框 2"/>
          <p:cNvSpPr txBox="1"/>
          <p:nvPr/>
        </p:nvSpPr>
        <p:spPr>
          <a:xfrm>
            <a:off x="4678680" y="2014855"/>
            <a:ext cx="3048000" cy="306705"/>
          </a:xfrm>
          <a:prstGeom prst="rect">
            <a:avLst/>
          </a:prstGeom>
          <a:noFill/>
        </p:spPr>
        <p:txBody>
          <a:bodyPr wrap="square" rtlCol="0">
            <a:spAutoFit/>
          </a:bodyPr>
          <a:p>
            <a:r>
              <a:rPr lang="zh-CN" altLang="en-US" sz="1400"/>
              <a:t>在这个例子中容量为</a:t>
            </a:r>
            <a:r>
              <a:rPr lang="en-US" altLang="zh-CN" sz="1400"/>
              <a:t>1</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Thread Objects</a:t>
            </a:r>
            <a:endParaRPr kumimoji="1" lang="zh-CN" altLang="en-US" dirty="0"/>
          </a:p>
        </p:txBody>
      </p:sp>
      <p:sp>
        <p:nvSpPr>
          <p:cNvPr id="3" name="内容占位符 2"/>
          <p:cNvSpPr>
            <a:spLocks noGrp="1"/>
          </p:cNvSpPr>
          <p:nvPr>
            <p:ph idx="1"/>
          </p:nvPr>
        </p:nvSpPr>
        <p:spPr/>
        <p:txBody>
          <a:bodyPr/>
          <a:lstStyle/>
          <a:p>
            <a:r>
              <a:rPr lang="en-US" altLang="zh-CN" dirty="0"/>
              <a:t>Each thread is associated with an instance of the class </a:t>
            </a:r>
            <a:r>
              <a:rPr lang="en-US" altLang="zh-CN" dirty="0">
                <a:solidFill>
                  <a:srgbClr val="FF0000"/>
                </a:solidFill>
              </a:rPr>
              <a:t>Thread</a:t>
            </a:r>
            <a:r>
              <a:rPr lang="en-US" altLang="zh-CN" dirty="0"/>
              <a:t>. </a:t>
            </a:r>
            <a:endParaRPr lang="en-US" altLang="zh-CN" dirty="0"/>
          </a:p>
          <a:p>
            <a:pPr lvl="1"/>
            <a:r>
              <a:rPr lang="en-US" altLang="zh-CN" dirty="0"/>
              <a:t>There are two basic strategies for using </a:t>
            </a:r>
            <a:r>
              <a:rPr lang="en-US" altLang="zh-CN" dirty="0">
                <a:solidFill>
                  <a:srgbClr val="FF0000"/>
                </a:solidFill>
              </a:rPr>
              <a:t>Thread</a:t>
            </a:r>
            <a:r>
              <a:rPr lang="en-US" altLang="zh-CN" dirty="0"/>
              <a:t> objects to create a concurrent application.</a:t>
            </a:r>
            <a:endParaRPr lang="en-US" altLang="zh-CN" dirty="0"/>
          </a:p>
          <a:p>
            <a:pPr lvl="1"/>
            <a:r>
              <a:rPr lang="en-US" altLang="zh-CN" dirty="0"/>
              <a:t>To directly control thread creation and management, simply </a:t>
            </a:r>
            <a:r>
              <a:rPr lang="en-US" altLang="zh-CN" dirty="0">
                <a:solidFill>
                  <a:srgbClr val="FF0000"/>
                </a:solidFill>
              </a:rPr>
              <a:t>instantiate Thread each time the application needs to initiate an asynchronous task.</a:t>
            </a:r>
            <a:endParaRPr lang="en-US" altLang="zh-CN" dirty="0">
              <a:solidFill>
                <a:srgbClr val="FF0000"/>
              </a:solidFill>
            </a:endParaRPr>
          </a:p>
          <a:p>
            <a:pPr lvl="1"/>
            <a:r>
              <a:rPr lang="en-US" altLang="zh-CN" dirty="0"/>
              <a:t>To abstract thread management from the rest of your application, </a:t>
            </a:r>
            <a:r>
              <a:rPr lang="en-US" altLang="zh-CN" dirty="0">
                <a:solidFill>
                  <a:srgbClr val="FF0000"/>
                </a:solidFill>
              </a:rPr>
              <a:t>pass the application's tasks to an </a:t>
            </a:r>
            <a:r>
              <a:rPr lang="en-US" altLang="zh-CN" i="1" dirty="0">
                <a:solidFill>
                  <a:srgbClr val="FF0000"/>
                </a:solidFill>
              </a:rPr>
              <a:t>executor</a:t>
            </a:r>
            <a:r>
              <a:rPr lang="en-US" altLang="zh-CN" dirty="0">
                <a:solidFill>
                  <a:srgbClr val="FF0000"/>
                </a:solidFill>
              </a:rPr>
              <a:t>.</a:t>
            </a:r>
            <a:endParaRPr lang="en-US" altLang="zh-CN" dirty="0">
              <a:solidFill>
                <a:srgbClr val="FF0000"/>
              </a:solidFill>
            </a:endParaRPr>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223628" y="787536"/>
            <a:ext cx="6534726" cy="3831818"/>
          </a:xfrm>
          <a:prstGeom prst="rect">
            <a:avLst/>
          </a:prstGeom>
        </p:spPr>
        <p:txBody>
          <a:bodyPr wrap="square">
            <a:spAutoFit/>
          </a:bodyPr>
          <a:lstStyle/>
          <a:p>
            <a:br>
              <a:rPr lang="en-US" altLang="zh-CN" sz="1350" dirty="0"/>
            </a:br>
            <a:r>
              <a:rPr lang="en-US" altLang="zh-CN" sz="1350" dirty="0"/>
              <a:t>    </a:t>
            </a:r>
            <a:r>
              <a:rPr lang="en-US" altLang="zh-CN" sz="1350" dirty="0">
                <a:solidFill>
                  <a:srgbClr val="CC7832"/>
                </a:solidFill>
              </a:rPr>
              <a:t>public synchronized void </a:t>
            </a:r>
            <a:r>
              <a:rPr lang="en-US" altLang="zh-CN" sz="1350" dirty="0">
                <a:solidFill>
                  <a:srgbClr val="FFC66D"/>
                </a:solidFill>
              </a:rPr>
              <a:t>put</a:t>
            </a:r>
            <a:r>
              <a:rPr lang="en-US" altLang="zh-CN" sz="1350" dirty="0"/>
              <a:t>(String message) {</a:t>
            </a:r>
            <a:br>
              <a:rPr lang="en-US" altLang="zh-CN" sz="1350" dirty="0"/>
            </a:br>
            <a:r>
              <a:rPr lang="en-US" altLang="zh-CN" sz="1350" dirty="0"/>
              <a:t>        </a:t>
            </a:r>
            <a:r>
              <a:rPr lang="en-US" altLang="zh-CN" sz="1350" dirty="0">
                <a:solidFill>
                  <a:srgbClr val="808080"/>
                </a:solidFill>
              </a:rPr>
              <a:t>// Wait until message has been retrieved.</a:t>
            </a:r>
            <a:br>
              <a:rPr lang="en-US" altLang="zh-CN" sz="1350" dirty="0">
                <a:solidFill>
                  <a:srgbClr val="808080"/>
                </a:solidFill>
              </a:rPr>
            </a:br>
            <a:r>
              <a:rPr lang="en-US" altLang="zh-CN" sz="1350" dirty="0">
                <a:solidFill>
                  <a:srgbClr val="808080"/>
                </a:solidFill>
              </a:rPr>
              <a:t>        </a:t>
            </a:r>
            <a:r>
              <a:rPr lang="en-US" altLang="zh-CN" sz="1350" dirty="0">
                <a:solidFill>
                  <a:srgbClr val="CC7832"/>
                </a:solidFill>
              </a:rPr>
              <a:t>while </a:t>
            </a:r>
            <a:r>
              <a:rPr lang="en-US" altLang="zh-CN" sz="1350" dirty="0"/>
              <a:t>(!</a:t>
            </a:r>
            <a:r>
              <a:rPr lang="en-US" altLang="zh-CN" sz="1350" dirty="0">
                <a:solidFill>
                  <a:srgbClr val="9876AA"/>
                </a:solidFill>
              </a:rPr>
              <a:t>empty</a:t>
            </a:r>
            <a:r>
              <a:rPr lang="en-US" altLang="zh-CN" sz="1350" dirty="0"/>
              <a:t>) {</a:t>
            </a:r>
            <a:br>
              <a:rPr lang="en-US" altLang="zh-CN" sz="1350" dirty="0"/>
            </a:br>
            <a:r>
              <a:rPr lang="en-US" altLang="zh-CN" sz="1350" dirty="0"/>
              <a:t>            </a:t>
            </a:r>
            <a:r>
              <a:rPr lang="en-US" altLang="zh-CN" sz="1350" dirty="0">
                <a:solidFill>
                  <a:srgbClr val="CC7832"/>
                </a:solidFill>
              </a:rPr>
              <a:t>try </a:t>
            </a:r>
            <a:r>
              <a:rPr lang="en-US" altLang="zh-CN" sz="1350" dirty="0"/>
              <a:t>{</a:t>
            </a:r>
            <a:br>
              <a:rPr lang="en-US" altLang="zh-CN" sz="1350" dirty="0"/>
            </a:br>
            <a:r>
              <a:rPr lang="en-US" altLang="zh-CN" sz="1350" dirty="0"/>
              <a:t>                wait()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 </a:t>
            </a:r>
            <a:r>
              <a:rPr lang="en-US" altLang="zh-CN" sz="1350" dirty="0">
                <a:solidFill>
                  <a:srgbClr val="CC7832"/>
                </a:solidFill>
              </a:rPr>
              <a:t>catch </a:t>
            </a:r>
            <a:r>
              <a:rPr lang="en-US" altLang="zh-CN" sz="1350" dirty="0"/>
              <a:t>(</a:t>
            </a:r>
            <a:r>
              <a:rPr lang="en-US" altLang="zh-CN" sz="1350" dirty="0" err="1"/>
              <a:t>InterruptedException</a:t>
            </a:r>
            <a:r>
              <a:rPr lang="en-US" altLang="zh-CN" sz="1350" dirty="0"/>
              <a:t> e) {}</a:t>
            </a:r>
            <a:br>
              <a:rPr lang="en-US" altLang="zh-CN" sz="1350" dirty="0"/>
            </a:br>
            <a:r>
              <a:rPr lang="en-US" altLang="zh-CN" sz="1350" dirty="0"/>
              <a:t>        }</a:t>
            </a:r>
            <a:br>
              <a:rPr lang="en-US" altLang="zh-CN" sz="1350" dirty="0"/>
            </a:br>
            <a:r>
              <a:rPr lang="en-US" altLang="zh-CN" sz="1350" dirty="0"/>
              <a:t>        </a:t>
            </a:r>
            <a:r>
              <a:rPr lang="en-US" altLang="zh-CN" sz="1350" dirty="0">
                <a:solidFill>
                  <a:srgbClr val="808080"/>
                </a:solidFill>
              </a:rPr>
              <a:t>// Toggle status.</a:t>
            </a:r>
            <a:br>
              <a:rPr lang="en-US" altLang="zh-CN" sz="1350" dirty="0">
                <a:solidFill>
                  <a:srgbClr val="808080"/>
                </a:solidFill>
              </a:rPr>
            </a:br>
            <a:r>
              <a:rPr lang="en-US" altLang="zh-CN" sz="1350" dirty="0">
                <a:solidFill>
                  <a:srgbClr val="808080"/>
                </a:solidFill>
              </a:rPr>
              <a:t>        </a:t>
            </a:r>
            <a:r>
              <a:rPr lang="en-US" altLang="zh-CN" sz="1350" dirty="0">
                <a:solidFill>
                  <a:srgbClr val="9876AA"/>
                </a:solidFill>
              </a:rPr>
              <a:t>empty </a:t>
            </a:r>
            <a:r>
              <a:rPr lang="en-US" altLang="zh-CN" sz="1350" dirty="0"/>
              <a:t>= </a:t>
            </a:r>
            <a:r>
              <a:rPr lang="en-US" altLang="zh-CN" sz="1350" dirty="0">
                <a:solidFill>
                  <a:srgbClr val="CC7832"/>
                </a:solidFill>
              </a:rPr>
              <a:t>false;</a:t>
            </a:r>
            <a:br>
              <a:rPr lang="en-US" altLang="zh-CN" sz="1350" dirty="0">
                <a:solidFill>
                  <a:srgbClr val="CC7832"/>
                </a:solidFill>
              </a:rPr>
            </a:br>
            <a:r>
              <a:rPr lang="en-US" altLang="zh-CN" sz="1350" dirty="0">
                <a:solidFill>
                  <a:srgbClr val="CC7832"/>
                </a:solidFill>
              </a:rPr>
              <a:t>        </a:t>
            </a:r>
            <a:r>
              <a:rPr lang="en-US" altLang="zh-CN" sz="1350" dirty="0">
                <a:solidFill>
                  <a:srgbClr val="808080"/>
                </a:solidFill>
              </a:rPr>
              <a:t>// Store message.</a:t>
            </a:r>
            <a:br>
              <a:rPr lang="en-US" altLang="zh-CN" sz="1350" dirty="0">
                <a:solidFill>
                  <a:srgbClr val="808080"/>
                </a:solidFill>
              </a:rPr>
            </a:br>
            <a:r>
              <a:rPr lang="en-US" altLang="zh-CN" sz="1350" dirty="0">
                <a:solidFill>
                  <a:srgbClr val="808080"/>
                </a:solidFill>
              </a:rPr>
              <a:t>        </a:t>
            </a:r>
            <a:r>
              <a:rPr lang="en-US" altLang="zh-CN" sz="1350" dirty="0" err="1">
                <a:solidFill>
                  <a:srgbClr val="CC7832"/>
                </a:solidFill>
              </a:rPr>
              <a:t>this</a:t>
            </a:r>
            <a:r>
              <a:rPr lang="en-US" altLang="zh-CN" sz="1350" dirty="0" err="1"/>
              <a:t>.</a:t>
            </a:r>
            <a:r>
              <a:rPr lang="en-US" altLang="zh-CN" sz="1350" dirty="0" err="1">
                <a:solidFill>
                  <a:srgbClr val="9876AA"/>
                </a:solidFill>
              </a:rPr>
              <a:t>message</a:t>
            </a:r>
            <a:r>
              <a:rPr lang="en-US" altLang="zh-CN" sz="1350" dirty="0">
                <a:solidFill>
                  <a:srgbClr val="9876AA"/>
                </a:solidFill>
              </a:rPr>
              <a:t> </a:t>
            </a:r>
            <a:r>
              <a:rPr lang="en-US" altLang="zh-CN" sz="1350" dirty="0"/>
              <a:t>= message</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solidFill>
                  <a:srgbClr val="808080"/>
                </a:solidFill>
              </a:rPr>
              <a:t>// Notify consumer that status has changed.</a:t>
            </a:r>
            <a:br>
              <a:rPr lang="en-US" altLang="zh-CN" sz="1350" dirty="0">
                <a:solidFill>
                  <a:srgbClr val="808080"/>
                </a:solidFill>
              </a:rPr>
            </a:br>
            <a:r>
              <a:rPr lang="en-US" altLang="zh-CN" sz="1350" dirty="0">
                <a:solidFill>
                  <a:srgbClr val="808080"/>
                </a:solidFill>
              </a:rPr>
              <a:t>        </a:t>
            </a:r>
            <a:r>
              <a:rPr lang="en-US" altLang="zh-CN" sz="1350" dirty="0" err="1"/>
              <a:t>notifyAll</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a:t>
            </a:r>
            <a:br>
              <a:rPr lang="en-US" altLang="zh-CN" sz="1350" dirty="0"/>
            </a:br>
            <a:br>
              <a:rPr lang="en-US" altLang="zh-CN" sz="1350" dirty="0"/>
            </a:b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p:cNvSpPr>
            <a:spLocks noGrp="1"/>
          </p:cNvSpPr>
          <p:nvPr>
            <p:ph idx="1"/>
          </p:nvPr>
        </p:nvSpPr>
        <p:spPr>
          <a:xfrm>
            <a:off x="1223628" y="845073"/>
            <a:ext cx="6588732" cy="4298428"/>
          </a:xfrm>
        </p:spPr>
        <p:txBody>
          <a:bodyPr>
            <a:normAutofit fontScale="85000" lnSpcReduction="20000"/>
          </a:bodyPr>
          <a:lstStyle/>
          <a:p>
            <a:pPr marL="342900" lvl="1" indent="0">
              <a:buNone/>
            </a:pPr>
            <a:r>
              <a:rPr lang="en-US" altLang="zh-CN" dirty="0">
                <a:solidFill>
                  <a:schemeClr val="tx2"/>
                </a:solidFill>
              </a:rPr>
              <a:t>import </a:t>
            </a:r>
            <a:r>
              <a:rPr lang="en-US" altLang="zh-CN" dirty="0" err="1">
                <a:solidFill>
                  <a:schemeClr val="tx2"/>
                </a:solidFill>
              </a:rPr>
              <a:t>java.util.Random</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public class Producer implements Runnable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private Drop drop;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public Producer(Drop drop) { </a:t>
            </a:r>
            <a:r>
              <a:rPr lang="en-US" altLang="zh-CN" dirty="0" err="1">
                <a:solidFill>
                  <a:schemeClr val="tx2"/>
                </a:solidFill>
              </a:rPr>
              <a:t>this.drop</a:t>
            </a:r>
            <a:r>
              <a:rPr lang="en-US" altLang="zh-CN" dirty="0">
                <a:solidFill>
                  <a:schemeClr val="tx2"/>
                </a:solidFill>
              </a:rPr>
              <a:t> = drop; } </a:t>
            </a:r>
            <a:endParaRPr lang="en-US" altLang="zh-CN" dirty="0">
              <a:solidFill>
                <a:schemeClr val="tx2"/>
              </a:solidFill>
            </a:endParaRPr>
          </a:p>
          <a:p>
            <a:pPr marL="342900" lvl="1" indent="0">
              <a:buNone/>
            </a:pP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public void run()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String </a:t>
            </a:r>
            <a:r>
              <a:rPr lang="en-US" altLang="zh-CN" dirty="0" err="1">
                <a:solidFill>
                  <a:schemeClr val="tx2"/>
                </a:solidFill>
              </a:rPr>
              <a:t>importantInfo</a:t>
            </a:r>
            <a:r>
              <a:rPr lang="en-US" altLang="zh-CN" dirty="0">
                <a:solidFill>
                  <a:schemeClr val="tx2"/>
                </a:solidFill>
              </a:rPr>
              <a:t>[] = { "Mares eat oats", "Does eat oats",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"Little lambs eat ivy", "A kid will eat ivy too" };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Random random = new Random();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for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i</a:t>
            </a:r>
            <a:r>
              <a:rPr lang="en-US" altLang="zh-CN" dirty="0">
                <a:solidFill>
                  <a:schemeClr val="tx2"/>
                </a:solidFill>
              </a:rPr>
              <a:t> = 0; </a:t>
            </a:r>
            <a:r>
              <a:rPr lang="en-US" altLang="zh-CN" dirty="0" err="1">
                <a:solidFill>
                  <a:schemeClr val="tx2"/>
                </a:solidFill>
              </a:rPr>
              <a:t>i</a:t>
            </a:r>
            <a:r>
              <a:rPr lang="en-US" altLang="zh-CN" dirty="0">
                <a:solidFill>
                  <a:schemeClr val="tx2"/>
                </a:solidFill>
              </a:rPr>
              <a:t> &lt; </a:t>
            </a:r>
            <a:r>
              <a:rPr lang="en-US" altLang="zh-CN" dirty="0" err="1">
                <a:solidFill>
                  <a:schemeClr val="tx2"/>
                </a:solidFill>
              </a:rPr>
              <a:t>importantInfo.length</a:t>
            </a:r>
            <a:r>
              <a:rPr lang="en-US" altLang="zh-CN" dirty="0">
                <a:solidFill>
                  <a:schemeClr val="tx2"/>
                </a:solidFill>
              </a:rPr>
              <a:t>; </a:t>
            </a:r>
            <a:r>
              <a:rPr lang="en-US" altLang="zh-CN" dirty="0" err="1">
                <a:solidFill>
                  <a:schemeClr val="tx2"/>
                </a:solidFill>
              </a:rPr>
              <a:t>i</a:t>
            </a:r>
            <a:r>
              <a:rPr lang="en-US" altLang="zh-CN" dirty="0">
                <a:solidFill>
                  <a:schemeClr val="tx2"/>
                </a:solidFill>
              </a:rPr>
              <a:t>++)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a:t>
            </a:r>
            <a:r>
              <a:rPr lang="en-US" altLang="zh-CN" dirty="0" err="1">
                <a:solidFill>
                  <a:srgbClr val="FF0000"/>
                </a:solidFill>
              </a:rPr>
              <a:t>drop.put</a:t>
            </a:r>
            <a:r>
              <a:rPr lang="en-US" altLang="zh-CN" dirty="0">
                <a:solidFill>
                  <a:srgbClr val="FF0000"/>
                </a:solidFill>
              </a:rPr>
              <a:t>(</a:t>
            </a:r>
            <a:r>
              <a:rPr lang="en-US" altLang="zh-CN" dirty="0" err="1">
                <a:solidFill>
                  <a:srgbClr val="FF0000"/>
                </a:solidFill>
              </a:rPr>
              <a:t>importantInfo</a:t>
            </a:r>
            <a:r>
              <a:rPr lang="en-US" altLang="zh-CN" dirty="0">
                <a:solidFill>
                  <a:srgbClr val="FF0000"/>
                </a:solidFill>
              </a:rPr>
              <a:t>[</a:t>
            </a:r>
            <a:r>
              <a:rPr lang="en-US" altLang="zh-CN" dirty="0" err="1">
                <a:solidFill>
                  <a:srgbClr val="FF0000"/>
                </a:solidFill>
              </a:rPr>
              <a:t>i</a:t>
            </a:r>
            <a:r>
              <a:rPr lang="en-US" altLang="zh-CN" dirty="0">
                <a:solidFill>
                  <a:srgbClr val="FF0000"/>
                </a:solidFill>
              </a:rPr>
              <a:t>]);</a:t>
            </a:r>
            <a:r>
              <a:rPr lang="en-US" altLang="zh-CN" dirty="0">
                <a:solidFill>
                  <a:schemeClr val="tx2"/>
                </a:solidFill>
              </a:rPr>
              <a:t>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try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Thread.sleep</a:t>
            </a:r>
            <a:r>
              <a:rPr lang="en-US" altLang="zh-CN" dirty="0">
                <a:solidFill>
                  <a:schemeClr val="tx2"/>
                </a:solidFill>
              </a:rPr>
              <a:t>(</a:t>
            </a:r>
            <a:r>
              <a:rPr lang="en-US" altLang="zh-CN" dirty="0" err="1">
                <a:solidFill>
                  <a:schemeClr val="tx2"/>
                </a:solidFill>
              </a:rPr>
              <a:t>random.nextInt</a:t>
            </a:r>
            <a:r>
              <a:rPr lang="en-US" altLang="zh-CN" dirty="0">
                <a:solidFill>
                  <a:schemeClr val="tx2"/>
                </a:solidFill>
              </a:rPr>
              <a:t>(5000));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catch (</a:t>
            </a:r>
            <a:r>
              <a:rPr lang="en-US" altLang="zh-CN" dirty="0" err="1">
                <a:solidFill>
                  <a:schemeClr val="tx2"/>
                </a:solidFill>
              </a:rPr>
              <a:t>InterruptedException</a:t>
            </a:r>
            <a:r>
              <a:rPr lang="en-US" altLang="zh-CN" dirty="0">
                <a:solidFill>
                  <a:schemeClr val="tx2"/>
                </a:solidFill>
              </a:rPr>
              <a:t> e) {}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42900" lvl="1" indent="0">
              <a:buNone/>
            </a:pPr>
            <a:r>
              <a:rPr lang="en-US" altLang="en-US" dirty="0">
                <a:solidFill>
                  <a:schemeClr val="tx2"/>
                </a:solidFill>
              </a:rPr>
              <a:t>       </a:t>
            </a:r>
            <a:r>
              <a:rPr lang="en-US" altLang="zh-CN" dirty="0" err="1">
                <a:solidFill>
                  <a:schemeClr val="tx2"/>
                </a:solidFill>
              </a:rPr>
              <a:t>drop.put</a:t>
            </a:r>
            <a:r>
              <a:rPr lang="en-US" altLang="zh-CN" dirty="0">
                <a:solidFill>
                  <a:schemeClr val="tx2"/>
                </a:solidFill>
              </a:rPr>
              <a:t>("DONE");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a:t>
            </a:r>
            <a:endParaRPr lang="en-US" altLang="zh-CN" dirty="0">
              <a:solidFill>
                <a:schemeClr val="tx2"/>
              </a:solidFill>
            </a:endParaRPr>
          </a:p>
          <a:p>
            <a:pPr marL="342900" lvl="1" indent="0">
              <a:buNone/>
            </a:pPr>
            <a:br>
              <a:rPr lang="en-US" altLang="zh-CN" dirty="0">
                <a:solidFill>
                  <a:schemeClr val="tx2"/>
                </a:solidFill>
              </a:rPr>
            </a:br>
            <a:endParaRPr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p:cNvSpPr>
            <a:spLocks noGrp="1"/>
          </p:cNvSpPr>
          <p:nvPr>
            <p:ph idx="1"/>
          </p:nvPr>
        </p:nvSpPr>
        <p:spPr>
          <a:xfrm>
            <a:off x="1223628" y="845073"/>
            <a:ext cx="6588732" cy="4298428"/>
          </a:xfrm>
        </p:spPr>
        <p:txBody>
          <a:bodyPr>
            <a:normAutofit/>
          </a:bodyPr>
          <a:lstStyle/>
          <a:p>
            <a:pPr marL="342900" lvl="1" indent="0">
              <a:buNone/>
            </a:pPr>
            <a:r>
              <a:rPr lang="en-US" altLang="zh-CN" dirty="0">
                <a:solidFill>
                  <a:schemeClr val="tx2"/>
                </a:solidFill>
              </a:rPr>
              <a:t>import </a:t>
            </a:r>
            <a:r>
              <a:rPr lang="en-US" altLang="zh-CN" dirty="0" err="1">
                <a:solidFill>
                  <a:schemeClr val="tx2"/>
                </a:solidFill>
              </a:rPr>
              <a:t>java.util.Random</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public class Consumer implements Runnable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private Drop drop;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public Consumer(Drop drop) { </a:t>
            </a:r>
            <a:r>
              <a:rPr lang="en-US" altLang="zh-CN" dirty="0" err="1">
                <a:solidFill>
                  <a:schemeClr val="tx2"/>
                </a:solidFill>
              </a:rPr>
              <a:t>this.drop</a:t>
            </a:r>
            <a:r>
              <a:rPr lang="en-US" altLang="zh-CN" dirty="0">
                <a:solidFill>
                  <a:schemeClr val="tx2"/>
                </a:solidFill>
              </a:rPr>
              <a:t> = drop; }</a:t>
            </a:r>
            <a:endParaRPr lang="en-US" altLang="zh-CN" dirty="0">
              <a:solidFill>
                <a:schemeClr val="tx2"/>
              </a:solidFill>
            </a:endParaRPr>
          </a:p>
          <a:p>
            <a:pPr marL="342900" lvl="1" indent="0">
              <a:buNone/>
            </a:pPr>
            <a:r>
              <a:rPr lang="en-US" altLang="zh-CN" dirty="0">
                <a:solidFill>
                  <a:schemeClr val="tx2"/>
                </a:solidFill>
              </a:rPr>
              <a:t>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public void run()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Random random = new Random();</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for (String message = </a:t>
            </a:r>
            <a:r>
              <a:rPr lang="en-US" altLang="zh-CN" dirty="0" err="1">
                <a:solidFill>
                  <a:schemeClr val="tx2"/>
                </a:solidFill>
              </a:rPr>
              <a:t>drop.take</a:t>
            </a:r>
            <a:r>
              <a:rPr lang="en-US" altLang="zh-CN" dirty="0">
                <a:solidFill>
                  <a:schemeClr val="tx2"/>
                </a:solidFill>
              </a:rPr>
              <a:t>();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rgbClr val="FF0000"/>
                </a:solidFill>
              </a:rPr>
              <a:t>! </a:t>
            </a:r>
            <a:r>
              <a:rPr lang="en-US" altLang="zh-CN" dirty="0" err="1">
                <a:solidFill>
                  <a:srgbClr val="FF0000"/>
                </a:solidFill>
              </a:rPr>
              <a:t>message.equals</a:t>
            </a:r>
            <a:r>
              <a:rPr lang="en-US" altLang="zh-CN" dirty="0">
                <a:solidFill>
                  <a:srgbClr val="FF0000"/>
                </a:solidFill>
              </a:rPr>
              <a:t>("DONE")</a:t>
            </a:r>
            <a:r>
              <a:rPr lang="en-US" altLang="zh-CN" dirty="0">
                <a:solidFill>
                  <a:schemeClr val="tx2"/>
                </a:solidFill>
              </a:rPr>
              <a:t>; message = </a:t>
            </a:r>
            <a:r>
              <a:rPr lang="en-US" altLang="zh-CN" dirty="0" err="1">
                <a:solidFill>
                  <a:schemeClr val="tx2"/>
                </a:solidFill>
              </a:rPr>
              <a:t>drop.take</a:t>
            </a:r>
            <a:r>
              <a:rPr lang="en-US" altLang="zh-CN" dirty="0">
                <a:solidFill>
                  <a:schemeClr val="tx2"/>
                </a:solidFill>
              </a:rPr>
              <a:t>())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System.out.format</a:t>
            </a:r>
            <a:r>
              <a:rPr lang="en-US" altLang="zh-CN" dirty="0">
                <a:solidFill>
                  <a:schemeClr val="tx2"/>
                </a:solidFill>
              </a:rPr>
              <a:t>("MESSAGE RECEIVED: %</a:t>
            </a:r>
            <a:r>
              <a:rPr lang="en-US" altLang="zh-CN" dirty="0" err="1">
                <a:solidFill>
                  <a:schemeClr val="tx2"/>
                </a:solidFill>
              </a:rPr>
              <a:t>s%n</a:t>
            </a:r>
            <a:r>
              <a:rPr lang="en-US" altLang="zh-CN" dirty="0">
                <a:solidFill>
                  <a:schemeClr val="tx2"/>
                </a:solidFill>
              </a:rPr>
              <a:t>", message);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try { </a:t>
            </a:r>
            <a:r>
              <a:rPr lang="en-US" altLang="zh-CN" dirty="0" err="1">
                <a:solidFill>
                  <a:schemeClr val="tx2"/>
                </a:solidFill>
              </a:rPr>
              <a:t>Thread.sleep</a:t>
            </a:r>
            <a:r>
              <a:rPr lang="en-US" altLang="zh-CN" dirty="0">
                <a:solidFill>
                  <a:schemeClr val="tx2"/>
                </a:solidFill>
              </a:rPr>
              <a:t>(</a:t>
            </a:r>
            <a:r>
              <a:rPr lang="en-US" altLang="zh-CN" dirty="0" err="1">
                <a:solidFill>
                  <a:schemeClr val="tx2"/>
                </a:solidFill>
              </a:rPr>
              <a:t>random.nextInt</a:t>
            </a:r>
            <a:r>
              <a:rPr lang="en-US" altLang="zh-CN" dirty="0">
                <a:solidFill>
                  <a:schemeClr val="tx2"/>
                </a:solidFill>
              </a:rPr>
              <a:t>(5000)); }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catch (</a:t>
            </a:r>
            <a:r>
              <a:rPr lang="en-US" altLang="zh-CN" dirty="0" err="1">
                <a:solidFill>
                  <a:schemeClr val="tx2"/>
                </a:solidFill>
              </a:rPr>
              <a:t>InterruptedException</a:t>
            </a:r>
            <a:r>
              <a:rPr lang="en-US" altLang="zh-CN" dirty="0">
                <a:solidFill>
                  <a:schemeClr val="tx2"/>
                </a:solidFill>
              </a:rPr>
              <a:t> e) {}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 </a:t>
            </a:r>
            <a:endParaRPr lang="en-US" altLang="zh-CN" dirty="0">
              <a:solidFill>
                <a:schemeClr val="tx2"/>
              </a:solidFill>
            </a:endParaRPr>
          </a:p>
          <a:p>
            <a:pPr marL="342900" lvl="1" indent="0">
              <a:buNone/>
            </a:pPr>
            <a:r>
              <a:rPr lang="en-US" altLang="zh-CN" dirty="0">
                <a:solidFill>
                  <a:schemeClr val="tx2"/>
                </a:solidFill>
              </a:rPr>
              <a:t>}</a:t>
            </a:r>
            <a:endParaRPr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p:cNvSpPr>
            <a:spLocks noGrp="1"/>
          </p:cNvSpPr>
          <p:nvPr>
            <p:ph idx="1"/>
          </p:nvPr>
        </p:nvSpPr>
        <p:spPr>
          <a:xfrm>
            <a:off x="1223628" y="845073"/>
            <a:ext cx="6588732" cy="4298428"/>
          </a:xfrm>
        </p:spPr>
        <p:txBody>
          <a:bodyPr>
            <a:normAutofit/>
          </a:bodyPr>
          <a:lstStyle/>
          <a:p>
            <a:pPr marL="342900" lvl="1" indent="0">
              <a:buNone/>
            </a:pPr>
            <a:r>
              <a:rPr lang="en-US" altLang="zh-CN" dirty="0">
                <a:solidFill>
                  <a:schemeClr val="tx2"/>
                </a:solidFill>
              </a:rPr>
              <a:t>public class </a:t>
            </a:r>
            <a:r>
              <a:rPr lang="en-US" altLang="zh-CN" dirty="0" err="1">
                <a:solidFill>
                  <a:schemeClr val="tx2"/>
                </a:solidFill>
              </a:rPr>
              <a:t>ProducerConsumerExample</a:t>
            </a:r>
            <a:r>
              <a:rPr lang="en-US" altLang="zh-CN" dirty="0">
                <a:solidFill>
                  <a:schemeClr val="tx2"/>
                </a:solidFill>
              </a:rPr>
              <a:t>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public static void main(String[] </a:t>
            </a:r>
            <a:r>
              <a:rPr lang="en-US" altLang="zh-CN" dirty="0" err="1">
                <a:solidFill>
                  <a:schemeClr val="tx2"/>
                </a:solidFill>
              </a:rPr>
              <a:t>args</a:t>
            </a:r>
            <a:r>
              <a:rPr lang="en-US" altLang="zh-CN" dirty="0">
                <a:solidFill>
                  <a:schemeClr val="tx2"/>
                </a:solidFill>
              </a:rPr>
              <a:t>)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rgbClr val="FF0000"/>
                </a:solidFill>
              </a:rPr>
              <a:t> Drop drop = new Drop(); (</a:t>
            </a:r>
            <a:r>
              <a:rPr lang="zh-CN" altLang="en-US" dirty="0">
                <a:solidFill>
                  <a:srgbClr val="FF0000"/>
                </a:solidFill>
              </a:rPr>
              <a:t>此处需要公用同一个</a:t>
            </a:r>
            <a:r>
              <a:rPr lang="en-US" altLang="zh-CN" dirty="0">
                <a:solidFill>
                  <a:srgbClr val="FF0000"/>
                </a:solidFill>
              </a:rPr>
              <a:t>Drop</a:t>
            </a:r>
            <a:r>
              <a:rPr lang="zh-CN" altLang="en-US" dirty="0">
                <a:solidFill>
                  <a:srgbClr val="FF0000"/>
                </a:solidFill>
              </a:rPr>
              <a:t>对象</a:t>
            </a:r>
            <a:r>
              <a:rPr lang="en-US" altLang="zh-CN" dirty="0">
                <a:solidFill>
                  <a:srgbClr val="FF0000"/>
                </a:solidFill>
              </a:rPr>
              <a:t>)</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(new Thread(new Producer(drop))).start();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(new Thread(new Consumer(drop))).start(); </a:t>
            </a:r>
            <a:endParaRPr lang="en-US" altLang="zh-CN" dirty="0">
              <a:solidFill>
                <a:schemeClr val="tx2"/>
              </a:solidFill>
            </a:endParaRPr>
          </a:p>
          <a:p>
            <a:pPr marL="342900"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a:t>
            </a:r>
            <a:endParaRPr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Immutable Objects(</a:t>
            </a:r>
            <a:r>
              <a:rPr lang="zh-CN" altLang="en-US" dirty="0">
                <a:effectLst/>
              </a:rPr>
              <a:t>不可变对象</a:t>
            </a:r>
            <a:r>
              <a:rPr lang="en-US" altLang="zh-CN" dirty="0">
                <a:effectLst/>
              </a:rPr>
              <a:t>)</a:t>
            </a:r>
            <a:endParaRPr kumimoji="1" lang="zh-CN" altLang="en-US" dirty="0"/>
          </a:p>
        </p:txBody>
      </p:sp>
      <p:sp>
        <p:nvSpPr>
          <p:cNvPr id="3" name="内容占位符 2"/>
          <p:cNvSpPr>
            <a:spLocks noGrp="1"/>
          </p:cNvSpPr>
          <p:nvPr>
            <p:ph idx="1"/>
          </p:nvPr>
        </p:nvSpPr>
        <p:spPr/>
        <p:txBody>
          <a:bodyPr>
            <a:normAutofit/>
          </a:bodyPr>
          <a:lstStyle/>
          <a:p>
            <a:r>
              <a:rPr lang="en-US" altLang="zh-CN" dirty="0"/>
              <a:t>An object is considered </a:t>
            </a:r>
            <a:r>
              <a:rPr lang="en-US" altLang="zh-CN" i="1" dirty="0"/>
              <a:t>immutable</a:t>
            </a:r>
            <a:r>
              <a:rPr lang="en-US" altLang="zh-CN" dirty="0"/>
              <a:t> if its state </a:t>
            </a:r>
            <a:r>
              <a:rPr lang="en-US" altLang="zh-CN" dirty="0">
                <a:solidFill>
                  <a:srgbClr val="FF0000"/>
                </a:solidFill>
              </a:rPr>
              <a:t>cannot change </a:t>
            </a:r>
            <a:r>
              <a:rPr lang="en-US" altLang="zh-CN" dirty="0"/>
              <a:t>after it is constructed. </a:t>
            </a:r>
            <a:endParaRPr lang="en-US" altLang="zh-CN" dirty="0"/>
          </a:p>
          <a:p>
            <a:pPr lvl="1"/>
            <a:r>
              <a:rPr lang="en-US" altLang="zh-CN" dirty="0"/>
              <a:t>Maximum reliance on immutable objects is widely accepted as a sound strategy for creating simple, reliable code.</a:t>
            </a:r>
            <a:endParaRPr lang="en-US" altLang="zh-CN" dirty="0"/>
          </a:p>
          <a:p>
            <a:pPr lvl="1"/>
            <a:endParaRPr lang="en-US" altLang="zh-CN" dirty="0"/>
          </a:p>
          <a:p>
            <a:r>
              <a:rPr lang="en-US" altLang="zh-CN" dirty="0"/>
              <a:t>Immutable objects are particularly useful in concurrent applications. </a:t>
            </a:r>
            <a:endParaRPr lang="en-US" altLang="zh-CN" dirty="0"/>
          </a:p>
          <a:p>
            <a:pPr lvl="1"/>
            <a:r>
              <a:rPr lang="en-US" altLang="zh-CN" dirty="0"/>
              <a:t>Since they cannot change state, they cannot be corrupted by thread interference or observed in an inconsistent state.</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Immutable Objects</a:t>
            </a:r>
            <a:endParaRPr kumimoji="1" lang="zh-CN" altLang="en-US" dirty="0"/>
          </a:p>
        </p:txBody>
      </p:sp>
      <p:sp>
        <p:nvSpPr>
          <p:cNvPr id="3" name="内容占位符 2"/>
          <p:cNvSpPr>
            <a:spLocks noGrp="1"/>
          </p:cNvSpPr>
          <p:nvPr>
            <p:ph idx="1"/>
          </p:nvPr>
        </p:nvSpPr>
        <p:spPr/>
        <p:txBody>
          <a:bodyPr>
            <a:normAutofit/>
          </a:bodyPr>
          <a:lstStyle/>
          <a:p>
            <a:r>
              <a:rPr lang="en-US" altLang="zh-CN" dirty="0"/>
              <a:t>Programmers are often reluctant to employ immutable objects, because they worry about </a:t>
            </a:r>
            <a:r>
              <a:rPr lang="en-US" altLang="zh-CN" dirty="0">
                <a:solidFill>
                  <a:srgbClr val="FF0000"/>
                </a:solidFill>
              </a:rPr>
              <a:t>the cost of creating a new object </a:t>
            </a:r>
            <a:r>
              <a:rPr lang="en-US" altLang="zh-CN" dirty="0"/>
              <a:t>as opposed to updating an object </a:t>
            </a:r>
            <a:r>
              <a:rPr lang="en-US" altLang="zh-CN" dirty="0">
                <a:solidFill>
                  <a:srgbClr val="FF0000"/>
                </a:solidFill>
              </a:rPr>
              <a:t>in place</a:t>
            </a:r>
            <a:r>
              <a:rPr lang="en-US" altLang="zh-CN" dirty="0"/>
              <a:t>. </a:t>
            </a:r>
            <a:endParaRPr lang="en-US" altLang="zh-CN" dirty="0"/>
          </a:p>
          <a:p>
            <a:pPr lvl="1"/>
            <a:r>
              <a:rPr lang="en-US" altLang="zh-CN" dirty="0"/>
              <a:t>The impact of object creation is often </a:t>
            </a:r>
            <a:r>
              <a:rPr lang="en-US" altLang="zh-CN" dirty="0">
                <a:solidFill>
                  <a:srgbClr val="FF0000"/>
                </a:solidFill>
              </a:rPr>
              <a:t>overestimated</a:t>
            </a:r>
            <a:r>
              <a:rPr lang="en-US" altLang="zh-CN" dirty="0"/>
              <a:t>, and can be offset by some of the efficiencies associated with immutable objects. </a:t>
            </a:r>
            <a:endParaRPr lang="en-US" altLang="zh-CN" dirty="0"/>
          </a:p>
          <a:p>
            <a:pPr lvl="1"/>
            <a:endParaRPr lang="en-US" altLang="zh-CN" dirty="0"/>
          </a:p>
          <a:p>
            <a:pPr lvl="1"/>
            <a:r>
              <a:rPr lang="en-US" altLang="zh-CN" dirty="0"/>
              <a:t>These include decreased overhead due to garbage collection, and the elimination of code needed to protect mutable objects from corruption.</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563245" y="3030220"/>
            <a:ext cx="3933825" cy="737235"/>
          </a:xfrm>
          <a:prstGeom prst="rect">
            <a:avLst/>
          </a:prstGeom>
          <a:noFill/>
        </p:spPr>
        <p:txBody>
          <a:bodyPr wrap="square" rtlCol="0">
            <a:spAutoFit/>
          </a:bodyPr>
          <a:p>
            <a:r>
              <a:rPr lang="zh-CN" altLang="en-US" sz="1400"/>
              <a:t>不可变对象不是不能修改，而是说修改需要在其一个复制上进行，既要创建一个与原来相同的对象来修改，而不是在原始对象本身上进行修改。</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 </a:t>
            </a:r>
            <a:r>
              <a:rPr lang="en-US" altLang="zh-CN" dirty="0">
                <a:solidFill>
                  <a:srgbClr val="FF0000"/>
                </a:solidFill>
                <a:effectLst/>
              </a:rPr>
              <a:t>Synchronized Class</a:t>
            </a:r>
            <a:r>
              <a:rPr lang="en-US" altLang="zh-CN" dirty="0">
                <a:effectLst/>
              </a:rPr>
              <a:t> Example</a:t>
            </a:r>
            <a:endParaRPr kumimoji="1" lang="zh-CN" altLang="en-US" dirty="0"/>
          </a:p>
        </p:txBody>
      </p:sp>
      <p:sp>
        <p:nvSpPr>
          <p:cNvPr id="3" name="内容占位符 2"/>
          <p:cNvSpPr>
            <a:spLocks noGrp="1"/>
          </p:cNvSpPr>
          <p:nvPr>
            <p:ph idx="1"/>
          </p:nvPr>
        </p:nvSpPr>
        <p:spPr/>
        <p:txBody>
          <a:bodyPr>
            <a:normAutofit fontScale="92500" lnSpcReduction="20000"/>
          </a:bodyPr>
          <a:lstStyle/>
          <a:p>
            <a:pPr marL="300355" lvl="1" indent="0">
              <a:buNone/>
            </a:pPr>
            <a:r>
              <a:rPr lang="en-US" altLang="zh-CN" dirty="0">
                <a:solidFill>
                  <a:schemeClr val="tx2"/>
                </a:solidFill>
              </a:rPr>
              <a:t>public class </a:t>
            </a:r>
            <a:r>
              <a:rPr lang="en-US" altLang="zh-CN" dirty="0" err="1">
                <a:solidFill>
                  <a:schemeClr val="tx2"/>
                </a:solidFill>
              </a:rPr>
              <a:t>SynchronizedRGB</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 Values must be between 0 and 255.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red;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green;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blue;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private String name;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private void check(</a:t>
            </a:r>
            <a:r>
              <a:rPr lang="en-US" altLang="zh-CN" dirty="0" err="1">
                <a:solidFill>
                  <a:schemeClr val="tx2"/>
                </a:solidFill>
              </a:rPr>
              <a:t>int</a:t>
            </a:r>
            <a:r>
              <a:rPr lang="en-US" altLang="zh-CN" dirty="0">
                <a:solidFill>
                  <a:schemeClr val="tx2"/>
                </a:solidFill>
              </a:rPr>
              <a:t> red, </a:t>
            </a:r>
            <a:r>
              <a:rPr lang="en-US" altLang="zh-CN" dirty="0" err="1">
                <a:solidFill>
                  <a:schemeClr val="tx2"/>
                </a:solidFill>
              </a:rPr>
              <a:t>int</a:t>
            </a:r>
            <a:r>
              <a:rPr lang="en-US" altLang="zh-CN" dirty="0">
                <a:solidFill>
                  <a:schemeClr val="tx2"/>
                </a:solidFill>
              </a:rPr>
              <a:t> green, </a:t>
            </a:r>
            <a:r>
              <a:rPr lang="en-US" altLang="zh-CN" dirty="0" err="1">
                <a:solidFill>
                  <a:schemeClr val="tx2"/>
                </a:solidFill>
              </a:rPr>
              <a:t>int</a:t>
            </a:r>
            <a:r>
              <a:rPr lang="en-US" altLang="zh-CN" dirty="0">
                <a:solidFill>
                  <a:schemeClr val="tx2"/>
                </a:solidFill>
              </a:rPr>
              <a:t> blue)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if (red &lt; 0 || red &gt; 255 || green &lt; 0 || green &gt; 255 || blue &lt; 0 || blue &gt; 255)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throw new </a:t>
            </a:r>
            <a:r>
              <a:rPr lang="en-US" altLang="zh-CN" dirty="0" err="1">
                <a:solidFill>
                  <a:schemeClr val="tx2"/>
                </a:solidFill>
              </a:rPr>
              <a:t>IllegalArgumentException</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public </a:t>
            </a:r>
            <a:r>
              <a:rPr lang="en-US" altLang="zh-CN" dirty="0" err="1">
                <a:solidFill>
                  <a:schemeClr val="tx2"/>
                </a:solidFill>
              </a:rPr>
              <a:t>SynchronizedRGB</a:t>
            </a:r>
            <a:r>
              <a:rPr lang="en-US" altLang="zh-CN" dirty="0">
                <a:solidFill>
                  <a:schemeClr val="tx2"/>
                </a:solidFill>
              </a:rPr>
              <a:t>(</a:t>
            </a:r>
            <a:r>
              <a:rPr lang="en-US" altLang="zh-CN" dirty="0" err="1">
                <a:solidFill>
                  <a:schemeClr val="tx2"/>
                </a:solidFill>
              </a:rPr>
              <a:t>int</a:t>
            </a:r>
            <a:r>
              <a:rPr lang="en-US" altLang="zh-CN" dirty="0">
                <a:solidFill>
                  <a:schemeClr val="tx2"/>
                </a:solidFill>
              </a:rPr>
              <a:t> red, </a:t>
            </a:r>
            <a:r>
              <a:rPr lang="en-US" altLang="zh-CN" dirty="0" err="1">
                <a:solidFill>
                  <a:schemeClr val="tx2"/>
                </a:solidFill>
              </a:rPr>
              <a:t>int</a:t>
            </a:r>
            <a:r>
              <a:rPr lang="en-US" altLang="zh-CN" dirty="0">
                <a:solidFill>
                  <a:schemeClr val="tx2"/>
                </a:solidFill>
              </a:rPr>
              <a:t> green, </a:t>
            </a:r>
            <a:r>
              <a:rPr lang="en-US" altLang="zh-CN" dirty="0" err="1">
                <a:solidFill>
                  <a:schemeClr val="tx2"/>
                </a:solidFill>
              </a:rPr>
              <a:t>int</a:t>
            </a:r>
            <a:r>
              <a:rPr lang="en-US" altLang="zh-CN" dirty="0">
                <a:solidFill>
                  <a:schemeClr val="tx2"/>
                </a:solidFill>
              </a:rPr>
              <a:t> blue, String name)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check(red, green, blue);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this.red</a:t>
            </a:r>
            <a:r>
              <a:rPr lang="en-US" altLang="zh-CN" dirty="0">
                <a:solidFill>
                  <a:schemeClr val="tx2"/>
                </a:solidFill>
              </a:rPr>
              <a:t> = red;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this.green</a:t>
            </a:r>
            <a:r>
              <a:rPr lang="en-US" altLang="zh-CN" dirty="0">
                <a:solidFill>
                  <a:schemeClr val="tx2"/>
                </a:solidFill>
              </a:rPr>
              <a:t> = green;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this.blue</a:t>
            </a:r>
            <a:r>
              <a:rPr lang="en-US" altLang="zh-CN" dirty="0">
                <a:solidFill>
                  <a:schemeClr val="tx2"/>
                </a:solidFill>
              </a:rPr>
              <a:t> = blue;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this.name</a:t>
            </a:r>
            <a:r>
              <a:rPr lang="en-US" altLang="zh-CN" dirty="0">
                <a:solidFill>
                  <a:schemeClr val="tx2"/>
                </a:solidFill>
              </a:rPr>
              <a:t> = name;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a:t>
            </a:r>
            <a:endParaRPr kumimoji="1"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 Synchronized Class Example</a:t>
            </a:r>
            <a:endParaRPr kumimoji="1" lang="zh-CN" altLang="en-US" dirty="0"/>
          </a:p>
        </p:txBody>
      </p:sp>
      <p:sp>
        <p:nvSpPr>
          <p:cNvPr id="3" name="内容占位符 2"/>
          <p:cNvSpPr>
            <a:spLocks noGrp="1"/>
          </p:cNvSpPr>
          <p:nvPr>
            <p:ph idx="1"/>
          </p:nvPr>
        </p:nvSpPr>
        <p:spPr>
          <a:xfrm>
            <a:off x="1223628" y="845072"/>
            <a:ext cx="6588732" cy="4283109"/>
          </a:xfrm>
        </p:spPr>
        <p:txBody>
          <a:bodyPr>
            <a:normAutofit fontScale="85000" lnSpcReduction="20000"/>
          </a:bodyPr>
          <a:lstStyle/>
          <a:p>
            <a:pPr marL="300355" lvl="1" indent="0">
              <a:buNone/>
            </a:pPr>
            <a:r>
              <a:rPr lang="en-US" altLang="en-US" dirty="0">
                <a:solidFill>
                  <a:schemeClr val="tx2"/>
                </a:solidFill>
              </a:rPr>
              <a:t>   </a:t>
            </a:r>
            <a:r>
              <a:rPr lang="en-US" altLang="zh-CN" dirty="0">
                <a:solidFill>
                  <a:schemeClr val="tx2"/>
                </a:solidFill>
              </a:rPr>
              <a:t>public void set(</a:t>
            </a:r>
            <a:r>
              <a:rPr lang="en-US" altLang="zh-CN" dirty="0" err="1">
                <a:solidFill>
                  <a:schemeClr val="tx2"/>
                </a:solidFill>
              </a:rPr>
              <a:t>int</a:t>
            </a:r>
            <a:r>
              <a:rPr lang="en-US" altLang="zh-CN" dirty="0">
                <a:solidFill>
                  <a:schemeClr val="tx2"/>
                </a:solidFill>
              </a:rPr>
              <a:t> red, </a:t>
            </a:r>
            <a:r>
              <a:rPr lang="en-US" altLang="zh-CN" dirty="0" err="1">
                <a:solidFill>
                  <a:schemeClr val="tx2"/>
                </a:solidFill>
              </a:rPr>
              <a:t>int</a:t>
            </a:r>
            <a:r>
              <a:rPr lang="en-US" altLang="zh-CN" dirty="0">
                <a:solidFill>
                  <a:schemeClr val="tx2"/>
                </a:solidFill>
              </a:rPr>
              <a:t> green, </a:t>
            </a:r>
            <a:r>
              <a:rPr lang="en-US" altLang="zh-CN" dirty="0" err="1">
                <a:solidFill>
                  <a:schemeClr val="tx2"/>
                </a:solidFill>
              </a:rPr>
              <a:t>int</a:t>
            </a:r>
            <a:r>
              <a:rPr lang="en-US" altLang="zh-CN" dirty="0">
                <a:solidFill>
                  <a:schemeClr val="tx2"/>
                </a:solidFill>
              </a:rPr>
              <a:t> blue, String name)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check(red, green, blue); </a:t>
            </a:r>
            <a:endParaRPr lang="en-US" altLang="zh-CN" dirty="0">
              <a:solidFill>
                <a:schemeClr val="tx2"/>
              </a:solidFill>
            </a:endParaRPr>
          </a:p>
          <a:p>
            <a:pPr marL="300355" lvl="1" indent="0">
              <a:buNone/>
            </a:pPr>
            <a:r>
              <a:rPr lang="en-US" altLang="en-US" dirty="0">
                <a:solidFill>
                  <a:schemeClr val="tx2"/>
                </a:solidFill>
              </a:rPr>
              <a:t>     </a:t>
            </a:r>
            <a:r>
              <a:rPr lang="en-US" altLang="en-US" dirty="0">
                <a:solidFill>
                  <a:srgbClr val="FF0000"/>
                </a:solidFill>
              </a:rPr>
              <a:t> </a:t>
            </a:r>
            <a:r>
              <a:rPr lang="en-US" altLang="zh-CN" dirty="0">
                <a:solidFill>
                  <a:srgbClr val="FF0000"/>
                </a:solidFill>
              </a:rPr>
              <a:t>synchronized (this)</a:t>
            </a:r>
            <a:r>
              <a:rPr lang="en-US" altLang="zh-CN" dirty="0">
                <a:solidFill>
                  <a:schemeClr val="tx2"/>
                </a:solidFill>
              </a:rPr>
              <a:t> {//</a:t>
            </a:r>
            <a:r>
              <a:rPr lang="zh-CN" altLang="en-US" dirty="0">
                <a:solidFill>
                  <a:schemeClr val="tx2"/>
                </a:solidFill>
              </a:rPr>
              <a:t>降低粒度</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this.red</a:t>
            </a:r>
            <a:r>
              <a:rPr lang="en-US" altLang="zh-CN" dirty="0">
                <a:solidFill>
                  <a:schemeClr val="tx2"/>
                </a:solidFill>
              </a:rPr>
              <a:t> = red;</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this.green</a:t>
            </a:r>
            <a:r>
              <a:rPr lang="en-US" altLang="zh-CN" dirty="0">
                <a:solidFill>
                  <a:schemeClr val="tx2"/>
                </a:solidFill>
              </a:rPr>
              <a:t> = green;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this.blue</a:t>
            </a:r>
            <a:r>
              <a:rPr lang="en-US" altLang="zh-CN" dirty="0">
                <a:solidFill>
                  <a:schemeClr val="tx2"/>
                </a:solidFill>
              </a:rPr>
              <a:t> = blue;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this.name</a:t>
            </a:r>
            <a:r>
              <a:rPr lang="en-US" altLang="zh-CN" dirty="0">
                <a:solidFill>
                  <a:schemeClr val="tx2"/>
                </a:solidFill>
              </a:rPr>
              <a:t> = name;</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 </a:t>
            </a:r>
            <a:endParaRPr lang="en-US" altLang="zh-CN" dirty="0">
              <a:solidFill>
                <a:schemeClr val="tx2"/>
              </a:solidFill>
            </a:endParaRPr>
          </a:p>
          <a:p>
            <a:pPr marL="300355" lvl="1" indent="0">
              <a:buNone/>
            </a:pP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public </a:t>
            </a:r>
            <a:r>
              <a:rPr lang="en-US" altLang="zh-CN" dirty="0">
                <a:solidFill>
                  <a:srgbClr val="FF0000"/>
                </a:solidFill>
              </a:rPr>
              <a:t>synchronized</a:t>
            </a:r>
            <a:r>
              <a:rPr lang="en-US" altLang="zh-CN" dirty="0">
                <a:solidFill>
                  <a:schemeClr val="tx2"/>
                </a:solidFill>
              </a:rPr>
              <a:t>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getRGB</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return ((red &lt;&lt; 16) | (green &lt;&lt; 8) | blue);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public synchronized String </a:t>
            </a:r>
            <a:r>
              <a:rPr lang="en-US" altLang="zh-CN" dirty="0" err="1">
                <a:solidFill>
                  <a:schemeClr val="tx2"/>
                </a:solidFill>
              </a:rPr>
              <a:t>getName</a:t>
            </a:r>
            <a:r>
              <a:rPr lang="en-US" altLang="zh-CN" dirty="0">
                <a:solidFill>
                  <a:schemeClr val="tx2"/>
                </a:solidFill>
              </a:rPr>
              <a:t>() { return name; }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public synchronized void invert() {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red = 255 - red;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green = 255 - green;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blue = 255 - blue;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name = "Inverse of " + name;</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 </a:t>
            </a:r>
            <a:endParaRPr lang="en-US" altLang="zh-CN" dirty="0">
              <a:solidFill>
                <a:schemeClr val="tx2"/>
              </a:solidFill>
            </a:endParaRPr>
          </a:p>
          <a:p>
            <a:pPr marL="300355" lvl="1" indent="0">
              <a:buNone/>
            </a:pPr>
            <a:r>
              <a:rPr lang="en-US" altLang="zh-CN" dirty="0">
                <a:solidFill>
                  <a:schemeClr val="tx2"/>
                </a:solidFill>
              </a:rPr>
              <a:t>}</a:t>
            </a:r>
            <a:endParaRPr kumimoji="1"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en-US" altLang="zh-CN" dirty="0" err="1">
                <a:solidFill>
                  <a:schemeClr val="tx2"/>
                </a:solidFill>
              </a:rPr>
              <a:t>SynchronizedRGB</a:t>
            </a:r>
            <a:r>
              <a:rPr lang="en-US" altLang="zh-CN" dirty="0"/>
              <a:t> must be used carefully to avoid </a:t>
            </a:r>
            <a:r>
              <a:rPr lang="en-US" altLang="zh-CN" dirty="0">
                <a:solidFill>
                  <a:srgbClr val="FF0000"/>
                </a:solidFill>
              </a:rPr>
              <a:t>being seen in an inconsistent state</a:t>
            </a:r>
            <a:r>
              <a:rPr lang="en-US" altLang="zh-CN" dirty="0"/>
              <a:t>. </a:t>
            </a:r>
            <a:endParaRPr lang="en-US" altLang="zh-CN" dirty="0"/>
          </a:p>
          <a:p>
            <a:endParaRPr lang="en-US" altLang="zh-CN" dirty="0"/>
          </a:p>
          <a:p>
            <a:r>
              <a:rPr lang="en-US" altLang="zh-CN" dirty="0"/>
              <a:t>Suppose, for example, a thread executes the following code:</a:t>
            </a:r>
            <a:endParaRPr lang="en-US" altLang="zh-CN" dirty="0"/>
          </a:p>
          <a:p>
            <a:pPr marL="300355" lvl="1" indent="0">
              <a:lnSpc>
                <a:spcPct val="90000"/>
              </a:lnSpc>
              <a:buNone/>
            </a:pPr>
            <a:r>
              <a:rPr lang="en-US" altLang="zh-CN" sz="1800" dirty="0" err="1">
                <a:solidFill>
                  <a:schemeClr val="tx2"/>
                </a:solidFill>
              </a:rPr>
              <a:t>SynchronizedRGB</a:t>
            </a:r>
            <a:r>
              <a:rPr lang="en-US" altLang="zh-CN" sz="1800" dirty="0">
                <a:solidFill>
                  <a:schemeClr val="tx2"/>
                </a:solidFill>
              </a:rPr>
              <a:t> color = new </a:t>
            </a:r>
            <a:r>
              <a:rPr lang="en-US" altLang="zh-CN" sz="1800" dirty="0" err="1">
                <a:solidFill>
                  <a:schemeClr val="tx2"/>
                </a:solidFill>
              </a:rPr>
              <a:t>SynchronizedRGB</a:t>
            </a:r>
            <a:r>
              <a:rPr lang="en-US" altLang="zh-CN" sz="1800" dirty="0">
                <a:solidFill>
                  <a:schemeClr val="tx2"/>
                </a:solidFill>
              </a:rPr>
              <a:t>(0, 0, 0, "Pitch Black"); </a:t>
            </a:r>
            <a:endParaRPr lang="en-US" altLang="zh-CN" sz="1800" dirty="0">
              <a:solidFill>
                <a:schemeClr val="tx2"/>
              </a:solidFill>
            </a:endParaRPr>
          </a:p>
          <a:p>
            <a:pPr marL="300355" lvl="1" indent="0">
              <a:lnSpc>
                <a:spcPct val="90000"/>
              </a:lnSpc>
              <a:buNone/>
            </a:pPr>
            <a:r>
              <a:rPr lang="en-US" altLang="zh-CN" sz="1800" dirty="0">
                <a:solidFill>
                  <a:schemeClr val="tx2"/>
                </a:solidFill>
              </a:rPr>
              <a:t>... </a:t>
            </a:r>
            <a:endParaRPr lang="en-US" altLang="zh-CN" sz="1800" dirty="0">
              <a:solidFill>
                <a:schemeClr val="tx2"/>
              </a:solidFill>
            </a:endParaRPr>
          </a:p>
          <a:p>
            <a:pPr marL="300355" lvl="1" indent="0">
              <a:lnSpc>
                <a:spcPct val="90000"/>
              </a:lnSpc>
              <a:buNone/>
            </a:pPr>
            <a:r>
              <a:rPr lang="en-US" altLang="zh-CN" sz="1800" dirty="0" err="1">
                <a:solidFill>
                  <a:schemeClr val="tx2"/>
                </a:solidFill>
              </a:rPr>
              <a:t>int</a:t>
            </a:r>
            <a:r>
              <a:rPr lang="en-US" altLang="zh-CN" sz="1800" dirty="0">
                <a:solidFill>
                  <a:schemeClr val="tx2"/>
                </a:solidFill>
              </a:rPr>
              <a:t> </a:t>
            </a:r>
            <a:r>
              <a:rPr lang="en-US" altLang="zh-CN" sz="1800" dirty="0" err="1">
                <a:solidFill>
                  <a:schemeClr val="tx2"/>
                </a:solidFill>
              </a:rPr>
              <a:t>myColorInt</a:t>
            </a:r>
            <a:r>
              <a:rPr lang="en-US" altLang="zh-CN" sz="1800" dirty="0">
                <a:solidFill>
                  <a:schemeClr val="tx2"/>
                </a:solidFill>
              </a:rPr>
              <a:t> = </a:t>
            </a:r>
            <a:r>
              <a:rPr lang="en-US" altLang="zh-CN" sz="1800" dirty="0" err="1">
                <a:solidFill>
                  <a:schemeClr val="tx2"/>
                </a:solidFill>
              </a:rPr>
              <a:t>color.getRGB</a:t>
            </a:r>
            <a:r>
              <a:rPr lang="en-US" altLang="zh-CN" sz="1800" dirty="0">
                <a:solidFill>
                  <a:schemeClr val="tx2"/>
                </a:solidFill>
              </a:rPr>
              <a:t>(); </a:t>
            </a:r>
            <a:r>
              <a:rPr lang="en-US" altLang="en-US" sz="1800" dirty="0">
                <a:solidFill>
                  <a:schemeClr val="tx2"/>
                </a:solidFill>
              </a:rPr>
              <a:t>               </a:t>
            </a:r>
            <a:r>
              <a:rPr lang="en-US" altLang="zh-CN" sz="1800" dirty="0">
                <a:solidFill>
                  <a:schemeClr val="tx2"/>
                </a:solidFill>
              </a:rPr>
              <a:t>//Statement 1 </a:t>
            </a:r>
            <a:endParaRPr lang="en-US" altLang="zh-CN" sz="1800" dirty="0">
              <a:solidFill>
                <a:schemeClr val="tx2"/>
              </a:solidFill>
            </a:endParaRPr>
          </a:p>
          <a:p>
            <a:pPr marL="300355" lvl="1" indent="0">
              <a:lnSpc>
                <a:spcPct val="90000"/>
              </a:lnSpc>
              <a:buNone/>
            </a:pPr>
            <a:r>
              <a:rPr lang="en-US" altLang="zh-CN" sz="1800" dirty="0">
                <a:solidFill>
                  <a:schemeClr val="tx2"/>
                </a:solidFill>
              </a:rPr>
              <a:t>String </a:t>
            </a:r>
            <a:r>
              <a:rPr lang="en-US" altLang="zh-CN" sz="1800" dirty="0" err="1">
                <a:solidFill>
                  <a:schemeClr val="tx2"/>
                </a:solidFill>
              </a:rPr>
              <a:t>myColorName</a:t>
            </a:r>
            <a:r>
              <a:rPr lang="en-US" altLang="zh-CN" sz="1800" dirty="0">
                <a:solidFill>
                  <a:schemeClr val="tx2"/>
                </a:solidFill>
              </a:rPr>
              <a:t> = </a:t>
            </a:r>
            <a:r>
              <a:rPr lang="en-US" altLang="zh-CN" sz="1800" dirty="0" err="1">
                <a:solidFill>
                  <a:schemeClr val="tx2"/>
                </a:solidFill>
              </a:rPr>
              <a:t>color.getName</a:t>
            </a:r>
            <a:r>
              <a:rPr lang="en-US" altLang="zh-CN" sz="1800" dirty="0">
                <a:solidFill>
                  <a:schemeClr val="tx2"/>
                </a:solidFill>
              </a:rPr>
              <a:t>(); //Statement 2 </a:t>
            </a:r>
            <a:endParaRPr lang="en-US" altLang="zh-CN" sz="1800" dirty="0">
              <a:solidFill>
                <a:schemeClr val="tx2"/>
              </a:solidFill>
            </a:endParaRPr>
          </a:p>
          <a:p>
            <a:pPr marL="300355" lvl="1" indent="0">
              <a:lnSpc>
                <a:spcPct val="90000"/>
              </a:lnSpc>
              <a:buNone/>
            </a:pPr>
            <a:endParaRPr lang="en-US" altLang="zh-CN" sz="1800" dirty="0">
              <a:solidFill>
                <a:schemeClr val="tx2"/>
              </a:solidFill>
            </a:endParaRPr>
          </a:p>
          <a:p>
            <a:r>
              <a:rPr lang="en-US" altLang="zh-CN" dirty="0"/>
              <a:t>If another thread invokes </a:t>
            </a:r>
            <a:r>
              <a:rPr lang="en-US" altLang="zh-CN" dirty="0" err="1">
                <a:solidFill>
                  <a:srgbClr val="FF0000"/>
                </a:solidFill>
              </a:rPr>
              <a:t>color.set</a:t>
            </a:r>
            <a:r>
              <a:rPr lang="en-US" altLang="zh-CN" dirty="0">
                <a:solidFill>
                  <a:srgbClr val="FF0000"/>
                </a:solidFill>
              </a:rPr>
              <a:t> after Statement 1 but before Statement 2</a:t>
            </a:r>
            <a:r>
              <a:rPr lang="en-US" altLang="zh-CN" dirty="0"/>
              <a:t>, the value of </a:t>
            </a:r>
            <a:r>
              <a:rPr lang="en-US" altLang="zh-CN" dirty="0" err="1">
                <a:solidFill>
                  <a:schemeClr val="tx2"/>
                </a:solidFill>
              </a:rPr>
              <a:t>myColorInt</a:t>
            </a:r>
            <a:r>
              <a:rPr lang="en-US" altLang="zh-CN" dirty="0"/>
              <a:t> won't match the value of </a:t>
            </a:r>
            <a:r>
              <a:rPr lang="en-US" altLang="zh-CN" dirty="0" err="1">
                <a:solidFill>
                  <a:schemeClr val="tx2"/>
                </a:solidFill>
              </a:rPr>
              <a:t>myColorName</a:t>
            </a:r>
            <a:r>
              <a:rPr lang="en-US" altLang="zh-CN" dirty="0"/>
              <a:t>. To avoid this outcome, </a:t>
            </a:r>
            <a:r>
              <a:rPr lang="en-US" altLang="zh-CN" dirty="0">
                <a:solidFill>
                  <a:srgbClr val="FF0000"/>
                </a:solidFill>
              </a:rPr>
              <a:t>the two statements must be bound together</a:t>
            </a:r>
            <a:r>
              <a:rPr lang="en-US" altLang="zh-CN" dirty="0"/>
              <a:t>:</a:t>
            </a:r>
            <a:endParaRPr lang="en-US" altLang="zh-CN" dirty="0"/>
          </a:p>
          <a:p>
            <a:pPr marL="300355" lvl="1" indent="0">
              <a:buNone/>
            </a:pPr>
            <a:r>
              <a:rPr lang="en-US" altLang="zh-CN" sz="1800" dirty="0">
                <a:solidFill>
                  <a:schemeClr val="tx2"/>
                </a:solidFill>
              </a:rPr>
              <a:t>synchronized (color) {</a:t>
            </a:r>
            <a:endParaRPr lang="en-US" altLang="zh-CN" sz="1800" dirty="0">
              <a:solidFill>
                <a:schemeClr val="tx2"/>
              </a:solidFill>
            </a:endParaRPr>
          </a:p>
          <a:p>
            <a:pPr marL="300355" lvl="1" indent="0">
              <a:buNone/>
            </a:pPr>
            <a:r>
              <a:rPr lang="en-US" altLang="en-US" sz="1800" dirty="0">
                <a:solidFill>
                  <a:schemeClr val="tx2"/>
                </a:solidFill>
              </a:rPr>
              <a:t>  </a:t>
            </a:r>
            <a:r>
              <a:rPr lang="en-US" altLang="zh-CN" sz="1800" dirty="0">
                <a:solidFill>
                  <a:schemeClr val="tx2"/>
                </a:solidFill>
              </a:rPr>
              <a:t> </a:t>
            </a:r>
            <a:r>
              <a:rPr lang="en-US" altLang="zh-CN" sz="1800" dirty="0" err="1">
                <a:solidFill>
                  <a:schemeClr val="tx2"/>
                </a:solidFill>
              </a:rPr>
              <a:t>int</a:t>
            </a:r>
            <a:r>
              <a:rPr lang="en-US" altLang="zh-CN" sz="1800" dirty="0">
                <a:solidFill>
                  <a:schemeClr val="tx2"/>
                </a:solidFill>
              </a:rPr>
              <a:t> </a:t>
            </a:r>
            <a:r>
              <a:rPr lang="en-US" altLang="zh-CN" sz="1800" dirty="0" err="1">
                <a:solidFill>
                  <a:schemeClr val="tx2"/>
                </a:solidFill>
              </a:rPr>
              <a:t>myColorInt</a:t>
            </a:r>
            <a:r>
              <a:rPr lang="en-US" altLang="zh-CN" sz="1800" dirty="0">
                <a:solidFill>
                  <a:schemeClr val="tx2"/>
                </a:solidFill>
              </a:rPr>
              <a:t> = </a:t>
            </a:r>
            <a:r>
              <a:rPr lang="en-US" altLang="zh-CN" sz="1800" dirty="0" err="1">
                <a:solidFill>
                  <a:schemeClr val="tx2"/>
                </a:solidFill>
              </a:rPr>
              <a:t>color.getRGB</a:t>
            </a:r>
            <a:r>
              <a:rPr lang="en-US" altLang="zh-CN" sz="1800" dirty="0">
                <a:solidFill>
                  <a:schemeClr val="tx2"/>
                </a:solidFill>
              </a:rPr>
              <a:t>(); </a:t>
            </a:r>
            <a:endParaRPr lang="en-US" altLang="zh-CN" sz="1800" dirty="0">
              <a:solidFill>
                <a:schemeClr val="tx2"/>
              </a:solidFill>
            </a:endParaRPr>
          </a:p>
          <a:p>
            <a:pPr marL="300355" lvl="1" indent="0">
              <a:buNone/>
            </a:pPr>
            <a:r>
              <a:rPr lang="en-US" altLang="en-US" sz="1800" dirty="0">
                <a:solidFill>
                  <a:schemeClr val="tx2"/>
                </a:solidFill>
              </a:rPr>
              <a:t>   </a:t>
            </a:r>
            <a:r>
              <a:rPr lang="en-US" altLang="zh-CN" sz="1800" dirty="0">
                <a:solidFill>
                  <a:schemeClr val="tx2"/>
                </a:solidFill>
              </a:rPr>
              <a:t>String </a:t>
            </a:r>
            <a:r>
              <a:rPr lang="en-US" altLang="zh-CN" sz="1800" dirty="0" err="1">
                <a:solidFill>
                  <a:schemeClr val="tx2"/>
                </a:solidFill>
              </a:rPr>
              <a:t>myColorName</a:t>
            </a:r>
            <a:r>
              <a:rPr lang="en-US" altLang="zh-CN" sz="1800" dirty="0">
                <a:solidFill>
                  <a:schemeClr val="tx2"/>
                </a:solidFill>
              </a:rPr>
              <a:t> = </a:t>
            </a:r>
            <a:r>
              <a:rPr lang="en-US" altLang="zh-CN" sz="1800" dirty="0" err="1">
                <a:solidFill>
                  <a:schemeClr val="tx2"/>
                </a:solidFill>
              </a:rPr>
              <a:t>color.getName</a:t>
            </a:r>
            <a:r>
              <a:rPr lang="en-US" altLang="zh-CN" sz="1800" dirty="0">
                <a:solidFill>
                  <a:schemeClr val="tx2"/>
                </a:solidFill>
              </a:rPr>
              <a:t>(); </a:t>
            </a:r>
            <a:endParaRPr lang="en-US" altLang="zh-CN" sz="1800" dirty="0">
              <a:solidFill>
                <a:schemeClr val="tx2"/>
              </a:solidFill>
            </a:endParaRPr>
          </a:p>
          <a:p>
            <a:pPr marL="300355" lvl="1" indent="0">
              <a:buNone/>
            </a:pPr>
            <a:r>
              <a:rPr lang="en-US" altLang="zh-CN" sz="1800" dirty="0">
                <a:solidFill>
                  <a:schemeClr val="tx2"/>
                </a:solidFill>
              </a:rPr>
              <a:t>} </a:t>
            </a:r>
            <a:endParaRPr lang="en-US" altLang="zh-CN" sz="1800" dirty="0">
              <a:solidFill>
                <a:schemeClr val="tx2"/>
              </a:solidFill>
            </a:endParaRPr>
          </a:p>
          <a:p>
            <a:pPr marL="300355" lvl="1" indent="0">
              <a:buNone/>
            </a:pPr>
            <a:endParaRPr lang="en-US" altLang="zh-CN" sz="1800" dirty="0">
              <a:solidFill>
                <a:schemeClr val="tx2"/>
              </a:solidFill>
            </a:endParaRPr>
          </a:p>
          <a:p>
            <a:pPr marL="257175" lvl="1" indent="-257175">
              <a:buFont typeface="Arial" panose="020B0604020202020204" pitchFamily="34" charset="0"/>
              <a:buChar char="•"/>
            </a:pPr>
            <a:r>
              <a:rPr lang="en-US" altLang="en-US" sz="1800" dirty="0"/>
              <a:t>T</a:t>
            </a:r>
            <a:r>
              <a:rPr lang="en-US" altLang="zh-CN" sz="1800" dirty="0"/>
              <a:t>his kind of inconsistency is </a:t>
            </a:r>
            <a:r>
              <a:rPr lang="en-US" altLang="zh-CN" sz="1800" dirty="0">
                <a:solidFill>
                  <a:srgbClr val="FF0000"/>
                </a:solidFill>
              </a:rPr>
              <a:t>only possible for mutable objects</a:t>
            </a:r>
            <a:r>
              <a:rPr lang="en-US" altLang="zh-CN" sz="1800" dirty="0"/>
              <a:t> — it will not be an issue for the </a:t>
            </a:r>
            <a:r>
              <a:rPr lang="en-US" altLang="zh-CN" sz="1800" dirty="0">
                <a:solidFill>
                  <a:srgbClr val="FF0000"/>
                </a:solidFill>
              </a:rPr>
              <a:t>immutable version </a:t>
            </a:r>
            <a:r>
              <a:rPr lang="en-US" altLang="zh-CN" sz="1800" dirty="0"/>
              <a:t>of </a:t>
            </a:r>
            <a:r>
              <a:rPr lang="en-US" altLang="zh-CN" sz="1800" dirty="0" err="1">
                <a:solidFill>
                  <a:schemeClr val="tx2"/>
                </a:solidFill>
              </a:rPr>
              <a:t>SynchronizedRGB</a:t>
            </a:r>
            <a:r>
              <a:rPr lang="en-US" altLang="zh-CN" sz="1800" dirty="0"/>
              <a:t>.</a:t>
            </a:r>
            <a:endParaRPr lang="en-US" altLang="zh-CN" sz="1800"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10" name="标题 1"/>
          <p:cNvSpPr>
            <a:spLocks noGrp="1"/>
          </p:cNvSpPr>
          <p:nvPr>
            <p:ph type="title"/>
          </p:nvPr>
        </p:nvSpPr>
        <p:spPr>
          <a:xfrm>
            <a:off x="107504" y="105708"/>
            <a:ext cx="6228970" cy="413814"/>
          </a:xfrm>
          <a:effectLst>
            <a:outerShdw blurRad="50800" dist="38100" dir="2700000" algn="tl" rotWithShape="0">
              <a:prstClr val="black">
                <a:alpha val="40000"/>
              </a:prstClr>
            </a:outerShdw>
          </a:effectLst>
        </p:spPr>
        <p:txBody>
          <a:bodyPr/>
          <a:lstStyle/>
          <a:p>
            <a:r>
              <a:rPr lang="en-US" altLang="zh-CN" dirty="0">
                <a:effectLst/>
              </a:rPr>
              <a:t>A Synchronized Class Example</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10" name="标题 1"/>
          <p:cNvSpPr>
            <a:spLocks noGrp="1"/>
          </p:cNvSpPr>
          <p:nvPr>
            <p:ph type="title"/>
          </p:nvPr>
        </p:nvSpPr>
        <p:spPr>
          <a:xfrm>
            <a:off x="107504" y="105708"/>
            <a:ext cx="6228970" cy="413814"/>
          </a:xfrm>
          <a:effectLst>
            <a:outerShdw blurRad="50800" dist="38100" dir="2700000" algn="tl" rotWithShape="0">
              <a:prstClr val="black">
                <a:alpha val="40000"/>
              </a:prstClr>
            </a:outerShdw>
          </a:effectLst>
        </p:spPr>
        <p:txBody>
          <a:bodyPr/>
          <a:lstStyle/>
          <a:p>
            <a:r>
              <a:rPr lang="en-US" altLang="zh-CN" dirty="0">
                <a:effectLst/>
              </a:rPr>
              <a:t>A Synchronized Class Example</a:t>
            </a:r>
            <a:endParaRPr kumimoji="1" lang="zh-CN" altLang="en-US" dirty="0"/>
          </a:p>
        </p:txBody>
      </p:sp>
      <p:sp>
        <p:nvSpPr>
          <p:cNvPr id="6" name="矩形 5"/>
          <p:cNvSpPr/>
          <p:nvPr/>
        </p:nvSpPr>
        <p:spPr>
          <a:xfrm>
            <a:off x="1308684" y="735547"/>
            <a:ext cx="6696744" cy="4293483"/>
          </a:xfrm>
          <a:prstGeom prst="rect">
            <a:avLst/>
          </a:prstGeom>
        </p:spPr>
        <p:txBody>
          <a:bodyPr wrap="square">
            <a:spAutoFit/>
          </a:bodyPr>
          <a:lstStyle/>
          <a:p>
            <a:r>
              <a:rPr lang="en-GB" altLang="zh-CN" sz="1050" dirty="0">
                <a:solidFill>
                  <a:srgbClr val="CC7832"/>
                </a:solidFill>
              </a:rPr>
              <a:t>public class </a:t>
            </a:r>
            <a:r>
              <a:rPr lang="en-GB" altLang="zh-CN" sz="1050" dirty="0" err="1"/>
              <a:t>SynChronizedRGBDemo</a:t>
            </a:r>
            <a:r>
              <a:rPr lang="en-GB" altLang="zh-CN" sz="1050" dirty="0"/>
              <a:t> {</a:t>
            </a:r>
            <a:br>
              <a:rPr lang="en-GB" altLang="zh-CN" sz="1050" dirty="0"/>
            </a:br>
            <a:br>
              <a:rPr lang="en-GB" altLang="zh-CN" sz="1050" dirty="0"/>
            </a:br>
            <a:r>
              <a:rPr lang="en-GB" altLang="zh-CN" sz="1050" dirty="0"/>
              <a:t>    </a:t>
            </a:r>
            <a:r>
              <a:rPr lang="en-GB" altLang="zh-CN" sz="1050" dirty="0" err="1"/>
              <a:t>SynchronizedRGB</a:t>
            </a:r>
            <a:r>
              <a:rPr lang="en-GB" altLang="zh-CN" sz="1050" dirty="0"/>
              <a:t> </a:t>
            </a:r>
            <a:r>
              <a:rPr lang="en-GB" altLang="zh-CN" sz="1050" dirty="0">
                <a:solidFill>
                  <a:srgbClr val="9876AA"/>
                </a:solidFill>
              </a:rPr>
              <a:t>color</a:t>
            </a:r>
            <a:r>
              <a:rPr lang="en-GB" altLang="zh-CN" sz="1050" dirty="0">
                <a:solidFill>
                  <a:srgbClr val="CC7832"/>
                </a:solidFill>
              </a:rPr>
              <a:t>;</a:t>
            </a:r>
            <a:br>
              <a:rPr lang="en-GB" altLang="zh-CN" sz="1050" dirty="0">
                <a:solidFill>
                  <a:srgbClr val="CC7832"/>
                </a:solidFill>
              </a:rPr>
            </a:br>
            <a:br>
              <a:rPr lang="en-GB" altLang="zh-CN" sz="1050" dirty="0">
                <a:solidFill>
                  <a:srgbClr val="CC7832"/>
                </a:solidFill>
              </a:rPr>
            </a:br>
            <a:r>
              <a:rPr lang="en-GB" altLang="zh-CN" sz="1050" dirty="0">
                <a:solidFill>
                  <a:srgbClr val="CC7832"/>
                </a:solidFill>
              </a:rPr>
              <a:t>    public </a:t>
            </a:r>
            <a:r>
              <a:rPr lang="en-GB" altLang="zh-CN" sz="1050" dirty="0" err="1">
                <a:solidFill>
                  <a:srgbClr val="FFC66D"/>
                </a:solidFill>
              </a:rPr>
              <a:t>SynChronizedRGBDemo</a:t>
            </a:r>
            <a:r>
              <a:rPr lang="en-GB" altLang="zh-CN" sz="1050" dirty="0"/>
              <a:t>() {</a:t>
            </a:r>
            <a:br>
              <a:rPr lang="en-GB" altLang="zh-CN" sz="1050" dirty="0"/>
            </a:br>
            <a:r>
              <a:rPr lang="en-GB" altLang="zh-CN" sz="1050" dirty="0"/>
              <a:t>        </a:t>
            </a:r>
            <a:r>
              <a:rPr lang="en-GB" altLang="zh-CN" sz="1050" dirty="0">
                <a:solidFill>
                  <a:srgbClr val="9876AA"/>
                </a:solidFill>
              </a:rPr>
              <a:t>color </a:t>
            </a:r>
            <a:r>
              <a:rPr lang="en-GB" altLang="zh-CN" sz="1050" dirty="0"/>
              <a:t>= </a:t>
            </a:r>
            <a:r>
              <a:rPr lang="en-GB" altLang="zh-CN" sz="1050" dirty="0">
                <a:solidFill>
                  <a:srgbClr val="CC7832"/>
                </a:solidFill>
              </a:rPr>
              <a:t>new </a:t>
            </a:r>
            <a:r>
              <a:rPr lang="en-GB" altLang="zh-CN" sz="1050" dirty="0" err="1"/>
              <a:t>SynchronizedRGB</a:t>
            </a:r>
            <a:r>
              <a:rPr lang="en-GB" altLang="zh-CN" sz="1050" dirty="0"/>
              <a:t>(</a:t>
            </a:r>
            <a:r>
              <a:rPr lang="en-GB" altLang="zh-CN" sz="1050" dirty="0">
                <a:solidFill>
                  <a:srgbClr val="6897BB"/>
                </a:solidFill>
              </a:rPr>
              <a:t>0</a:t>
            </a:r>
            <a:r>
              <a:rPr lang="en-GB" altLang="zh-CN" sz="1050" dirty="0">
                <a:solidFill>
                  <a:srgbClr val="CC7832"/>
                </a:solidFill>
              </a:rPr>
              <a:t>, </a:t>
            </a:r>
            <a:r>
              <a:rPr lang="en-GB" altLang="zh-CN" sz="1050" dirty="0">
                <a:solidFill>
                  <a:srgbClr val="6897BB"/>
                </a:solidFill>
              </a:rPr>
              <a:t>0</a:t>
            </a:r>
            <a:r>
              <a:rPr lang="en-GB" altLang="zh-CN" sz="1050" dirty="0">
                <a:solidFill>
                  <a:srgbClr val="CC7832"/>
                </a:solidFill>
              </a:rPr>
              <a:t>, </a:t>
            </a:r>
            <a:r>
              <a:rPr lang="en-GB" altLang="zh-CN" sz="1050" dirty="0">
                <a:solidFill>
                  <a:srgbClr val="6897BB"/>
                </a:solidFill>
              </a:rPr>
              <a:t>0</a:t>
            </a:r>
            <a:r>
              <a:rPr lang="en-GB" altLang="zh-CN" sz="1050" dirty="0">
                <a:solidFill>
                  <a:srgbClr val="CC7832"/>
                </a:solidFill>
              </a:rPr>
              <a:t>, </a:t>
            </a:r>
            <a:r>
              <a:rPr lang="en-GB" altLang="zh-CN" sz="1050" dirty="0">
                <a:solidFill>
                  <a:srgbClr val="6A8759"/>
                </a:solidFill>
              </a:rPr>
              <a:t>"Pitch Black"</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br>
              <a:rPr lang="en-GB" altLang="zh-CN" sz="1050" dirty="0"/>
            </a:br>
            <a:r>
              <a:rPr lang="en-GB" altLang="zh-CN" sz="1050" dirty="0"/>
              <a:t>    </a:t>
            </a:r>
            <a:r>
              <a:rPr lang="en-GB" altLang="zh-CN" sz="1050" dirty="0">
                <a:solidFill>
                  <a:srgbClr val="CC7832"/>
                </a:solidFill>
              </a:rPr>
              <a:t>public void </a:t>
            </a:r>
            <a:r>
              <a:rPr lang="en-GB" altLang="zh-CN" sz="1050" dirty="0">
                <a:solidFill>
                  <a:srgbClr val="FFC66D"/>
                </a:solidFill>
              </a:rPr>
              <a:t>demo</a:t>
            </a:r>
            <a:r>
              <a:rPr lang="en-GB" altLang="zh-CN" sz="1050" dirty="0"/>
              <a:t>() {</a:t>
            </a:r>
            <a:br>
              <a:rPr lang="en-GB" altLang="zh-CN" sz="1050" dirty="0"/>
            </a:br>
            <a:r>
              <a:rPr lang="en-GB" altLang="zh-CN" sz="1050" dirty="0"/>
              <a:t>        Thread t1 = </a:t>
            </a:r>
            <a:r>
              <a:rPr lang="en-GB" altLang="zh-CN" sz="1050" dirty="0">
                <a:solidFill>
                  <a:srgbClr val="CC7832"/>
                </a:solidFill>
              </a:rPr>
              <a:t>new </a:t>
            </a:r>
            <a:r>
              <a:rPr lang="en-GB" altLang="zh-CN" sz="1050" dirty="0"/>
              <a:t>Thread(</a:t>
            </a:r>
            <a:r>
              <a:rPr lang="en-GB" altLang="zh-CN" sz="1050" dirty="0">
                <a:solidFill>
                  <a:srgbClr val="CC7832"/>
                </a:solidFill>
              </a:rPr>
              <a:t>new </a:t>
            </a:r>
            <a:r>
              <a:rPr lang="en-GB" altLang="zh-CN" sz="1050" dirty="0"/>
              <a:t>Runnable() {</a:t>
            </a:r>
            <a:br>
              <a:rPr lang="en-GB" altLang="zh-CN" sz="1050" dirty="0"/>
            </a:br>
            <a:r>
              <a:rPr lang="en-GB" altLang="zh-CN" sz="1050" dirty="0"/>
              <a:t>            </a:t>
            </a:r>
            <a:r>
              <a:rPr lang="en-GB" altLang="zh-CN" sz="1050" dirty="0">
                <a:solidFill>
                  <a:srgbClr val="BBB529"/>
                </a:solidFill>
              </a:rPr>
              <a:t>@Override</a:t>
            </a:r>
            <a:br>
              <a:rPr lang="en-GB" altLang="zh-CN" sz="1050" dirty="0">
                <a:solidFill>
                  <a:srgbClr val="BBB529"/>
                </a:solidFill>
              </a:rPr>
            </a:br>
            <a:r>
              <a:rPr lang="en-GB" altLang="zh-CN" sz="1050" dirty="0">
                <a:solidFill>
                  <a:srgbClr val="BBB529"/>
                </a:solidFill>
              </a:rPr>
              <a:t>            </a:t>
            </a:r>
            <a:r>
              <a:rPr lang="en-GB" altLang="zh-CN" sz="1050" dirty="0">
                <a:solidFill>
                  <a:srgbClr val="CC7832"/>
                </a:solidFill>
              </a:rPr>
              <a:t>public void </a:t>
            </a:r>
            <a:r>
              <a:rPr lang="en-GB" altLang="zh-CN" sz="1050" dirty="0">
                <a:solidFill>
                  <a:srgbClr val="FFC66D"/>
                </a:solidFill>
              </a:rPr>
              <a:t>run</a:t>
            </a:r>
            <a:r>
              <a:rPr lang="en-GB" altLang="zh-CN" sz="1050" dirty="0"/>
              <a:t>() {</a:t>
            </a:r>
            <a:br>
              <a:rPr lang="en-GB" altLang="zh-CN" sz="1050" dirty="0"/>
            </a:br>
            <a:r>
              <a:rPr lang="en-GB" altLang="zh-CN" sz="1050" dirty="0"/>
              <a:t>                </a:t>
            </a:r>
            <a:r>
              <a:rPr lang="en-GB" altLang="zh-CN" sz="1050" dirty="0">
                <a:solidFill>
                  <a:srgbClr val="CC7832"/>
                </a:solidFill>
              </a:rPr>
              <a:t>int </a:t>
            </a:r>
            <a:r>
              <a:rPr lang="en-GB" altLang="zh-CN" sz="1050" dirty="0" err="1"/>
              <a:t>myColorInt</a:t>
            </a:r>
            <a:r>
              <a:rPr lang="en-GB" altLang="zh-CN" sz="1050" dirty="0"/>
              <a:t> = </a:t>
            </a:r>
            <a:r>
              <a:rPr lang="en-GB" altLang="zh-CN" sz="1050" dirty="0" err="1">
                <a:solidFill>
                  <a:srgbClr val="9876AA"/>
                </a:solidFill>
              </a:rPr>
              <a:t>color</a:t>
            </a:r>
            <a:r>
              <a:rPr lang="en-GB" altLang="zh-CN" sz="1050" dirty="0" err="1"/>
              <a:t>.getRGB</a:t>
            </a:r>
            <a:r>
              <a:rPr lang="en-GB" altLang="zh-CN" sz="1050" dirty="0"/>
              <a:t>()</a:t>
            </a:r>
            <a:r>
              <a:rPr lang="en-GB" altLang="zh-CN" sz="1050" dirty="0">
                <a:solidFill>
                  <a:srgbClr val="CC7832"/>
                </a:solidFill>
              </a:rPr>
              <a:t>;      </a:t>
            </a:r>
            <a:r>
              <a:rPr lang="en-GB" altLang="zh-CN" sz="1050" dirty="0">
                <a:solidFill>
                  <a:srgbClr val="808080"/>
                </a:solidFill>
              </a:rPr>
              <a:t>//Statement 1</a:t>
            </a:r>
            <a:br>
              <a:rPr lang="en-GB" altLang="zh-CN" sz="1050" dirty="0">
                <a:solidFill>
                  <a:srgbClr val="808080"/>
                </a:solidFill>
              </a:rPr>
            </a:br>
            <a:r>
              <a:rPr lang="en-GB" altLang="zh-CN" sz="1050" dirty="0">
                <a:solidFill>
                  <a:srgbClr val="808080"/>
                </a:solidFill>
              </a:rPr>
              <a:t>                </a:t>
            </a:r>
            <a:r>
              <a:rPr lang="en-GB" altLang="zh-CN" sz="1050" dirty="0" err="1"/>
              <a:t>System.</a:t>
            </a:r>
            <a:r>
              <a:rPr lang="en-GB" altLang="zh-CN" sz="1050" i="1" dirty="0" err="1">
                <a:solidFill>
                  <a:srgbClr val="9876AA"/>
                </a:solidFill>
              </a:rPr>
              <a:t>out</a:t>
            </a:r>
            <a:r>
              <a:rPr lang="en-GB" altLang="zh-CN" sz="1050" dirty="0" err="1"/>
              <a:t>.println</a:t>
            </a:r>
            <a:r>
              <a:rPr lang="en-GB" altLang="zh-CN" sz="1050" dirty="0"/>
              <a:t>(</a:t>
            </a:r>
            <a:r>
              <a:rPr lang="en-GB" altLang="zh-CN" sz="1050" dirty="0" err="1"/>
              <a:t>myColorInt</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try </a:t>
            </a:r>
            <a:r>
              <a:rPr lang="en-GB" altLang="zh-CN" sz="1050" dirty="0"/>
              <a:t>{</a:t>
            </a:r>
            <a:br>
              <a:rPr lang="en-GB" altLang="zh-CN" sz="1050" dirty="0"/>
            </a:br>
            <a:r>
              <a:rPr lang="en-GB" altLang="zh-CN" sz="1050" dirty="0"/>
              <a:t>                    </a:t>
            </a:r>
            <a:r>
              <a:rPr lang="en-GB" altLang="zh-CN" sz="1050" dirty="0" err="1"/>
              <a:t>Thread.</a:t>
            </a:r>
            <a:r>
              <a:rPr lang="en-GB" altLang="zh-CN" sz="1050" i="1" dirty="0" err="1"/>
              <a:t>sleep</a:t>
            </a:r>
            <a:r>
              <a:rPr lang="en-GB" altLang="zh-CN" sz="1050" dirty="0"/>
              <a:t>(</a:t>
            </a:r>
            <a:r>
              <a:rPr lang="en-GB" altLang="zh-CN" sz="1050" dirty="0">
                <a:solidFill>
                  <a:srgbClr val="6897BB"/>
                </a:solidFill>
              </a:rPr>
              <a:t>1000</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 </a:t>
            </a:r>
            <a:r>
              <a:rPr lang="en-GB" altLang="zh-CN" sz="1050" dirty="0">
                <a:solidFill>
                  <a:srgbClr val="CC7832"/>
                </a:solidFill>
              </a:rPr>
              <a:t>catch </a:t>
            </a:r>
            <a:r>
              <a:rPr lang="en-GB" altLang="zh-CN" sz="1050" dirty="0"/>
              <a:t>(</a:t>
            </a:r>
            <a:r>
              <a:rPr lang="en-GB" altLang="zh-CN" sz="1050" dirty="0" err="1"/>
              <a:t>InterruptedException</a:t>
            </a:r>
            <a:r>
              <a:rPr lang="en-GB" altLang="zh-CN" sz="1050" dirty="0"/>
              <a:t> e) {</a:t>
            </a:r>
            <a:br>
              <a:rPr lang="en-GB" altLang="zh-CN" sz="1050" dirty="0"/>
            </a:br>
            <a:r>
              <a:rPr lang="en-GB" altLang="zh-CN" sz="1050" dirty="0"/>
              <a:t>                    </a:t>
            </a:r>
            <a:r>
              <a:rPr lang="en-GB" altLang="zh-CN" sz="1050" dirty="0" err="1"/>
              <a:t>e.printStackTrace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r>
              <a:rPr lang="en-GB" altLang="zh-CN" sz="1050" dirty="0"/>
              <a:t>                String </a:t>
            </a:r>
            <a:r>
              <a:rPr lang="en-GB" altLang="zh-CN" sz="1050" dirty="0" err="1"/>
              <a:t>myColorName</a:t>
            </a:r>
            <a:r>
              <a:rPr lang="en-GB" altLang="zh-CN" sz="1050" dirty="0"/>
              <a:t> = </a:t>
            </a:r>
            <a:r>
              <a:rPr lang="en-GB" altLang="zh-CN" sz="1050" dirty="0" err="1">
                <a:solidFill>
                  <a:srgbClr val="9876AA"/>
                </a:solidFill>
              </a:rPr>
              <a:t>color</a:t>
            </a:r>
            <a:r>
              <a:rPr lang="en-GB" altLang="zh-CN" sz="1050" dirty="0" err="1"/>
              <a:t>.getName</a:t>
            </a:r>
            <a:r>
              <a:rPr lang="en-GB" altLang="zh-CN" sz="1050" dirty="0"/>
              <a:t>()</a:t>
            </a:r>
            <a:r>
              <a:rPr lang="en-GB" altLang="zh-CN" sz="1050" dirty="0">
                <a:solidFill>
                  <a:srgbClr val="CC7832"/>
                </a:solidFill>
              </a:rPr>
              <a:t>; </a:t>
            </a:r>
            <a:r>
              <a:rPr lang="en-GB" altLang="zh-CN" sz="1050" dirty="0">
                <a:solidFill>
                  <a:srgbClr val="808080"/>
                </a:solidFill>
              </a:rPr>
              <a:t>//Statement 2</a:t>
            </a:r>
            <a:br>
              <a:rPr lang="en-GB" altLang="zh-CN" sz="1050" dirty="0">
                <a:solidFill>
                  <a:srgbClr val="808080"/>
                </a:solidFill>
              </a:rPr>
            </a:br>
            <a:r>
              <a:rPr lang="en-GB" altLang="zh-CN" sz="1050" dirty="0">
                <a:solidFill>
                  <a:srgbClr val="808080"/>
                </a:solidFill>
              </a:rPr>
              <a:t>                </a:t>
            </a:r>
            <a:r>
              <a:rPr lang="en-GB" altLang="zh-CN" sz="1050" dirty="0" err="1"/>
              <a:t>System.</a:t>
            </a:r>
            <a:r>
              <a:rPr lang="en-GB" altLang="zh-CN" sz="1050" i="1" dirty="0" err="1">
                <a:solidFill>
                  <a:srgbClr val="9876AA"/>
                </a:solidFill>
              </a:rPr>
              <a:t>out</a:t>
            </a:r>
            <a:r>
              <a:rPr lang="en-GB" altLang="zh-CN" sz="1050" dirty="0" err="1"/>
              <a:t>.println</a:t>
            </a:r>
            <a:r>
              <a:rPr lang="en-GB" altLang="zh-CN" sz="1050" dirty="0"/>
              <a:t>(</a:t>
            </a:r>
            <a:r>
              <a:rPr lang="en-GB" altLang="zh-CN" sz="1050" dirty="0" err="1"/>
              <a:t>myColorName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r>
              <a:rPr lang="en-GB" altLang="zh-CN" sz="1050" dirty="0"/>
              <a:t>        })</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t1.start()</a:t>
            </a:r>
            <a:r>
              <a:rPr lang="en-GB" altLang="zh-CN" sz="1050" dirty="0">
                <a:solidFill>
                  <a:srgbClr val="CC7832"/>
                </a:solidFill>
              </a:rPr>
              <a:t>;</a:t>
            </a:r>
            <a:br>
              <a:rPr lang="en-GB" altLang="zh-CN" sz="1050" dirty="0">
                <a:solidFill>
                  <a:srgbClr val="CC7832"/>
                </a:solidFill>
              </a:rPr>
            </a:br>
            <a:br>
              <a:rPr lang="en-GB" altLang="zh-CN" sz="1050" dirty="0">
                <a:solidFill>
                  <a:srgbClr val="CC7832"/>
                </a:solidFill>
              </a:rPr>
            </a:br>
            <a:r>
              <a:rPr lang="en-GB" altLang="zh-CN" sz="1050" dirty="0">
                <a:solidFill>
                  <a:srgbClr val="CC7832"/>
                </a:solidFill>
              </a:rPr>
              <a:t>      </a:t>
            </a: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Defining and Starting a Thread</a:t>
            </a:r>
            <a:endParaRPr kumimoji="1" lang="zh-CN" altLang="en-US" dirty="0">
              <a:effectLst>
                <a:outerShdw blurRad="50800" dist="38100" dir="2700000" algn="tl" rotWithShape="0">
                  <a:prstClr val="black">
                    <a:alpha val="40000"/>
                  </a:prstClr>
                </a:outerShdw>
              </a:effectLst>
            </a:endParaRPr>
          </a:p>
        </p:txBody>
      </p:sp>
      <p:sp>
        <p:nvSpPr>
          <p:cNvPr id="3" name="内容占位符 2"/>
          <p:cNvSpPr>
            <a:spLocks noGrp="1"/>
          </p:cNvSpPr>
          <p:nvPr>
            <p:ph idx="1"/>
          </p:nvPr>
        </p:nvSpPr>
        <p:spPr/>
        <p:txBody>
          <a:bodyPr>
            <a:normAutofit lnSpcReduction="10000"/>
          </a:bodyPr>
          <a:lstStyle/>
          <a:p>
            <a:r>
              <a:rPr lang="en-US" altLang="zh-CN" dirty="0"/>
              <a:t>An application that creates an instance of </a:t>
            </a:r>
            <a:r>
              <a:rPr lang="en-US" altLang="zh-CN" dirty="0">
                <a:solidFill>
                  <a:schemeClr val="tx2"/>
                </a:solidFill>
              </a:rPr>
              <a:t>Thread</a:t>
            </a:r>
            <a:r>
              <a:rPr lang="en-US" altLang="zh-CN" dirty="0"/>
              <a:t> must provide the code that will run in that thread. </a:t>
            </a:r>
            <a:endParaRPr lang="en-US" altLang="zh-CN" dirty="0"/>
          </a:p>
          <a:p>
            <a:r>
              <a:rPr lang="en-US" altLang="zh-CN" dirty="0"/>
              <a:t>There are two ways to do this:</a:t>
            </a:r>
            <a:endParaRPr lang="en-US" altLang="zh-CN" dirty="0"/>
          </a:p>
          <a:p>
            <a:r>
              <a:rPr lang="en-US" altLang="zh-CN" i="1" dirty="0">
                <a:solidFill>
                  <a:srgbClr val="FF0000"/>
                </a:solidFill>
              </a:rPr>
              <a:t>Provide a Runnable object.</a:t>
            </a:r>
            <a:r>
              <a:rPr lang="en-US" altLang="zh-CN" dirty="0">
                <a:solidFill>
                  <a:srgbClr val="FF0000"/>
                </a:solidFill>
              </a:rPr>
              <a:t> </a:t>
            </a:r>
            <a:endParaRPr lang="en-US" altLang="zh-CN" dirty="0">
              <a:solidFill>
                <a:srgbClr val="FF0000"/>
              </a:solidFill>
            </a:endParaRPr>
          </a:p>
          <a:p>
            <a:pPr lvl="1"/>
            <a:r>
              <a:rPr lang="en-US" altLang="zh-CN" dirty="0"/>
              <a:t>The </a:t>
            </a:r>
            <a:r>
              <a:rPr lang="en-US" altLang="zh-CN" dirty="0">
                <a:solidFill>
                  <a:schemeClr val="tx2"/>
                </a:solidFill>
              </a:rPr>
              <a:t>Runnable</a:t>
            </a:r>
            <a:r>
              <a:rPr lang="en-US" altLang="zh-CN" dirty="0"/>
              <a:t> interface </a:t>
            </a:r>
            <a:r>
              <a:rPr lang="en-US" altLang="zh-CN" dirty="0">
                <a:solidFill>
                  <a:srgbClr val="FF0000"/>
                </a:solidFill>
              </a:rPr>
              <a:t>defines a single method, run</a:t>
            </a:r>
            <a:r>
              <a:rPr lang="en-US" altLang="zh-CN" dirty="0"/>
              <a:t>, meant to contain the code executed in the thread. The </a:t>
            </a:r>
            <a:r>
              <a:rPr lang="en-US" altLang="zh-CN" dirty="0">
                <a:solidFill>
                  <a:schemeClr val="tx2"/>
                </a:solidFill>
              </a:rPr>
              <a:t>Runnable</a:t>
            </a:r>
            <a:r>
              <a:rPr lang="en-US" altLang="zh-CN" dirty="0"/>
              <a:t> object is passed to the Thread constructor, as in the </a:t>
            </a:r>
            <a:r>
              <a:rPr lang="en-US" altLang="zh-CN" dirty="0">
                <a:solidFill>
                  <a:schemeClr val="tx2"/>
                </a:solidFill>
              </a:rPr>
              <a:t>HelloRunnable</a:t>
            </a:r>
            <a:r>
              <a:rPr lang="en-US" altLang="zh-CN" dirty="0"/>
              <a:t> example:</a:t>
            </a:r>
            <a:endParaRPr lang="en-US" altLang="zh-CN" dirty="0"/>
          </a:p>
          <a:p>
            <a:pPr marL="541655" lvl="1" indent="0">
              <a:buNone/>
            </a:pPr>
            <a:r>
              <a:rPr lang="en-US" altLang="zh-CN" dirty="0">
                <a:solidFill>
                  <a:schemeClr val="tx2"/>
                </a:solidFill>
                <a:latin typeface="Consolas" panose="020B0609020204030204" pitchFamily="49" charset="0"/>
                <a:cs typeface="Consolas" panose="020B0609020204030204" pitchFamily="49" charset="0"/>
              </a:rPr>
              <a:t>public class </a:t>
            </a:r>
            <a:r>
              <a:rPr lang="en-US" altLang="zh-CN" dirty="0" err="1">
                <a:solidFill>
                  <a:schemeClr val="tx2"/>
                </a:solidFill>
                <a:latin typeface="Consolas" panose="020B0609020204030204" pitchFamily="49" charset="0"/>
                <a:cs typeface="Consolas" panose="020B0609020204030204" pitchFamily="49" charset="0"/>
              </a:rPr>
              <a:t>HelloRunnable</a:t>
            </a:r>
            <a:r>
              <a:rPr lang="en-US" altLang="zh-CN" dirty="0">
                <a:solidFill>
                  <a:schemeClr val="tx2"/>
                </a:solidFill>
                <a:latin typeface="Consolas" panose="020B0609020204030204" pitchFamily="49" charset="0"/>
                <a:cs typeface="Consolas" panose="020B0609020204030204" pitchFamily="49" charset="0"/>
              </a:rPr>
              <a:t> </a:t>
            </a:r>
            <a:r>
              <a:rPr lang="en-US" altLang="zh-CN" dirty="0">
                <a:solidFill>
                  <a:srgbClr val="FF0000"/>
                </a:solidFill>
                <a:latin typeface="Consolas" panose="020B0609020204030204" pitchFamily="49" charset="0"/>
                <a:cs typeface="Consolas" panose="020B0609020204030204" pitchFamily="49" charset="0"/>
              </a:rPr>
              <a:t>implements Runnable</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public void run()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System.out.println</a:t>
            </a:r>
            <a:r>
              <a:rPr lang="en-US" altLang="zh-CN" dirty="0">
                <a:solidFill>
                  <a:schemeClr val="tx2"/>
                </a:solidFill>
                <a:latin typeface="Consolas" panose="020B0609020204030204" pitchFamily="49" charset="0"/>
                <a:cs typeface="Consolas" panose="020B0609020204030204" pitchFamily="49" charset="0"/>
              </a:rPr>
              <a:t>("Hello from a thread!");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public static void main(String </a:t>
            </a:r>
            <a:r>
              <a:rPr lang="en-US" altLang="zh-CN" dirty="0" err="1">
                <a:solidFill>
                  <a:schemeClr val="tx2"/>
                </a:solidFill>
                <a:latin typeface="Consolas" panose="020B0609020204030204" pitchFamily="49" charset="0"/>
                <a:cs typeface="Consolas" panose="020B0609020204030204" pitchFamily="49" charset="0"/>
              </a:rPr>
              <a:t>args</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(new Thread(new </a:t>
            </a:r>
            <a:r>
              <a:rPr lang="en-US" altLang="zh-CN" dirty="0" err="1">
                <a:solidFill>
                  <a:schemeClr val="tx2"/>
                </a:solidFill>
                <a:latin typeface="Consolas" panose="020B0609020204030204" pitchFamily="49" charset="0"/>
                <a:cs typeface="Consolas" panose="020B0609020204030204" pitchFamily="49" charset="0"/>
              </a:rPr>
              <a:t>HelloRunnable</a:t>
            </a:r>
            <a:r>
              <a:rPr lang="en-US" altLang="zh-CN" dirty="0">
                <a:solidFill>
                  <a:schemeClr val="tx2"/>
                </a:solidFill>
                <a:latin typeface="Consolas" panose="020B0609020204030204" pitchFamily="49" charset="0"/>
                <a:cs typeface="Consolas" panose="020B0609020204030204" pitchFamily="49" charset="0"/>
              </a:rPr>
              <a:t>())).start();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zh-CN" dirty="0">
                <a:solidFill>
                  <a:schemeClr val="tx2"/>
                </a:solidFill>
                <a:latin typeface="Consolas" panose="020B0609020204030204" pitchFamily="49" charset="0"/>
                <a:cs typeface="Consolas" panose="020B0609020204030204" pitchFamily="49" charset="0"/>
              </a:rPr>
              <a:t>}</a:t>
            </a:r>
            <a:endParaRPr lang="en-US" altLang="zh-CN" dirty="0">
              <a:solidFill>
                <a:schemeClr val="tx2"/>
              </a:solidFill>
              <a:latin typeface="Consolas" panose="020B0609020204030204" pitchFamily="49" charset="0"/>
              <a:cs typeface="Consolas" panose="020B0609020204030204" pitchFamily="49" charset="0"/>
            </a:endParaRPr>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10" name="标题 1"/>
          <p:cNvSpPr>
            <a:spLocks noGrp="1"/>
          </p:cNvSpPr>
          <p:nvPr>
            <p:ph type="title"/>
          </p:nvPr>
        </p:nvSpPr>
        <p:spPr>
          <a:xfrm>
            <a:off x="107504" y="105708"/>
            <a:ext cx="6228970" cy="413814"/>
          </a:xfrm>
          <a:effectLst>
            <a:outerShdw blurRad="50800" dist="38100" dir="2700000" algn="tl" rotWithShape="0">
              <a:prstClr val="black">
                <a:alpha val="40000"/>
              </a:prstClr>
            </a:outerShdw>
          </a:effectLst>
        </p:spPr>
        <p:txBody>
          <a:bodyPr/>
          <a:lstStyle/>
          <a:p>
            <a:r>
              <a:rPr lang="en-US" altLang="zh-CN" dirty="0">
                <a:effectLst/>
              </a:rPr>
              <a:t>A Synchronized Class Example</a:t>
            </a:r>
            <a:endParaRPr kumimoji="1" lang="zh-CN" altLang="en-US" dirty="0"/>
          </a:p>
        </p:txBody>
      </p:sp>
      <p:sp>
        <p:nvSpPr>
          <p:cNvPr id="6" name="矩形 5"/>
          <p:cNvSpPr/>
          <p:nvPr/>
        </p:nvSpPr>
        <p:spPr>
          <a:xfrm>
            <a:off x="1308684" y="735546"/>
            <a:ext cx="6696744" cy="2677656"/>
          </a:xfrm>
          <a:prstGeom prst="rect">
            <a:avLst/>
          </a:prstGeom>
        </p:spPr>
        <p:txBody>
          <a:bodyPr wrap="square">
            <a:spAutoFit/>
          </a:bodyPr>
          <a:lstStyle/>
          <a:p>
            <a:r>
              <a:rPr lang="en-GB" altLang="zh-CN" sz="1050" dirty="0">
                <a:solidFill>
                  <a:srgbClr val="CC7832"/>
                </a:solidFill>
              </a:rPr>
              <a:t>        </a:t>
            </a:r>
            <a:r>
              <a:rPr lang="en-GB" altLang="zh-CN" sz="1050" dirty="0"/>
              <a:t>Thread t2 = </a:t>
            </a:r>
            <a:r>
              <a:rPr lang="en-GB" altLang="zh-CN" sz="1050" dirty="0">
                <a:solidFill>
                  <a:srgbClr val="CC7832"/>
                </a:solidFill>
              </a:rPr>
              <a:t>new </a:t>
            </a:r>
            <a:r>
              <a:rPr lang="en-GB" altLang="zh-CN" sz="1050" dirty="0"/>
              <a:t>Thread(</a:t>
            </a:r>
            <a:r>
              <a:rPr lang="en-GB" altLang="zh-CN" sz="1050" dirty="0">
                <a:solidFill>
                  <a:srgbClr val="CC7832"/>
                </a:solidFill>
              </a:rPr>
              <a:t>new </a:t>
            </a:r>
            <a:r>
              <a:rPr lang="en-GB" altLang="zh-CN" sz="1050" dirty="0"/>
              <a:t>Runnable() {</a:t>
            </a:r>
            <a:br>
              <a:rPr lang="en-GB" altLang="zh-CN" sz="1050" dirty="0"/>
            </a:br>
            <a:r>
              <a:rPr lang="en-GB" altLang="zh-CN" sz="1050" dirty="0"/>
              <a:t>            </a:t>
            </a:r>
            <a:r>
              <a:rPr lang="en-GB" altLang="zh-CN" sz="1050" dirty="0">
                <a:solidFill>
                  <a:srgbClr val="BBB529"/>
                </a:solidFill>
              </a:rPr>
              <a:t>@Override</a:t>
            </a:r>
            <a:br>
              <a:rPr lang="en-GB" altLang="zh-CN" sz="1050" dirty="0">
                <a:solidFill>
                  <a:srgbClr val="BBB529"/>
                </a:solidFill>
              </a:rPr>
            </a:br>
            <a:r>
              <a:rPr lang="en-GB" altLang="zh-CN" sz="1050" dirty="0">
                <a:solidFill>
                  <a:srgbClr val="BBB529"/>
                </a:solidFill>
              </a:rPr>
              <a:t>            </a:t>
            </a:r>
            <a:r>
              <a:rPr lang="en-GB" altLang="zh-CN" sz="1050" dirty="0">
                <a:solidFill>
                  <a:srgbClr val="CC7832"/>
                </a:solidFill>
              </a:rPr>
              <a:t>public void </a:t>
            </a:r>
            <a:r>
              <a:rPr lang="en-GB" altLang="zh-CN" sz="1050" dirty="0">
                <a:solidFill>
                  <a:srgbClr val="FFC66D"/>
                </a:solidFill>
              </a:rPr>
              <a:t>run</a:t>
            </a:r>
            <a:r>
              <a:rPr lang="en-GB" altLang="zh-CN" sz="1050" dirty="0"/>
              <a:t>() {</a:t>
            </a:r>
            <a:br>
              <a:rPr lang="en-GB" altLang="zh-CN" sz="1050" dirty="0"/>
            </a:br>
            <a:r>
              <a:rPr lang="en-GB" altLang="zh-CN" sz="1050" dirty="0"/>
              <a:t>                </a:t>
            </a:r>
            <a:r>
              <a:rPr lang="en-GB" altLang="zh-CN" sz="1050" dirty="0" err="1">
                <a:solidFill>
                  <a:srgbClr val="9876AA"/>
                </a:solidFill>
              </a:rPr>
              <a:t>color</a:t>
            </a:r>
            <a:r>
              <a:rPr lang="en-GB" altLang="zh-CN" sz="1050" dirty="0" err="1"/>
              <a:t>.set</a:t>
            </a:r>
            <a:r>
              <a:rPr lang="en-GB" altLang="zh-CN" sz="1050" dirty="0"/>
              <a:t>(</a:t>
            </a:r>
            <a:r>
              <a:rPr lang="en-GB" altLang="zh-CN" sz="1050" dirty="0">
                <a:solidFill>
                  <a:srgbClr val="6897BB"/>
                </a:solidFill>
              </a:rPr>
              <a:t>255</a:t>
            </a:r>
            <a:r>
              <a:rPr lang="en-GB" altLang="zh-CN" sz="1050" dirty="0">
                <a:solidFill>
                  <a:srgbClr val="CC7832"/>
                </a:solidFill>
              </a:rPr>
              <a:t>, </a:t>
            </a:r>
            <a:r>
              <a:rPr lang="en-GB" altLang="zh-CN" sz="1050" dirty="0">
                <a:solidFill>
                  <a:srgbClr val="6897BB"/>
                </a:solidFill>
              </a:rPr>
              <a:t>0</a:t>
            </a:r>
            <a:r>
              <a:rPr lang="en-GB" altLang="zh-CN" sz="1050" dirty="0">
                <a:solidFill>
                  <a:srgbClr val="CC7832"/>
                </a:solidFill>
              </a:rPr>
              <a:t>, </a:t>
            </a:r>
            <a:r>
              <a:rPr lang="en-GB" altLang="zh-CN" sz="1050" dirty="0">
                <a:solidFill>
                  <a:srgbClr val="6897BB"/>
                </a:solidFill>
              </a:rPr>
              <a:t>0</a:t>
            </a:r>
            <a:r>
              <a:rPr lang="en-GB" altLang="zh-CN" sz="1050" dirty="0">
                <a:solidFill>
                  <a:srgbClr val="CC7832"/>
                </a:solidFill>
              </a:rPr>
              <a:t>, </a:t>
            </a:r>
            <a:r>
              <a:rPr lang="en-GB" altLang="zh-CN" sz="1050" dirty="0">
                <a:solidFill>
                  <a:srgbClr val="6A8759"/>
                </a:solidFill>
              </a:rPr>
              <a:t>"Scarlet"</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r>
              <a:rPr lang="en-GB" altLang="zh-CN" sz="1050" dirty="0"/>
              <a:t>        })</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t2.start()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br>
              <a:rPr lang="en-GB" altLang="zh-CN" sz="1050" dirty="0"/>
            </a:br>
            <a:r>
              <a:rPr lang="en-GB" altLang="zh-CN" sz="1050" dirty="0"/>
              <a:t>    </a:t>
            </a:r>
            <a:r>
              <a:rPr lang="en-GB" altLang="zh-CN" sz="1050" dirty="0">
                <a:solidFill>
                  <a:srgbClr val="CC7832"/>
                </a:solidFill>
              </a:rPr>
              <a:t>public static void </a:t>
            </a:r>
            <a:r>
              <a:rPr lang="en-GB" altLang="zh-CN" sz="1050" dirty="0">
                <a:solidFill>
                  <a:srgbClr val="FFC66D"/>
                </a:solidFill>
              </a:rPr>
              <a:t>main</a:t>
            </a:r>
            <a:r>
              <a:rPr lang="en-GB" altLang="zh-CN" sz="1050" dirty="0"/>
              <a:t>(String </a:t>
            </a:r>
            <a:r>
              <a:rPr lang="en-GB" altLang="zh-CN" sz="1050" dirty="0" err="1"/>
              <a:t>args</a:t>
            </a:r>
            <a:r>
              <a:rPr lang="en-GB" altLang="zh-CN" sz="1050" dirty="0"/>
              <a:t>[])</a:t>
            </a:r>
            <a:br>
              <a:rPr lang="en-GB" altLang="zh-CN" sz="1050" dirty="0"/>
            </a:br>
            <a:r>
              <a:rPr lang="en-GB" altLang="zh-CN" sz="1050" dirty="0"/>
              <a:t>            </a:t>
            </a:r>
            <a:r>
              <a:rPr lang="en-GB" altLang="zh-CN" sz="1050" dirty="0">
                <a:solidFill>
                  <a:srgbClr val="CC7832"/>
                </a:solidFill>
              </a:rPr>
              <a:t>throws </a:t>
            </a:r>
            <a:r>
              <a:rPr lang="en-GB" altLang="zh-CN" sz="1050" dirty="0" err="1"/>
              <a:t>InterruptedException</a:t>
            </a:r>
            <a:r>
              <a:rPr lang="en-GB" altLang="zh-CN" sz="1050" dirty="0"/>
              <a:t> {</a:t>
            </a:r>
            <a:br>
              <a:rPr lang="en-GB" altLang="zh-CN" sz="1050" dirty="0"/>
            </a:br>
            <a:r>
              <a:rPr lang="en-GB" altLang="zh-CN" sz="1050" dirty="0"/>
              <a:t>        </a:t>
            </a:r>
            <a:r>
              <a:rPr lang="en-GB" altLang="zh-CN" sz="1050" dirty="0" err="1"/>
              <a:t>SynChronizedRGBDemo</a:t>
            </a:r>
            <a:r>
              <a:rPr lang="en-GB" altLang="zh-CN" sz="1050" dirty="0"/>
              <a:t> s = </a:t>
            </a:r>
            <a:r>
              <a:rPr lang="en-GB" altLang="zh-CN" sz="1050" dirty="0">
                <a:solidFill>
                  <a:srgbClr val="CC7832"/>
                </a:solidFill>
              </a:rPr>
              <a:t>new </a:t>
            </a:r>
            <a:r>
              <a:rPr lang="en-GB" altLang="zh-CN" sz="1050" dirty="0" err="1"/>
              <a:t>SynChronizedRGBDemo</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s.demo</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r>
              <a:rPr lang="en-GB" altLang="zh-CN" sz="1050" dirty="0"/>
              <a:t>}</a:t>
            </a:r>
            <a:br>
              <a:rPr lang="en-GB" altLang="zh-CN" sz="1050" dirty="0"/>
            </a:br>
            <a:endParaRPr lang="zh-CN" altLang="en-US" sz="1050" dirty="0"/>
          </a:p>
        </p:txBody>
      </p:sp>
      <p:pic>
        <p:nvPicPr>
          <p:cNvPr id="2" name="图片 1"/>
          <p:cNvPicPr>
            <a:picLocks noChangeAspect="1"/>
          </p:cNvPicPr>
          <p:nvPr/>
        </p:nvPicPr>
        <p:blipFill>
          <a:blip r:embed="rId1"/>
          <a:stretch>
            <a:fillRect/>
          </a:stretch>
        </p:blipFill>
        <p:spPr>
          <a:xfrm>
            <a:off x="4403358" y="3150654"/>
            <a:ext cx="3429000" cy="1257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758862" cy="413814"/>
          </a:xfrm>
          <a:effectLst>
            <a:outerShdw blurRad="50800" dist="38100" dir="2700000" algn="tl" rotWithShape="0">
              <a:prstClr val="black">
                <a:alpha val="40000"/>
              </a:prstClr>
            </a:outerShdw>
          </a:effectLst>
        </p:spPr>
        <p:txBody>
          <a:bodyPr/>
          <a:lstStyle/>
          <a:p>
            <a:r>
              <a:rPr lang="en-US" altLang="zh-CN" dirty="0">
                <a:effectLst/>
              </a:rPr>
              <a:t>A Strategy for Defining Immutable Objects</a:t>
            </a:r>
            <a:endParaRPr kumimoji="1" lang="zh-CN" altLang="en-US" dirty="0"/>
          </a:p>
        </p:txBody>
      </p:sp>
      <p:sp>
        <p:nvSpPr>
          <p:cNvPr id="3" name="内容占位符 2"/>
          <p:cNvSpPr>
            <a:spLocks noGrp="1"/>
          </p:cNvSpPr>
          <p:nvPr>
            <p:ph idx="1"/>
          </p:nvPr>
        </p:nvSpPr>
        <p:spPr/>
        <p:txBody>
          <a:bodyPr>
            <a:normAutofit/>
          </a:bodyPr>
          <a:lstStyle/>
          <a:p>
            <a:r>
              <a:rPr lang="en-US" altLang="zh-CN" dirty="0"/>
              <a:t>The following rules define a simple strategy for creating immutable objects. </a:t>
            </a:r>
            <a:endParaRPr lang="en-US" altLang="zh-CN" dirty="0"/>
          </a:p>
          <a:p>
            <a:pPr lvl="1"/>
            <a:r>
              <a:rPr lang="en-US" altLang="zh-CN" dirty="0"/>
              <a:t>Don't provide "</a:t>
            </a:r>
            <a:r>
              <a:rPr lang="en-US" altLang="zh-CN" dirty="0">
                <a:solidFill>
                  <a:srgbClr val="FF0000"/>
                </a:solidFill>
              </a:rPr>
              <a:t>setter</a:t>
            </a:r>
            <a:r>
              <a:rPr lang="en-US" altLang="zh-CN" dirty="0"/>
              <a:t>" methods — methods that modify fields or objects referred to by fields.</a:t>
            </a:r>
            <a:endParaRPr lang="en-US" altLang="zh-CN" dirty="0"/>
          </a:p>
          <a:p>
            <a:pPr lvl="1"/>
            <a:r>
              <a:rPr lang="en-US" altLang="zh-CN" dirty="0"/>
              <a:t>Make all fields </a:t>
            </a:r>
            <a:r>
              <a:rPr lang="en-US" altLang="zh-CN" dirty="0">
                <a:solidFill>
                  <a:srgbClr val="FF0000"/>
                </a:solidFill>
              </a:rPr>
              <a:t>final</a:t>
            </a:r>
            <a:r>
              <a:rPr lang="en-US" altLang="zh-CN" dirty="0"/>
              <a:t> and </a:t>
            </a:r>
            <a:r>
              <a:rPr lang="en-US" altLang="zh-CN" dirty="0">
                <a:solidFill>
                  <a:srgbClr val="FF0000"/>
                </a:solidFill>
              </a:rPr>
              <a:t>private</a:t>
            </a:r>
            <a:r>
              <a:rPr lang="en-US" altLang="zh-CN" dirty="0"/>
              <a:t>.</a:t>
            </a:r>
            <a:endParaRPr lang="en-US" altLang="zh-CN" dirty="0"/>
          </a:p>
          <a:p>
            <a:pPr lvl="1"/>
            <a:r>
              <a:rPr lang="en-US" altLang="zh-CN" dirty="0"/>
              <a:t>Don't allow subclasses to </a:t>
            </a:r>
            <a:r>
              <a:rPr lang="en-US" altLang="zh-CN" dirty="0">
                <a:solidFill>
                  <a:srgbClr val="FF0000"/>
                </a:solidFill>
              </a:rPr>
              <a:t>override</a:t>
            </a:r>
            <a:r>
              <a:rPr lang="en-US" altLang="zh-CN" dirty="0"/>
              <a:t> methods. The simplest way to do this is to declare the class as </a:t>
            </a:r>
            <a:r>
              <a:rPr lang="en-US" altLang="zh-CN" dirty="0">
                <a:solidFill>
                  <a:srgbClr val="FF0000"/>
                </a:solidFill>
              </a:rPr>
              <a:t>final</a:t>
            </a:r>
            <a:r>
              <a:rPr lang="en-US" altLang="zh-CN" dirty="0"/>
              <a:t>. A more sophisticated approach is to make the constructor </a:t>
            </a:r>
            <a:r>
              <a:rPr lang="en-US" altLang="zh-CN" dirty="0">
                <a:solidFill>
                  <a:srgbClr val="FF0000"/>
                </a:solidFill>
              </a:rPr>
              <a:t>private</a:t>
            </a:r>
            <a:r>
              <a:rPr lang="en-US" altLang="zh-CN" dirty="0"/>
              <a:t> and construct instances in </a:t>
            </a:r>
            <a:r>
              <a:rPr lang="en-US" altLang="zh-CN" dirty="0">
                <a:solidFill>
                  <a:srgbClr val="FF0000"/>
                </a:solidFill>
              </a:rPr>
              <a:t>factory</a:t>
            </a:r>
            <a:r>
              <a:rPr lang="en-US" altLang="zh-CN" dirty="0"/>
              <a:t> methods.</a:t>
            </a:r>
            <a:endParaRPr lang="en-US" altLang="zh-CN" dirty="0"/>
          </a:p>
          <a:p>
            <a:pPr lvl="1"/>
            <a:r>
              <a:rPr lang="en-US" altLang="zh-CN" dirty="0"/>
              <a:t>If the instance fields include references to </a:t>
            </a:r>
            <a:r>
              <a:rPr lang="en-US" altLang="zh-CN" dirty="0">
                <a:solidFill>
                  <a:srgbClr val="FF0000"/>
                </a:solidFill>
              </a:rPr>
              <a:t>mutable</a:t>
            </a:r>
            <a:r>
              <a:rPr lang="en-US" altLang="zh-CN" dirty="0"/>
              <a:t> objects, don't allow those objects to be changed:</a:t>
            </a:r>
            <a:endParaRPr lang="en-US" altLang="zh-CN" dirty="0"/>
          </a:p>
          <a:p>
            <a:pPr lvl="2"/>
            <a:r>
              <a:rPr lang="en-US" altLang="zh-CN" dirty="0"/>
              <a:t>Don't provide methods that </a:t>
            </a:r>
            <a:r>
              <a:rPr lang="en-US" altLang="zh-CN" dirty="0">
                <a:solidFill>
                  <a:srgbClr val="FF0000"/>
                </a:solidFill>
              </a:rPr>
              <a:t>modify</a:t>
            </a:r>
            <a:r>
              <a:rPr lang="en-US" altLang="zh-CN" dirty="0"/>
              <a:t> the mutable objects.</a:t>
            </a:r>
            <a:endParaRPr lang="en-US" altLang="zh-CN" dirty="0"/>
          </a:p>
          <a:p>
            <a:pPr lvl="2"/>
            <a:r>
              <a:rPr lang="en-US" altLang="zh-CN" dirty="0"/>
              <a:t>Don't share references to the </a:t>
            </a:r>
            <a:r>
              <a:rPr lang="en-US" altLang="zh-CN" dirty="0">
                <a:solidFill>
                  <a:srgbClr val="FF0000"/>
                </a:solidFill>
              </a:rPr>
              <a:t>mutable</a:t>
            </a:r>
            <a:r>
              <a:rPr lang="en-US" altLang="zh-CN" dirty="0"/>
              <a:t> objects. </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704856" cy="413814"/>
          </a:xfrm>
          <a:effectLst>
            <a:outerShdw blurRad="50800" dist="38100" dir="2700000" algn="tl" rotWithShape="0">
              <a:prstClr val="black">
                <a:alpha val="40000"/>
              </a:prstClr>
            </a:outerShdw>
          </a:effectLst>
        </p:spPr>
        <p:txBody>
          <a:bodyPr/>
          <a:lstStyle/>
          <a:p>
            <a:r>
              <a:rPr lang="en-US" altLang="zh-CN" dirty="0">
                <a:effectLst/>
              </a:rPr>
              <a:t>A Strategy for Defining Immutable Objects</a:t>
            </a:r>
            <a:endParaRPr kumimoji="1" lang="zh-CN" altLang="en-US" dirty="0"/>
          </a:p>
        </p:txBody>
      </p:sp>
      <p:sp>
        <p:nvSpPr>
          <p:cNvPr id="3" name="内容占位符 2"/>
          <p:cNvSpPr>
            <a:spLocks noGrp="1"/>
          </p:cNvSpPr>
          <p:nvPr>
            <p:ph idx="1"/>
          </p:nvPr>
        </p:nvSpPr>
        <p:spPr/>
        <p:txBody>
          <a:bodyPr>
            <a:normAutofit fontScale="85000" lnSpcReduction="20000"/>
          </a:bodyPr>
          <a:lstStyle/>
          <a:p>
            <a:pPr marL="300355" lvl="1" indent="0">
              <a:buNone/>
            </a:pPr>
            <a:r>
              <a:rPr lang="en-US" altLang="zh-CN" dirty="0">
                <a:solidFill>
                  <a:schemeClr val="tx2"/>
                </a:solidFill>
              </a:rPr>
              <a:t>final public class </a:t>
            </a:r>
            <a:r>
              <a:rPr lang="en-US" altLang="zh-CN" dirty="0" err="1">
                <a:solidFill>
                  <a:schemeClr val="tx2"/>
                </a:solidFill>
              </a:rPr>
              <a:t>ImmutableRGB</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 Values must be between 0 and 255.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final private </a:t>
            </a:r>
            <a:r>
              <a:rPr lang="en-US" altLang="zh-CN" dirty="0" err="1">
                <a:solidFill>
                  <a:schemeClr val="tx2"/>
                </a:solidFill>
              </a:rPr>
              <a:t>int</a:t>
            </a:r>
            <a:r>
              <a:rPr lang="en-US" altLang="zh-CN" dirty="0">
                <a:solidFill>
                  <a:schemeClr val="tx2"/>
                </a:solidFill>
              </a:rPr>
              <a:t> red;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final private </a:t>
            </a:r>
            <a:r>
              <a:rPr lang="en-US" altLang="zh-CN" dirty="0" err="1">
                <a:solidFill>
                  <a:schemeClr val="tx2"/>
                </a:solidFill>
              </a:rPr>
              <a:t>int</a:t>
            </a:r>
            <a:r>
              <a:rPr lang="en-US" altLang="zh-CN" dirty="0">
                <a:solidFill>
                  <a:schemeClr val="tx2"/>
                </a:solidFill>
              </a:rPr>
              <a:t> green;</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final private </a:t>
            </a:r>
            <a:r>
              <a:rPr lang="en-US" altLang="zh-CN" dirty="0" err="1">
                <a:solidFill>
                  <a:schemeClr val="tx2"/>
                </a:solidFill>
              </a:rPr>
              <a:t>int</a:t>
            </a:r>
            <a:r>
              <a:rPr lang="en-US" altLang="zh-CN" dirty="0">
                <a:solidFill>
                  <a:schemeClr val="tx2"/>
                </a:solidFill>
              </a:rPr>
              <a:t> blue;</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final private String name; </a:t>
            </a:r>
            <a:endParaRPr lang="en-US" altLang="zh-CN" dirty="0">
              <a:solidFill>
                <a:schemeClr val="tx2"/>
              </a:solidFill>
            </a:endParaRPr>
          </a:p>
          <a:p>
            <a:pPr marL="300355" lvl="1" indent="0">
              <a:buNone/>
            </a:pP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private void check(</a:t>
            </a:r>
            <a:r>
              <a:rPr lang="en-US" altLang="zh-CN" dirty="0" err="1">
                <a:solidFill>
                  <a:schemeClr val="tx2"/>
                </a:solidFill>
              </a:rPr>
              <a:t>int</a:t>
            </a:r>
            <a:r>
              <a:rPr lang="en-US" altLang="zh-CN" dirty="0">
                <a:solidFill>
                  <a:schemeClr val="tx2"/>
                </a:solidFill>
              </a:rPr>
              <a:t> red, </a:t>
            </a:r>
            <a:r>
              <a:rPr lang="en-US" altLang="zh-CN" dirty="0" err="1">
                <a:solidFill>
                  <a:schemeClr val="tx2"/>
                </a:solidFill>
              </a:rPr>
              <a:t>int</a:t>
            </a:r>
            <a:r>
              <a:rPr lang="en-US" altLang="zh-CN" dirty="0">
                <a:solidFill>
                  <a:schemeClr val="tx2"/>
                </a:solidFill>
              </a:rPr>
              <a:t> green, </a:t>
            </a:r>
            <a:r>
              <a:rPr lang="en-US" altLang="zh-CN" dirty="0" err="1">
                <a:solidFill>
                  <a:schemeClr val="tx2"/>
                </a:solidFill>
              </a:rPr>
              <a:t>int</a:t>
            </a:r>
            <a:r>
              <a:rPr lang="en-US" altLang="zh-CN" dirty="0">
                <a:solidFill>
                  <a:schemeClr val="tx2"/>
                </a:solidFill>
              </a:rPr>
              <a:t> blue)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if (red &lt; 0 || red &gt; 255 || green &lt; 0 || green &gt; 255 || blue &lt; 0 || blue &gt; 255)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throw new </a:t>
            </a:r>
            <a:r>
              <a:rPr lang="en-US" altLang="zh-CN" dirty="0" err="1">
                <a:solidFill>
                  <a:schemeClr val="tx2"/>
                </a:solidFill>
              </a:rPr>
              <a:t>IllegalArgumentException</a:t>
            </a:r>
            <a:r>
              <a:rPr lang="en-US" altLang="zh-CN" dirty="0">
                <a:solidFill>
                  <a:schemeClr val="tx2"/>
                </a:solidFill>
              </a:rPr>
              <a:t>(); }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00355" lvl="1" indent="0">
              <a:buNone/>
            </a:pP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public </a:t>
            </a:r>
            <a:r>
              <a:rPr lang="en-US" altLang="zh-CN" dirty="0" err="1">
                <a:solidFill>
                  <a:schemeClr val="tx2"/>
                </a:solidFill>
              </a:rPr>
              <a:t>ImmutableRGB</a:t>
            </a:r>
            <a:r>
              <a:rPr lang="en-US" altLang="zh-CN" dirty="0">
                <a:solidFill>
                  <a:schemeClr val="tx2"/>
                </a:solidFill>
              </a:rPr>
              <a:t>(</a:t>
            </a:r>
            <a:r>
              <a:rPr lang="en-US" altLang="zh-CN" dirty="0" err="1">
                <a:solidFill>
                  <a:schemeClr val="tx2"/>
                </a:solidFill>
              </a:rPr>
              <a:t>int</a:t>
            </a:r>
            <a:r>
              <a:rPr lang="en-US" altLang="zh-CN" dirty="0">
                <a:solidFill>
                  <a:schemeClr val="tx2"/>
                </a:solidFill>
              </a:rPr>
              <a:t> red, </a:t>
            </a:r>
            <a:r>
              <a:rPr lang="en-US" altLang="zh-CN" dirty="0" err="1">
                <a:solidFill>
                  <a:schemeClr val="tx2"/>
                </a:solidFill>
              </a:rPr>
              <a:t>int</a:t>
            </a:r>
            <a:r>
              <a:rPr lang="en-US" altLang="zh-CN" dirty="0">
                <a:solidFill>
                  <a:schemeClr val="tx2"/>
                </a:solidFill>
              </a:rPr>
              <a:t> green, </a:t>
            </a:r>
            <a:r>
              <a:rPr lang="en-US" altLang="zh-CN" dirty="0" err="1">
                <a:solidFill>
                  <a:schemeClr val="tx2"/>
                </a:solidFill>
              </a:rPr>
              <a:t>int</a:t>
            </a:r>
            <a:r>
              <a:rPr lang="en-US" altLang="zh-CN" dirty="0">
                <a:solidFill>
                  <a:schemeClr val="tx2"/>
                </a:solidFill>
              </a:rPr>
              <a:t> blue, String name)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check(red, green, blue);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this.red</a:t>
            </a:r>
            <a:r>
              <a:rPr lang="en-US" altLang="zh-CN" dirty="0">
                <a:solidFill>
                  <a:schemeClr val="tx2"/>
                </a:solidFill>
              </a:rPr>
              <a:t> = red;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this.green</a:t>
            </a:r>
            <a:r>
              <a:rPr lang="en-US" altLang="zh-CN" dirty="0">
                <a:solidFill>
                  <a:schemeClr val="tx2"/>
                </a:solidFill>
              </a:rPr>
              <a:t> = green;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this.blue</a:t>
            </a:r>
            <a:r>
              <a:rPr lang="en-US" altLang="zh-CN" dirty="0">
                <a:solidFill>
                  <a:schemeClr val="tx2"/>
                </a:solidFill>
              </a:rPr>
              <a:t> = blue;</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this.name</a:t>
            </a:r>
            <a:r>
              <a:rPr lang="en-US" altLang="zh-CN" dirty="0">
                <a:solidFill>
                  <a:schemeClr val="tx2"/>
                </a:solidFill>
              </a:rPr>
              <a:t> = name;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a:t>
            </a:r>
            <a:endParaRPr kumimoji="1"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380820" cy="413814"/>
          </a:xfrm>
          <a:effectLst>
            <a:outerShdw blurRad="50800" dist="38100" dir="2700000" algn="tl" rotWithShape="0">
              <a:prstClr val="black">
                <a:alpha val="40000"/>
              </a:prstClr>
            </a:outerShdw>
          </a:effectLst>
        </p:spPr>
        <p:txBody>
          <a:bodyPr/>
          <a:lstStyle/>
          <a:p>
            <a:r>
              <a:rPr lang="en-US" altLang="zh-CN" dirty="0">
                <a:effectLst/>
              </a:rPr>
              <a:t>A Strategy for Defining Immutable Objects</a:t>
            </a:r>
            <a:endParaRPr kumimoji="1" lang="zh-CN" altLang="en-US" dirty="0"/>
          </a:p>
        </p:txBody>
      </p:sp>
      <p:sp>
        <p:nvSpPr>
          <p:cNvPr id="3" name="内容占位符 2"/>
          <p:cNvSpPr>
            <a:spLocks noGrp="1"/>
          </p:cNvSpPr>
          <p:nvPr>
            <p:ph idx="1"/>
          </p:nvPr>
        </p:nvSpPr>
        <p:spPr/>
        <p:txBody>
          <a:bodyPr>
            <a:normAutofit/>
          </a:bodyPr>
          <a:lstStyle/>
          <a:p>
            <a:pPr marL="300355" lvl="1" indent="0">
              <a:buNone/>
            </a:pPr>
            <a:r>
              <a:rPr lang="en-US" altLang="en-US" dirty="0">
                <a:solidFill>
                  <a:schemeClr val="tx2"/>
                </a:solidFill>
              </a:rPr>
              <a:t>   </a:t>
            </a:r>
            <a:r>
              <a:rPr lang="en-US" altLang="zh-CN" dirty="0">
                <a:solidFill>
                  <a:schemeClr val="tx2"/>
                </a:solidFill>
              </a:rPr>
              <a:t>public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getRGB</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return ((red &lt;&lt; 16) | (green &lt;&lt; 8) | blue);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public String </a:t>
            </a:r>
            <a:r>
              <a:rPr lang="en-US" altLang="zh-CN" dirty="0" err="1">
                <a:solidFill>
                  <a:schemeClr val="tx2"/>
                </a:solidFill>
              </a:rPr>
              <a:t>getName</a:t>
            </a:r>
            <a:r>
              <a:rPr lang="en-US" altLang="zh-CN" dirty="0">
                <a:solidFill>
                  <a:schemeClr val="tx2"/>
                </a:solidFill>
              </a:rPr>
              <a:t>() { return name; }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public </a:t>
            </a:r>
            <a:r>
              <a:rPr lang="en-US" altLang="zh-CN" dirty="0" err="1">
                <a:solidFill>
                  <a:schemeClr val="tx2"/>
                </a:solidFill>
              </a:rPr>
              <a:t>ImmutableRGB</a:t>
            </a:r>
            <a:r>
              <a:rPr lang="en-US" altLang="zh-CN" dirty="0">
                <a:solidFill>
                  <a:schemeClr val="tx2"/>
                </a:solidFill>
              </a:rPr>
              <a:t> invert() {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return new </a:t>
            </a:r>
            <a:r>
              <a:rPr lang="en-US" altLang="zh-CN" dirty="0" err="1">
                <a:solidFill>
                  <a:schemeClr val="tx2"/>
                </a:solidFill>
              </a:rPr>
              <a:t>ImmutableRGB</a:t>
            </a:r>
            <a:r>
              <a:rPr lang="en-US" altLang="zh-CN" dirty="0">
                <a:solidFill>
                  <a:schemeClr val="tx2"/>
                </a:solidFill>
              </a:rPr>
              <a:t>(255 - red, 255 - green,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255 - blue, "Inverse of " + name);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00355" lvl="1" indent="0">
              <a:buNone/>
            </a:pPr>
            <a:r>
              <a:rPr lang="en-US" altLang="zh-CN" dirty="0">
                <a:solidFill>
                  <a:schemeClr val="tx2"/>
                </a:solidFill>
              </a:rPr>
              <a:t>}</a:t>
            </a:r>
            <a:endParaRPr kumimoji="1"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Level Concurrency Objects</a:t>
            </a:r>
            <a:endParaRPr kumimoji="1" lang="zh-CN" altLang="en-US" dirty="0"/>
          </a:p>
        </p:txBody>
      </p:sp>
      <p:sp>
        <p:nvSpPr>
          <p:cNvPr id="3" name="内容占位符 2"/>
          <p:cNvSpPr>
            <a:spLocks noGrp="1"/>
          </p:cNvSpPr>
          <p:nvPr>
            <p:ph idx="1"/>
          </p:nvPr>
        </p:nvSpPr>
        <p:spPr/>
        <p:txBody>
          <a:bodyPr>
            <a:normAutofit/>
          </a:bodyPr>
          <a:lstStyle/>
          <a:p>
            <a:r>
              <a:rPr lang="en-US" altLang="en-US" dirty="0"/>
              <a:t>W</a:t>
            </a:r>
            <a:r>
              <a:rPr lang="en-US" altLang="zh-CN" dirty="0"/>
              <a:t>e'll look at some of the high-level concurrency. Most of these features are implemented in the new </a:t>
            </a:r>
            <a:r>
              <a:rPr lang="en-US" altLang="zh-CN" dirty="0" err="1">
                <a:solidFill>
                  <a:schemeClr val="tx2"/>
                </a:solidFill>
              </a:rPr>
              <a:t>java.util.concurrent</a:t>
            </a:r>
            <a:r>
              <a:rPr lang="en-US" altLang="zh-CN" dirty="0"/>
              <a:t> packages. </a:t>
            </a:r>
            <a:endParaRPr lang="en-US" altLang="zh-CN" dirty="0"/>
          </a:p>
          <a:p>
            <a:pPr lvl="1"/>
            <a:r>
              <a:rPr lang="en-US" altLang="zh-CN" dirty="0">
                <a:solidFill>
                  <a:srgbClr val="FF0000"/>
                </a:solidFill>
              </a:rPr>
              <a:t>Lock objects</a:t>
            </a:r>
            <a:r>
              <a:rPr lang="en-US" altLang="zh-CN" dirty="0"/>
              <a:t> support locking idioms that simplify many concurrent applications.</a:t>
            </a:r>
            <a:endParaRPr lang="en-US" altLang="zh-CN" dirty="0"/>
          </a:p>
          <a:p>
            <a:pPr lvl="1"/>
            <a:r>
              <a:rPr lang="en-US" altLang="zh-CN" dirty="0">
                <a:solidFill>
                  <a:srgbClr val="FF0000"/>
                </a:solidFill>
              </a:rPr>
              <a:t>Executors</a:t>
            </a:r>
            <a:r>
              <a:rPr lang="en-US" altLang="zh-CN" dirty="0"/>
              <a:t> define a high-level API for launching and managing threads. Executor implementations provided by</a:t>
            </a:r>
            <a:r>
              <a:rPr lang="en-US" altLang="zh-CN" dirty="0">
                <a:solidFill>
                  <a:schemeClr val="tx2"/>
                </a:solidFill>
              </a:rPr>
              <a:t> </a:t>
            </a:r>
            <a:r>
              <a:rPr lang="en-US" altLang="zh-CN" dirty="0" err="1">
                <a:solidFill>
                  <a:schemeClr val="tx2"/>
                </a:solidFill>
              </a:rPr>
              <a:t>java.util.concurrent</a:t>
            </a:r>
            <a:r>
              <a:rPr lang="en-US" altLang="zh-CN" dirty="0"/>
              <a:t> provide thread pool management suitable for large-scale applications.</a:t>
            </a:r>
            <a:endParaRPr lang="en-US" altLang="zh-CN" dirty="0"/>
          </a:p>
          <a:p>
            <a:pPr lvl="1"/>
            <a:r>
              <a:rPr lang="en-US" altLang="zh-CN" dirty="0">
                <a:solidFill>
                  <a:srgbClr val="FF0000"/>
                </a:solidFill>
              </a:rPr>
              <a:t>Concurrent collections</a:t>
            </a:r>
            <a:r>
              <a:rPr lang="en-US" altLang="zh-CN" dirty="0"/>
              <a:t> make it easier to manage large collections of data, and can greatly reduce the need for synchronization.</a:t>
            </a:r>
            <a:endParaRPr lang="en-US" altLang="zh-CN" dirty="0"/>
          </a:p>
          <a:p>
            <a:pPr lvl="1"/>
            <a:r>
              <a:rPr lang="en-US" altLang="zh-CN" dirty="0">
                <a:solidFill>
                  <a:srgbClr val="FF0000"/>
                </a:solidFill>
              </a:rPr>
              <a:t>Atomic variables</a:t>
            </a:r>
            <a:r>
              <a:rPr lang="en-US" altLang="zh-CN" dirty="0"/>
              <a:t> have features that minimize synchronization and help avoid memory consistency errors.</a:t>
            </a:r>
            <a:endParaRPr lang="en-US" altLang="zh-CN" dirty="0"/>
          </a:p>
          <a:p>
            <a:pPr lvl="1"/>
            <a:r>
              <a:rPr lang="en-US" altLang="zh-CN" dirty="0">
                <a:solidFill>
                  <a:srgbClr val="FF0000"/>
                </a:solidFill>
              </a:rPr>
              <a:t>ThreadLocalRandom</a:t>
            </a:r>
            <a:r>
              <a:rPr lang="en-US" altLang="zh-CN" dirty="0"/>
              <a:t> provides efficient generation of pseudorandom numbers from multiple threads.</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Lock</a:t>
            </a:r>
            <a:r>
              <a:rPr kumimoji="1" lang="en-US" altLang="en-US" dirty="0"/>
              <a:t> </a:t>
            </a:r>
            <a:r>
              <a:rPr kumimoji="1" lang="en-US" altLang="en-US" dirty="0"/>
              <a:t>Objects</a:t>
            </a:r>
            <a:endParaRPr kumimoji="1" lang="zh-CN" altLang="en-US" dirty="0"/>
          </a:p>
        </p:txBody>
      </p:sp>
      <p:sp>
        <p:nvSpPr>
          <p:cNvPr id="3" name="内容占位符 2"/>
          <p:cNvSpPr>
            <a:spLocks noGrp="1"/>
          </p:cNvSpPr>
          <p:nvPr>
            <p:ph idx="1"/>
          </p:nvPr>
        </p:nvSpPr>
        <p:spPr/>
        <p:txBody>
          <a:bodyPr/>
          <a:lstStyle/>
          <a:p>
            <a:r>
              <a:rPr lang="en-US" altLang="zh-CN" dirty="0"/>
              <a:t>Lock objects work very much like the </a:t>
            </a:r>
            <a:r>
              <a:rPr lang="en-US" altLang="zh-CN" dirty="0">
                <a:solidFill>
                  <a:srgbClr val="FF0000"/>
                </a:solidFill>
              </a:rPr>
              <a:t>implicit locks used by synchronized code</a:t>
            </a:r>
            <a:r>
              <a:rPr lang="en-US" altLang="zh-CN" dirty="0"/>
              <a:t>. </a:t>
            </a:r>
            <a:endParaRPr lang="en-US" altLang="zh-CN" dirty="0"/>
          </a:p>
          <a:p>
            <a:pPr lvl="1"/>
            <a:r>
              <a:rPr lang="en-US" altLang="zh-CN" dirty="0"/>
              <a:t>As with implicit locks, only one thread can own a Lock object at a time. </a:t>
            </a:r>
            <a:endParaRPr lang="en-US" altLang="zh-CN" dirty="0"/>
          </a:p>
          <a:p>
            <a:pPr lvl="1"/>
            <a:r>
              <a:rPr lang="en-US" altLang="zh-CN" dirty="0"/>
              <a:t>Lock objects also support a wait/notify mechanism, through their associated Condition objects.</a:t>
            </a:r>
            <a:endParaRPr lang="en-US" altLang="zh-CN" dirty="0"/>
          </a:p>
          <a:p>
            <a:pPr lvl="1"/>
            <a:endParaRPr kumimoji="1" lang="en-US" altLang="zh-CN" dirty="0"/>
          </a:p>
          <a:p>
            <a:r>
              <a:rPr lang="en-US" altLang="zh-CN" dirty="0"/>
              <a:t>The biggest advantage of </a:t>
            </a:r>
            <a:r>
              <a:rPr lang="en-US" altLang="zh-CN" dirty="0">
                <a:solidFill>
                  <a:schemeClr val="tx2"/>
                </a:solidFill>
              </a:rPr>
              <a:t>Lock</a:t>
            </a:r>
            <a:r>
              <a:rPr lang="en-US" altLang="zh-CN" dirty="0"/>
              <a:t> objects over implicit locks is their ability to back out of an attempt to acquire a lock. </a:t>
            </a:r>
            <a:endParaRPr lang="en-US" altLang="zh-CN" dirty="0"/>
          </a:p>
          <a:p>
            <a:pPr lvl="1"/>
            <a:r>
              <a:rPr lang="en-US" altLang="zh-CN" dirty="0"/>
              <a:t>The </a:t>
            </a:r>
            <a:r>
              <a:rPr lang="en-US" altLang="zh-CN" dirty="0" err="1">
                <a:solidFill>
                  <a:schemeClr val="tx2"/>
                </a:solidFill>
              </a:rPr>
              <a:t>tryLock</a:t>
            </a:r>
            <a:r>
              <a:rPr lang="en-US" altLang="zh-CN" dirty="0"/>
              <a:t> method backs out if the lock is not available immediately or before a timeout expires (if specified). </a:t>
            </a:r>
            <a:endParaRPr lang="en-US" altLang="zh-CN" dirty="0"/>
          </a:p>
          <a:p>
            <a:pPr lvl="1"/>
            <a:r>
              <a:rPr lang="en-US" altLang="zh-CN" dirty="0"/>
              <a:t>The </a:t>
            </a:r>
            <a:r>
              <a:rPr lang="en-US" altLang="zh-CN" dirty="0" err="1">
                <a:solidFill>
                  <a:schemeClr val="tx2"/>
                </a:solidFill>
              </a:rPr>
              <a:t>lockInterruptibly</a:t>
            </a:r>
            <a:r>
              <a:rPr lang="en-US" altLang="zh-CN" dirty="0"/>
              <a:t> method backs out if another thread sends an interrupt before the lock is acquired.</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Lock</a:t>
            </a:r>
            <a:r>
              <a:rPr kumimoji="1" lang="en-US" altLang="en-US" dirty="0"/>
              <a:t> </a:t>
            </a:r>
            <a:r>
              <a:rPr kumimoji="1" lang="en-US" altLang="en-US" dirty="0"/>
              <a:t>Objects</a:t>
            </a:r>
            <a:endParaRPr kumimoji="1" lang="zh-CN" altLang="en-US" dirty="0"/>
          </a:p>
        </p:txBody>
      </p:sp>
      <p:sp>
        <p:nvSpPr>
          <p:cNvPr id="3" name="内容占位符 2"/>
          <p:cNvSpPr>
            <a:spLocks noGrp="1"/>
          </p:cNvSpPr>
          <p:nvPr>
            <p:ph idx="1"/>
          </p:nvPr>
        </p:nvSpPr>
        <p:spPr>
          <a:xfrm>
            <a:off x="1223628" y="845072"/>
            <a:ext cx="6588732" cy="4283109"/>
          </a:xfrm>
        </p:spPr>
        <p:txBody>
          <a:bodyPr>
            <a:normAutofit fontScale="62500" lnSpcReduction="20000"/>
          </a:bodyPr>
          <a:lstStyle/>
          <a:p>
            <a:pPr marL="0" indent="0">
              <a:buNone/>
            </a:pPr>
            <a:r>
              <a:rPr lang="en-US" altLang="zh-CN" dirty="0">
                <a:solidFill>
                  <a:schemeClr val="tx2"/>
                </a:solidFill>
              </a:rPr>
              <a:t>import </a:t>
            </a:r>
            <a:r>
              <a:rPr lang="en-US" altLang="zh-CN" dirty="0" err="1">
                <a:solidFill>
                  <a:schemeClr val="tx2"/>
                </a:solidFill>
              </a:rPr>
              <a:t>java.util.concurrent.locks.Lock</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import </a:t>
            </a:r>
            <a:r>
              <a:rPr lang="en-US" altLang="zh-CN" dirty="0" err="1">
                <a:solidFill>
                  <a:schemeClr val="tx2"/>
                </a:solidFill>
              </a:rPr>
              <a:t>java.util.concurrent.locks.ReentrantLock</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import </a:t>
            </a:r>
            <a:r>
              <a:rPr lang="en-US" altLang="zh-CN" dirty="0" err="1">
                <a:solidFill>
                  <a:schemeClr val="tx2"/>
                </a:solidFill>
              </a:rPr>
              <a:t>java.util.Random</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public class </a:t>
            </a:r>
            <a:r>
              <a:rPr lang="en-US" altLang="zh-CN" dirty="0" err="1">
                <a:solidFill>
                  <a:schemeClr val="tx2"/>
                </a:solidFill>
              </a:rPr>
              <a:t>Safelock</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static class Friend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private final String name;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private final Lock lock = new </a:t>
            </a:r>
            <a:r>
              <a:rPr lang="en-US" altLang="zh-CN" dirty="0" err="1">
                <a:solidFill>
                  <a:schemeClr val="tx2"/>
                </a:solidFill>
              </a:rPr>
              <a:t>ReentrantLock</a:t>
            </a:r>
            <a:r>
              <a:rPr lang="en-US" altLang="zh-CN" dirty="0">
                <a:solidFill>
                  <a:schemeClr val="tx2"/>
                </a:solidFill>
              </a:rPr>
              <a:t>();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public Friend(String name) { </a:t>
            </a:r>
            <a:r>
              <a:rPr lang="en-US" altLang="zh-CN" dirty="0" err="1">
                <a:solidFill>
                  <a:schemeClr val="tx2"/>
                </a:solidFill>
              </a:rPr>
              <a:t>this.name</a:t>
            </a:r>
            <a:r>
              <a:rPr lang="en-US" altLang="zh-CN" dirty="0">
                <a:solidFill>
                  <a:schemeClr val="tx2"/>
                </a:solidFill>
              </a:rPr>
              <a:t> = name;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public String </a:t>
            </a:r>
            <a:r>
              <a:rPr lang="en-US" altLang="zh-CN" dirty="0" err="1">
                <a:solidFill>
                  <a:schemeClr val="tx2"/>
                </a:solidFill>
              </a:rPr>
              <a:t>getName</a:t>
            </a:r>
            <a:r>
              <a:rPr lang="en-US" altLang="zh-CN" dirty="0">
                <a:solidFill>
                  <a:schemeClr val="tx2"/>
                </a:solidFill>
              </a:rPr>
              <a:t>() { return </a:t>
            </a:r>
            <a:r>
              <a:rPr lang="en-US" altLang="zh-CN" dirty="0" err="1">
                <a:solidFill>
                  <a:schemeClr val="tx2"/>
                </a:solidFill>
              </a:rPr>
              <a:t>this.name</a:t>
            </a:r>
            <a:r>
              <a:rPr lang="en-US" altLang="zh-CN" dirty="0">
                <a:solidFill>
                  <a:schemeClr val="tx2"/>
                </a:solidFill>
              </a:rPr>
              <a:t>;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public </a:t>
            </a:r>
            <a:r>
              <a:rPr lang="en-US" altLang="zh-CN" dirty="0" err="1">
                <a:solidFill>
                  <a:schemeClr val="tx2"/>
                </a:solidFill>
              </a:rPr>
              <a:t>boolean</a:t>
            </a:r>
            <a:r>
              <a:rPr lang="en-US" altLang="zh-CN" dirty="0">
                <a:solidFill>
                  <a:schemeClr val="tx2"/>
                </a:solidFill>
              </a:rPr>
              <a:t> </a:t>
            </a:r>
            <a:r>
              <a:rPr lang="en-US" altLang="zh-CN" dirty="0" err="1">
                <a:solidFill>
                  <a:schemeClr val="tx2"/>
                </a:solidFill>
              </a:rPr>
              <a:t>impendingBow</a:t>
            </a:r>
            <a:r>
              <a:rPr lang="en-US" altLang="zh-CN" dirty="0">
                <a:solidFill>
                  <a:schemeClr val="tx2"/>
                </a:solidFill>
              </a:rPr>
              <a:t>(Friend bower)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Boolean </a:t>
            </a:r>
            <a:r>
              <a:rPr lang="en-US" altLang="zh-CN" dirty="0" err="1">
                <a:solidFill>
                  <a:schemeClr val="tx2"/>
                </a:solidFill>
              </a:rPr>
              <a:t>myLock</a:t>
            </a:r>
            <a:r>
              <a:rPr lang="en-US" altLang="zh-CN" dirty="0">
                <a:solidFill>
                  <a:schemeClr val="tx2"/>
                </a:solidFill>
              </a:rPr>
              <a:t> = false;</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Boolean </a:t>
            </a:r>
            <a:r>
              <a:rPr lang="en-US" altLang="zh-CN" dirty="0" err="1">
                <a:solidFill>
                  <a:schemeClr val="tx2"/>
                </a:solidFill>
              </a:rPr>
              <a:t>yourLock</a:t>
            </a:r>
            <a:r>
              <a:rPr lang="en-US" altLang="zh-CN" dirty="0">
                <a:solidFill>
                  <a:schemeClr val="tx2"/>
                </a:solidFill>
              </a:rPr>
              <a:t> = false;</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try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myLock</a:t>
            </a:r>
            <a:r>
              <a:rPr lang="en-US" altLang="zh-CN" dirty="0">
                <a:solidFill>
                  <a:schemeClr val="tx2"/>
                </a:solidFill>
              </a:rPr>
              <a:t> = </a:t>
            </a:r>
            <a:r>
              <a:rPr lang="en-US" altLang="zh-CN" dirty="0" err="1">
                <a:solidFill>
                  <a:schemeClr val="tx2"/>
                </a:solidFill>
              </a:rPr>
              <a:t>lock.</a:t>
            </a:r>
            <a:r>
              <a:rPr lang="en-US" altLang="zh-CN" dirty="0" err="1">
                <a:solidFill>
                  <a:srgbClr val="FF0000"/>
                </a:solidFill>
              </a:rPr>
              <a:t>tryLock</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err="1">
                <a:solidFill>
                  <a:schemeClr val="tx2"/>
                </a:solidFill>
              </a:rPr>
              <a:t>yourLock</a:t>
            </a:r>
            <a:r>
              <a:rPr lang="en-US" altLang="zh-CN" dirty="0">
                <a:solidFill>
                  <a:schemeClr val="tx2"/>
                </a:solidFill>
              </a:rPr>
              <a:t> = </a:t>
            </a:r>
            <a:r>
              <a:rPr lang="en-US" altLang="zh-CN" dirty="0" err="1">
                <a:solidFill>
                  <a:schemeClr val="tx2"/>
                </a:solidFill>
              </a:rPr>
              <a:t>bower.lock.tryLock</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finally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if (</a:t>
            </a:r>
            <a:r>
              <a:rPr lang="en-US" altLang="zh-CN" dirty="0">
                <a:solidFill>
                  <a:srgbClr val="FF0000"/>
                </a:solidFill>
              </a:rPr>
              <a:t>! (</a:t>
            </a:r>
            <a:r>
              <a:rPr lang="en-US" altLang="zh-CN" dirty="0" err="1">
                <a:solidFill>
                  <a:srgbClr val="FF0000"/>
                </a:solidFill>
              </a:rPr>
              <a:t>myLock</a:t>
            </a:r>
            <a:r>
              <a:rPr lang="en-US" altLang="zh-CN" dirty="0">
                <a:solidFill>
                  <a:srgbClr val="FF0000"/>
                </a:solidFill>
              </a:rPr>
              <a:t> &amp;&amp; </a:t>
            </a:r>
            <a:r>
              <a:rPr lang="en-US" altLang="zh-CN" dirty="0" err="1">
                <a:solidFill>
                  <a:srgbClr val="FF0000"/>
                </a:solidFill>
              </a:rPr>
              <a:t>yourLock</a:t>
            </a:r>
            <a:r>
              <a:rPr lang="en-US" altLang="zh-CN" dirty="0">
                <a:solidFill>
                  <a:srgbClr val="FF0000"/>
                </a:solidFill>
              </a:rPr>
              <a:t>)</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if (</a:t>
            </a:r>
            <a:r>
              <a:rPr lang="en-US" altLang="zh-CN" dirty="0" err="1">
                <a:solidFill>
                  <a:schemeClr val="tx2"/>
                </a:solidFill>
              </a:rPr>
              <a:t>myLock</a:t>
            </a:r>
            <a:r>
              <a:rPr lang="en-US" altLang="zh-CN" dirty="0">
                <a:solidFill>
                  <a:schemeClr val="tx2"/>
                </a:solidFill>
              </a:rPr>
              <a:t>) { </a:t>
            </a:r>
            <a:r>
              <a:rPr lang="en-US" altLang="zh-CN" dirty="0" err="1">
                <a:solidFill>
                  <a:schemeClr val="tx2"/>
                </a:solidFill>
              </a:rPr>
              <a:t>lock.unlock</a:t>
            </a:r>
            <a:r>
              <a:rPr lang="en-US" altLang="zh-CN" dirty="0">
                <a:solidFill>
                  <a:schemeClr val="tx2"/>
                </a:solidFill>
              </a:rPr>
              <a:t>();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if (</a:t>
            </a:r>
            <a:r>
              <a:rPr lang="en-US" altLang="zh-CN" dirty="0" err="1">
                <a:solidFill>
                  <a:schemeClr val="tx2"/>
                </a:solidFill>
              </a:rPr>
              <a:t>yourLock</a:t>
            </a:r>
            <a:r>
              <a:rPr lang="en-US" altLang="zh-CN" dirty="0">
                <a:solidFill>
                  <a:schemeClr val="tx2"/>
                </a:solidFill>
              </a:rPr>
              <a:t>) { </a:t>
            </a:r>
            <a:r>
              <a:rPr lang="en-US" altLang="zh-CN" dirty="0" err="1">
                <a:solidFill>
                  <a:schemeClr val="tx2"/>
                </a:solidFill>
              </a:rPr>
              <a:t>bower.lock.unlock</a:t>
            </a:r>
            <a:r>
              <a:rPr lang="en-US" altLang="zh-CN" dirty="0">
                <a:solidFill>
                  <a:schemeClr val="tx2"/>
                </a:solidFill>
              </a:rPr>
              <a:t>(); }//</a:t>
            </a:r>
            <a:r>
              <a:rPr lang="zh-CN" altLang="en-US" dirty="0">
                <a:solidFill>
                  <a:schemeClr val="tx2"/>
                </a:solidFill>
              </a:rPr>
              <a:t>若没有同时拿到两个</a:t>
            </a:r>
            <a:r>
              <a:rPr lang="en-US" altLang="zh-CN" dirty="0">
                <a:solidFill>
                  <a:schemeClr val="tx2"/>
                </a:solidFill>
              </a:rPr>
              <a:t>lock</a:t>
            </a:r>
            <a:r>
              <a:rPr lang="zh-CN" altLang="en-US" dirty="0">
                <a:solidFill>
                  <a:schemeClr val="tx2"/>
                </a:solidFill>
              </a:rPr>
              <a:t>，则确保当前</a:t>
            </a:r>
            <a:r>
              <a:rPr lang="en-US" altLang="zh-CN" dirty="0">
                <a:solidFill>
                  <a:schemeClr val="tx2"/>
                </a:solidFill>
              </a:rPr>
              <a:t>thread</a:t>
            </a:r>
            <a:r>
              <a:rPr lang="zh-CN" altLang="en-US" dirty="0">
                <a:solidFill>
                  <a:schemeClr val="tx2"/>
                </a:solidFill>
              </a:rPr>
              <a:t>不会占有任意一个</a:t>
            </a:r>
            <a:r>
              <a:rPr lang="en-US" altLang="zh-CN" dirty="0">
                <a:solidFill>
                  <a:schemeClr val="tx2"/>
                </a:solidFill>
              </a:rPr>
              <a:t>lock</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return </a:t>
            </a:r>
            <a:r>
              <a:rPr lang="en-US" altLang="zh-CN" dirty="0" err="1">
                <a:solidFill>
                  <a:schemeClr val="tx2"/>
                </a:solidFill>
              </a:rPr>
              <a:t>myLock</a:t>
            </a:r>
            <a:r>
              <a:rPr lang="en-US" altLang="zh-CN" dirty="0">
                <a:solidFill>
                  <a:schemeClr val="tx2"/>
                </a:solidFill>
              </a:rPr>
              <a:t> &amp;&amp; </a:t>
            </a:r>
            <a:r>
              <a:rPr lang="en-US" altLang="zh-CN" dirty="0" err="1">
                <a:solidFill>
                  <a:schemeClr val="tx2"/>
                </a:solidFill>
              </a:rPr>
              <a:t>yourLock</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a:t>
            </a:r>
            <a:endParaRPr kumimoji="1"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Lock</a:t>
            </a:r>
            <a:r>
              <a:rPr kumimoji="1" lang="en-US" altLang="en-US" dirty="0"/>
              <a:t> </a:t>
            </a:r>
            <a:r>
              <a:rPr kumimoji="1" lang="en-US" altLang="en-US" dirty="0"/>
              <a:t>Objects</a:t>
            </a:r>
            <a:endParaRPr kumimoji="1"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en-US" dirty="0">
                <a:solidFill>
                  <a:schemeClr val="tx2"/>
                </a:solidFill>
              </a:rPr>
              <a:t>  </a:t>
            </a:r>
            <a:r>
              <a:rPr lang="en-US" altLang="zh-CN" dirty="0">
                <a:solidFill>
                  <a:schemeClr val="tx2"/>
                </a:solidFill>
              </a:rPr>
              <a:t>public void bow(Friend bower)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if (</a:t>
            </a:r>
            <a:r>
              <a:rPr lang="en-US" altLang="zh-CN" dirty="0" err="1">
                <a:solidFill>
                  <a:schemeClr val="tx2"/>
                </a:solidFill>
              </a:rPr>
              <a:t>impendingBow</a:t>
            </a:r>
            <a:r>
              <a:rPr lang="en-US" altLang="zh-CN" dirty="0">
                <a:solidFill>
                  <a:schemeClr val="tx2"/>
                </a:solidFill>
              </a:rPr>
              <a:t>(bower))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try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System.out.format</a:t>
            </a:r>
            <a:r>
              <a:rPr lang="en-US" altLang="zh-CN" dirty="0">
                <a:solidFill>
                  <a:schemeClr val="tx2"/>
                </a:solidFill>
              </a:rPr>
              <a:t>("%s: %s has" </a:t>
            </a:r>
            <a:r>
              <a:rPr lang="en-US" altLang="zh-CN">
                <a:solidFill>
                  <a:schemeClr val="tx2"/>
                </a:solidFill>
              </a:rPr>
              <a:t>+ "bowed </a:t>
            </a:r>
            <a:r>
              <a:rPr lang="en-US" altLang="zh-CN" dirty="0">
                <a:solidFill>
                  <a:schemeClr val="tx2"/>
                </a:solidFill>
              </a:rPr>
              <a:t>to me!%n", </a:t>
            </a:r>
            <a:r>
              <a:rPr lang="en-US" altLang="zh-CN" dirty="0" err="1">
                <a:solidFill>
                  <a:schemeClr val="tx2"/>
                </a:solidFill>
              </a:rPr>
              <a:t>this.name</a:t>
            </a:r>
            <a:r>
              <a:rPr lang="en-US" altLang="zh-CN" dirty="0">
                <a:solidFill>
                  <a:schemeClr val="tx2"/>
                </a:solidFill>
              </a:rPr>
              <a:t>, </a:t>
            </a:r>
            <a:r>
              <a:rPr lang="en-US" altLang="zh-CN" dirty="0" err="1">
                <a:solidFill>
                  <a:schemeClr val="tx2"/>
                </a:solidFill>
              </a:rPr>
              <a:t>bower.getName</a:t>
            </a:r>
            <a:r>
              <a:rPr lang="en-US" altLang="zh-CN" dirty="0">
                <a:solidFill>
                  <a:schemeClr val="tx2"/>
                </a:solidFill>
              </a:rPr>
              <a:t>());</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bower.bowBack</a:t>
            </a:r>
            <a:r>
              <a:rPr lang="en-US" altLang="zh-CN" dirty="0">
                <a:solidFill>
                  <a:schemeClr val="tx2"/>
                </a:solidFill>
              </a:rPr>
              <a:t>(this);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finally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lock.unlock</a:t>
            </a:r>
            <a:r>
              <a:rPr lang="en-US" altLang="zh-CN" dirty="0">
                <a:solidFill>
                  <a:schemeClr val="tx2"/>
                </a:solidFill>
              </a:rPr>
              <a:t>();</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bower.lock.unlock</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else { </a:t>
            </a:r>
            <a:endParaRPr lang="en-US" altLang="zh-CN" dirty="0">
              <a:solidFill>
                <a:schemeClr val="tx2"/>
              </a:solidFill>
            </a:endParaRPr>
          </a:p>
          <a:p>
            <a:pPr marL="0" indent="0">
              <a:buNone/>
            </a:pPr>
            <a:r>
              <a:rPr lang="en-US" altLang="en-US" dirty="0">
                <a:solidFill>
                  <a:schemeClr val="tx2"/>
                </a:solidFill>
              </a:rPr>
              <a:t>            </a:t>
            </a:r>
            <a:r>
              <a:rPr lang="en-US" altLang="zh-CN" dirty="0" err="1">
                <a:solidFill>
                  <a:schemeClr val="tx2"/>
                </a:solidFill>
              </a:rPr>
              <a:t>System.out.format</a:t>
            </a:r>
            <a:r>
              <a:rPr lang="en-US" altLang="zh-CN" dirty="0">
                <a:solidFill>
                  <a:schemeClr val="tx2"/>
                </a:solidFill>
              </a:rPr>
              <a:t>("%s: %s started" + " to bow to me, but saw that"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 I was already bowing to" + " </a:t>
            </a:r>
            <a:r>
              <a:rPr lang="en-US" altLang="zh-CN" dirty="0" err="1">
                <a:solidFill>
                  <a:schemeClr val="tx2"/>
                </a:solidFill>
              </a:rPr>
              <a:t>him.%n</a:t>
            </a:r>
            <a:r>
              <a:rPr lang="en-US" altLang="zh-CN" dirty="0">
                <a:solidFill>
                  <a:schemeClr val="tx2"/>
                </a:solidFill>
              </a:rPr>
              <a:t>", </a:t>
            </a:r>
            <a:r>
              <a:rPr lang="en-US" altLang="zh-CN" dirty="0" err="1">
                <a:solidFill>
                  <a:schemeClr val="tx2"/>
                </a:solidFill>
              </a:rPr>
              <a:t>this.name</a:t>
            </a:r>
            <a:r>
              <a:rPr lang="en-US" altLang="zh-CN" dirty="0">
                <a:solidFill>
                  <a:schemeClr val="tx2"/>
                </a:solidFill>
              </a:rPr>
              <a:t>, </a:t>
            </a:r>
            <a:r>
              <a:rPr lang="en-US" altLang="zh-CN" dirty="0" err="1">
                <a:solidFill>
                  <a:schemeClr val="tx2"/>
                </a:solidFill>
              </a:rPr>
              <a:t>bower.getName</a:t>
            </a:r>
            <a:r>
              <a:rPr lang="en-US" altLang="zh-CN" dirty="0">
                <a:solidFill>
                  <a:schemeClr val="tx2"/>
                </a:solidFill>
              </a:rPr>
              <a:t>());</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public void </a:t>
            </a:r>
            <a:r>
              <a:rPr lang="en-US" altLang="zh-CN" dirty="0" err="1">
                <a:solidFill>
                  <a:schemeClr val="tx2"/>
                </a:solidFill>
              </a:rPr>
              <a:t>bowBack</a:t>
            </a:r>
            <a:r>
              <a:rPr lang="en-US" altLang="zh-CN" dirty="0">
                <a:solidFill>
                  <a:schemeClr val="tx2"/>
                </a:solidFill>
              </a:rPr>
              <a:t>(Friend bower) { </a:t>
            </a:r>
            <a:endParaRPr lang="en-US" altLang="zh-CN" dirty="0">
              <a:solidFill>
                <a:schemeClr val="tx2"/>
              </a:solidFill>
            </a:endParaRPr>
          </a:p>
          <a:p>
            <a:pPr marL="0" indent="0">
              <a:buNone/>
            </a:pPr>
            <a:r>
              <a:rPr lang="en-US" altLang="en-US" dirty="0">
                <a:solidFill>
                  <a:schemeClr val="tx2"/>
                </a:solidFill>
              </a:rPr>
              <a:t>      </a:t>
            </a:r>
            <a:r>
              <a:rPr lang="en-US" altLang="zh-CN" dirty="0" err="1">
                <a:solidFill>
                  <a:schemeClr val="tx2"/>
                </a:solidFill>
              </a:rPr>
              <a:t>System.out.format</a:t>
            </a:r>
            <a:r>
              <a:rPr lang="en-US" altLang="zh-CN" dirty="0">
                <a:solidFill>
                  <a:schemeClr val="tx2"/>
                </a:solidFill>
              </a:rPr>
              <a:t>("%s: %s has" + " bowed back to me!%n", </a:t>
            </a:r>
            <a:r>
              <a:rPr lang="en-US" altLang="zh-CN" dirty="0" err="1">
                <a:solidFill>
                  <a:schemeClr val="tx2"/>
                </a:solidFill>
              </a:rPr>
              <a:t>this.name</a:t>
            </a:r>
            <a:r>
              <a:rPr lang="en-US" altLang="zh-CN" dirty="0">
                <a:solidFill>
                  <a:schemeClr val="tx2"/>
                </a:solidFill>
              </a:rPr>
              <a:t>, </a:t>
            </a:r>
            <a:r>
              <a:rPr lang="en-US" altLang="zh-CN" dirty="0" err="1">
                <a:solidFill>
                  <a:schemeClr val="tx2"/>
                </a:solidFill>
              </a:rPr>
              <a:t>bower.getName</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a:t>
            </a:r>
            <a:endParaRPr kumimoji="1"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Lock</a:t>
            </a:r>
            <a:r>
              <a:rPr kumimoji="1" lang="en-US" altLang="en-US" dirty="0"/>
              <a:t> </a:t>
            </a:r>
            <a:r>
              <a:rPr kumimoji="1" lang="en-US" altLang="en-US" dirty="0"/>
              <a:t>Objects</a:t>
            </a:r>
            <a:endParaRPr kumimoji="1"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en-US" dirty="0">
                <a:solidFill>
                  <a:schemeClr val="tx2"/>
                </a:solidFill>
              </a:rPr>
              <a:t>  </a:t>
            </a:r>
            <a:r>
              <a:rPr lang="en-US" altLang="zh-CN" dirty="0">
                <a:solidFill>
                  <a:schemeClr val="tx2"/>
                </a:solidFill>
              </a:rPr>
              <a:t>static class </a:t>
            </a:r>
            <a:r>
              <a:rPr lang="en-US" altLang="zh-CN" dirty="0" err="1">
                <a:solidFill>
                  <a:schemeClr val="tx2"/>
                </a:solidFill>
              </a:rPr>
              <a:t>BowLoop</a:t>
            </a:r>
            <a:r>
              <a:rPr lang="en-US" altLang="zh-CN" dirty="0">
                <a:solidFill>
                  <a:schemeClr val="tx2"/>
                </a:solidFill>
              </a:rPr>
              <a:t> implements Runnable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private Friend bower;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private Friend </a:t>
            </a:r>
            <a:r>
              <a:rPr lang="en-US" altLang="zh-CN" dirty="0" err="1">
                <a:solidFill>
                  <a:schemeClr val="tx2"/>
                </a:solidFill>
              </a:rPr>
              <a:t>bowee</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public </a:t>
            </a:r>
            <a:r>
              <a:rPr lang="en-US" altLang="zh-CN" dirty="0" err="1">
                <a:solidFill>
                  <a:schemeClr val="tx2"/>
                </a:solidFill>
              </a:rPr>
              <a:t>BowLoop</a:t>
            </a:r>
            <a:r>
              <a:rPr lang="en-US" altLang="zh-CN" dirty="0">
                <a:solidFill>
                  <a:schemeClr val="tx2"/>
                </a:solidFill>
              </a:rPr>
              <a:t>(Friend bower, Friend </a:t>
            </a:r>
            <a:r>
              <a:rPr lang="en-US" altLang="zh-CN" dirty="0" err="1">
                <a:solidFill>
                  <a:schemeClr val="tx2"/>
                </a:solidFill>
              </a:rPr>
              <a:t>bowee</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this.bower</a:t>
            </a:r>
            <a:r>
              <a:rPr lang="en-US" altLang="zh-CN" dirty="0">
                <a:solidFill>
                  <a:schemeClr val="tx2"/>
                </a:solidFill>
              </a:rPr>
              <a:t> = bower;</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this.bowee</a:t>
            </a:r>
            <a:r>
              <a:rPr lang="en-US" altLang="zh-CN" dirty="0">
                <a:solidFill>
                  <a:schemeClr val="tx2"/>
                </a:solidFill>
              </a:rPr>
              <a:t> = </a:t>
            </a:r>
            <a:r>
              <a:rPr lang="en-US" altLang="zh-CN" dirty="0" err="1">
                <a:solidFill>
                  <a:schemeClr val="tx2"/>
                </a:solidFill>
              </a:rPr>
              <a:t>bowee</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public void run()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Random random = new Random();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for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try { </a:t>
            </a:r>
            <a:r>
              <a:rPr lang="en-US" altLang="zh-CN" dirty="0" err="1">
                <a:solidFill>
                  <a:schemeClr val="tx2"/>
                </a:solidFill>
              </a:rPr>
              <a:t>Thread.sleep</a:t>
            </a:r>
            <a:r>
              <a:rPr lang="en-US" altLang="zh-CN" dirty="0">
                <a:solidFill>
                  <a:schemeClr val="tx2"/>
                </a:solidFill>
              </a:rPr>
              <a:t>(</a:t>
            </a:r>
            <a:r>
              <a:rPr lang="en-US" altLang="zh-CN" dirty="0" err="1">
                <a:solidFill>
                  <a:schemeClr val="tx2"/>
                </a:solidFill>
              </a:rPr>
              <a:t>random.nextInt</a:t>
            </a:r>
            <a:r>
              <a:rPr lang="en-US" altLang="zh-CN" dirty="0">
                <a:solidFill>
                  <a:schemeClr val="tx2"/>
                </a:solidFill>
              </a:rPr>
              <a:t>(10));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catch (</a:t>
            </a:r>
            <a:r>
              <a:rPr lang="en-US" altLang="zh-CN" dirty="0" err="1">
                <a:solidFill>
                  <a:schemeClr val="tx2"/>
                </a:solidFill>
              </a:rPr>
              <a:t>InterruptedException</a:t>
            </a:r>
            <a:r>
              <a:rPr lang="en-US" altLang="zh-CN" dirty="0">
                <a:solidFill>
                  <a:schemeClr val="tx2"/>
                </a:solidFill>
              </a:rPr>
              <a:t> e) {} </a:t>
            </a:r>
            <a:endParaRPr lang="en-US" altLang="zh-CN" dirty="0">
              <a:solidFill>
                <a:schemeClr val="tx2"/>
              </a:solidFill>
            </a:endParaRPr>
          </a:p>
          <a:p>
            <a:pPr marL="0" indent="0">
              <a:buNone/>
            </a:pPr>
            <a:r>
              <a:rPr lang="en-US" altLang="en-US" dirty="0">
                <a:solidFill>
                  <a:schemeClr val="tx2"/>
                </a:solidFill>
              </a:rPr>
              <a:t>           </a:t>
            </a:r>
            <a:r>
              <a:rPr lang="en-US" altLang="zh-CN" dirty="0" err="1">
                <a:solidFill>
                  <a:schemeClr val="tx2"/>
                </a:solidFill>
              </a:rPr>
              <a:t>bowee.bow</a:t>
            </a:r>
            <a:r>
              <a:rPr lang="en-US" altLang="zh-CN" dirty="0">
                <a:solidFill>
                  <a:schemeClr val="tx2"/>
                </a:solidFill>
              </a:rPr>
              <a:t>(bower);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public static void main(String[] </a:t>
            </a:r>
            <a:r>
              <a:rPr lang="en-US" altLang="zh-CN" dirty="0" err="1">
                <a:solidFill>
                  <a:schemeClr val="tx2"/>
                </a:solidFill>
              </a:rPr>
              <a:t>args</a:t>
            </a:r>
            <a:r>
              <a:rPr lang="en-US" altLang="zh-CN" dirty="0">
                <a:solidFill>
                  <a:schemeClr val="tx2"/>
                </a:solidFill>
              </a:rPr>
              <a:t>) {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final Friend </a:t>
            </a:r>
            <a:r>
              <a:rPr lang="en-US" altLang="zh-CN" dirty="0" err="1">
                <a:solidFill>
                  <a:schemeClr val="tx2"/>
                </a:solidFill>
              </a:rPr>
              <a:t>alphonse</a:t>
            </a:r>
            <a:r>
              <a:rPr lang="en-US" altLang="zh-CN" dirty="0">
                <a:solidFill>
                  <a:schemeClr val="tx2"/>
                </a:solidFill>
              </a:rPr>
              <a:t> = new Friend("Alphonse");</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r>
              <a:rPr lang="en-US" altLang="en-US" dirty="0">
                <a:solidFill>
                  <a:schemeClr val="tx2"/>
                </a:solidFill>
              </a:rPr>
              <a:t>  </a:t>
            </a:r>
            <a:r>
              <a:rPr lang="en-US" altLang="zh-CN" dirty="0">
                <a:solidFill>
                  <a:schemeClr val="tx2"/>
                </a:solidFill>
              </a:rPr>
              <a:t>final Friend </a:t>
            </a:r>
            <a:r>
              <a:rPr lang="en-US" altLang="zh-CN" dirty="0" err="1">
                <a:solidFill>
                  <a:schemeClr val="tx2"/>
                </a:solidFill>
              </a:rPr>
              <a:t>gaston</a:t>
            </a:r>
            <a:r>
              <a:rPr lang="en-US" altLang="zh-CN" dirty="0">
                <a:solidFill>
                  <a:schemeClr val="tx2"/>
                </a:solidFill>
              </a:rPr>
              <a:t> = new Friend("Gaston");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new Thread(new </a:t>
            </a:r>
            <a:r>
              <a:rPr lang="en-US" altLang="zh-CN" dirty="0" err="1">
                <a:solidFill>
                  <a:schemeClr val="tx2"/>
                </a:solidFill>
              </a:rPr>
              <a:t>BowLoop</a:t>
            </a:r>
            <a:r>
              <a:rPr lang="en-US" altLang="zh-CN" dirty="0">
                <a:solidFill>
                  <a:schemeClr val="tx2"/>
                </a:solidFill>
              </a:rPr>
              <a:t>(</a:t>
            </a:r>
            <a:r>
              <a:rPr lang="en-US" altLang="zh-CN" dirty="0" err="1">
                <a:solidFill>
                  <a:schemeClr val="tx2"/>
                </a:solidFill>
              </a:rPr>
              <a:t>alphonse</a:t>
            </a:r>
            <a:r>
              <a:rPr lang="en-US" altLang="zh-CN" dirty="0">
                <a:solidFill>
                  <a:schemeClr val="tx2"/>
                </a:solidFill>
              </a:rPr>
              <a:t>, </a:t>
            </a:r>
            <a:r>
              <a:rPr lang="en-US" altLang="zh-CN" dirty="0" err="1">
                <a:solidFill>
                  <a:schemeClr val="tx2"/>
                </a:solidFill>
              </a:rPr>
              <a:t>gaston</a:t>
            </a:r>
            <a:r>
              <a:rPr lang="en-US" altLang="zh-CN" dirty="0">
                <a:solidFill>
                  <a:schemeClr val="tx2"/>
                </a:solidFill>
              </a:rPr>
              <a:t>)).start();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new Thread(new </a:t>
            </a:r>
            <a:r>
              <a:rPr lang="en-US" altLang="zh-CN" dirty="0" err="1">
                <a:solidFill>
                  <a:schemeClr val="tx2"/>
                </a:solidFill>
              </a:rPr>
              <a:t>BowLoop</a:t>
            </a:r>
            <a:r>
              <a:rPr lang="en-US" altLang="zh-CN" dirty="0">
                <a:solidFill>
                  <a:schemeClr val="tx2"/>
                </a:solidFill>
              </a:rPr>
              <a:t>(</a:t>
            </a:r>
            <a:r>
              <a:rPr lang="en-US" altLang="zh-CN" dirty="0" err="1">
                <a:solidFill>
                  <a:schemeClr val="tx2"/>
                </a:solidFill>
              </a:rPr>
              <a:t>gaston</a:t>
            </a:r>
            <a:r>
              <a:rPr lang="en-US" altLang="zh-CN" dirty="0">
                <a:solidFill>
                  <a:schemeClr val="tx2"/>
                </a:solidFill>
              </a:rPr>
              <a:t>, </a:t>
            </a:r>
            <a:r>
              <a:rPr lang="en-US" altLang="zh-CN" dirty="0" err="1">
                <a:solidFill>
                  <a:schemeClr val="tx2"/>
                </a:solidFill>
              </a:rPr>
              <a:t>alphonse</a:t>
            </a:r>
            <a:r>
              <a:rPr lang="en-US" altLang="zh-CN" dirty="0">
                <a:solidFill>
                  <a:schemeClr val="tx2"/>
                </a:solidFill>
              </a:rPr>
              <a:t>)).start(); </a:t>
            </a:r>
            <a:endParaRPr lang="en-US" altLang="zh-CN" dirty="0">
              <a:solidFill>
                <a:schemeClr val="tx2"/>
              </a:solidFill>
            </a:endParaRPr>
          </a:p>
          <a:p>
            <a:pPr marL="0"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a:t>
            </a:r>
            <a:endParaRPr kumimoji="1"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4106147" y="1923679"/>
            <a:ext cx="3807042" cy="14615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Executors</a:t>
            </a:r>
            <a:endParaRPr kumimoji="1" lang="zh-CN" altLang="en-US" dirty="0"/>
          </a:p>
        </p:txBody>
      </p:sp>
      <p:sp>
        <p:nvSpPr>
          <p:cNvPr id="3" name="内容占位符 2"/>
          <p:cNvSpPr>
            <a:spLocks noGrp="1"/>
          </p:cNvSpPr>
          <p:nvPr>
            <p:ph idx="1"/>
          </p:nvPr>
        </p:nvSpPr>
        <p:spPr/>
        <p:txBody>
          <a:bodyPr>
            <a:normAutofit/>
          </a:bodyPr>
          <a:lstStyle/>
          <a:p>
            <a:r>
              <a:rPr lang="en-US" altLang="zh-CN" dirty="0"/>
              <a:t>In all of the previous examples,</a:t>
            </a:r>
            <a:endParaRPr lang="en-US" altLang="zh-CN" dirty="0"/>
          </a:p>
          <a:p>
            <a:pPr lvl="1"/>
            <a:r>
              <a:rPr lang="en-US" altLang="zh-CN" dirty="0"/>
              <a:t>there's a close connection between the task being done </a:t>
            </a:r>
            <a:r>
              <a:rPr lang="en-US" altLang="zh-CN" dirty="0">
                <a:solidFill>
                  <a:srgbClr val="FF0000"/>
                </a:solidFill>
              </a:rPr>
              <a:t>by a new thread</a:t>
            </a:r>
            <a:r>
              <a:rPr lang="en-US" altLang="zh-CN" dirty="0"/>
              <a:t>, as defined by its Runnable object, and the thread itself, as defined by a Thread object. </a:t>
            </a:r>
            <a:endParaRPr lang="en-US" altLang="zh-CN" dirty="0"/>
          </a:p>
          <a:p>
            <a:pPr lvl="1"/>
            <a:r>
              <a:rPr lang="en-US" altLang="zh-CN" dirty="0"/>
              <a:t>This works well for small applications, but in large-scale applications, it makes sense to separate thread management and creation from the rest of the application. </a:t>
            </a:r>
            <a:endParaRPr lang="en-US" altLang="zh-CN" dirty="0"/>
          </a:p>
          <a:p>
            <a:pPr lvl="1"/>
            <a:endParaRPr lang="en-US" altLang="zh-CN" dirty="0"/>
          </a:p>
          <a:p>
            <a:r>
              <a:rPr lang="en-US" altLang="zh-CN" dirty="0"/>
              <a:t>Objects that </a:t>
            </a:r>
            <a:r>
              <a:rPr lang="en-US" altLang="zh-CN" dirty="0">
                <a:solidFill>
                  <a:srgbClr val="FF0000"/>
                </a:solidFill>
              </a:rPr>
              <a:t>encapsulate these functions</a:t>
            </a:r>
            <a:r>
              <a:rPr lang="en-US" altLang="zh-CN" dirty="0"/>
              <a:t> are known as </a:t>
            </a:r>
            <a:r>
              <a:rPr lang="en-US" altLang="zh-CN" i="1" dirty="0">
                <a:solidFill>
                  <a:srgbClr val="FF0000"/>
                </a:solidFill>
              </a:rPr>
              <a:t>executors</a:t>
            </a:r>
            <a:r>
              <a:rPr lang="en-US" altLang="zh-CN" dirty="0"/>
              <a:t>. (</a:t>
            </a:r>
            <a:r>
              <a:rPr lang="zh-CN" altLang="en-US" dirty="0"/>
              <a:t>类似于线程池，即最大实例个数是有限的，越界时会使用</a:t>
            </a:r>
            <a:r>
              <a:rPr lang="en-US" altLang="zh-CN" dirty="0"/>
              <a:t>LRU</a:t>
            </a:r>
            <a:r>
              <a:rPr lang="zh-CN" altLang="en-US" dirty="0"/>
              <a:t>替换，同时线程池中</a:t>
            </a:r>
            <a:r>
              <a:rPr lang="en-US" altLang="zh-CN" dirty="0"/>
              <a:t>thread</a:t>
            </a:r>
            <a:r>
              <a:rPr lang="zh-CN" altLang="en-US" dirty="0"/>
              <a:t>是由系统进行管理的，而不是用户进行管理，这就使得用户调用线程时可能存在的不一致问题不存在了</a:t>
            </a:r>
            <a:r>
              <a:rPr lang="en-US" altLang="zh-CN" dirty="0"/>
              <a:t>)</a:t>
            </a:r>
            <a:endParaRPr lang="en-US" altLang="zh-CN" dirty="0"/>
          </a:p>
          <a:p>
            <a:pPr lvl="1"/>
            <a:r>
              <a:rPr lang="en-US" altLang="zh-CN" dirty="0">
                <a:solidFill>
                  <a:schemeClr val="tx2"/>
                </a:solidFill>
              </a:rPr>
              <a:t>Executor</a:t>
            </a:r>
            <a:r>
              <a:rPr lang="en-US" altLang="zh-CN" dirty="0"/>
              <a:t> </a:t>
            </a:r>
            <a:r>
              <a:rPr lang="en-US" altLang="zh-CN" dirty="0">
                <a:solidFill>
                  <a:schemeClr val="tx2"/>
                </a:solidFill>
              </a:rPr>
              <a:t>Interfaces</a:t>
            </a:r>
            <a:r>
              <a:rPr lang="en-US" altLang="zh-CN" dirty="0"/>
              <a:t> define the three executor object types.</a:t>
            </a:r>
            <a:endParaRPr lang="en-US" altLang="zh-CN" dirty="0"/>
          </a:p>
          <a:p>
            <a:pPr lvl="1"/>
            <a:r>
              <a:rPr lang="en-US" altLang="zh-CN" dirty="0">
                <a:solidFill>
                  <a:schemeClr val="tx2"/>
                </a:solidFill>
              </a:rPr>
              <a:t>Thread Pools</a:t>
            </a:r>
            <a:r>
              <a:rPr lang="en-US" altLang="zh-CN" dirty="0"/>
              <a:t> are the most common kind of executor implementation.</a:t>
            </a:r>
            <a:endParaRPr lang="en-US" altLang="zh-CN" dirty="0"/>
          </a:p>
          <a:p>
            <a:pPr lvl="1"/>
            <a:r>
              <a:rPr lang="en-US" altLang="zh-CN" dirty="0">
                <a:solidFill>
                  <a:schemeClr val="tx2"/>
                </a:solidFill>
              </a:rPr>
              <a:t>Fork/Join</a:t>
            </a:r>
            <a:r>
              <a:rPr lang="en-US" altLang="zh-CN" dirty="0"/>
              <a:t> is a framework for taking advantage of multiple processors.</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Defining and Starting a Thread</a:t>
            </a:r>
            <a:endParaRPr kumimoji="1" lang="zh-CN" altLang="en-US" dirty="0">
              <a:effectLst>
                <a:outerShdw blurRad="50800" dist="38100" dir="2700000" algn="tl" rotWithShape="0">
                  <a:prstClr val="black">
                    <a:alpha val="40000"/>
                  </a:prstClr>
                </a:outerShdw>
              </a:effectLst>
            </a:endParaRPr>
          </a:p>
        </p:txBody>
      </p:sp>
      <p:sp>
        <p:nvSpPr>
          <p:cNvPr id="3" name="内容占位符 2"/>
          <p:cNvSpPr>
            <a:spLocks noGrp="1"/>
          </p:cNvSpPr>
          <p:nvPr>
            <p:ph idx="1"/>
          </p:nvPr>
        </p:nvSpPr>
        <p:spPr/>
        <p:txBody>
          <a:bodyPr>
            <a:normAutofit lnSpcReduction="10000"/>
          </a:bodyPr>
          <a:lstStyle/>
          <a:p>
            <a:r>
              <a:rPr lang="en-US" altLang="zh-CN" dirty="0"/>
              <a:t>An application that creates an instance of </a:t>
            </a:r>
            <a:r>
              <a:rPr lang="en-US" altLang="zh-CN" dirty="0">
                <a:solidFill>
                  <a:schemeClr val="tx2"/>
                </a:solidFill>
              </a:rPr>
              <a:t>Thread</a:t>
            </a:r>
            <a:r>
              <a:rPr lang="en-US" altLang="zh-CN" dirty="0"/>
              <a:t> must provide the code that will run in that thread. </a:t>
            </a:r>
            <a:endParaRPr lang="en-US" altLang="zh-CN" dirty="0"/>
          </a:p>
          <a:p>
            <a:r>
              <a:rPr lang="en-US" altLang="zh-CN" dirty="0"/>
              <a:t>There are two ways to do this:</a:t>
            </a:r>
            <a:endParaRPr lang="en-US" altLang="zh-CN" dirty="0"/>
          </a:p>
          <a:p>
            <a:r>
              <a:rPr lang="en-US" altLang="zh-CN" i="1" dirty="0">
                <a:solidFill>
                  <a:srgbClr val="FF0000"/>
                </a:solidFill>
              </a:rPr>
              <a:t>Subclass Thread.</a:t>
            </a:r>
            <a:r>
              <a:rPr lang="en-US" altLang="zh-CN" dirty="0"/>
              <a:t> </a:t>
            </a:r>
            <a:endParaRPr lang="en-US" altLang="zh-CN" dirty="0"/>
          </a:p>
          <a:p>
            <a:pPr lvl="1"/>
            <a:r>
              <a:rPr lang="en-US" altLang="zh-CN" dirty="0"/>
              <a:t>The </a:t>
            </a:r>
            <a:r>
              <a:rPr lang="en-US" altLang="zh-CN" dirty="0">
                <a:solidFill>
                  <a:schemeClr val="tx2"/>
                </a:solidFill>
              </a:rPr>
              <a:t>Thread</a:t>
            </a:r>
            <a:r>
              <a:rPr lang="en-US" altLang="zh-CN" dirty="0"/>
              <a:t> class itself implements </a:t>
            </a:r>
            <a:r>
              <a:rPr lang="en-US" altLang="zh-CN" dirty="0">
                <a:solidFill>
                  <a:schemeClr val="tx2"/>
                </a:solidFill>
              </a:rPr>
              <a:t>Runnable</a:t>
            </a:r>
            <a:r>
              <a:rPr lang="en-US" altLang="zh-CN" dirty="0"/>
              <a:t>, though its run method does nothing. An application can subclass Thread, providing its own implementation of run, as in the HelloThread example:</a:t>
            </a:r>
            <a:endParaRPr lang="en-US" altLang="zh-CN" dirty="0"/>
          </a:p>
          <a:p>
            <a:pPr marL="541655" lvl="1" indent="0">
              <a:buNone/>
            </a:pPr>
            <a:r>
              <a:rPr lang="en-US" altLang="zh-CN" dirty="0">
                <a:solidFill>
                  <a:schemeClr val="tx2"/>
                </a:solidFill>
                <a:latin typeface="Consolas" panose="020B0609020204030204" pitchFamily="49" charset="0"/>
                <a:cs typeface="Consolas" panose="020B0609020204030204" pitchFamily="49" charset="0"/>
              </a:rPr>
              <a:t>public class </a:t>
            </a:r>
            <a:r>
              <a:rPr lang="en-US" altLang="zh-CN" dirty="0" err="1">
                <a:solidFill>
                  <a:schemeClr val="tx2"/>
                </a:solidFill>
                <a:latin typeface="Consolas" panose="020B0609020204030204" pitchFamily="49" charset="0"/>
                <a:cs typeface="Consolas" panose="020B0609020204030204" pitchFamily="49" charset="0"/>
              </a:rPr>
              <a:t>HelloThread</a:t>
            </a:r>
            <a:r>
              <a:rPr lang="en-US" altLang="zh-CN" dirty="0">
                <a:solidFill>
                  <a:schemeClr val="tx2"/>
                </a:solidFill>
                <a:latin typeface="Consolas" panose="020B0609020204030204" pitchFamily="49" charset="0"/>
                <a:cs typeface="Consolas" panose="020B0609020204030204" pitchFamily="49" charset="0"/>
              </a:rPr>
              <a:t> extends Thread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public void run()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System.out.println</a:t>
            </a:r>
            <a:r>
              <a:rPr lang="en-US" altLang="zh-CN" dirty="0">
                <a:solidFill>
                  <a:schemeClr val="tx2"/>
                </a:solidFill>
                <a:latin typeface="Consolas" panose="020B0609020204030204" pitchFamily="49" charset="0"/>
                <a:cs typeface="Consolas" panose="020B0609020204030204" pitchFamily="49" charset="0"/>
              </a:rPr>
              <a:t>("Hello from a thread!");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public static void main(String </a:t>
            </a:r>
            <a:r>
              <a:rPr lang="en-US" altLang="zh-CN" dirty="0" err="1">
                <a:solidFill>
                  <a:schemeClr val="tx2"/>
                </a:solidFill>
                <a:latin typeface="Consolas" panose="020B0609020204030204" pitchFamily="49" charset="0"/>
                <a:cs typeface="Consolas" panose="020B0609020204030204" pitchFamily="49" charset="0"/>
              </a:rPr>
              <a:t>args</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(new </a:t>
            </a:r>
            <a:r>
              <a:rPr lang="en-US" altLang="zh-CN" dirty="0" err="1">
                <a:solidFill>
                  <a:schemeClr val="tx2"/>
                </a:solidFill>
                <a:latin typeface="Consolas" panose="020B0609020204030204" pitchFamily="49" charset="0"/>
                <a:cs typeface="Consolas" panose="020B0609020204030204" pitchFamily="49" charset="0"/>
              </a:rPr>
              <a:t>HelloThread</a:t>
            </a:r>
            <a:r>
              <a:rPr lang="en-US" altLang="zh-CN" dirty="0">
                <a:solidFill>
                  <a:schemeClr val="tx2"/>
                </a:solidFill>
                <a:latin typeface="Consolas" panose="020B0609020204030204" pitchFamily="49" charset="0"/>
                <a:cs typeface="Consolas" panose="020B0609020204030204" pitchFamily="49" charset="0"/>
              </a:rPr>
              <a:t>()).start();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zh-CN" dirty="0">
                <a:solidFill>
                  <a:schemeClr val="tx2"/>
                </a:solidFill>
                <a:latin typeface="Consolas" panose="020B0609020204030204" pitchFamily="49" charset="0"/>
                <a:cs typeface="Consolas" panose="020B0609020204030204" pitchFamily="49" charset="0"/>
              </a:rPr>
              <a:t>}</a:t>
            </a:r>
            <a:endParaRPr lang="en-US" altLang="zh-CN" dirty="0">
              <a:solidFill>
                <a:schemeClr val="tx2"/>
              </a:solidFill>
              <a:latin typeface="Consolas" panose="020B0609020204030204" pitchFamily="49" charset="0"/>
              <a:cs typeface="Consolas" panose="020B0609020204030204" pitchFamily="49" charset="0"/>
            </a:endParaRPr>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5862955" y="2461895"/>
            <a:ext cx="3149600" cy="1814830"/>
          </a:xfrm>
          <a:prstGeom prst="rect">
            <a:avLst/>
          </a:prstGeom>
          <a:noFill/>
        </p:spPr>
        <p:txBody>
          <a:bodyPr wrap="none" rtlCol="0">
            <a:spAutoFit/>
          </a:bodyPr>
          <a:p>
            <a:r>
              <a:rPr lang="zh-CN" altLang="en-US" sz="1600"/>
              <a:t>这两页</a:t>
            </a:r>
            <a:r>
              <a:rPr lang="en-US" altLang="zh-CN" sz="1600"/>
              <a:t>PPT</a:t>
            </a:r>
            <a:r>
              <a:rPr lang="zh-CN" altLang="en-US" sz="1600"/>
              <a:t>描述的两种方式中，</a:t>
            </a:r>
            <a:endParaRPr lang="zh-CN" altLang="en-US" sz="1600"/>
          </a:p>
          <a:p>
            <a:r>
              <a:rPr lang="zh-CN" altLang="en-US" sz="1600"/>
              <a:t>选择</a:t>
            </a:r>
            <a:r>
              <a:rPr lang="en-US" altLang="zh-CN" sz="1600"/>
              <a:t>runnable object</a:t>
            </a:r>
            <a:r>
              <a:rPr lang="zh-CN" altLang="en-US" sz="1600"/>
              <a:t>的方式更好。</a:t>
            </a:r>
            <a:endParaRPr lang="zh-CN" altLang="en-US" sz="1600"/>
          </a:p>
          <a:p>
            <a:r>
              <a:rPr lang="zh-CN" altLang="en-US" sz="1600"/>
              <a:t>因为</a:t>
            </a:r>
            <a:r>
              <a:rPr lang="en-US" altLang="zh-CN" sz="1600"/>
              <a:t>JAVA</a:t>
            </a:r>
            <a:r>
              <a:rPr lang="zh-CN" altLang="en-US" sz="1600"/>
              <a:t>中的类是只允许单个</a:t>
            </a:r>
            <a:endParaRPr lang="zh-CN" altLang="en-US" sz="1600"/>
          </a:p>
          <a:p>
            <a:r>
              <a:rPr lang="en-US" altLang="zh-CN" sz="1600"/>
              <a:t>extend</a:t>
            </a:r>
            <a:r>
              <a:rPr lang="zh-CN" altLang="en-US" sz="1600"/>
              <a:t>但是允许多个</a:t>
            </a:r>
            <a:r>
              <a:rPr lang="en-US" altLang="zh-CN" sz="1600"/>
              <a:t>implements</a:t>
            </a:r>
            <a:r>
              <a:rPr lang="zh-CN" altLang="en-US" sz="1600"/>
              <a:t>的</a:t>
            </a:r>
            <a:endParaRPr lang="zh-CN" altLang="en-US" sz="1600"/>
          </a:p>
          <a:p>
            <a:r>
              <a:rPr lang="zh-CN" altLang="en-US" sz="1600"/>
              <a:t>，选择第一种方式更有利于实现</a:t>
            </a:r>
            <a:endParaRPr lang="zh-CN" altLang="en-US" sz="1600"/>
          </a:p>
          <a:p>
            <a:r>
              <a:rPr lang="zh-CN" altLang="en-US" sz="1600"/>
              <a:t>的类去继承其他的类来实现额外</a:t>
            </a:r>
            <a:endParaRPr lang="zh-CN" altLang="en-US" sz="1600"/>
          </a:p>
          <a:p>
            <a:r>
              <a:rPr lang="zh-CN" altLang="en-US" sz="1600"/>
              <a:t>的功能。</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Executor Interfaces</a:t>
            </a:r>
            <a:endParaRPr kumimoji="1" lang="zh-CN" altLang="en-US" dirty="0"/>
          </a:p>
        </p:txBody>
      </p:sp>
      <p:sp>
        <p:nvSpPr>
          <p:cNvPr id="3" name="内容占位符 2"/>
          <p:cNvSpPr>
            <a:spLocks noGrp="1"/>
          </p:cNvSpPr>
          <p:nvPr>
            <p:ph idx="1"/>
          </p:nvPr>
        </p:nvSpPr>
        <p:spPr>
          <a:xfrm>
            <a:off x="107504" y="845073"/>
            <a:ext cx="7893496" cy="3940924"/>
          </a:xfrm>
        </p:spPr>
        <p:txBody>
          <a:bodyPr>
            <a:normAutofit/>
          </a:bodyPr>
          <a:lstStyle/>
          <a:p>
            <a:r>
              <a:rPr lang="en-US" altLang="zh-CN" dirty="0"/>
              <a:t>The </a:t>
            </a:r>
            <a:r>
              <a:rPr lang="en-US" altLang="zh-CN" dirty="0" err="1">
                <a:solidFill>
                  <a:schemeClr val="tx2"/>
                </a:solidFill>
              </a:rPr>
              <a:t>java.util.concurrent</a:t>
            </a:r>
            <a:r>
              <a:rPr lang="en-US" altLang="zh-CN" dirty="0"/>
              <a:t> package defines three executor interfaces:</a:t>
            </a:r>
            <a:endParaRPr lang="en-US" altLang="zh-CN" dirty="0"/>
          </a:p>
          <a:p>
            <a:endParaRPr lang="en-US" altLang="zh-CN" dirty="0"/>
          </a:p>
          <a:p>
            <a:r>
              <a:rPr lang="en-US" altLang="zh-CN" dirty="0"/>
              <a:t>The Executor Interface</a:t>
            </a:r>
            <a:endParaRPr lang="en-US" altLang="zh-CN" dirty="0"/>
          </a:p>
          <a:p>
            <a:pPr lvl="1"/>
            <a:r>
              <a:rPr lang="en-US" altLang="zh-CN" dirty="0"/>
              <a:t>The </a:t>
            </a:r>
            <a:r>
              <a:rPr lang="en-US" altLang="zh-CN" dirty="0">
                <a:solidFill>
                  <a:schemeClr val="tx2"/>
                </a:solidFill>
              </a:rPr>
              <a:t>Executor</a:t>
            </a:r>
            <a:r>
              <a:rPr lang="en-US" altLang="zh-CN" dirty="0"/>
              <a:t> interface provides a single method, </a:t>
            </a:r>
            <a:r>
              <a:rPr lang="en-US" altLang="zh-CN" dirty="0">
                <a:solidFill>
                  <a:schemeClr val="tx2"/>
                </a:solidFill>
              </a:rPr>
              <a:t>execute</a:t>
            </a:r>
            <a:r>
              <a:rPr lang="en-US" altLang="zh-CN" dirty="0"/>
              <a:t>, designed to be a </a:t>
            </a:r>
            <a:r>
              <a:rPr lang="en-US" altLang="zh-CN" dirty="0">
                <a:solidFill>
                  <a:srgbClr val="FF0000"/>
                </a:solidFill>
              </a:rPr>
              <a:t>drop-in replacement</a:t>
            </a:r>
            <a:r>
              <a:rPr lang="en-US" altLang="zh-CN" dirty="0"/>
              <a:t> for a common thread-creation idiom. If r is a Runnable object, and e is an Executor object you can replace</a:t>
            </a:r>
            <a:endParaRPr lang="en-US" altLang="zh-CN" dirty="0"/>
          </a:p>
          <a:p>
            <a:pPr lvl="1"/>
            <a:endParaRPr lang="en-US" altLang="zh-CN" dirty="0"/>
          </a:p>
          <a:p>
            <a:pPr lvl="1"/>
            <a:r>
              <a:rPr lang="en-US" altLang="zh-CN" dirty="0">
                <a:solidFill>
                  <a:schemeClr val="tx2"/>
                </a:solidFill>
              </a:rPr>
              <a:t>(new Thread(r)).start(); </a:t>
            </a:r>
            <a:endParaRPr lang="en-US" altLang="zh-CN" dirty="0">
              <a:solidFill>
                <a:schemeClr val="tx2"/>
              </a:solidFill>
            </a:endParaRPr>
          </a:p>
          <a:p>
            <a:pPr lvl="1"/>
            <a:endParaRPr lang="en-US" altLang="zh-CN" dirty="0">
              <a:solidFill>
                <a:schemeClr val="tx2"/>
              </a:solidFill>
            </a:endParaRPr>
          </a:p>
          <a:p>
            <a:pPr lvl="1"/>
            <a:r>
              <a:rPr lang="en-US" altLang="zh-CN" dirty="0"/>
              <a:t>With</a:t>
            </a:r>
            <a:endParaRPr lang="en-US" altLang="zh-CN" dirty="0"/>
          </a:p>
          <a:p>
            <a:pPr lvl="1"/>
            <a:endParaRPr lang="en-US" altLang="zh-CN" dirty="0"/>
          </a:p>
          <a:p>
            <a:pPr lvl="1"/>
            <a:r>
              <a:rPr lang="en-US" altLang="zh-CN" dirty="0" err="1">
                <a:solidFill>
                  <a:schemeClr val="tx2"/>
                </a:solidFill>
              </a:rPr>
              <a:t>e.execute</a:t>
            </a:r>
            <a:r>
              <a:rPr lang="en-US" altLang="zh-CN" dirty="0">
                <a:solidFill>
                  <a:schemeClr val="tx2"/>
                </a:solidFill>
              </a:rPr>
              <a:t>(r); </a:t>
            </a:r>
            <a:endParaRPr lang="en-US" altLang="zh-CN"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Executor Interfaces</a:t>
            </a:r>
            <a:endParaRPr kumimoji="1"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solidFill>
                  <a:schemeClr val="tx2"/>
                </a:solidFill>
              </a:rPr>
              <a:t>java.util.concurrent</a:t>
            </a:r>
            <a:r>
              <a:rPr lang="en-US" altLang="zh-CN" dirty="0"/>
              <a:t> package defines three executor interfaces:</a:t>
            </a:r>
            <a:endParaRPr lang="en-US" altLang="zh-CN" dirty="0"/>
          </a:p>
          <a:p>
            <a:endParaRPr lang="en-US" altLang="zh-CN" dirty="0"/>
          </a:p>
          <a:p>
            <a:r>
              <a:rPr lang="en-US" altLang="zh-CN" dirty="0"/>
              <a:t>The </a:t>
            </a:r>
            <a:r>
              <a:rPr lang="en-US" altLang="zh-CN" dirty="0" err="1"/>
              <a:t>ExecutorService</a:t>
            </a:r>
            <a:r>
              <a:rPr lang="en-US" altLang="zh-CN" dirty="0"/>
              <a:t> Interface</a:t>
            </a:r>
            <a:endParaRPr lang="en-US" altLang="zh-CN" dirty="0"/>
          </a:p>
          <a:p>
            <a:pPr lvl="1"/>
            <a:r>
              <a:rPr lang="en-US" altLang="zh-CN" dirty="0"/>
              <a:t>The </a:t>
            </a:r>
            <a:r>
              <a:rPr lang="en-US" altLang="zh-CN" dirty="0">
                <a:solidFill>
                  <a:srgbClr val="FF0000"/>
                </a:solidFill>
              </a:rPr>
              <a:t>ExecutorService interface</a:t>
            </a:r>
            <a:r>
              <a:rPr lang="en-US" altLang="zh-CN" dirty="0"/>
              <a:t> supplements execute with a similar, but more versatile submit method.</a:t>
            </a:r>
            <a:endParaRPr lang="en-US" altLang="zh-CN" dirty="0"/>
          </a:p>
          <a:p>
            <a:pPr lvl="1"/>
            <a:r>
              <a:rPr lang="en-US" altLang="zh-CN" dirty="0"/>
              <a:t>Like execute, submit accepts </a:t>
            </a:r>
            <a:r>
              <a:rPr lang="en-US" altLang="zh-CN" dirty="0">
                <a:solidFill>
                  <a:schemeClr val="tx2"/>
                </a:solidFill>
              </a:rPr>
              <a:t>Runnable</a:t>
            </a:r>
            <a:r>
              <a:rPr lang="en-US" altLang="zh-CN" dirty="0"/>
              <a:t> objects, but also accepts</a:t>
            </a:r>
            <a:r>
              <a:rPr lang="en-US" altLang="en-US" dirty="0"/>
              <a:t> </a:t>
            </a:r>
            <a:r>
              <a:rPr lang="en-US" altLang="zh-CN" dirty="0">
                <a:solidFill>
                  <a:schemeClr val="tx2"/>
                </a:solidFill>
              </a:rPr>
              <a:t>Callable</a:t>
            </a:r>
            <a:r>
              <a:rPr lang="en-US" altLang="zh-CN" dirty="0"/>
              <a:t> objects, which allow the task to return a value. </a:t>
            </a:r>
            <a:endParaRPr lang="en-US" altLang="zh-CN" dirty="0"/>
          </a:p>
          <a:p>
            <a:pPr lvl="1"/>
            <a:r>
              <a:rPr lang="en-US" altLang="zh-CN" dirty="0"/>
              <a:t>The </a:t>
            </a:r>
            <a:r>
              <a:rPr lang="en-US" altLang="zh-CN" dirty="0">
                <a:solidFill>
                  <a:schemeClr val="tx2"/>
                </a:solidFill>
              </a:rPr>
              <a:t>submit</a:t>
            </a:r>
            <a:r>
              <a:rPr lang="en-US" altLang="zh-CN" dirty="0"/>
              <a:t> method returns a </a:t>
            </a:r>
            <a:r>
              <a:rPr lang="en-US" altLang="zh-CN" dirty="0">
                <a:solidFill>
                  <a:schemeClr val="tx2"/>
                </a:solidFill>
              </a:rPr>
              <a:t>Future</a:t>
            </a:r>
            <a:r>
              <a:rPr lang="en-US" altLang="zh-CN" dirty="0"/>
              <a:t> object, which is used to retrieve the </a:t>
            </a:r>
            <a:r>
              <a:rPr lang="en-US" altLang="zh-CN" dirty="0">
                <a:solidFill>
                  <a:schemeClr val="tx2"/>
                </a:solidFill>
              </a:rPr>
              <a:t>Callable</a:t>
            </a:r>
            <a:r>
              <a:rPr lang="en-US" altLang="zh-CN" dirty="0"/>
              <a:t> return value and to manage the status of</a:t>
            </a:r>
            <a:r>
              <a:rPr lang="zh-CN" altLang="en-US" dirty="0"/>
              <a:t> </a:t>
            </a:r>
            <a:r>
              <a:rPr lang="en-US" altLang="zh-CN" dirty="0"/>
              <a:t>both</a:t>
            </a:r>
            <a:r>
              <a:rPr lang="zh-CN" altLang="en-US" dirty="0"/>
              <a:t> </a:t>
            </a:r>
            <a:r>
              <a:rPr lang="en-US" altLang="zh-CN" dirty="0">
                <a:solidFill>
                  <a:schemeClr val="tx2"/>
                </a:solidFill>
              </a:rPr>
              <a:t>Callable</a:t>
            </a:r>
            <a:r>
              <a:rPr lang="zh-CN" altLang="en-US" dirty="0"/>
              <a:t> </a:t>
            </a:r>
            <a:r>
              <a:rPr lang="en-US" altLang="zh-CN" dirty="0"/>
              <a:t>and</a:t>
            </a:r>
            <a:r>
              <a:rPr lang="zh-CN" altLang="en-US" dirty="0"/>
              <a:t>  </a:t>
            </a:r>
            <a:r>
              <a:rPr lang="en-US" altLang="zh-CN" dirty="0">
                <a:solidFill>
                  <a:schemeClr val="tx2"/>
                </a:solidFill>
              </a:rPr>
              <a:t>Runnable</a:t>
            </a:r>
            <a:r>
              <a:rPr lang="en-US" altLang="zh-CN" dirty="0"/>
              <a:t> tasks.</a:t>
            </a:r>
            <a:endParaRPr lang="en-US" altLang="zh-CN"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Executor Interfaces</a:t>
            </a:r>
            <a:endParaRPr kumimoji="1"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solidFill>
                  <a:schemeClr val="tx2"/>
                </a:solidFill>
              </a:rPr>
              <a:t>java.util.concurrent</a:t>
            </a:r>
            <a:r>
              <a:rPr lang="en-US" altLang="zh-CN" dirty="0"/>
              <a:t> package defines three executor interfaces:</a:t>
            </a:r>
            <a:endParaRPr lang="en-US" altLang="zh-CN" dirty="0"/>
          </a:p>
          <a:p>
            <a:endParaRPr lang="en-US" altLang="zh-CN" dirty="0"/>
          </a:p>
          <a:p>
            <a:r>
              <a:rPr lang="en-US" altLang="zh-CN" dirty="0"/>
              <a:t>The </a:t>
            </a:r>
            <a:r>
              <a:rPr lang="en-US" altLang="zh-CN" dirty="0" err="1"/>
              <a:t>ScheduledExecutorService</a:t>
            </a:r>
            <a:r>
              <a:rPr lang="en-US" altLang="zh-CN" dirty="0"/>
              <a:t> Interface</a:t>
            </a:r>
            <a:endParaRPr lang="en-US" altLang="zh-CN" dirty="0"/>
          </a:p>
          <a:p>
            <a:pPr lvl="1"/>
            <a:r>
              <a:rPr lang="en-US" altLang="zh-CN" dirty="0"/>
              <a:t>The </a:t>
            </a:r>
            <a:r>
              <a:rPr lang="en-US" altLang="zh-CN" dirty="0">
                <a:solidFill>
                  <a:schemeClr val="tx2"/>
                </a:solidFill>
              </a:rPr>
              <a:t>ScheduledExecutorService</a:t>
            </a:r>
            <a:r>
              <a:rPr lang="en-US" altLang="zh-CN" dirty="0"/>
              <a:t> interface supplements the methods of its parent </a:t>
            </a:r>
            <a:r>
              <a:rPr lang="en-US" altLang="zh-CN" dirty="0" err="1">
                <a:solidFill>
                  <a:schemeClr val="tx2"/>
                </a:solidFill>
              </a:rPr>
              <a:t>ExecutorService</a:t>
            </a:r>
            <a:r>
              <a:rPr lang="en-US" altLang="zh-CN" dirty="0"/>
              <a:t> with schedule, which executes</a:t>
            </a:r>
            <a:r>
              <a:rPr lang="zh-CN" altLang="en-US" dirty="0"/>
              <a:t> </a:t>
            </a:r>
            <a:r>
              <a:rPr lang="en-US" altLang="zh-CN" dirty="0"/>
              <a:t>a</a:t>
            </a:r>
            <a:r>
              <a:rPr lang="zh-CN" altLang="en-US" dirty="0"/>
              <a:t> </a:t>
            </a:r>
            <a:r>
              <a:rPr lang="en-US" altLang="zh-CN" dirty="0">
                <a:solidFill>
                  <a:schemeClr val="tx2"/>
                </a:solidFill>
              </a:rPr>
              <a:t>Runnable</a:t>
            </a:r>
            <a:r>
              <a:rPr lang="zh-CN" altLang="en-US" dirty="0"/>
              <a:t> </a:t>
            </a:r>
            <a:r>
              <a:rPr lang="en-US" altLang="zh-CN" dirty="0"/>
              <a:t>or </a:t>
            </a:r>
            <a:r>
              <a:rPr lang="en-US" altLang="zh-CN" dirty="0">
                <a:solidFill>
                  <a:schemeClr val="tx2"/>
                </a:solidFill>
              </a:rPr>
              <a:t>Callable</a:t>
            </a:r>
            <a:r>
              <a:rPr lang="en-US" altLang="zh-CN" dirty="0"/>
              <a:t> task after a specified delay. </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Thread Pools</a:t>
            </a:r>
            <a:endParaRPr kumimoji="1" lang="zh-CN" altLang="en-US" dirty="0"/>
          </a:p>
        </p:txBody>
      </p:sp>
      <p:sp>
        <p:nvSpPr>
          <p:cNvPr id="3" name="内容占位符 2"/>
          <p:cNvSpPr>
            <a:spLocks noGrp="1"/>
          </p:cNvSpPr>
          <p:nvPr>
            <p:ph idx="1"/>
          </p:nvPr>
        </p:nvSpPr>
        <p:spPr/>
        <p:txBody>
          <a:bodyPr>
            <a:normAutofit/>
          </a:bodyPr>
          <a:lstStyle/>
          <a:p>
            <a:r>
              <a:rPr lang="en-US" altLang="zh-CN" dirty="0"/>
              <a:t>Most of the executor implementations</a:t>
            </a:r>
            <a:r>
              <a:rPr lang="zh-CN" altLang="en-US" dirty="0"/>
              <a:t> </a:t>
            </a:r>
            <a:r>
              <a:rPr lang="en-US" altLang="zh-CN" dirty="0"/>
              <a:t>in</a:t>
            </a:r>
            <a:r>
              <a:rPr lang="zh-CN" altLang="en-US" dirty="0"/>
              <a:t> </a:t>
            </a:r>
            <a:r>
              <a:rPr lang="en-US" altLang="zh-CN" dirty="0" err="1">
                <a:solidFill>
                  <a:schemeClr val="tx2"/>
                </a:solidFill>
              </a:rPr>
              <a:t>java.util.concurrent</a:t>
            </a:r>
            <a:r>
              <a:rPr lang="zh-CN" altLang="en-US" dirty="0">
                <a:solidFill>
                  <a:schemeClr val="tx2"/>
                </a:solidFill>
              </a:rPr>
              <a:t> </a:t>
            </a:r>
            <a:r>
              <a:rPr lang="en-US" altLang="zh-CN" dirty="0"/>
              <a:t>use</a:t>
            </a:r>
            <a:r>
              <a:rPr lang="en-US" altLang="zh-CN" dirty="0">
                <a:solidFill>
                  <a:srgbClr val="FF0000"/>
                </a:solidFill>
              </a:rPr>
              <a:t> </a:t>
            </a:r>
            <a:r>
              <a:rPr lang="en-US" altLang="zh-CN" i="1" dirty="0">
                <a:solidFill>
                  <a:srgbClr val="FF0000"/>
                </a:solidFill>
              </a:rPr>
              <a:t>thread pool</a:t>
            </a:r>
            <a:r>
              <a:rPr lang="en-US" altLang="zh-CN" i="1" dirty="0"/>
              <a:t>s</a:t>
            </a:r>
            <a:r>
              <a:rPr lang="en-US" altLang="zh-CN" dirty="0"/>
              <a:t>, which consist of </a:t>
            </a:r>
            <a:r>
              <a:rPr lang="en-US" altLang="zh-CN" i="1" dirty="0">
                <a:solidFill>
                  <a:srgbClr val="FF0000"/>
                </a:solidFill>
              </a:rPr>
              <a:t>worker threads</a:t>
            </a:r>
            <a:r>
              <a:rPr lang="en-US" altLang="zh-CN" dirty="0"/>
              <a:t>. </a:t>
            </a:r>
            <a:endParaRPr lang="en-US" altLang="zh-CN" dirty="0"/>
          </a:p>
          <a:p>
            <a:pPr lvl="1"/>
            <a:r>
              <a:rPr lang="en-US" altLang="zh-CN" dirty="0"/>
              <a:t>This kind of thread exists separately from</a:t>
            </a:r>
            <a:r>
              <a:rPr lang="zh-CN" altLang="en-US" dirty="0"/>
              <a:t> </a:t>
            </a:r>
            <a:r>
              <a:rPr lang="en-US" altLang="zh-CN" dirty="0"/>
              <a:t>the</a:t>
            </a:r>
            <a:r>
              <a:rPr lang="zh-CN" altLang="en-US" dirty="0"/>
              <a:t> </a:t>
            </a:r>
            <a:r>
              <a:rPr lang="en-US" altLang="zh-CN" dirty="0">
                <a:solidFill>
                  <a:schemeClr val="tx2"/>
                </a:solidFill>
              </a:rPr>
              <a:t>Runnable</a:t>
            </a:r>
            <a:r>
              <a:rPr lang="zh-CN" altLang="en-US" dirty="0"/>
              <a:t> </a:t>
            </a:r>
            <a:r>
              <a:rPr lang="en-US" altLang="zh-CN" dirty="0"/>
              <a:t>and</a:t>
            </a:r>
            <a:r>
              <a:rPr lang="zh-CN" altLang="en-US" dirty="0"/>
              <a:t> </a:t>
            </a:r>
            <a:r>
              <a:rPr lang="en-US" altLang="zh-CN" dirty="0">
                <a:solidFill>
                  <a:schemeClr val="tx2"/>
                </a:solidFill>
              </a:rPr>
              <a:t>Callable</a:t>
            </a:r>
            <a:r>
              <a:rPr lang="en-US" altLang="zh-CN" dirty="0"/>
              <a:t> tasks it executes and is often used to execute multiple tasks.</a:t>
            </a:r>
            <a:endParaRPr lang="en-US" altLang="zh-CN" dirty="0"/>
          </a:p>
          <a:p>
            <a:pPr lvl="1"/>
            <a:endParaRPr lang="en-US" altLang="zh-CN" dirty="0"/>
          </a:p>
          <a:p>
            <a:pPr lvl="1"/>
            <a:r>
              <a:rPr lang="en-US" altLang="zh-CN" dirty="0"/>
              <a:t>Using worker threads minimizes the overhead due to thread creation</a:t>
            </a:r>
            <a:endParaRPr lang="en-US" altLang="zh-CN" dirty="0"/>
          </a:p>
          <a:p>
            <a:pPr lvl="1"/>
            <a:endParaRPr lang="en-US" altLang="zh-CN" dirty="0"/>
          </a:p>
          <a:p>
            <a:pPr lvl="1"/>
            <a:r>
              <a:rPr lang="en-US" altLang="zh-CN" dirty="0"/>
              <a:t>One common type of thread pool is the </a:t>
            </a:r>
            <a:r>
              <a:rPr lang="en-US" altLang="zh-CN" i="1" dirty="0">
                <a:solidFill>
                  <a:srgbClr val="FF0000"/>
                </a:solidFill>
              </a:rPr>
              <a:t>fixed thread pool</a:t>
            </a:r>
            <a:r>
              <a:rPr lang="en-US" altLang="zh-CN" dirty="0"/>
              <a:t>. This type of pool </a:t>
            </a:r>
            <a:r>
              <a:rPr lang="en-US" altLang="zh-CN" dirty="0">
                <a:solidFill>
                  <a:srgbClr val="FF0000"/>
                </a:solidFill>
              </a:rPr>
              <a:t>always has a specified number of threads running</a:t>
            </a:r>
            <a:r>
              <a:rPr lang="en-US" altLang="zh-CN" dirty="0"/>
              <a:t>.</a:t>
            </a:r>
            <a:endParaRPr lang="en-US" altLang="zh-CN" dirty="0"/>
          </a:p>
          <a:p>
            <a:pPr lvl="1"/>
            <a:endParaRPr lang="en-US" altLang="zh-CN" dirty="0"/>
          </a:p>
          <a:p>
            <a:pPr lvl="1"/>
            <a:r>
              <a:rPr lang="en-US" altLang="zh-CN" dirty="0"/>
              <a:t>An important advantage of the fixed thread pool is that applications using it </a:t>
            </a:r>
            <a:r>
              <a:rPr lang="en-US" altLang="zh-CN" i="1" dirty="0">
                <a:solidFill>
                  <a:srgbClr val="FF0000"/>
                </a:solidFill>
              </a:rPr>
              <a:t>degrade gracefully</a:t>
            </a:r>
            <a:r>
              <a:rPr lang="en-US" altLang="zh-CN" dirty="0"/>
              <a:t>. </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Thread Pools</a:t>
            </a:r>
            <a:endParaRPr kumimoji="1" lang="zh-CN" altLang="en-US" dirty="0"/>
          </a:p>
        </p:txBody>
      </p:sp>
      <p:sp>
        <p:nvSpPr>
          <p:cNvPr id="3" name="内容占位符 2"/>
          <p:cNvSpPr>
            <a:spLocks noGrp="1"/>
          </p:cNvSpPr>
          <p:nvPr>
            <p:ph idx="1"/>
          </p:nvPr>
        </p:nvSpPr>
        <p:spPr/>
        <p:txBody>
          <a:bodyPr>
            <a:normAutofit/>
          </a:bodyPr>
          <a:lstStyle/>
          <a:p>
            <a:r>
              <a:rPr lang="en-US" altLang="zh-CN" dirty="0"/>
              <a:t>A simple way to create an executor that uses a fixed thread pool is </a:t>
            </a:r>
            <a:endParaRPr lang="en-US" altLang="zh-CN" dirty="0"/>
          </a:p>
          <a:p>
            <a:pPr lvl="1"/>
            <a:r>
              <a:rPr lang="en-US" altLang="zh-CN" dirty="0"/>
              <a:t>to invoke the </a:t>
            </a:r>
            <a:r>
              <a:rPr lang="en-US" altLang="zh-CN" dirty="0">
                <a:solidFill>
                  <a:schemeClr val="tx2"/>
                </a:solidFill>
              </a:rPr>
              <a:t>newFixedThreadPool</a:t>
            </a:r>
            <a:r>
              <a:rPr lang="en-US" altLang="zh-CN" dirty="0"/>
              <a:t> factory method in </a:t>
            </a:r>
            <a:r>
              <a:rPr lang="en-US" altLang="zh-CN" dirty="0" err="1">
                <a:solidFill>
                  <a:schemeClr val="tx2"/>
                </a:solidFill>
              </a:rPr>
              <a:t>java.util.concurrent.Executors</a:t>
            </a:r>
            <a:r>
              <a:rPr lang="en-US" altLang="zh-CN" dirty="0"/>
              <a:t> </a:t>
            </a:r>
            <a:endParaRPr lang="en-US" altLang="zh-CN" dirty="0"/>
          </a:p>
          <a:p>
            <a:pPr lvl="1"/>
            <a:endParaRPr lang="en-US" altLang="zh-CN" dirty="0"/>
          </a:p>
          <a:p>
            <a:r>
              <a:rPr lang="en-US" altLang="zh-CN" dirty="0"/>
              <a:t>This class also provides the following factory methods:</a:t>
            </a:r>
            <a:endParaRPr lang="en-US" altLang="zh-CN" dirty="0"/>
          </a:p>
          <a:p>
            <a:pPr lvl="1"/>
            <a:r>
              <a:rPr lang="en-US" altLang="zh-CN" dirty="0"/>
              <a:t>The </a:t>
            </a:r>
            <a:r>
              <a:rPr lang="en-US" altLang="zh-CN" dirty="0">
                <a:solidFill>
                  <a:schemeClr val="tx2"/>
                </a:solidFill>
              </a:rPr>
              <a:t>newCachedThreadPool</a:t>
            </a:r>
            <a:r>
              <a:rPr lang="en-US" altLang="zh-CN" dirty="0"/>
              <a:t> method creates an executor with an expandable thread pool. This executor is suitable for applications that launch many short-lived tasks.</a:t>
            </a:r>
            <a:endParaRPr lang="en-US" altLang="zh-CN" dirty="0"/>
          </a:p>
          <a:p>
            <a:pPr lvl="1"/>
            <a:endParaRPr lang="en-US" altLang="zh-CN" dirty="0"/>
          </a:p>
          <a:p>
            <a:pPr lvl="1"/>
            <a:r>
              <a:rPr lang="en-US" altLang="zh-CN" dirty="0"/>
              <a:t>The </a:t>
            </a:r>
            <a:r>
              <a:rPr lang="en-US" altLang="zh-CN" dirty="0">
                <a:solidFill>
                  <a:schemeClr val="tx2"/>
                </a:solidFill>
              </a:rPr>
              <a:t>newSingleThreadExecutor</a:t>
            </a:r>
            <a:r>
              <a:rPr lang="en-US" altLang="zh-CN" dirty="0"/>
              <a:t> method creates an executor that executes a single task at a time.</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Fork/Join</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t>The </a:t>
            </a:r>
            <a:r>
              <a:rPr lang="en-US" altLang="zh-CN" dirty="0">
                <a:solidFill>
                  <a:srgbClr val="FF0000"/>
                </a:solidFill>
              </a:rPr>
              <a:t>fork/join </a:t>
            </a:r>
            <a:r>
              <a:rPr lang="en-US" altLang="zh-CN" dirty="0"/>
              <a:t>framework is an implementation of the </a:t>
            </a:r>
            <a:r>
              <a:rPr lang="en-US" altLang="zh-CN" dirty="0" err="1">
                <a:solidFill>
                  <a:schemeClr val="tx2"/>
                </a:solidFill>
              </a:rPr>
              <a:t>ExecutorService</a:t>
            </a:r>
            <a:r>
              <a:rPr lang="en-US" altLang="zh-CN" dirty="0"/>
              <a:t> interface that helps you take advantage of </a:t>
            </a:r>
            <a:r>
              <a:rPr lang="en-US" altLang="zh-CN" dirty="0">
                <a:solidFill>
                  <a:srgbClr val="FF0000"/>
                </a:solidFill>
              </a:rPr>
              <a:t>multiple processors</a:t>
            </a:r>
            <a:r>
              <a:rPr lang="en-US" altLang="zh-CN" dirty="0"/>
              <a:t>. </a:t>
            </a:r>
            <a:endParaRPr lang="en-US" altLang="zh-CN" dirty="0"/>
          </a:p>
          <a:p>
            <a:pPr lvl="1"/>
            <a:r>
              <a:rPr lang="en-US" altLang="zh-CN" dirty="0"/>
              <a:t>It is designed for work that can be broken into smaller pieces recursively. </a:t>
            </a:r>
            <a:endParaRPr lang="en-US" altLang="zh-CN" dirty="0"/>
          </a:p>
          <a:p>
            <a:pPr lvl="1"/>
            <a:r>
              <a:rPr lang="en-US" altLang="zh-CN" dirty="0"/>
              <a:t>The goal is to use all the available processing power to enhance the performance of your application.</a:t>
            </a:r>
            <a:endParaRPr lang="en-US" altLang="zh-CN" dirty="0"/>
          </a:p>
          <a:p>
            <a:pPr lvl="1"/>
            <a:endParaRPr lang="en-US" altLang="zh-CN" dirty="0"/>
          </a:p>
          <a:p>
            <a:r>
              <a:rPr lang="en-US" altLang="zh-CN" dirty="0"/>
              <a:t>Your code should look similar to the following pseudocode:</a:t>
            </a:r>
            <a:endParaRPr lang="en-US" altLang="zh-CN" dirty="0"/>
          </a:p>
          <a:p>
            <a:pPr marL="300355" lvl="1" indent="0">
              <a:buNone/>
            </a:pPr>
            <a:r>
              <a:rPr lang="en-US" altLang="zh-CN" dirty="0">
                <a:solidFill>
                  <a:schemeClr val="tx2"/>
                </a:solidFill>
              </a:rPr>
              <a:t>if (my portion of the work is small enough)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do the work directly </a:t>
            </a:r>
            <a:endParaRPr lang="en-US" altLang="zh-CN" dirty="0">
              <a:solidFill>
                <a:schemeClr val="tx2"/>
              </a:solidFill>
            </a:endParaRPr>
          </a:p>
          <a:p>
            <a:pPr marL="300355" lvl="1" indent="0">
              <a:buNone/>
            </a:pPr>
            <a:r>
              <a:rPr lang="en-US" altLang="zh-CN" dirty="0">
                <a:solidFill>
                  <a:schemeClr val="tx2"/>
                </a:solidFill>
              </a:rPr>
              <a:t>else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split my work into two pieces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invoke the two pieces and wait for the results </a:t>
            </a:r>
            <a:endParaRPr lang="en-US" altLang="zh-CN" dirty="0">
              <a:solidFill>
                <a:schemeClr val="tx2"/>
              </a:solidFill>
            </a:endParaRPr>
          </a:p>
          <a:p>
            <a:pPr marL="300355" lvl="1" indent="0">
              <a:buNone/>
            </a:pPr>
            <a:endParaRPr lang="en-US" altLang="zh-CN" dirty="0">
              <a:solidFill>
                <a:schemeClr val="tx2"/>
              </a:solidFill>
            </a:endParaRPr>
          </a:p>
          <a:p>
            <a:r>
              <a:rPr lang="en-US" altLang="zh-CN" dirty="0"/>
              <a:t>Wrap this code in a </a:t>
            </a:r>
            <a:r>
              <a:rPr lang="en-US" altLang="zh-CN" dirty="0" err="1">
                <a:solidFill>
                  <a:schemeClr val="tx2"/>
                </a:solidFill>
              </a:rPr>
              <a:t>ForkJoinTask</a:t>
            </a:r>
            <a:r>
              <a:rPr lang="en-US" altLang="zh-CN" dirty="0"/>
              <a:t> subclass, typically using one of its more specialized types, either </a:t>
            </a:r>
            <a:r>
              <a:rPr lang="en-US" altLang="zh-CN" dirty="0">
                <a:solidFill>
                  <a:schemeClr val="tx2"/>
                </a:solidFill>
              </a:rPr>
              <a:t>RecursiveTask</a:t>
            </a:r>
            <a:r>
              <a:rPr lang="en-US" altLang="zh-CN" dirty="0"/>
              <a:t> (which can return a result) or </a:t>
            </a:r>
            <a:r>
              <a:rPr lang="en-US" altLang="zh-CN" dirty="0">
                <a:solidFill>
                  <a:schemeClr val="tx2"/>
                </a:solidFill>
              </a:rPr>
              <a:t>RecursiveAction</a:t>
            </a:r>
            <a:r>
              <a:rPr lang="en-US" altLang="zh-CN" dirty="0"/>
              <a:t>.</a:t>
            </a:r>
            <a:endParaRPr lang="en-US" altLang="zh-CN" dirty="0"/>
          </a:p>
          <a:p>
            <a:pPr lvl="1"/>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Fork/Join</a:t>
            </a:r>
            <a:endParaRPr kumimoji="1" lang="zh-CN" altLang="en-US" dirty="0"/>
          </a:p>
        </p:txBody>
      </p:sp>
      <p:sp>
        <p:nvSpPr>
          <p:cNvPr id="3" name="内容占位符 2"/>
          <p:cNvSpPr>
            <a:spLocks noGrp="1"/>
          </p:cNvSpPr>
          <p:nvPr>
            <p:ph idx="1"/>
          </p:nvPr>
        </p:nvSpPr>
        <p:spPr/>
        <p:txBody>
          <a:bodyPr>
            <a:normAutofit/>
          </a:bodyPr>
          <a:lstStyle/>
          <a:p>
            <a:r>
              <a:rPr lang="en-US" altLang="zh-CN" dirty="0"/>
              <a:t>Suppose that you want to blur an image. </a:t>
            </a:r>
            <a:endParaRPr lang="en-US" altLang="zh-CN" dirty="0"/>
          </a:p>
          <a:p>
            <a:pPr lvl="1"/>
            <a:r>
              <a:rPr lang="en-US" altLang="zh-CN" dirty="0"/>
              <a:t>The original </a:t>
            </a:r>
            <a:r>
              <a:rPr lang="en-US" altLang="zh-CN" i="1" dirty="0">
                <a:solidFill>
                  <a:srgbClr val="FF0000"/>
                </a:solidFill>
              </a:rPr>
              <a:t>source</a:t>
            </a:r>
            <a:r>
              <a:rPr lang="en-US" altLang="zh-CN" dirty="0"/>
              <a:t> image is represented by an array of integers, where each integer contains the color values for a single pixel.</a:t>
            </a:r>
            <a:endParaRPr lang="en-US" altLang="zh-CN" dirty="0"/>
          </a:p>
          <a:p>
            <a:pPr lvl="1"/>
            <a:r>
              <a:rPr lang="en-US" altLang="zh-CN" dirty="0"/>
              <a:t>Performing the blur is accomplished by working through the source array one pixel at a time. </a:t>
            </a:r>
            <a:endParaRPr lang="en-US" altLang="zh-CN" dirty="0"/>
          </a:p>
          <a:p>
            <a:pPr lvl="1"/>
            <a:r>
              <a:rPr lang="en-US" altLang="zh-CN" dirty="0"/>
              <a:t>Each pixel is averaged with its surrounding pixels (the red, green, and blue components are averaged), and the result is placed in the destination array. </a:t>
            </a:r>
            <a:endParaRPr lang="en-US" altLang="zh-CN" dirty="0"/>
          </a:p>
          <a:p>
            <a:pPr lvl="1"/>
            <a:r>
              <a:rPr lang="en-US" altLang="zh-CN" dirty="0"/>
              <a:t>Since an image is a large array, this process can take a long time. </a:t>
            </a:r>
            <a:endParaRPr lang="en-US" altLang="zh-CN" dirty="0"/>
          </a:p>
          <a:p>
            <a:pPr lvl="1"/>
            <a:r>
              <a:rPr lang="en-US" altLang="zh-CN" dirty="0"/>
              <a:t>You can take advantage of concurrent processing on multiprocessor systems by implementing the algorithm using the </a:t>
            </a:r>
            <a:r>
              <a:rPr lang="en-US" altLang="zh-CN" dirty="0">
                <a:solidFill>
                  <a:srgbClr val="FF0000"/>
                </a:solidFill>
              </a:rPr>
              <a:t>fork/join </a:t>
            </a:r>
            <a:r>
              <a:rPr lang="en-US" altLang="zh-CN" dirty="0"/>
              <a:t>framework.</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Fork/Join</a:t>
            </a:r>
            <a:endParaRPr kumimoji="1" lang="zh-CN" altLang="en-US" dirty="0"/>
          </a:p>
        </p:txBody>
      </p:sp>
      <p:sp>
        <p:nvSpPr>
          <p:cNvPr id="3" name="内容占位符 2"/>
          <p:cNvSpPr>
            <a:spLocks noGrp="1"/>
          </p:cNvSpPr>
          <p:nvPr>
            <p:ph idx="1"/>
          </p:nvPr>
        </p:nvSpPr>
        <p:spPr/>
        <p:txBody>
          <a:bodyPr>
            <a:normAutofit/>
          </a:bodyPr>
          <a:lstStyle/>
          <a:p>
            <a:pPr marL="300355" lvl="1" indent="0">
              <a:buNone/>
            </a:pPr>
            <a:r>
              <a:rPr lang="en-US" altLang="zh-CN" dirty="0">
                <a:solidFill>
                  <a:schemeClr val="tx2"/>
                </a:solidFill>
              </a:rPr>
              <a:t>public class </a:t>
            </a:r>
            <a:r>
              <a:rPr lang="en-US" altLang="zh-CN" dirty="0" err="1">
                <a:solidFill>
                  <a:schemeClr val="tx2"/>
                </a:solidFill>
              </a:rPr>
              <a:t>ForkBlur</a:t>
            </a:r>
            <a:r>
              <a:rPr lang="en-US" altLang="zh-CN" dirty="0">
                <a:solidFill>
                  <a:schemeClr val="tx2"/>
                </a:solidFill>
              </a:rPr>
              <a:t> extends </a:t>
            </a:r>
            <a:r>
              <a:rPr lang="en-US" altLang="zh-CN" dirty="0" err="1">
                <a:solidFill>
                  <a:schemeClr val="tx2"/>
                </a:solidFill>
              </a:rPr>
              <a:t>RecursiveAction</a:t>
            </a:r>
            <a:r>
              <a:rPr lang="en-US" altLang="zh-CN" dirty="0">
                <a:solidFill>
                  <a:schemeClr val="tx2"/>
                </a:solidFill>
              </a:rPr>
              <a:t> {</a:t>
            </a:r>
            <a:endParaRPr lang="en-US" altLang="zh-CN" dirty="0">
              <a:solidFill>
                <a:schemeClr val="tx2"/>
              </a:solidFill>
            </a:endParaRPr>
          </a:p>
          <a:p>
            <a:pPr marL="300355" lvl="1" indent="0">
              <a:buNone/>
            </a:pPr>
            <a:r>
              <a:rPr lang="en-US" altLang="zh-CN" dirty="0">
                <a:solidFill>
                  <a:schemeClr val="tx2"/>
                </a:solidFill>
              </a:rPr>
              <a:t> </a:t>
            </a:r>
            <a:r>
              <a:rPr lang="en-U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mSource</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mStart</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mLength</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mDestination</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Processing window size; should be odd.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mBlurWidth</a:t>
            </a:r>
            <a:r>
              <a:rPr lang="en-US" altLang="zh-CN" dirty="0">
                <a:solidFill>
                  <a:schemeClr val="tx2"/>
                </a:solidFill>
              </a:rPr>
              <a:t> = 15;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public </a:t>
            </a:r>
            <a:r>
              <a:rPr lang="en-US" altLang="zh-CN" dirty="0" err="1">
                <a:solidFill>
                  <a:schemeClr val="tx2"/>
                </a:solidFill>
              </a:rPr>
              <a:t>ForkBlur</a:t>
            </a:r>
            <a:r>
              <a:rPr lang="en-US" altLang="zh-CN" dirty="0">
                <a:solidFill>
                  <a:schemeClr val="tx2"/>
                </a:solidFill>
              </a:rPr>
              <a:t>(</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src</a:t>
            </a:r>
            <a:r>
              <a:rPr lang="en-US" altLang="zh-CN" dirty="0">
                <a:solidFill>
                  <a:schemeClr val="tx2"/>
                </a:solidFill>
              </a:rPr>
              <a:t>, </a:t>
            </a:r>
            <a:r>
              <a:rPr lang="en-US" altLang="zh-CN" dirty="0" err="1">
                <a:solidFill>
                  <a:schemeClr val="tx2"/>
                </a:solidFill>
              </a:rPr>
              <a:t>int</a:t>
            </a:r>
            <a:r>
              <a:rPr lang="en-US" altLang="zh-CN" dirty="0">
                <a:solidFill>
                  <a:schemeClr val="tx2"/>
                </a:solidFill>
              </a:rPr>
              <a:t> start, </a:t>
            </a:r>
            <a:r>
              <a:rPr lang="en-US" altLang="zh-CN" dirty="0" err="1">
                <a:solidFill>
                  <a:schemeClr val="tx2"/>
                </a:solidFill>
              </a:rPr>
              <a:t>int</a:t>
            </a:r>
            <a:r>
              <a:rPr lang="en-US" altLang="zh-CN" dirty="0">
                <a:solidFill>
                  <a:schemeClr val="tx2"/>
                </a:solidFill>
              </a:rPr>
              <a:t> length,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dst</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mSource</a:t>
            </a:r>
            <a:r>
              <a:rPr lang="en-US" altLang="zh-CN" dirty="0">
                <a:solidFill>
                  <a:schemeClr val="tx2"/>
                </a:solidFill>
              </a:rPr>
              <a:t> = </a:t>
            </a:r>
            <a:r>
              <a:rPr lang="en-US" altLang="zh-CN" dirty="0" err="1">
                <a:solidFill>
                  <a:schemeClr val="tx2"/>
                </a:solidFill>
              </a:rPr>
              <a:t>src</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mStart</a:t>
            </a:r>
            <a:r>
              <a:rPr lang="en-US" altLang="zh-CN" dirty="0">
                <a:solidFill>
                  <a:schemeClr val="tx2"/>
                </a:solidFill>
              </a:rPr>
              <a:t> = start;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mLength</a:t>
            </a:r>
            <a:r>
              <a:rPr lang="en-US" altLang="zh-CN" dirty="0">
                <a:solidFill>
                  <a:schemeClr val="tx2"/>
                </a:solidFill>
              </a:rPr>
              <a:t> = length;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mDestination</a:t>
            </a:r>
            <a:r>
              <a:rPr lang="en-US" altLang="zh-CN" dirty="0">
                <a:solidFill>
                  <a:schemeClr val="tx2"/>
                </a:solidFill>
              </a:rPr>
              <a:t> = </a:t>
            </a:r>
            <a:r>
              <a:rPr lang="en-US" altLang="zh-CN" dirty="0" err="1">
                <a:solidFill>
                  <a:schemeClr val="tx2"/>
                </a:solidFill>
              </a:rPr>
              <a:t>dst</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a:solidFill>
                  <a:schemeClr val="tx2"/>
                </a:solidFill>
              </a:rPr>
              <a:t>} </a:t>
            </a:r>
            <a:endParaRPr lang="en-US" altLang="zh-CN"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Fork/Join</a:t>
            </a:r>
            <a:endParaRPr kumimoji="1" lang="zh-CN" altLang="en-US" dirty="0"/>
          </a:p>
        </p:txBody>
      </p:sp>
      <p:sp>
        <p:nvSpPr>
          <p:cNvPr id="3" name="内容占位符 2"/>
          <p:cNvSpPr>
            <a:spLocks noGrp="1"/>
          </p:cNvSpPr>
          <p:nvPr>
            <p:ph idx="1"/>
          </p:nvPr>
        </p:nvSpPr>
        <p:spPr>
          <a:xfrm>
            <a:off x="1223628" y="845072"/>
            <a:ext cx="6588732" cy="4283109"/>
          </a:xfrm>
        </p:spPr>
        <p:txBody>
          <a:bodyPr>
            <a:normAutofit fontScale="77500" lnSpcReduction="20000"/>
          </a:bodyPr>
          <a:lstStyle/>
          <a:p>
            <a:pPr marL="300355" lvl="1" indent="0">
              <a:buNone/>
            </a:pPr>
            <a:r>
              <a:rPr lang="en-US" altLang="en-US" dirty="0">
                <a:solidFill>
                  <a:schemeClr val="tx2"/>
                </a:solidFill>
              </a:rPr>
              <a:t>   </a:t>
            </a:r>
            <a:r>
              <a:rPr lang="en-US" altLang="zh-CN" dirty="0">
                <a:solidFill>
                  <a:schemeClr val="tx2"/>
                </a:solidFill>
              </a:rPr>
              <a:t>protected void </a:t>
            </a:r>
            <a:r>
              <a:rPr lang="en-US" altLang="zh-CN" dirty="0" err="1">
                <a:solidFill>
                  <a:schemeClr val="tx2"/>
                </a:solidFill>
              </a:rPr>
              <a:t>computeDirectly</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sidePixels</a:t>
            </a:r>
            <a:r>
              <a:rPr lang="en-US" altLang="zh-CN" dirty="0">
                <a:solidFill>
                  <a:schemeClr val="tx2"/>
                </a:solidFill>
              </a:rPr>
              <a:t> = (</a:t>
            </a:r>
            <a:r>
              <a:rPr lang="en-US" altLang="zh-CN" dirty="0" err="1">
                <a:solidFill>
                  <a:schemeClr val="tx2"/>
                </a:solidFill>
              </a:rPr>
              <a:t>mBlurWidth</a:t>
            </a:r>
            <a:r>
              <a:rPr lang="en-US" altLang="zh-CN" dirty="0">
                <a:solidFill>
                  <a:schemeClr val="tx2"/>
                </a:solidFill>
              </a:rPr>
              <a:t> - 1) / 2;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for (</a:t>
            </a:r>
            <a:r>
              <a:rPr lang="en-US" altLang="zh-CN" dirty="0" err="1">
                <a:solidFill>
                  <a:schemeClr val="tx2"/>
                </a:solidFill>
              </a:rPr>
              <a:t>int</a:t>
            </a:r>
            <a:r>
              <a:rPr lang="en-US" altLang="zh-CN" dirty="0">
                <a:solidFill>
                  <a:schemeClr val="tx2"/>
                </a:solidFill>
              </a:rPr>
              <a:t> index = </a:t>
            </a:r>
            <a:r>
              <a:rPr lang="en-US" altLang="zh-CN" dirty="0" err="1">
                <a:solidFill>
                  <a:schemeClr val="tx2"/>
                </a:solidFill>
              </a:rPr>
              <a:t>mStart</a:t>
            </a:r>
            <a:r>
              <a:rPr lang="en-US" altLang="zh-CN" dirty="0">
                <a:solidFill>
                  <a:schemeClr val="tx2"/>
                </a:solidFill>
              </a:rPr>
              <a:t>; index &lt; </a:t>
            </a:r>
            <a:r>
              <a:rPr lang="en-US" altLang="zh-CN" dirty="0" err="1">
                <a:solidFill>
                  <a:schemeClr val="tx2"/>
                </a:solidFill>
              </a:rPr>
              <a:t>mStart</a:t>
            </a:r>
            <a:r>
              <a:rPr lang="en-US" altLang="zh-CN" dirty="0">
                <a:solidFill>
                  <a:schemeClr val="tx2"/>
                </a:solidFill>
              </a:rPr>
              <a:t> + </a:t>
            </a:r>
            <a:r>
              <a:rPr lang="en-US" altLang="zh-CN" dirty="0" err="1">
                <a:solidFill>
                  <a:schemeClr val="tx2"/>
                </a:solidFill>
              </a:rPr>
              <a:t>mLength</a:t>
            </a:r>
            <a:r>
              <a:rPr lang="en-US" altLang="zh-CN" dirty="0">
                <a:solidFill>
                  <a:schemeClr val="tx2"/>
                </a:solidFill>
              </a:rPr>
              <a:t>; index++) {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Calculate average.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float </a:t>
            </a:r>
            <a:r>
              <a:rPr lang="en-US" altLang="zh-CN" dirty="0" err="1">
                <a:solidFill>
                  <a:schemeClr val="tx2"/>
                </a:solidFill>
              </a:rPr>
              <a:t>rt</a:t>
            </a:r>
            <a:r>
              <a:rPr lang="en-US" altLang="zh-CN" dirty="0">
                <a:solidFill>
                  <a:schemeClr val="tx2"/>
                </a:solidFill>
              </a:rPr>
              <a:t> = 0, </a:t>
            </a:r>
            <a:r>
              <a:rPr lang="en-US" altLang="zh-CN" dirty="0" err="1">
                <a:solidFill>
                  <a:schemeClr val="tx2"/>
                </a:solidFill>
              </a:rPr>
              <a:t>gt</a:t>
            </a:r>
            <a:r>
              <a:rPr lang="en-US" altLang="zh-CN" dirty="0">
                <a:solidFill>
                  <a:schemeClr val="tx2"/>
                </a:solidFill>
              </a:rPr>
              <a:t> = 0, </a:t>
            </a:r>
            <a:r>
              <a:rPr lang="en-US" altLang="zh-CN" dirty="0" err="1">
                <a:solidFill>
                  <a:schemeClr val="tx2"/>
                </a:solidFill>
              </a:rPr>
              <a:t>bt</a:t>
            </a:r>
            <a:r>
              <a:rPr lang="en-US" altLang="zh-CN" dirty="0">
                <a:solidFill>
                  <a:schemeClr val="tx2"/>
                </a:solidFill>
              </a:rPr>
              <a:t> = 0;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for (</a:t>
            </a:r>
            <a:r>
              <a:rPr lang="en-US" altLang="zh-CN" dirty="0" err="1">
                <a:solidFill>
                  <a:schemeClr val="tx2"/>
                </a:solidFill>
              </a:rPr>
              <a:t>int</a:t>
            </a:r>
            <a:r>
              <a:rPr lang="en-US" altLang="zh-CN" dirty="0">
                <a:solidFill>
                  <a:schemeClr val="tx2"/>
                </a:solidFill>
              </a:rPr>
              <a:t> mi = -</a:t>
            </a:r>
            <a:r>
              <a:rPr lang="en-US" altLang="zh-CN" dirty="0" err="1">
                <a:solidFill>
                  <a:schemeClr val="tx2"/>
                </a:solidFill>
              </a:rPr>
              <a:t>sidePixels</a:t>
            </a:r>
            <a:r>
              <a:rPr lang="en-US" altLang="zh-CN" dirty="0">
                <a:solidFill>
                  <a:schemeClr val="tx2"/>
                </a:solidFill>
              </a:rPr>
              <a:t>; mi &lt;= </a:t>
            </a:r>
            <a:r>
              <a:rPr lang="en-US" altLang="zh-CN" dirty="0" err="1">
                <a:solidFill>
                  <a:schemeClr val="tx2"/>
                </a:solidFill>
              </a:rPr>
              <a:t>sidePixels</a:t>
            </a:r>
            <a:r>
              <a:rPr lang="en-US" altLang="zh-CN" dirty="0">
                <a:solidFill>
                  <a:schemeClr val="tx2"/>
                </a:solidFill>
              </a:rPr>
              <a:t>; mi++)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mindex</a:t>
            </a:r>
            <a:r>
              <a:rPr lang="en-US" altLang="zh-CN" dirty="0">
                <a:solidFill>
                  <a:schemeClr val="tx2"/>
                </a:solidFill>
              </a:rPr>
              <a:t> = </a:t>
            </a:r>
            <a:r>
              <a:rPr lang="en-US" altLang="zh-CN" dirty="0" err="1">
                <a:solidFill>
                  <a:schemeClr val="tx2"/>
                </a:solidFill>
              </a:rPr>
              <a:t>Math.min</a:t>
            </a:r>
            <a:r>
              <a:rPr lang="en-US" altLang="zh-CN" dirty="0">
                <a:solidFill>
                  <a:schemeClr val="tx2"/>
                </a:solidFill>
              </a:rPr>
              <a:t>(</a:t>
            </a:r>
            <a:r>
              <a:rPr lang="en-US" altLang="zh-CN" dirty="0" err="1">
                <a:solidFill>
                  <a:schemeClr val="tx2"/>
                </a:solidFill>
              </a:rPr>
              <a:t>Math.max</a:t>
            </a:r>
            <a:r>
              <a:rPr lang="en-US" altLang="zh-CN" dirty="0">
                <a:solidFill>
                  <a:schemeClr val="tx2"/>
                </a:solidFill>
              </a:rPr>
              <a:t>(mi + index, 0),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mSource.length</a:t>
            </a:r>
            <a:r>
              <a:rPr lang="en-US" altLang="zh-CN" dirty="0">
                <a:solidFill>
                  <a:schemeClr val="tx2"/>
                </a:solidFill>
              </a:rPr>
              <a:t> - 1);</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int</a:t>
            </a:r>
            <a:r>
              <a:rPr lang="en-US" altLang="zh-CN" dirty="0">
                <a:solidFill>
                  <a:schemeClr val="tx2"/>
                </a:solidFill>
              </a:rPr>
              <a:t> pixel = </a:t>
            </a:r>
            <a:r>
              <a:rPr lang="en-US" altLang="zh-CN" dirty="0" err="1">
                <a:solidFill>
                  <a:schemeClr val="tx2"/>
                </a:solidFill>
              </a:rPr>
              <a:t>mSource</a:t>
            </a:r>
            <a:r>
              <a:rPr lang="en-US" altLang="zh-CN" dirty="0">
                <a:solidFill>
                  <a:schemeClr val="tx2"/>
                </a:solidFill>
              </a:rPr>
              <a:t>[</a:t>
            </a:r>
            <a:r>
              <a:rPr lang="en-US" altLang="zh-CN" dirty="0" err="1">
                <a:solidFill>
                  <a:schemeClr val="tx2"/>
                </a:solidFill>
              </a:rPr>
              <a:t>mindex</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rt</a:t>
            </a:r>
            <a:r>
              <a:rPr lang="en-US" altLang="zh-CN" dirty="0">
                <a:solidFill>
                  <a:schemeClr val="tx2"/>
                </a:solidFill>
              </a:rPr>
              <a:t> += (float)((pixel &amp; 0x00ff0000) &gt;&gt; 16) / </a:t>
            </a:r>
            <a:r>
              <a:rPr lang="en-US" altLang="zh-CN" dirty="0" err="1">
                <a:solidFill>
                  <a:schemeClr val="tx2"/>
                </a:solidFill>
              </a:rPr>
              <a:t>mBlurWidth</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gt</a:t>
            </a:r>
            <a:r>
              <a:rPr lang="en-US" altLang="zh-CN" dirty="0">
                <a:solidFill>
                  <a:schemeClr val="tx2"/>
                </a:solidFill>
              </a:rPr>
              <a:t> += (float)((pixel &amp; 0x0000ff00) &gt;&gt; 8) / </a:t>
            </a:r>
            <a:r>
              <a:rPr lang="en-US" altLang="zh-CN" dirty="0" err="1">
                <a:solidFill>
                  <a:schemeClr val="tx2"/>
                </a:solidFill>
              </a:rPr>
              <a:t>mBlurWidth</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bt</a:t>
            </a:r>
            <a:r>
              <a:rPr lang="en-US" altLang="zh-CN" dirty="0">
                <a:solidFill>
                  <a:schemeClr val="tx2"/>
                </a:solidFill>
              </a:rPr>
              <a:t> += (float)((pixel &amp; 0x000000ff) &gt;&gt; 0) / </a:t>
            </a:r>
            <a:r>
              <a:rPr lang="en-US" altLang="zh-CN" dirty="0" err="1">
                <a:solidFill>
                  <a:schemeClr val="tx2"/>
                </a:solidFill>
              </a:rPr>
              <a:t>mBlurWidth</a:t>
            </a:r>
            <a:r>
              <a:rPr lang="en-US" altLang="zh-CN" dirty="0">
                <a:solidFill>
                  <a:schemeClr val="tx2"/>
                </a:solidFill>
              </a:rPr>
              <a:t>; </a:t>
            </a:r>
            <a:endParaRPr lang="en-US" altLang="zh-CN" dirty="0">
              <a:solidFill>
                <a:schemeClr val="tx2"/>
              </a:solidFill>
            </a:endParaRPr>
          </a:p>
          <a:p>
            <a:pPr marL="300355" lvl="1" indent="0">
              <a:buNone/>
            </a:pPr>
            <a:r>
              <a:rPr lang="zh-CN" altLang="en-US" dirty="0">
                <a:solidFill>
                  <a:schemeClr val="tx2"/>
                </a:solidFill>
              </a:rPr>
              <a:t>         </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Reassemble destination pixel.</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int </a:t>
            </a:r>
            <a:r>
              <a:rPr lang="en-US" altLang="zh-CN" dirty="0" err="1">
                <a:solidFill>
                  <a:schemeClr val="tx2"/>
                </a:solidFill>
              </a:rPr>
              <a:t>dpixel</a:t>
            </a:r>
            <a:r>
              <a:rPr lang="en-US" altLang="zh-CN" dirty="0">
                <a:solidFill>
                  <a:schemeClr val="tx2"/>
                </a:solidFill>
              </a:rPr>
              <a:t> = (0xff000000 ) |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(((int)rt) &lt;&lt; 16) |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(((int)</a:t>
            </a:r>
            <a:r>
              <a:rPr lang="en-US" altLang="zh-CN" dirty="0" err="1">
                <a:solidFill>
                  <a:schemeClr val="tx2"/>
                </a:solidFill>
              </a:rPr>
              <a:t>gt</a:t>
            </a:r>
            <a:r>
              <a:rPr lang="en-US" altLang="zh-CN" dirty="0">
                <a:solidFill>
                  <a:schemeClr val="tx2"/>
                </a:solidFill>
              </a:rPr>
              <a:t>) &lt;&lt; 8) |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(((int)</a:t>
            </a:r>
            <a:r>
              <a:rPr lang="en-US" altLang="zh-CN" dirty="0" err="1">
                <a:solidFill>
                  <a:schemeClr val="tx2"/>
                </a:solidFill>
              </a:rPr>
              <a:t>bt</a:t>
            </a:r>
            <a:r>
              <a:rPr lang="en-US" altLang="zh-CN" dirty="0">
                <a:solidFill>
                  <a:schemeClr val="tx2"/>
                </a:solidFill>
              </a:rPr>
              <a:t>) &lt;&lt; 0); </a:t>
            </a:r>
            <a:endParaRPr lang="en-US" altLang="zh-CN" dirty="0">
              <a:solidFill>
                <a:schemeClr val="tx2"/>
              </a:solidFill>
            </a:endParaRPr>
          </a:p>
          <a:p>
            <a:pPr marL="300355" lvl="1" indent="0">
              <a:buNone/>
            </a:pPr>
            <a:r>
              <a:rPr lang="en-US" altLang="en-US" dirty="0">
                <a:solidFill>
                  <a:schemeClr val="tx2"/>
                </a:solidFill>
              </a:rPr>
              <a:t>         </a:t>
            </a:r>
            <a:r>
              <a:rPr lang="en-US" altLang="zh-CN" dirty="0" err="1">
                <a:solidFill>
                  <a:schemeClr val="tx2"/>
                </a:solidFill>
              </a:rPr>
              <a:t>mDestination</a:t>
            </a:r>
            <a:r>
              <a:rPr lang="en-US" altLang="zh-CN" dirty="0">
                <a:solidFill>
                  <a:schemeClr val="tx2"/>
                </a:solidFill>
              </a:rPr>
              <a:t>[index] = </a:t>
            </a:r>
            <a:r>
              <a:rPr lang="en-US" altLang="zh-CN" dirty="0" err="1">
                <a:solidFill>
                  <a:schemeClr val="tx2"/>
                </a:solidFill>
              </a:rPr>
              <a:t>dpixel</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300355" lvl="1" indent="0">
              <a:buNone/>
            </a:pPr>
            <a:r>
              <a:rPr lang="en-US" altLang="en-US" dirty="0">
                <a:solidFill>
                  <a:schemeClr val="tx2"/>
                </a:solidFill>
              </a:rPr>
              <a:t>  </a:t>
            </a:r>
            <a:r>
              <a:rPr lang="en-US" altLang="zh-CN" dirty="0">
                <a:solidFill>
                  <a:schemeClr val="tx2"/>
                </a:solidFill>
              </a:rPr>
              <a:t>...</a:t>
            </a:r>
            <a:endParaRPr kumimoji="1" lang="zh-CN" altLang="en-US"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Fork/Join</a:t>
            </a:r>
            <a:endParaRPr kumimoji="1" lang="zh-CN" altLang="en-US" dirty="0"/>
          </a:p>
        </p:txBody>
      </p:sp>
      <p:sp>
        <p:nvSpPr>
          <p:cNvPr id="3" name="内容占位符 2"/>
          <p:cNvSpPr>
            <a:spLocks noGrp="1"/>
          </p:cNvSpPr>
          <p:nvPr>
            <p:ph idx="1"/>
          </p:nvPr>
        </p:nvSpPr>
        <p:spPr>
          <a:xfrm>
            <a:off x="179512" y="845073"/>
            <a:ext cx="8856984" cy="3940924"/>
          </a:xfrm>
        </p:spPr>
        <p:txBody>
          <a:bodyPr>
            <a:normAutofit fontScale="92500" lnSpcReduction="20000"/>
          </a:bodyPr>
          <a:lstStyle/>
          <a:p>
            <a:r>
              <a:rPr lang="en-US" altLang="zh-CN" dirty="0"/>
              <a:t>Now you implement the abstract </a:t>
            </a:r>
            <a:r>
              <a:rPr lang="en-US" altLang="zh-CN" dirty="0">
                <a:solidFill>
                  <a:schemeClr val="tx2"/>
                </a:solidFill>
              </a:rPr>
              <a:t>compute()</a:t>
            </a:r>
            <a:r>
              <a:rPr lang="en-US" altLang="zh-CN" dirty="0"/>
              <a:t> method, which either performs the blur directly or splits it into two smaller tasks. A simple array length threshold helps determine whether the work is performed or split.</a:t>
            </a:r>
            <a:endParaRPr lang="en-US" altLang="zh-CN" dirty="0"/>
          </a:p>
          <a:p>
            <a:endParaRPr lang="en-US" altLang="zh-CN" dirty="0"/>
          </a:p>
          <a:p>
            <a:pPr marL="300355" lvl="1" indent="0">
              <a:lnSpc>
                <a:spcPct val="80000"/>
              </a:lnSpc>
              <a:buNone/>
            </a:pPr>
            <a:r>
              <a:rPr lang="en-US" altLang="zh-CN" sz="1800" dirty="0">
                <a:solidFill>
                  <a:schemeClr val="tx2"/>
                </a:solidFill>
              </a:rPr>
              <a:t>protected static </a:t>
            </a:r>
            <a:r>
              <a:rPr lang="en-US" altLang="zh-CN" sz="1800" dirty="0" err="1">
                <a:solidFill>
                  <a:schemeClr val="tx2"/>
                </a:solidFill>
              </a:rPr>
              <a:t>int</a:t>
            </a:r>
            <a:r>
              <a:rPr lang="en-US" altLang="zh-CN" sz="1800" dirty="0">
                <a:solidFill>
                  <a:schemeClr val="tx2"/>
                </a:solidFill>
              </a:rPr>
              <a:t> </a:t>
            </a:r>
            <a:r>
              <a:rPr lang="en-US" altLang="zh-CN" sz="1800" dirty="0" err="1">
                <a:solidFill>
                  <a:schemeClr val="tx2"/>
                </a:solidFill>
              </a:rPr>
              <a:t>sThreshold</a:t>
            </a:r>
            <a:r>
              <a:rPr lang="en-US" altLang="zh-CN" sz="1800" dirty="0">
                <a:solidFill>
                  <a:schemeClr val="tx2"/>
                </a:solidFill>
              </a:rPr>
              <a:t> = 100000; </a:t>
            </a:r>
            <a:endParaRPr lang="en-US" altLang="zh-CN" sz="1800" dirty="0">
              <a:solidFill>
                <a:schemeClr val="tx2"/>
              </a:solidFill>
            </a:endParaRPr>
          </a:p>
          <a:p>
            <a:pPr marL="300355" lvl="1" indent="0">
              <a:lnSpc>
                <a:spcPct val="80000"/>
              </a:lnSpc>
              <a:buNone/>
            </a:pPr>
            <a:endParaRPr lang="en-US" altLang="zh-CN" sz="1800" dirty="0">
              <a:solidFill>
                <a:schemeClr val="tx2"/>
              </a:solidFill>
            </a:endParaRPr>
          </a:p>
          <a:p>
            <a:pPr marL="300355" lvl="1" indent="0">
              <a:lnSpc>
                <a:spcPct val="80000"/>
              </a:lnSpc>
              <a:buNone/>
            </a:pPr>
            <a:r>
              <a:rPr lang="en-US" altLang="zh-CN" sz="1800" dirty="0">
                <a:solidFill>
                  <a:schemeClr val="tx2"/>
                </a:solidFill>
              </a:rPr>
              <a:t>protected void compute() {</a:t>
            </a:r>
            <a:endParaRPr lang="en-US" altLang="zh-CN" sz="1800" dirty="0">
              <a:solidFill>
                <a:schemeClr val="tx2"/>
              </a:solidFill>
            </a:endParaRPr>
          </a:p>
          <a:p>
            <a:pPr marL="300355" lvl="1" indent="0">
              <a:lnSpc>
                <a:spcPct val="80000"/>
              </a:lnSpc>
              <a:buNone/>
            </a:pPr>
            <a:r>
              <a:rPr lang="en-US" altLang="en-US" sz="1800" dirty="0">
                <a:solidFill>
                  <a:schemeClr val="tx2"/>
                </a:solidFill>
              </a:rPr>
              <a:t> </a:t>
            </a:r>
            <a:r>
              <a:rPr lang="en-US" altLang="zh-CN" sz="1800" dirty="0">
                <a:solidFill>
                  <a:schemeClr val="tx2"/>
                </a:solidFill>
              </a:rPr>
              <a:t> if (</a:t>
            </a:r>
            <a:r>
              <a:rPr lang="en-US" altLang="zh-CN" sz="1800" dirty="0" err="1">
                <a:solidFill>
                  <a:schemeClr val="tx2"/>
                </a:solidFill>
              </a:rPr>
              <a:t>mLength</a:t>
            </a:r>
            <a:r>
              <a:rPr lang="en-US" altLang="zh-CN" sz="1800" dirty="0">
                <a:solidFill>
                  <a:schemeClr val="tx2"/>
                </a:solidFill>
              </a:rPr>
              <a:t> &lt; </a:t>
            </a:r>
            <a:r>
              <a:rPr lang="en-US" altLang="zh-CN" sz="1800" dirty="0" err="1">
                <a:solidFill>
                  <a:schemeClr val="tx2"/>
                </a:solidFill>
              </a:rPr>
              <a:t>sThreshold</a:t>
            </a:r>
            <a:r>
              <a:rPr lang="en-US" altLang="zh-CN" sz="1800" dirty="0">
                <a:solidFill>
                  <a:schemeClr val="tx2"/>
                </a:solidFill>
              </a:rPr>
              <a:t>) {</a:t>
            </a:r>
            <a:endParaRPr lang="en-US" altLang="zh-CN" sz="1800" dirty="0">
              <a:solidFill>
                <a:schemeClr val="tx2"/>
              </a:solidFill>
            </a:endParaRPr>
          </a:p>
          <a:p>
            <a:pPr marL="300355" lvl="1" indent="0">
              <a:lnSpc>
                <a:spcPct val="80000"/>
              </a:lnSpc>
              <a:buNone/>
            </a:pPr>
            <a:r>
              <a:rPr lang="en-US" altLang="en-US" sz="1800" dirty="0">
                <a:solidFill>
                  <a:schemeClr val="tx2"/>
                </a:solidFill>
              </a:rPr>
              <a:t>    </a:t>
            </a:r>
            <a:r>
              <a:rPr lang="en-US" altLang="zh-CN" sz="1800" dirty="0">
                <a:solidFill>
                  <a:schemeClr val="tx2"/>
                </a:solidFill>
              </a:rPr>
              <a:t> </a:t>
            </a:r>
            <a:r>
              <a:rPr lang="en-US" altLang="zh-CN" sz="1800" dirty="0" err="1">
                <a:solidFill>
                  <a:schemeClr val="tx2"/>
                </a:solidFill>
              </a:rPr>
              <a:t>computeDirectly</a:t>
            </a:r>
            <a:r>
              <a:rPr lang="en-US" altLang="zh-CN" sz="1800" dirty="0">
                <a:solidFill>
                  <a:schemeClr val="tx2"/>
                </a:solidFill>
              </a:rPr>
              <a:t>(); </a:t>
            </a:r>
            <a:endParaRPr lang="en-US" altLang="zh-CN" sz="1800" dirty="0">
              <a:solidFill>
                <a:schemeClr val="tx2"/>
              </a:solidFill>
            </a:endParaRPr>
          </a:p>
          <a:p>
            <a:pPr marL="300355" lvl="1" indent="0">
              <a:lnSpc>
                <a:spcPct val="80000"/>
              </a:lnSpc>
              <a:buNone/>
            </a:pPr>
            <a:r>
              <a:rPr lang="en-US" altLang="en-US" sz="1800" dirty="0">
                <a:solidFill>
                  <a:schemeClr val="tx2"/>
                </a:solidFill>
              </a:rPr>
              <a:t>     </a:t>
            </a:r>
            <a:r>
              <a:rPr lang="en-US" altLang="zh-CN" sz="1800" dirty="0">
                <a:solidFill>
                  <a:schemeClr val="tx2"/>
                </a:solidFill>
              </a:rPr>
              <a:t>return; </a:t>
            </a:r>
            <a:endParaRPr lang="en-US" altLang="zh-CN" sz="1800" dirty="0">
              <a:solidFill>
                <a:schemeClr val="tx2"/>
              </a:solidFill>
            </a:endParaRPr>
          </a:p>
          <a:p>
            <a:pPr marL="300355" lvl="1" indent="0">
              <a:lnSpc>
                <a:spcPct val="80000"/>
              </a:lnSpc>
              <a:buNone/>
            </a:pPr>
            <a:r>
              <a:rPr lang="en-US" altLang="en-US" sz="1800" dirty="0">
                <a:solidFill>
                  <a:schemeClr val="tx2"/>
                </a:solidFill>
              </a:rPr>
              <a:t>  </a:t>
            </a:r>
            <a:r>
              <a:rPr lang="en-US" altLang="zh-CN" sz="1800" dirty="0">
                <a:solidFill>
                  <a:schemeClr val="tx2"/>
                </a:solidFill>
              </a:rPr>
              <a:t>} </a:t>
            </a:r>
            <a:endParaRPr lang="en-US" altLang="zh-CN" sz="1800" dirty="0">
              <a:solidFill>
                <a:schemeClr val="tx2"/>
              </a:solidFill>
            </a:endParaRPr>
          </a:p>
          <a:p>
            <a:pPr marL="300355" lvl="1" indent="0">
              <a:lnSpc>
                <a:spcPct val="80000"/>
              </a:lnSpc>
              <a:buNone/>
            </a:pPr>
            <a:endParaRPr lang="en-US" altLang="zh-CN" sz="1800" dirty="0">
              <a:solidFill>
                <a:schemeClr val="tx2"/>
              </a:solidFill>
            </a:endParaRPr>
          </a:p>
          <a:p>
            <a:pPr marL="300355" lvl="1" indent="0">
              <a:lnSpc>
                <a:spcPct val="80000"/>
              </a:lnSpc>
              <a:buNone/>
            </a:pPr>
            <a:r>
              <a:rPr lang="en-US" altLang="en-US" sz="1800" dirty="0">
                <a:solidFill>
                  <a:schemeClr val="tx2"/>
                </a:solidFill>
              </a:rPr>
              <a:t>  </a:t>
            </a:r>
            <a:r>
              <a:rPr lang="en-US" altLang="zh-CN" sz="1800" dirty="0" err="1">
                <a:solidFill>
                  <a:schemeClr val="tx2"/>
                </a:solidFill>
              </a:rPr>
              <a:t>int</a:t>
            </a:r>
            <a:r>
              <a:rPr lang="en-US" altLang="zh-CN" sz="1800" dirty="0">
                <a:solidFill>
                  <a:schemeClr val="tx2"/>
                </a:solidFill>
              </a:rPr>
              <a:t> split = </a:t>
            </a:r>
            <a:r>
              <a:rPr lang="en-US" altLang="zh-CN" sz="1800" dirty="0" err="1">
                <a:solidFill>
                  <a:schemeClr val="tx2"/>
                </a:solidFill>
              </a:rPr>
              <a:t>mLength</a:t>
            </a:r>
            <a:r>
              <a:rPr lang="en-US" altLang="zh-CN" sz="1800" dirty="0">
                <a:solidFill>
                  <a:schemeClr val="tx2"/>
                </a:solidFill>
              </a:rPr>
              <a:t> / 2; </a:t>
            </a:r>
            <a:endParaRPr lang="en-US" altLang="zh-CN" sz="1800" dirty="0">
              <a:solidFill>
                <a:schemeClr val="tx2"/>
              </a:solidFill>
            </a:endParaRPr>
          </a:p>
          <a:p>
            <a:pPr marL="300355" lvl="1" indent="0">
              <a:lnSpc>
                <a:spcPct val="80000"/>
              </a:lnSpc>
              <a:buNone/>
            </a:pPr>
            <a:endParaRPr lang="en-US" altLang="zh-CN" sz="1800" dirty="0">
              <a:solidFill>
                <a:schemeClr val="tx2"/>
              </a:solidFill>
            </a:endParaRPr>
          </a:p>
          <a:p>
            <a:pPr marL="300355" lvl="1" indent="0">
              <a:lnSpc>
                <a:spcPct val="80000"/>
              </a:lnSpc>
              <a:buNone/>
            </a:pPr>
            <a:r>
              <a:rPr lang="en-US" altLang="en-US" sz="1800" dirty="0">
                <a:solidFill>
                  <a:schemeClr val="tx2"/>
                </a:solidFill>
              </a:rPr>
              <a:t>  </a:t>
            </a:r>
            <a:r>
              <a:rPr lang="en-US" altLang="zh-CN" sz="1800" dirty="0" err="1">
                <a:solidFill>
                  <a:schemeClr val="tx2"/>
                </a:solidFill>
              </a:rPr>
              <a:t>invokeAll</a:t>
            </a:r>
            <a:r>
              <a:rPr lang="en-US" altLang="zh-CN" sz="1800" dirty="0">
                <a:solidFill>
                  <a:schemeClr val="tx2"/>
                </a:solidFill>
              </a:rPr>
              <a:t>(</a:t>
            </a:r>
            <a:endParaRPr lang="en-US" altLang="zh-CN" sz="1800" dirty="0">
              <a:solidFill>
                <a:schemeClr val="tx2"/>
              </a:solidFill>
            </a:endParaRPr>
          </a:p>
          <a:p>
            <a:pPr marL="300355" lvl="1" indent="0">
              <a:lnSpc>
                <a:spcPct val="80000"/>
              </a:lnSpc>
              <a:buNone/>
            </a:pPr>
            <a:r>
              <a:rPr lang="en-US" altLang="en-US" sz="1800" dirty="0">
                <a:solidFill>
                  <a:schemeClr val="tx2"/>
                </a:solidFill>
              </a:rPr>
              <a:t>           </a:t>
            </a:r>
            <a:r>
              <a:rPr lang="en-US" altLang="zh-CN" sz="1800" dirty="0">
                <a:solidFill>
                  <a:schemeClr val="tx2"/>
                </a:solidFill>
              </a:rPr>
              <a:t>new </a:t>
            </a:r>
            <a:r>
              <a:rPr lang="en-US" altLang="zh-CN" sz="1800" dirty="0" err="1">
                <a:solidFill>
                  <a:schemeClr val="tx2"/>
                </a:solidFill>
              </a:rPr>
              <a:t>ForkBlur</a:t>
            </a:r>
            <a:r>
              <a:rPr lang="en-US" altLang="zh-CN" sz="1800" dirty="0">
                <a:solidFill>
                  <a:schemeClr val="tx2"/>
                </a:solidFill>
              </a:rPr>
              <a:t>(</a:t>
            </a:r>
            <a:r>
              <a:rPr lang="en-US" altLang="zh-CN" sz="1800" dirty="0" err="1">
                <a:solidFill>
                  <a:schemeClr val="tx2"/>
                </a:solidFill>
              </a:rPr>
              <a:t>mSource</a:t>
            </a:r>
            <a:r>
              <a:rPr lang="en-US" altLang="zh-CN" sz="1800" dirty="0">
                <a:solidFill>
                  <a:schemeClr val="tx2"/>
                </a:solidFill>
              </a:rPr>
              <a:t>, </a:t>
            </a:r>
            <a:r>
              <a:rPr lang="en-US" altLang="zh-CN" sz="1800" dirty="0" err="1">
                <a:solidFill>
                  <a:schemeClr val="tx2"/>
                </a:solidFill>
              </a:rPr>
              <a:t>mStart</a:t>
            </a:r>
            <a:r>
              <a:rPr lang="en-US" altLang="zh-CN" sz="1800" dirty="0">
                <a:solidFill>
                  <a:schemeClr val="tx2"/>
                </a:solidFill>
              </a:rPr>
              <a:t>, split, </a:t>
            </a:r>
            <a:r>
              <a:rPr lang="en-US" altLang="zh-CN" sz="1800" dirty="0" err="1">
                <a:solidFill>
                  <a:schemeClr val="tx2"/>
                </a:solidFill>
              </a:rPr>
              <a:t>mDestination</a:t>
            </a:r>
            <a:r>
              <a:rPr lang="en-US" altLang="zh-CN" sz="1800" dirty="0">
                <a:solidFill>
                  <a:schemeClr val="tx2"/>
                </a:solidFill>
              </a:rPr>
              <a:t>), </a:t>
            </a:r>
            <a:endParaRPr lang="en-US" altLang="zh-CN" sz="1800" dirty="0">
              <a:solidFill>
                <a:schemeClr val="tx2"/>
              </a:solidFill>
            </a:endParaRPr>
          </a:p>
          <a:p>
            <a:pPr marL="300355" lvl="1" indent="0">
              <a:lnSpc>
                <a:spcPct val="80000"/>
              </a:lnSpc>
              <a:buNone/>
            </a:pPr>
            <a:r>
              <a:rPr lang="en-US" altLang="en-US" sz="1800" dirty="0">
                <a:solidFill>
                  <a:schemeClr val="tx2"/>
                </a:solidFill>
              </a:rPr>
              <a:t>           </a:t>
            </a:r>
            <a:r>
              <a:rPr lang="en-US" altLang="zh-CN" sz="1800" dirty="0">
                <a:solidFill>
                  <a:schemeClr val="tx2"/>
                </a:solidFill>
              </a:rPr>
              <a:t>new </a:t>
            </a:r>
            <a:r>
              <a:rPr lang="en-US" altLang="zh-CN" sz="1800" dirty="0" err="1">
                <a:solidFill>
                  <a:schemeClr val="tx2"/>
                </a:solidFill>
              </a:rPr>
              <a:t>ForkBlur</a:t>
            </a:r>
            <a:r>
              <a:rPr lang="en-US" altLang="zh-CN" sz="1800" dirty="0">
                <a:solidFill>
                  <a:schemeClr val="tx2"/>
                </a:solidFill>
              </a:rPr>
              <a:t>(</a:t>
            </a:r>
            <a:r>
              <a:rPr lang="en-US" altLang="zh-CN" sz="1800" dirty="0" err="1">
                <a:solidFill>
                  <a:schemeClr val="tx2"/>
                </a:solidFill>
              </a:rPr>
              <a:t>mSource</a:t>
            </a:r>
            <a:r>
              <a:rPr lang="en-US" altLang="zh-CN" sz="1800" dirty="0">
                <a:solidFill>
                  <a:schemeClr val="tx2"/>
                </a:solidFill>
              </a:rPr>
              <a:t>, </a:t>
            </a:r>
            <a:r>
              <a:rPr lang="en-US" altLang="zh-CN" sz="1800" dirty="0" err="1">
                <a:solidFill>
                  <a:schemeClr val="tx2"/>
                </a:solidFill>
              </a:rPr>
              <a:t>mStart</a:t>
            </a:r>
            <a:r>
              <a:rPr lang="en-US" altLang="zh-CN" sz="1800" dirty="0">
                <a:solidFill>
                  <a:schemeClr val="tx2"/>
                </a:solidFill>
              </a:rPr>
              <a:t> + split, </a:t>
            </a:r>
            <a:r>
              <a:rPr lang="en-US" altLang="zh-CN" sz="1800" dirty="0" err="1">
                <a:solidFill>
                  <a:schemeClr val="tx2"/>
                </a:solidFill>
              </a:rPr>
              <a:t>mLength</a:t>
            </a:r>
            <a:r>
              <a:rPr lang="en-US" altLang="zh-CN" sz="1800" dirty="0">
                <a:solidFill>
                  <a:schemeClr val="tx2"/>
                </a:solidFill>
              </a:rPr>
              <a:t> - split, </a:t>
            </a:r>
            <a:r>
              <a:rPr lang="en-US" altLang="zh-CN" sz="1800" dirty="0" err="1">
                <a:solidFill>
                  <a:schemeClr val="tx2"/>
                </a:solidFill>
              </a:rPr>
              <a:t>mDestination</a:t>
            </a:r>
            <a:r>
              <a:rPr lang="en-US" altLang="zh-CN" sz="1800" dirty="0">
                <a:solidFill>
                  <a:schemeClr val="tx2"/>
                </a:solidFill>
              </a:rPr>
              <a:t>)); </a:t>
            </a:r>
            <a:endParaRPr lang="en-US" altLang="zh-CN" sz="1800" dirty="0">
              <a:solidFill>
                <a:schemeClr val="tx2"/>
              </a:solidFill>
            </a:endParaRPr>
          </a:p>
          <a:p>
            <a:pPr marL="300355" lvl="1" indent="0">
              <a:lnSpc>
                <a:spcPct val="80000"/>
              </a:lnSpc>
              <a:buNone/>
            </a:pPr>
            <a:r>
              <a:rPr lang="en-US" altLang="zh-CN" sz="1800" dirty="0">
                <a:solidFill>
                  <a:schemeClr val="tx2"/>
                </a:solidFill>
              </a:rPr>
              <a:t>}</a:t>
            </a:r>
            <a:endParaRPr lang="en-US" altLang="zh-CN" sz="1800" dirty="0">
              <a:solidFill>
                <a:schemeClr val="tx2"/>
              </a:solidFill>
            </a:endParaRPr>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Pausing Execution with Sleep</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a:solidFill>
                  <a:schemeClr val="tx2"/>
                </a:solidFill>
              </a:rPr>
              <a:t>Thread.</a:t>
            </a:r>
            <a:r>
              <a:rPr lang="en-US" altLang="zh-CN" dirty="0" err="1">
                <a:solidFill>
                  <a:srgbClr val="FF0000"/>
                </a:solidFill>
              </a:rPr>
              <a:t>sleep</a:t>
            </a:r>
            <a:r>
              <a:rPr lang="en-US" altLang="zh-CN" dirty="0"/>
              <a:t> causes the current thread to </a:t>
            </a:r>
            <a:r>
              <a:rPr lang="en-US" altLang="zh-CN" dirty="0">
                <a:solidFill>
                  <a:srgbClr val="FF0000"/>
                </a:solidFill>
              </a:rPr>
              <a:t>suspend</a:t>
            </a:r>
            <a:r>
              <a:rPr lang="en-US" altLang="zh-CN" dirty="0"/>
              <a:t> execution for a specified period. </a:t>
            </a:r>
            <a:endParaRPr lang="en-US" altLang="zh-CN" dirty="0"/>
          </a:p>
          <a:p>
            <a:pPr marL="541655" lvl="1" indent="0">
              <a:buNone/>
            </a:pPr>
            <a:r>
              <a:rPr lang="en-US" altLang="zh-CN" dirty="0">
                <a:solidFill>
                  <a:schemeClr val="tx2"/>
                </a:solidFill>
                <a:latin typeface="Consolas" panose="020B0609020204030204" pitchFamily="49" charset="0"/>
                <a:cs typeface="Consolas" panose="020B0609020204030204" pitchFamily="49" charset="0"/>
              </a:rPr>
              <a:t>public class </a:t>
            </a:r>
            <a:r>
              <a:rPr lang="en-US" altLang="zh-CN" dirty="0" err="1">
                <a:solidFill>
                  <a:schemeClr val="tx2"/>
                </a:solidFill>
                <a:latin typeface="Consolas" panose="020B0609020204030204" pitchFamily="49" charset="0"/>
                <a:cs typeface="Consolas" panose="020B0609020204030204" pitchFamily="49" charset="0"/>
              </a:rPr>
              <a:t>SleepMessages</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zh-CN" dirty="0">
                <a:solidFill>
                  <a:schemeClr val="tx2"/>
                </a:solidFill>
                <a:latin typeface="Consolas" panose="020B0609020204030204" pitchFamily="49" charset="0"/>
                <a:cs typeface="Consolas" panose="020B0609020204030204" pitchFamily="49" charset="0"/>
              </a:rPr>
              <a:t> public static void main(String </a:t>
            </a:r>
            <a:r>
              <a:rPr lang="en-US" altLang="zh-CN" dirty="0" err="1">
                <a:solidFill>
                  <a:schemeClr val="tx2"/>
                </a:solidFill>
                <a:latin typeface="Consolas" panose="020B0609020204030204" pitchFamily="49" charset="0"/>
                <a:cs typeface="Consolas" panose="020B0609020204030204" pitchFamily="49" charset="0"/>
              </a:rPr>
              <a:t>args</a:t>
            </a:r>
            <a:r>
              <a:rPr lang="en-US" altLang="zh-CN" dirty="0">
                <a:solidFill>
                  <a:schemeClr val="tx2"/>
                </a:solidFill>
                <a:latin typeface="Consolas" panose="020B0609020204030204" pitchFamily="49" charset="0"/>
                <a:cs typeface="Consolas" panose="020B0609020204030204" pitchFamily="49" charset="0"/>
              </a:rPr>
              <a:t>[]) throws </a:t>
            </a:r>
            <a:r>
              <a:rPr lang="en-US" altLang="zh-CN" dirty="0" err="1">
                <a:solidFill>
                  <a:schemeClr val="tx2"/>
                </a:solidFill>
                <a:latin typeface="Consolas" panose="020B0609020204030204" pitchFamily="49" charset="0"/>
                <a:cs typeface="Consolas" panose="020B0609020204030204" pitchFamily="49" charset="0"/>
              </a:rPr>
              <a:t>InterruptedException</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String </a:t>
            </a:r>
            <a:r>
              <a:rPr lang="en-US" altLang="zh-CN" dirty="0" err="1">
                <a:solidFill>
                  <a:schemeClr val="tx2"/>
                </a:solidFill>
                <a:latin typeface="Consolas" panose="020B0609020204030204" pitchFamily="49" charset="0"/>
                <a:cs typeface="Consolas" panose="020B0609020204030204" pitchFamily="49" charset="0"/>
              </a:rPr>
              <a:t>importantInfo</a:t>
            </a:r>
            <a:r>
              <a:rPr lang="en-US" altLang="zh-CN" dirty="0">
                <a:solidFill>
                  <a:schemeClr val="tx2"/>
                </a:solidFill>
                <a:latin typeface="Consolas" panose="020B0609020204030204" pitchFamily="49" charset="0"/>
                <a:cs typeface="Consolas" panose="020B0609020204030204" pitchFamily="49" charset="0"/>
              </a:rPr>
              <a:t>[] =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"Mares eat oats", "Does eat oats",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"Little lambs eat ivy", "A kid will eat ivy too"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for (</a:t>
            </a:r>
            <a:r>
              <a:rPr lang="en-US" altLang="zh-CN" dirty="0" err="1">
                <a:solidFill>
                  <a:schemeClr val="tx2"/>
                </a:solidFill>
                <a:latin typeface="Consolas" panose="020B0609020204030204" pitchFamily="49" charset="0"/>
                <a:cs typeface="Consolas" panose="020B0609020204030204" pitchFamily="49" charset="0"/>
              </a:rPr>
              <a:t>int</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i</a:t>
            </a:r>
            <a:r>
              <a:rPr lang="en-US" altLang="zh-CN" dirty="0">
                <a:solidFill>
                  <a:schemeClr val="tx2"/>
                </a:solidFill>
                <a:latin typeface="Consolas" panose="020B0609020204030204" pitchFamily="49" charset="0"/>
                <a:cs typeface="Consolas" panose="020B0609020204030204" pitchFamily="49" charset="0"/>
              </a:rPr>
              <a:t> = 0; </a:t>
            </a:r>
            <a:r>
              <a:rPr lang="en-US" altLang="zh-CN" dirty="0" err="1">
                <a:solidFill>
                  <a:schemeClr val="tx2"/>
                </a:solidFill>
                <a:latin typeface="Consolas" panose="020B0609020204030204" pitchFamily="49" charset="0"/>
                <a:cs typeface="Consolas" panose="020B0609020204030204" pitchFamily="49" charset="0"/>
              </a:rPr>
              <a:t>i</a:t>
            </a:r>
            <a:r>
              <a:rPr lang="en-US" altLang="zh-CN" dirty="0">
                <a:solidFill>
                  <a:schemeClr val="tx2"/>
                </a:solidFill>
                <a:latin typeface="Consolas" panose="020B0609020204030204" pitchFamily="49" charset="0"/>
                <a:cs typeface="Consolas" panose="020B0609020204030204" pitchFamily="49" charset="0"/>
              </a:rPr>
              <a:t> &lt; </a:t>
            </a:r>
            <a:r>
              <a:rPr lang="en-US" altLang="zh-CN" dirty="0" err="1">
                <a:solidFill>
                  <a:schemeClr val="tx2"/>
                </a:solidFill>
                <a:latin typeface="Consolas" panose="020B0609020204030204" pitchFamily="49" charset="0"/>
                <a:cs typeface="Consolas" panose="020B0609020204030204" pitchFamily="49" charset="0"/>
              </a:rPr>
              <a:t>importantInfo.length</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i</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//Pause for 4 seconds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Thread.sleep</a:t>
            </a:r>
            <a:r>
              <a:rPr lang="en-US" altLang="zh-CN" dirty="0">
                <a:solidFill>
                  <a:schemeClr val="tx2"/>
                </a:solidFill>
                <a:latin typeface="Consolas" panose="020B0609020204030204" pitchFamily="49" charset="0"/>
                <a:cs typeface="Consolas" panose="020B0609020204030204" pitchFamily="49" charset="0"/>
              </a:rPr>
              <a:t>(4000);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//Print a message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System.out.println</a:t>
            </a: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importantInfo</a:t>
            </a: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i</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541655" lvl="1" indent="0">
              <a:buNone/>
            </a:pPr>
            <a:r>
              <a:rPr lang="en-US" altLang="zh-CN" dirty="0">
                <a:solidFill>
                  <a:schemeClr val="tx2"/>
                </a:solidFill>
                <a:latin typeface="Consolas" panose="020B0609020204030204" pitchFamily="49" charset="0"/>
                <a:cs typeface="Consolas" panose="020B0609020204030204" pitchFamily="49" charset="0"/>
              </a:rPr>
              <a:t>}</a:t>
            </a:r>
            <a:endParaRPr lang="zh-CN" altLang="en-US" dirty="0">
              <a:solidFill>
                <a:schemeClr val="tx2"/>
              </a:solidFill>
              <a:latin typeface="Consolas" panose="020B0609020204030204" pitchFamily="49" charset="0"/>
              <a:cs typeface="Consolas" panose="020B0609020204030204" pitchFamily="49" charset="0"/>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Fork/Join</a:t>
            </a:r>
            <a:endParaRPr kumimoji="1" lang="zh-CN" altLang="en-US" dirty="0"/>
          </a:p>
        </p:txBody>
      </p:sp>
      <p:sp>
        <p:nvSpPr>
          <p:cNvPr id="3" name="内容占位符 2"/>
          <p:cNvSpPr>
            <a:spLocks noGrp="1"/>
          </p:cNvSpPr>
          <p:nvPr>
            <p:ph idx="1"/>
          </p:nvPr>
        </p:nvSpPr>
        <p:spPr/>
        <p:txBody>
          <a:bodyPr/>
          <a:lstStyle/>
          <a:p>
            <a:r>
              <a:rPr lang="en-US" altLang="zh-CN" sz="1500" dirty="0"/>
              <a:t>If the previous methods are in a subclass of the </a:t>
            </a:r>
            <a:r>
              <a:rPr lang="en-US" altLang="zh-CN" sz="1500" dirty="0" err="1">
                <a:solidFill>
                  <a:schemeClr val="tx2"/>
                </a:solidFill>
              </a:rPr>
              <a:t>RecursiveAction</a:t>
            </a:r>
            <a:r>
              <a:rPr lang="en-US" altLang="zh-CN" sz="1500" dirty="0"/>
              <a:t> class, then setting up the task to run in a </a:t>
            </a:r>
            <a:r>
              <a:rPr lang="en-US" altLang="zh-CN" sz="1500" dirty="0" err="1">
                <a:solidFill>
                  <a:schemeClr val="tx2"/>
                </a:solidFill>
              </a:rPr>
              <a:t>ForkJoinPool</a:t>
            </a:r>
            <a:r>
              <a:rPr lang="en-US" altLang="zh-CN" sz="1500" dirty="0"/>
              <a:t> is straightforward, and involves the following steps:</a:t>
            </a:r>
            <a:endParaRPr lang="en-US" altLang="zh-CN" sz="1500" dirty="0"/>
          </a:p>
          <a:p>
            <a:r>
              <a:rPr lang="en-US" altLang="zh-CN" sz="1500" dirty="0"/>
              <a:t>Create a task that represents all of the work to be done.</a:t>
            </a:r>
            <a:endParaRPr lang="en-US" altLang="zh-CN" sz="1500" dirty="0"/>
          </a:p>
          <a:p>
            <a:pPr marL="300355" lvl="1" indent="0">
              <a:buNone/>
            </a:pPr>
            <a:r>
              <a:rPr lang="en-US" altLang="zh-CN" dirty="0">
                <a:solidFill>
                  <a:schemeClr val="tx2"/>
                </a:solidFill>
              </a:rPr>
              <a:t>// source image pixels are in </a:t>
            </a:r>
            <a:r>
              <a:rPr lang="en-US" altLang="zh-CN" dirty="0" err="1">
                <a:solidFill>
                  <a:schemeClr val="tx2"/>
                </a:solidFill>
              </a:rPr>
              <a:t>src</a:t>
            </a:r>
            <a:r>
              <a:rPr lang="en-US" altLang="zh-CN" dirty="0">
                <a:solidFill>
                  <a:schemeClr val="tx2"/>
                </a:solidFill>
              </a:rPr>
              <a:t> </a:t>
            </a:r>
            <a:endParaRPr lang="en-US" altLang="zh-CN" dirty="0">
              <a:solidFill>
                <a:schemeClr val="tx2"/>
              </a:solidFill>
            </a:endParaRPr>
          </a:p>
          <a:p>
            <a:pPr marL="300355" lvl="1" indent="0">
              <a:buNone/>
            </a:pPr>
            <a:r>
              <a:rPr lang="en-US" altLang="zh-CN" dirty="0">
                <a:solidFill>
                  <a:schemeClr val="tx2"/>
                </a:solidFill>
              </a:rPr>
              <a:t>// destination image pixels are in </a:t>
            </a:r>
            <a:r>
              <a:rPr lang="en-US" altLang="zh-CN" dirty="0" err="1">
                <a:solidFill>
                  <a:schemeClr val="tx2"/>
                </a:solidFill>
              </a:rPr>
              <a:t>dst</a:t>
            </a:r>
            <a:r>
              <a:rPr lang="en-US" altLang="zh-CN" dirty="0">
                <a:solidFill>
                  <a:schemeClr val="tx2"/>
                </a:solidFill>
              </a:rPr>
              <a:t> </a:t>
            </a:r>
            <a:endParaRPr lang="en-US" altLang="zh-CN" dirty="0">
              <a:solidFill>
                <a:schemeClr val="tx2"/>
              </a:solidFill>
            </a:endParaRPr>
          </a:p>
          <a:p>
            <a:pPr marL="300355" lvl="1" indent="0">
              <a:buNone/>
            </a:pPr>
            <a:r>
              <a:rPr lang="en-US" altLang="zh-CN" dirty="0" err="1">
                <a:solidFill>
                  <a:schemeClr val="tx2"/>
                </a:solidFill>
              </a:rPr>
              <a:t>ForkBlur</a:t>
            </a:r>
            <a:r>
              <a:rPr lang="en-US" altLang="zh-CN" dirty="0">
                <a:solidFill>
                  <a:schemeClr val="tx2"/>
                </a:solidFill>
              </a:rPr>
              <a:t> fb = new </a:t>
            </a:r>
            <a:r>
              <a:rPr lang="en-US" altLang="zh-CN" dirty="0" err="1">
                <a:solidFill>
                  <a:schemeClr val="tx2"/>
                </a:solidFill>
              </a:rPr>
              <a:t>ForkBlur</a:t>
            </a:r>
            <a:r>
              <a:rPr lang="en-US" altLang="zh-CN" dirty="0">
                <a:solidFill>
                  <a:schemeClr val="tx2"/>
                </a:solidFill>
              </a:rPr>
              <a:t>(</a:t>
            </a:r>
            <a:r>
              <a:rPr lang="en-US" altLang="zh-CN" dirty="0" err="1">
                <a:solidFill>
                  <a:schemeClr val="tx2"/>
                </a:solidFill>
              </a:rPr>
              <a:t>src</a:t>
            </a:r>
            <a:r>
              <a:rPr lang="en-US" altLang="zh-CN" dirty="0">
                <a:solidFill>
                  <a:schemeClr val="tx2"/>
                </a:solidFill>
              </a:rPr>
              <a:t>, 0, </a:t>
            </a:r>
            <a:r>
              <a:rPr lang="en-US" altLang="zh-CN" dirty="0" err="1">
                <a:solidFill>
                  <a:schemeClr val="tx2"/>
                </a:solidFill>
              </a:rPr>
              <a:t>src.length</a:t>
            </a:r>
            <a:r>
              <a:rPr lang="en-US" altLang="zh-CN" dirty="0">
                <a:solidFill>
                  <a:schemeClr val="tx2"/>
                </a:solidFill>
              </a:rPr>
              <a:t>, </a:t>
            </a:r>
            <a:r>
              <a:rPr lang="en-US" altLang="zh-CN" dirty="0" err="1">
                <a:solidFill>
                  <a:schemeClr val="tx2"/>
                </a:solidFill>
              </a:rPr>
              <a:t>dst</a:t>
            </a:r>
            <a:r>
              <a:rPr lang="en-US" altLang="zh-CN" dirty="0">
                <a:solidFill>
                  <a:schemeClr val="tx2"/>
                </a:solidFill>
              </a:rPr>
              <a:t>); </a:t>
            </a:r>
            <a:endParaRPr lang="en-US" altLang="zh-CN" dirty="0">
              <a:solidFill>
                <a:schemeClr val="tx2"/>
              </a:solidFill>
            </a:endParaRPr>
          </a:p>
          <a:p>
            <a:pPr marL="300355" lvl="1" indent="0">
              <a:buNone/>
            </a:pPr>
            <a:endParaRPr lang="en-US" altLang="zh-CN" dirty="0">
              <a:solidFill>
                <a:schemeClr val="tx2"/>
              </a:solidFill>
            </a:endParaRPr>
          </a:p>
          <a:p>
            <a:r>
              <a:rPr lang="en-US" altLang="zh-CN" sz="1500" dirty="0"/>
              <a:t>Create the </a:t>
            </a:r>
            <a:r>
              <a:rPr lang="en-US" altLang="zh-CN" sz="1500" dirty="0" err="1"/>
              <a:t>ForkJoinPool</a:t>
            </a:r>
            <a:r>
              <a:rPr lang="en-US" altLang="zh-CN" sz="1500" dirty="0"/>
              <a:t> that will run the task.</a:t>
            </a:r>
            <a:endParaRPr lang="en-US" altLang="zh-CN" sz="1500" dirty="0"/>
          </a:p>
          <a:p>
            <a:pPr marL="0" indent="0">
              <a:buNone/>
            </a:pPr>
            <a:r>
              <a:rPr lang="en-US" altLang="en-US" sz="1500" dirty="0">
                <a:solidFill>
                  <a:schemeClr val="tx2"/>
                </a:solidFill>
              </a:rPr>
              <a:t>       </a:t>
            </a:r>
            <a:r>
              <a:rPr lang="en-US" altLang="zh-CN" sz="1500" dirty="0" err="1">
                <a:solidFill>
                  <a:schemeClr val="tx2"/>
                </a:solidFill>
              </a:rPr>
              <a:t>ForkJoinPool</a:t>
            </a:r>
            <a:r>
              <a:rPr lang="en-US" altLang="zh-CN" sz="1500" dirty="0">
                <a:solidFill>
                  <a:schemeClr val="tx2"/>
                </a:solidFill>
              </a:rPr>
              <a:t> pool = new </a:t>
            </a:r>
            <a:r>
              <a:rPr lang="en-US" altLang="zh-CN" sz="1500" dirty="0" err="1">
                <a:solidFill>
                  <a:schemeClr val="tx2"/>
                </a:solidFill>
              </a:rPr>
              <a:t>ForkJoinPool</a:t>
            </a:r>
            <a:r>
              <a:rPr lang="en-US" altLang="zh-CN" sz="1500" dirty="0">
                <a:solidFill>
                  <a:schemeClr val="tx2"/>
                </a:solidFill>
              </a:rPr>
              <a:t>(); </a:t>
            </a:r>
            <a:endParaRPr lang="en-US" altLang="zh-CN" sz="1500" dirty="0">
              <a:solidFill>
                <a:schemeClr val="tx2"/>
              </a:solidFill>
            </a:endParaRPr>
          </a:p>
          <a:p>
            <a:pPr marL="0" indent="0">
              <a:buNone/>
            </a:pPr>
            <a:endParaRPr lang="en-US" altLang="zh-CN" sz="1500" dirty="0">
              <a:solidFill>
                <a:schemeClr val="tx2"/>
              </a:solidFill>
            </a:endParaRPr>
          </a:p>
          <a:p>
            <a:r>
              <a:rPr lang="en-US" altLang="zh-CN" sz="1500" dirty="0"/>
              <a:t>Run the task.</a:t>
            </a:r>
            <a:endParaRPr lang="en-US" altLang="zh-CN" sz="1500" dirty="0"/>
          </a:p>
          <a:p>
            <a:pPr marL="0" indent="0">
              <a:buNone/>
            </a:pPr>
            <a:r>
              <a:rPr lang="en-US" altLang="en-US" sz="1500" dirty="0">
                <a:solidFill>
                  <a:schemeClr val="tx2"/>
                </a:solidFill>
              </a:rPr>
              <a:t>       </a:t>
            </a:r>
            <a:r>
              <a:rPr lang="en-US" altLang="zh-CN" sz="1500" dirty="0" err="1">
                <a:solidFill>
                  <a:schemeClr val="tx2"/>
                </a:solidFill>
              </a:rPr>
              <a:t>pool.invoke</a:t>
            </a:r>
            <a:r>
              <a:rPr lang="en-US" altLang="zh-CN" sz="1500" dirty="0">
                <a:solidFill>
                  <a:schemeClr val="tx2"/>
                </a:solidFill>
              </a:rPr>
              <a:t>(fb);</a:t>
            </a:r>
            <a:endParaRPr lang="en-US" altLang="zh-CN" sz="1500" dirty="0">
              <a:solidFill>
                <a:schemeClr val="tx2"/>
              </a:solidFill>
            </a:endParaRPr>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Variables</a:t>
            </a:r>
            <a:endParaRPr kumimoji="1" lang="zh-CN" altLang="en-US" dirty="0"/>
          </a:p>
        </p:txBody>
      </p:sp>
      <p:sp>
        <p:nvSpPr>
          <p:cNvPr id="3" name="内容占位符 2"/>
          <p:cNvSpPr>
            <a:spLocks noGrp="1"/>
          </p:cNvSpPr>
          <p:nvPr>
            <p:ph idx="1"/>
          </p:nvPr>
        </p:nvSpPr>
        <p:spPr/>
        <p:txBody>
          <a:bodyPr/>
          <a:lstStyle/>
          <a:p>
            <a:r>
              <a:rPr lang="en-US" altLang="zh-CN" dirty="0"/>
              <a:t>The </a:t>
            </a:r>
            <a:r>
              <a:rPr lang="en-US" altLang="zh-CN" dirty="0">
                <a:solidFill>
                  <a:schemeClr val="tx2"/>
                </a:solidFill>
              </a:rPr>
              <a:t>java.util.concurrent.atomic</a:t>
            </a:r>
            <a:r>
              <a:rPr lang="en-US" altLang="zh-CN" dirty="0"/>
              <a:t> package defines classes that support atomic operations on single variables. </a:t>
            </a:r>
            <a:endParaRPr lang="en-US" altLang="zh-CN" dirty="0"/>
          </a:p>
          <a:p>
            <a:pPr lvl="1"/>
            <a:r>
              <a:rPr lang="en-US" altLang="zh-CN" dirty="0"/>
              <a:t>All classes have </a:t>
            </a:r>
            <a:r>
              <a:rPr lang="en-US" altLang="zh-CN" dirty="0">
                <a:solidFill>
                  <a:schemeClr val="tx2"/>
                </a:solidFill>
              </a:rPr>
              <a:t>get</a:t>
            </a:r>
            <a:r>
              <a:rPr lang="en-US" altLang="zh-CN" dirty="0"/>
              <a:t> and </a:t>
            </a:r>
            <a:r>
              <a:rPr lang="en-US" altLang="zh-CN" dirty="0">
                <a:solidFill>
                  <a:schemeClr val="tx2"/>
                </a:solidFill>
              </a:rPr>
              <a:t>set</a:t>
            </a:r>
            <a:r>
              <a:rPr lang="en-US" altLang="zh-CN" dirty="0"/>
              <a:t> methods that work like reads and writes on volatile variables. </a:t>
            </a:r>
            <a:endParaRPr lang="en-US" altLang="zh-CN" dirty="0"/>
          </a:p>
          <a:p>
            <a:pPr lvl="1"/>
            <a:r>
              <a:rPr lang="en-US" altLang="zh-CN" dirty="0"/>
              <a:t>That is, a set has a </a:t>
            </a:r>
            <a:r>
              <a:rPr lang="en-US" altLang="zh-CN" dirty="0">
                <a:solidFill>
                  <a:srgbClr val="FF0000"/>
                </a:solidFill>
              </a:rPr>
              <a:t>happens-before relationship </a:t>
            </a:r>
            <a:r>
              <a:rPr lang="en-US" altLang="zh-CN" dirty="0"/>
              <a:t>with any subsequent get on the same variable. </a:t>
            </a:r>
            <a:endParaRPr lang="en-US" altLang="zh-CN" dirty="0"/>
          </a:p>
          <a:p>
            <a:pPr lvl="1"/>
            <a:r>
              <a:rPr lang="en-US" altLang="zh-CN" dirty="0"/>
              <a:t>The atomic </a:t>
            </a:r>
            <a:r>
              <a:rPr lang="en-US" altLang="zh-CN" dirty="0" err="1">
                <a:solidFill>
                  <a:schemeClr val="tx2"/>
                </a:solidFill>
              </a:rPr>
              <a:t>compareAndSet</a:t>
            </a:r>
            <a:r>
              <a:rPr lang="en-US" altLang="zh-CN" dirty="0"/>
              <a:t> method also has these memory consistency features, as do the simple atomic arithmetic methods that apply to integer atomic variables.</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Variables</a:t>
            </a:r>
            <a:endParaRPr kumimoji="1" lang="zh-CN" altLang="en-US" dirty="0"/>
          </a:p>
        </p:txBody>
      </p:sp>
      <p:sp>
        <p:nvSpPr>
          <p:cNvPr id="3" name="内容占位符 2"/>
          <p:cNvSpPr>
            <a:spLocks noGrp="1"/>
          </p:cNvSpPr>
          <p:nvPr>
            <p:ph idx="1"/>
          </p:nvPr>
        </p:nvSpPr>
        <p:spPr/>
        <p:txBody>
          <a:bodyPr>
            <a:normAutofit fontScale="92500" lnSpcReduction="10000"/>
          </a:bodyPr>
          <a:lstStyle/>
          <a:p>
            <a:pPr marL="240665" indent="0">
              <a:buNone/>
            </a:pPr>
            <a:r>
              <a:rPr lang="en-US" altLang="zh-CN" dirty="0">
                <a:solidFill>
                  <a:schemeClr val="tx2"/>
                </a:solidFill>
              </a:rPr>
              <a:t>class Counter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 private </a:t>
            </a:r>
            <a:r>
              <a:rPr lang="en-US" altLang="zh-CN" dirty="0" err="1">
                <a:solidFill>
                  <a:schemeClr val="tx2"/>
                </a:solidFill>
              </a:rPr>
              <a:t>int</a:t>
            </a:r>
            <a:r>
              <a:rPr lang="en-US" altLang="zh-CN" dirty="0">
                <a:solidFill>
                  <a:schemeClr val="tx2"/>
                </a:solidFill>
              </a:rPr>
              <a:t> c = 0; </a:t>
            </a:r>
            <a:endParaRPr lang="en-US" altLang="zh-CN" dirty="0">
              <a:solidFill>
                <a:schemeClr val="tx2"/>
              </a:solidFill>
            </a:endParaRPr>
          </a:p>
          <a:p>
            <a:pPr marL="240665" indent="0">
              <a:buNone/>
            </a:pP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public void increment()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 </a:t>
            </a:r>
            <a:r>
              <a:rPr lang="en-US" altLang="zh-CN" dirty="0" err="1">
                <a:solidFill>
                  <a:schemeClr val="tx2"/>
                </a:solidFill>
              </a:rPr>
              <a:t>c++</a:t>
            </a:r>
            <a:r>
              <a:rPr lang="en-US" altLang="zh-CN" dirty="0">
                <a:solidFill>
                  <a:schemeClr val="tx2"/>
                </a:solidFill>
              </a:rPr>
              <a:t>;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public void decrement()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 c--;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public </a:t>
            </a:r>
            <a:r>
              <a:rPr lang="en-US" altLang="zh-CN" dirty="0" err="1">
                <a:solidFill>
                  <a:schemeClr val="tx2"/>
                </a:solidFill>
              </a:rPr>
              <a:t>int</a:t>
            </a:r>
            <a:r>
              <a:rPr lang="en-US" altLang="zh-CN" dirty="0">
                <a:solidFill>
                  <a:schemeClr val="tx2"/>
                </a:solidFill>
              </a:rPr>
              <a:t> value() {</a:t>
            </a:r>
            <a:endParaRPr lang="en-US" altLang="zh-CN" dirty="0">
              <a:solidFill>
                <a:schemeClr val="tx2"/>
              </a:solidFill>
            </a:endParaRPr>
          </a:p>
          <a:p>
            <a:pPr marL="240665" indent="0">
              <a:buNone/>
            </a:pPr>
            <a:r>
              <a:rPr lang="en-US" altLang="en-US" dirty="0">
                <a:solidFill>
                  <a:schemeClr val="tx2"/>
                </a:solidFill>
              </a:rPr>
              <a:t>   </a:t>
            </a:r>
            <a:r>
              <a:rPr lang="en-US" altLang="zh-CN" dirty="0">
                <a:solidFill>
                  <a:schemeClr val="tx2"/>
                </a:solidFill>
              </a:rPr>
              <a:t> return c;</a:t>
            </a:r>
            <a:endParaRPr lang="en-US" altLang="zh-CN" dirty="0">
              <a:solidFill>
                <a:schemeClr val="tx2"/>
              </a:solidFill>
            </a:endParaRPr>
          </a:p>
          <a:p>
            <a:pPr marL="240665" indent="0">
              <a:buNone/>
            </a:pPr>
            <a:r>
              <a:rPr lang="en-US" altLang="zh-CN" dirty="0">
                <a:solidFill>
                  <a:schemeClr val="tx2"/>
                </a:solidFill>
              </a:rPr>
              <a:t> } </a:t>
            </a:r>
            <a:endParaRPr lang="en-US" altLang="zh-CN" dirty="0">
              <a:solidFill>
                <a:schemeClr val="tx2"/>
              </a:solidFill>
            </a:endParaRPr>
          </a:p>
          <a:p>
            <a:pPr marL="240665" indent="0">
              <a:buNone/>
            </a:pPr>
            <a:r>
              <a:rPr lang="en-US" altLang="zh-CN" dirty="0">
                <a:solidFill>
                  <a:schemeClr val="tx2"/>
                </a:solidFill>
              </a:rPr>
              <a:t>}</a:t>
            </a:r>
            <a:endParaRPr lang="en-US" altLang="zh-CN"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Variables</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One way to make Counter safe from thread interference is to make its methods synchronized, as in </a:t>
            </a:r>
            <a:r>
              <a:rPr lang="en-US" altLang="zh-CN" dirty="0" err="1">
                <a:solidFill>
                  <a:schemeClr val="tx2"/>
                </a:solidFill>
              </a:rPr>
              <a:t>SynchronizedCounte</a:t>
            </a:r>
            <a:r>
              <a:rPr lang="en-US" altLang="zh-CN" dirty="0" err="1"/>
              <a:t>r</a:t>
            </a:r>
            <a:r>
              <a:rPr lang="en-US" altLang="zh-CN" dirty="0"/>
              <a:t>:</a:t>
            </a:r>
            <a:endParaRPr lang="en-US" altLang="zh-CN" dirty="0"/>
          </a:p>
          <a:p>
            <a:endParaRPr lang="en-US" altLang="zh-CN" dirty="0"/>
          </a:p>
          <a:p>
            <a:pPr marL="240665" indent="0">
              <a:buNone/>
            </a:pPr>
            <a:r>
              <a:rPr lang="en-US" altLang="zh-CN" sz="1875" dirty="0">
                <a:solidFill>
                  <a:schemeClr val="tx2"/>
                </a:solidFill>
              </a:rPr>
              <a:t>class </a:t>
            </a:r>
            <a:r>
              <a:rPr lang="en-US" altLang="zh-CN" sz="1875" dirty="0" err="1">
                <a:solidFill>
                  <a:schemeClr val="tx2"/>
                </a:solidFill>
              </a:rPr>
              <a:t>SynchronizedCounter</a:t>
            </a:r>
            <a:r>
              <a:rPr lang="en-US" altLang="zh-CN" sz="1875" dirty="0">
                <a:solidFill>
                  <a:schemeClr val="tx2"/>
                </a:solidFill>
              </a:rPr>
              <a:t> {</a:t>
            </a:r>
            <a:endParaRPr lang="en-US" altLang="zh-CN" sz="1875" dirty="0">
              <a:solidFill>
                <a:schemeClr val="tx2"/>
              </a:solidFill>
            </a:endParaRPr>
          </a:p>
          <a:p>
            <a:pPr marL="240665" indent="0">
              <a:buNone/>
            </a:pPr>
            <a:r>
              <a:rPr lang="en-US" altLang="en-US" sz="1875" dirty="0">
                <a:solidFill>
                  <a:schemeClr val="tx2"/>
                </a:solidFill>
              </a:rPr>
              <a:t>  </a:t>
            </a:r>
            <a:r>
              <a:rPr lang="en-US" altLang="zh-CN" sz="1875" dirty="0">
                <a:solidFill>
                  <a:schemeClr val="tx2"/>
                </a:solidFill>
              </a:rPr>
              <a:t> private </a:t>
            </a:r>
            <a:r>
              <a:rPr lang="en-US" altLang="zh-CN" sz="1875" dirty="0" err="1">
                <a:solidFill>
                  <a:schemeClr val="tx2"/>
                </a:solidFill>
              </a:rPr>
              <a:t>int</a:t>
            </a:r>
            <a:r>
              <a:rPr lang="en-US" altLang="zh-CN" sz="1875" dirty="0">
                <a:solidFill>
                  <a:schemeClr val="tx2"/>
                </a:solidFill>
              </a:rPr>
              <a:t> c = 0; </a:t>
            </a:r>
            <a:endParaRPr lang="en-US" altLang="zh-CN" sz="1875" dirty="0">
              <a:solidFill>
                <a:schemeClr val="tx2"/>
              </a:solidFill>
            </a:endParaRPr>
          </a:p>
          <a:p>
            <a:pPr marL="240665" indent="0">
              <a:buNone/>
            </a:pPr>
            <a:r>
              <a:rPr lang="en-US" altLang="en-US" sz="1875" dirty="0">
                <a:solidFill>
                  <a:schemeClr val="tx2"/>
                </a:solidFill>
              </a:rPr>
              <a:t>   </a:t>
            </a:r>
            <a:r>
              <a:rPr lang="en-US" altLang="zh-CN" sz="1875" dirty="0">
                <a:solidFill>
                  <a:schemeClr val="tx2"/>
                </a:solidFill>
              </a:rPr>
              <a:t>public synchronized void increment() {</a:t>
            </a:r>
            <a:endParaRPr lang="en-US" altLang="zh-CN" sz="1875" dirty="0">
              <a:solidFill>
                <a:schemeClr val="tx2"/>
              </a:solidFill>
            </a:endParaRPr>
          </a:p>
          <a:p>
            <a:pPr marL="240665" indent="0">
              <a:buNone/>
            </a:pPr>
            <a:r>
              <a:rPr lang="en-US" altLang="en-US" sz="1875" dirty="0">
                <a:solidFill>
                  <a:schemeClr val="tx2"/>
                </a:solidFill>
              </a:rPr>
              <a:t>    </a:t>
            </a:r>
            <a:r>
              <a:rPr lang="en-US" altLang="zh-CN" sz="1875" dirty="0">
                <a:solidFill>
                  <a:schemeClr val="tx2"/>
                </a:solidFill>
              </a:rPr>
              <a:t> </a:t>
            </a:r>
            <a:r>
              <a:rPr lang="en-US" altLang="zh-CN" sz="1875" dirty="0" err="1">
                <a:solidFill>
                  <a:schemeClr val="tx2"/>
                </a:solidFill>
              </a:rPr>
              <a:t>c++</a:t>
            </a:r>
            <a:r>
              <a:rPr lang="en-US" altLang="zh-CN" sz="1875" dirty="0">
                <a:solidFill>
                  <a:schemeClr val="tx2"/>
                </a:solidFill>
              </a:rPr>
              <a:t>; </a:t>
            </a:r>
            <a:endParaRPr lang="en-US" altLang="zh-CN" sz="1875" dirty="0">
              <a:solidFill>
                <a:schemeClr val="tx2"/>
              </a:solidFill>
            </a:endParaRPr>
          </a:p>
          <a:p>
            <a:pPr marL="240665" indent="0">
              <a:buNone/>
            </a:pPr>
            <a:r>
              <a:rPr lang="en-US" altLang="en-US" sz="1875" dirty="0">
                <a:solidFill>
                  <a:schemeClr val="tx2"/>
                </a:solidFill>
              </a:rPr>
              <a:t>   </a:t>
            </a:r>
            <a:r>
              <a:rPr lang="en-US" altLang="zh-CN" sz="1875" dirty="0">
                <a:solidFill>
                  <a:schemeClr val="tx2"/>
                </a:solidFill>
              </a:rPr>
              <a:t>} </a:t>
            </a:r>
            <a:endParaRPr lang="en-US" altLang="zh-CN" sz="1875" dirty="0">
              <a:solidFill>
                <a:schemeClr val="tx2"/>
              </a:solidFill>
            </a:endParaRPr>
          </a:p>
          <a:p>
            <a:pPr marL="240665" indent="0">
              <a:buNone/>
            </a:pPr>
            <a:r>
              <a:rPr lang="en-US" altLang="en-US" sz="1875" dirty="0">
                <a:solidFill>
                  <a:schemeClr val="tx2"/>
                </a:solidFill>
              </a:rPr>
              <a:t>   </a:t>
            </a:r>
            <a:r>
              <a:rPr lang="en-US" altLang="zh-CN" sz="1875" dirty="0">
                <a:solidFill>
                  <a:schemeClr val="tx2"/>
                </a:solidFill>
              </a:rPr>
              <a:t>public synchronized void decrement() {</a:t>
            </a:r>
            <a:endParaRPr lang="en-US" altLang="zh-CN" sz="1875" dirty="0">
              <a:solidFill>
                <a:schemeClr val="tx2"/>
              </a:solidFill>
            </a:endParaRPr>
          </a:p>
          <a:p>
            <a:pPr marL="240665" indent="0">
              <a:buNone/>
            </a:pPr>
            <a:r>
              <a:rPr lang="en-US" altLang="en-US" sz="1875" dirty="0">
                <a:solidFill>
                  <a:schemeClr val="tx2"/>
                </a:solidFill>
              </a:rPr>
              <a:t>    </a:t>
            </a:r>
            <a:r>
              <a:rPr lang="en-US" altLang="zh-CN" sz="1875" dirty="0">
                <a:solidFill>
                  <a:schemeClr val="tx2"/>
                </a:solidFill>
              </a:rPr>
              <a:t> c--; </a:t>
            </a:r>
            <a:endParaRPr lang="en-US" altLang="zh-CN" sz="1875" dirty="0">
              <a:solidFill>
                <a:schemeClr val="tx2"/>
              </a:solidFill>
            </a:endParaRPr>
          </a:p>
          <a:p>
            <a:pPr marL="240665" indent="0">
              <a:buNone/>
            </a:pPr>
            <a:r>
              <a:rPr lang="en-US" altLang="en-US" sz="1875" dirty="0">
                <a:solidFill>
                  <a:schemeClr val="tx2"/>
                </a:solidFill>
              </a:rPr>
              <a:t>   </a:t>
            </a:r>
            <a:r>
              <a:rPr lang="en-US" altLang="zh-CN" sz="1875" dirty="0">
                <a:solidFill>
                  <a:schemeClr val="tx2"/>
                </a:solidFill>
              </a:rPr>
              <a:t>} </a:t>
            </a:r>
            <a:endParaRPr lang="en-US" altLang="zh-CN" sz="1875" dirty="0">
              <a:solidFill>
                <a:schemeClr val="tx2"/>
              </a:solidFill>
            </a:endParaRPr>
          </a:p>
          <a:p>
            <a:pPr marL="240665" indent="0">
              <a:buNone/>
            </a:pPr>
            <a:r>
              <a:rPr lang="en-US" altLang="en-US" sz="1875" dirty="0">
                <a:solidFill>
                  <a:schemeClr val="tx2"/>
                </a:solidFill>
              </a:rPr>
              <a:t>   </a:t>
            </a:r>
            <a:r>
              <a:rPr lang="en-US" altLang="zh-CN" sz="1875" dirty="0">
                <a:solidFill>
                  <a:schemeClr val="tx2"/>
                </a:solidFill>
              </a:rPr>
              <a:t>public synchronized </a:t>
            </a:r>
            <a:r>
              <a:rPr lang="en-US" altLang="zh-CN" sz="1875" dirty="0" err="1">
                <a:solidFill>
                  <a:schemeClr val="tx2"/>
                </a:solidFill>
              </a:rPr>
              <a:t>int</a:t>
            </a:r>
            <a:r>
              <a:rPr lang="en-US" altLang="zh-CN" sz="1875" dirty="0">
                <a:solidFill>
                  <a:schemeClr val="tx2"/>
                </a:solidFill>
              </a:rPr>
              <a:t> value() { </a:t>
            </a:r>
            <a:endParaRPr lang="en-US" altLang="zh-CN" sz="1875" dirty="0">
              <a:solidFill>
                <a:schemeClr val="tx2"/>
              </a:solidFill>
            </a:endParaRPr>
          </a:p>
          <a:p>
            <a:pPr marL="240665" indent="0">
              <a:buNone/>
            </a:pPr>
            <a:r>
              <a:rPr lang="en-US" altLang="en-US" sz="1875" dirty="0">
                <a:solidFill>
                  <a:schemeClr val="tx2"/>
                </a:solidFill>
              </a:rPr>
              <a:t>     </a:t>
            </a:r>
            <a:r>
              <a:rPr lang="en-US" altLang="zh-CN" sz="1875" dirty="0">
                <a:solidFill>
                  <a:schemeClr val="tx2"/>
                </a:solidFill>
              </a:rPr>
              <a:t>return c; </a:t>
            </a:r>
            <a:endParaRPr lang="en-US" altLang="zh-CN" sz="1875" dirty="0">
              <a:solidFill>
                <a:schemeClr val="tx2"/>
              </a:solidFill>
            </a:endParaRPr>
          </a:p>
          <a:p>
            <a:pPr marL="240665" indent="0">
              <a:buNone/>
            </a:pPr>
            <a:r>
              <a:rPr lang="en-US" altLang="en-US" sz="1875" dirty="0">
                <a:solidFill>
                  <a:schemeClr val="tx2"/>
                </a:solidFill>
              </a:rPr>
              <a:t>   </a:t>
            </a:r>
            <a:r>
              <a:rPr lang="en-US" altLang="zh-CN" sz="1875" dirty="0">
                <a:solidFill>
                  <a:schemeClr val="tx2"/>
                </a:solidFill>
              </a:rPr>
              <a:t>} </a:t>
            </a:r>
            <a:endParaRPr lang="en-US" altLang="zh-CN" sz="1875" dirty="0">
              <a:solidFill>
                <a:schemeClr val="tx2"/>
              </a:solidFill>
            </a:endParaRPr>
          </a:p>
          <a:p>
            <a:pPr marL="240665" indent="0">
              <a:buNone/>
            </a:pPr>
            <a:r>
              <a:rPr lang="en-US" altLang="zh-CN" sz="1875" dirty="0">
                <a:solidFill>
                  <a:schemeClr val="tx2"/>
                </a:solidFill>
              </a:rPr>
              <a:t>}</a:t>
            </a:r>
            <a:endParaRPr lang="en-US" altLang="zh-CN" sz="1875" dirty="0">
              <a:solidFill>
                <a:schemeClr val="tx2"/>
              </a:solidFill>
            </a:endParaRPr>
          </a:p>
          <a:p>
            <a:pPr marL="240665" indent="0">
              <a:buNone/>
            </a:pPr>
            <a:endParaRPr lang="en-US" altLang="zh-CN"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Variables</a:t>
            </a:r>
            <a:endParaRPr kumimoji="1"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Replacing the </a:t>
            </a:r>
            <a:r>
              <a:rPr lang="en-US" altLang="zh-CN" dirty="0" err="1">
                <a:solidFill>
                  <a:schemeClr val="tx2"/>
                </a:solidFill>
              </a:rPr>
              <a:t>int</a:t>
            </a:r>
            <a:r>
              <a:rPr lang="en-US" altLang="zh-CN" dirty="0"/>
              <a:t> field with an </a:t>
            </a:r>
            <a:r>
              <a:rPr lang="en-US" altLang="zh-CN" dirty="0" err="1">
                <a:solidFill>
                  <a:schemeClr val="tx2"/>
                </a:solidFill>
              </a:rPr>
              <a:t>AtomicInteger</a:t>
            </a:r>
            <a:r>
              <a:rPr lang="en-US" altLang="zh-CN" dirty="0"/>
              <a:t> allows us to prevent thread interference without resorting to synchronization, as in AtomicCounter:</a:t>
            </a:r>
            <a:endParaRPr lang="en-US" altLang="zh-CN" dirty="0"/>
          </a:p>
          <a:p>
            <a:pPr marL="240665" indent="0">
              <a:buNone/>
            </a:pPr>
            <a:r>
              <a:rPr lang="en-US" altLang="zh-CN" sz="1950" dirty="0">
                <a:solidFill>
                  <a:schemeClr val="tx2"/>
                </a:solidFill>
              </a:rPr>
              <a:t>import </a:t>
            </a:r>
            <a:r>
              <a:rPr lang="en-US" altLang="zh-CN" sz="1950" dirty="0" err="1">
                <a:solidFill>
                  <a:schemeClr val="tx2"/>
                </a:solidFill>
              </a:rPr>
              <a:t>java.util.concurrent.atomic.AtomicInteger</a:t>
            </a:r>
            <a:r>
              <a:rPr lang="en-US" altLang="zh-CN" sz="1950" dirty="0">
                <a:solidFill>
                  <a:schemeClr val="tx2"/>
                </a:solidFill>
              </a:rPr>
              <a:t>; </a:t>
            </a:r>
            <a:endParaRPr lang="en-US" altLang="zh-CN" sz="1950" dirty="0">
              <a:solidFill>
                <a:schemeClr val="tx2"/>
              </a:solidFill>
            </a:endParaRPr>
          </a:p>
          <a:p>
            <a:pPr marL="240665" indent="0">
              <a:buNone/>
            </a:pPr>
            <a:r>
              <a:rPr lang="en-US" altLang="zh-CN" sz="1950" dirty="0">
                <a:solidFill>
                  <a:schemeClr val="tx2"/>
                </a:solidFill>
              </a:rPr>
              <a:t>class </a:t>
            </a:r>
            <a:r>
              <a:rPr lang="en-US" altLang="zh-CN" sz="1950" dirty="0" err="1">
                <a:solidFill>
                  <a:schemeClr val="tx2"/>
                </a:solidFill>
              </a:rPr>
              <a:t>AtomicCounter</a:t>
            </a:r>
            <a:r>
              <a:rPr lang="en-US" altLang="zh-CN" sz="1950" dirty="0">
                <a:solidFill>
                  <a:schemeClr val="tx2"/>
                </a:solidFill>
              </a:rPr>
              <a:t> {</a:t>
            </a:r>
            <a:endParaRPr lang="en-US" altLang="zh-CN" sz="1950" dirty="0">
              <a:solidFill>
                <a:schemeClr val="tx2"/>
              </a:solidFill>
            </a:endParaRPr>
          </a:p>
          <a:p>
            <a:pPr marL="240665" indent="0">
              <a:buNone/>
            </a:pPr>
            <a:r>
              <a:rPr lang="en-US" altLang="en-US" sz="1950" dirty="0">
                <a:solidFill>
                  <a:schemeClr val="tx2"/>
                </a:solidFill>
              </a:rPr>
              <a:t> </a:t>
            </a:r>
            <a:r>
              <a:rPr lang="en-US" altLang="zh-CN" sz="1950" dirty="0">
                <a:solidFill>
                  <a:schemeClr val="tx2"/>
                </a:solidFill>
              </a:rPr>
              <a:t> private </a:t>
            </a:r>
            <a:r>
              <a:rPr lang="en-US" altLang="zh-CN" sz="1950" dirty="0" err="1">
                <a:solidFill>
                  <a:schemeClr val="tx2"/>
                </a:solidFill>
              </a:rPr>
              <a:t>AtomicInteger</a:t>
            </a:r>
            <a:r>
              <a:rPr lang="en-US" altLang="zh-CN" sz="1950" dirty="0">
                <a:solidFill>
                  <a:schemeClr val="tx2"/>
                </a:solidFill>
              </a:rPr>
              <a:t> c = new </a:t>
            </a:r>
            <a:r>
              <a:rPr lang="en-US" altLang="zh-CN" sz="1950" dirty="0" err="1">
                <a:solidFill>
                  <a:schemeClr val="tx2"/>
                </a:solidFill>
              </a:rPr>
              <a:t>AtomicInteger</a:t>
            </a:r>
            <a:r>
              <a:rPr lang="en-US" altLang="zh-CN" sz="1950" dirty="0">
                <a:solidFill>
                  <a:schemeClr val="tx2"/>
                </a:solidFill>
              </a:rPr>
              <a:t>(0); </a:t>
            </a:r>
            <a:endParaRPr lang="en-US" altLang="zh-CN" sz="1950" dirty="0">
              <a:solidFill>
                <a:schemeClr val="tx2"/>
              </a:solidFill>
            </a:endParaRPr>
          </a:p>
          <a:p>
            <a:pPr marL="240665" indent="0">
              <a:buNone/>
            </a:pPr>
            <a:r>
              <a:rPr lang="en-US" altLang="en-US" sz="1950" dirty="0">
                <a:solidFill>
                  <a:schemeClr val="tx2"/>
                </a:solidFill>
              </a:rPr>
              <a:t>  </a:t>
            </a:r>
            <a:r>
              <a:rPr lang="en-US" altLang="zh-CN" sz="1950" dirty="0">
                <a:solidFill>
                  <a:schemeClr val="tx2"/>
                </a:solidFill>
              </a:rPr>
              <a:t>public void increment() {</a:t>
            </a:r>
            <a:endParaRPr lang="en-US" altLang="zh-CN" sz="1950" dirty="0">
              <a:solidFill>
                <a:schemeClr val="tx2"/>
              </a:solidFill>
            </a:endParaRPr>
          </a:p>
          <a:p>
            <a:pPr marL="240665" indent="0">
              <a:buNone/>
            </a:pPr>
            <a:r>
              <a:rPr lang="en-US" altLang="en-US" sz="1950" dirty="0">
                <a:solidFill>
                  <a:schemeClr val="tx2"/>
                </a:solidFill>
              </a:rPr>
              <a:t>   </a:t>
            </a:r>
            <a:r>
              <a:rPr lang="en-US" altLang="zh-CN" sz="1950" dirty="0">
                <a:solidFill>
                  <a:schemeClr val="tx2"/>
                </a:solidFill>
              </a:rPr>
              <a:t> </a:t>
            </a:r>
            <a:r>
              <a:rPr lang="en-US" altLang="zh-CN" sz="1950" dirty="0" err="1">
                <a:solidFill>
                  <a:schemeClr val="tx2"/>
                </a:solidFill>
              </a:rPr>
              <a:t>c.incrementAndGet</a:t>
            </a:r>
            <a:r>
              <a:rPr lang="en-US" altLang="zh-CN" sz="1950" dirty="0">
                <a:solidFill>
                  <a:schemeClr val="tx2"/>
                </a:solidFill>
              </a:rPr>
              <a:t>(); </a:t>
            </a:r>
            <a:endParaRPr lang="en-US" altLang="zh-CN" sz="1950" dirty="0">
              <a:solidFill>
                <a:schemeClr val="tx2"/>
              </a:solidFill>
            </a:endParaRPr>
          </a:p>
          <a:p>
            <a:pPr marL="240665" indent="0">
              <a:buNone/>
            </a:pPr>
            <a:r>
              <a:rPr lang="en-US" altLang="en-US" sz="1950" dirty="0">
                <a:solidFill>
                  <a:schemeClr val="tx2"/>
                </a:solidFill>
              </a:rPr>
              <a:t>  </a:t>
            </a:r>
            <a:r>
              <a:rPr lang="en-US" altLang="zh-CN" sz="1950" dirty="0">
                <a:solidFill>
                  <a:schemeClr val="tx2"/>
                </a:solidFill>
              </a:rPr>
              <a:t>} </a:t>
            </a:r>
            <a:endParaRPr lang="en-US" altLang="zh-CN" sz="1950" dirty="0">
              <a:solidFill>
                <a:schemeClr val="tx2"/>
              </a:solidFill>
            </a:endParaRPr>
          </a:p>
          <a:p>
            <a:pPr marL="240665" indent="0">
              <a:buNone/>
            </a:pPr>
            <a:r>
              <a:rPr lang="en-US" altLang="en-US" sz="1950" dirty="0">
                <a:solidFill>
                  <a:schemeClr val="tx2"/>
                </a:solidFill>
              </a:rPr>
              <a:t>  </a:t>
            </a:r>
            <a:r>
              <a:rPr lang="en-US" altLang="zh-CN" sz="1950" dirty="0">
                <a:solidFill>
                  <a:schemeClr val="tx2"/>
                </a:solidFill>
              </a:rPr>
              <a:t>public void decrement() { </a:t>
            </a:r>
            <a:endParaRPr lang="en-US" altLang="zh-CN" sz="1950" dirty="0">
              <a:solidFill>
                <a:schemeClr val="tx2"/>
              </a:solidFill>
            </a:endParaRPr>
          </a:p>
          <a:p>
            <a:pPr marL="240665" indent="0">
              <a:buNone/>
            </a:pPr>
            <a:r>
              <a:rPr lang="en-US" altLang="en-US" sz="1950" dirty="0">
                <a:solidFill>
                  <a:schemeClr val="tx2"/>
                </a:solidFill>
              </a:rPr>
              <a:t>   </a:t>
            </a:r>
            <a:r>
              <a:rPr lang="en-US" altLang="zh-CN" sz="1950" dirty="0" err="1">
                <a:solidFill>
                  <a:schemeClr val="tx2"/>
                </a:solidFill>
              </a:rPr>
              <a:t>c.decrementAndGet</a:t>
            </a:r>
            <a:r>
              <a:rPr lang="en-US" altLang="zh-CN" sz="1950" dirty="0">
                <a:solidFill>
                  <a:schemeClr val="tx2"/>
                </a:solidFill>
              </a:rPr>
              <a:t>(); </a:t>
            </a:r>
            <a:endParaRPr lang="en-US" altLang="zh-CN" sz="1950" dirty="0">
              <a:solidFill>
                <a:schemeClr val="tx2"/>
              </a:solidFill>
            </a:endParaRPr>
          </a:p>
          <a:p>
            <a:pPr marL="240665" indent="0">
              <a:buNone/>
            </a:pPr>
            <a:r>
              <a:rPr lang="en-US" altLang="en-US" sz="1950" dirty="0">
                <a:solidFill>
                  <a:schemeClr val="tx2"/>
                </a:solidFill>
              </a:rPr>
              <a:t>  </a:t>
            </a:r>
            <a:r>
              <a:rPr lang="en-US" altLang="zh-CN" sz="1950" dirty="0">
                <a:solidFill>
                  <a:schemeClr val="tx2"/>
                </a:solidFill>
              </a:rPr>
              <a:t>} </a:t>
            </a:r>
            <a:endParaRPr lang="en-US" altLang="zh-CN" sz="1950" dirty="0">
              <a:solidFill>
                <a:schemeClr val="tx2"/>
              </a:solidFill>
            </a:endParaRPr>
          </a:p>
          <a:p>
            <a:pPr marL="240665" indent="0">
              <a:buNone/>
            </a:pPr>
            <a:r>
              <a:rPr lang="en-US" altLang="en-US" sz="1950" dirty="0">
                <a:solidFill>
                  <a:schemeClr val="tx2"/>
                </a:solidFill>
              </a:rPr>
              <a:t>  </a:t>
            </a:r>
            <a:r>
              <a:rPr lang="en-US" altLang="zh-CN" sz="1950" dirty="0">
                <a:solidFill>
                  <a:schemeClr val="tx2"/>
                </a:solidFill>
              </a:rPr>
              <a:t>public </a:t>
            </a:r>
            <a:r>
              <a:rPr lang="en-US" altLang="zh-CN" sz="1950" dirty="0" err="1">
                <a:solidFill>
                  <a:schemeClr val="tx2"/>
                </a:solidFill>
              </a:rPr>
              <a:t>int</a:t>
            </a:r>
            <a:r>
              <a:rPr lang="en-US" altLang="zh-CN" sz="1950" dirty="0">
                <a:solidFill>
                  <a:schemeClr val="tx2"/>
                </a:solidFill>
              </a:rPr>
              <a:t> value() {</a:t>
            </a:r>
            <a:endParaRPr lang="en-US" altLang="zh-CN" sz="1950" dirty="0">
              <a:solidFill>
                <a:schemeClr val="tx2"/>
              </a:solidFill>
            </a:endParaRPr>
          </a:p>
          <a:p>
            <a:pPr marL="240665" indent="0">
              <a:buNone/>
            </a:pPr>
            <a:r>
              <a:rPr lang="en-US" altLang="en-US" sz="1950" dirty="0">
                <a:solidFill>
                  <a:schemeClr val="tx2"/>
                </a:solidFill>
              </a:rPr>
              <a:t>   </a:t>
            </a:r>
            <a:r>
              <a:rPr lang="en-US" altLang="zh-CN" sz="1950" dirty="0">
                <a:solidFill>
                  <a:schemeClr val="tx2"/>
                </a:solidFill>
              </a:rPr>
              <a:t> return </a:t>
            </a:r>
            <a:r>
              <a:rPr lang="en-US" altLang="zh-CN" sz="1950" dirty="0" err="1">
                <a:solidFill>
                  <a:schemeClr val="tx2"/>
                </a:solidFill>
              </a:rPr>
              <a:t>c.get</a:t>
            </a:r>
            <a:r>
              <a:rPr lang="en-US" altLang="zh-CN" sz="1950" dirty="0">
                <a:solidFill>
                  <a:schemeClr val="tx2"/>
                </a:solidFill>
              </a:rPr>
              <a:t>(); </a:t>
            </a:r>
            <a:endParaRPr lang="en-US" altLang="zh-CN" sz="1950" dirty="0">
              <a:solidFill>
                <a:schemeClr val="tx2"/>
              </a:solidFill>
            </a:endParaRPr>
          </a:p>
          <a:p>
            <a:pPr marL="240665" indent="0">
              <a:buNone/>
            </a:pPr>
            <a:r>
              <a:rPr lang="en-US" altLang="en-US" sz="1950" dirty="0">
                <a:solidFill>
                  <a:schemeClr val="tx2"/>
                </a:solidFill>
              </a:rPr>
              <a:t>  </a:t>
            </a:r>
            <a:r>
              <a:rPr lang="en-US" altLang="zh-CN" sz="1950" dirty="0">
                <a:solidFill>
                  <a:schemeClr val="tx2"/>
                </a:solidFill>
              </a:rPr>
              <a:t>} </a:t>
            </a:r>
            <a:endParaRPr lang="en-US" altLang="zh-CN" sz="1950" dirty="0">
              <a:solidFill>
                <a:schemeClr val="tx2"/>
              </a:solidFill>
            </a:endParaRPr>
          </a:p>
          <a:p>
            <a:pPr marL="240665" indent="0">
              <a:buNone/>
            </a:pPr>
            <a:r>
              <a:rPr lang="en-US" altLang="zh-CN" sz="1950" dirty="0">
                <a:solidFill>
                  <a:schemeClr val="tx2"/>
                </a:solidFill>
              </a:rPr>
              <a:t>}</a:t>
            </a:r>
            <a:endParaRPr lang="en-US" altLang="zh-CN" sz="1950" dirty="0">
              <a:solidFill>
                <a:schemeClr val="tx2"/>
              </a:solidFill>
            </a:endParaRPr>
          </a:p>
          <a:p>
            <a:pPr marL="240665" indent="0">
              <a:buNone/>
            </a:pPr>
            <a:endParaRPr lang="en-US" altLang="zh-CN" sz="1950" dirty="0">
              <a:solidFill>
                <a:schemeClr val="tx2"/>
              </a:solidFill>
            </a:endParaRPr>
          </a:p>
          <a:p>
            <a:pPr marL="240665" indent="0">
              <a:buNone/>
            </a:pPr>
            <a:endParaRPr lang="en-US" altLang="zh-CN"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From</a:t>
            </a:r>
            <a:endParaRPr lang="zh-CN" altLang="en-US" dirty="0"/>
          </a:p>
        </p:txBody>
      </p:sp>
      <p:sp>
        <p:nvSpPr>
          <p:cNvPr id="3" name="内容占位符 2"/>
          <p:cNvSpPr>
            <a:spLocks noGrp="1"/>
          </p:cNvSpPr>
          <p:nvPr>
            <p:ph idx="1"/>
          </p:nvPr>
        </p:nvSpPr>
        <p:spPr>
          <a:xfrm>
            <a:off x="179512" y="845073"/>
            <a:ext cx="7821488" cy="3940924"/>
          </a:xfrm>
        </p:spPr>
        <p:txBody>
          <a:bodyPr>
            <a:normAutofit/>
          </a:bodyPr>
          <a:lstStyle/>
          <a:p>
            <a:r>
              <a:rPr lang="en-US" altLang="zh-CN" dirty="0"/>
              <a:t>Lesson: Concurrency</a:t>
            </a:r>
            <a:endParaRPr lang="en-US" altLang="zh-CN" dirty="0"/>
          </a:p>
          <a:p>
            <a:pPr lvl="1"/>
            <a:r>
              <a:rPr lang="en-US" altLang="zh-CN" dirty="0">
                <a:hlinkClick r:id="rId1"/>
              </a:rPr>
              <a:t>https://docs.oracle.com/javase/tutorial/essential/concurrency/</a:t>
            </a:r>
            <a:endParaRPr lang="en-US" altLang="zh-CN" dirty="0"/>
          </a:p>
          <a:p>
            <a:r>
              <a:rPr lang="zh-CN" altLang="en-US" dirty="0"/>
              <a:t>进程与线程的一个简单解释</a:t>
            </a:r>
            <a:endParaRPr lang="zh-CN" altLang="en-US" dirty="0"/>
          </a:p>
          <a:p>
            <a:pPr lvl="1"/>
            <a:r>
              <a:rPr lang="en-US" altLang="zh-CN" dirty="0">
                <a:hlinkClick r:id="rId2"/>
              </a:rPr>
              <a:t>http://www.ruanyifeng.com/blog/2013/04/processes_and_threads.html</a:t>
            </a:r>
            <a:r>
              <a:rPr lang="zh-CN" altLang="en-US" dirty="0"/>
              <a:t> </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endParaRPr lang="zh-CN" altLang="en-US" sz="4500" dirty="0">
              <a:solidFill>
                <a:schemeClr val="bg1"/>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Interrupts</a:t>
            </a:r>
            <a:endParaRPr kumimoji="1" lang="zh-CN" altLang="en-US" dirty="0"/>
          </a:p>
        </p:txBody>
      </p:sp>
      <p:sp>
        <p:nvSpPr>
          <p:cNvPr id="3" name="内容占位符 2"/>
          <p:cNvSpPr>
            <a:spLocks noGrp="1"/>
          </p:cNvSpPr>
          <p:nvPr>
            <p:ph idx="1"/>
          </p:nvPr>
        </p:nvSpPr>
        <p:spPr/>
        <p:txBody>
          <a:bodyPr>
            <a:normAutofit/>
          </a:bodyPr>
          <a:lstStyle/>
          <a:p>
            <a:r>
              <a:rPr lang="en-US" altLang="zh-CN" dirty="0"/>
              <a:t>An </a:t>
            </a:r>
            <a:r>
              <a:rPr lang="en-US" altLang="zh-CN" i="1" dirty="0">
                <a:solidFill>
                  <a:srgbClr val="FF0000"/>
                </a:solidFill>
              </a:rPr>
              <a:t>interrupt</a:t>
            </a:r>
            <a:r>
              <a:rPr lang="en-US" altLang="zh-CN" dirty="0"/>
              <a:t> is an indication to a thread that it should stop what it is doing and </a:t>
            </a:r>
            <a:r>
              <a:rPr lang="en-US" altLang="zh-CN" dirty="0">
                <a:solidFill>
                  <a:srgbClr val="FF0000"/>
                </a:solidFill>
              </a:rPr>
              <a:t>do something else</a:t>
            </a:r>
            <a:r>
              <a:rPr lang="en-US" altLang="zh-CN" dirty="0"/>
              <a:t>. </a:t>
            </a:r>
            <a:endParaRPr lang="en-US" altLang="zh-CN" dirty="0"/>
          </a:p>
          <a:p>
            <a:pPr lvl="1"/>
            <a:r>
              <a:rPr lang="en-US" altLang="zh-CN" dirty="0"/>
              <a:t>It's up to the programmer to decide exactly how a thread responds to an interrupt, but it is very common for the thread to terminate.</a:t>
            </a:r>
            <a:endParaRPr lang="en-US" altLang="zh-CN" dirty="0"/>
          </a:p>
          <a:p>
            <a:pPr lvl="1"/>
            <a:r>
              <a:rPr lang="en-US" altLang="zh-CN" dirty="0"/>
              <a:t>A thread sends an interrupt by invoking </a:t>
            </a:r>
            <a:r>
              <a:rPr lang="en-US" altLang="zh-CN" dirty="0">
                <a:solidFill>
                  <a:schemeClr val="tx2"/>
                </a:solidFill>
              </a:rPr>
              <a:t>interrupt</a:t>
            </a:r>
            <a:r>
              <a:rPr lang="en-US" altLang="zh-CN" dirty="0"/>
              <a:t> on the </a:t>
            </a:r>
            <a:r>
              <a:rPr lang="en-US" altLang="zh-CN" dirty="0">
                <a:solidFill>
                  <a:schemeClr val="tx2"/>
                </a:solidFill>
              </a:rPr>
              <a:t>Thread</a:t>
            </a:r>
            <a:r>
              <a:rPr lang="en-US" altLang="zh-CN" dirty="0"/>
              <a:t> object for the thread to be interrupted</a:t>
            </a:r>
            <a:r>
              <a:rPr lang="en-US" altLang="en-US" dirty="0"/>
              <a:t>.</a:t>
            </a:r>
            <a:endParaRPr lang="en-US" altLang="zh-CN" dirty="0"/>
          </a:p>
          <a:p>
            <a:pPr marL="541655" lvl="1" indent="0">
              <a:lnSpc>
                <a:spcPct val="80000"/>
              </a:lnSpc>
              <a:buNone/>
            </a:pPr>
            <a:r>
              <a:rPr lang="en-US" altLang="zh-CN" sz="1275" dirty="0">
                <a:solidFill>
                  <a:schemeClr val="tx2"/>
                </a:solidFill>
                <a:latin typeface="Consolas" panose="020B0609020204030204" pitchFamily="49" charset="0"/>
                <a:cs typeface="Consolas" panose="020B0609020204030204" pitchFamily="49" charset="0"/>
              </a:rPr>
              <a:t>for (</a:t>
            </a:r>
            <a:r>
              <a:rPr lang="en-US" altLang="zh-CN" sz="1275" dirty="0" err="1">
                <a:solidFill>
                  <a:schemeClr val="tx2"/>
                </a:solidFill>
                <a:latin typeface="Consolas" panose="020B0609020204030204" pitchFamily="49" charset="0"/>
                <a:cs typeface="Consolas" panose="020B0609020204030204" pitchFamily="49" charset="0"/>
              </a:rPr>
              <a:t>int</a:t>
            </a:r>
            <a:r>
              <a:rPr lang="en-US" altLang="zh-CN" sz="1275" dirty="0">
                <a:solidFill>
                  <a:schemeClr val="tx2"/>
                </a:solidFill>
                <a:latin typeface="Consolas" panose="020B0609020204030204" pitchFamily="49" charset="0"/>
                <a:cs typeface="Consolas" panose="020B0609020204030204" pitchFamily="49" charset="0"/>
              </a:rPr>
              <a:t> </a:t>
            </a:r>
            <a:r>
              <a:rPr lang="en-US" altLang="zh-CN" sz="1275" dirty="0" err="1">
                <a:solidFill>
                  <a:schemeClr val="tx2"/>
                </a:solidFill>
                <a:latin typeface="Consolas" panose="020B0609020204030204" pitchFamily="49" charset="0"/>
                <a:cs typeface="Consolas" panose="020B0609020204030204" pitchFamily="49" charset="0"/>
              </a:rPr>
              <a:t>i</a:t>
            </a:r>
            <a:r>
              <a:rPr lang="en-US" altLang="zh-CN" sz="1275" dirty="0">
                <a:solidFill>
                  <a:schemeClr val="tx2"/>
                </a:solidFill>
                <a:latin typeface="Consolas" panose="020B0609020204030204" pitchFamily="49" charset="0"/>
                <a:cs typeface="Consolas" panose="020B0609020204030204" pitchFamily="49" charset="0"/>
              </a:rPr>
              <a:t> = 0; </a:t>
            </a:r>
            <a:r>
              <a:rPr lang="en-US" altLang="zh-CN" sz="1275" dirty="0" err="1">
                <a:solidFill>
                  <a:schemeClr val="tx2"/>
                </a:solidFill>
                <a:latin typeface="Consolas" panose="020B0609020204030204" pitchFamily="49" charset="0"/>
                <a:cs typeface="Consolas" panose="020B0609020204030204" pitchFamily="49" charset="0"/>
              </a:rPr>
              <a:t>i</a:t>
            </a:r>
            <a:r>
              <a:rPr lang="en-US" altLang="zh-CN" sz="1275" dirty="0">
                <a:solidFill>
                  <a:schemeClr val="tx2"/>
                </a:solidFill>
                <a:latin typeface="Consolas" panose="020B0609020204030204" pitchFamily="49" charset="0"/>
                <a:cs typeface="Consolas" panose="020B0609020204030204" pitchFamily="49" charset="0"/>
              </a:rPr>
              <a:t> &lt; </a:t>
            </a:r>
            <a:r>
              <a:rPr lang="en-US" altLang="zh-CN" sz="1275" dirty="0" err="1">
                <a:solidFill>
                  <a:schemeClr val="tx2"/>
                </a:solidFill>
                <a:latin typeface="Consolas" panose="020B0609020204030204" pitchFamily="49" charset="0"/>
                <a:cs typeface="Consolas" panose="020B0609020204030204" pitchFamily="49" charset="0"/>
              </a:rPr>
              <a:t>importantInfo.length</a:t>
            </a:r>
            <a:r>
              <a:rPr lang="en-US" altLang="zh-CN" sz="1275" dirty="0">
                <a:solidFill>
                  <a:schemeClr val="tx2"/>
                </a:solidFill>
                <a:latin typeface="Consolas" panose="020B0609020204030204" pitchFamily="49" charset="0"/>
                <a:cs typeface="Consolas" panose="020B0609020204030204" pitchFamily="49" charset="0"/>
              </a:rPr>
              <a:t>; </a:t>
            </a:r>
            <a:r>
              <a:rPr lang="en-US" altLang="zh-CN" sz="1275" dirty="0" err="1">
                <a:solidFill>
                  <a:schemeClr val="tx2"/>
                </a:solidFill>
                <a:latin typeface="Consolas" panose="020B0609020204030204" pitchFamily="49" charset="0"/>
                <a:cs typeface="Consolas" panose="020B0609020204030204" pitchFamily="49" charset="0"/>
              </a:rPr>
              <a:t>i</a:t>
            </a:r>
            <a:r>
              <a:rPr lang="en-US" altLang="zh-CN" sz="1275" dirty="0">
                <a:solidFill>
                  <a:schemeClr val="tx2"/>
                </a:solidFill>
                <a:latin typeface="Consolas" panose="020B0609020204030204" pitchFamily="49" charset="0"/>
                <a:cs typeface="Consolas" panose="020B0609020204030204" pitchFamily="49" charset="0"/>
              </a:rPr>
              <a:t>++) {</a:t>
            </a:r>
            <a:endParaRPr lang="en-US" altLang="zh-CN" sz="1275"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zh-CN" sz="1275" dirty="0">
                <a:solidFill>
                  <a:schemeClr val="tx2"/>
                </a:solidFill>
                <a:latin typeface="Consolas" panose="020B0609020204030204" pitchFamily="49" charset="0"/>
                <a:cs typeface="Consolas" panose="020B0609020204030204" pitchFamily="49" charset="0"/>
              </a:rPr>
              <a:t> // Pause for 4 seconds</a:t>
            </a:r>
            <a:endParaRPr lang="en-US" altLang="zh-CN" sz="1275"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zh-CN" sz="1275" dirty="0">
                <a:solidFill>
                  <a:schemeClr val="tx2"/>
                </a:solidFill>
                <a:latin typeface="Consolas" panose="020B0609020204030204" pitchFamily="49" charset="0"/>
                <a:cs typeface="Consolas" panose="020B0609020204030204" pitchFamily="49" charset="0"/>
              </a:rPr>
              <a:t> try {</a:t>
            </a:r>
            <a:endParaRPr lang="en-US" altLang="zh-CN" sz="1275"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 </a:t>
            </a:r>
            <a:r>
              <a:rPr lang="en-US" altLang="zh-CN" sz="1275" dirty="0" err="1">
                <a:solidFill>
                  <a:schemeClr val="tx2"/>
                </a:solidFill>
                <a:latin typeface="Consolas" panose="020B0609020204030204" pitchFamily="49" charset="0"/>
                <a:cs typeface="Consolas" panose="020B0609020204030204" pitchFamily="49" charset="0"/>
              </a:rPr>
              <a:t>Thread.sleep</a:t>
            </a:r>
            <a:r>
              <a:rPr lang="en-US" altLang="zh-CN" sz="1275" dirty="0">
                <a:solidFill>
                  <a:schemeClr val="tx2"/>
                </a:solidFill>
                <a:latin typeface="Consolas" panose="020B0609020204030204" pitchFamily="49" charset="0"/>
                <a:cs typeface="Consolas" panose="020B0609020204030204" pitchFamily="49" charset="0"/>
              </a:rPr>
              <a:t>(4000); </a:t>
            </a:r>
            <a:endParaRPr lang="en-US" altLang="zh-CN" sz="1275"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 catch (</a:t>
            </a:r>
            <a:r>
              <a:rPr lang="en-US" altLang="zh-CN" sz="1275" dirty="0" err="1">
                <a:solidFill>
                  <a:schemeClr val="tx2"/>
                </a:solidFill>
                <a:latin typeface="Consolas" panose="020B0609020204030204" pitchFamily="49" charset="0"/>
                <a:cs typeface="Consolas" panose="020B0609020204030204" pitchFamily="49" charset="0"/>
              </a:rPr>
              <a:t>InterruptedException</a:t>
            </a:r>
            <a:r>
              <a:rPr lang="en-US" altLang="zh-CN" sz="1275" dirty="0">
                <a:solidFill>
                  <a:schemeClr val="tx2"/>
                </a:solidFill>
                <a:latin typeface="Consolas" panose="020B0609020204030204" pitchFamily="49" charset="0"/>
                <a:cs typeface="Consolas" panose="020B0609020204030204" pitchFamily="49" charset="0"/>
              </a:rPr>
              <a:t> e) {</a:t>
            </a:r>
            <a:endParaRPr lang="en-US" altLang="zh-CN" sz="1275"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 // We've been interrupted: no more messages. </a:t>
            </a:r>
            <a:endParaRPr lang="en-US" altLang="zh-CN" sz="1275"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return; </a:t>
            </a:r>
            <a:endParaRPr lang="en-US" altLang="zh-CN" sz="1275"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 </a:t>
            </a:r>
            <a:endParaRPr lang="en-US" altLang="zh-CN" sz="1275"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 Print a message </a:t>
            </a:r>
            <a:endParaRPr lang="en-US" altLang="zh-CN" sz="1275"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en-US" sz="1275" dirty="0">
                <a:solidFill>
                  <a:schemeClr val="tx2"/>
                </a:solidFill>
                <a:latin typeface="Consolas" panose="020B0609020204030204" pitchFamily="49" charset="0"/>
                <a:cs typeface="Consolas" panose="020B0609020204030204" pitchFamily="49" charset="0"/>
              </a:rPr>
              <a:t> </a:t>
            </a:r>
            <a:r>
              <a:rPr lang="en-US" altLang="zh-CN" sz="1275" dirty="0" err="1">
                <a:solidFill>
                  <a:schemeClr val="tx2"/>
                </a:solidFill>
                <a:latin typeface="Consolas" panose="020B0609020204030204" pitchFamily="49" charset="0"/>
                <a:cs typeface="Consolas" panose="020B0609020204030204" pitchFamily="49" charset="0"/>
              </a:rPr>
              <a:t>System.out.println</a:t>
            </a:r>
            <a:r>
              <a:rPr lang="en-US" altLang="zh-CN" sz="1275" dirty="0">
                <a:solidFill>
                  <a:schemeClr val="tx2"/>
                </a:solidFill>
                <a:latin typeface="Consolas" panose="020B0609020204030204" pitchFamily="49" charset="0"/>
                <a:cs typeface="Consolas" panose="020B0609020204030204" pitchFamily="49" charset="0"/>
              </a:rPr>
              <a:t>(</a:t>
            </a:r>
            <a:r>
              <a:rPr lang="en-US" altLang="zh-CN" sz="1275" dirty="0" err="1">
                <a:solidFill>
                  <a:schemeClr val="tx2"/>
                </a:solidFill>
                <a:latin typeface="Consolas" panose="020B0609020204030204" pitchFamily="49" charset="0"/>
                <a:cs typeface="Consolas" panose="020B0609020204030204" pitchFamily="49" charset="0"/>
              </a:rPr>
              <a:t>importantInfo</a:t>
            </a:r>
            <a:r>
              <a:rPr lang="en-US" altLang="zh-CN" sz="1275" dirty="0">
                <a:solidFill>
                  <a:schemeClr val="tx2"/>
                </a:solidFill>
                <a:latin typeface="Consolas" panose="020B0609020204030204" pitchFamily="49" charset="0"/>
                <a:cs typeface="Consolas" panose="020B0609020204030204" pitchFamily="49" charset="0"/>
              </a:rPr>
              <a:t>[</a:t>
            </a:r>
            <a:r>
              <a:rPr lang="en-US" altLang="zh-CN" sz="1275" dirty="0" err="1">
                <a:solidFill>
                  <a:schemeClr val="tx2"/>
                </a:solidFill>
                <a:latin typeface="Consolas" panose="020B0609020204030204" pitchFamily="49" charset="0"/>
                <a:cs typeface="Consolas" panose="020B0609020204030204" pitchFamily="49" charset="0"/>
              </a:rPr>
              <a:t>i</a:t>
            </a:r>
            <a:r>
              <a:rPr lang="en-US" altLang="zh-CN" sz="1275" dirty="0">
                <a:solidFill>
                  <a:schemeClr val="tx2"/>
                </a:solidFill>
                <a:latin typeface="Consolas" panose="020B0609020204030204" pitchFamily="49" charset="0"/>
                <a:cs typeface="Consolas" panose="020B0609020204030204" pitchFamily="49" charset="0"/>
              </a:rPr>
              <a:t>]); </a:t>
            </a:r>
            <a:endParaRPr lang="en-US" altLang="zh-CN" sz="1275"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zh-CN" sz="1275" dirty="0">
                <a:solidFill>
                  <a:schemeClr val="tx2"/>
                </a:solidFill>
                <a:latin typeface="Consolas" panose="020B0609020204030204" pitchFamily="49" charset="0"/>
                <a:cs typeface="Consolas" panose="020B0609020204030204" pitchFamily="49" charset="0"/>
              </a:rPr>
              <a:t>}</a:t>
            </a:r>
            <a:endParaRPr lang="zh-CN" altLang="en-US" sz="1275" dirty="0">
              <a:solidFill>
                <a:schemeClr val="tx2"/>
              </a:solidFill>
              <a:latin typeface="Consolas" panose="020B0609020204030204" pitchFamily="49" charset="0"/>
              <a:cs typeface="Consolas" panose="020B0609020204030204" pitchFamily="49" charset="0"/>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Interrupts</a:t>
            </a:r>
            <a:endParaRPr kumimoji="1" lang="zh-CN" altLang="en-US" dirty="0"/>
          </a:p>
        </p:txBody>
      </p:sp>
      <p:sp>
        <p:nvSpPr>
          <p:cNvPr id="3" name="内容占位符 2"/>
          <p:cNvSpPr>
            <a:spLocks noGrp="1"/>
          </p:cNvSpPr>
          <p:nvPr>
            <p:ph idx="1"/>
          </p:nvPr>
        </p:nvSpPr>
        <p:spPr/>
        <p:txBody>
          <a:bodyPr>
            <a:normAutofit/>
          </a:bodyPr>
          <a:lstStyle/>
          <a:p>
            <a:r>
              <a:rPr lang="en-US" altLang="zh-CN" dirty="0"/>
              <a:t>What if a thread goes a long time without invoking a method that throws </a:t>
            </a:r>
            <a:r>
              <a:rPr lang="en-US" altLang="zh-CN" dirty="0" err="1">
                <a:solidFill>
                  <a:srgbClr val="FF0000"/>
                </a:solidFill>
              </a:rPr>
              <a:t>InterruptedException</a:t>
            </a:r>
            <a:r>
              <a:rPr lang="en-US" altLang="zh-CN" dirty="0"/>
              <a:t>? </a:t>
            </a:r>
            <a:endParaRPr lang="en-US" altLang="zh-CN" dirty="0"/>
          </a:p>
          <a:p>
            <a:pPr lvl="1"/>
            <a:r>
              <a:rPr lang="en-US" altLang="zh-CN" dirty="0"/>
              <a:t>Then it must </a:t>
            </a:r>
            <a:r>
              <a:rPr lang="en-US" altLang="zh-CN" dirty="0">
                <a:solidFill>
                  <a:srgbClr val="FF0000"/>
                </a:solidFill>
              </a:rPr>
              <a:t>periodically</a:t>
            </a:r>
            <a:r>
              <a:rPr lang="en-US" altLang="zh-CN" dirty="0"/>
              <a:t> invoke </a:t>
            </a:r>
            <a:r>
              <a:rPr lang="en-US" altLang="zh-CN" dirty="0" err="1">
                <a:solidFill>
                  <a:schemeClr val="tx2"/>
                </a:solidFill>
              </a:rPr>
              <a:t>Thread.interrupted</a:t>
            </a:r>
            <a:r>
              <a:rPr lang="en-US" altLang="zh-CN" dirty="0"/>
              <a:t>, which returns true </a:t>
            </a:r>
            <a:r>
              <a:rPr lang="en-US" altLang="zh-CN" dirty="0">
                <a:solidFill>
                  <a:srgbClr val="FF0000"/>
                </a:solidFill>
              </a:rPr>
              <a:t>if an interrupt has been received</a:t>
            </a:r>
            <a:r>
              <a:rPr lang="en-US" altLang="zh-CN" dirty="0"/>
              <a:t>. For example:</a:t>
            </a:r>
            <a:endParaRPr lang="en-US" altLang="zh-CN" dirty="0"/>
          </a:p>
          <a:p>
            <a:pPr marL="54165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for (</a:t>
            </a:r>
            <a:r>
              <a:rPr lang="en-US" altLang="zh-CN" sz="1350" dirty="0" err="1">
                <a:solidFill>
                  <a:schemeClr val="tx2"/>
                </a:solidFill>
                <a:latin typeface="Consolas" panose="020B0609020204030204" pitchFamily="49" charset="0"/>
                <a:cs typeface="Consolas" panose="020B0609020204030204" pitchFamily="49" charset="0"/>
              </a:rPr>
              <a:t>int</a:t>
            </a: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i</a:t>
            </a:r>
            <a:r>
              <a:rPr lang="en-US" altLang="zh-CN" sz="1350" dirty="0">
                <a:solidFill>
                  <a:schemeClr val="tx2"/>
                </a:solidFill>
                <a:latin typeface="Consolas" panose="020B0609020204030204" pitchFamily="49" charset="0"/>
                <a:cs typeface="Consolas" panose="020B0609020204030204" pitchFamily="49" charset="0"/>
              </a:rPr>
              <a:t> = 0; </a:t>
            </a:r>
            <a:r>
              <a:rPr lang="en-US" altLang="zh-CN" sz="1350" dirty="0" err="1">
                <a:solidFill>
                  <a:schemeClr val="tx2"/>
                </a:solidFill>
                <a:latin typeface="Consolas" panose="020B0609020204030204" pitchFamily="49" charset="0"/>
                <a:cs typeface="Consolas" panose="020B0609020204030204" pitchFamily="49" charset="0"/>
              </a:rPr>
              <a:t>i</a:t>
            </a:r>
            <a:r>
              <a:rPr lang="en-US" altLang="zh-CN" sz="1350" dirty="0">
                <a:solidFill>
                  <a:schemeClr val="tx2"/>
                </a:solidFill>
                <a:latin typeface="Consolas" panose="020B0609020204030204" pitchFamily="49" charset="0"/>
                <a:cs typeface="Consolas" panose="020B0609020204030204" pitchFamily="49" charset="0"/>
              </a:rPr>
              <a:t> &lt; </a:t>
            </a:r>
            <a:r>
              <a:rPr lang="en-US" altLang="zh-CN" sz="1350" dirty="0" err="1">
                <a:solidFill>
                  <a:schemeClr val="tx2"/>
                </a:solidFill>
                <a:latin typeface="Consolas" panose="020B0609020204030204" pitchFamily="49" charset="0"/>
                <a:cs typeface="Consolas" panose="020B0609020204030204" pitchFamily="49" charset="0"/>
              </a:rPr>
              <a:t>inputs.length</a:t>
            </a: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i</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heavyCrunch</a:t>
            </a:r>
            <a:r>
              <a:rPr lang="en-US" altLang="zh-CN" sz="1350" dirty="0">
                <a:solidFill>
                  <a:schemeClr val="tx2"/>
                </a:solidFill>
                <a:latin typeface="Consolas" panose="020B0609020204030204" pitchFamily="49" charset="0"/>
                <a:cs typeface="Consolas" panose="020B0609020204030204" pitchFamily="49" charset="0"/>
              </a:rPr>
              <a:t>(inputs[</a:t>
            </a:r>
            <a:r>
              <a:rPr lang="en-US" altLang="zh-CN" sz="1350" dirty="0" err="1">
                <a:solidFill>
                  <a:schemeClr val="tx2"/>
                </a:solidFill>
                <a:latin typeface="Consolas" panose="020B0609020204030204" pitchFamily="49" charset="0"/>
                <a:cs typeface="Consolas" panose="020B0609020204030204" pitchFamily="49" charset="0"/>
              </a:rPr>
              <a:t>i</a:t>
            </a: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 if (</a:t>
            </a:r>
            <a:r>
              <a:rPr lang="en-US" altLang="zh-CN" sz="1350" dirty="0" err="1">
                <a:solidFill>
                  <a:srgbClr val="FF0000"/>
                </a:solidFill>
                <a:latin typeface="Consolas" panose="020B0609020204030204" pitchFamily="49" charset="0"/>
                <a:cs typeface="Consolas" panose="020B0609020204030204" pitchFamily="49" charset="0"/>
              </a:rPr>
              <a:t>Thread.interrupted</a:t>
            </a:r>
            <a:r>
              <a:rPr lang="en-US" altLang="zh-CN" sz="1350" dirty="0">
                <a:solidFill>
                  <a:srgbClr val="FF0000"/>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 We've been interrupted: no more crunching. </a:t>
            </a:r>
            <a:endParaRPr lang="en-US" altLang="zh-CN" sz="1350"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return; </a:t>
            </a:r>
            <a:endParaRPr lang="en-US" altLang="zh-CN" sz="1350"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lvl="1"/>
            <a:r>
              <a:rPr lang="en-US" altLang="zh-CN" dirty="0"/>
              <a:t>In more complex applications, it might make more sense to throw an </a:t>
            </a:r>
            <a:r>
              <a:rPr lang="en-US" altLang="zh-CN" dirty="0" err="1">
                <a:solidFill>
                  <a:schemeClr val="tx2"/>
                </a:solidFill>
              </a:rPr>
              <a:t>InterruptedException</a:t>
            </a:r>
            <a:r>
              <a:rPr lang="en-US" altLang="zh-CN" dirty="0"/>
              <a:t>:</a:t>
            </a:r>
            <a:endParaRPr lang="en-US" altLang="zh-CN" dirty="0"/>
          </a:p>
          <a:p>
            <a:pPr marL="54165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if (</a:t>
            </a:r>
            <a:r>
              <a:rPr lang="en-US" altLang="zh-CN" sz="1350" dirty="0" err="1">
                <a:solidFill>
                  <a:schemeClr val="tx2"/>
                </a:solidFill>
                <a:latin typeface="Consolas" panose="020B0609020204030204" pitchFamily="49" charset="0"/>
                <a:cs typeface="Consolas" panose="020B0609020204030204" pitchFamily="49" charset="0"/>
              </a:rPr>
              <a:t>Thread.interrupted</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 throw new </a:t>
            </a:r>
            <a:r>
              <a:rPr lang="en-US" altLang="zh-CN" sz="1350" dirty="0" err="1">
                <a:solidFill>
                  <a:schemeClr val="tx2"/>
                </a:solidFill>
                <a:latin typeface="Consolas" panose="020B0609020204030204" pitchFamily="49" charset="0"/>
                <a:cs typeface="Consolas" panose="020B0609020204030204" pitchFamily="49" charset="0"/>
              </a:rPr>
              <a:t>InterruptedException</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endParaRPr lang="en-US" altLang="zh-CN" sz="1350" dirty="0">
              <a:solidFill>
                <a:schemeClr val="tx2"/>
              </a:solidFill>
              <a:latin typeface="Consolas" panose="020B0609020204030204" pitchFamily="49" charset="0"/>
              <a:cs typeface="Consolas" panose="020B0609020204030204" pitchFamily="49" charset="0"/>
            </a:endParaRPr>
          </a:p>
          <a:p>
            <a:pPr marL="541655" lvl="1" indent="0">
              <a:lnSpc>
                <a:spcPct val="80000"/>
              </a:lnSpc>
              <a:buNone/>
            </a:pPr>
            <a:endParaRPr lang="zh-CN" altLang="en-US" sz="1275" dirty="0">
              <a:solidFill>
                <a:schemeClr val="tx2"/>
              </a:solidFill>
              <a:latin typeface="Consolas" panose="020B0609020204030204" pitchFamily="49" charset="0"/>
              <a:cs typeface="Consolas" panose="020B0609020204030204" pitchFamily="49" charset="0"/>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PP_MARK_KEY" val="b8f577fc-cdce-4fe8-9a6d-6f9baa1dc69a"/>
  <p:tag name="COMMONDATA" val="eyJoZGlkIjoiMmI2Y2RmNTUyOTczOGJhOTliNTg4NWMyMmQ4YTkzNjMifQ=="/>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41763</Words>
  <Application>WPS 演示</Application>
  <PresentationFormat>全屏显示(16:9)</PresentationFormat>
  <Paragraphs>1183</Paragraphs>
  <Slides>76</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76</vt:i4>
      </vt:variant>
    </vt:vector>
  </HeadingPairs>
  <TitlesOfParts>
    <vt:vector size="90" baseType="lpstr">
      <vt:lpstr>Arial</vt:lpstr>
      <vt:lpstr>宋体</vt:lpstr>
      <vt:lpstr>Wingdings</vt:lpstr>
      <vt:lpstr>Tahoma</vt:lpstr>
      <vt:lpstr>新宋体</vt:lpstr>
      <vt:lpstr>微软雅黑</vt:lpstr>
      <vt:lpstr>Cambria</vt:lpstr>
      <vt:lpstr>Times New Roman</vt:lpstr>
      <vt:lpstr>幼圆</vt:lpstr>
      <vt:lpstr>等线</vt:lpstr>
      <vt:lpstr>Consolas</vt:lpstr>
      <vt:lpstr>Calibri</vt:lpstr>
      <vt:lpstr>Arial Unicode MS</vt:lpstr>
      <vt:lpstr>Office 主题​​</vt:lpstr>
      <vt:lpstr>Architecture of Enterprise Applications 6  Multithreading</vt:lpstr>
      <vt:lpstr>Contents and Objectives</vt:lpstr>
      <vt:lpstr>Processes and Threads</vt:lpstr>
      <vt:lpstr>Thread Objects</vt:lpstr>
      <vt:lpstr>Defining and Starting a Thread</vt:lpstr>
      <vt:lpstr>Defining and Starting a Thread</vt:lpstr>
      <vt:lpstr>Pausing Execution with Sleep</vt:lpstr>
      <vt:lpstr>Interrupts</vt:lpstr>
      <vt:lpstr>Interrupts</vt:lpstr>
      <vt:lpstr>Joins</vt:lpstr>
      <vt:lpstr>The SimpleThreads Example</vt:lpstr>
      <vt:lpstr>The SimpleThreads Example</vt:lpstr>
      <vt:lpstr>The SimpleThreads Example</vt:lpstr>
      <vt:lpstr>The SimpleThreads Example</vt:lpstr>
      <vt:lpstr>Synchronization</vt:lpstr>
      <vt:lpstr>Thread Interference</vt:lpstr>
      <vt:lpstr>Thread Interference</vt:lpstr>
      <vt:lpstr>Memory Consistency Errors</vt:lpstr>
      <vt:lpstr>Memory Consistency Errors</vt:lpstr>
      <vt:lpstr>Unsafe Mutilple Threads</vt:lpstr>
      <vt:lpstr>Unsafe Mutilple Threads</vt:lpstr>
      <vt:lpstr>Synchronized Methods(同步方法)</vt:lpstr>
      <vt:lpstr>Intrinsic Locks and Synchronization</vt:lpstr>
      <vt:lpstr>Intrinsic Locks and Synchronization</vt:lpstr>
      <vt:lpstr>Intrinsic Locks and Synchronization</vt:lpstr>
      <vt:lpstr>Intrinsic Locks and Synchronization</vt:lpstr>
      <vt:lpstr>Intrinsic Locks and Synchronization</vt:lpstr>
      <vt:lpstr>Intrinsic Locks and Synchronization</vt:lpstr>
      <vt:lpstr>Atomic Access</vt:lpstr>
      <vt:lpstr>Atomic Access</vt:lpstr>
      <vt:lpstr>Liveness</vt:lpstr>
      <vt:lpstr>Liveness</vt:lpstr>
      <vt:lpstr>Liveness</vt:lpstr>
      <vt:lpstr>Starvation and Livelock</vt:lpstr>
      <vt:lpstr>Guarded Blocks</vt:lpstr>
      <vt:lpstr>Guarded Blocks</vt:lpstr>
      <vt:lpstr>Guarded Blocks</vt:lpstr>
      <vt:lpstr>Guarded Blocks</vt:lpstr>
      <vt:lpstr>Guarded Blocks</vt:lpstr>
      <vt:lpstr>Guarded Blocks</vt:lpstr>
      <vt:lpstr>Guarded Blocks</vt:lpstr>
      <vt:lpstr>Guarded Blocks</vt:lpstr>
      <vt:lpstr>Guarded Blocks</vt:lpstr>
      <vt:lpstr>Immutable Objects(不可变对象)</vt:lpstr>
      <vt:lpstr>Immutable Objects</vt:lpstr>
      <vt:lpstr>A Synchronized Class Example</vt:lpstr>
      <vt:lpstr>A Synchronized Class Example</vt:lpstr>
      <vt:lpstr>A Synchronized Class Example</vt:lpstr>
      <vt:lpstr>A Synchronized Class Example</vt:lpstr>
      <vt:lpstr>A Synchronized Class Example</vt:lpstr>
      <vt:lpstr>A Strategy for Defining Immutable Objects</vt:lpstr>
      <vt:lpstr>A Strategy for Defining Immutable Objects</vt:lpstr>
      <vt:lpstr>A Strategy for Defining Immutable Objects</vt:lpstr>
      <vt:lpstr>High Level Concurrency Objects</vt:lpstr>
      <vt:lpstr>Lock Objects</vt:lpstr>
      <vt:lpstr>Lock Objects</vt:lpstr>
      <vt:lpstr>Lock Objects</vt:lpstr>
      <vt:lpstr>Lock Objects</vt:lpstr>
      <vt:lpstr>Executors</vt:lpstr>
      <vt:lpstr>Executor Interfaces</vt:lpstr>
      <vt:lpstr>Executor Interfaces</vt:lpstr>
      <vt:lpstr>Executor Interfaces</vt:lpstr>
      <vt:lpstr>Thread Pools</vt:lpstr>
      <vt:lpstr>Thread Pools</vt:lpstr>
      <vt:lpstr>Fork/Join</vt:lpstr>
      <vt:lpstr>Fork/Join</vt:lpstr>
      <vt:lpstr>Fork/Join</vt:lpstr>
      <vt:lpstr>Fork/Join</vt:lpstr>
      <vt:lpstr>Fork/Join</vt:lpstr>
      <vt:lpstr>Fork/Join</vt:lpstr>
      <vt:lpstr>Atomic Variables</vt:lpstr>
      <vt:lpstr>Atomic Variables</vt:lpstr>
      <vt:lpstr>Atomic Variables</vt:lpstr>
      <vt:lpstr>Atomic Variables</vt:lpstr>
      <vt:lpstr>From</vt:lpstr>
      <vt:lpstr>PowerPoint 演示文稿</vt:lpstr>
    </vt:vector>
  </TitlesOfParts>
  <Company>REINS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creator>REINS</dc:creator>
  <dc:subject>REINS BLUE</dc:subject>
  <cp:lastModifiedBy>李昱翰</cp:lastModifiedBy>
  <cp:revision>1436</cp:revision>
  <cp:lastPrinted>2018-03-25T12:18:00Z</cp:lastPrinted>
  <dcterms:created xsi:type="dcterms:W3CDTF">2011-12-13T14:18:00Z</dcterms:created>
  <dcterms:modified xsi:type="dcterms:W3CDTF">2022-10-19T01:24:19Z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10916F73D671486B91E61AE21CE73C66</vt:lpwstr>
  </property>
  <property fmtid="{D5CDD505-2E9C-101B-9397-08002B2CF9AE}" pid="3" name="KSOProductBuildVer">
    <vt:lpwstr>2052-11.1.0.12598</vt:lpwstr>
  </property>
</Properties>
</file>