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7">
  <p:sldMasterIdLst>
    <p:sldMasterId id="2147483648" r:id="rId1"/>
  </p:sldMasterIdLst>
  <p:notesMasterIdLst>
    <p:notesMasterId r:id="rId14"/>
  </p:notesMasterIdLst>
  <p:sldIdLst>
    <p:sldId id="256" r:id="rId3"/>
    <p:sldId id="538" r:id="rId4"/>
    <p:sldId id="539" r:id="rId5"/>
    <p:sldId id="347" r:id="rId6"/>
    <p:sldId id="348" r:id="rId7"/>
    <p:sldId id="349" r:id="rId8"/>
    <p:sldId id="352" r:id="rId9"/>
    <p:sldId id="350" r:id="rId10"/>
    <p:sldId id="351" r:id="rId11"/>
    <p:sldId id="353" r:id="rId12"/>
    <p:sldId id="340" r:id="rId13"/>
    <p:sldId id="341" r:id="rId15"/>
    <p:sldId id="342" r:id="rId16"/>
    <p:sldId id="343" r:id="rId17"/>
    <p:sldId id="345" r:id="rId18"/>
    <p:sldId id="344" r:id="rId19"/>
    <p:sldId id="346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506" r:id="rId45"/>
    <p:sldId id="542" r:id="rId46"/>
    <p:sldId id="541" r:id="rId47"/>
    <p:sldId id="543" r:id="rId48"/>
    <p:sldId id="544" r:id="rId49"/>
    <p:sldId id="545" r:id="rId50"/>
    <p:sldId id="546" r:id="rId51"/>
    <p:sldId id="547" r:id="rId52"/>
    <p:sldId id="548" r:id="rId53"/>
    <p:sldId id="389" r:id="rId54"/>
    <p:sldId id="259" r:id="rId55"/>
  </p:sldIdLst>
  <p:sldSz cx="9144000" cy="5143500" type="screen16x9"/>
  <p:notesSz cx="6858000" cy="9144000"/>
  <p:custDataLst>
    <p:tags r:id="rId5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DBD8CF"/>
    <a:srgbClr val="C9C8B7"/>
    <a:srgbClr val="B9B799"/>
    <a:srgbClr val="A2F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7" autoAdjust="0"/>
    <p:restoredTop sz="86185" autoAdjust="0"/>
  </p:normalViewPr>
  <p:slideViewPr>
    <p:cSldViewPr>
      <p:cViewPr varScale="1">
        <p:scale>
          <a:sx n="135" d="100"/>
          <a:sy n="135" d="100"/>
        </p:scale>
        <p:origin x="1168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1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gs" Target="tags/tag1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0D2F6-41A1-4FB9-8DEA-0C65FD35AB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最通用的一种签名证书格式是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X.509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格式。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X.509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证书包括以下数据：</a:t>
            </a:r>
            <a:endParaRPr lang="zh-CN" altLang="en-US" sz="20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证书格式的版本</a:t>
            </a:r>
            <a:endParaRPr lang="zh-CN" altLang="en-US" sz="20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证书序列号</a:t>
            </a:r>
            <a:endParaRPr lang="zh-CN" altLang="en-US" sz="20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签名算法标识符（算法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ID + 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对证书签名所使用算法的参数）</a:t>
            </a:r>
            <a:endParaRPr lang="zh-CN" altLang="en-US" sz="20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证书签名者的姓名</a:t>
            </a:r>
            <a:endParaRPr lang="zh-CN" altLang="en-US" sz="20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有效期限（开始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结束日期）</a:t>
            </a:r>
            <a:endParaRPr lang="zh-CN" altLang="en-US" sz="20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被认证身份的名字</a:t>
            </a:r>
            <a:endParaRPr lang="zh-CN" altLang="en-US" sz="20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被认证身份的公共密钥（算法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ID + 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算法参数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+ 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公共密钥值）</a:t>
            </a:r>
            <a:endParaRPr lang="zh-CN" altLang="en-US" sz="20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签名（以上所有字段的散列码，用签名者的私有密钥编码）</a:t>
            </a:r>
            <a:endParaRPr lang="zh-CN" altLang="en-US" sz="20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block size of 8 bytes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77"/>
                    </a14:imgEffect>
                  </a14:imgLayer>
                </a14:imgProps>
              </a:ext>
            </a:extLst>
          </a:blip>
          <a:srcRect/>
          <a:tile tx="-31750" ty="-3175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单圆角矩形 6"/>
          <p:cNvSpPr/>
          <p:nvPr userDrawn="1"/>
        </p:nvSpPr>
        <p:spPr>
          <a:xfrm>
            <a:off x="-34456" y="1059582"/>
            <a:ext cx="6084168" cy="1982405"/>
          </a:xfrm>
          <a:prstGeom prst="round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460" y="1271653"/>
            <a:ext cx="5490645" cy="1558265"/>
          </a:xfrm>
        </p:spPr>
        <p:txBody>
          <a:bodyPr anchor="ctr"/>
          <a:lstStyle>
            <a:lvl1pPr algn="l">
              <a:defRPr sz="4050"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77"/>
                    </a14:imgEffect>
                  </a14:imgLayer>
                </a14:imgProps>
              </a:ext>
            </a:extLst>
          </a:blip>
          <a:srcRect/>
          <a:tile tx="-31750" ty="-3175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571472" y="589345"/>
            <a:ext cx="8143932" cy="1982405"/>
          </a:xfrm>
          <a:prstGeom prst="roundRect">
            <a:avLst>
              <a:gd name="adj" fmla="val 620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7238" y="735546"/>
            <a:ext cx="7772400" cy="1674186"/>
          </a:xfrm>
        </p:spPr>
        <p:txBody>
          <a:bodyPr anchor="t"/>
          <a:lstStyle>
            <a:lvl1pPr algn="ctr">
              <a:defRPr sz="2100"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3038" y="2895786"/>
            <a:ext cx="6400800" cy="140415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baseline="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-36512" y="4948014"/>
            <a:ext cx="9216000" cy="21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图: 延期 21"/>
          <p:cNvSpPr/>
          <p:nvPr userDrawn="1"/>
        </p:nvSpPr>
        <p:spPr>
          <a:xfrm rot="16200000">
            <a:off x="4420251" y="419751"/>
            <a:ext cx="303498" cy="9144000"/>
          </a:xfrm>
          <a:prstGeom prst="flowChartDelay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0" name="矩形 19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504" y="105708"/>
            <a:ext cx="6817128" cy="4138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845073"/>
            <a:ext cx="8784976" cy="3940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7504" y="4948014"/>
            <a:ext cx="2026096" cy="189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新宋体" panose="0201060903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12160" y="4925087"/>
            <a:ext cx="2895600" cy="195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pic>
        <p:nvPicPr>
          <p:cNvPr id="1026" name="Picture 2" descr="C:\Users\Administrator\Desktop\REINS.png"/>
          <p:cNvPicPr>
            <a:picLocks noChangeAspect="1" noChangeArrowheads="1"/>
          </p:cNvPicPr>
          <p:nvPr userDrawn="1"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56257"/>
            <a:ext cx="1691680" cy="355253"/>
          </a:xfrm>
          <a:prstGeom prst="rect">
            <a:avLst/>
          </a:prstGeom>
          <a:noFill/>
          <a:ln w="9525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 userDrawn="1"/>
        </p:nvSpPr>
        <p:spPr>
          <a:xfrm>
            <a:off x="6876256" y="400404"/>
            <a:ext cx="2232248" cy="19620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75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REliable</a:t>
            </a:r>
            <a:r>
              <a:rPr lang="en-US" altLang="zh-CN" sz="675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, </a:t>
            </a:r>
            <a:r>
              <a:rPr lang="en-US" altLang="zh-CN" sz="675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INtelligent</a:t>
            </a:r>
            <a:r>
              <a:rPr lang="en-US" altLang="zh-CN" sz="675" baseline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&amp; Scalable Systems</a:t>
            </a:r>
            <a:endParaRPr lang="zh-CN" altLang="en-US" sz="675" dirty="0">
              <a:solidFill>
                <a:schemeClr val="bg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6191250" y="575073"/>
            <a:ext cx="29527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endParaRPr lang="zh-CN" altLang="en-US" sz="600" dirty="0">
              <a:solidFill>
                <a:schemeClr val="bg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4643438" y="575073"/>
            <a:ext cx="16192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3286125" y="575073"/>
            <a:ext cx="14033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2143125" y="575073"/>
            <a:ext cx="11874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1214438" y="575073"/>
            <a:ext cx="9715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500063" y="575073"/>
            <a:ext cx="7556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0" y="573882"/>
            <a:ext cx="539750" cy="1083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067944" y="4894009"/>
            <a:ext cx="1008112" cy="23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 baseline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hdr="0" ftr="0" dt="0"/>
  <p:txStyles>
    <p:titleStyle>
      <a:lvl1pPr algn="l" defTabSz="685800" rtl="0" eaLnBrk="1" latinLnBrk="0" hangingPunct="1">
        <a:spcBef>
          <a:spcPct val="0"/>
        </a:spcBef>
        <a:buNone/>
        <a:defRPr sz="2400" b="0" kern="12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 panose="020B0604030504040204" pitchFamily="34" charset="0"/>
          <a:ea typeface="微软雅黑" panose="020B0503020204020204" pitchFamily="34" charset="-122"/>
          <a:cs typeface="Tahoma" panose="020B060403050404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reins.se.sjtu.edu.cn/~chenhp" TargetMode="Externa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docs.spring.io/spring-security/site/docs/current/reference/html5/#features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hyperlink" Target="https://blog.csdn.net/qq_42549122/article/details/90272299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hyperlink" Target="https://blog.csdn.net/wangxudongx/article/details/89534071" TargetMode="External"/><Relationship Id="rId7" Type="http://schemas.openxmlformats.org/officeDocument/2006/relationships/hyperlink" Target="https://blog.csdn.net/qq_16410733/article/details/89518650" TargetMode="External"/><Relationship Id="rId6" Type="http://schemas.openxmlformats.org/officeDocument/2006/relationships/hyperlink" Target="https://blog.csdn.net/lan12334321234/article/details/84912188" TargetMode="External"/><Relationship Id="rId5" Type="http://schemas.openxmlformats.org/officeDocument/2006/relationships/hyperlink" Target="https://tomcat.apache.org/tomcat-10.0-doc/ssl-howto.html#Configuration" TargetMode="External"/><Relationship Id="rId4" Type="http://schemas.openxmlformats.org/officeDocument/2006/relationships/hyperlink" Target="https://spring.io/guides/gs/securing-web/" TargetMode="External"/><Relationship Id="rId3" Type="http://schemas.openxmlformats.org/officeDocument/2006/relationships/hyperlink" Target="http://www.it1352.com/978249.html" TargetMode="External"/><Relationship Id="rId2" Type="http://schemas.openxmlformats.org/officeDocument/2006/relationships/hyperlink" Target="http://docs.oracle.com/javaee/7/tutorial/doc/javaeetutorial7.pdf" TargetMode="External"/><Relationship Id="rId1" Type="http://schemas.openxmlformats.org/officeDocument/2006/relationships/hyperlink" Target="http://horstmann.com/corejava.html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sz="2400" dirty="0"/>
              <a:t>Architecture of Enterprise Applications 07</a:t>
            </a:r>
            <a:br>
              <a:rPr lang="en-US" altLang="zh-CN" sz="2400" dirty="0"/>
            </a:br>
            <a:r>
              <a:rPr lang="en-US" altLang="zh-CN" sz="2400" dirty="0"/>
              <a:t>Security </a:t>
            </a:r>
            <a:endParaRPr lang="zh-CN" altLang="en-US" sz="135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幼圆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225279" y="2895786"/>
            <a:ext cx="4800600" cy="18362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Haopeng Chen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sz="1350" b="1" i="1" dirty="0" err="1"/>
              <a:t>RE</a:t>
            </a:r>
            <a:r>
              <a:rPr lang="en-US" altLang="zh-CN" i="1" dirty="0" err="1"/>
              <a:t>liable</a:t>
            </a:r>
            <a:r>
              <a:rPr lang="en-US" altLang="zh-CN" i="1" dirty="0"/>
              <a:t>, </a:t>
            </a:r>
            <a:r>
              <a:rPr lang="en-US" altLang="zh-CN" sz="1350" b="1" i="1" dirty="0" err="1"/>
              <a:t>IN</a:t>
            </a:r>
            <a:r>
              <a:rPr lang="en-US" altLang="zh-CN" i="1" dirty="0" err="1"/>
              <a:t>telligent</a:t>
            </a:r>
            <a:r>
              <a:rPr lang="en-US" altLang="zh-CN" i="1" dirty="0"/>
              <a:t> and </a:t>
            </a:r>
            <a:r>
              <a:rPr lang="en-US" altLang="zh-CN" sz="1350" b="1" i="1" dirty="0"/>
              <a:t>S</a:t>
            </a:r>
            <a:r>
              <a:rPr lang="en-US" altLang="zh-CN" i="1" dirty="0"/>
              <a:t>calable Systems Group (</a:t>
            </a:r>
            <a:r>
              <a:rPr lang="en-US" altLang="zh-CN" b="1" i="1" dirty="0"/>
              <a:t>REINS</a:t>
            </a:r>
            <a:r>
              <a:rPr lang="en-US" altLang="zh-CN" i="1" dirty="0"/>
              <a:t>)</a:t>
            </a:r>
            <a:endParaRPr lang="en-US" altLang="zh-CN" i="1" dirty="0"/>
          </a:p>
          <a:p>
            <a:r>
              <a:rPr lang="en-US" altLang="zh-CN" dirty="0"/>
              <a:t>Shanghai Jiao Tong University</a:t>
            </a:r>
            <a:endParaRPr lang="en-US" altLang="zh-CN" dirty="0"/>
          </a:p>
          <a:p>
            <a:r>
              <a:rPr lang="en-US" altLang="zh-CN" dirty="0"/>
              <a:t>Shanghai, China</a:t>
            </a:r>
            <a:endParaRPr lang="en-US" altLang="zh-CN" dirty="0"/>
          </a:p>
          <a:p>
            <a:r>
              <a:rPr lang="en-US" altLang="zh-CN" u="sng" dirty="0">
                <a:hlinkClick r:id="rId1"/>
              </a:rPr>
              <a:t>http://reins.se.sjtu.edu.cn/~chenhp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e-mail: chen-hp@sjtu.edu.cn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3251F-532F-4C44-9527-1319B6B37969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8088" y="730591"/>
            <a:ext cx="2590800" cy="14001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33" y="2365728"/>
            <a:ext cx="2943225" cy="12001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30591"/>
            <a:ext cx="2676525" cy="14573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368485"/>
            <a:ext cx="3343275" cy="1371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257" y="3706169"/>
            <a:ext cx="3133725" cy="1304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5"/>
          <p:cNvSpPr>
            <a:spLocks noGrp="1"/>
          </p:cNvSpPr>
          <p:nvPr>
            <p:ph type="title"/>
          </p:nvPr>
        </p:nvSpPr>
        <p:spPr>
          <a:xfrm>
            <a:off x="107504" y="53579"/>
            <a:ext cx="7786340" cy="465534"/>
          </a:xfrm>
        </p:spPr>
        <p:txBody>
          <a:bodyPr/>
          <a:lstStyle/>
          <a:p>
            <a:r>
              <a:rPr lang="en-US" altLang="zh-CN" dirty="0"/>
              <a:t>React + Spring Security: Front-end</a:t>
            </a:r>
            <a:endParaRPr lang="zh-CN" altLang="en-US" dirty="0"/>
          </a:p>
        </p:txBody>
      </p:sp>
      <p:sp>
        <p:nvSpPr>
          <p:cNvPr id="17411" name="内容占位符 6"/>
          <p:cNvSpPr>
            <a:spLocks noGrp="1"/>
          </p:cNvSpPr>
          <p:nvPr>
            <p:ph idx="1"/>
          </p:nvPr>
        </p:nvSpPr>
        <p:spPr>
          <a:xfrm>
            <a:off x="107504" y="759082"/>
            <a:ext cx="6588732" cy="39409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500" dirty="0" err="1"/>
              <a:t>App.js</a:t>
            </a:r>
            <a:endParaRPr lang="zh-CN" altLang="en-US" sz="15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39652" y="826690"/>
            <a:ext cx="62646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050" dirty="0">
                <a:solidFill>
                  <a:srgbClr val="CC7832"/>
                </a:solidFill>
              </a:rPr>
              <a:t>import </a:t>
            </a:r>
            <a:r>
              <a:rPr lang="en-GB" altLang="zh-CN" sz="1050" b="1" i="1" dirty="0">
                <a:solidFill>
                  <a:srgbClr val="9876AA"/>
                </a:solidFill>
              </a:rPr>
              <a:t>React </a:t>
            </a:r>
            <a:r>
              <a:rPr lang="en-GB" altLang="zh-CN" sz="1050" dirty="0">
                <a:solidFill>
                  <a:srgbClr val="CC7832"/>
                </a:solidFill>
              </a:rPr>
              <a:t>from </a:t>
            </a:r>
            <a:r>
              <a:rPr lang="en-GB" altLang="zh-CN" sz="1050" dirty="0">
                <a:solidFill>
                  <a:srgbClr val="6A8759"/>
                </a:solidFill>
              </a:rPr>
              <a:t>'react'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import </a:t>
            </a:r>
            <a:r>
              <a:rPr lang="en-GB" altLang="zh-CN" sz="1050" dirty="0"/>
              <a:t>{</a:t>
            </a:r>
            <a:r>
              <a:rPr lang="en-GB" altLang="zh-CN" sz="1050" b="1" i="1" dirty="0" err="1">
                <a:solidFill>
                  <a:srgbClr val="9876AA"/>
                </a:solidFill>
              </a:rPr>
              <a:t>BrowserRouter</a:t>
            </a:r>
            <a:r>
              <a:rPr lang="en-GB" altLang="zh-CN" sz="1050" b="1" i="1" dirty="0">
                <a:solidFill>
                  <a:srgbClr val="9876AA"/>
                </a:solidFill>
              </a:rPr>
              <a:t> </a:t>
            </a:r>
            <a:r>
              <a:rPr lang="en-GB" altLang="zh-CN" sz="1050" dirty="0">
                <a:solidFill>
                  <a:srgbClr val="CC7832"/>
                </a:solidFill>
              </a:rPr>
              <a:t>as </a:t>
            </a:r>
            <a:r>
              <a:rPr lang="en-GB" altLang="zh-CN" sz="1050" dirty="0"/>
              <a:t>Router</a:t>
            </a:r>
            <a:r>
              <a:rPr lang="en-GB" altLang="zh-CN" sz="1050" dirty="0">
                <a:solidFill>
                  <a:srgbClr val="CC7832"/>
                </a:solidFill>
              </a:rPr>
              <a:t>, </a:t>
            </a:r>
            <a:r>
              <a:rPr lang="en-GB" altLang="zh-CN" sz="1050" dirty="0"/>
              <a:t>Switch</a:t>
            </a:r>
            <a:r>
              <a:rPr lang="en-GB" altLang="zh-CN" sz="1050" dirty="0">
                <a:solidFill>
                  <a:srgbClr val="CC7832"/>
                </a:solidFill>
              </a:rPr>
              <a:t>, </a:t>
            </a:r>
            <a:r>
              <a:rPr lang="en-GB" altLang="zh-CN" sz="1050" dirty="0"/>
              <a:t>Route</a:t>
            </a:r>
            <a:r>
              <a:rPr lang="en-GB" altLang="zh-CN" sz="1050" dirty="0">
                <a:solidFill>
                  <a:srgbClr val="CC7832"/>
                </a:solidFill>
              </a:rPr>
              <a:t>, </a:t>
            </a:r>
            <a:r>
              <a:rPr lang="en-GB" altLang="zh-CN" sz="1050" b="1" i="1" dirty="0">
                <a:solidFill>
                  <a:srgbClr val="9876AA"/>
                </a:solidFill>
              </a:rPr>
              <a:t>Link</a:t>
            </a:r>
            <a:r>
              <a:rPr lang="en-GB" altLang="zh-CN" sz="1050" dirty="0"/>
              <a:t>} </a:t>
            </a:r>
            <a:r>
              <a:rPr lang="en-GB" altLang="zh-CN" sz="1050" dirty="0">
                <a:solidFill>
                  <a:srgbClr val="CC7832"/>
                </a:solidFill>
              </a:rPr>
              <a:t>from </a:t>
            </a:r>
            <a:r>
              <a:rPr lang="en-GB" altLang="zh-CN" sz="1050" dirty="0">
                <a:solidFill>
                  <a:srgbClr val="6A8759"/>
                </a:solidFill>
              </a:rPr>
              <a:t>"react-router-</a:t>
            </a:r>
            <a:r>
              <a:rPr lang="en-GB" altLang="zh-CN" sz="1050" dirty="0" err="1">
                <a:solidFill>
                  <a:srgbClr val="6A8759"/>
                </a:solidFill>
              </a:rPr>
              <a:t>dom</a:t>
            </a:r>
            <a:r>
              <a:rPr lang="en-GB" altLang="zh-CN" sz="1050" dirty="0">
                <a:solidFill>
                  <a:srgbClr val="6A8759"/>
                </a:solidFill>
              </a:rPr>
              <a:t>"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import </a:t>
            </a:r>
            <a:r>
              <a:rPr lang="en-GB" altLang="zh-CN" sz="1050" dirty="0">
                <a:solidFill>
                  <a:srgbClr val="FFC66D"/>
                </a:solidFill>
              </a:rPr>
              <a:t>Info </a:t>
            </a:r>
            <a:r>
              <a:rPr lang="en-GB" altLang="zh-CN" sz="1050" dirty="0">
                <a:solidFill>
                  <a:srgbClr val="CC7832"/>
                </a:solidFill>
              </a:rPr>
              <a:t>from </a:t>
            </a:r>
            <a:r>
              <a:rPr lang="en-GB" altLang="zh-CN" sz="1050" dirty="0">
                <a:solidFill>
                  <a:srgbClr val="6A8759"/>
                </a:solidFill>
              </a:rPr>
              <a:t>'./component/Info'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function </a:t>
            </a:r>
            <a:r>
              <a:rPr lang="en-GB" altLang="zh-CN" sz="1050" dirty="0">
                <a:solidFill>
                  <a:srgbClr val="FFC66D"/>
                </a:solidFill>
              </a:rPr>
              <a:t>App</a:t>
            </a:r>
            <a:r>
              <a:rPr lang="en-GB" altLang="zh-CN" sz="1050" dirty="0"/>
              <a:t>() {</a:t>
            </a:r>
            <a:br>
              <a:rPr lang="en-GB" altLang="zh-CN" sz="1050" dirty="0"/>
            </a:br>
            <a:r>
              <a:rPr lang="en-GB" altLang="zh-CN" sz="1050" dirty="0"/>
              <a:t>    </a:t>
            </a:r>
            <a:r>
              <a:rPr lang="en-GB" altLang="zh-CN" sz="1050" dirty="0">
                <a:solidFill>
                  <a:srgbClr val="CC7832"/>
                </a:solidFill>
              </a:rPr>
              <a:t>return </a:t>
            </a:r>
            <a:r>
              <a:rPr lang="en-GB" altLang="zh-CN" sz="1050" dirty="0"/>
              <a:t>(</a:t>
            </a:r>
            <a:br>
              <a:rPr lang="en-GB" altLang="zh-CN" sz="1050" dirty="0"/>
            </a:br>
            <a:r>
              <a:rPr lang="en-GB" altLang="zh-CN" sz="1050" dirty="0"/>
              <a:t>        </a:t>
            </a:r>
            <a:r>
              <a:rPr lang="en-GB" altLang="zh-CN" sz="1050" dirty="0">
                <a:solidFill>
                  <a:srgbClr val="E8BF6A"/>
                </a:solidFill>
              </a:rPr>
              <a:t>&lt;Router&gt;</a:t>
            </a:r>
            <a:br>
              <a:rPr lang="en-GB" altLang="zh-CN" sz="1050" dirty="0">
                <a:solidFill>
                  <a:srgbClr val="E8BF6A"/>
                </a:solidFill>
              </a:rPr>
            </a:br>
            <a:r>
              <a:rPr lang="en-GB" altLang="zh-CN" sz="1050" dirty="0">
                <a:solidFill>
                  <a:srgbClr val="E8BF6A"/>
                </a:solidFill>
              </a:rPr>
              <a:t>            &lt;div&gt;</a:t>
            </a:r>
            <a:br>
              <a:rPr lang="en-GB" altLang="zh-CN" sz="1050" dirty="0">
                <a:solidFill>
                  <a:srgbClr val="E8BF6A"/>
                </a:solidFill>
              </a:rPr>
            </a:br>
            <a:r>
              <a:rPr lang="en-GB" altLang="zh-CN" sz="1050" dirty="0">
                <a:solidFill>
                  <a:srgbClr val="E8BF6A"/>
                </a:solidFill>
              </a:rPr>
              <a:t>                &lt;nav&gt;</a:t>
            </a:r>
            <a:br>
              <a:rPr lang="en-GB" altLang="zh-CN" sz="1050" dirty="0">
                <a:solidFill>
                  <a:srgbClr val="E8BF6A"/>
                </a:solidFill>
              </a:rPr>
            </a:br>
            <a:r>
              <a:rPr lang="en-GB" altLang="zh-CN" sz="1050" dirty="0">
                <a:solidFill>
                  <a:srgbClr val="E8BF6A"/>
                </a:solidFill>
              </a:rPr>
              <a:t>                    &lt;ul&gt;</a:t>
            </a:r>
            <a:br>
              <a:rPr lang="en-GB" altLang="zh-CN" sz="1050" dirty="0">
                <a:solidFill>
                  <a:srgbClr val="E8BF6A"/>
                </a:solidFill>
              </a:rPr>
            </a:br>
            <a:r>
              <a:rPr lang="en-GB" altLang="zh-CN" sz="1050" dirty="0">
                <a:solidFill>
                  <a:srgbClr val="E8BF6A"/>
                </a:solidFill>
              </a:rPr>
              <a:t>                        &lt;li&gt;&lt;Link </a:t>
            </a:r>
            <a:r>
              <a:rPr lang="en-GB" altLang="zh-CN" sz="1050" dirty="0">
                <a:solidFill>
                  <a:srgbClr val="BABABA"/>
                </a:solidFill>
              </a:rPr>
              <a:t>to</a:t>
            </a:r>
            <a:r>
              <a:rPr lang="en-GB" altLang="zh-CN" sz="1050" dirty="0">
                <a:solidFill>
                  <a:srgbClr val="6A8759"/>
                </a:solidFill>
              </a:rPr>
              <a:t>="/"</a:t>
            </a:r>
            <a:r>
              <a:rPr lang="en-GB" altLang="zh-CN" sz="1050" dirty="0">
                <a:solidFill>
                  <a:srgbClr val="E8BF6A"/>
                </a:solidFill>
              </a:rPr>
              <a:t>&gt;</a:t>
            </a:r>
            <a:r>
              <a:rPr lang="en-GB" altLang="zh-CN" sz="1050" dirty="0"/>
              <a:t>Home</a:t>
            </a:r>
            <a:r>
              <a:rPr lang="en-GB" altLang="zh-CN" sz="1050" dirty="0">
                <a:solidFill>
                  <a:srgbClr val="E8BF6A"/>
                </a:solidFill>
              </a:rPr>
              <a:t>&lt;/Link&gt;&lt;/li&gt;</a:t>
            </a:r>
            <a:br>
              <a:rPr lang="en-GB" altLang="zh-CN" sz="1050" dirty="0">
                <a:solidFill>
                  <a:srgbClr val="E8BF6A"/>
                </a:solidFill>
              </a:rPr>
            </a:br>
            <a:r>
              <a:rPr lang="en-GB" altLang="zh-CN" sz="1050" dirty="0">
                <a:solidFill>
                  <a:srgbClr val="E8BF6A"/>
                </a:solidFill>
              </a:rPr>
              <a:t>                        &lt;li&gt;&lt;Link </a:t>
            </a:r>
            <a:r>
              <a:rPr lang="en-GB" altLang="zh-CN" sz="1050" dirty="0">
                <a:solidFill>
                  <a:srgbClr val="BABABA"/>
                </a:solidFill>
              </a:rPr>
              <a:t>to</a:t>
            </a:r>
            <a:r>
              <a:rPr lang="en-GB" altLang="zh-CN" sz="1050" dirty="0">
                <a:solidFill>
                  <a:srgbClr val="6A8759"/>
                </a:solidFill>
              </a:rPr>
              <a:t>="/about"</a:t>
            </a:r>
            <a:r>
              <a:rPr lang="en-GB" altLang="zh-CN" sz="1050" dirty="0">
                <a:solidFill>
                  <a:srgbClr val="E8BF6A"/>
                </a:solidFill>
              </a:rPr>
              <a:t>&gt;</a:t>
            </a:r>
            <a:r>
              <a:rPr lang="en-GB" altLang="zh-CN" sz="1050" dirty="0"/>
              <a:t>About</a:t>
            </a:r>
            <a:r>
              <a:rPr lang="en-GB" altLang="zh-CN" sz="1050" dirty="0">
                <a:solidFill>
                  <a:srgbClr val="E8BF6A"/>
                </a:solidFill>
              </a:rPr>
              <a:t>&lt;/Link&gt;&lt;/li&gt;</a:t>
            </a:r>
            <a:br>
              <a:rPr lang="en-GB" altLang="zh-CN" sz="1050" dirty="0">
                <a:solidFill>
                  <a:srgbClr val="E8BF6A"/>
                </a:solidFill>
              </a:rPr>
            </a:br>
            <a:r>
              <a:rPr lang="en-GB" altLang="zh-CN" sz="1050" dirty="0">
                <a:solidFill>
                  <a:srgbClr val="E8BF6A"/>
                </a:solidFill>
              </a:rPr>
              <a:t>                        &lt;li&gt;&lt;Link </a:t>
            </a:r>
            <a:r>
              <a:rPr lang="en-GB" altLang="zh-CN" sz="1050" dirty="0">
                <a:solidFill>
                  <a:srgbClr val="BABABA"/>
                </a:solidFill>
              </a:rPr>
              <a:t>to</a:t>
            </a:r>
            <a:r>
              <a:rPr lang="en-GB" altLang="zh-CN" sz="1050" dirty="0">
                <a:solidFill>
                  <a:srgbClr val="6A8759"/>
                </a:solidFill>
              </a:rPr>
              <a:t>="/users"</a:t>
            </a:r>
            <a:r>
              <a:rPr lang="en-GB" altLang="zh-CN" sz="1050" dirty="0">
                <a:solidFill>
                  <a:srgbClr val="E8BF6A"/>
                </a:solidFill>
              </a:rPr>
              <a:t>&gt;</a:t>
            </a:r>
            <a:r>
              <a:rPr lang="en-GB" altLang="zh-CN" sz="1050" dirty="0"/>
              <a:t>Users</a:t>
            </a:r>
            <a:r>
              <a:rPr lang="en-GB" altLang="zh-CN" sz="1050" dirty="0">
                <a:solidFill>
                  <a:srgbClr val="E8BF6A"/>
                </a:solidFill>
              </a:rPr>
              <a:t>&lt;/Link&gt;&lt;/li&gt;</a:t>
            </a:r>
            <a:br>
              <a:rPr lang="en-GB" altLang="zh-CN" sz="1050" dirty="0">
                <a:solidFill>
                  <a:srgbClr val="E8BF6A"/>
                </a:solidFill>
              </a:rPr>
            </a:br>
            <a:r>
              <a:rPr lang="en-GB" altLang="zh-CN" sz="1050" dirty="0">
                <a:solidFill>
                  <a:srgbClr val="E8BF6A"/>
                </a:solidFill>
              </a:rPr>
              <a:t>                    &lt;/ul&gt;</a:t>
            </a:r>
            <a:br>
              <a:rPr lang="en-GB" altLang="zh-CN" sz="1050" dirty="0">
                <a:solidFill>
                  <a:srgbClr val="E8BF6A"/>
                </a:solidFill>
              </a:rPr>
            </a:br>
            <a:r>
              <a:rPr lang="en-GB" altLang="zh-CN" sz="1050" dirty="0">
                <a:solidFill>
                  <a:srgbClr val="E8BF6A"/>
                </a:solidFill>
              </a:rPr>
              <a:t>                &lt;/nav&gt;</a:t>
            </a:r>
            <a:br>
              <a:rPr lang="en-GB" altLang="zh-CN" sz="1050" dirty="0">
                <a:solidFill>
                  <a:srgbClr val="E8BF6A"/>
                </a:solidFill>
              </a:rPr>
            </a:br>
            <a:r>
              <a:rPr lang="en-GB" altLang="zh-CN" sz="1050" dirty="0">
                <a:solidFill>
                  <a:srgbClr val="E8BF6A"/>
                </a:solidFill>
              </a:rPr>
              <a:t>                &lt;Switch&gt;</a:t>
            </a:r>
            <a:br>
              <a:rPr lang="en-GB" altLang="zh-CN" sz="1050" dirty="0">
                <a:solidFill>
                  <a:srgbClr val="E8BF6A"/>
                </a:solidFill>
              </a:rPr>
            </a:br>
            <a:r>
              <a:rPr lang="en-GB" altLang="zh-CN" sz="1050" dirty="0">
                <a:solidFill>
                  <a:srgbClr val="E8BF6A"/>
                </a:solidFill>
              </a:rPr>
              <a:t>                    &lt;Route </a:t>
            </a:r>
            <a:r>
              <a:rPr lang="en-GB" altLang="zh-CN" sz="1050" dirty="0">
                <a:solidFill>
                  <a:srgbClr val="BABABA"/>
                </a:solidFill>
              </a:rPr>
              <a:t>path</a:t>
            </a:r>
            <a:r>
              <a:rPr lang="en-GB" altLang="zh-CN" sz="1050" dirty="0">
                <a:solidFill>
                  <a:srgbClr val="6A8759"/>
                </a:solidFill>
              </a:rPr>
              <a:t>="/about"</a:t>
            </a:r>
            <a:r>
              <a:rPr lang="en-GB" altLang="zh-CN" sz="1050" dirty="0">
                <a:solidFill>
                  <a:srgbClr val="E8BF6A"/>
                </a:solidFill>
              </a:rPr>
              <a:t>&gt;&lt;Info </a:t>
            </a:r>
            <a:r>
              <a:rPr lang="en-GB" altLang="zh-CN" sz="1050" dirty="0">
                <a:solidFill>
                  <a:srgbClr val="BABABA"/>
                </a:solidFill>
              </a:rPr>
              <a:t>menu</a:t>
            </a:r>
            <a:r>
              <a:rPr lang="en-GB" altLang="zh-CN" sz="1050" dirty="0">
                <a:solidFill>
                  <a:srgbClr val="6A8759"/>
                </a:solidFill>
              </a:rPr>
              <a:t>="about"</a:t>
            </a:r>
            <a:r>
              <a:rPr lang="en-GB" altLang="zh-CN" sz="1050" dirty="0">
                <a:solidFill>
                  <a:srgbClr val="E8BF6A"/>
                </a:solidFill>
              </a:rPr>
              <a:t>/&gt;&lt;/Route&gt;</a:t>
            </a:r>
            <a:br>
              <a:rPr lang="en-GB" altLang="zh-CN" sz="1050" dirty="0">
                <a:solidFill>
                  <a:srgbClr val="E8BF6A"/>
                </a:solidFill>
              </a:rPr>
            </a:br>
            <a:r>
              <a:rPr lang="en-GB" altLang="zh-CN" sz="1050" dirty="0">
                <a:solidFill>
                  <a:srgbClr val="E8BF6A"/>
                </a:solidFill>
              </a:rPr>
              <a:t>                    &lt;Route </a:t>
            </a:r>
            <a:r>
              <a:rPr lang="en-GB" altLang="zh-CN" sz="1050" dirty="0">
                <a:solidFill>
                  <a:srgbClr val="BABABA"/>
                </a:solidFill>
              </a:rPr>
              <a:t>path</a:t>
            </a:r>
            <a:r>
              <a:rPr lang="en-GB" altLang="zh-CN" sz="1050" dirty="0">
                <a:solidFill>
                  <a:srgbClr val="6A8759"/>
                </a:solidFill>
              </a:rPr>
              <a:t>="/users"</a:t>
            </a:r>
            <a:r>
              <a:rPr lang="en-GB" altLang="zh-CN" sz="1050" dirty="0">
                <a:solidFill>
                  <a:srgbClr val="E8BF6A"/>
                </a:solidFill>
              </a:rPr>
              <a:t>&gt;&lt;Info </a:t>
            </a:r>
            <a:r>
              <a:rPr lang="en-GB" altLang="zh-CN" sz="1050" dirty="0">
                <a:solidFill>
                  <a:srgbClr val="BABABA"/>
                </a:solidFill>
              </a:rPr>
              <a:t>menu</a:t>
            </a:r>
            <a:r>
              <a:rPr lang="en-GB" altLang="zh-CN" sz="1050" dirty="0">
                <a:solidFill>
                  <a:srgbClr val="6A8759"/>
                </a:solidFill>
              </a:rPr>
              <a:t>="users"</a:t>
            </a:r>
            <a:r>
              <a:rPr lang="en-GB" altLang="zh-CN" sz="1050" dirty="0">
                <a:solidFill>
                  <a:srgbClr val="E8BF6A"/>
                </a:solidFill>
              </a:rPr>
              <a:t>/&gt;&lt;/Route&gt;</a:t>
            </a:r>
            <a:br>
              <a:rPr lang="en-GB" altLang="zh-CN" sz="1050" dirty="0">
                <a:solidFill>
                  <a:srgbClr val="E8BF6A"/>
                </a:solidFill>
              </a:rPr>
            </a:br>
            <a:r>
              <a:rPr lang="en-GB" altLang="zh-CN" sz="1050" dirty="0">
                <a:solidFill>
                  <a:srgbClr val="E8BF6A"/>
                </a:solidFill>
              </a:rPr>
              <a:t>                    &lt;Route </a:t>
            </a:r>
            <a:r>
              <a:rPr lang="en-GB" altLang="zh-CN" sz="1050" dirty="0">
                <a:solidFill>
                  <a:srgbClr val="BABABA"/>
                </a:solidFill>
              </a:rPr>
              <a:t>path</a:t>
            </a:r>
            <a:r>
              <a:rPr lang="en-GB" altLang="zh-CN" sz="1050" dirty="0">
                <a:solidFill>
                  <a:srgbClr val="6A8759"/>
                </a:solidFill>
              </a:rPr>
              <a:t>="/"</a:t>
            </a:r>
            <a:r>
              <a:rPr lang="en-GB" altLang="zh-CN" sz="1050" dirty="0">
                <a:solidFill>
                  <a:srgbClr val="E8BF6A"/>
                </a:solidFill>
              </a:rPr>
              <a:t>&gt;&lt;Info </a:t>
            </a:r>
            <a:r>
              <a:rPr lang="en-GB" altLang="zh-CN" sz="1050" dirty="0">
                <a:solidFill>
                  <a:srgbClr val="BABABA"/>
                </a:solidFill>
              </a:rPr>
              <a:t>menu</a:t>
            </a:r>
            <a:r>
              <a:rPr lang="en-GB" altLang="zh-CN" sz="1050" dirty="0">
                <a:solidFill>
                  <a:srgbClr val="6A8759"/>
                </a:solidFill>
              </a:rPr>
              <a:t>=""</a:t>
            </a:r>
            <a:r>
              <a:rPr lang="en-GB" altLang="zh-CN" sz="1050" dirty="0">
                <a:solidFill>
                  <a:srgbClr val="E8BF6A"/>
                </a:solidFill>
              </a:rPr>
              <a:t>/&gt;&lt;/Route&gt;</a:t>
            </a:r>
            <a:br>
              <a:rPr lang="en-GB" altLang="zh-CN" sz="1050" dirty="0">
                <a:solidFill>
                  <a:srgbClr val="E8BF6A"/>
                </a:solidFill>
              </a:rPr>
            </a:br>
            <a:r>
              <a:rPr lang="en-GB" altLang="zh-CN" sz="1050" dirty="0">
                <a:solidFill>
                  <a:srgbClr val="E8BF6A"/>
                </a:solidFill>
              </a:rPr>
              <a:t>                &lt;/Switch&gt;</a:t>
            </a:r>
            <a:br>
              <a:rPr lang="en-GB" altLang="zh-CN" sz="1050" dirty="0">
                <a:solidFill>
                  <a:srgbClr val="E8BF6A"/>
                </a:solidFill>
              </a:rPr>
            </a:br>
            <a:r>
              <a:rPr lang="en-GB" altLang="zh-CN" sz="1050" dirty="0">
                <a:solidFill>
                  <a:srgbClr val="E8BF6A"/>
                </a:solidFill>
              </a:rPr>
              <a:t>            &lt;/div&gt;</a:t>
            </a:r>
            <a:br>
              <a:rPr lang="en-GB" altLang="zh-CN" sz="1050" dirty="0">
                <a:solidFill>
                  <a:srgbClr val="E8BF6A"/>
                </a:solidFill>
              </a:rPr>
            </a:br>
            <a:r>
              <a:rPr lang="en-GB" altLang="zh-CN" sz="1050" dirty="0">
                <a:solidFill>
                  <a:srgbClr val="E8BF6A"/>
                </a:solidFill>
              </a:rPr>
              <a:t>        &lt;/Router&gt;</a:t>
            </a:r>
            <a:br>
              <a:rPr lang="en-GB" altLang="zh-CN" sz="1050" dirty="0">
                <a:solidFill>
                  <a:srgbClr val="E8BF6A"/>
                </a:solidFill>
              </a:rPr>
            </a:br>
            <a:r>
              <a:rPr lang="en-GB" altLang="zh-CN" sz="1050" dirty="0">
                <a:solidFill>
                  <a:srgbClr val="E8BF6A"/>
                </a:solidFill>
              </a:rPr>
              <a:t>    </a:t>
            </a:r>
            <a:r>
              <a:rPr lang="en-GB" altLang="zh-CN" sz="1050" dirty="0"/>
              <a:t>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/>
              <a:t>}</a:t>
            </a:r>
            <a:br>
              <a:rPr lang="en-GB" altLang="zh-CN" sz="1050" dirty="0"/>
            </a:br>
            <a:r>
              <a:rPr lang="en-GB" altLang="zh-CN" sz="1050" dirty="0">
                <a:solidFill>
                  <a:srgbClr val="CC7832"/>
                </a:solidFill>
              </a:rPr>
              <a:t>export default </a:t>
            </a:r>
            <a:r>
              <a:rPr lang="en-GB" altLang="zh-CN" sz="1050" dirty="0">
                <a:solidFill>
                  <a:srgbClr val="FFC66D"/>
                </a:solidFill>
              </a:rPr>
              <a:t>App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endParaRPr lang="zh-CN" altLang="en-US" sz="10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 + Spring Security: </a:t>
            </a:r>
            <a:r>
              <a:rPr kumimoji="1" lang="en-US" altLang="zh-CN" dirty="0"/>
              <a:t>Front-end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37061"/>
            <a:ext cx="6588732" cy="3940924"/>
          </a:xfrm>
        </p:spPr>
        <p:txBody>
          <a:bodyPr>
            <a:normAutofit/>
          </a:bodyPr>
          <a:lstStyle/>
          <a:p>
            <a:r>
              <a:rPr kumimoji="1" lang="en-US" altLang="zh-CN" sz="1500" dirty="0" err="1"/>
              <a:t>Info.js</a:t>
            </a:r>
            <a:endParaRPr kumimoji="1" lang="zh-CN" altLang="en-US" sz="1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85646" y="754817"/>
            <a:ext cx="6372708" cy="41306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altLang="zh-CN" sz="1050" dirty="0">
                <a:solidFill>
                  <a:srgbClr val="CC7832"/>
                </a:solidFill>
              </a:rPr>
              <a:t>import </a:t>
            </a:r>
            <a:r>
              <a:rPr lang="en-GB" altLang="zh-CN" sz="1050" b="1" i="1" dirty="0">
                <a:solidFill>
                  <a:srgbClr val="9876AA"/>
                </a:solidFill>
              </a:rPr>
              <a:t>React </a:t>
            </a:r>
            <a:r>
              <a:rPr lang="en-GB" altLang="zh-CN" sz="1050" dirty="0">
                <a:solidFill>
                  <a:srgbClr val="CC7832"/>
                </a:solidFill>
              </a:rPr>
              <a:t>from </a:t>
            </a:r>
            <a:r>
              <a:rPr lang="en-GB" altLang="zh-CN" sz="1050" dirty="0">
                <a:solidFill>
                  <a:srgbClr val="6A8759"/>
                </a:solidFill>
              </a:rPr>
              <a:t>'react'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function </a:t>
            </a:r>
            <a:r>
              <a:rPr lang="en-GB" altLang="zh-CN" sz="1050" dirty="0">
                <a:solidFill>
                  <a:srgbClr val="FFC66D"/>
                </a:solidFill>
              </a:rPr>
              <a:t>Info</a:t>
            </a:r>
            <a:r>
              <a:rPr lang="en-GB" altLang="zh-CN" sz="1050" dirty="0"/>
              <a:t>(props) {</a:t>
            </a:r>
            <a:br>
              <a:rPr lang="en-GB" altLang="zh-CN" sz="1050" dirty="0"/>
            </a:br>
            <a:r>
              <a:rPr lang="en-GB" altLang="zh-CN" sz="1050" dirty="0"/>
              <a:t>    </a:t>
            </a:r>
            <a:r>
              <a:rPr lang="en-GB" altLang="zh-CN" sz="1050" dirty="0">
                <a:solidFill>
                  <a:srgbClr val="CC7832"/>
                </a:solidFill>
              </a:rPr>
              <a:t>let </a:t>
            </a:r>
            <a:r>
              <a:rPr lang="en-GB" altLang="zh-CN" sz="1050" dirty="0" err="1"/>
              <a:t>url</a:t>
            </a:r>
            <a:r>
              <a:rPr lang="en-GB" altLang="zh-CN" sz="1050" dirty="0"/>
              <a:t> = </a:t>
            </a:r>
            <a:r>
              <a:rPr lang="en-GB" altLang="zh-CN" sz="1050" dirty="0">
                <a:solidFill>
                  <a:srgbClr val="6A8759"/>
                </a:solidFill>
              </a:rPr>
              <a:t>'http://localhost:8080/' </a:t>
            </a:r>
            <a:r>
              <a:rPr lang="en-GB" altLang="zh-CN" sz="1050" dirty="0"/>
              <a:t>+ </a:t>
            </a:r>
            <a:r>
              <a:rPr lang="en-GB" altLang="zh-CN" sz="1050" dirty="0" err="1"/>
              <a:t>props.</a:t>
            </a:r>
            <a:r>
              <a:rPr lang="en-GB" altLang="zh-CN" sz="1050" dirty="0" err="1">
                <a:solidFill>
                  <a:srgbClr val="9876AA"/>
                </a:solidFill>
              </a:rPr>
              <a:t>menu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</a:t>
            </a:r>
            <a:r>
              <a:rPr lang="en-GB" altLang="zh-CN" sz="1050" dirty="0">
                <a:solidFill>
                  <a:srgbClr val="FF0000"/>
                </a:solidFill>
              </a:rPr>
              <a:t> let username = 'root';</a:t>
            </a:r>
            <a:br>
              <a:rPr lang="en-GB" altLang="zh-CN" sz="1050" dirty="0">
                <a:solidFill>
                  <a:srgbClr val="FF0000"/>
                </a:solidFill>
              </a:rPr>
            </a:br>
            <a:r>
              <a:rPr lang="en-GB" altLang="zh-CN" sz="1050" dirty="0">
                <a:solidFill>
                  <a:srgbClr val="FF0000"/>
                </a:solidFill>
              </a:rPr>
              <a:t>    let password = '123';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let </a:t>
            </a:r>
            <a:r>
              <a:rPr lang="en-GB" altLang="zh-CN" sz="1050" dirty="0"/>
              <a:t>headers = </a:t>
            </a:r>
            <a:r>
              <a:rPr lang="en-GB" altLang="zh-CN" sz="1050" dirty="0">
                <a:solidFill>
                  <a:srgbClr val="CC7832"/>
                </a:solidFill>
              </a:rPr>
              <a:t>new </a:t>
            </a:r>
            <a:r>
              <a:rPr lang="en-GB" altLang="zh-CN" sz="1050" b="1" i="1" dirty="0">
                <a:solidFill>
                  <a:srgbClr val="9876AA"/>
                </a:solidFill>
              </a:rPr>
              <a:t>Headers</a:t>
            </a:r>
            <a:r>
              <a:rPr lang="en-GB" altLang="zh-CN" sz="1050" dirty="0"/>
              <a:t>()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</a:t>
            </a:r>
            <a:r>
              <a:rPr lang="en-GB" altLang="zh-CN" sz="1050" dirty="0">
                <a:solidFill>
                  <a:srgbClr val="FF0000"/>
                </a:solidFill>
              </a:rPr>
              <a:t> </a:t>
            </a:r>
            <a:r>
              <a:rPr lang="en-GB" altLang="zh-CN" sz="1050" dirty="0" err="1">
                <a:solidFill>
                  <a:srgbClr val="FF0000"/>
                </a:solidFill>
              </a:rPr>
              <a:t>headers.set</a:t>
            </a:r>
            <a:r>
              <a:rPr lang="en-GB" altLang="zh-CN" sz="1050" dirty="0">
                <a:solidFill>
                  <a:srgbClr val="FF0000"/>
                </a:solidFill>
              </a:rPr>
              <a:t>('Authorization'</a:t>
            </a:r>
            <a:r>
              <a:rPr lang="en-GB" altLang="zh-CN" sz="1050" dirty="0">
                <a:solidFill>
                  <a:srgbClr val="CC7832"/>
                </a:solidFill>
              </a:rPr>
              <a:t>, </a:t>
            </a:r>
            <a:r>
              <a:rPr lang="en-GB" altLang="zh-CN" sz="1050" dirty="0">
                <a:solidFill>
                  <a:srgbClr val="6A8759"/>
                </a:solidFill>
              </a:rPr>
              <a:t>'Basic ' </a:t>
            </a:r>
            <a:r>
              <a:rPr lang="en-GB" altLang="zh-CN" sz="1050" dirty="0"/>
              <a:t>+ </a:t>
            </a:r>
            <a:r>
              <a:rPr lang="en-GB" altLang="zh-CN" sz="1050" dirty="0" err="1"/>
              <a:t>Buffer.</a:t>
            </a:r>
            <a:r>
              <a:rPr lang="en-GB" altLang="zh-CN" sz="1050" i="1" dirty="0" err="1">
                <a:solidFill>
                  <a:srgbClr val="FFC66D"/>
                </a:solidFill>
              </a:rPr>
              <a:t>from</a:t>
            </a:r>
            <a:r>
              <a:rPr lang="en-GB" altLang="zh-CN" sz="1050" dirty="0"/>
              <a:t>(username + </a:t>
            </a:r>
            <a:r>
              <a:rPr lang="en-GB" altLang="zh-CN" sz="1050" dirty="0">
                <a:solidFill>
                  <a:srgbClr val="6A8759"/>
                </a:solidFill>
              </a:rPr>
              <a:t>":" </a:t>
            </a:r>
            <a:r>
              <a:rPr lang="en-GB" altLang="zh-CN" sz="1050" dirty="0"/>
              <a:t>+ password).</a:t>
            </a:r>
            <a:r>
              <a:rPr lang="en-GB" altLang="zh-CN" sz="1050" dirty="0" err="1">
                <a:solidFill>
                  <a:srgbClr val="FFC66D"/>
                </a:solidFill>
              </a:rPr>
              <a:t>toString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6A8759"/>
                </a:solidFill>
              </a:rPr>
              <a:t>'base64'</a:t>
            </a:r>
            <a:r>
              <a:rPr lang="en-GB" altLang="zh-CN" sz="1050" dirty="0"/>
              <a:t>))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US" altLang="en-GB" sz="1050" dirty="0">
                <a:solidFill>
                  <a:srgbClr val="CC7832"/>
                </a:solidFill>
              </a:rPr>
              <a:t>//</a:t>
            </a:r>
            <a:r>
              <a:rPr lang="zh-CN" altLang="en-US" sz="1050" dirty="0">
                <a:solidFill>
                  <a:srgbClr val="CC7832"/>
                </a:solidFill>
              </a:rPr>
              <a:t>这里的</a:t>
            </a:r>
            <a:r>
              <a:rPr lang="en-US" altLang="zh-CN" sz="1050" dirty="0">
                <a:solidFill>
                  <a:srgbClr val="CC7832"/>
                </a:solidFill>
              </a:rPr>
              <a:t>header</a:t>
            </a:r>
            <a:r>
              <a:rPr lang="zh-CN" altLang="en-US" sz="1050" dirty="0">
                <a:solidFill>
                  <a:srgbClr val="CC7832"/>
                </a:solidFill>
              </a:rPr>
              <a:t>主要作用就是传到后端时进行权限认证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</a:t>
            </a:r>
            <a:r>
              <a:rPr lang="en-GB" altLang="zh-CN" sz="1050" dirty="0">
                <a:solidFill>
                  <a:srgbClr val="FFC66D"/>
                </a:solidFill>
              </a:rPr>
              <a:t>fetch</a:t>
            </a:r>
            <a:r>
              <a:rPr lang="en-GB" altLang="zh-CN" sz="1050" dirty="0"/>
              <a:t>(</a:t>
            </a:r>
            <a:r>
              <a:rPr lang="en-GB" altLang="zh-CN" sz="1050" dirty="0" err="1"/>
              <a:t>url</a:t>
            </a:r>
            <a:r>
              <a:rPr lang="en-GB" altLang="zh-CN" sz="1050" dirty="0">
                <a:solidFill>
                  <a:srgbClr val="CC7832"/>
                </a:solidFill>
              </a:rPr>
              <a:t>, </a:t>
            </a:r>
            <a:r>
              <a:rPr lang="en-GB" altLang="zh-CN" sz="1050" dirty="0"/>
              <a:t>{</a:t>
            </a:r>
            <a:br>
              <a:rPr lang="en-GB" altLang="zh-CN" sz="1050" dirty="0"/>
            </a:br>
            <a:r>
              <a:rPr lang="en-GB" altLang="zh-CN" sz="1050" dirty="0"/>
              <a:t>        </a:t>
            </a:r>
            <a:r>
              <a:rPr lang="en-GB" altLang="zh-CN" sz="1050" dirty="0">
                <a:solidFill>
                  <a:srgbClr val="9876AA"/>
                </a:solidFill>
              </a:rPr>
              <a:t>method</a:t>
            </a:r>
            <a:r>
              <a:rPr lang="en-GB" altLang="zh-CN" sz="1050" dirty="0"/>
              <a:t>: </a:t>
            </a:r>
            <a:r>
              <a:rPr lang="en-GB" altLang="zh-CN" sz="1050" dirty="0">
                <a:solidFill>
                  <a:srgbClr val="6A8759"/>
                </a:solidFill>
              </a:rPr>
              <a:t>'GET'</a:t>
            </a:r>
            <a:r>
              <a:rPr lang="en-GB" altLang="zh-CN" sz="1050" dirty="0">
                <a:solidFill>
                  <a:srgbClr val="CC7832"/>
                </a:solidFill>
              </a:rPr>
              <a:t>,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  </a:t>
            </a:r>
            <a:r>
              <a:rPr lang="en-GB" altLang="zh-CN" sz="1050" dirty="0">
                <a:solidFill>
                  <a:srgbClr val="9876AA"/>
                </a:solidFill>
              </a:rPr>
              <a:t>headers</a:t>
            </a:r>
            <a:r>
              <a:rPr lang="en-GB" altLang="zh-CN" sz="1050" dirty="0"/>
              <a:t>: headers</a:t>
            </a:r>
            <a:r>
              <a:rPr lang="en-GB" altLang="zh-CN" sz="1050" dirty="0">
                <a:solidFill>
                  <a:srgbClr val="CC7832"/>
                </a:solidFill>
              </a:rPr>
              <a:t>,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  </a:t>
            </a:r>
            <a:r>
              <a:rPr lang="en-GB" altLang="zh-CN" sz="1050" dirty="0">
                <a:solidFill>
                  <a:srgbClr val="FF0000"/>
                </a:solidFill>
              </a:rPr>
              <a:t>credentials: 'include'</a:t>
            </a:r>
            <a:r>
              <a:rPr lang="en-US" altLang="en-GB" sz="1050" dirty="0">
                <a:solidFill>
                  <a:srgbClr val="FF0000"/>
                </a:solidFill>
              </a:rPr>
              <a:t> //</a:t>
            </a:r>
            <a:r>
              <a:rPr lang="zh-CN" altLang="en-US" sz="1050" dirty="0">
                <a:solidFill>
                  <a:srgbClr val="FF0000"/>
                </a:solidFill>
              </a:rPr>
              <a:t>这是在将使用的</a:t>
            </a:r>
            <a:r>
              <a:rPr lang="en-US" altLang="zh-CN" sz="1050" dirty="0">
                <a:solidFill>
                  <a:srgbClr val="FF0000"/>
                </a:solidFill>
              </a:rPr>
              <a:t>**</a:t>
            </a:r>
            <a:r>
              <a:rPr lang="zh-CN" altLang="en-US" sz="1050" dirty="0">
                <a:solidFill>
                  <a:srgbClr val="FF0000"/>
                </a:solidFill>
              </a:rPr>
              <a:t>证书</a:t>
            </a:r>
            <a:r>
              <a:rPr lang="en-US" altLang="zh-CN" sz="1050" dirty="0">
                <a:solidFill>
                  <a:srgbClr val="FF0000"/>
                </a:solidFill>
              </a:rPr>
              <a:t>**</a:t>
            </a:r>
            <a:r>
              <a:rPr lang="zh-CN" altLang="en-US" sz="1050" dirty="0">
                <a:solidFill>
                  <a:srgbClr val="FF0000"/>
                </a:solidFill>
              </a:rPr>
              <a:t>也发送到后端</a:t>
            </a:r>
            <a:r>
              <a:rPr lang="en-US" altLang="zh-CN" sz="1050" dirty="0">
                <a:solidFill>
                  <a:srgbClr val="FF0000"/>
                </a:solidFill>
              </a:rPr>
              <a:t>,</a:t>
            </a:r>
            <a:r>
              <a:rPr lang="zh-CN" altLang="en-US" sz="1050" dirty="0">
                <a:solidFill>
                  <a:srgbClr val="FF0000"/>
                </a:solidFill>
              </a:rPr>
              <a:t>认证后实现跨域</a:t>
            </a:r>
            <a:br>
              <a:rPr lang="en-GB" altLang="zh-CN" sz="1050" dirty="0">
                <a:solidFill>
                  <a:srgbClr val="6A8759"/>
                </a:solidFill>
              </a:rPr>
            </a:br>
            <a:r>
              <a:rPr lang="en-GB" altLang="zh-CN" sz="1050" dirty="0">
                <a:solidFill>
                  <a:srgbClr val="6A8759"/>
                </a:solidFill>
              </a:rPr>
              <a:t>    </a:t>
            </a:r>
            <a:r>
              <a:rPr lang="en-GB" altLang="zh-CN" sz="1050" dirty="0"/>
              <a:t>}).</a:t>
            </a:r>
            <a:r>
              <a:rPr lang="en-GB" altLang="zh-CN" sz="1050" dirty="0">
                <a:solidFill>
                  <a:srgbClr val="FFC66D"/>
                </a:solidFill>
              </a:rPr>
              <a:t>then</a:t>
            </a:r>
            <a:r>
              <a:rPr lang="en-GB" altLang="zh-CN" sz="1050" dirty="0"/>
              <a:t>(response =&gt; </a:t>
            </a:r>
            <a:r>
              <a:rPr lang="en-GB" altLang="zh-CN" sz="1050" dirty="0" err="1"/>
              <a:t>response.</a:t>
            </a:r>
            <a:r>
              <a:rPr lang="en-GB" altLang="zh-CN" sz="1050" dirty="0" err="1">
                <a:solidFill>
                  <a:srgbClr val="FFC66D"/>
                </a:solidFill>
              </a:rPr>
              <a:t>text</a:t>
            </a:r>
            <a:r>
              <a:rPr lang="en-GB" altLang="zh-CN" sz="1050" dirty="0"/>
              <a:t>())</a:t>
            </a:r>
            <a:br>
              <a:rPr lang="en-GB" altLang="zh-CN" sz="1050" dirty="0"/>
            </a:br>
            <a:r>
              <a:rPr lang="en-GB" altLang="zh-CN" sz="1050" dirty="0"/>
              <a:t>        .</a:t>
            </a:r>
            <a:r>
              <a:rPr lang="en-GB" altLang="zh-CN" sz="1050" dirty="0">
                <a:solidFill>
                  <a:srgbClr val="FFC66D"/>
                </a:solidFill>
              </a:rPr>
              <a:t>then</a:t>
            </a:r>
            <a:r>
              <a:rPr lang="en-GB" altLang="zh-CN" sz="1050" dirty="0"/>
              <a:t>(data =&gt; {</a:t>
            </a:r>
            <a:br>
              <a:rPr lang="en-GB" altLang="zh-CN" sz="1050" dirty="0"/>
            </a:br>
            <a:r>
              <a:rPr lang="en-GB" altLang="zh-CN" sz="1050" dirty="0"/>
              <a:t>            </a:t>
            </a:r>
            <a:r>
              <a:rPr lang="en-GB" altLang="zh-CN" sz="1050" b="1" i="1" dirty="0" err="1">
                <a:solidFill>
                  <a:srgbClr val="9876AA"/>
                </a:solidFill>
              </a:rPr>
              <a:t>document</a:t>
            </a:r>
            <a:r>
              <a:rPr lang="en-GB" altLang="zh-CN" sz="1050" dirty="0" err="1"/>
              <a:t>.</a:t>
            </a:r>
            <a:r>
              <a:rPr lang="en-GB" altLang="zh-CN" sz="1050" dirty="0" err="1">
                <a:solidFill>
                  <a:srgbClr val="FFC66D"/>
                </a:solidFill>
              </a:rPr>
              <a:t>getElementById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6A8759"/>
                </a:solidFill>
              </a:rPr>
              <a:t>"info"</a:t>
            </a:r>
            <a:r>
              <a:rPr lang="en-GB" altLang="zh-CN" sz="1050" dirty="0"/>
              <a:t>).</a:t>
            </a:r>
            <a:r>
              <a:rPr lang="en-GB" altLang="zh-CN" sz="1050" dirty="0" err="1">
                <a:solidFill>
                  <a:srgbClr val="9876AA"/>
                </a:solidFill>
              </a:rPr>
              <a:t>innerText</a:t>
            </a:r>
            <a:r>
              <a:rPr lang="en-GB" altLang="zh-CN" sz="1050" dirty="0">
                <a:solidFill>
                  <a:srgbClr val="9876AA"/>
                </a:solidFill>
              </a:rPr>
              <a:t> </a:t>
            </a:r>
            <a:r>
              <a:rPr lang="en-GB" altLang="zh-CN" sz="1050" dirty="0"/>
              <a:t>= data</a:t>
            </a:r>
            <a:br>
              <a:rPr lang="en-GB" altLang="zh-CN" sz="1050" dirty="0"/>
            </a:br>
            <a:r>
              <a:rPr lang="en-GB" altLang="zh-CN" sz="1050" dirty="0"/>
              <a:t>        }).</a:t>
            </a:r>
            <a:r>
              <a:rPr lang="en-GB" altLang="zh-CN" sz="1050" dirty="0">
                <a:solidFill>
                  <a:srgbClr val="FFC66D"/>
                </a:solidFill>
              </a:rPr>
              <a:t>catch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CC7832"/>
                </a:solidFill>
              </a:rPr>
              <a:t>function </a:t>
            </a:r>
            <a:r>
              <a:rPr lang="en-GB" altLang="zh-CN" sz="1050" dirty="0"/>
              <a:t>(ex) {</a:t>
            </a:r>
            <a:br>
              <a:rPr lang="en-GB" altLang="zh-CN" sz="1050" dirty="0"/>
            </a:br>
            <a:r>
              <a:rPr lang="en-GB" altLang="zh-CN" sz="1050" dirty="0"/>
              <a:t>        </a:t>
            </a:r>
            <a:r>
              <a:rPr lang="en-GB" altLang="zh-CN" sz="1050" b="1" i="1" dirty="0" err="1">
                <a:solidFill>
                  <a:srgbClr val="9876AA"/>
                </a:solidFill>
              </a:rPr>
              <a:t>console</a:t>
            </a:r>
            <a:r>
              <a:rPr lang="en-GB" altLang="zh-CN" sz="1050" dirty="0" err="1"/>
              <a:t>.</a:t>
            </a:r>
            <a:r>
              <a:rPr lang="en-GB" altLang="zh-CN" sz="1050" dirty="0" err="1">
                <a:solidFill>
                  <a:srgbClr val="FFC66D"/>
                </a:solidFill>
              </a:rPr>
              <a:t>log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6A8759"/>
                </a:solidFill>
              </a:rPr>
              <a:t>'parsing failed'</a:t>
            </a:r>
            <a:r>
              <a:rPr lang="en-GB" altLang="zh-CN" sz="1050" dirty="0">
                <a:solidFill>
                  <a:srgbClr val="CC7832"/>
                </a:solidFill>
              </a:rPr>
              <a:t>, </a:t>
            </a:r>
            <a:r>
              <a:rPr lang="en-GB" altLang="zh-CN" sz="1050" dirty="0"/>
              <a:t>ex)</a:t>
            </a:r>
            <a:br>
              <a:rPr lang="en-GB" altLang="zh-CN" sz="1050" dirty="0"/>
            </a:br>
            <a:r>
              <a:rPr lang="en-GB" altLang="zh-CN" sz="1050" dirty="0"/>
              <a:t>    })</a:t>
            </a:r>
            <a:br>
              <a:rPr lang="en-GB" altLang="zh-CN" sz="1050" dirty="0"/>
            </a:br>
            <a:r>
              <a:rPr lang="en-GB" altLang="zh-CN" sz="1050" dirty="0"/>
              <a:t>    </a:t>
            </a:r>
            <a:r>
              <a:rPr lang="en-GB" altLang="zh-CN" sz="1050" dirty="0">
                <a:solidFill>
                  <a:srgbClr val="CC7832"/>
                </a:solidFill>
              </a:rPr>
              <a:t>return </a:t>
            </a:r>
            <a:r>
              <a:rPr lang="en-GB" altLang="zh-CN" sz="1050" dirty="0"/>
              <a:t>(</a:t>
            </a:r>
            <a:br>
              <a:rPr lang="en-GB" altLang="zh-CN" sz="1050" dirty="0"/>
            </a:br>
            <a:r>
              <a:rPr lang="en-GB" altLang="zh-CN" sz="1050" dirty="0"/>
              <a:t>        </a:t>
            </a:r>
            <a:r>
              <a:rPr lang="en-GB" altLang="zh-CN" sz="1050" dirty="0">
                <a:solidFill>
                  <a:srgbClr val="E8BF6A"/>
                </a:solidFill>
              </a:rPr>
              <a:t>&lt;div&gt;</a:t>
            </a:r>
            <a:br>
              <a:rPr lang="en-GB" altLang="zh-CN" sz="1050" dirty="0">
                <a:solidFill>
                  <a:srgbClr val="E8BF6A"/>
                </a:solidFill>
              </a:rPr>
            </a:br>
            <a:r>
              <a:rPr lang="en-GB" altLang="zh-CN" sz="1050" dirty="0">
                <a:solidFill>
                  <a:srgbClr val="E8BF6A"/>
                </a:solidFill>
              </a:rPr>
              <a:t>            &lt;h1 </a:t>
            </a:r>
            <a:r>
              <a:rPr lang="en-GB" altLang="zh-CN" sz="1050" dirty="0">
                <a:solidFill>
                  <a:srgbClr val="BABABA"/>
                </a:solidFill>
              </a:rPr>
              <a:t>id</a:t>
            </a:r>
            <a:r>
              <a:rPr lang="en-GB" altLang="zh-CN" sz="1050" dirty="0">
                <a:solidFill>
                  <a:srgbClr val="6A8759"/>
                </a:solidFill>
              </a:rPr>
              <a:t>="info"</a:t>
            </a:r>
            <a:r>
              <a:rPr lang="en-GB" altLang="zh-CN" sz="1050" dirty="0">
                <a:solidFill>
                  <a:srgbClr val="E8BF6A"/>
                </a:solidFill>
              </a:rPr>
              <a:t>&gt;</a:t>
            </a:r>
            <a:r>
              <a:rPr lang="en-GB" altLang="zh-CN" sz="1050" dirty="0"/>
              <a:t>Welcome</a:t>
            </a:r>
            <a:r>
              <a:rPr lang="en-GB" altLang="zh-CN" sz="1050" dirty="0">
                <a:solidFill>
                  <a:srgbClr val="E8BF6A"/>
                </a:solidFill>
              </a:rPr>
              <a:t>&lt;/h1&gt;</a:t>
            </a:r>
            <a:br>
              <a:rPr lang="en-GB" altLang="zh-CN" sz="1050" dirty="0">
                <a:solidFill>
                  <a:srgbClr val="E8BF6A"/>
                </a:solidFill>
              </a:rPr>
            </a:br>
            <a:r>
              <a:rPr lang="en-GB" altLang="zh-CN" sz="1050" dirty="0">
                <a:solidFill>
                  <a:srgbClr val="E8BF6A"/>
                </a:solidFill>
              </a:rPr>
              <a:t>        &lt;/div&gt;</a:t>
            </a:r>
            <a:br>
              <a:rPr lang="en-GB" altLang="zh-CN" sz="1050" dirty="0">
                <a:solidFill>
                  <a:srgbClr val="E8BF6A"/>
                </a:solidFill>
              </a:rPr>
            </a:br>
            <a:r>
              <a:rPr lang="en-GB" altLang="zh-CN" sz="1050" dirty="0">
                <a:solidFill>
                  <a:srgbClr val="E8BF6A"/>
                </a:solidFill>
              </a:rPr>
              <a:t>    </a:t>
            </a:r>
            <a:r>
              <a:rPr lang="en-GB" altLang="zh-CN" sz="1050" dirty="0"/>
              <a:t>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/>
              <a:t>}</a:t>
            </a:r>
            <a:br>
              <a:rPr lang="en-GB" altLang="zh-CN" sz="1050" dirty="0"/>
            </a:br>
            <a:r>
              <a:rPr lang="en-GB" altLang="zh-CN" sz="1050" dirty="0">
                <a:solidFill>
                  <a:srgbClr val="CC7832"/>
                </a:solidFill>
              </a:rPr>
              <a:t>export default </a:t>
            </a:r>
            <a:r>
              <a:rPr lang="en-GB" altLang="zh-CN" sz="1050" dirty="0">
                <a:solidFill>
                  <a:srgbClr val="FFC66D"/>
                </a:solidFill>
              </a:rPr>
              <a:t>Info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endParaRPr lang="zh-CN" altLang="en-US" sz="105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8304" y="1855014"/>
            <a:ext cx="1593378" cy="29832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03800" y="737235"/>
            <a:ext cx="40417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base64:</a:t>
            </a:r>
            <a:r>
              <a:rPr lang="zh-CN" altLang="en-US" sz="1400"/>
              <a:t>指的是对于一个给定的数据，将其二进制表示的每六位转化成一个对应的</a:t>
            </a:r>
            <a:r>
              <a:rPr lang="en-US" altLang="zh-CN" sz="1400"/>
              <a:t>ASCII</a:t>
            </a:r>
            <a:r>
              <a:rPr lang="zh-CN" altLang="en-US" sz="1400"/>
              <a:t>码字符。这种编码格式主要适用于处理一些特殊格式文件的传输，如图片，大字符串等。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 + Spring Security: </a:t>
            </a:r>
            <a:r>
              <a:rPr kumimoji="1" lang="en-US" altLang="zh-CN" dirty="0"/>
              <a:t>Back-end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3628" y="736303"/>
            <a:ext cx="6588732" cy="3940924"/>
          </a:xfrm>
        </p:spPr>
        <p:txBody>
          <a:bodyPr>
            <a:normAutofit/>
          </a:bodyPr>
          <a:lstStyle/>
          <a:p>
            <a:r>
              <a:rPr kumimoji="1" lang="en-US" altLang="zh-CN" sz="1500" dirty="0" err="1"/>
              <a:t>SpringSecurityApplication.java</a:t>
            </a:r>
            <a:endParaRPr kumimoji="1" lang="en-US" altLang="zh-CN" sz="1500" dirty="0"/>
          </a:p>
          <a:p>
            <a:endParaRPr kumimoji="1" lang="en-US" altLang="zh-CN" sz="1500" dirty="0"/>
          </a:p>
          <a:p>
            <a:endParaRPr kumimoji="1" lang="en-US" altLang="zh-CN" sz="1500" dirty="0"/>
          </a:p>
          <a:p>
            <a:endParaRPr kumimoji="1" lang="en-US" altLang="zh-CN" sz="1500" dirty="0"/>
          </a:p>
          <a:p>
            <a:endParaRPr kumimoji="1" lang="en-US" altLang="zh-CN" sz="1500" dirty="0"/>
          </a:p>
          <a:p>
            <a:endParaRPr kumimoji="1" lang="en-US" altLang="zh-CN" sz="1500" dirty="0"/>
          </a:p>
          <a:p>
            <a:endParaRPr kumimoji="1" lang="en-US" altLang="zh-CN" sz="1500" dirty="0"/>
          </a:p>
          <a:p>
            <a:r>
              <a:rPr kumimoji="1" lang="en-US" altLang="zh-CN" sz="1500" dirty="0" err="1"/>
              <a:t>application.properties</a:t>
            </a:r>
            <a:endParaRPr kumimoji="1" lang="zh-CN" altLang="en-US" sz="1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20661" y="1059582"/>
            <a:ext cx="599466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350" dirty="0">
                <a:solidFill>
                  <a:srgbClr val="BBB529"/>
                </a:solidFill>
              </a:rPr>
              <a:t>@</a:t>
            </a:r>
            <a:r>
              <a:rPr lang="en-GB" altLang="zh-CN" sz="1350" dirty="0" err="1">
                <a:solidFill>
                  <a:srgbClr val="BBB529"/>
                </a:solidFill>
              </a:rPr>
              <a:t>SpringBootApplication</a:t>
            </a:r>
            <a:r>
              <a:rPr lang="en-GB" altLang="zh-CN" sz="1350" dirty="0"/>
              <a:t>(</a:t>
            </a:r>
            <a:r>
              <a:rPr lang="en-GB" altLang="zh-CN" sz="1350" dirty="0">
                <a:solidFill>
                  <a:srgbClr val="D0D0FF"/>
                </a:solidFill>
              </a:rPr>
              <a:t>exclude</a:t>
            </a:r>
            <a:r>
              <a:rPr lang="en-GB" altLang="zh-CN" sz="1350" dirty="0"/>
              <a:t>= {</a:t>
            </a:r>
            <a:r>
              <a:rPr lang="en-GB" altLang="zh-CN" sz="1350" dirty="0" err="1"/>
              <a:t>DataSourceAutoConfiguration.</a:t>
            </a:r>
            <a:r>
              <a:rPr lang="en-GB" altLang="zh-CN" sz="1350" dirty="0" err="1">
                <a:solidFill>
                  <a:srgbClr val="CC7832"/>
                </a:solidFill>
              </a:rPr>
              <a:t>class</a:t>
            </a:r>
            <a:r>
              <a:rPr lang="en-GB" altLang="zh-CN" sz="1350" dirty="0"/>
              <a:t>})</a:t>
            </a:r>
            <a:br>
              <a:rPr lang="en-GB" altLang="zh-CN" sz="1350" dirty="0"/>
            </a:br>
            <a:r>
              <a:rPr lang="en-GB" altLang="zh-CN" sz="1350" dirty="0">
                <a:solidFill>
                  <a:srgbClr val="CC7832"/>
                </a:solidFill>
              </a:rPr>
              <a:t>public class </a:t>
            </a:r>
            <a:r>
              <a:rPr lang="en-GB" altLang="zh-CN" sz="1350" dirty="0" err="1"/>
              <a:t>SpringSecurityApplication</a:t>
            </a:r>
            <a:r>
              <a:rPr lang="en-GB" altLang="zh-CN" sz="1350" dirty="0"/>
              <a:t> {</a:t>
            </a:r>
            <a:br>
              <a:rPr lang="en-GB" altLang="zh-CN" sz="1350" dirty="0"/>
            </a:br>
            <a:r>
              <a:rPr lang="en-GB" altLang="zh-CN" sz="1350" dirty="0"/>
              <a:t>    </a:t>
            </a:r>
            <a:r>
              <a:rPr lang="en-GB" altLang="zh-CN" sz="1350" dirty="0">
                <a:solidFill>
                  <a:srgbClr val="CC7832"/>
                </a:solidFill>
              </a:rPr>
              <a:t>public static void </a:t>
            </a:r>
            <a:r>
              <a:rPr lang="en-GB" altLang="zh-CN" sz="1350" dirty="0">
                <a:solidFill>
                  <a:srgbClr val="FFC66D"/>
                </a:solidFill>
              </a:rPr>
              <a:t>main</a:t>
            </a:r>
            <a:r>
              <a:rPr lang="en-GB" altLang="zh-CN" sz="1350" dirty="0"/>
              <a:t>(String[] </a:t>
            </a:r>
            <a:r>
              <a:rPr lang="en-GB" altLang="zh-CN" sz="1350" dirty="0" err="1"/>
              <a:t>args</a:t>
            </a:r>
            <a:r>
              <a:rPr lang="en-GB" altLang="zh-CN" sz="1350" dirty="0"/>
              <a:t>) {</a:t>
            </a:r>
            <a:br>
              <a:rPr lang="en-GB" altLang="zh-CN" sz="1350" dirty="0"/>
            </a:br>
            <a:r>
              <a:rPr lang="en-GB" altLang="zh-CN" sz="1350" dirty="0"/>
              <a:t>        </a:t>
            </a:r>
            <a:r>
              <a:rPr lang="en-GB" altLang="zh-CN" sz="1350" dirty="0" err="1"/>
              <a:t>SpringApplication.</a:t>
            </a:r>
            <a:r>
              <a:rPr lang="en-GB" altLang="zh-CN" sz="1350" i="1" dirty="0" err="1"/>
              <a:t>run</a:t>
            </a:r>
            <a:r>
              <a:rPr lang="en-GB" altLang="zh-CN" sz="1350" dirty="0"/>
              <a:t>(</a:t>
            </a:r>
            <a:r>
              <a:rPr lang="en-GB" altLang="zh-CN" sz="1350" dirty="0" err="1"/>
              <a:t>SpringSecurityApplication.</a:t>
            </a:r>
            <a:r>
              <a:rPr lang="en-GB" altLang="zh-CN" sz="1350" dirty="0" err="1">
                <a:solidFill>
                  <a:srgbClr val="CC7832"/>
                </a:solidFill>
              </a:rPr>
              <a:t>class</a:t>
            </a:r>
            <a:r>
              <a:rPr lang="en-GB" altLang="zh-CN" sz="1350" dirty="0">
                <a:solidFill>
                  <a:srgbClr val="CC7832"/>
                </a:solidFill>
              </a:rPr>
              <a:t>, </a:t>
            </a:r>
            <a:r>
              <a:rPr lang="en-GB" altLang="zh-CN" sz="1350" dirty="0" err="1"/>
              <a:t>args</a:t>
            </a:r>
            <a:r>
              <a:rPr lang="en-GB" altLang="zh-CN" sz="1350" dirty="0"/>
              <a:t>)</a:t>
            </a:r>
            <a:r>
              <a:rPr lang="en-GB" altLang="zh-CN" sz="1350" dirty="0">
                <a:solidFill>
                  <a:srgbClr val="CC7832"/>
                </a:solidFill>
              </a:rPr>
              <a:t>;</a:t>
            </a:r>
            <a:br>
              <a:rPr lang="en-GB" altLang="zh-CN" sz="1350" dirty="0">
                <a:solidFill>
                  <a:srgbClr val="CC7832"/>
                </a:solidFill>
              </a:rPr>
            </a:br>
            <a:r>
              <a:rPr lang="en-GB" altLang="zh-CN" sz="1350" dirty="0">
                <a:solidFill>
                  <a:srgbClr val="CC7832"/>
                </a:solidFill>
              </a:rPr>
              <a:t>    </a:t>
            </a:r>
            <a:r>
              <a:rPr lang="en-GB" altLang="zh-CN" sz="1350" dirty="0"/>
              <a:t>}</a:t>
            </a:r>
            <a:br>
              <a:rPr lang="en-GB" altLang="zh-CN" sz="1350" dirty="0"/>
            </a:br>
            <a:r>
              <a:rPr lang="en-GB" altLang="zh-CN" sz="1350" dirty="0"/>
              <a:t>}</a:t>
            </a:r>
            <a:endParaRPr lang="zh-CN" altLang="en-US" sz="1350" dirty="0"/>
          </a:p>
        </p:txBody>
      </p:sp>
      <p:sp>
        <p:nvSpPr>
          <p:cNvPr id="6" name="矩形 5"/>
          <p:cNvSpPr/>
          <p:nvPr/>
        </p:nvSpPr>
        <p:spPr>
          <a:xfrm>
            <a:off x="1520661" y="3003799"/>
            <a:ext cx="3429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sz="1350" dirty="0" err="1">
                <a:solidFill>
                  <a:srgbClr val="FF0000"/>
                </a:solidFill>
              </a:rPr>
              <a:t>spring.security</a:t>
            </a:r>
            <a:r>
              <a:rPr lang="en-GB" altLang="zh-CN" sz="1350" dirty="0" err="1">
                <a:solidFill>
                  <a:srgbClr val="CC7832"/>
                </a:solidFill>
              </a:rPr>
              <a:t>.user.name</a:t>
            </a:r>
            <a:r>
              <a:rPr lang="en-GB" altLang="zh-CN" sz="1350" dirty="0">
                <a:solidFill>
                  <a:srgbClr val="808080"/>
                </a:solidFill>
              </a:rPr>
              <a:t>=</a:t>
            </a:r>
            <a:r>
              <a:rPr lang="en-GB" altLang="zh-CN" sz="1350" dirty="0">
                <a:solidFill>
                  <a:srgbClr val="6A8759"/>
                </a:solidFill>
              </a:rPr>
              <a:t>root</a:t>
            </a:r>
            <a:br>
              <a:rPr lang="en-GB" altLang="zh-CN" sz="1350" dirty="0">
                <a:solidFill>
                  <a:srgbClr val="6A8759"/>
                </a:solidFill>
              </a:rPr>
            </a:br>
            <a:r>
              <a:rPr lang="en-GB" altLang="zh-CN" sz="1350" dirty="0" err="1">
                <a:solidFill>
                  <a:srgbClr val="CC7832"/>
                </a:solidFill>
              </a:rPr>
              <a:t>spring.security.user.password</a:t>
            </a:r>
            <a:r>
              <a:rPr lang="en-GB" altLang="zh-CN" sz="1350" dirty="0">
                <a:solidFill>
                  <a:srgbClr val="808080"/>
                </a:solidFill>
              </a:rPr>
              <a:t>=</a:t>
            </a:r>
            <a:r>
              <a:rPr lang="en-GB" altLang="zh-CN" sz="1350" dirty="0">
                <a:solidFill>
                  <a:srgbClr val="6A8759"/>
                </a:solidFill>
              </a:rPr>
              <a:t>123</a:t>
            </a:r>
            <a:endParaRPr lang="zh-CN" altLang="en-US" sz="13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 + Spring Security: </a:t>
            </a:r>
            <a:r>
              <a:rPr kumimoji="1" lang="en-US" altLang="zh-CN" dirty="0"/>
              <a:t>Back-end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3628" y="736303"/>
            <a:ext cx="6588732" cy="3940924"/>
          </a:xfrm>
        </p:spPr>
        <p:txBody>
          <a:bodyPr>
            <a:normAutofit/>
          </a:bodyPr>
          <a:lstStyle/>
          <a:p>
            <a:r>
              <a:rPr kumimoji="1" lang="en-US" altLang="zh-CN" sz="1500" dirty="0" err="1"/>
              <a:t>GreetingController.java</a:t>
            </a:r>
            <a:endParaRPr kumimoji="1" lang="zh-CN" altLang="en-US" sz="1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21042" y="1111697"/>
            <a:ext cx="5265204" cy="383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350" dirty="0">
                <a:solidFill>
                  <a:srgbClr val="BBB529"/>
                </a:solidFill>
              </a:rPr>
              <a:t>@</a:t>
            </a:r>
            <a:r>
              <a:rPr lang="en-GB" altLang="zh-CN" sz="1350" dirty="0" err="1">
                <a:solidFill>
                  <a:srgbClr val="BBB529"/>
                </a:solidFill>
              </a:rPr>
              <a:t>CrossOrigin</a:t>
            </a:r>
            <a:r>
              <a:rPr lang="en-GB" altLang="zh-CN" sz="1350" dirty="0"/>
              <a:t>(</a:t>
            </a:r>
            <a:r>
              <a:rPr lang="en-GB" altLang="zh-CN" sz="1350" dirty="0" err="1">
                <a:solidFill>
                  <a:srgbClr val="D0D0FF"/>
                </a:solidFill>
              </a:rPr>
              <a:t>maxAge</a:t>
            </a:r>
            <a:r>
              <a:rPr lang="en-GB" altLang="zh-CN" sz="1350" dirty="0">
                <a:solidFill>
                  <a:srgbClr val="D0D0FF"/>
                </a:solidFill>
              </a:rPr>
              <a:t> </a:t>
            </a:r>
            <a:r>
              <a:rPr lang="en-GB" altLang="zh-CN" sz="1350" dirty="0"/>
              <a:t>= </a:t>
            </a:r>
            <a:r>
              <a:rPr lang="en-GB" altLang="zh-CN" sz="1350" dirty="0">
                <a:solidFill>
                  <a:srgbClr val="6897BB"/>
                </a:solidFill>
              </a:rPr>
              <a:t>3600</a:t>
            </a:r>
            <a:r>
              <a:rPr lang="en-US" altLang="en-GB" sz="1350" dirty="0">
                <a:solidFill>
                  <a:srgbClr val="6897BB"/>
                </a:solidFill>
              </a:rPr>
              <a:t>//</a:t>
            </a:r>
            <a:r>
              <a:rPr lang="zh-CN" altLang="en-US" sz="1350" dirty="0">
                <a:solidFill>
                  <a:srgbClr val="6897BB"/>
                </a:solidFill>
              </a:rPr>
              <a:t>设置跨域权限过期时间，单位为秒</a:t>
            </a:r>
            <a:r>
              <a:rPr lang="en-GB" altLang="zh-CN" sz="1350" dirty="0"/>
              <a:t>)</a:t>
            </a:r>
            <a:br>
              <a:rPr lang="en-GB" altLang="zh-CN" sz="1350" dirty="0"/>
            </a:br>
            <a:r>
              <a:rPr lang="en-GB" altLang="zh-CN" sz="1350" dirty="0">
                <a:solidFill>
                  <a:srgbClr val="BBB529"/>
                </a:solidFill>
              </a:rPr>
              <a:t>@</a:t>
            </a:r>
            <a:r>
              <a:rPr lang="en-GB" altLang="zh-CN" sz="1350" dirty="0" err="1">
                <a:solidFill>
                  <a:srgbClr val="BBB529"/>
                </a:solidFill>
              </a:rPr>
              <a:t>RestController</a:t>
            </a:r>
            <a:br>
              <a:rPr lang="en-GB" altLang="zh-CN" sz="1350" dirty="0">
                <a:solidFill>
                  <a:srgbClr val="BBB529"/>
                </a:solidFill>
              </a:rPr>
            </a:br>
            <a:r>
              <a:rPr lang="en-GB" altLang="zh-CN" sz="1350" dirty="0">
                <a:solidFill>
                  <a:srgbClr val="CC7832"/>
                </a:solidFill>
              </a:rPr>
              <a:t>public class </a:t>
            </a:r>
            <a:r>
              <a:rPr lang="en-GB" altLang="zh-CN" sz="1350" dirty="0" err="1"/>
              <a:t>GreetingController</a:t>
            </a:r>
            <a:r>
              <a:rPr lang="en-GB" altLang="zh-CN" sz="1350" dirty="0"/>
              <a:t> {</a:t>
            </a:r>
            <a:br>
              <a:rPr lang="en-GB" altLang="zh-CN" sz="1350" dirty="0"/>
            </a:br>
            <a:r>
              <a:rPr lang="en-GB" altLang="zh-CN" sz="1350" dirty="0"/>
              <a:t>   </a:t>
            </a:r>
            <a:r>
              <a:rPr lang="en-GB" altLang="zh-CN" sz="1350" dirty="0">
                <a:solidFill>
                  <a:srgbClr val="BBB529"/>
                </a:solidFill>
              </a:rPr>
              <a:t>@</a:t>
            </a:r>
            <a:r>
              <a:rPr lang="en-GB" altLang="zh-CN" sz="1350" dirty="0" err="1">
                <a:solidFill>
                  <a:srgbClr val="BBB529"/>
                </a:solidFill>
              </a:rPr>
              <a:t>GetMapping</a:t>
            </a:r>
            <a:r>
              <a:rPr lang="en-GB" altLang="zh-CN" sz="1350" dirty="0"/>
              <a:t>(</a:t>
            </a:r>
            <a:r>
              <a:rPr lang="en-GB" altLang="zh-CN" sz="1350" dirty="0">
                <a:solidFill>
                  <a:srgbClr val="6A8759"/>
                </a:solidFill>
              </a:rPr>
              <a:t>"/about"</a:t>
            </a:r>
            <a:r>
              <a:rPr lang="en-GB" altLang="zh-CN" sz="1350" dirty="0"/>
              <a:t>)</a:t>
            </a:r>
            <a:br>
              <a:rPr lang="en-GB" altLang="zh-CN" sz="1350" dirty="0"/>
            </a:br>
            <a:r>
              <a:rPr lang="en-GB" altLang="zh-CN" sz="1350" dirty="0"/>
              <a:t>   </a:t>
            </a:r>
            <a:r>
              <a:rPr lang="en-GB" altLang="zh-CN" sz="1350" dirty="0">
                <a:solidFill>
                  <a:srgbClr val="CC7832"/>
                </a:solidFill>
              </a:rPr>
              <a:t>public </a:t>
            </a:r>
            <a:r>
              <a:rPr lang="en-GB" altLang="zh-CN" sz="1350" dirty="0"/>
              <a:t>String </a:t>
            </a:r>
            <a:r>
              <a:rPr lang="en-GB" altLang="zh-CN" sz="1350" dirty="0" err="1">
                <a:solidFill>
                  <a:srgbClr val="FFC66D"/>
                </a:solidFill>
              </a:rPr>
              <a:t>getAbout</a:t>
            </a:r>
            <a:r>
              <a:rPr lang="en-GB" altLang="zh-CN" sz="1350" dirty="0"/>
              <a:t>() {</a:t>
            </a:r>
            <a:br>
              <a:rPr lang="en-GB" altLang="zh-CN" sz="1350" dirty="0"/>
            </a:br>
            <a:r>
              <a:rPr lang="en-GB" altLang="zh-CN" sz="1350" dirty="0"/>
              <a:t>      </a:t>
            </a:r>
            <a:r>
              <a:rPr lang="en-GB" altLang="zh-CN" sz="1350" dirty="0">
                <a:solidFill>
                  <a:srgbClr val="CC7832"/>
                </a:solidFill>
              </a:rPr>
              <a:t>return </a:t>
            </a:r>
            <a:r>
              <a:rPr lang="en-GB" altLang="zh-CN" sz="1350" dirty="0">
                <a:solidFill>
                  <a:srgbClr val="6A8759"/>
                </a:solidFill>
              </a:rPr>
              <a:t>"This is a Spring security sample"</a:t>
            </a:r>
            <a:r>
              <a:rPr lang="en-GB" altLang="zh-CN" sz="1350" dirty="0">
                <a:solidFill>
                  <a:srgbClr val="CC7832"/>
                </a:solidFill>
              </a:rPr>
              <a:t>;</a:t>
            </a:r>
            <a:br>
              <a:rPr lang="en-GB" altLang="zh-CN" sz="1350" dirty="0">
                <a:solidFill>
                  <a:srgbClr val="CC7832"/>
                </a:solidFill>
              </a:rPr>
            </a:br>
            <a:r>
              <a:rPr lang="en-GB" altLang="zh-CN" sz="1350" dirty="0">
                <a:solidFill>
                  <a:srgbClr val="CC7832"/>
                </a:solidFill>
              </a:rPr>
              <a:t>   </a:t>
            </a:r>
            <a:r>
              <a:rPr lang="en-GB" altLang="zh-CN" sz="1350" dirty="0"/>
              <a:t>}</a:t>
            </a:r>
            <a:br>
              <a:rPr lang="en-GB" altLang="zh-CN" sz="1350" dirty="0"/>
            </a:br>
            <a:br>
              <a:rPr lang="en-GB" altLang="zh-CN" sz="1350" dirty="0"/>
            </a:br>
            <a:r>
              <a:rPr lang="en-GB" altLang="zh-CN" sz="1350" dirty="0"/>
              <a:t>   </a:t>
            </a:r>
            <a:r>
              <a:rPr lang="en-GB" altLang="zh-CN" sz="1350" dirty="0">
                <a:solidFill>
                  <a:srgbClr val="BBB529"/>
                </a:solidFill>
              </a:rPr>
              <a:t>@</a:t>
            </a:r>
            <a:r>
              <a:rPr lang="en-GB" altLang="zh-CN" sz="1350" dirty="0" err="1">
                <a:solidFill>
                  <a:srgbClr val="BBB529"/>
                </a:solidFill>
              </a:rPr>
              <a:t>GetMapping</a:t>
            </a:r>
            <a:r>
              <a:rPr lang="en-GB" altLang="zh-CN" sz="1350" dirty="0"/>
              <a:t>(</a:t>
            </a:r>
            <a:r>
              <a:rPr lang="en-GB" altLang="zh-CN" sz="1350" dirty="0">
                <a:solidFill>
                  <a:srgbClr val="6A8759"/>
                </a:solidFill>
              </a:rPr>
              <a:t>"/users"</a:t>
            </a:r>
            <a:r>
              <a:rPr lang="en-GB" altLang="zh-CN" sz="1350" dirty="0"/>
              <a:t>)</a:t>
            </a:r>
            <a:br>
              <a:rPr lang="en-GB" altLang="zh-CN" sz="1350" dirty="0"/>
            </a:br>
            <a:r>
              <a:rPr lang="en-GB" altLang="zh-CN" sz="1350" dirty="0"/>
              <a:t>   </a:t>
            </a:r>
            <a:r>
              <a:rPr lang="en-GB" altLang="zh-CN" sz="1350" dirty="0">
                <a:solidFill>
                  <a:srgbClr val="CC7832"/>
                </a:solidFill>
              </a:rPr>
              <a:t>public </a:t>
            </a:r>
            <a:r>
              <a:rPr lang="en-GB" altLang="zh-CN" sz="1350" dirty="0"/>
              <a:t>String </a:t>
            </a:r>
            <a:r>
              <a:rPr lang="en-GB" altLang="zh-CN" sz="1350" dirty="0" err="1">
                <a:solidFill>
                  <a:srgbClr val="FFC66D"/>
                </a:solidFill>
              </a:rPr>
              <a:t>getUser</a:t>
            </a:r>
            <a:r>
              <a:rPr lang="en-GB" altLang="zh-CN" sz="1350" dirty="0"/>
              <a:t>() {</a:t>
            </a:r>
            <a:br>
              <a:rPr lang="en-GB" altLang="zh-CN" sz="1350" dirty="0"/>
            </a:br>
            <a:r>
              <a:rPr lang="en-GB" altLang="zh-CN" sz="1350" dirty="0"/>
              <a:t>      </a:t>
            </a:r>
            <a:r>
              <a:rPr lang="en-GB" altLang="zh-CN" sz="1350" dirty="0">
                <a:solidFill>
                  <a:srgbClr val="CC7832"/>
                </a:solidFill>
              </a:rPr>
              <a:t>return </a:t>
            </a:r>
            <a:r>
              <a:rPr lang="en-GB" altLang="zh-CN" sz="1350" dirty="0">
                <a:solidFill>
                  <a:srgbClr val="6A8759"/>
                </a:solidFill>
              </a:rPr>
              <a:t>"I am a user"</a:t>
            </a:r>
            <a:r>
              <a:rPr lang="en-GB" altLang="zh-CN" sz="1350" dirty="0">
                <a:solidFill>
                  <a:srgbClr val="CC7832"/>
                </a:solidFill>
              </a:rPr>
              <a:t>;</a:t>
            </a:r>
            <a:br>
              <a:rPr lang="en-GB" altLang="zh-CN" sz="1350" dirty="0">
                <a:solidFill>
                  <a:srgbClr val="CC7832"/>
                </a:solidFill>
              </a:rPr>
            </a:br>
            <a:r>
              <a:rPr lang="en-GB" altLang="zh-CN" sz="1350" dirty="0">
                <a:solidFill>
                  <a:srgbClr val="CC7832"/>
                </a:solidFill>
              </a:rPr>
              <a:t>   </a:t>
            </a:r>
            <a:r>
              <a:rPr lang="en-GB" altLang="zh-CN" sz="1350" dirty="0"/>
              <a:t>}</a:t>
            </a:r>
            <a:br>
              <a:rPr lang="en-GB" altLang="zh-CN" sz="1350" dirty="0"/>
            </a:br>
            <a:br>
              <a:rPr lang="en-GB" altLang="zh-CN" sz="1350" dirty="0"/>
            </a:br>
            <a:r>
              <a:rPr lang="en-GB" altLang="zh-CN" sz="1350" dirty="0"/>
              <a:t>   </a:t>
            </a:r>
            <a:r>
              <a:rPr lang="en-GB" altLang="zh-CN" sz="1350" dirty="0">
                <a:solidFill>
                  <a:srgbClr val="BBB529"/>
                </a:solidFill>
              </a:rPr>
              <a:t>@</a:t>
            </a:r>
            <a:r>
              <a:rPr lang="en-GB" altLang="zh-CN" sz="1350" dirty="0" err="1">
                <a:solidFill>
                  <a:srgbClr val="BBB529"/>
                </a:solidFill>
              </a:rPr>
              <a:t>GetMapping</a:t>
            </a:r>
            <a:r>
              <a:rPr lang="en-GB" altLang="zh-CN" sz="1350" dirty="0"/>
              <a:t>(</a:t>
            </a:r>
            <a:r>
              <a:rPr lang="en-GB" altLang="zh-CN" sz="1350" dirty="0">
                <a:solidFill>
                  <a:srgbClr val="6A8759"/>
                </a:solidFill>
              </a:rPr>
              <a:t>"/"</a:t>
            </a:r>
            <a:r>
              <a:rPr lang="en-GB" altLang="zh-CN" sz="1350" dirty="0"/>
              <a:t>)</a:t>
            </a:r>
            <a:br>
              <a:rPr lang="en-GB" altLang="zh-CN" sz="1350" dirty="0"/>
            </a:br>
            <a:r>
              <a:rPr lang="en-GB" altLang="zh-CN" sz="1350" dirty="0"/>
              <a:t>   </a:t>
            </a:r>
            <a:r>
              <a:rPr lang="en-GB" altLang="zh-CN" sz="1350" dirty="0">
                <a:solidFill>
                  <a:srgbClr val="CC7832"/>
                </a:solidFill>
              </a:rPr>
              <a:t>public </a:t>
            </a:r>
            <a:r>
              <a:rPr lang="en-GB" altLang="zh-CN" sz="1350" dirty="0"/>
              <a:t>String </a:t>
            </a:r>
            <a:r>
              <a:rPr lang="en-GB" altLang="zh-CN" sz="1350" dirty="0" err="1">
                <a:solidFill>
                  <a:srgbClr val="FFC66D"/>
                </a:solidFill>
              </a:rPr>
              <a:t>getHome</a:t>
            </a:r>
            <a:r>
              <a:rPr lang="en-GB" altLang="zh-CN" sz="1350" dirty="0"/>
              <a:t>() {</a:t>
            </a:r>
            <a:br>
              <a:rPr lang="en-GB" altLang="zh-CN" sz="1350" dirty="0"/>
            </a:br>
            <a:r>
              <a:rPr lang="en-GB" altLang="zh-CN" sz="1350" dirty="0"/>
              <a:t>      </a:t>
            </a:r>
            <a:r>
              <a:rPr lang="en-GB" altLang="zh-CN" sz="1350" dirty="0">
                <a:solidFill>
                  <a:srgbClr val="CC7832"/>
                </a:solidFill>
              </a:rPr>
              <a:t>return </a:t>
            </a:r>
            <a:r>
              <a:rPr lang="en-GB" altLang="zh-CN" sz="1350" dirty="0">
                <a:solidFill>
                  <a:srgbClr val="6A8759"/>
                </a:solidFill>
              </a:rPr>
              <a:t>"Let' start!"</a:t>
            </a:r>
            <a:r>
              <a:rPr lang="en-GB" altLang="zh-CN" sz="1350" dirty="0">
                <a:solidFill>
                  <a:srgbClr val="CC7832"/>
                </a:solidFill>
              </a:rPr>
              <a:t>;</a:t>
            </a:r>
            <a:br>
              <a:rPr lang="en-GB" altLang="zh-CN" sz="1350" dirty="0">
                <a:solidFill>
                  <a:srgbClr val="CC7832"/>
                </a:solidFill>
              </a:rPr>
            </a:br>
            <a:r>
              <a:rPr lang="en-GB" altLang="zh-CN" sz="1350" dirty="0">
                <a:solidFill>
                  <a:srgbClr val="CC7832"/>
                </a:solidFill>
              </a:rPr>
              <a:t>   </a:t>
            </a:r>
            <a:r>
              <a:rPr lang="en-GB" altLang="zh-CN" sz="1350" dirty="0"/>
              <a:t>}</a:t>
            </a:r>
            <a:br>
              <a:rPr lang="en-GB" altLang="zh-CN" sz="1350" dirty="0"/>
            </a:br>
            <a:r>
              <a:rPr lang="en-GB" altLang="zh-CN" sz="1350" dirty="0"/>
              <a:t>}</a:t>
            </a:r>
            <a:endParaRPr lang="zh-CN" altLang="en-US" sz="13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 + Spring Security: </a:t>
            </a:r>
            <a:r>
              <a:rPr kumimoji="1" lang="en-US" altLang="zh-CN" dirty="0"/>
              <a:t>Back-end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76" y="771550"/>
            <a:ext cx="6588732" cy="3940924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SecurityConfig.java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95830" y="554990"/>
            <a:ext cx="6846570" cy="45732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GB" altLang="zh-CN" sz="1200" dirty="0">
                <a:solidFill>
                  <a:srgbClr val="BBB529"/>
                </a:solidFill>
              </a:rPr>
              <a:t>@Configuration</a:t>
            </a:r>
            <a:br>
              <a:rPr lang="en-GB" altLang="zh-CN" sz="1200" dirty="0">
                <a:solidFill>
                  <a:srgbClr val="BBB529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public class </a:t>
            </a:r>
            <a:r>
              <a:rPr lang="en-GB" altLang="zh-CN" sz="1200" dirty="0" err="1"/>
              <a:t>SecurityConfig</a:t>
            </a:r>
            <a:r>
              <a:rPr lang="en-GB" altLang="zh-CN" sz="1200" dirty="0"/>
              <a:t> </a:t>
            </a:r>
            <a:r>
              <a:rPr lang="en-GB" altLang="zh-CN" sz="1200" dirty="0">
                <a:solidFill>
                  <a:srgbClr val="CC7832"/>
                </a:solidFill>
              </a:rPr>
              <a:t>extends </a:t>
            </a:r>
            <a:r>
              <a:rPr lang="en-GB" altLang="zh-CN" sz="1200" dirty="0" err="1"/>
              <a:t>WebSecurityConfigurerAdapter</a:t>
            </a:r>
            <a:r>
              <a:rPr lang="en-GB" altLang="zh-CN" sz="1200" dirty="0"/>
              <a:t> {</a:t>
            </a:r>
            <a:br>
              <a:rPr lang="en-GB" altLang="zh-CN" sz="1200" dirty="0"/>
            </a:br>
            <a:r>
              <a:rPr lang="en-GB" altLang="zh-CN" sz="1200" dirty="0"/>
              <a:t>    </a:t>
            </a:r>
            <a:r>
              <a:rPr lang="en-GB" altLang="zh-CN" sz="1200" dirty="0">
                <a:solidFill>
                  <a:srgbClr val="BBB529"/>
                </a:solidFill>
              </a:rPr>
              <a:t>@Override</a:t>
            </a:r>
            <a:br>
              <a:rPr lang="en-GB" altLang="zh-CN" sz="1200" dirty="0">
                <a:solidFill>
                  <a:srgbClr val="BBB529"/>
                </a:solidFill>
              </a:rPr>
            </a:br>
            <a:r>
              <a:rPr lang="en-GB" altLang="zh-CN" sz="1200" dirty="0">
                <a:solidFill>
                  <a:srgbClr val="BBB529"/>
                </a:solidFill>
              </a:rPr>
              <a:t>    </a:t>
            </a:r>
            <a:r>
              <a:rPr lang="en-GB" altLang="zh-CN" sz="1200" dirty="0">
                <a:solidFill>
                  <a:srgbClr val="CC7832"/>
                </a:solidFill>
              </a:rPr>
              <a:t>protected void </a:t>
            </a:r>
            <a:r>
              <a:rPr lang="en-GB" altLang="zh-CN" sz="1200" dirty="0">
                <a:solidFill>
                  <a:srgbClr val="FFC66D"/>
                </a:solidFill>
              </a:rPr>
              <a:t>configure</a:t>
            </a:r>
            <a:r>
              <a:rPr lang="en-GB" altLang="zh-CN" sz="1200" dirty="0"/>
              <a:t>(</a:t>
            </a:r>
            <a:r>
              <a:rPr lang="en-GB" altLang="zh-CN" sz="1200" dirty="0" err="1"/>
              <a:t>HttpSecurity</a:t>
            </a:r>
            <a:r>
              <a:rPr lang="en-GB" altLang="zh-CN" sz="1200" dirty="0"/>
              <a:t> http) </a:t>
            </a:r>
            <a:r>
              <a:rPr lang="en-GB" altLang="zh-CN" sz="1200" dirty="0">
                <a:solidFill>
                  <a:srgbClr val="CC7832"/>
                </a:solidFill>
              </a:rPr>
              <a:t>throws </a:t>
            </a:r>
            <a:r>
              <a:rPr lang="en-GB" altLang="zh-CN" sz="1200" dirty="0"/>
              <a:t>Exception {</a:t>
            </a:r>
            <a:br>
              <a:rPr lang="en-GB" altLang="zh-CN" sz="1200" dirty="0"/>
            </a:br>
            <a:r>
              <a:rPr lang="en-GB" altLang="zh-CN" sz="1200" dirty="0"/>
              <a:t>        </a:t>
            </a:r>
            <a:r>
              <a:rPr lang="en-GB" altLang="zh-CN" sz="1200" dirty="0" err="1"/>
              <a:t>http.cors</a:t>
            </a:r>
            <a:r>
              <a:rPr lang="en-GB" altLang="zh-CN" sz="1200" dirty="0"/>
              <a:t>()</a:t>
            </a:r>
            <a:endParaRPr lang="en-GB" altLang="zh-CN" sz="1200" dirty="0">
              <a:solidFill>
                <a:srgbClr val="CC7832"/>
              </a:solidFill>
            </a:endParaRPr>
          </a:p>
          <a:p>
            <a:r>
              <a:rPr lang="zh-CN" altLang="en-US" sz="1200" dirty="0">
                <a:solidFill>
                  <a:srgbClr val="CC7832"/>
                </a:solidFill>
              </a:rPr>
              <a:t>                </a:t>
            </a:r>
            <a:r>
              <a:rPr lang="en-US" altLang="zh-CN" sz="1200" dirty="0"/>
              <a:t>.and()</a:t>
            </a:r>
            <a:br>
              <a:rPr lang="en-US" altLang="zh-CN" sz="1200" dirty="0"/>
            </a:br>
            <a:r>
              <a:rPr lang="zh-CN" altLang="en-US" sz="1200" dirty="0"/>
              <a:t>                </a:t>
            </a:r>
            <a:r>
              <a:rPr lang="en-US" altLang="zh-CN" sz="1200" dirty="0"/>
              <a:t>.</a:t>
            </a:r>
            <a:r>
              <a:rPr lang="en-US" altLang="zh-CN" sz="1200" dirty="0" err="1"/>
              <a:t>authorizeRequests</a:t>
            </a:r>
            <a:r>
              <a:rPr lang="en-US" altLang="zh-CN" sz="1200" dirty="0"/>
              <a:t>(authorize -&gt; authorize</a:t>
            </a:r>
            <a:br>
              <a:rPr lang="en-US" altLang="zh-CN" sz="1200" dirty="0"/>
            </a:br>
            <a:r>
              <a:rPr lang="en-US" altLang="zh-CN" sz="1200" dirty="0"/>
              <a:t>       </a:t>
            </a:r>
            <a:r>
              <a:rPr lang="zh-CN" altLang="en-US" sz="1200" dirty="0"/>
              <a:t>              </a:t>
            </a:r>
            <a:r>
              <a:rPr lang="en-US" altLang="zh-CN" sz="1200" dirty="0"/>
              <a:t> .</a:t>
            </a:r>
            <a:r>
              <a:rPr lang="en-US" altLang="zh-CN" sz="1200" dirty="0" err="1"/>
              <a:t>antMatchers</a:t>
            </a:r>
            <a:r>
              <a:rPr lang="en-US" altLang="zh-CN" sz="1200" dirty="0"/>
              <a:t>(</a:t>
            </a:r>
            <a:r>
              <a:rPr lang="en-US" altLang="zh-CN" sz="1200" dirty="0">
                <a:solidFill>
                  <a:srgbClr val="6A8759"/>
                </a:solidFill>
              </a:rPr>
              <a:t>“/”</a:t>
            </a:r>
            <a:r>
              <a:rPr lang="en-US" altLang="zh-CN" sz="1200" dirty="0"/>
              <a:t>).</a:t>
            </a:r>
            <a:r>
              <a:rPr lang="en-US" altLang="zh-CN" sz="1200" dirty="0" err="1"/>
              <a:t>permitAll</a:t>
            </a:r>
            <a:r>
              <a:rPr lang="en-US" altLang="zh-CN" sz="1200" dirty="0"/>
              <a:t>()</a:t>
            </a:r>
            <a:br>
              <a:rPr lang="en-US" altLang="zh-CN" sz="1200" dirty="0"/>
            </a:br>
            <a:r>
              <a:rPr lang="en-US" altLang="zh-CN" sz="1200" dirty="0"/>
              <a:t>       </a:t>
            </a:r>
            <a:r>
              <a:rPr lang="zh-CN" altLang="en-US" sz="1200" dirty="0"/>
              <a:t>              </a:t>
            </a:r>
            <a:r>
              <a:rPr lang="en-US" altLang="zh-CN" sz="1200" dirty="0"/>
              <a:t> .</a:t>
            </a:r>
            <a:r>
              <a:rPr lang="en-US" altLang="zh-CN" sz="1200" dirty="0" err="1"/>
              <a:t>antMatchers</a:t>
            </a:r>
            <a:r>
              <a:rPr lang="en-US" altLang="zh-CN" sz="1200" dirty="0"/>
              <a:t>(</a:t>
            </a:r>
            <a:r>
              <a:rPr lang="en-US" altLang="zh-CN" sz="1200" dirty="0">
                <a:solidFill>
                  <a:srgbClr val="6A8759"/>
                </a:solidFill>
              </a:rPr>
              <a:t>“/users”</a:t>
            </a:r>
            <a:r>
              <a:rPr lang="en-US" altLang="zh-CN" sz="1200" dirty="0">
                <a:solidFill>
                  <a:srgbClr val="CC7832"/>
                </a:solidFill>
              </a:rPr>
              <a:t>,</a:t>
            </a:r>
            <a:r>
              <a:rPr lang="en-US" altLang="zh-CN" sz="1200" dirty="0">
                <a:solidFill>
                  <a:srgbClr val="6A8759"/>
                </a:solidFill>
              </a:rPr>
              <a:t>“/about”</a:t>
            </a:r>
            <a:r>
              <a:rPr lang="en-US" altLang="zh-CN" sz="1200" dirty="0"/>
              <a:t>).authenticated()</a:t>
            </a:r>
            <a:br>
              <a:rPr lang="en-US" altLang="zh-CN" sz="1200" dirty="0"/>
            </a:br>
            <a:r>
              <a:rPr lang="zh-CN" altLang="en-US" sz="1200" dirty="0"/>
              <a:t>                 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r>
              <a:rPr lang="zh-CN" altLang="en-US" sz="1200" dirty="0"/>
              <a:t>                 </a:t>
            </a:r>
            <a:r>
              <a:rPr lang="en-US" altLang="zh-CN" sz="1200" dirty="0"/>
              <a:t>.</a:t>
            </a:r>
            <a:r>
              <a:rPr lang="en-US" altLang="zh-CN" sz="1200" dirty="0" err="1"/>
              <a:t>httpBasic</a:t>
            </a:r>
            <a:r>
              <a:rPr lang="en-US" altLang="zh-CN" sz="1200" dirty="0"/>
              <a:t>(</a:t>
            </a:r>
            <a:r>
              <a:rPr lang="en-US" altLang="zh-CN" sz="1200" i="1" dirty="0" err="1"/>
              <a:t>withDefaults</a:t>
            </a:r>
            <a:r>
              <a:rPr lang="en-US" altLang="zh-CN" sz="1200" dirty="0"/>
              <a:t>())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</a:t>
            </a:r>
            <a:r>
              <a:rPr lang="en-GB" altLang="zh-CN" sz="1200" dirty="0"/>
              <a:t>}</a:t>
            </a:r>
            <a:br>
              <a:rPr lang="en-GB" altLang="zh-CN" sz="1200" dirty="0"/>
            </a:br>
            <a:r>
              <a:rPr lang="en-GB" altLang="zh-CN" sz="1200" dirty="0"/>
              <a:t>    </a:t>
            </a:r>
            <a:r>
              <a:rPr lang="en-GB" altLang="zh-CN" sz="1200" dirty="0">
                <a:solidFill>
                  <a:srgbClr val="BBB529"/>
                </a:solidFill>
              </a:rPr>
              <a:t>@Bean</a:t>
            </a:r>
            <a:br>
              <a:rPr lang="en-GB" altLang="zh-CN" sz="1200" dirty="0">
                <a:solidFill>
                  <a:srgbClr val="BBB529"/>
                </a:solidFill>
              </a:rPr>
            </a:br>
            <a:r>
              <a:rPr lang="en-GB" altLang="zh-CN" sz="1200" dirty="0">
                <a:solidFill>
                  <a:srgbClr val="BBB529"/>
                </a:solidFill>
              </a:rPr>
              <a:t>    </a:t>
            </a:r>
            <a:r>
              <a:rPr lang="en-GB" altLang="zh-CN" sz="1200" dirty="0">
                <a:solidFill>
                  <a:srgbClr val="CC7832"/>
                </a:solidFill>
              </a:rPr>
              <a:t>public </a:t>
            </a:r>
            <a:r>
              <a:rPr lang="en-GB" altLang="zh-CN" sz="1200" dirty="0" err="1"/>
              <a:t>CorsConfigurationSource</a:t>
            </a:r>
            <a:r>
              <a:rPr lang="en-GB" altLang="zh-CN" sz="1200" dirty="0"/>
              <a:t> </a:t>
            </a:r>
            <a:r>
              <a:rPr lang="en-GB" altLang="zh-CN" sz="1200" dirty="0" err="1">
                <a:solidFill>
                  <a:srgbClr val="FFC66D"/>
                </a:solidFill>
              </a:rPr>
              <a:t>corsConfigurationSource</a:t>
            </a:r>
            <a:r>
              <a:rPr lang="en-GB" altLang="zh-CN" sz="1200" dirty="0"/>
              <a:t>() {</a:t>
            </a:r>
            <a:br>
              <a:rPr lang="en-GB" altLang="zh-CN" sz="1200" dirty="0"/>
            </a:br>
            <a:r>
              <a:rPr lang="en-GB" altLang="zh-CN" sz="1200" dirty="0"/>
              <a:t>        </a:t>
            </a:r>
            <a:r>
              <a:rPr lang="en-GB" altLang="zh-CN" sz="1200" dirty="0">
                <a:solidFill>
                  <a:srgbClr val="CC7832"/>
                </a:solidFill>
              </a:rPr>
              <a:t>final </a:t>
            </a:r>
            <a:r>
              <a:rPr lang="en-GB" altLang="zh-CN" sz="1200" dirty="0" err="1"/>
              <a:t>CorsConfiguration</a:t>
            </a:r>
            <a:r>
              <a:rPr lang="en-GB" altLang="zh-CN" sz="1200" dirty="0"/>
              <a:t> configuration = </a:t>
            </a:r>
            <a:r>
              <a:rPr lang="en-GB" altLang="zh-CN" sz="1200" dirty="0">
                <a:solidFill>
                  <a:srgbClr val="CC7832"/>
                </a:solidFill>
              </a:rPr>
              <a:t>new </a:t>
            </a:r>
            <a:r>
              <a:rPr lang="en-GB" altLang="zh-CN" sz="1200" dirty="0" err="1"/>
              <a:t>CorsConfiguration</a:t>
            </a:r>
            <a:r>
              <a:rPr lang="en-GB" altLang="zh-CN" sz="1200" dirty="0"/>
              <a:t>()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  </a:t>
            </a:r>
            <a:r>
              <a:rPr lang="en-GB" altLang="zh-CN" sz="1200" dirty="0" err="1"/>
              <a:t>configuration.setAllowedOrigins</a:t>
            </a:r>
            <a:r>
              <a:rPr lang="en-GB" altLang="zh-CN" sz="1200" dirty="0"/>
              <a:t>(</a:t>
            </a:r>
            <a:r>
              <a:rPr lang="en-GB" altLang="zh-CN" sz="1200" dirty="0" err="1"/>
              <a:t>ImmutableList.</a:t>
            </a:r>
            <a:r>
              <a:rPr lang="en-GB" altLang="zh-CN" sz="1200" i="1" dirty="0" err="1"/>
              <a:t>of</a:t>
            </a:r>
            <a:r>
              <a:rPr lang="en-GB" altLang="zh-CN" sz="1200" dirty="0"/>
              <a:t>(</a:t>
            </a:r>
            <a:r>
              <a:rPr lang="en-GB" altLang="zh-CN" sz="1200" dirty="0">
                <a:solidFill>
                  <a:srgbClr val="6A8759"/>
                </a:solidFill>
              </a:rPr>
              <a:t>"*"</a:t>
            </a:r>
            <a:r>
              <a:rPr lang="en-GB" altLang="zh-CN" sz="1200" dirty="0"/>
              <a:t>))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  </a:t>
            </a:r>
            <a:r>
              <a:rPr lang="en-GB" altLang="zh-CN" sz="1200" dirty="0" err="1"/>
              <a:t>configuration.setAllowedMethods</a:t>
            </a:r>
            <a:r>
              <a:rPr lang="en-GB" altLang="zh-CN" sz="1200" dirty="0"/>
              <a:t>(</a:t>
            </a:r>
            <a:r>
              <a:rPr lang="en-GB" altLang="zh-CN" sz="1200" dirty="0" err="1"/>
              <a:t>ImmutableList.</a:t>
            </a:r>
            <a:r>
              <a:rPr lang="en-GB" altLang="zh-CN" sz="1200" i="1" dirty="0" err="1"/>
              <a:t>of</a:t>
            </a:r>
            <a:r>
              <a:rPr lang="en-GB" altLang="zh-CN" sz="1200" dirty="0"/>
              <a:t>(</a:t>
            </a:r>
            <a:r>
              <a:rPr lang="en-GB" altLang="zh-CN" sz="1200" dirty="0">
                <a:solidFill>
                  <a:srgbClr val="6A8759"/>
                </a:solidFill>
              </a:rPr>
              <a:t>"HEAD"</a:t>
            </a:r>
            <a:r>
              <a:rPr lang="en-GB" altLang="zh-CN" sz="1200" dirty="0">
                <a:solidFill>
                  <a:srgbClr val="CC7832"/>
                </a:solidFill>
              </a:rPr>
              <a:t>, </a:t>
            </a:r>
            <a:r>
              <a:rPr lang="en-GB" altLang="zh-CN" sz="1200" dirty="0">
                <a:solidFill>
                  <a:srgbClr val="6A8759"/>
                </a:solidFill>
              </a:rPr>
              <a:t>"GET"</a:t>
            </a:r>
            <a:r>
              <a:rPr lang="en-GB" altLang="zh-CN" sz="1200" dirty="0">
                <a:solidFill>
                  <a:srgbClr val="CC7832"/>
                </a:solidFill>
              </a:rPr>
              <a:t>, </a:t>
            </a:r>
            <a:r>
              <a:rPr lang="en-GB" altLang="zh-CN" sz="1200" dirty="0">
                <a:solidFill>
                  <a:srgbClr val="6A8759"/>
                </a:solidFill>
              </a:rPr>
              <a:t>"POST"</a:t>
            </a:r>
            <a:r>
              <a:rPr lang="en-GB" altLang="zh-CN" sz="1200" dirty="0">
                <a:solidFill>
                  <a:srgbClr val="CC7832"/>
                </a:solidFill>
              </a:rPr>
              <a:t>, </a:t>
            </a:r>
            <a:r>
              <a:rPr lang="en-GB" altLang="zh-CN" sz="1200" dirty="0">
                <a:solidFill>
                  <a:srgbClr val="6A8759"/>
                </a:solidFill>
              </a:rPr>
              <a:t>"PUT"</a:t>
            </a:r>
            <a:r>
              <a:rPr lang="en-GB" altLang="zh-CN" sz="1200" dirty="0">
                <a:solidFill>
                  <a:srgbClr val="CC7832"/>
                </a:solidFill>
              </a:rPr>
              <a:t>, </a:t>
            </a:r>
            <a:r>
              <a:rPr lang="en-GB" altLang="zh-CN" sz="1200" dirty="0">
                <a:solidFill>
                  <a:srgbClr val="6A8759"/>
                </a:solidFill>
              </a:rPr>
              <a:t>"DELETE"</a:t>
            </a:r>
            <a:r>
              <a:rPr lang="en-GB" altLang="zh-CN" sz="1200" dirty="0">
                <a:solidFill>
                  <a:srgbClr val="CC7832"/>
                </a:solidFill>
              </a:rPr>
              <a:t>, </a:t>
            </a:r>
            <a:r>
              <a:rPr lang="en-GB" altLang="zh-CN" sz="1200" dirty="0">
                <a:solidFill>
                  <a:srgbClr val="6A8759"/>
                </a:solidFill>
              </a:rPr>
              <a:t>"PATCH"</a:t>
            </a:r>
            <a:r>
              <a:rPr lang="en-GB" altLang="zh-CN" sz="1200" dirty="0"/>
              <a:t>))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  </a:t>
            </a:r>
            <a:r>
              <a:rPr lang="en-GB" altLang="zh-CN" sz="1200" dirty="0" err="1">
                <a:solidFill>
                  <a:srgbClr val="FF0000"/>
                </a:solidFill>
              </a:rPr>
              <a:t>configuration.setAllowCredentials</a:t>
            </a:r>
            <a:r>
              <a:rPr lang="en-GB" altLang="zh-CN" sz="1200" dirty="0">
                <a:solidFill>
                  <a:srgbClr val="FF0000"/>
                </a:solidFill>
              </a:rPr>
              <a:t>(true);</a:t>
            </a:r>
            <a:br>
              <a:rPr lang="en-GB" altLang="zh-CN" sz="1200" dirty="0">
                <a:solidFill>
                  <a:srgbClr val="FF0000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  </a:t>
            </a:r>
            <a:r>
              <a:rPr lang="en-GB" altLang="zh-CN" sz="1200" dirty="0" err="1"/>
              <a:t>configuration.setAllowedHeaders</a:t>
            </a:r>
            <a:r>
              <a:rPr lang="en-GB" altLang="zh-CN" sz="1200" dirty="0"/>
              <a:t>(</a:t>
            </a:r>
            <a:r>
              <a:rPr lang="en-GB" altLang="zh-CN" sz="1200" dirty="0" err="1"/>
              <a:t>ImmutableList.</a:t>
            </a:r>
            <a:r>
              <a:rPr lang="en-GB" altLang="zh-CN" sz="1200" i="1" dirty="0" err="1"/>
              <a:t>of</a:t>
            </a:r>
            <a:r>
              <a:rPr lang="en-GB" altLang="zh-CN" sz="1200" dirty="0"/>
              <a:t>(</a:t>
            </a:r>
            <a:r>
              <a:rPr lang="en-GB" altLang="zh-CN" sz="1200" dirty="0">
                <a:solidFill>
                  <a:srgbClr val="6A8759"/>
                </a:solidFill>
              </a:rPr>
              <a:t>"Authorization"</a:t>
            </a:r>
            <a:r>
              <a:rPr lang="en-GB" altLang="zh-CN" sz="1200" dirty="0">
                <a:solidFill>
                  <a:srgbClr val="CC7832"/>
                </a:solidFill>
              </a:rPr>
              <a:t>, </a:t>
            </a:r>
            <a:r>
              <a:rPr lang="en-GB" altLang="zh-CN" sz="1200" dirty="0">
                <a:solidFill>
                  <a:srgbClr val="6A8759"/>
                </a:solidFill>
              </a:rPr>
              <a:t>"Cache-Control"</a:t>
            </a:r>
            <a:r>
              <a:rPr lang="en-GB" altLang="zh-CN" sz="1200" dirty="0">
                <a:solidFill>
                  <a:srgbClr val="CC7832"/>
                </a:solidFill>
              </a:rPr>
              <a:t>, </a:t>
            </a:r>
            <a:r>
              <a:rPr lang="en-GB" altLang="zh-CN" sz="1200" dirty="0">
                <a:solidFill>
                  <a:srgbClr val="6A8759"/>
                </a:solidFill>
              </a:rPr>
              <a:t>"Content-Type"</a:t>
            </a:r>
            <a:r>
              <a:rPr lang="en-GB" altLang="zh-CN" sz="1200" dirty="0"/>
              <a:t>))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  final </a:t>
            </a:r>
            <a:r>
              <a:rPr lang="en-GB" altLang="zh-CN" sz="1200" dirty="0" err="1"/>
              <a:t>UrlBasedCorsConfigurationSource</a:t>
            </a:r>
            <a:r>
              <a:rPr lang="en-GB" altLang="zh-CN" sz="1200" dirty="0"/>
              <a:t> source = </a:t>
            </a:r>
            <a:r>
              <a:rPr lang="en-GB" altLang="zh-CN" sz="1200" dirty="0">
                <a:solidFill>
                  <a:srgbClr val="CC7832"/>
                </a:solidFill>
              </a:rPr>
              <a:t>new </a:t>
            </a:r>
            <a:r>
              <a:rPr lang="en-GB" altLang="zh-CN" sz="1200" dirty="0" err="1"/>
              <a:t>UrlBasedCorsConfigurationSource</a:t>
            </a:r>
            <a:r>
              <a:rPr lang="en-GB" altLang="zh-CN" sz="1200" dirty="0"/>
              <a:t>()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  </a:t>
            </a:r>
            <a:r>
              <a:rPr lang="en-GB" altLang="zh-CN" sz="1200" dirty="0" err="1"/>
              <a:t>source.registerCorsConfiguration</a:t>
            </a:r>
            <a:r>
              <a:rPr lang="en-GB" altLang="zh-CN" sz="1200" dirty="0"/>
              <a:t>(</a:t>
            </a:r>
            <a:r>
              <a:rPr lang="en-GB" altLang="zh-CN" sz="1200" dirty="0">
                <a:solidFill>
                  <a:srgbClr val="6A8759"/>
                </a:solidFill>
              </a:rPr>
              <a:t>"/**"</a:t>
            </a:r>
            <a:r>
              <a:rPr lang="en-GB" altLang="zh-CN" sz="1200" dirty="0">
                <a:solidFill>
                  <a:srgbClr val="CC7832"/>
                </a:solidFill>
              </a:rPr>
              <a:t>, </a:t>
            </a:r>
            <a:r>
              <a:rPr lang="en-GB" altLang="zh-CN" sz="1200" dirty="0"/>
              <a:t>configuration)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    return </a:t>
            </a:r>
            <a:r>
              <a:rPr lang="en-GB" altLang="zh-CN" sz="1200" dirty="0"/>
              <a:t>source</a:t>
            </a:r>
            <a:r>
              <a:rPr lang="en-GB" altLang="zh-CN" sz="1200" dirty="0">
                <a:solidFill>
                  <a:srgbClr val="CC7832"/>
                </a:solidFill>
              </a:rPr>
              <a:t>;</a:t>
            </a:r>
            <a:br>
              <a:rPr lang="en-GB" altLang="zh-CN" sz="1200" dirty="0">
                <a:solidFill>
                  <a:srgbClr val="CC7832"/>
                </a:solidFill>
              </a:rPr>
            </a:br>
            <a:r>
              <a:rPr lang="en-GB" altLang="zh-CN" sz="1200" dirty="0">
                <a:solidFill>
                  <a:srgbClr val="CC7832"/>
                </a:solidFill>
              </a:rPr>
              <a:t>    </a:t>
            </a:r>
            <a:r>
              <a:rPr lang="en-GB" altLang="zh-CN" sz="1200" dirty="0"/>
              <a:t>}</a:t>
            </a:r>
            <a:br>
              <a:rPr lang="en-GB" altLang="zh-CN" sz="1200" dirty="0"/>
            </a:br>
            <a:r>
              <a:rPr lang="en-GB" altLang="zh-CN" sz="1200" dirty="0"/>
              <a:t>}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 + Spring Security: </a:t>
            </a:r>
            <a:r>
              <a:rPr kumimoji="1" lang="en-US" altLang="zh-CN" dirty="0"/>
              <a:t>Back-end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753709"/>
            <a:ext cx="6588732" cy="3940924"/>
          </a:xfrm>
        </p:spPr>
        <p:txBody>
          <a:bodyPr>
            <a:normAutofit/>
          </a:bodyPr>
          <a:lstStyle/>
          <a:p>
            <a:r>
              <a:rPr kumimoji="1" lang="en-US" altLang="zh-CN" sz="1500" dirty="0" err="1"/>
              <a:t>CorsConfig.java</a:t>
            </a:r>
            <a:endParaRPr kumimoji="1" lang="zh-CN" altLang="en-US" sz="1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6966" y="1093647"/>
            <a:ext cx="499517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350" dirty="0">
                <a:solidFill>
                  <a:srgbClr val="BBB529"/>
                </a:solidFill>
              </a:rPr>
              <a:t>@Configuration</a:t>
            </a:r>
            <a:br>
              <a:rPr lang="en-GB" altLang="zh-CN" sz="1350" dirty="0">
                <a:solidFill>
                  <a:srgbClr val="BBB529"/>
                </a:solidFill>
              </a:rPr>
            </a:br>
            <a:r>
              <a:rPr lang="en-GB" altLang="zh-CN" sz="1350" dirty="0">
                <a:solidFill>
                  <a:srgbClr val="CC7832"/>
                </a:solidFill>
              </a:rPr>
              <a:t>public class </a:t>
            </a:r>
            <a:r>
              <a:rPr lang="en-GB" altLang="zh-CN" sz="1350" dirty="0" err="1"/>
              <a:t>CorsConfig</a:t>
            </a:r>
            <a:r>
              <a:rPr lang="en-GB" altLang="zh-CN" sz="1350" dirty="0"/>
              <a:t> </a:t>
            </a:r>
            <a:r>
              <a:rPr lang="en-GB" altLang="zh-CN" sz="1350" dirty="0">
                <a:solidFill>
                  <a:srgbClr val="CC7832"/>
                </a:solidFill>
              </a:rPr>
              <a:t>implements </a:t>
            </a:r>
            <a:r>
              <a:rPr lang="en-GB" altLang="zh-CN" sz="1350" dirty="0" err="1"/>
              <a:t>WebMvcConfigurer</a:t>
            </a:r>
            <a:r>
              <a:rPr lang="en-GB" altLang="zh-CN" sz="1350" dirty="0"/>
              <a:t> {</a:t>
            </a:r>
            <a:br>
              <a:rPr lang="en-GB" altLang="zh-CN" sz="1350" dirty="0"/>
            </a:br>
            <a:br>
              <a:rPr lang="en-GB" altLang="zh-CN" sz="1350" dirty="0"/>
            </a:br>
            <a:r>
              <a:rPr lang="en-GB" altLang="zh-CN" sz="1350" dirty="0"/>
              <a:t>    </a:t>
            </a:r>
            <a:r>
              <a:rPr lang="en-GB" altLang="zh-CN" sz="1350" dirty="0">
                <a:solidFill>
                  <a:srgbClr val="BBB529"/>
                </a:solidFill>
              </a:rPr>
              <a:t>@Override</a:t>
            </a:r>
            <a:br>
              <a:rPr lang="en-GB" altLang="zh-CN" sz="1350" dirty="0">
                <a:solidFill>
                  <a:srgbClr val="BBB529"/>
                </a:solidFill>
              </a:rPr>
            </a:br>
            <a:r>
              <a:rPr lang="en-GB" altLang="zh-CN" sz="1350" dirty="0">
                <a:solidFill>
                  <a:srgbClr val="BBB529"/>
                </a:solidFill>
              </a:rPr>
              <a:t>    </a:t>
            </a:r>
            <a:r>
              <a:rPr lang="en-GB" altLang="zh-CN" sz="1350" dirty="0">
                <a:solidFill>
                  <a:srgbClr val="CC7832"/>
                </a:solidFill>
              </a:rPr>
              <a:t>public void </a:t>
            </a:r>
            <a:r>
              <a:rPr lang="en-GB" altLang="zh-CN" sz="1350" dirty="0" err="1">
                <a:solidFill>
                  <a:srgbClr val="FFC66D"/>
                </a:solidFill>
              </a:rPr>
              <a:t>addCorsMappings</a:t>
            </a:r>
            <a:r>
              <a:rPr lang="en-GB" altLang="zh-CN" sz="1350" dirty="0"/>
              <a:t>(</a:t>
            </a:r>
            <a:r>
              <a:rPr lang="en-GB" altLang="zh-CN" sz="1350" dirty="0" err="1"/>
              <a:t>CorsRegistry</a:t>
            </a:r>
            <a:r>
              <a:rPr lang="en-GB" altLang="zh-CN" sz="1350" dirty="0"/>
              <a:t> registry) {</a:t>
            </a:r>
            <a:br>
              <a:rPr lang="en-GB" altLang="zh-CN" sz="1350" dirty="0"/>
            </a:br>
            <a:r>
              <a:rPr lang="en-GB" altLang="zh-CN" sz="1350" dirty="0"/>
              <a:t>        </a:t>
            </a:r>
            <a:r>
              <a:rPr lang="en-GB" altLang="zh-CN" sz="1350" dirty="0" err="1"/>
              <a:t>registry.addMapping</a:t>
            </a:r>
            <a:r>
              <a:rPr lang="en-GB" altLang="zh-CN" sz="1350" dirty="0"/>
              <a:t>(</a:t>
            </a:r>
            <a:r>
              <a:rPr lang="en-GB" altLang="zh-CN" sz="1350" dirty="0">
                <a:solidFill>
                  <a:srgbClr val="6A8759"/>
                </a:solidFill>
              </a:rPr>
              <a:t>"/**"</a:t>
            </a:r>
            <a:r>
              <a:rPr lang="en-GB" altLang="zh-CN" sz="1350" dirty="0"/>
              <a:t>)</a:t>
            </a:r>
            <a:br>
              <a:rPr lang="en-GB" altLang="zh-CN" sz="1350" dirty="0"/>
            </a:br>
            <a:r>
              <a:rPr lang="en-GB" altLang="zh-CN" sz="1350" dirty="0"/>
              <a:t>                .</a:t>
            </a:r>
            <a:r>
              <a:rPr lang="en-GB" altLang="zh-CN" sz="1350" dirty="0" err="1"/>
              <a:t>allowedOrigins</a:t>
            </a:r>
            <a:r>
              <a:rPr lang="en-GB" altLang="zh-CN" sz="1350" dirty="0"/>
              <a:t>(</a:t>
            </a:r>
            <a:r>
              <a:rPr lang="en-GB" altLang="zh-CN" sz="1350" dirty="0">
                <a:solidFill>
                  <a:srgbClr val="6A8759"/>
                </a:solidFill>
              </a:rPr>
              <a:t>"*"</a:t>
            </a:r>
            <a:r>
              <a:rPr lang="en-GB" altLang="zh-CN" sz="1350" dirty="0"/>
              <a:t>)</a:t>
            </a:r>
            <a:br>
              <a:rPr lang="en-GB" altLang="zh-CN" sz="1350" dirty="0"/>
            </a:br>
            <a:r>
              <a:rPr lang="en-GB" altLang="zh-CN" sz="1350" dirty="0"/>
              <a:t>                .</a:t>
            </a:r>
            <a:r>
              <a:rPr lang="en-GB" altLang="zh-CN" sz="1350" dirty="0" err="1"/>
              <a:t>allowedMethods</a:t>
            </a:r>
            <a:r>
              <a:rPr lang="en-GB" altLang="zh-CN" sz="1350" dirty="0"/>
              <a:t>(</a:t>
            </a:r>
            <a:r>
              <a:rPr lang="en-GB" altLang="zh-CN" sz="1350" dirty="0">
                <a:solidFill>
                  <a:srgbClr val="6A8759"/>
                </a:solidFill>
              </a:rPr>
              <a:t>"*"</a:t>
            </a:r>
            <a:r>
              <a:rPr lang="en-GB" altLang="zh-CN" sz="1350" dirty="0"/>
              <a:t>)</a:t>
            </a:r>
            <a:br>
              <a:rPr lang="en-GB" altLang="zh-CN" sz="1350" dirty="0"/>
            </a:br>
            <a:r>
              <a:rPr lang="en-GB" altLang="zh-CN" sz="1350" dirty="0"/>
              <a:t>                .</a:t>
            </a:r>
            <a:r>
              <a:rPr lang="en-GB" altLang="zh-CN" sz="1350" dirty="0" err="1"/>
              <a:t>allowedHeaders</a:t>
            </a:r>
            <a:r>
              <a:rPr lang="en-GB" altLang="zh-CN" sz="1350" dirty="0"/>
              <a:t>(</a:t>
            </a:r>
            <a:r>
              <a:rPr lang="en-GB" altLang="zh-CN" sz="1350" dirty="0">
                <a:solidFill>
                  <a:srgbClr val="6A8759"/>
                </a:solidFill>
              </a:rPr>
              <a:t>"*"</a:t>
            </a:r>
            <a:r>
              <a:rPr lang="en-GB" altLang="zh-CN" sz="1350" dirty="0"/>
              <a:t>)</a:t>
            </a:r>
            <a:br>
              <a:rPr lang="en-GB" altLang="zh-CN" sz="1350" dirty="0"/>
            </a:br>
            <a:r>
              <a:rPr lang="en-GB" altLang="zh-CN" sz="1350" dirty="0"/>
              <a:t>                .</a:t>
            </a:r>
            <a:r>
              <a:rPr lang="en-GB" altLang="zh-CN" sz="1350" dirty="0" err="1"/>
              <a:t>exposedHeaders</a:t>
            </a:r>
            <a:r>
              <a:rPr lang="en-GB" altLang="zh-CN" sz="1350" dirty="0"/>
              <a:t>(</a:t>
            </a:r>
            <a:r>
              <a:rPr lang="en-GB" altLang="zh-CN" sz="1350" dirty="0" err="1"/>
              <a:t>HttpHeaders.</a:t>
            </a:r>
            <a:r>
              <a:rPr lang="en-GB" altLang="zh-CN" sz="1350" i="1" dirty="0" err="1">
                <a:solidFill>
                  <a:srgbClr val="9876AA"/>
                </a:solidFill>
              </a:rPr>
              <a:t>SET_COOKIE</a:t>
            </a:r>
            <a:r>
              <a:rPr lang="en-GB" altLang="zh-CN" sz="1350" dirty="0"/>
              <a:t>)</a:t>
            </a:r>
            <a:br>
              <a:rPr lang="en-GB" altLang="zh-CN" sz="1350" dirty="0"/>
            </a:br>
            <a:r>
              <a:rPr lang="en-GB" altLang="zh-CN" sz="1350" dirty="0"/>
              <a:t>                .</a:t>
            </a:r>
            <a:r>
              <a:rPr lang="en-GB" altLang="zh-CN" sz="1350" dirty="0" err="1"/>
              <a:t>allowCredentials</a:t>
            </a:r>
            <a:r>
              <a:rPr lang="en-GB" altLang="zh-CN" sz="1350" dirty="0"/>
              <a:t>(</a:t>
            </a:r>
            <a:r>
              <a:rPr lang="en-GB" altLang="zh-CN" sz="1350" dirty="0">
                <a:solidFill>
                  <a:srgbClr val="CC7832"/>
                </a:solidFill>
              </a:rPr>
              <a:t>true</a:t>
            </a:r>
            <a:r>
              <a:rPr lang="en-GB" altLang="zh-CN" sz="1350" dirty="0"/>
              <a:t>).</a:t>
            </a:r>
            <a:r>
              <a:rPr lang="en-GB" altLang="zh-CN" sz="1350" dirty="0" err="1"/>
              <a:t>maxAge</a:t>
            </a:r>
            <a:r>
              <a:rPr lang="en-GB" altLang="zh-CN" sz="1350" dirty="0"/>
              <a:t>(</a:t>
            </a:r>
            <a:r>
              <a:rPr lang="en-GB" altLang="zh-CN" sz="1350" dirty="0">
                <a:solidFill>
                  <a:srgbClr val="6897BB"/>
                </a:solidFill>
              </a:rPr>
              <a:t>1800</a:t>
            </a:r>
            <a:r>
              <a:rPr lang="en-GB" altLang="zh-CN" sz="1350" dirty="0"/>
              <a:t>)</a:t>
            </a:r>
            <a:r>
              <a:rPr lang="en-GB" altLang="zh-CN" sz="1350" dirty="0">
                <a:solidFill>
                  <a:srgbClr val="CC7832"/>
                </a:solidFill>
              </a:rPr>
              <a:t>;</a:t>
            </a:r>
            <a:br>
              <a:rPr lang="en-GB" altLang="zh-CN" sz="1350" dirty="0">
                <a:solidFill>
                  <a:srgbClr val="CC7832"/>
                </a:solidFill>
              </a:rPr>
            </a:br>
            <a:r>
              <a:rPr lang="en-GB" altLang="zh-CN" sz="1350" dirty="0">
                <a:solidFill>
                  <a:srgbClr val="CC7832"/>
                </a:solidFill>
              </a:rPr>
              <a:t>    </a:t>
            </a:r>
            <a:r>
              <a:rPr lang="en-GB" altLang="zh-CN" sz="1350" dirty="0"/>
              <a:t>}</a:t>
            </a:r>
            <a:br>
              <a:rPr lang="en-GB" altLang="zh-CN" sz="1350" dirty="0"/>
            </a:br>
            <a:r>
              <a:rPr lang="en-GB" altLang="zh-CN" sz="1350" dirty="0"/>
              <a:t>}</a:t>
            </a:r>
            <a:br>
              <a:rPr lang="en-GB" altLang="zh-CN" sz="1350" dirty="0"/>
            </a:br>
            <a:endParaRPr lang="zh-CN" altLang="en-US" sz="135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1054" y="1275606"/>
            <a:ext cx="2323669" cy="3852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3748" y="844801"/>
            <a:ext cx="1600200" cy="1485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3" y="2633333"/>
            <a:ext cx="4562475" cy="1400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479" y="1109992"/>
            <a:ext cx="1581150" cy="12096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390" y="827405"/>
            <a:ext cx="206057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注意事项：</a:t>
            </a:r>
            <a:endParaRPr lang="zh-CN" altLang="en-US" sz="1400"/>
          </a:p>
          <a:p>
            <a:r>
              <a:rPr lang="zh-CN" altLang="en-US" sz="1400"/>
              <a:t>这里的</a:t>
            </a:r>
            <a:r>
              <a:rPr lang="en-US" altLang="zh-CN" sz="1400"/>
              <a:t>”</a:t>
            </a:r>
            <a:r>
              <a:rPr lang="zh-CN" altLang="en-US" sz="1400"/>
              <a:t>认证</a:t>
            </a:r>
            <a:r>
              <a:rPr lang="en-US" altLang="zh-CN" sz="1400"/>
              <a:t>”</a:t>
            </a:r>
            <a:r>
              <a:rPr lang="zh-CN" altLang="en-US" sz="1400"/>
              <a:t>指的是对于登录</a:t>
            </a:r>
            <a:r>
              <a:rPr lang="zh-CN" altLang="en-US" sz="1400">
                <a:solidFill>
                  <a:srgbClr val="FF0000"/>
                </a:solidFill>
              </a:rPr>
              <a:t>用户的</a:t>
            </a:r>
            <a:r>
              <a:rPr lang="en-US" altLang="zh-CN" sz="1400">
                <a:solidFill>
                  <a:srgbClr val="FF0000"/>
                </a:solidFill>
              </a:rPr>
              <a:t>session</a:t>
            </a:r>
            <a:r>
              <a:rPr lang="zh-CN" altLang="en-US" sz="1400">
                <a:solidFill>
                  <a:srgbClr val="FF0000"/>
                </a:solidFill>
              </a:rPr>
              <a:t>进行认证</a:t>
            </a:r>
            <a:r>
              <a:rPr lang="zh-CN" altLang="en-US" sz="1400"/>
              <a:t>，再一次认证成功之后，只有等到</a:t>
            </a:r>
            <a:r>
              <a:rPr lang="en-US" altLang="zh-CN" sz="1400"/>
              <a:t>session</a:t>
            </a:r>
            <a:r>
              <a:rPr lang="zh-CN" altLang="en-US" sz="1400"/>
              <a:t>过期或者</a:t>
            </a:r>
            <a:r>
              <a:rPr lang="en-US" altLang="zh-CN" sz="1400"/>
              <a:t>session</a:t>
            </a:r>
            <a:r>
              <a:rPr lang="zh-CN" altLang="en-US" sz="1400"/>
              <a:t>被人为的移除</a:t>
            </a:r>
            <a:r>
              <a:rPr lang="en-US" altLang="zh-CN" sz="1400"/>
              <a:t>(logout</a:t>
            </a:r>
            <a:r>
              <a:rPr lang="zh-CN" altLang="en-US" sz="1400"/>
              <a:t>等</a:t>
            </a:r>
            <a:r>
              <a:rPr lang="en-US" altLang="zh-CN" sz="1400"/>
              <a:t>)</a:t>
            </a:r>
            <a:r>
              <a:rPr lang="zh-CN" altLang="en-US" sz="1400"/>
              <a:t>才会需要重新认证。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Digital Signatures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To give more trust to an applet, we need to know two things:</a:t>
            </a:r>
            <a:endParaRPr lang="en-US" altLang="zh-CN" sz="2400" dirty="0"/>
          </a:p>
          <a:p>
            <a:pPr lvl="1"/>
            <a:r>
              <a:rPr lang="en-US" altLang="zh-CN" sz="1800" dirty="0">
                <a:solidFill>
                  <a:srgbClr val="FF0000"/>
                </a:solidFill>
              </a:rPr>
              <a:t>Where</a:t>
            </a:r>
            <a:r>
              <a:rPr lang="en-US" altLang="zh-CN" sz="1800" dirty="0"/>
              <a:t> did the applet come from?//</a:t>
            </a:r>
            <a:r>
              <a:rPr lang="zh-CN" altLang="en-US" sz="1800" dirty="0"/>
              <a:t>确认发出者</a:t>
            </a:r>
            <a:endParaRPr lang="en-US" altLang="zh-CN" sz="1800" dirty="0"/>
          </a:p>
          <a:p>
            <a:pPr lvl="1"/>
            <a:r>
              <a:rPr lang="en-US" altLang="zh-CN" sz="1800" dirty="0"/>
              <a:t>Was the code </a:t>
            </a:r>
            <a:r>
              <a:rPr lang="en-US" altLang="zh-CN" sz="1800" dirty="0">
                <a:solidFill>
                  <a:srgbClr val="FF0000"/>
                </a:solidFill>
              </a:rPr>
              <a:t>corrupted(</a:t>
            </a:r>
            <a:r>
              <a:rPr lang="zh-CN" altLang="en-US" sz="1800" dirty="0">
                <a:solidFill>
                  <a:srgbClr val="FF0000"/>
                </a:solidFill>
              </a:rPr>
              <a:t>破坏，损坏</a:t>
            </a:r>
            <a:r>
              <a:rPr lang="en-US" altLang="zh-CN" sz="1800" dirty="0">
                <a:solidFill>
                  <a:srgbClr val="FF0000"/>
                </a:solidFill>
              </a:rPr>
              <a:t>)</a:t>
            </a:r>
            <a:r>
              <a:rPr lang="en-US" altLang="zh-CN" sz="1800" dirty="0"/>
              <a:t> in transit?//</a:t>
            </a:r>
            <a:r>
              <a:rPr lang="zh-CN" altLang="en-US" sz="1800" dirty="0"/>
              <a:t>确认传输过程安全</a:t>
            </a:r>
            <a:endParaRPr lang="en-US" altLang="zh-CN" sz="1800" dirty="0"/>
          </a:p>
          <a:p>
            <a:pPr marL="342900" lvl="1" indent="0">
              <a:buNone/>
            </a:pPr>
            <a:endParaRPr lang="en-US" altLang="zh-CN" sz="18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Message Digests(</a:t>
            </a:r>
            <a:r>
              <a:rPr lang="zh-CN" altLang="en-US" dirty="0"/>
              <a:t>数字摘要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 message digest is a </a:t>
            </a:r>
            <a:r>
              <a:rPr lang="en-US" altLang="zh-CN" sz="2400" dirty="0">
                <a:solidFill>
                  <a:srgbClr val="FF0000"/>
                </a:solidFill>
              </a:rPr>
              <a:t>digital fingerprint</a:t>
            </a:r>
            <a:r>
              <a:rPr lang="en-US" altLang="zh-CN" sz="2400" dirty="0"/>
              <a:t> of a block of data. </a:t>
            </a:r>
            <a:endParaRPr lang="en-US" altLang="zh-CN" sz="2400" dirty="0"/>
          </a:p>
          <a:p>
            <a:pPr lvl="1"/>
            <a:r>
              <a:rPr lang="en-US" altLang="zh-CN" sz="1800" dirty="0"/>
              <a:t>For example, the </a:t>
            </a:r>
            <a:r>
              <a:rPr lang="en-US" altLang="zh-CN" sz="1800" dirty="0">
                <a:solidFill>
                  <a:srgbClr val="FF0000"/>
                </a:solidFill>
              </a:rPr>
              <a:t>so-called SHA1</a:t>
            </a:r>
            <a:r>
              <a:rPr lang="en-US" altLang="zh-CN" sz="1800" dirty="0"/>
              <a:t> (</a:t>
            </a:r>
            <a:r>
              <a:rPr lang="en-US" altLang="zh-CN" sz="1800" dirty="0">
                <a:solidFill>
                  <a:srgbClr val="FF0000"/>
                </a:solidFill>
              </a:rPr>
              <a:t>secure hash algorithm</a:t>
            </a:r>
            <a:r>
              <a:rPr lang="en-US" altLang="zh-CN" sz="1800" dirty="0"/>
              <a:t> #1) condenses any data block, no matter how long, into a sequence of </a:t>
            </a:r>
            <a:r>
              <a:rPr lang="en-US" altLang="zh-CN" sz="1800" dirty="0">
                <a:solidFill>
                  <a:srgbClr val="FF0000"/>
                </a:solidFill>
              </a:rPr>
              <a:t>160 bits (20 bytes)</a:t>
            </a:r>
            <a:r>
              <a:rPr lang="en-US" altLang="zh-CN" sz="1800" dirty="0"/>
              <a:t>. 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en-US" altLang="zh-CN" sz="2400" dirty="0"/>
              <a:t>A message digest has two essential properties:</a:t>
            </a:r>
            <a:endParaRPr lang="en-US" altLang="zh-CN" sz="2400" dirty="0"/>
          </a:p>
          <a:p>
            <a:pPr lvl="1"/>
            <a:r>
              <a:rPr lang="en-US" altLang="zh-CN" sz="1800" dirty="0"/>
              <a:t>If one bit or several bits of the data are changed, then </a:t>
            </a:r>
            <a:r>
              <a:rPr lang="en-US" altLang="zh-CN" sz="1800" dirty="0">
                <a:solidFill>
                  <a:srgbClr val="FF0000"/>
                </a:solidFill>
              </a:rPr>
              <a:t>the message digest also changes</a:t>
            </a:r>
            <a:r>
              <a:rPr lang="en-US" altLang="zh-CN" sz="1800" dirty="0"/>
              <a:t>.(</a:t>
            </a:r>
            <a:r>
              <a:rPr lang="zh-CN" altLang="en-US" sz="1800" dirty="0"/>
              <a:t>并且即使少量数据被修改</a:t>
            </a:r>
            <a:r>
              <a:rPr lang="en-US" altLang="zh-CN" sz="1800" dirty="0"/>
              <a:t>SHA1</a:t>
            </a:r>
            <a:r>
              <a:rPr lang="zh-CN" altLang="en-US" sz="1800" dirty="0"/>
              <a:t>码也会大量变化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lvl="1"/>
            <a:r>
              <a:rPr lang="en-US" altLang="zh-CN" sz="1800" dirty="0"/>
              <a:t>A forger who is in possession of a given message </a:t>
            </a:r>
            <a:r>
              <a:rPr lang="en-US" altLang="zh-CN" sz="1800" dirty="0">
                <a:solidFill>
                  <a:srgbClr val="FF0000"/>
                </a:solidFill>
              </a:rPr>
              <a:t>cannot</a:t>
            </a:r>
            <a:r>
              <a:rPr lang="en-US" altLang="zh-CN" sz="1800" dirty="0"/>
              <a:t> construct a fake message that </a:t>
            </a:r>
            <a:r>
              <a:rPr lang="en-US" altLang="zh-CN" sz="1800" dirty="0">
                <a:solidFill>
                  <a:srgbClr val="FF0000"/>
                </a:solidFill>
              </a:rPr>
              <a:t>has the same message</a:t>
            </a:r>
            <a:r>
              <a:rPr lang="en-US" altLang="zh-CN" sz="1800" dirty="0"/>
              <a:t> digest as the original.(</a:t>
            </a:r>
            <a:r>
              <a:rPr lang="zh-CN" altLang="en-US" sz="1800" dirty="0"/>
              <a:t>因为一共有</a:t>
            </a:r>
            <a:r>
              <a:rPr lang="en-US" altLang="zh-CN" sz="1800" dirty="0"/>
              <a:t>160</a:t>
            </a:r>
            <a:r>
              <a:rPr lang="zh-CN" altLang="en-US" sz="1800" dirty="0"/>
              <a:t>位，最大可以表示到</a:t>
            </a:r>
            <a:r>
              <a:rPr lang="en-US" altLang="zh-CN" sz="1800" dirty="0"/>
              <a:t>2^160-1,</a:t>
            </a:r>
            <a:r>
              <a:rPr lang="zh-CN" altLang="en-US" sz="1800" dirty="0"/>
              <a:t>所以想要让不同的数据还要映射到完全相同的</a:t>
            </a:r>
            <a:r>
              <a:rPr lang="en-US" altLang="zh-CN" sz="1800" dirty="0"/>
              <a:t>hash bucket</a:t>
            </a:r>
            <a:r>
              <a:rPr lang="zh-CN" altLang="en-US" sz="1800" dirty="0"/>
              <a:t>基本是不可能的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Objectives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7504" y="845073"/>
            <a:ext cx="9036496" cy="394092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Contents</a:t>
            </a:r>
            <a:endParaRPr lang="en-US" altLang="zh-CN" sz="2400" dirty="0"/>
          </a:p>
          <a:p>
            <a:pPr lvl="1"/>
            <a:r>
              <a:rPr lang="en-US" altLang="zh-CN" sz="2100" dirty="0"/>
              <a:t>Spring</a:t>
            </a:r>
            <a:r>
              <a:rPr lang="zh-CN" altLang="en-US" sz="2100" dirty="0"/>
              <a:t> </a:t>
            </a:r>
            <a:r>
              <a:rPr lang="en-US" altLang="zh-CN" sz="2100" dirty="0"/>
              <a:t>Security</a:t>
            </a:r>
            <a:r>
              <a:rPr lang="zh-CN" altLang="en-US" sz="2100" dirty="0"/>
              <a:t> </a:t>
            </a:r>
            <a:r>
              <a:rPr lang="en-US" altLang="zh-CN" sz="2100" dirty="0"/>
              <a:t>Samples</a:t>
            </a:r>
            <a:endParaRPr lang="en-US" altLang="zh-CN" sz="2100" dirty="0"/>
          </a:p>
          <a:p>
            <a:pPr lvl="1"/>
            <a:r>
              <a:rPr lang="en-US" altLang="zh-CN" sz="1800" dirty="0"/>
              <a:t>SECURITY</a:t>
            </a:r>
            <a:endParaRPr lang="en-US" altLang="zh-CN" sz="1800" dirty="0"/>
          </a:p>
          <a:p>
            <a:pPr lvl="2"/>
            <a:r>
              <a:rPr lang="en-US" altLang="zh-CN" sz="1600" dirty="0"/>
              <a:t>DIGITAL SIGNATURES</a:t>
            </a:r>
            <a:endParaRPr lang="en-US" altLang="zh-CN" sz="1600" dirty="0"/>
          </a:p>
          <a:p>
            <a:pPr lvl="2"/>
            <a:r>
              <a:rPr lang="en-US" altLang="zh-CN" sz="1600" dirty="0"/>
              <a:t>CODE SIGNING</a:t>
            </a:r>
            <a:endParaRPr lang="en-US" altLang="zh-CN" sz="1600" dirty="0"/>
          </a:p>
          <a:p>
            <a:pPr lvl="2"/>
            <a:r>
              <a:rPr lang="en-US" altLang="zh-CN" sz="1600" dirty="0"/>
              <a:t>ENCRYPTION</a:t>
            </a:r>
            <a:endParaRPr lang="en-US" altLang="zh-CN" sz="1600" dirty="0"/>
          </a:p>
          <a:p>
            <a:pPr lvl="1"/>
            <a:endParaRPr lang="en-US" altLang="zh-CN" sz="1800" dirty="0"/>
          </a:p>
          <a:p>
            <a:r>
              <a:rPr lang="en-US" altLang="zh-CN" sz="2400" dirty="0"/>
              <a:t>Objectives</a:t>
            </a:r>
            <a:endParaRPr lang="en-US" altLang="zh-CN" sz="2400" dirty="0"/>
          </a:p>
          <a:p>
            <a:pPr lvl="1"/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能够根据业务需求，配置使用合理的加密通信方式，并能够理解其基本原理与工作方式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Message Digests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Consider the following message by the billionaire father:</a:t>
            </a:r>
            <a:endParaRPr lang="en-US" altLang="zh-CN" sz="2400" dirty="0"/>
          </a:p>
          <a:p>
            <a:pPr lvl="1"/>
            <a:r>
              <a:rPr lang="en-US" altLang="zh-CN" sz="1800" dirty="0"/>
              <a:t>"Upon my death, my property shall be divided equally among my children; however, my son </a:t>
            </a:r>
            <a:r>
              <a:rPr lang="en-US" altLang="zh-CN" sz="1800" dirty="0">
                <a:solidFill>
                  <a:srgbClr val="FF0000"/>
                </a:solidFill>
              </a:rPr>
              <a:t>George</a:t>
            </a:r>
            <a:r>
              <a:rPr lang="en-US" altLang="zh-CN" sz="1800" dirty="0"/>
              <a:t> shall receive nothing."</a:t>
            </a:r>
            <a:endParaRPr lang="en-US" altLang="zh-CN" sz="1800" dirty="0"/>
          </a:p>
          <a:p>
            <a:pPr lvl="1"/>
            <a:r>
              <a:rPr lang="en-US" altLang="zh-CN" sz="1800" dirty="0"/>
              <a:t>That message has an SHA1 fingerprint of</a:t>
            </a:r>
            <a:endParaRPr lang="en-US" altLang="zh-CN" sz="1800" dirty="0"/>
          </a:p>
          <a:p>
            <a:pPr lvl="2"/>
            <a:r>
              <a:rPr lang="en-US" altLang="zh-CN" sz="1600" dirty="0"/>
              <a:t>2D 8B 35 F3 BF 49 CD B1 94 04 E0 66 21 2B 5E 57 70 49 E1 7E</a:t>
            </a:r>
            <a:endParaRPr lang="en-US" altLang="zh-CN" sz="1600" dirty="0"/>
          </a:p>
          <a:p>
            <a:pPr lvl="1"/>
            <a:r>
              <a:rPr lang="en-US" altLang="zh-CN" sz="1800" dirty="0"/>
              <a:t>Now, suppose </a:t>
            </a:r>
            <a:r>
              <a:rPr lang="en-US" altLang="zh-CN" sz="1800" dirty="0">
                <a:solidFill>
                  <a:srgbClr val="FF0000"/>
                </a:solidFill>
              </a:rPr>
              <a:t>George</a:t>
            </a:r>
            <a:r>
              <a:rPr lang="en-US" altLang="zh-CN" sz="1800" dirty="0"/>
              <a:t> wants to change the message so that </a:t>
            </a:r>
            <a:r>
              <a:rPr lang="en-US" altLang="zh-CN" sz="1800" dirty="0">
                <a:solidFill>
                  <a:srgbClr val="FF0000"/>
                </a:solidFill>
              </a:rPr>
              <a:t>Bill</a:t>
            </a:r>
            <a:r>
              <a:rPr lang="en-US" altLang="zh-CN" sz="1800" dirty="0"/>
              <a:t> gets nothing. That changes the fingerprint to a completely different bit pattern:</a:t>
            </a:r>
            <a:endParaRPr lang="en-US" altLang="zh-CN" sz="1800" dirty="0"/>
          </a:p>
          <a:p>
            <a:pPr lvl="2"/>
            <a:r>
              <a:rPr lang="en-US" altLang="zh-CN" sz="1600" dirty="0"/>
              <a:t>2A 33 0B 4B B3 FE CC 1C 9D 5C 01 A7 09 51 0B 49 AC 8F 98 92</a:t>
            </a:r>
            <a:endParaRPr lang="en-US" altLang="zh-CN" sz="1600" dirty="0"/>
          </a:p>
          <a:p>
            <a:pPr lvl="1"/>
            <a:endParaRPr lang="en-US" altLang="zh-CN" sz="18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Message Digests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9720" lvl="2" indent="0">
              <a:lnSpc>
                <a:spcPct val="90000"/>
              </a:lnSpc>
              <a:buNone/>
            </a:pPr>
            <a:r>
              <a:rPr lang="en-US" altLang="zh-CN" sz="1800" dirty="0" err="1">
                <a:solidFill>
                  <a:schemeClr val="tx2"/>
                </a:solidFill>
              </a:rPr>
              <a:t>MessageDigest</a:t>
            </a:r>
            <a:r>
              <a:rPr lang="en-US" altLang="zh-CN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 err="1">
                <a:solidFill>
                  <a:schemeClr val="tx2"/>
                </a:solidFill>
              </a:rPr>
              <a:t>alg</a:t>
            </a:r>
            <a:r>
              <a:rPr lang="en-US" altLang="zh-CN" sz="1800" dirty="0">
                <a:solidFill>
                  <a:schemeClr val="tx2"/>
                </a:solidFill>
              </a:rPr>
              <a:t> = </a:t>
            </a:r>
            <a:r>
              <a:rPr lang="en-US" altLang="zh-CN" sz="1800" dirty="0" err="1">
                <a:solidFill>
                  <a:schemeClr val="tx2"/>
                </a:solidFill>
              </a:rPr>
              <a:t>MessageDigest.</a:t>
            </a:r>
            <a:r>
              <a:rPr lang="en-US" altLang="zh-CN" sz="1800" dirty="0" err="1">
                <a:solidFill>
                  <a:srgbClr val="FF0000"/>
                </a:solidFill>
              </a:rPr>
              <a:t>getInstance</a:t>
            </a:r>
            <a:r>
              <a:rPr lang="en-US" altLang="zh-CN" sz="1800" dirty="0">
                <a:solidFill>
                  <a:srgbClr val="FF0000"/>
                </a:solidFill>
              </a:rPr>
              <a:t>("SHA-1")</a:t>
            </a:r>
            <a:r>
              <a:rPr lang="en-US" altLang="zh-CN" sz="1800" dirty="0">
                <a:solidFill>
                  <a:schemeClr val="tx2"/>
                </a:solidFill>
              </a:rPr>
              <a:t>;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marL="299720" lvl="2" indent="0">
              <a:lnSpc>
                <a:spcPct val="90000"/>
              </a:lnSpc>
              <a:buNone/>
            </a:pPr>
            <a:endParaRPr lang="en-US" altLang="zh-CN" sz="1800" dirty="0">
              <a:solidFill>
                <a:schemeClr val="tx2"/>
              </a:solidFill>
            </a:endParaRPr>
          </a:p>
          <a:p>
            <a:pPr marL="299720" lvl="2" indent="0">
              <a:lnSpc>
                <a:spcPct val="90000"/>
              </a:lnSpc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InputStream(</a:t>
            </a:r>
            <a:r>
              <a:rPr lang="zh-CN" altLang="en-US" sz="1800" dirty="0" err="1">
                <a:solidFill>
                  <a:srgbClr val="FF0000"/>
                </a:solidFill>
              </a:rPr>
              <a:t>输入数据流</a:t>
            </a:r>
            <a:r>
              <a:rPr lang="en-US" altLang="zh-CN" sz="1800" dirty="0" err="1">
                <a:solidFill>
                  <a:srgbClr val="FF0000"/>
                </a:solidFill>
              </a:rPr>
              <a:t>)</a:t>
            </a:r>
            <a:r>
              <a:rPr lang="en-US" altLang="zh-CN" sz="1800" dirty="0">
                <a:solidFill>
                  <a:schemeClr val="tx2"/>
                </a:solidFill>
              </a:rPr>
              <a:t> in = . . .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marL="299720" lvl="2" indent="0">
              <a:lnSpc>
                <a:spcPct val="90000"/>
              </a:lnSpc>
              <a:buNone/>
            </a:pPr>
            <a:r>
              <a:rPr lang="en-US" altLang="zh-CN" sz="1800" dirty="0" err="1">
                <a:solidFill>
                  <a:schemeClr val="tx2"/>
                </a:solidFill>
              </a:rPr>
              <a:t>int</a:t>
            </a:r>
            <a:r>
              <a:rPr lang="en-US" altLang="zh-CN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 err="1">
                <a:solidFill>
                  <a:schemeClr val="tx2"/>
                </a:solidFill>
              </a:rPr>
              <a:t>ch</a:t>
            </a:r>
            <a:r>
              <a:rPr lang="en-US" altLang="zh-CN" sz="1800" dirty="0">
                <a:solidFill>
                  <a:schemeClr val="tx2"/>
                </a:solidFill>
              </a:rPr>
              <a:t>;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marL="299720" lvl="2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while ((</a:t>
            </a:r>
            <a:r>
              <a:rPr lang="en-US" altLang="zh-CN" sz="1800" dirty="0" err="1">
                <a:solidFill>
                  <a:schemeClr val="tx2"/>
                </a:solidFill>
              </a:rPr>
              <a:t>ch</a:t>
            </a:r>
            <a:r>
              <a:rPr lang="en-US" altLang="zh-CN" sz="1800" dirty="0">
                <a:solidFill>
                  <a:schemeClr val="tx2"/>
                </a:solidFill>
              </a:rPr>
              <a:t> = </a:t>
            </a:r>
            <a:r>
              <a:rPr lang="en-US" altLang="zh-CN" sz="1800" dirty="0" err="1">
                <a:solidFill>
                  <a:schemeClr val="tx2"/>
                </a:solidFill>
              </a:rPr>
              <a:t>in.read</a:t>
            </a:r>
            <a:r>
              <a:rPr lang="en-US" altLang="zh-CN" sz="1800" dirty="0">
                <a:solidFill>
                  <a:schemeClr val="tx2"/>
                </a:solidFill>
              </a:rPr>
              <a:t>(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)) != -1)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marL="299720" lvl="2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   </a:t>
            </a:r>
            <a:r>
              <a:rPr lang="en-US" altLang="zh-CN" sz="1800" dirty="0" err="1">
                <a:solidFill>
                  <a:schemeClr val="tx2"/>
                </a:solidFill>
              </a:rPr>
              <a:t>alg.</a:t>
            </a:r>
            <a:r>
              <a:rPr lang="en-US" altLang="zh-CN" sz="1800" dirty="0" err="1">
                <a:solidFill>
                  <a:srgbClr val="FF0000"/>
                </a:solidFill>
              </a:rPr>
              <a:t>update</a:t>
            </a:r>
            <a:r>
              <a:rPr lang="en-US" altLang="zh-CN" sz="1800" dirty="0">
                <a:solidFill>
                  <a:schemeClr val="tx2"/>
                </a:solidFill>
              </a:rPr>
              <a:t>((byte) </a:t>
            </a:r>
            <a:r>
              <a:rPr lang="en-US" altLang="zh-CN" sz="1800" dirty="0" err="1">
                <a:solidFill>
                  <a:schemeClr val="tx2"/>
                </a:solidFill>
              </a:rPr>
              <a:t>ch</a:t>
            </a:r>
            <a:r>
              <a:rPr lang="en-US" altLang="zh-CN" sz="1800" dirty="0">
                <a:solidFill>
                  <a:schemeClr val="tx2"/>
                </a:solidFill>
              </a:rPr>
              <a:t>);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marL="299720" lvl="2" indent="0">
              <a:lnSpc>
                <a:spcPct val="90000"/>
              </a:lnSpc>
              <a:buNone/>
            </a:pPr>
            <a:endParaRPr lang="en-US" altLang="zh-CN" sz="1800" dirty="0">
              <a:solidFill>
                <a:schemeClr val="tx2"/>
              </a:solidFill>
            </a:endParaRPr>
          </a:p>
          <a:p>
            <a:pPr marL="299720" lvl="2" indent="0">
              <a:lnSpc>
                <a:spcPct val="90000"/>
              </a:lnSpc>
              <a:buNone/>
            </a:pPr>
            <a:r>
              <a:rPr lang="nb-NO" altLang="zh-CN" sz="1800" dirty="0">
                <a:solidFill>
                  <a:schemeClr val="tx2"/>
                </a:solidFill>
              </a:rPr>
              <a:t>byte[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nb-NO" altLang="zh-CN" sz="1800" dirty="0">
                <a:solidFill>
                  <a:schemeClr val="tx2"/>
                </a:solidFill>
              </a:rPr>
              <a:t>] bytes = . . .;</a:t>
            </a:r>
            <a:endParaRPr lang="nb-NO" altLang="zh-CN" sz="1800" dirty="0">
              <a:solidFill>
                <a:schemeClr val="tx2"/>
              </a:solidFill>
            </a:endParaRPr>
          </a:p>
          <a:p>
            <a:pPr marL="299720" lvl="2" indent="0">
              <a:lnSpc>
                <a:spcPct val="90000"/>
              </a:lnSpc>
              <a:buNone/>
            </a:pPr>
            <a:r>
              <a:rPr lang="nb-NO" altLang="zh-CN" sz="1800" dirty="0">
                <a:solidFill>
                  <a:schemeClr val="tx2"/>
                </a:solidFill>
              </a:rPr>
              <a:t>alg.update(bytes);</a:t>
            </a:r>
            <a:endParaRPr lang="nb-NO" altLang="zh-CN" sz="1800" dirty="0">
              <a:solidFill>
                <a:schemeClr val="tx2"/>
              </a:solidFill>
            </a:endParaRPr>
          </a:p>
          <a:p>
            <a:pPr marL="299720" lvl="2" indent="0">
              <a:lnSpc>
                <a:spcPct val="90000"/>
              </a:lnSpc>
              <a:buNone/>
            </a:pPr>
            <a:endParaRPr lang="nb-NO" altLang="zh-CN" sz="1800" dirty="0">
              <a:solidFill>
                <a:schemeClr val="tx2"/>
              </a:solidFill>
            </a:endParaRPr>
          </a:p>
          <a:p>
            <a:pPr marL="299720" lvl="2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byte[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] hash = </a:t>
            </a:r>
            <a:r>
              <a:rPr lang="en-US" altLang="zh-CN" sz="1800" dirty="0" err="1">
                <a:solidFill>
                  <a:schemeClr val="tx2"/>
                </a:solidFill>
              </a:rPr>
              <a:t>alg.digest</a:t>
            </a:r>
            <a:r>
              <a:rPr lang="en-US" altLang="zh-CN" sz="1800" dirty="0">
                <a:solidFill>
                  <a:schemeClr val="tx2"/>
                </a:solidFill>
              </a:rPr>
              <a:t>(</a:t>
            </a:r>
            <a:r>
              <a:rPr lang="zh-CN" altLang="en-US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);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marL="0" lvl="1" indent="0">
              <a:lnSpc>
                <a:spcPct val="90000"/>
              </a:lnSpc>
              <a:buNone/>
            </a:pPr>
            <a:endParaRPr lang="nb-NO" altLang="zh-CN" sz="1800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buNone/>
            </a:pPr>
            <a:endParaRPr lang="en-US" altLang="zh-CN" sz="1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1" indent="0">
              <a:lnSpc>
                <a:spcPct val="90000"/>
              </a:lnSpc>
              <a:buNone/>
            </a:pPr>
            <a:endParaRPr lang="en-US" altLang="zh-CN" sz="18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Message Signing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message digest algorithms are </a:t>
            </a:r>
            <a:r>
              <a:rPr lang="en-US" altLang="zh-CN" sz="2400" dirty="0">
                <a:solidFill>
                  <a:srgbClr val="FF0000"/>
                </a:solidFill>
              </a:rPr>
              <a:t>publicly known</a:t>
            </a:r>
            <a:r>
              <a:rPr lang="en-US" altLang="zh-CN" sz="2400" dirty="0"/>
              <a:t>, and they </a:t>
            </a:r>
            <a:r>
              <a:rPr lang="en-US" altLang="zh-CN" sz="2400" dirty="0">
                <a:solidFill>
                  <a:srgbClr val="FF0000"/>
                </a:solidFill>
              </a:rPr>
              <a:t>don't require secret keys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pPr lvl="1"/>
            <a:r>
              <a:rPr lang="en-US" altLang="zh-CN" sz="1800" dirty="0"/>
              <a:t>In that case, the recipient of the forged message and the recomputed fingerprint would </a:t>
            </a:r>
            <a:r>
              <a:rPr lang="en-US" altLang="zh-CN" sz="1800" dirty="0">
                <a:solidFill>
                  <a:srgbClr val="FF0000"/>
                </a:solidFill>
              </a:rPr>
              <a:t>never know that the message has been altered</a:t>
            </a:r>
            <a:r>
              <a:rPr lang="en-US" altLang="zh-CN" sz="1800" dirty="0"/>
              <a:t>. </a:t>
            </a:r>
            <a:endParaRPr lang="en-US" altLang="zh-CN" sz="1800" dirty="0"/>
          </a:p>
          <a:p>
            <a:pPr lvl="1"/>
            <a:r>
              <a:rPr lang="en-US" altLang="zh-CN" sz="1800" dirty="0">
                <a:solidFill>
                  <a:srgbClr val="FF0000"/>
                </a:solidFill>
              </a:rPr>
              <a:t>Digital signatures</a:t>
            </a:r>
            <a:r>
              <a:rPr lang="en-US" altLang="zh-CN" sz="1800" dirty="0"/>
              <a:t> solve this problem.</a:t>
            </a:r>
            <a:endParaRPr lang="en-US" altLang="zh-CN" sz="18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75920" y="2626360"/>
            <a:ext cx="3048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这里说的是，由于数字虚拟摘要的生成算法是公开的，所以在数据接收端如果没有一个关于正确的</a:t>
            </a:r>
            <a:r>
              <a:rPr lang="en-US" altLang="zh-CN" sz="1400"/>
              <a:t>SHA1</a:t>
            </a:r>
            <a:r>
              <a:rPr lang="zh-CN" altLang="en-US" sz="1400"/>
              <a:t>码的数据的话，其他人是可以使用相同算法生成另外一个不同的信息对应的</a:t>
            </a:r>
            <a:r>
              <a:rPr lang="en-US" altLang="zh-CN" sz="1400"/>
              <a:t>SHA1</a:t>
            </a:r>
            <a:r>
              <a:rPr lang="zh-CN" altLang="en-US" sz="1400"/>
              <a:t>码，而这时接受者也还是无法判断信息是否正确，因为无法去进行比对。所以必须要先给信息的接受者传递一个正确的</a:t>
            </a:r>
            <a:r>
              <a:rPr lang="en-US" altLang="zh-CN" sz="1400"/>
              <a:t>SHA1</a:t>
            </a:r>
            <a:r>
              <a:rPr lang="zh-CN" altLang="en-US" sz="1400"/>
              <a:t>码的</a:t>
            </a:r>
            <a:r>
              <a:rPr lang="en-US" altLang="zh-CN" sz="1400"/>
              <a:t>”</a:t>
            </a:r>
            <a:r>
              <a:rPr lang="zh-CN" altLang="en-US" sz="1400"/>
              <a:t>备份</a:t>
            </a:r>
            <a:r>
              <a:rPr lang="en-US" altLang="zh-CN" sz="1400"/>
              <a:t>”</a:t>
            </a:r>
            <a:endParaRPr lang="en-US" alt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Message Signing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100" dirty="0"/>
              <a:t>The keys are quite long and complex. For example, here is a matching pair of public and private </a:t>
            </a:r>
            <a:r>
              <a:rPr lang="en-US" altLang="zh-CN" sz="2100" dirty="0">
                <a:solidFill>
                  <a:srgbClr val="FF0000"/>
                </a:solidFill>
              </a:rPr>
              <a:t>Digital Signature(</a:t>
            </a:r>
            <a:r>
              <a:rPr lang="zh-CN" altLang="en-US" sz="2100" dirty="0">
                <a:solidFill>
                  <a:srgbClr val="FF0000"/>
                </a:solidFill>
              </a:rPr>
              <a:t>数字签名</a:t>
            </a:r>
            <a:r>
              <a:rPr lang="en-US" altLang="zh-CN" sz="2100" dirty="0">
                <a:solidFill>
                  <a:srgbClr val="FF0000"/>
                </a:solidFill>
              </a:rPr>
              <a:t>) Algorithm (DSA)</a:t>
            </a:r>
            <a:r>
              <a:rPr lang="en-US" altLang="zh-CN" sz="2100" dirty="0"/>
              <a:t> keys.</a:t>
            </a:r>
            <a:endParaRPr lang="en-US" altLang="zh-CN" sz="2100" dirty="0"/>
          </a:p>
          <a:p>
            <a:r>
              <a:rPr lang="en-US" altLang="zh-CN" sz="2100" dirty="0"/>
              <a:t>Public key:</a:t>
            </a:r>
            <a:endParaRPr lang="en-US" altLang="zh-CN" sz="2100" dirty="0"/>
          </a:p>
          <a:p>
            <a:r>
              <a:rPr lang="en-US" altLang="zh-CN" sz="2100" dirty="0"/>
              <a:t>Code View:</a:t>
            </a:r>
            <a:endParaRPr lang="en-US" altLang="zh-CN" sz="2100" dirty="0"/>
          </a:p>
          <a:p>
            <a:pPr lvl="1"/>
            <a:r>
              <a:rPr lang="en-US" altLang="zh-CN" dirty="0"/>
              <a:t>p: fca682ce8e12caba26efccf7110e526db078b05edecbcd1eb4a208f3ae1617ae01f35b91a47e6df63413c5e12ed0899 bcd132acd50d99151bdc43ee737592e17 q: 962eddcc369cba8ebb260ee6b6a126d9346e38c5 g:678471b27a9cf44ee91a49c5147db1a9aaf244f05a434d6486931d2d14271b9e35030b71fd73da179069b32e29356 30e 1c2062354d0da20a6c416e50be794ca4 y: c0b6e67b4ac098eb1a32c5f8c4c1f0e7e6fb9d832532e27d0bdab9ca2d2a8123ce5a8018b8161a760480fadd040b927 281ddb22cb9bc4df596d7de4d1b977d50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100" dirty="0"/>
              <a:t>Private key:</a:t>
            </a:r>
            <a:endParaRPr lang="en-US" altLang="zh-CN" sz="2100" dirty="0"/>
          </a:p>
          <a:p>
            <a:r>
              <a:rPr lang="en-US" altLang="zh-CN" sz="2100" dirty="0"/>
              <a:t>Code View:</a:t>
            </a:r>
            <a:endParaRPr lang="en-US" altLang="zh-CN" sz="2100" dirty="0"/>
          </a:p>
          <a:p>
            <a:pPr lvl="1"/>
            <a:r>
              <a:rPr lang="en-US" altLang="zh-CN" dirty="0"/>
              <a:t>p: fca682ce8e12caba26efccf7110e526db078b05edecbcd1eb4a208f3ae1617ae01f35b91a47e6df63413c5e12ed0899 bcd132acd50d99151bdc43ee737592e17 q: 962eddcc369cba8ebb260ee6b6a126d9346e38c5 g: 678471b27a9cf44ee91a49c5147db1a9aaf244f05a434d6486931d2d14271b9e35030b71fd73da179069b32e2935630 e1c2062354d0da20a6c416e50be794ca4 x: 146c09f881656cc6c51f27ea6c3a91b85ed1d70a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24355" y="1342390"/>
            <a:ext cx="69449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public</a:t>
            </a:r>
            <a:r>
              <a:rPr lang="zh-CN" altLang="en-US" sz="1400" b="1"/>
              <a:t>与</a:t>
            </a:r>
            <a:r>
              <a:rPr lang="en-US" altLang="zh-CN" sz="1400" b="1"/>
              <a:t>private key</a:t>
            </a:r>
            <a:r>
              <a:rPr lang="zh-CN" altLang="en-US" sz="1400" b="1"/>
              <a:t>是唯一配对的。</a:t>
            </a:r>
            <a:endParaRPr lang="zh-CN" altLang="en-US" sz="1400" b="1"/>
          </a:p>
          <a:p>
            <a:r>
              <a:rPr lang="zh-CN" altLang="en-US" sz="1400" b="1"/>
              <a:t>只有使用</a:t>
            </a:r>
            <a:r>
              <a:rPr lang="en-US" altLang="zh-CN" sz="1400" b="1"/>
              <a:t>private</a:t>
            </a:r>
            <a:r>
              <a:rPr lang="zh-CN" altLang="en-US" sz="1400" b="1"/>
              <a:t>加密，</a:t>
            </a:r>
            <a:r>
              <a:rPr lang="en-US" altLang="zh-CN" sz="1400" b="1"/>
              <a:t>public</a:t>
            </a:r>
            <a:r>
              <a:rPr lang="zh-CN" altLang="en-US" sz="1400" b="1"/>
              <a:t>解密，或者</a:t>
            </a:r>
            <a:r>
              <a:rPr lang="en-US" altLang="zh-CN" sz="1400" b="1"/>
              <a:t>public</a:t>
            </a:r>
            <a:r>
              <a:rPr lang="zh-CN" altLang="en-US" sz="1400" b="1"/>
              <a:t>加密，</a:t>
            </a:r>
            <a:r>
              <a:rPr lang="en-US" altLang="zh-CN" sz="1400" b="1"/>
              <a:t>private</a:t>
            </a:r>
            <a:r>
              <a:rPr lang="zh-CN" altLang="en-US" sz="1400" b="1"/>
              <a:t>解密才能成功，使用同一类型的</a:t>
            </a:r>
            <a:r>
              <a:rPr lang="en-US" altLang="zh-CN" sz="1400" b="1"/>
              <a:t>ley</a:t>
            </a:r>
            <a:r>
              <a:rPr lang="zh-CN" altLang="en-US" sz="1400" b="1"/>
              <a:t>同时进行加密和解密是不会成功的。</a:t>
            </a:r>
            <a:endParaRPr lang="zh-CN" altLang="en-US" sz="1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Message Signing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328" y="771773"/>
            <a:ext cx="4404229" cy="397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2230" y="790575"/>
            <a:ext cx="4402455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这张图是在说：在对于要传输的明文</a:t>
            </a:r>
            <a:r>
              <a:rPr lang="en-US" altLang="zh-CN" sz="1400"/>
              <a:t>message</a:t>
            </a:r>
            <a:r>
              <a:rPr lang="zh-CN" altLang="en-US" sz="1400"/>
              <a:t>生成数字摘要之后，对其使用</a:t>
            </a:r>
            <a:r>
              <a:rPr lang="en-US" altLang="zh-CN" sz="1400"/>
              <a:t>private key</a:t>
            </a:r>
            <a:r>
              <a:rPr lang="zh-CN" altLang="en-US" sz="1400"/>
              <a:t>进行加密，这个由摘要加密之后生成的序列串就被称作</a:t>
            </a:r>
            <a:r>
              <a:rPr lang="en-US" altLang="zh-CN" sz="1400"/>
              <a:t>digital sign</a:t>
            </a:r>
            <a:r>
              <a:rPr lang="zh-CN" altLang="en-US" sz="1400"/>
              <a:t>。之后，在接受者那一端，在接受到消息时</a:t>
            </a:r>
            <a:r>
              <a:rPr lang="en-US" altLang="zh-CN" sz="1400"/>
              <a:t>(</a:t>
            </a:r>
            <a:r>
              <a:rPr lang="zh-CN" altLang="en-US" sz="1400">
                <a:solidFill>
                  <a:srgbClr val="FF0000"/>
                </a:solidFill>
              </a:rPr>
              <a:t>注意到这里还没有对于真正要传输的数据进行加密，只是对于摘要进行加密用于身份认证</a:t>
            </a:r>
            <a:r>
              <a:rPr lang="en-US" altLang="zh-CN" sz="1400"/>
              <a:t>)</a:t>
            </a:r>
            <a:r>
              <a:rPr lang="zh-CN" altLang="en-US" sz="1400"/>
              <a:t>，使用</a:t>
            </a:r>
            <a:r>
              <a:rPr lang="en-US" altLang="zh-CN" sz="1400"/>
              <a:t>public key(</a:t>
            </a:r>
            <a:r>
              <a:rPr lang="zh-CN" altLang="en-US" sz="1400"/>
              <a:t>至于接受者是如何得到</a:t>
            </a:r>
            <a:r>
              <a:rPr lang="en-US" altLang="zh-CN" sz="1400"/>
              <a:t>public</a:t>
            </a:r>
            <a:r>
              <a:rPr lang="zh-CN" altLang="en-US" sz="1400"/>
              <a:t>的，在后面</a:t>
            </a:r>
            <a:r>
              <a:rPr lang="en-US" altLang="zh-CN" sz="1400"/>
              <a:t>PPT</a:t>
            </a:r>
            <a:r>
              <a:rPr lang="zh-CN" altLang="en-US" sz="1400"/>
              <a:t>有</a:t>
            </a:r>
            <a:r>
              <a:rPr lang="en-US" altLang="zh-CN" sz="1400"/>
              <a:t>)</a:t>
            </a:r>
            <a:r>
              <a:rPr lang="zh-CN" altLang="en-US" sz="1400"/>
              <a:t>对加密的认证信息进行解码，若仍然能够正确解码</a:t>
            </a:r>
            <a:r>
              <a:rPr lang="en-US" altLang="zh-CN" sz="1400"/>
              <a:t>(</a:t>
            </a:r>
            <a:r>
              <a:rPr lang="zh-CN" altLang="en-US" sz="1400"/>
              <a:t>即能解开传过来的签名，并且其中的摘要与传过来的明文生成的摘要完全相等</a:t>
            </a:r>
            <a:r>
              <a:rPr lang="en-US" altLang="zh-CN" sz="1400"/>
              <a:t>)</a:t>
            </a:r>
            <a:r>
              <a:rPr lang="zh-CN" altLang="en-US" sz="1400"/>
              <a:t>，则说明身份认证成功。若不能成功解码，则是被修改过了，则认证失败，不再接受。</a:t>
            </a:r>
            <a:r>
              <a:rPr lang="en-US" altLang="zh-CN" sz="1400"/>
              <a:t>(</a:t>
            </a:r>
            <a:r>
              <a:rPr lang="zh-CN" altLang="en-US" sz="1400"/>
              <a:t>因为中途如果修改，在发出者的</a:t>
            </a:r>
            <a:r>
              <a:rPr lang="en-US" altLang="zh-CN" sz="1400"/>
              <a:t>private key</a:t>
            </a:r>
            <a:r>
              <a:rPr lang="zh-CN" altLang="en-US" sz="1400"/>
              <a:t>未泄露的情况下，修改者只能获取</a:t>
            </a:r>
            <a:r>
              <a:rPr lang="en-US" altLang="zh-CN" sz="1400"/>
              <a:t>public key</a:t>
            </a:r>
            <a:r>
              <a:rPr lang="zh-CN" altLang="en-US" sz="1400"/>
              <a:t>，而其要么使用</a:t>
            </a:r>
            <a:r>
              <a:rPr lang="en-US" altLang="zh-CN" sz="1400"/>
              <a:t>public</a:t>
            </a:r>
            <a:r>
              <a:rPr lang="zh-CN" altLang="en-US" sz="1400"/>
              <a:t>进行对于修改信息的加密</a:t>
            </a:r>
            <a:r>
              <a:rPr lang="en-US" altLang="zh-CN" sz="1400"/>
              <a:t>(</a:t>
            </a:r>
            <a:r>
              <a:rPr lang="zh-CN" altLang="en-US" sz="1400"/>
              <a:t>这种会由于</a:t>
            </a:r>
            <a:r>
              <a:rPr lang="en-US" altLang="zh-CN" sz="1400"/>
              <a:t>public</a:t>
            </a:r>
            <a:r>
              <a:rPr lang="zh-CN" altLang="en-US" sz="1400"/>
              <a:t>不能解密</a:t>
            </a:r>
            <a:r>
              <a:rPr lang="en-US" altLang="zh-CN" sz="1400"/>
              <a:t>public</a:t>
            </a:r>
            <a:r>
              <a:rPr lang="zh-CN" altLang="en-US" sz="1400"/>
              <a:t>而出错</a:t>
            </a:r>
            <a:r>
              <a:rPr lang="en-US" altLang="zh-CN" sz="1400"/>
              <a:t>)</a:t>
            </a:r>
            <a:r>
              <a:rPr lang="zh-CN" altLang="en-US" sz="1400"/>
              <a:t>要么是用自己的</a:t>
            </a:r>
            <a:r>
              <a:rPr lang="en-US" altLang="zh-CN" sz="1400"/>
              <a:t>private</a:t>
            </a:r>
            <a:r>
              <a:rPr lang="zh-CN" altLang="en-US" sz="1400"/>
              <a:t>对于数据进行加密</a:t>
            </a:r>
            <a:r>
              <a:rPr lang="en-US" altLang="zh-CN" sz="1400"/>
              <a:t>(</a:t>
            </a:r>
            <a:r>
              <a:rPr lang="zh-CN" altLang="en-US" sz="1400"/>
              <a:t>这种会由于接收者这部分得</a:t>
            </a:r>
            <a:r>
              <a:rPr lang="en-US" altLang="zh-CN" sz="1400"/>
              <a:t>public</a:t>
            </a:r>
            <a:r>
              <a:rPr lang="zh-CN" altLang="en-US" sz="1400"/>
              <a:t>不认识这个</a:t>
            </a:r>
            <a:r>
              <a:rPr lang="en-US" altLang="zh-CN" sz="1400"/>
              <a:t>private</a:t>
            </a:r>
            <a:r>
              <a:rPr lang="zh-CN" altLang="en-US" sz="1400"/>
              <a:t>而报错</a:t>
            </a:r>
            <a:r>
              <a:rPr lang="en-US" altLang="zh-CN" sz="1400"/>
              <a:t>)</a:t>
            </a:r>
            <a:r>
              <a:rPr lang="zh-CN" altLang="en-US" sz="1400"/>
              <a:t>，而这两种情况都会失败</a:t>
            </a:r>
            <a:r>
              <a:rPr lang="en-US" altLang="zh-CN" sz="1400"/>
              <a:t>)</a:t>
            </a:r>
            <a:endParaRPr lang="en-US" alt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X.509 Certificate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To take advantage of public key cryptography, the public keys must be </a:t>
            </a:r>
            <a:r>
              <a:rPr lang="en-US" altLang="zh-CN" sz="2000" dirty="0">
                <a:solidFill>
                  <a:srgbClr val="FF0000"/>
                </a:solidFill>
              </a:rPr>
              <a:t>distributed</a:t>
            </a:r>
            <a:r>
              <a:rPr lang="en-US" altLang="zh-CN" sz="2000" dirty="0"/>
              <a:t>. (public key</a:t>
            </a:r>
            <a:r>
              <a:rPr lang="zh-CN" altLang="en-US" sz="2000" dirty="0"/>
              <a:t>应该被其他人共享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/>
            <a:r>
              <a:rPr lang="en-US" altLang="zh-CN" sz="1600" dirty="0"/>
              <a:t>One of the most common distribution formats is called X.509.</a:t>
            </a:r>
            <a:endParaRPr lang="en-US" altLang="zh-CN" sz="1600" dirty="0"/>
          </a:p>
          <a:p>
            <a:pPr lvl="1"/>
            <a:endParaRPr lang="en-US" altLang="zh-CN" sz="1600" dirty="0"/>
          </a:p>
          <a:p>
            <a:r>
              <a:rPr lang="en-US" altLang="zh-CN" sz="2000" dirty="0"/>
              <a:t>The </a:t>
            </a:r>
            <a:r>
              <a:rPr lang="en-US" altLang="zh-CN" sz="2000" dirty="0" err="1">
                <a:solidFill>
                  <a:srgbClr val="FF0000"/>
                </a:solidFill>
              </a:rPr>
              <a:t>keytool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program manages </a:t>
            </a:r>
            <a:r>
              <a:rPr lang="en-US" altLang="zh-CN" sz="2000" dirty="0" err="1"/>
              <a:t>keystores</a:t>
            </a:r>
            <a:r>
              <a:rPr lang="en-US" altLang="zh-CN" sz="2000" dirty="0"/>
              <a:t>, databases of certificates and private/public key pairs. </a:t>
            </a:r>
            <a:endParaRPr lang="en-US" altLang="zh-CN" sz="2000" dirty="0"/>
          </a:p>
          <a:p>
            <a:pPr lvl="1"/>
            <a:r>
              <a:rPr lang="en-US" altLang="zh-CN" sz="1600" dirty="0"/>
              <a:t>Each entry in the </a:t>
            </a:r>
            <a:r>
              <a:rPr lang="en-US" altLang="zh-CN" sz="1600" dirty="0" err="1"/>
              <a:t>keystore</a:t>
            </a:r>
            <a:r>
              <a:rPr lang="en-US" altLang="zh-CN" sz="1600" dirty="0"/>
              <a:t> has an alias(</a:t>
            </a:r>
            <a:r>
              <a:rPr lang="zh-CN" altLang="en-US" sz="1600" dirty="0"/>
              <a:t>别名</a:t>
            </a:r>
            <a:r>
              <a:rPr lang="en-US" altLang="zh-CN" sz="1600" dirty="0"/>
              <a:t>). </a:t>
            </a:r>
            <a:endParaRPr lang="en-US" altLang="zh-CN" sz="1600" dirty="0"/>
          </a:p>
          <a:p>
            <a:pPr lvl="1"/>
            <a:r>
              <a:rPr lang="en-US" altLang="zh-CN" sz="1600" dirty="0"/>
              <a:t>Here is how Alice creates a </a:t>
            </a:r>
            <a:r>
              <a:rPr lang="en-US" altLang="zh-CN" sz="1600" dirty="0" err="1"/>
              <a:t>keystore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alice.certs</a:t>
            </a:r>
            <a:r>
              <a:rPr lang="en-US" altLang="zh-CN" sz="1600" dirty="0"/>
              <a:t>, and generates a key pair with alias </a:t>
            </a:r>
            <a:r>
              <a:rPr lang="en-US" altLang="zh-CN" sz="1600" dirty="0" err="1"/>
              <a:t>alice</a:t>
            </a:r>
            <a:r>
              <a:rPr lang="en-US" altLang="zh-CN" sz="1600" dirty="0"/>
              <a:t>.</a:t>
            </a:r>
            <a:endParaRPr lang="en-US" altLang="zh-CN" sz="1600" dirty="0"/>
          </a:p>
          <a:p>
            <a:pPr lvl="1"/>
            <a:r>
              <a:rPr lang="en-US" altLang="zh-CN" sz="1600" dirty="0" err="1">
                <a:solidFill>
                  <a:schemeClr val="tx2"/>
                </a:solidFill>
              </a:rPr>
              <a:t>keytool</a:t>
            </a:r>
            <a:r>
              <a:rPr lang="en-US" altLang="zh-CN" sz="1600" dirty="0">
                <a:solidFill>
                  <a:schemeClr val="tx2"/>
                </a:solidFill>
              </a:rPr>
              <a:t> -</a:t>
            </a:r>
            <a:r>
              <a:rPr lang="en-US" altLang="zh-CN" sz="1600" dirty="0" err="1">
                <a:solidFill>
                  <a:srgbClr val="FF0000"/>
                </a:solidFill>
              </a:rPr>
              <a:t>genkeypair</a:t>
            </a:r>
            <a:r>
              <a:rPr lang="en-US" altLang="zh-CN" sz="1600" dirty="0">
                <a:solidFill>
                  <a:schemeClr val="tx2"/>
                </a:solidFill>
              </a:rPr>
              <a:t> -</a:t>
            </a:r>
            <a:r>
              <a:rPr lang="en-US" altLang="zh-CN" sz="1600" dirty="0" err="1">
                <a:solidFill>
                  <a:srgbClr val="FF0000"/>
                </a:solidFill>
              </a:rPr>
              <a:t>keystore(</a:t>
            </a:r>
            <a:r>
              <a:rPr lang="zh-CN" altLang="en-US" sz="1600" dirty="0" err="1">
                <a:solidFill>
                  <a:srgbClr val="FF0000"/>
                </a:solidFill>
              </a:rPr>
              <a:t>指明存储这个</a:t>
            </a:r>
            <a:r>
              <a:rPr lang="en-US" altLang="zh-CN" sz="1600" dirty="0" err="1">
                <a:solidFill>
                  <a:srgbClr val="FF0000"/>
                </a:solidFill>
              </a:rPr>
              <a:t>key</a:t>
            </a:r>
            <a:r>
              <a:rPr lang="zh-CN" altLang="en-US" sz="1600" dirty="0" err="1">
                <a:solidFill>
                  <a:srgbClr val="FF0000"/>
                </a:solidFill>
              </a:rPr>
              <a:t>的数据库</a:t>
            </a:r>
            <a:r>
              <a:rPr lang="en-US" altLang="zh-CN" sz="1600" dirty="0" err="1">
                <a:solidFill>
                  <a:srgbClr val="FF0000"/>
                </a:solidFill>
              </a:rPr>
              <a:t>)</a:t>
            </a:r>
            <a:r>
              <a:rPr lang="en-US" altLang="zh-CN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 err="1">
                <a:solidFill>
                  <a:schemeClr val="tx2"/>
                </a:solidFill>
              </a:rPr>
              <a:t>alice.certs</a:t>
            </a:r>
            <a:r>
              <a:rPr lang="en-US" altLang="zh-CN" sz="1600" dirty="0">
                <a:solidFill>
                  <a:schemeClr val="tx2"/>
                </a:solidFill>
              </a:rPr>
              <a:t> -</a:t>
            </a:r>
            <a:r>
              <a:rPr lang="en-US" altLang="zh-CN" sz="1600" dirty="0">
                <a:solidFill>
                  <a:srgbClr val="FF0000"/>
                </a:solidFill>
              </a:rPr>
              <a:t>alias</a:t>
            </a:r>
            <a:r>
              <a:rPr lang="en-US" altLang="zh-CN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 err="1">
                <a:solidFill>
                  <a:schemeClr val="tx2"/>
                </a:solidFill>
              </a:rPr>
              <a:t>alice</a:t>
            </a:r>
            <a:endParaRPr lang="en-US" altLang="zh-CN" sz="1600" dirty="0">
              <a:solidFill>
                <a:schemeClr val="tx2"/>
              </a:solidFill>
            </a:endParaRPr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X.509 Certificate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When generating a key, you are prompted for the following information:</a:t>
            </a:r>
            <a:endParaRPr lang="en-US" altLang="zh-CN" dirty="0"/>
          </a:p>
          <a:p>
            <a:pPr marL="300355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Enter </a:t>
            </a:r>
            <a:r>
              <a:rPr lang="en-US" altLang="zh-CN" dirty="0" err="1">
                <a:solidFill>
                  <a:schemeClr val="tx2"/>
                </a:solidFill>
              </a:rPr>
              <a:t>keystore</a:t>
            </a:r>
            <a:r>
              <a:rPr lang="en-US" altLang="zh-CN" dirty="0">
                <a:solidFill>
                  <a:schemeClr val="tx2"/>
                </a:solidFill>
              </a:rPr>
              <a:t> password:  password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What is your first and last name?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 [Unknown]:  Alice Lee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What is the name of your organizational unit?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 [Unknown]:  Engineering Department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What is the name of your organization?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 [Unknown]:  ACME Software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What is the name of your City or Locality?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 [Unknown]:  Cupertino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What is the name of your State or Province?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 [Unknown]:  California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What is the two-letter country code for this unit?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 [Unknown]:  US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Is &lt;CN=Alice Lee, OU=Engineering Department, O=ACME Software, L=Cupertino, ST=California,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C=US&gt; correct?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[no]:  Y</a:t>
            </a:r>
            <a:endParaRPr lang="en-US" altLang="zh-CN" dirty="0">
              <a:solidFill>
                <a:schemeClr val="tx2"/>
              </a:solidFill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452620" y="1425575"/>
            <a:ext cx="3948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基于对这些问题的回答，来生成新的</a:t>
            </a:r>
            <a:r>
              <a:rPr lang="en-US" altLang="zh-CN" sz="1400"/>
              <a:t>public key</a:t>
            </a:r>
            <a:r>
              <a:rPr lang="zh-CN" altLang="en-US" sz="1400"/>
              <a:t>。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X.509 Certificate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45072"/>
            <a:ext cx="8784976" cy="419271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600" dirty="0"/>
              <a:t>Alice </a:t>
            </a:r>
            <a:r>
              <a:rPr lang="en-US" altLang="zh-CN" sz="1600" dirty="0">
                <a:solidFill>
                  <a:srgbClr val="FF0000"/>
                </a:solidFill>
              </a:rPr>
              <a:t>exports</a:t>
            </a:r>
            <a:r>
              <a:rPr lang="en-US" altLang="zh-CN" sz="1600" dirty="0"/>
              <a:t> a certificate file:(</a:t>
            </a:r>
            <a:r>
              <a:rPr lang="zh-CN" altLang="en-US" sz="1600" dirty="0"/>
              <a:t>信息发出者将生成的新的</a:t>
            </a:r>
            <a:r>
              <a:rPr lang="en-US" altLang="zh-CN" sz="1600" dirty="0"/>
              <a:t>public key</a:t>
            </a:r>
            <a:r>
              <a:rPr lang="zh-CN" altLang="en-US" sz="1600" dirty="0"/>
              <a:t>文件共享出去</a:t>
            </a:r>
            <a:r>
              <a:rPr lang="en-US" altLang="zh-CN" sz="1600" dirty="0"/>
              <a:t>)</a:t>
            </a:r>
            <a:endParaRPr lang="en-US" altLang="zh-CN" sz="1600" dirty="0"/>
          </a:p>
          <a:p>
            <a:pPr lvl="1"/>
            <a:r>
              <a:rPr lang="en-US" altLang="zh-CN" sz="1400" dirty="0" err="1">
                <a:solidFill>
                  <a:schemeClr val="tx2"/>
                </a:solidFill>
              </a:rPr>
              <a:t>keytool</a:t>
            </a:r>
            <a:r>
              <a:rPr lang="en-US" altLang="zh-CN" sz="1400" dirty="0">
                <a:solidFill>
                  <a:schemeClr val="tx2"/>
                </a:solidFill>
              </a:rPr>
              <a:t> -</a:t>
            </a:r>
            <a:r>
              <a:rPr lang="en-US" altLang="zh-CN" sz="1400" dirty="0" err="1">
                <a:solidFill>
                  <a:schemeClr val="tx2"/>
                </a:solidFill>
              </a:rPr>
              <a:t>exportcert</a:t>
            </a:r>
            <a:r>
              <a:rPr lang="en-US" altLang="zh-CN" sz="1400" dirty="0">
                <a:solidFill>
                  <a:schemeClr val="tx2"/>
                </a:solidFill>
              </a:rPr>
              <a:t> -</a:t>
            </a:r>
            <a:r>
              <a:rPr lang="en-US" altLang="zh-CN" sz="1400" dirty="0" err="1">
                <a:solidFill>
                  <a:schemeClr val="tx2"/>
                </a:solidFill>
              </a:rPr>
              <a:t>keystore</a:t>
            </a:r>
            <a:r>
              <a:rPr lang="en-US" altLang="zh-CN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 err="1">
                <a:solidFill>
                  <a:schemeClr val="tx2"/>
                </a:solidFill>
              </a:rPr>
              <a:t>alice.certs</a:t>
            </a:r>
            <a:r>
              <a:rPr lang="en-US" altLang="zh-CN" sz="1400" dirty="0">
                <a:solidFill>
                  <a:schemeClr val="tx2"/>
                </a:solidFill>
              </a:rPr>
              <a:t> -alias </a:t>
            </a:r>
            <a:r>
              <a:rPr lang="en-US" altLang="zh-CN" sz="1400" dirty="0" err="1">
                <a:solidFill>
                  <a:schemeClr val="tx2"/>
                </a:solidFill>
              </a:rPr>
              <a:t>alice</a:t>
            </a:r>
            <a:r>
              <a:rPr lang="en-US" altLang="zh-CN" sz="1400" dirty="0">
                <a:solidFill>
                  <a:schemeClr val="tx2"/>
                </a:solidFill>
              </a:rPr>
              <a:t> -file alice.cer</a:t>
            </a:r>
            <a:endParaRPr lang="en-US" altLang="zh-CN" sz="1400" dirty="0">
              <a:solidFill>
                <a:schemeClr val="tx2"/>
              </a:solidFill>
            </a:endParaRPr>
          </a:p>
          <a:p>
            <a:pPr lvl="1"/>
            <a:endParaRPr lang="en-US" altLang="zh-CN" sz="1400" dirty="0">
              <a:solidFill>
                <a:schemeClr val="tx2"/>
              </a:solidFill>
            </a:endParaRPr>
          </a:p>
          <a:p>
            <a:r>
              <a:rPr lang="en-US" altLang="zh-CN" sz="1600" dirty="0"/>
              <a:t>Bob</a:t>
            </a:r>
            <a:r>
              <a:rPr lang="en-US" altLang="zh-CN" sz="1600" dirty="0">
                <a:solidFill>
                  <a:srgbClr val="FF0000"/>
                </a:solidFill>
              </a:rPr>
              <a:t> receives</a:t>
            </a:r>
            <a:r>
              <a:rPr lang="en-US" altLang="zh-CN" sz="1600" dirty="0"/>
              <a:t> the certificate, he can print it:</a:t>
            </a:r>
            <a:endParaRPr lang="en-US" altLang="zh-CN" sz="1600" dirty="0"/>
          </a:p>
          <a:p>
            <a:pPr lvl="1"/>
            <a:r>
              <a:rPr lang="en-US" altLang="zh-CN" sz="1400" dirty="0" err="1">
                <a:solidFill>
                  <a:schemeClr val="tx2"/>
                </a:solidFill>
              </a:rPr>
              <a:t>keytool</a:t>
            </a:r>
            <a:r>
              <a:rPr lang="en-US" altLang="zh-CN" sz="1400" dirty="0">
                <a:solidFill>
                  <a:schemeClr val="tx2"/>
                </a:solidFill>
              </a:rPr>
              <a:t> -</a:t>
            </a:r>
            <a:r>
              <a:rPr lang="en-US" altLang="zh-CN" sz="1400" dirty="0" err="1">
                <a:solidFill>
                  <a:schemeClr val="tx2"/>
                </a:solidFill>
              </a:rPr>
              <a:t>printcert</a:t>
            </a:r>
            <a:r>
              <a:rPr lang="en-US" altLang="zh-CN" sz="1400" dirty="0">
                <a:solidFill>
                  <a:schemeClr val="tx2"/>
                </a:solidFill>
              </a:rPr>
              <a:t> -file alice.cer</a:t>
            </a:r>
            <a:endParaRPr lang="en-US" altLang="zh-CN" sz="1400" dirty="0">
              <a:solidFill>
                <a:schemeClr val="tx2"/>
              </a:solidFill>
            </a:endParaRPr>
          </a:p>
          <a:p>
            <a:pPr lvl="1"/>
            <a:endParaRPr lang="en-US" altLang="zh-CN" sz="1400" dirty="0">
              <a:solidFill>
                <a:schemeClr val="tx2"/>
              </a:solidFill>
            </a:endParaRPr>
          </a:p>
          <a:p>
            <a:r>
              <a:rPr lang="en-US" altLang="zh-CN" sz="1600" dirty="0"/>
              <a:t>The printout looks like this:</a:t>
            </a:r>
            <a:endParaRPr lang="en-US" altLang="zh-CN" sz="1600" dirty="0"/>
          </a:p>
          <a:p>
            <a:pPr marL="342900" lvl="1" indent="0">
              <a:buNone/>
            </a:pPr>
            <a:r>
              <a:rPr lang="en-US" altLang="zh-CN" sz="1400" dirty="0">
                <a:solidFill>
                  <a:schemeClr val="tx2"/>
                </a:solidFill>
              </a:rPr>
              <a:t>Owner: CN=Alice Lee, OU=Engineering Department, O=ACME Software, </a:t>
            </a:r>
            <a:endParaRPr lang="en-US" altLang="zh-CN" sz="1400" dirty="0">
              <a:solidFill>
                <a:schemeClr val="tx2"/>
              </a:solidFill>
            </a:endParaRPr>
          </a:p>
          <a:p>
            <a:pPr marL="342900" lvl="1" indent="0">
              <a:buNone/>
            </a:pPr>
            <a:r>
              <a:rPr lang="en-US" altLang="zh-CN" sz="1400" dirty="0">
                <a:solidFill>
                  <a:schemeClr val="tx2"/>
                </a:solidFill>
              </a:rPr>
              <a:t>               L=San Francisco, ST=CA, C=US </a:t>
            </a:r>
            <a:endParaRPr lang="en-US" altLang="zh-CN" sz="1400" dirty="0">
              <a:solidFill>
                <a:schemeClr val="tx2"/>
              </a:solidFill>
            </a:endParaRPr>
          </a:p>
          <a:p>
            <a:pPr marL="342900" lvl="1" indent="0">
              <a:buNone/>
            </a:pPr>
            <a:r>
              <a:rPr lang="en-US" altLang="zh-CN" sz="1400" dirty="0">
                <a:solidFill>
                  <a:schemeClr val="tx2"/>
                </a:solidFill>
              </a:rPr>
              <a:t>Issuer: CN=Alice Lee, OU=Engineering Department, O=ACME Software, </a:t>
            </a:r>
            <a:endParaRPr lang="en-US" altLang="zh-CN" sz="1400" dirty="0">
              <a:solidFill>
                <a:schemeClr val="tx2"/>
              </a:solidFill>
            </a:endParaRPr>
          </a:p>
          <a:p>
            <a:pPr marL="342900" lvl="1" indent="0">
              <a:buNone/>
            </a:pPr>
            <a:r>
              <a:rPr lang="en-US" altLang="zh-CN" sz="1400" dirty="0">
                <a:solidFill>
                  <a:schemeClr val="tx2"/>
                </a:solidFill>
              </a:rPr>
              <a:t>              L=San Francisco, ST=CA, C=US </a:t>
            </a:r>
            <a:endParaRPr lang="en-US" altLang="zh-CN" sz="1400" dirty="0">
              <a:solidFill>
                <a:schemeClr val="tx2"/>
              </a:solidFill>
            </a:endParaRPr>
          </a:p>
          <a:p>
            <a:pPr marL="342900" lvl="1" indent="0">
              <a:buNone/>
            </a:pPr>
            <a:r>
              <a:rPr lang="en-US" altLang="zh-CN" sz="1400" dirty="0">
                <a:solidFill>
                  <a:schemeClr val="tx2"/>
                </a:solidFill>
              </a:rPr>
              <a:t>Serial number: 470835ce </a:t>
            </a:r>
            <a:endParaRPr lang="en-US" altLang="zh-CN" sz="1400" dirty="0">
              <a:solidFill>
                <a:schemeClr val="tx2"/>
              </a:solidFill>
            </a:endParaRPr>
          </a:p>
          <a:p>
            <a:pPr marL="342900" lvl="1" indent="0">
              <a:buNone/>
            </a:pPr>
            <a:r>
              <a:rPr lang="en-US" altLang="zh-CN" sz="1400" dirty="0">
                <a:solidFill>
                  <a:schemeClr val="tx2"/>
                </a:solidFill>
              </a:rPr>
              <a:t>Valid from: Sat Oct 06 18:26:38 PDT 2007 until: Fri Jan 04 17:26:38 PST 2008 </a:t>
            </a:r>
            <a:endParaRPr lang="en-US" altLang="zh-CN" sz="1400" dirty="0">
              <a:solidFill>
                <a:schemeClr val="tx2"/>
              </a:solidFill>
            </a:endParaRPr>
          </a:p>
          <a:p>
            <a:pPr marL="342900" lvl="1" indent="0">
              <a:buNone/>
            </a:pPr>
            <a:r>
              <a:rPr lang="en-US" altLang="zh-CN" sz="1400" dirty="0">
                <a:solidFill>
                  <a:schemeClr val="tx2"/>
                </a:solidFill>
              </a:rPr>
              <a:t>Certificate fingerprints: </a:t>
            </a:r>
            <a:endParaRPr lang="en-US" altLang="zh-CN" sz="1400" dirty="0">
              <a:solidFill>
                <a:schemeClr val="tx2"/>
              </a:solidFill>
            </a:endParaRPr>
          </a:p>
          <a:p>
            <a:pPr marL="342900" lvl="1" indent="0">
              <a:buNone/>
            </a:pPr>
            <a:r>
              <a:rPr lang="en-US" altLang="zh-CN" sz="1400" dirty="0">
                <a:solidFill>
                  <a:schemeClr val="tx2"/>
                </a:solidFill>
              </a:rPr>
              <a:t>	MD5: BC:18:15:27:85:69:48:B1:5A:C3:0B:1C:C6:11:B7:81 </a:t>
            </a:r>
            <a:endParaRPr lang="en-US" altLang="zh-CN" sz="1400" dirty="0">
              <a:solidFill>
                <a:schemeClr val="tx2"/>
              </a:solidFill>
            </a:endParaRPr>
          </a:p>
          <a:p>
            <a:pPr marL="342900" lvl="1" indent="0">
              <a:buNone/>
            </a:pPr>
            <a:r>
              <a:rPr lang="en-US" altLang="zh-CN" sz="1400" dirty="0">
                <a:solidFill>
                  <a:schemeClr val="tx2"/>
                </a:solidFill>
              </a:rPr>
              <a:t>	SHA1: 31:0A:A0:B8:C2:8B:3B:B6:85:7C:EF:C0:57:E5:94:95:61:47:6D:34 </a:t>
            </a:r>
            <a:endParaRPr lang="en-US" altLang="zh-CN" sz="1400" dirty="0">
              <a:solidFill>
                <a:schemeClr val="tx2"/>
              </a:solidFill>
            </a:endParaRPr>
          </a:p>
          <a:p>
            <a:pPr marL="342900" lvl="1" indent="0">
              <a:buNone/>
            </a:pPr>
            <a:r>
              <a:rPr lang="en-US" altLang="zh-CN" sz="1400" dirty="0">
                <a:solidFill>
                  <a:schemeClr val="tx2"/>
                </a:solidFill>
              </a:rPr>
              <a:t>	Signature algorithm name: SHA1withDSA </a:t>
            </a:r>
            <a:endParaRPr lang="en-US" altLang="zh-CN" sz="1400" dirty="0">
              <a:solidFill>
                <a:schemeClr val="tx2"/>
              </a:solidFill>
            </a:endParaRPr>
          </a:p>
          <a:p>
            <a:pPr marL="342900" lvl="1" indent="0">
              <a:buNone/>
            </a:pPr>
            <a:r>
              <a:rPr lang="en-US" altLang="zh-CN" sz="1400" dirty="0">
                <a:solidFill>
                  <a:schemeClr val="tx2"/>
                </a:solidFill>
              </a:rPr>
              <a:t>	Version: 3 </a:t>
            </a:r>
            <a:endParaRPr lang="en-US" altLang="zh-CN" sz="14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X.509 Certificate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Once Bob </a:t>
            </a:r>
            <a:r>
              <a:rPr lang="en-US" altLang="zh-CN" dirty="0">
                <a:solidFill>
                  <a:srgbClr val="FF0000"/>
                </a:solidFill>
              </a:rPr>
              <a:t>trusts the certificate</a:t>
            </a:r>
            <a:r>
              <a:rPr lang="en-US" altLang="zh-CN" dirty="0"/>
              <a:t>, he can </a:t>
            </a:r>
            <a:r>
              <a:rPr lang="en-US" altLang="zh-CN" dirty="0">
                <a:solidFill>
                  <a:srgbClr val="FF0000"/>
                </a:solidFill>
              </a:rPr>
              <a:t>import it into his </a:t>
            </a:r>
            <a:r>
              <a:rPr lang="en-US" altLang="zh-CN" dirty="0" err="1">
                <a:solidFill>
                  <a:srgbClr val="FF0000"/>
                </a:solidFill>
              </a:rPr>
              <a:t>keystore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chemeClr val="tx2"/>
                </a:solidFill>
              </a:rPr>
              <a:t>keytool</a:t>
            </a:r>
            <a:r>
              <a:rPr lang="en-US" altLang="zh-CN" dirty="0">
                <a:solidFill>
                  <a:schemeClr val="tx2"/>
                </a:solidFill>
              </a:rPr>
              <a:t> -</a:t>
            </a:r>
            <a:r>
              <a:rPr lang="en-US" altLang="zh-CN" dirty="0" err="1">
                <a:solidFill>
                  <a:schemeClr val="tx2"/>
                </a:solidFill>
              </a:rPr>
              <a:t>importcert</a:t>
            </a:r>
            <a:r>
              <a:rPr lang="en-US" altLang="zh-CN" dirty="0">
                <a:solidFill>
                  <a:schemeClr val="tx2"/>
                </a:solidFill>
              </a:rPr>
              <a:t> -</a:t>
            </a:r>
            <a:r>
              <a:rPr lang="en-US" altLang="zh-CN" dirty="0" err="1">
                <a:solidFill>
                  <a:schemeClr val="tx2"/>
                </a:solidFill>
              </a:rPr>
              <a:t>keystore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bob.certs</a:t>
            </a:r>
            <a:r>
              <a:rPr lang="en-US" altLang="zh-CN" dirty="0">
                <a:solidFill>
                  <a:schemeClr val="tx2"/>
                </a:solidFill>
              </a:rPr>
              <a:t> -alias </a:t>
            </a:r>
            <a:r>
              <a:rPr lang="en-US" altLang="zh-CN" dirty="0" err="1">
                <a:solidFill>
                  <a:schemeClr val="tx2"/>
                </a:solidFill>
              </a:rPr>
              <a:t>alice</a:t>
            </a:r>
            <a:r>
              <a:rPr lang="en-US" altLang="zh-CN" dirty="0">
                <a:solidFill>
                  <a:schemeClr val="tx2"/>
                </a:solidFill>
              </a:rPr>
              <a:t> -file alice.cer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/>
              <a:t>Now Alice can start sending signed documents to Bob. 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tx2"/>
                </a:solidFill>
              </a:rPr>
              <a:t>jar </a:t>
            </a:r>
            <a:r>
              <a:rPr lang="en-US" altLang="zh-CN" dirty="0" err="1">
                <a:solidFill>
                  <a:schemeClr val="tx2"/>
                </a:solidFill>
              </a:rPr>
              <a:t>cvf</a:t>
            </a:r>
            <a:r>
              <a:rPr lang="en-US" altLang="zh-CN" dirty="0">
                <a:solidFill>
                  <a:schemeClr val="tx2"/>
                </a:solidFill>
              </a:rPr>
              <a:t> document.jar document.txt</a:t>
            </a:r>
            <a:endParaRPr lang="en-US" altLang="zh-CN" dirty="0">
              <a:solidFill>
                <a:schemeClr val="tx2"/>
              </a:solidFill>
            </a:endParaRPr>
          </a:p>
          <a:p>
            <a:pPr lvl="1"/>
            <a:r>
              <a:rPr lang="en-US" altLang="zh-CN" dirty="0" err="1">
                <a:solidFill>
                  <a:schemeClr val="tx2"/>
                </a:solidFill>
              </a:rPr>
              <a:t>jarsigner</a:t>
            </a:r>
            <a:r>
              <a:rPr lang="en-US" altLang="zh-CN" dirty="0">
                <a:solidFill>
                  <a:schemeClr val="tx2"/>
                </a:solidFill>
              </a:rPr>
              <a:t> -</a:t>
            </a:r>
            <a:r>
              <a:rPr lang="en-US" altLang="zh-CN" dirty="0" err="1">
                <a:solidFill>
                  <a:schemeClr val="tx2"/>
                </a:solidFill>
              </a:rPr>
              <a:t>keystore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alice.certs</a:t>
            </a:r>
            <a:r>
              <a:rPr lang="en-US" altLang="zh-CN" dirty="0">
                <a:solidFill>
                  <a:schemeClr val="tx2"/>
                </a:solidFill>
              </a:rPr>
              <a:t> document.jar </a:t>
            </a:r>
            <a:r>
              <a:rPr lang="en-US" altLang="zh-CN" dirty="0" err="1">
                <a:solidFill>
                  <a:schemeClr val="tx2"/>
                </a:solidFill>
              </a:rPr>
              <a:t>alice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/>
              <a:t>When Bob receives the file, he uses the -verify option of the </a:t>
            </a:r>
            <a:r>
              <a:rPr lang="en-US" altLang="zh-CN" dirty="0" err="1"/>
              <a:t>jarsigner</a:t>
            </a:r>
            <a:r>
              <a:rPr lang="en-US" altLang="zh-CN" dirty="0"/>
              <a:t> program.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chemeClr val="tx2"/>
                </a:solidFill>
              </a:rPr>
              <a:t>jarsigner</a:t>
            </a:r>
            <a:r>
              <a:rPr lang="en-US" altLang="zh-CN" dirty="0">
                <a:solidFill>
                  <a:schemeClr val="tx2"/>
                </a:solidFill>
              </a:rPr>
              <a:t> -verify -</a:t>
            </a:r>
            <a:r>
              <a:rPr lang="en-US" altLang="zh-CN" dirty="0" err="1">
                <a:solidFill>
                  <a:schemeClr val="tx2"/>
                </a:solidFill>
              </a:rPr>
              <a:t>keystore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bob.certs</a:t>
            </a:r>
            <a:r>
              <a:rPr lang="en-US" altLang="zh-CN" dirty="0">
                <a:solidFill>
                  <a:schemeClr val="tx2"/>
                </a:solidFill>
              </a:rPr>
              <a:t> document.jar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/>
              <a:t>If the JAR file is not corrupted and the signature matches, then the </a:t>
            </a:r>
            <a:r>
              <a:rPr lang="en-US" altLang="zh-CN" dirty="0" err="1"/>
              <a:t>jarsigner</a:t>
            </a:r>
            <a:r>
              <a:rPr lang="en-US" altLang="zh-CN" dirty="0"/>
              <a:t> program prints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tx2"/>
                </a:solidFill>
              </a:rPr>
              <a:t>jar verified.</a:t>
            </a:r>
            <a:endParaRPr lang="en-US" altLang="zh-CN" dirty="0">
              <a:solidFill>
                <a:schemeClr val="tx2"/>
              </a:solidFill>
            </a:endParaRPr>
          </a:p>
          <a:p>
            <a:pPr lvl="1"/>
            <a:r>
              <a:rPr lang="en-US" altLang="zh-CN" dirty="0"/>
              <a:t>Otherwise, the program displays an error message.</a:t>
            </a:r>
            <a:endParaRPr lang="en-US" altLang="zh-CN" dirty="0">
              <a:solidFill>
                <a:schemeClr val="tx2"/>
              </a:solidFill>
            </a:endParaRPr>
          </a:p>
          <a:p>
            <a:pPr lvl="1"/>
            <a:endParaRPr lang="en-US" altLang="zh-CN" dirty="0">
              <a:solidFill>
                <a:schemeClr val="tx2"/>
              </a:solidFill>
            </a:endParaRPr>
          </a:p>
          <a:p>
            <a:pPr lvl="1"/>
            <a:endParaRPr lang="en-US" altLang="zh-CN" dirty="0">
              <a:solidFill>
                <a:schemeClr val="tx2"/>
              </a:solidFill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Authentication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Be careful:</a:t>
            </a:r>
            <a:endParaRPr lang="en-US" altLang="zh-CN" sz="2000" dirty="0"/>
          </a:p>
          <a:p>
            <a:pPr lvl="1"/>
            <a:r>
              <a:rPr lang="en-US" altLang="zh-CN" sz="1600" dirty="0"/>
              <a:t>You still have </a:t>
            </a:r>
            <a:r>
              <a:rPr lang="en-US" altLang="zh-CN" sz="1600" dirty="0">
                <a:solidFill>
                  <a:srgbClr val="FF0000"/>
                </a:solidFill>
              </a:rPr>
              <a:t>no idea who wrote the message</a:t>
            </a:r>
            <a:r>
              <a:rPr lang="en-US" altLang="zh-CN" sz="1600" dirty="0"/>
              <a:t>. Anyone could have generated a pair of public and private keys, signed the message with the private key, </a:t>
            </a:r>
            <a:r>
              <a:rPr lang="en-US" altLang="zh-CN" sz="1600" dirty="0">
                <a:solidFill>
                  <a:srgbClr val="FF0000"/>
                </a:solidFill>
              </a:rPr>
              <a:t>and sent the signed message and the public key to you</a:t>
            </a:r>
            <a:r>
              <a:rPr lang="en-US" altLang="zh-CN" sz="1600" dirty="0"/>
              <a:t>. </a:t>
            </a:r>
            <a:endParaRPr lang="en-US" altLang="zh-CN" sz="1600" dirty="0"/>
          </a:p>
          <a:p>
            <a:pPr lvl="1"/>
            <a:r>
              <a:rPr lang="en-US" altLang="zh-CN" sz="1600" dirty="0"/>
              <a:t>The problem of determining the identity of the sender is called the </a:t>
            </a:r>
            <a:r>
              <a:rPr lang="en-US" altLang="zh-CN" sz="1600" dirty="0">
                <a:solidFill>
                  <a:srgbClr val="FF0000"/>
                </a:solidFill>
              </a:rPr>
              <a:t>authentication(</a:t>
            </a:r>
            <a:r>
              <a:rPr lang="zh-CN" altLang="en-US" sz="1600" dirty="0">
                <a:solidFill>
                  <a:srgbClr val="FF0000"/>
                </a:solidFill>
              </a:rPr>
              <a:t>身份认证</a:t>
            </a:r>
            <a:r>
              <a:rPr lang="en-US" altLang="zh-CN" sz="1600" dirty="0">
                <a:solidFill>
                  <a:srgbClr val="FF0000"/>
                </a:solidFill>
              </a:rPr>
              <a:t>) problem</a:t>
            </a:r>
            <a:r>
              <a:rPr lang="en-US" altLang="zh-CN" sz="1600" dirty="0"/>
              <a:t>.</a:t>
            </a:r>
            <a:endParaRPr lang="en-US" altLang="zh-CN" sz="16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778" y="2463738"/>
            <a:ext cx="3726414" cy="2280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Security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Security </a:t>
            </a:r>
            <a:endParaRPr lang="en-US" altLang="zh-CN" dirty="0"/>
          </a:p>
          <a:p>
            <a:pPr lvl="1"/>
            <a:r>
              <a:rPr lang="en-US" altLang="zh-CN" dirty="0"/>
              <a:t>provides comprehensive support for authentication, authorization, and protection against common exploits. It also provides integration with other libraries to simplify its usage.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https://docs.spring.io/spring-security/site/docs/current/reference/html5/#features</a:t>
            </a:r>
            <a:r>
              <a:rPr lang="zh-CN" altLang="en-US" dirty="0"/>
              <a:t> 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Authentication Problem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999" y="771741"/>
            <a:ext cx="3725875" cy="4001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7305" y="744855"/>
            <a:ext cx="52584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这张图说的是获取一个你暂时不信任的用户的</a:t>
            </a:r>
            <a:r>
              <a:rPr lang="en-US" altLang="zh-CN" sz="1400"/>
              <a:t>public key</a:t>
            </a:r>
            <a:r>
              <a:rPr lang="zh-CN" altLang="en-US" sz="1400"/>
              <a:t>的可能路径。而这需要一个通过一个你与这个</a:t>
            </a:r>
            <a:r>
              <a:rPr lang="en-US" altLang="zh-CN" sz="1400"/>
              <a:t>stranger</a:t>
            </a:r>
            <a:r>
              <a:rPr lang="zh-CN" altLang="en-US" sz="1400"/>
              <a:t>都信任的一个</a:t>
            </a:r>
            <a:r>
              <a:rPr lang="en-US" altLang="zh-CN" sz="1400"/>
              <a:t>friend</a:t>
            </a:r>
            <a:r>
              <a:rPr lang="zh-CN" altLang="en-US" sz="1400"/>
              <a:t>用户来实现。首先由于你是信任</a:t>
            </a:r>
            <a:r>
              <a:rPr lang="en-US" altLang="zh-CN" sz="1400"/>
              <a:t>friend</a:t>
            </a:r>
            <a:r>
              <a:rPr lang="zh-CN" altLang="en-US" sz="1400"/>
              <a:t>的，所以你拥有这个</a:t>
            </a:r>
            <a:r>
              <a:rPr lang="en-US" altLang="zh-CN" sz="1400"/>
              <a:t>friend</a:t>
            </a:r>
            <a:r>
              <a:rPr lang="zh-CN" altLang="en-US" sz="1400"/>
              <a:t>的</a:t>
            </a:r>
            <a:r>
              <a:rPr lang="en-US" altLang="zh-CN" sz="1400"/>
              <a:t>public key</a:t>
            </a:r>
            <a:r>
              <a:rPr lang="zh-CN" altLang="en-US" sz="1400"/>
              <a:t>，之后这个</a:t>
            </a:r>
            <a:r>
              <a:rPr lang="en-US" altLang="zh-CN" sz="1400"/>
              <a:t>friend</a:t>
            </a:r>
            <a:r>
              <a:rPr lang="zh-CN" altLang="en-US" sz="1400"/>
              <a:t>使用自己的</a:t>
            </a:r>
            <a:r>
              <a:rPr lang="en-US" altLang="zh-CN" sz="1400"/>
              <a:t>private key</a:t>
            </a:r>
            <a:r>
              <a:rPr lang="zh-CN" altLang="en-US" sz="1400"/>
              <a:t>对于</a:t>
            </a:r>
            <a:r>
              <a:rPr lang="en-US" altLang="zh-CN" sz="1400"/>
              <a:t>stranger</a:t>
            </a:r>
            <a:r>
              <a:rPr lang="zh-CN" altLang="en-US" sz="1400"/>
              <a:t>的</a:t>
            </a:r>
            <a:r>
              <a:rPr lang="en-US" altLang="zh-CN" sz="1400"/>
              <a:t>public key</a:t>
            </a:r>
            <a:r>
              <a:rPr lang="zh-CN" altLang="en-US" sz="1400"/>
              <a:t>进行加密，生成一个数字签名，之后在这个签名传递到你这边时，你就可以通过你拥有的</a:t>
            </a:r>
            <a:r>
              <a:rPr lang="en-US" altLang="zh-CN" sz="1400"/>
              <a:t>friend</a:t>
            </a:r>
            <a:r>
              <a:rPr lang="zh-CN" altLang="en-US" sz="1400"/>
              <a:t>的</a:t>
            </a:r>
            <a:r>
              <a:rPr lang="en-US" altLang="zh-CN" sz="1400"/>
              <a:t>public key</a:t>
            </a:r>
            <a:r>
              <a:rPr lang="zh-CN" altLang="en-US" sz="1400"/>
              <a:t>对于</a:t>
            </a:r>
            <a:r>
              <a:rPr lang="en-US" altLang="zh-CN" sz="1400"/>
              <a:t>signature</a:t>
            </a:r>
            <a:r>
              <a:rPr lang="zh-CN" altLang="en-US" sz="1400"/>
              <a:t>进行解密，从而获取之前被加密的</a:t>
            </a:r>
            <a:r>
              <a:rPr lang="en-US" altLang="zh-CN" sz="1400"/>
              <a:t>stranger</a:t>
            </a:r>
            <a:r>
              <a:rPr lang="zh-CN" altLang="en-US" sz="1400"/>
              <a:t>的</a:t>
            </a:r>
            <a:r>
              <a:rPr lang="en-US" altLang="zh-CN" sz="1400"/>
              <a:t>public key</a:t>
            </a:r>
            <a:r>
              <a:rPr lang="zh-CN" altLang="en-US" sz="1400"/>
              <a:t>，之后如果你信任这个</a:t>
            </a:r>
            <a:r>
              <a:rPr lang="en-US" altLang="zh-CN" sz="1400"/>
              <a:t>stranger</a:t>
            </a:r>
            <a:r>
              <a:rPr lang="zh-CN" altLang="en-US" sz="1400"/>
              <a:t>，则可以将其</a:t>
            </a:r>
            <a:r>
              <a:rPr lang="en-US" altLang="zh-CN" sz="1400"/>
              <a:t>public key</a:t>
            </a:r>
            <a:r>
              <a:rPr lang="zh-CN" altLang="en-US" sz="1400"/>
              <a:t>加入到</a:t>
            </a:r>
            <a:r>
              <a:rPr lang="en-US" altLang="zh-CN" sz="1400"/>
              <a:t>keystore</a:t>
            </a:r>
            <a:r>
              <a:rPr lang="zh-CN" altLang="en-US" sz="1400"/>
              <a:t>中去，从而将其变为一个新的</a:t>
            </a:r>
            <a:r>
              <a:rPr lang="en-US" altLang="zh-CN" sz="1400"/>
              <a:t>”friend”</a:t>
            </a:r>
            <a:r>
              <a:rPr lang="zh-CN" altLang="en-US" sz="1400"/>
              <a:t>。</a:t>
            </a:r>
            <a:endParaRPr lang="zh-CN" altLang="en-US" sz="1400"/>
          </a:p>
          <a:p>
            <a:r>
              <a:rPr lang="zh-CN" altLang="en-US" sz="1400"/>
              <a:t>这张图中的</a:t>
            </a:r>
            <a:r>
              <a:rPr lang="en-US" altLang="zh-CN" sz="1400"/>
              <a:t>”friend”,</a:t>
            </a:r>
            <a:r>
              <a:rPr lang="zh-CN" altLang="en-US" sz="1400"/>
              <a:t>一般都是一些第三方的认证公司的产品。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Certificate Signing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Suppose Alice wants to send her colleague Cindy a signed message</a:t>
            </a:r>
            <a:endParaRPr lang="en-US" altLang="zh-CN" sz="2000" dirty="0"/>
          </a:p>
          <a:p>
            <a:pPr lvl="1"/>
            <a:r>
              <a:rPr lang="en-US" altLang="zh-CN" sz="1600" dirty="0"/>
              <a:t>but Cindy </a:t>
            </a:r>
            <a:r>
              <a:rPr lang="en-US" altLang="zh-CN" sz="1600" dirty="0">
                <a:solidFill>
                  <a:srgbClr val="FF0000"/>
                </a:solidFill>
              </a:rPr>
              <a:t>doesn't want to bother with</a:t>
            </a:r>
            <a:r>
              <a:rPr lang="en-US" altLang="zh-CN" sz="1600" dirty="0"/>
              <a:t> verifying lots of signature fingerprints. </a:t>
            </a:r>
            <a:endParaRPr lang="en-US" altLang="zh-CN" sz="1600" dirty="0"/>
          </a:p>
          <a:p>
            <a:pPr lvl="1"/>
            <a:r>
              <a:rPr lang="en-US" altLang="zh-CN" sz="1600" dirty="0"/>
              <a:t>Now suppose that there is an </a:t>
            </a:r>
            <a:r>
              <a:rPr lang="en-US" altLang="zh-CN" sz="1600" dirty="0">
                <a:solidFill>
                  <a:srgbClr val="FF0000"/>
                </a:solidFill>
              </a:rPr>
              <a:t>entity that Cindy trusts to verify signatures</a:t>
            </a:r>
            <a:r>
              <a:rPr lang="en-US" altLang="zh-CN" sz="1600" dirty="0"/>
              <a:t>. In this example, Cindy trusts the Information Resources Department at ACME Software.</a:t>
            </a:r>
            <a:endParaRPr lang="en-US" altLang="zh-CN" sz="1600" dirty="0"/>
          </a:p>
          <a:p>
            <a:r>
              <a:rPr lang="en-US" altLang="zh-CN" sz="2000" dirty="0"/>
              <a:t>That department operates a </a:t>
            </a:r>
            <a:r>
              <a:rPr lang="en-US" altLang="zh-CN" sz="2000" dirty="0">
                <a:solidFill>
                  <a:srgbClr val="FF0000"/>
                </a:solidFill>
              </a:rPr>
              <a:t>certificate authority (CA)</a:t>
            </a:r>
            <a:r>
              <a:rPr lang="en-US" altLang="zh-CN" sz="2000" dirty="0"/>
              <a:t>. </a:t>
            </a:r>
            <a:endParaRPr lang="en-US" altLang="zh-CN" sz="2000" dirty="0"/>
          </a:p>
          <a:p>
            <a:pPr lvl="1"/>
            <a:r>
              <a:rPr lang="en-US" altLang="zh-CN" sz="1600" dirty="0"/>
              <a:t>Everyone at ACME has the CA's public key in their </a:t>
            </a:r>
            <a:r>
              <a:rPr lang="en-US" altLang="zh-CN" sz="1600" dirty="0" err="1"/>
              <a:t>keystore</a:t>
            </a:r>
            <a:r>
              <a:rPr lang="en-US" altLang="zh-CN" sz="1600" dirty="0"/>
              <a:t>, installed by a system administrator who carefully checked the key fingerprint. </a:t>
            </a:r>
            <a:endParaRPr lang="en-US" altLang="zh-CN" sz="1600" dirty="0"/>
          </a:p>
          <a:p>
            <a:pPr lvl="1"/>
            <a:r>
              <a:rPr lang="en-US" altLang="zh-CN" sz="1600" dirty="0"/>
              <a:t>The CA signs the keys of ACME employees. </a:t>
            </a:r>
            <a:endParaRPr lang="en-US" altLang="zh-CN" sz="1600" dirty="0"/>
          </a:p>
          <a:p>
            <a:pPr lvl="1"/>
            <a:r>
              <a:rPr lang="en-US" altLang="zh-CN" sz="1600" dirty="0"/>
              <a:t>When they install each other's keys, then the </a:t>
            </a:r>
            <a:r>
              <a:rPr lang="en-US" altLang="zh-CN" sz="1600" dirty="0" err="1"/>
              <a:t>keystore</a:t>
            </a:r>
            <a:r>
              <a:rPr lang="en-US" altLang="zh-CN" sz="1600" dirty="0"/>
              <a:t> will trust them implicitly because they are signed by a trusted key.</a:t>
            </a:r>
            <a:endParaRPr lang="en-US" altLang="zh-CN" sz="16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Certificate Signing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Here is how you can simulate this process. </a:t>
            </a:r>
            <a:endParaRPr lang="en-US" altLang="zh-CN" sz="2400" dirty="0"/>
          </a:p>
          <a:p>
            <a:pPr lvl="1"/>
            <a:r>
              <a:rPr lang="en-US" altLang="zh-CN" sz="1800" dirty="0"/>
              <a:t>Create a </a:t>
            </a:r>
            <a:r>
              <a:rPr lang="en-US" altLang="zh-CN" sz="1800" dirty="0" err="1"/>
              <a:t>keystore</a:t>
            </a:r>
            <a:r>
              <a:rPr lang="en-US" altLang="zh-CN" sz="1800" dirty="0"/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acmesoft.certs</a:t>
            </a:r>
            <a:r>
              <a:rPr lang="en-US" altLang="zh-CN" sz="1800" dirty="0"/>
              <a:t>. </a:t>
            </a:r>
            <a:endParaRPr lang="en-US" altLang="zh-CN" sz="1800" dirty="0"/>
          </a:p>
          <a:p>
            <a:pPr lvl="1"/>
            <a:r>
              <a:rPr lang="en-US" altLang="zh-CN" sz="1800" dirty="0"/>
              <a:t>Generate a key par and </a:t>
            </a:r>
            <a:r>
              <a:rPr lang="en-US" altLang="zh-CN" sz="1800" dirty="0">
                <a:solidFill>
                  <a:srgbClr val="FF0000"/>
                </a:solidFill>
              </a:rPr>
              <a:t>export the public key</a:t>
            </a:r>
            <a:r>
              <a:rPr lang="en-US" altLang="zh-CN" sz="1800" dirty="0"/>
              <a:t>:</a:t>
            </a:r>
            <a:endParaRPr lang="en-US" altLang="zh-CN" sz="1800" dirty="0"/>
          </a:p>
          <a:p>
            <a:pPr lvl="2"/>
            <a:r>
              <a:rPr lang="en-US" altLang="zh-CN" sz="1600" dirty="0" err="1">
                <a:solidFill>
                  <a:schemeClr val="tx2"/>
                </a:solidFill>
              </a:rPr>
              <a:t>keytool</a:t>
            </a:r>
            <a:r>
              <a:rPr lang="en-US" altLang="zh-CN" sz="1600" dirty="0">
                <a:solidFill>
                  <a:schemeClr val="tx2"/>
                </a:solidFill>
              </a:rPr>
              <a:t> -</a:t>
            </a:r>
            <a:r>
              <a:rPr lang="en-US" altLang="zh-CN" sz="1600" dirty="0" err="1">
                <a:solidFill>
                  <a:schemeClr val="tx2"/>
                </a:solidFill>
              </a:rPr>
              <a:t>genkeypair</a:t>
            </a:r>
            <a:r>
              <a:rPr lang="en-US" altLang="zh-CN" sz="1600" dirty="0">
                <a:solidFill>
                  <a:schemeClr val="tx2"/>
                </a:solidFill>
              </a:rPr>
              <a:t> -</a:t>
            </a:r>
            <a:r>
              <a:rPr lang="en-US" altLang="zh-CN" sz="1600" dirty="0" err="1">
                <a:solidFill>
                  <a:schemeClr val="tx2"/>
                </a:solidFill>
              </a:rPr>
              <a:t>keystore</a:t>
            </a:r>
            <a:r>
              <a:rPr lang="en-US" altLang="zh-CN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 err="1">
                <a:solidFill>
                  <a:schemeClr val="tx2"/>
                </a:solidFill>
              </a:rPr>
              <a:t>acmesoft.certs</a:t>
            </a:r>
            <a:r>
              <a:rPr lang="en-US" altLang="zh-CN" sz="1600" dirty="0">
                <a:solidFill>
                  <a:schemeClr val="tx2"/>
                </a:solidFill>
              </a:rPr>
              <a:t> -alias </a:t>
            </a:r>
            <a:r>
              <a:rPr lang="en-US" altLang="zh-CN" sz="1600" dirty="0" err="1">
                <a:solidFill>
                  <a:schemeClr val="tx2"/>
                </a:solidFill>
              </a:rPr>
              <a:t>acmeroot</a:t>
            </a:r>
            <a:r>
              <a:rPr lang="en-US" altLang="zh-CN" sz="1600" dirty="0">
                <a:solidFill>
                  <a:schemeClr val="tx2"/>
                </a:solidFill>
              </a:rPr>
              <a:t> 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/>
            <a:r>
              <a:rPr lang="en-US" altLang="zh-CN" sz="1600" dirty="0" err="1">
                <a:solidFill>
                  <a:schemeClr val="tx2"/>
                </a:solidFill>
              </a:rPr>
              <a:t>keytool</a:t>
            </a:r>
            <a:r>
              <a:rPr lang="en-US" altLang="zh-CN" sz="1600" dirty="0">
                <a:solidFill>
                  <a:schemeClr val="tx2"/>
                </a:solidFill>
              </a:rPr>
              <a:t> -</a:t>
            </a:r>
            <a:r>
              <a:rPr lang="en-US" altLang="zh-CN" sz="1600" dirty="0" err="1">
                <a:solidFill>
                  <a:schemeClr val="tx2"/>
                </a:solidFill>
              </a:rPr>
              <a:t>exportcert</a:t>
            </a:r>
            <a:r>
              <a:rPr lang="en-US" altLang="zh-CN" sz="1600" dirty="0">
                <a:solidFill>
                  <a:schemeClr val="tx2"/>
                </a:solidFill>
              </a:rPr>
              <a:t> -</a:t>
            </a:r>
            <a:r>
              <a:rPr lang="en-US" altLang="zh-CN" sz="1600" dirty="0" err="1">
                <a:solidFill>
                  <a:schemeClr val="tx2"/>
                </a:solidFill>
              </a:rPr>
              <a:t>keystore</a:t>
            </a:r>
            <a:r>
              <a:rPr lang="en-US" altLang="zh-CN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 err="1">
                <a:solidFill>
                  <a:schemeClr val="tx2"/>
                </a:solidFill>
              </a:rPr>
              <a:t>acmesoft.certs</a:t>
            </a:r>
            <a:r>
              <a:rPr lang="en-US" altLang="zh-CN" sz="1600" dirty="0">
                <a:solidFill>
                  <a:schemeClr val="tx2"/>
                </a:solidFill>
              </a:rPr>
              <a:t> -alias </a:t>
            </a:r>
            <a:r>
              <a:rPr lang="en-US" altLang="zh-CN" sz="1600" dirty="0" err="1">
                <a:solidFill>
                  <a:schemeClr val="tx2"/>
                </a:solidFill>
              </a:rPr>
              <a:t>acmeroot</a:t>
            </a:r>
            <a:r>
              <a:rPr lang="en-US" altLang="zh-CN" sz="1600" dirty="0">
                <a:solidFill>
                  <a:schemeClr val="tx2"/>
                </a:solidFill>
              </a:rPr>
              <a:t> -file acmeroot.cer 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1"/>
            <a:r>
              <a:rPr lang="en-US" altLang="zh-CN" sz="1800" dirty="0"/>
              <a:t>The public key is exported into a "</a:t>
            </a:r>
            <a:r>
              <a:rPr lang="en-US" altLang="zh-CN" sz="1800" dirty="0">
                <a:solidFill>
                  <a:srgbClr val="FF0000"/>
                </a:solidFill>
              </a:rPr>
              <a:t>self-signed</a:t>
            </a:r>
            <a:r>
              <a:rPr lang="en-US" altLang="zh-CN" sz="1800" dirty="0"/>
              <a:t>"(</a:t>
            </a:r>
            <a:r>
              <a:rPr lang="zh-CN" altLang="en-US" sz="1800" dirty="0"/>
              <a:t>自签名</a:t>
            </a:r>
            <a:r>
              <a:rPr lang="en-US" altLang="zh-CN" sz="1800" dirty="0"/>
              <a:t>) certificate. </a:t>
            </a:r>
            <a:endParaRPr lang="en-US" altLang="zh-CN" sz="1800" dirty="0"/>
          </a:p>
          <a:p>
            <a:pPr lvl="1"/>
            <a:r>
              <a:rPr lang="en-US" altLang="zh-CN" sz="1800" dirty="0"/>
              <a:t>Then add it to </a:t>
            </a:r>
            <a:r>
              <a:rPr lang="en-US" altLang="zh-CN" sz="1800" dirty="0">
                <a:solidFill>
                  <a:srgbClr val="FF0000"/>
                </a:solidFill>
              </a:rPr>
              <a:t>every employee</a:t>
            </a:r>
            <a:r>
              <a:rPr lang="en-US" altLang="zh-CN" sz="1800" dirty="0"/>
              <a:t>'s </a:t>
            </a:r>
            <a:r>
              <a:rPr lang="en-US" altLang="zh-CN" sz="1800" dirty="0" err="1"/>
              <a:t>keystore</a:t>
            </a:r>
            <a:r>
              <a:rPr lang="en-US" altLang="zh-CN" sz="1800" dirty="0"/>
              <a:t>.</a:t>
            </a:r>
            <a:endParaRPr lang="en-US" altLang="zh-CN" sz="1800" dirty="0"/>
          </a:p>
          <a:p>
            <a:pPr lvl="2"/>
            <a:r>
              <a:rPr lang="en-US" altLang="zh-CN" sz="1600" dirty="0" err="1">
                <a:solidFill>
                  <a:schemeClr val="tx2"/>
                </a:solidFill>
              </a:rPr>
              <a:t>keytool</a:t>
            </a:r>
            <a:r>
              <a:rPr lang="en-US" altLang="zh-CN" sz="1600" dirty="0">
                <a:solidFill>
                  <a:schemeClr val="tx2"/>
                </a:solidFill>
              </a:rPr>
              <a:t> -</a:t>
            </a:r>
            <a:r>
              <a:rPr lang="en-US" altLang="zh-CN" sz="1600" dirty="0" err="1">
                <a:solidFill>
                  <a:srgbClr val="FF0000"/>
                </a:solidFill>
              </a:rPr>
              <a:t>importcert</a:t>
            </a:r>
            <a:r>
              <a:rPr lang="en-US" altLang="zh-CN" sz="1600" dirty="0">
                <a:solidFill>
                  <a:schemeClr val="tx2"/>
                </a:solidFill>
              </a:rPr>
              <a:t> -</a:t>
            </a:r>
            <a:r>
              <a:rPr lang="en-US" altLang="zh-CN" sz="1600" dirty="0" err="1">
                <a:solidFill>
                  <a:schemeClr val="tx2"/>
                </a:solidFill>
              </a:rPr>
              <a:t>keystore</a:t>
            </a:r>
            <a:r>
              <a:rPr lang="en-US" altLang="zh-CN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 err="1">
                <a:solidFill>
                  <a:schemeClr val="tx2"/>
                </a:solidFill>
              </a:rPr>
              <a:t>cindy.certs</a:t>
            </a:r>
            <a:r>
              <a:rPr lang="en-US" altLang="zh-CN" sz="1600" dirty="0">
                <a:solidFill>
                  <a:schemeClr val="tx2"/>
                </a:solidFill>
              </a:rPr>
              <a:t> -alias </a:t>
            </a:r>
            <a:r>
              <a:rPr lang="en-US" altLang="zh-CN" sz="1600" dirty="0" err="1">
                <a:solidFill>
                  <a:schemeClr val="tx2"/>
                </a:solidFill>
              </a:rPr>
              <a:t>acmeroot</a:t>
            </a:r>
            <a:r>
              <a:rPr lang="en-US" altLang="zh-CN" sz="1600" dirty="0">
                <a:solidFill>
                  <a:schemeClr val="tx2"/>
                </a:solidFill>
              </a:rPr>
              <a:t> -file acmeroot.cer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1"/>
            <a:r>
              <a:rPr lang="en-US" altLang="zh-CN" sz="1800" dirty="0"/>
              <a:t>An authorized staff member at ACME Software would verify Alice's identity and generate a signed certificate as follows:</a:t>
            </a:r>
            <a:endParaRPr lang="en-US" altLang="zh-CN" sz="1800" dirty="0"/>
          </a:p>
          <a:p>
            <a:pPr lvl="2"/>
            <a:r>
              <a:rPr lang="en-US" altLang="zh-CN" sz="1600" dirty="0">
                <a:solidFill>
                  <a:schemeClr val="tx2"/>
                </a:solidFill>
              </a:rPr>
              <a:t>java </a:t>
            </a:r>
            <a:r>
              <a:rPr lang="en-US" altLang="zh-CN" sz="1600" dirty="0" err="1">
                <a:solidFill>
                  <a:schemeClr val="tx2"/>
                </a:solidFill>
              </a:rPr>
              <a:t>CertificateSigner</a:t>
            </a:r>
            <a:r>
              <a:rPr lang="en-US" altLang="zh-CN" sz="1600" dirty="0">
                <a:solidFill>
                  <a:schemeClr val="tx2"/>
                </a:solidFill>
              </a:rPr>
              <a:t> -</a:t>
            </a:r>
            <a:r>
              <a:rPr lang="en-US" altLang="zh-CN" sz="1600" dirty="0" err="1">
                <a:solidFill>
                  <a:schemeClr val="tx2"/>
                </a:solidFill>
              </a:rPr>
              <a:t>keystore</a:t>
            </a:r>
            <a:r>
              <a:rPr lang="en-US" altLang="zh-CN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 err="1">
                <a:solidFill>
                  <a:schemeClr val="tx2"/>
                </a:solidFill>
              </a:rPr>
              <a:t>acmesoft.certs</a:t>
            </a:r>
            <a:r>
              <a:rPr lang="en-US" altLang="zh-CN" sz="1600" dirty="0">
                <a:solidFill>
                  <a:schemeClr val="tx2"/>
                </a:solidFill>
              </a:rPr>
              <a:t> -alias </a:t>
            </a:r>
            <a:r>
              <a:rPr lang="en-US" altLang="zh-CN" sz="1600" dirty="0" err="1">
                <a:solidFill>
                  <a:schemeClr val="tx2"/>
                </a:solidFill>
              </a:rPr>
              <a:t>acmeroot</a:t>
            </a:r>
            <a:r>
              <a:rPr lang="en-US" altLang="zh-CN" sz="1600" dirty="0">
                <a:solidFill>
                  <a:schemeClr val="tx2"/>
                </a:solidFill>
              </a:rPr>
              <a:t> -</a:t>
            </a:r>
            <a:r>
              <a:rPr lang="en-US" altLang="zh-CN" sz="1600" dirty="0" err="1">
                <a:solidFill>
                  <a:schemeClr val="tx2"/>
                </a:solidFill>
              </a:rPr>
              <a:t>infile</a:t>
            </a:r>
            <a:r>
              <a:rPr lang="en-US" altLang="zh-CN" sz="1600" dirty="0">
                <a:solidFill>
                  <a:schemeClr val="tx2"/>
                </a:solidFill>
              </a:rPr>
              <a:t> alice.cer -</a:t>
            </a:r>
            <a:r>
              <a:rPr lang="en-US" altLang="zh-CN" sz="1600" dirty="0" err="1">
                <a:solidFill>
                  <a:schemeClr val="tx2"/>
                </a:solidFill>
              </a:rPr>
              <a:t>outfile</a:t>
            </a:r>
            <a:r>
              <a:rPr lang="en-US" altLang="zh-CN" sz="1600" dirty="0">
                <a:solidFill>
                  <a:schemeClr val="tx2"/>
                </a:solidFill>
              </a:rPr>
              <a:t> alice_signedby_acmeroot.cer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1"/>
            <a:r>
              <a:rPr lang="en-US" altLang="zh-CN" sz="1800" dirty="0"/>
              <a:t>Now Cindy imports the signed certificate into her </a:t>
            </a:r>
            <a:r>
              <a:rPr lang="en-US" altLang="zh-CN" sz="1800" dirty="0" err="1"/>
              <a:t>keystore</a:t>
            </a:r>
            <a:r>
              <a:rPr lang="en-US" altLang="zh-CN" sz="1800" dirty="0"/>
              <a:t>:</a:t>
            </a:r>
            <a:endParaRPr lang="en-US" altLang="zh-CN" sz="1800" dirty="0"/>
          </a:p>
          <a:p>
            <a:pPr lvl="2"/>
            <a:r>
              <a:rPr lang="en-US" altLang="zh-CN" sz="1600" dirty="0" err="1">
                <a:solidFill>
                  <a:schemeClr val="tx2"/>
                </a:solidFill>
              </a:rPr>
              <a:t>keytool</a:t>
            </a:r>
            <a:r>
              <a:rPr lang="en-US" altLang="zh-CN" sz="1600" dirty="0">
                <a:solidFill>
                  <a:schemeClr val="tx2"/>
                </a:solidFill>
              </a:rPr>
              <a:t> -</a:t>
            </a:r>
            <a:r>
              <a:rPr lang="en-US" altLang="zh-CN" sz="1600" dirty="0" err="1">
                <a:solidFill>
                  <a:schemeClr val="tx2"/>
                </a:solidFill>
              </a:rPr>
              <a:t>importcert</a:t>
            </a:r>
            <a:r>
              <a:rPr lang="en-US" altLang="zh-CN" sz="1600" dirty="0">
                <a:solidFill>
                  <a:schemeClr val="tx2"/>
                </a:solidFill>
              </a:rPr>
              <a:t> -</a:t>
            </a:r>
            <a:r>
              <a:rPr lang="en-US" altLang="zh-CN" sz="1600" dirty="0" err="1">
                <a:solidFill>
                  <a:schemeClr val="tx2"/>
                </a:solidFill>
              </a:rPr>
              <a:t>keystore</a:t>
            </a:r>
            <a:r>
              <a:rPr lang="en-US" altLang="zh-CN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 err="1">
                <a:solidFill>
                  <a:schemeClr val="tx2"/>
                </a:solidFill>
              </a:rPr>
              <a:t>cindy.certs</a:t>
            </a:r>
            <a:r>
              <a:rPr lang="en-US" altLang="zh-CN" sz="1600" dirty="0">
                <a:solidFill>
                  <a:schemeClr val="tx2"/>
                </a:solidFill>
              </a:rPr>
              <a:t> -alias </a:t>
            </a:r>
            <a:r>
              <a:rPr lang="en-US" altLang="zh-CN" sz="1600" dirty="0" err="1">
                <a:solidFill>
                  <a:schemeClr val="tx2"/>
                </a:solidFill>
              </a:rPr>
              <a:t>alice</a:t>
            </a:r>
            <a:r>
              <a:rPr lang="en-US" altLang="zh-CN" sz="1600" dirty="0">
                <a:solidFill>
                  <a:schemeClr val="tx2"/>
                </a:solidFill>
              </a:rPr>
              <a:t> -file alice_signedby_acmeroot.cer 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/>
            <a:endParaRPr lang="en-US" altLang="zh-CN" sz="16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59450" y="805815"/>
            <a:ext cx="30480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public key</a:t>
            </a:r>
            <a:r>
              <a:rPr lang="zh-CN" altLang="en-US" sz="1400"/>
              <a:t>传输时需要签名</a:t>
            </a:r>
            <a:r>
              <a:rPr lang="en-US" altLang="zh-CN" sz="1400"/>
              <a:t>-&gt;</a:t>
            </a:r>
            <a:r>
              <a:rPr lang="zh-CN" altLang="en-US" sz="1400"/>
              <a:t>自签名</a:t>
            </a:r>
            <a:endParaRPr lang="zh-CN" altLang="en-US" sz="1400"/>
          </a:p>
          <a:p>
            <a:r>
              <a:rPr lang="en-US" altLang="zh-CN" sz="1400"/>
              <a:t>-&gt;</a:t>
            </a:r>
            <a:r>
              <a:rPr lang="zh-CN" altLang="en-US" sz="1400"/>
              <a:t>即使用自己对应的</a:t>
            </a:r>
            <a:r>
              <a:rPr lang="en-US" altLang="zh-CN" sz="1400"/>
              <a:t>private</a:t>
            </a:r>
            <a:r>
              <a:rPr lang="zh-CN" altLang="en-US" sz="1400"/>
              <a:t>进行加密来生成一个自签名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Signing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One of the most important uses of authentication technology is signing executable programs. 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You now know how to implement this sophisticated scheme.</a:t>
            </a:r>
            <a:endParaRPr lang="en-US" altLang="zh-CN" sz="2400" dirty="0"/>
          </a:p>
          <a:p>
            <a:pPr lvl="1"/>
            <a:r>
              <a:rPr lang="en-US" altLang="zh-CN" sz="1800" dirty="0"/>
              <a:t>Use authentication to verify where the code came from.</a:t>
            </a:r>
            <a:endParaRPr lang="en-US" altLang="zh-CN" sz="1800" dirty="0"/>
          </a:p>
          <a:p>
            <a:pPr lvl="1"/>
            <a:r>
              <a:rPr lang="en-US" altLang="zh-CN" sz="1800" dirty="0"/>
              <a:t>Run the code with a security policy that enforces the permissions that you want to grant the program, </a:t>
            </a:r>
            <a:r>
              <a:rPr lang="en-US" altLang="zh-CN" sz="1800" dirty="0">
                <a:solidFill>
                  <a:srgbClr val="FF0000"/>
                </a:solidFill>
              </a:rPr>
              <a:t>depending on its origin</a:t>
            </a:r>
            <a:r>
              <a:rPr lang="en-US" altLang="zh-CN" sz="1800" dirty="0"/>
              <a:t>.</a:t>
            </a:r>
            <a:endParaRPr lang="en-US" altLang="zh-CN" sz="1800" dirty="0"/>
          </a:p>
          <a:p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JAR File Signing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ACME </a:t>
            </a:r>
            <a:r>
              <a:rPr lang="en-US" altLang="zh-CN" sz="2400" dirty="0"/>
              <a:t>decides</a:t>
            </a:r>
            <a:r>
              <a:rPr lang="en-US" altLang="zh-CN" sz="2000" dirty="0"/>
              <a:t> to sign the JAR files that contain the program code.</a:t>
            </a:r>
            <a:endParaRPr lang="en-US" altLang="zh-CN" sz="2000" dirty="0"/>
          </a:p>
          <a:p>
            <a:pPr lvl="1"/>
            <a:r>
              <a:rPr lang="en-US" altLang="zh-CN" sz="1600" dirty="0"/>
              <a:t>First, ACME generates a root certificate:</a:t>
            </a:r>
            <a:endParaRPr lang="en-US" altLang="zh-CN" sz="1600" dirty="0"/>
          </a:p>
          <a:p>
            <a:pPr lvl="2"/>
            <a:r>
              <a:rPr lang="en-US" altLang="zh-CN" sz="1400" dirty="0" err="1">
                <a:solidFill>
                  <a:schemeClr val="tx2"/>
                </a:solidFill>
              </a:rPr>
              <a:t>keytool</a:t>
            </a:r>
            <a:r>
              <a:rPr lang="en-US" altLang="zh-CN" sz="1400" dirty="0">
                <a:solidFill>
                  <a:schemeClr val="tx2"/>
                </a:solidFill>
              </a:rPr>
              <a:t> -</a:t>
            </a:r>
            <a:r>
              <a:rPr lang="en-US" altLang="zh-CN" sz="1400" dirty="0" err="1">
                <a:solidFill>
                  <a:schemeClr val="tx2"/>
                </a:solidFill>
              </a:rPr>
              <a:t>genkeypair</a:t>
            </a:r>
            <a:r>
              <a:rPr lang="en-US" altLang="zh-CN" sz="1400" dirty="0">
                <a:solidFill>
                  <a:schemeClr val="tx2"/>
                </a:solidFill>
              </a:rPr>
              <a:t> -</a:t>
            </a:r>
            <a:r>
              <a:rPr lang="en-US" altLang="zh-CN" sz="1400" dirty="0" err="1">
                <a:solidFill>
                  <a:schemeClr val="tx2"/>
                </a:solidFill>
              </a:rPr>
              <a:t>keystore</a:t>
            </a:r>
            <a:r>
              <a:rPr lang="en-US" altLang="zh-CN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 err="1">
                <a:solidFill>
                  <a:schemeClr val="tx2"/>
                </a:solidFill>
              </a:rPr>
              <a:t>acmesoft.certs</a:t>
            </a:r>
            <a:r>
              <a:rPr lang="en-US" altLang="zh-CN" sz="1400" dirty="0">
                <a:solidFill>
                  <a:schemeClr val="tx2"/>
                </a:solidFill>
              </a:rPr>
              <a:t> -alias </a:t>
            </a:r>
            <a:r>
              <a:rPr lang="en-US" altLang="zh-CN" sz="1400" dirty="0" err="1">
                <a:solidFill>
                  <a:schemeClr val="tx2"/>
                </a:solidFill>
              </a:rPr>
              <a:t>acmeroot</a:t>
            </a:r>
            <a:endParaRPr lang="en-US" altLang="zh-CN" sz="1400" dirty="0">
              <a:solidFill>
                <a:schemeClr val="tx2"/>
              </a:solidFill>
            </a:endParaRPr>
          </a:p>
          <a:p>
            <a:pPr lvl="1"/>
            <a:r>
              <a:rPr lang="en-US" altLang="zh-CN" sz="1600" dirty="0"/>
              <a:t>Therefore, we create a second </a:t>
            </a:r>
            <a:r>
              <a:rPr lang="en-US" altLang="zh-CN" sz="1600" dirty="0" err="1"/>
              <a:t>keystore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client.certs</a:t>
            </a:r>
            <a:r>
              <a:rPr lang="en-US" altLang="zh-CN" sz="1600" dirty="0"/>
              <a:t> for the public certificates and add the public </a:t>
            </a:r>
            <a:r>
              <a:rPr lang="en-US" altLang="zh-CN" sz="1600" dirty="0" err="1"/>
              <a:t>acmeroot</a:t>
            </a:r>
            <a:r>
              <a:rPr lang="en-US" altLang="zh-CN" sz="1600" dirty="0"/>
              <a:t> certificate into it.</a:t>
            </a:r>
            <a:endParaRPr lang="en-US" altLang="zh-CN" sz="1600" dirty="0"/>
          </a:p>
          <a:p>
            <a:pPr lvl="2"/>
            <a:r>
              <a:rPr lang="en-US" altLang="zh-CN" sz="1400" dirty="0" err="1">
                <a:solidFill>
                  <a:schemeClr val="tx2"/>
                </a:solidFill>
              </a:rPr>
              <a:t>keytool</a:t>
            </a:r>
            <a:r>
              <a:rPr lang="en-US" altLang="zh-CN" sz="1400" dirty="0">
                <a:solidFill>
                  <a:schemeClr val="tx2"/>
                </a:solidFill>
              </a:rPr>
              <a:t> -</a:t>
            </a:r>
            <a:r>
              <a:rPr lang="en-US" altLang="zh-CN" sz="1400" dirty="0" err="1">
                <a:solidFill>
                  <a:schemeClr val="tx2"/>
                </a:solidFill>
              </a:rPr>
              <a:t>exportcert</a:t>
            </a:r>
            <a:r>
              <a:rPr lang="en-US" altLang="zh-CN" sz="1400" dirty="0">
                <a:solidFill>
                  <a:schemeClr val="tx2"/>
                </a:solidFill>
              </a:rPr>
              <a:t> -</a:t>
            </a:r>
            <a:r>
              <a:rPr lang="en-US" altLang="zh-CN" sz="1400" dirty="0" err="1">
                <a:solidFill>
                  <a:schemeClr val="tx2"/>
                </a:solidFill>
              </a:rPr>
              <a:t>keystore</a:t>
            </a:r>
            <a:r>
              <a:rPr lang="en-US" altLang="zh-CN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 err="1">
                <a:solidFill>
                  <a:schemeClr val="tx2"/>
                </a:solidFill>
              </a:rPr>
              <a:t>acmesoft.certs</a:t>
            </a:r>
            <a:r>
              <a:rPr lang="en-US" altLang="zh-CN" sz="1400" dirty="0">
                <a:solidFill>
                  <a:schemeClr val="tx2"/>
                </a:solidFill>
              </a:rPr>
              <a:t> -</a:t>
            </a:r>
            <a:r>
              <a:rPr lang="en-US" altLang="zh-CN" sz="1400" dirty="0">
                <a:solidFill>
                  <a:srgbClr val="FF0000"/>
                </a:solidFill>
              </a:rPr>
              <a:t>alias </a:t>
            </a:r>
            <a:r>
              <a:rPr lang="en-US" altLang="zh-CN" sz="1400" dirty="0" err="1">
                <a:solidFill>
                  <a:srgbClr val="FF0000"/>
                </a:solidFill>
              </a:rPr>
              <a:t>acmeroot</a:t>
            </a:r>
            <a:r>
              <a:rPr lang="en-US" altLang="zh-CN" sz="1400" dirty="0">
                <a:solidFill>
                  <a:schemeClr val="tx2"/>
                </a:solidFill>
              </a:rPr>
              <a:t> -file acmeroot.cer </a:t>
            </a:r>
            <a:endParaRPr lang="en-US" altLang="zh-CN" sz="1400" dirty="0">
              <a:solidFill>
                <a:schemeClr val="tx2"/>
              </a:solidFill>
            </a:endParaRPr>
          </a:p>
          <a:p>
            <a:pPr lvl="2"/>
            <a:r>
              <a:rPr lang="en-US" altLang="zh-CN" sz="1400" dirty="0" err="1">
                <a:solidFill>
                  <a:schemeClr val="tx2"/>
                </a:solidFill>
              </a:rPr>
              <a:t>keytool</a:t>
            </a:r>
            <a:r>
              <a:rPr lang="en-US" altLang="zh-CN" sz="1400" dirty="0">
                <a:solidFill>
                  <a:schemeClr val="tx2"/>
                </a:solidFill>
              </a:rPr>
              <a:t> -</a:t>
            </a:r>
            <a:r>
              <a:rPr lang="en-US" altLang="zh-CN" sz="1400" dirty="0" err="1">
                <a:solidFill>
                  <a:schemeClr val="tx2"/>
                </a:solidFill>
              </a:rPr>
              <a:t>importcert</a:t>
            </a:r>
            <a:r>
              <a:rPr lang="en-US" altLang="zh-CN" sz="1400" dirty="0">
                <a:solidFill>
                  <a:schemeClr val="tx2"/>
                </a:solidFill>
              </a:rPr>
              <a:t> -</a:t>
            </a:r>
            <a:r>
              <a:rPr lang="en-US" altLang="zh-CN" sz="1400" dirty="0" err="1">
                <a:solidFill>
                  <a:schemeClr val="tx2"/>
                </a:solidFill>
              </a:rPr>
              <a:t>keystore</a:t>
            </a:r>
            <a:r>
              <a:rPr lang="en-US" altLang="zh-CN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 err="1">
                <a:solidFill>
                  <a:schemeClr val="tx2"/>
                </a:solidFill>
              </a:rPr>
              <a:t>client.certs</a:t>
            </a:r>
            <a:r>
              <a:rPr lang="en-US" altLang="zh-CN" sz="1400" dirty="0">
                <a:solidFill>
                  <a:schemeClr val="tx2"/>
                </a:solidFill>
              </a:rPr>
              <a:t> -</a:t>
            </a:r>
            <a:r>
              <a:rPr lang="en-US" altLang="zh-CN" sz="1400" dirty="0">
                <a:solidFill>
                  <a:srgbClr val="FF0000"/>
                </a:solidFill>
              </a:rPr>
              <a:t>alias </a:t>
            </a:r>
            <a:r>
              <a:rPr lang="en-US" altLang="zh-CN" sz="1400" dirty="0" err="1">
                <a:solidFill>
                  <a:srgbClr val="FF0000"/>
                </a:solidFill>
              </a:rPr>
              <a:t>acmeroot</a:t>
            </a:r>
            <a:r>
              <a:rPr lang="en-US" altLang="zh-CN" sz="1400" dirty="0">
                <a:solidFill>
                  <a:schemeClr val="tx2"/>
                </a:solidFill>
              </a:rPr>
              <a:t> -file acmeroot.cer </a:t>
            </a:r>
            <a:endParaRPr lang="en-US" altLang="zh-CN" sz="1400" dirty="0">
              <a:solidFill>
                <a:schemeClr val="tx2"/>
              </a:solidFill>
            </a:endParaRPr>
          </a:p>
          <a:p>
            <a:pPr lvl="1"/>
            <a:r>
              <a:rPr lang="en-US" altLang="zh-CN" sz="1600" dirty="0"/>
              <a:t>To make a signed JAR file, programmers add their class files to a JAR file in the usual way. For example,</a:t>
            </a:r>
            <a:endParaRPr lang="en-US" altLang="zh-CN" sz="1600" dirty="0"/>
          </a:p>
          <a:p>
            <a:pPr lvl="2"/>
            <a:r>
              <a:rPr lang="en-US" altLang="zh-CN" sz="1400" dirty="0" err="1">
                <a:solidFill>
                  <a:schemeClr val="tx2"/>
                </a:solidFill>
              </a:rPr>
              <a:t>javac</a:t>
            </a:r>
            <a:r>
              <a:rPr lang="en-US" altLang="zh-CN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 err="1">
                <a:solidFill>
                  <a:schemeClr val="tx2"/>
                </a:solidFill>
              </a:rPr>
              <a:t>FileReadApplet.java</a:t>
            </a:r>
            <a:endParaRPr lang="en-US" altLang="zh-CN" sz="1400" dirty="0">
              <a:solidFill>
                <a:schemeClr val="tx2"/>
              </a:solidFill>
            </a:endParaRPr>
          </a:p>
          <a:p>
            <a:pPr lvl="2"/>
            <a:r>
              <a:rPr lang="en-US" altLang="zh-CN" sz="1400" dirty="0">
                <a:solidFill>
                  <a:schemeClr val="tx2"/>
                </a:solidFill>
              </a:rPr>
              <a:t>jar </a:t>
            </a:r>
            <a:r>
              <a:rPr lang="en-US" altLang="zh-CN" sz="1400" dirty="0" err="1">
                <a:solidFill>
                  <a:schemeClr val="tx2"/>
                </a:solidFill>
              </a:rPr>
              <a:t>cvf</a:t>
            </a:r>
            <a:r>
              <a:rPr lang="en-US" altLang="zh-CN" sz="1400" dirty="0">
                <a:solidFill>
                  <a:schemeClr val="tx2"/>
                </a:solidFill>
              </a:rPr>
              <a:t> FileReadApplet.jar *.class</a:t>
            </a:r>
            <a:endParaRPr lang="en-US" altLang="zh-CN" sz="1400" dirty="0">
              <a:solidFill>
                <a:schemeClr val="tx2"/>
              </a:solidFill>
            </a:endParaRPr>
          </a:p>
          <a:p>
            <a:pPr lvl="1"/>
            <a:r>
              <a:rPr lang="en-US" altLang="zh-CN" sz="1600" dirty="0"/>
              <a:t>Then a trusted person at ACME runs the </a:t>
            </a:r>
            <a:r>
              <a:rPr lang="en-US" altLang="zh-CN" sz="1600" dirty="0" err="1"/>
              <a:t>jarsigner</a:t>
            </a:r>
            <a:r>
              <a:rPr lang="en-US" altLang="zh-CN" sz="1600" dirty="0"/>
              <a:t> tool, specifying the JAR file and the alias of the private key:</a:t>
            </a:r>
            <a:endParaRPr lang="en-US" altLang="zh-CN" sz="1600" dirty="0"/>
          </a:p>
          <a:p>
            <a:pPr lvl="2"/>
            <a:r>
              <a:rPr lang="en-US" altLang="zh-CN" sz="1400" dirty="0" err="1">
                <a:solidFill>
                  <a:schemeClr val="tx2"/>
                </a:solidFill>
              </a:rPr>
              <a:t>jarsigner</a:t>
            </a:r>
            <a:r>
              <a:rPr lang="en-US" altLang="zh-CN" sz="1400" dirty="0">
                <a:solidFill>
                  <a:schemeClr val="tx2"/>
                </a:solidFill>
              </a:rPr>
              <a:t> -</a:t>
            </a:r>
            <a:r>
              <a:rPr lang="en-US" altLang="zh-CN" sz="1400" dirty="0" err="1">
                <a:solidFill>
                  <a:schemeClr val="tx2"/>
                </a:solidFill>
              </a:rPr>
              <a:t>keystore</a:t>
            </a:r>
            <a:r>
              <a:rPr lang="en-US" altLang="zh-CN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 err="1">
                <a:solidFill>
                  <a:schemeClr val="tx2"/>
                </a:solidFill>
              </a:rPr>
              <a:t>acmesoft.certs</a:t>
            </a:r>
            <a:r>
              <a:rPr lang="en-US" altLang="zh-CN" sz="1400" dirty="0">
                <a:solidFill>
                  <a:schemeClr val="tx2"/>
                </a:solidFill>
              </a:rPr>
              <a:t> FileReadApplet.jar </a:t>
            </a:r>
            <a:r>
              <a:rPr lang="en-US" altLang="zh-CN" sz="1400" dirty="0" err="1">
                <a:solidFill>
                  <a:schemeClr val="tx2"/>
                </a:solidFill>
              </a:rPr>
              <a:t>acmeroot</a:t>
            </a:r>
            <a:endParaRPr lang="en-US" altLang="zh-CN" sz="1400" dirty="0">
              <a:solidFill>
                <a:schemeClr val="tx2"/>
              </a:solidFill>
            </a:endParaRPr>
          </a:p>
          <a:p>
            <a:pPr lvl="2"/>
            <a:endParaRPr lang="en-US" altLang="zh-CN" sz="14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JAR File Signing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/>
              <a:t>ACME decides to sign the JAR files.</a:t>
            </a:r>
            <a:endParaRPr lang="en-US" altLang="zh-CN" sz="2400" dirty="0"/>
          </a:p>
          <a:p>
            <a:pPr lvl="1"/>
            <a:r>
              <a:rPr lang="en-US" altLang="zh-CN" sz="1800" dirty="0"/>
              <a:t>Next, let us turn to the client machine configuration. A policy file must be distributed to each client machine.</a:t>
            </a:r>
            <a:endParaRPr lang="en-US" altLang="zh-CN" sz="1800" dirty="0"/>
          </a:p>
          <a:p>
            <a:pPr lvl="1"/>
            <a:r>
              <a:rPr lang="en-US" altLang="zh-CN" sz="1800" dirty="0"/>
              <a:t>To reference a </a:t>
            </a:r>
            <a:r>
              <a:rPr lang="en-US" altLang="zh-CN" sz="1800" dirty="0" err="1"/>
              <a:t>keystore</a:t>
            </a:r>
            <a:r>
              <a:rPr lang="en-US" altLang="zh-CN" sz="1800" dirty="0"/>
              <a:t>, a policy file starts with the line</a:t>
            </a:r>
            <a:endParaRPr lang="en-US" altLang="zh-CN" sz="1800" dirty="0"/>
          </a:p>
          <a:p>
            <a:pPr lvl="2"/>
            <a:r>
              <a:rPr lang="en-US" altLang="zh-CN" sz="1600" dirty="0" err="1">
                <a:solidFill>
                  <a:schemeClr val="tx2"/>
                </a:solidFill>
              </a:rPr>
              <a:t>keystore</a:t>
            </a:r>
            <a:r>
              <a:rPr lang="en-US" altLang="zh-CN" sz="1600" dirty="0">
                <a:solidFill>
                  <a:schemeClr val="tx2"/>
                </a:solidFill>
              </a:rPr>
              <a:t> "</a:t>
            </a:r>
            <a:r>
              <a:rPr lang="en-US" altLang="zh-CN" sz="1600" dirty="0" err="1">
                <a:solidFill>
                  <a:schemeClr val="tx2"/>
                </a:solidFill>
              </a:rPr>
              <a:t>keystoreURL</a:t>
            </a:r>
            <a:r>
              <a:rPr lang="en-US" altLang="zh-CN" sz="1600" dirty="0">
                <a:solidFill>
                  <a:schemeClr val="tx2"/>
                </a:solidFill>
              </a:rPr>
              <a:t>", "</a:t>
            </a:r>
            <a:r>
              <a:rPr lang="en-US" altLang="zh-CN" sz="1600" dirty="0" err="1">
                <a:solidFill>
                  <a:schemeClr val="tx2"/>
                </a:solidFill>
              </a:rPr>
              <a:t>keystoreType</a:t>
            </a:r>
            <a:r>
              <a:rPr lang="en-US" altLang="zh-CN" sz="1600" dirty="0">
                <a:solidFill>
                  <a:schemeClr val="tx2"/>
                </a:solidFill>
              </a:rPr>
              <a:t>";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1"/>
            <a:r>
              <a:rPr lang="en-US" altLang="zh-CN" sz="1800" dirty="0"/>
              <a:t>The URL can be absolute or relative. </a:t>
            </a:r>
            <a:endParaRPr lang="en-US" altLang="zh-CN" sz="1800" dirty="0"/>
          </a:p>
          <a:p>
            <a:pPr lvl="2"/>
            <a:r>
              <a:rPr lang="en-US" altLang="zh-CN" sz="1600" dirty="0" err="1">
                <a:solidFill>
                  <a:schemeClr val="tx2"/>
                </a:solidFill>
              </a:rPr>
              <a:t>keystore</a:t>
            </a:r>
            <a:r>
              <a:rPr lang="en-US" altLang="zh-CN" sz="1600" dirty="0">
                <a:solidFill>
                  <a:schemeClr val="tx2"/>
                </a:solidFill>
              </a:rPr>
              <a:t> "</a:t>
            </a:r>
            <a:r>
              <a:rPr lang="en-US" altLang="zh-CN" sz="1600" dirty="0" err="1">
                <a:solidFill>
                  <a:schemeClr val="tx2"/>
                </a:solidFill>
              </a:rPr>
              <a:t>client.certs</a:t>
            </a:r>
            <a:r>
              <a:rPr lang="en-US" altLang="zh-CN" sz="1600" dirty="0">
                <a:solidFill>
                  <a:schemeClr val="tx2"/>
                </a:solidFill>
              </a:rPr>
              <a:t>", "JKS";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1"/>
            <a:r>
              <a:rPr lang="en-US" altLang="zh-CN" sz="1800" dirty="0"/>
              <a:t>Then grant clauses can have suffixes </a:t>
            </a:r>
            <a:r>
              <a:rPr lang="en-US" altLang="zh-CN" sz="1800" dirty="0" err="1"/>
              <a:t>signedBy</a:t>
            </a:r>
            <a:r>
              <a:rPr lang="en-US" altLang="zh-CN" sz="1800" dirty="0"/>
              <a:t> "alias", such as this one:</a:t>
            </a:r>
            <a:endParaRPr lang="en-US" altLang="zh-CN" sz="1800" dirty="0"/>
          </a:p>
          <a:p>
            <a:pPr lvl="2"/>
            <a:r>
              <a:rPr lang="en-US" altLang="zh-CN" sz="1600" dirty="0">
                <a:solidFill>
                  <a:schemeClr val="tx2"/>
                </a:solidFill>
              </a:rPr>
              <a:t>grant </a:t>
            </a:r>
            <a:r>
              <a:rPr lang="en-US" altLang="zh-CN" sz="1600" dirty="0" err="1">
                <a:solidFill>
                  <a:schemeClr val="tx2"/>
                </a:solidFill>
              </a:rPr>
              <a:t>signedBy</a:t>
            </a:r>
            <a:r>
              <a:rPr lang="en-US" altLang="zh-CN" sz="1600" dirty="0">
                <a:solidFill>
                  <a:schemeClr val="tx2"/>
                </a:solidFill>
              </a:rPr>
              <a:t> "</a:t>
            </a:r>
            <a:r>
              <a:rPr lang="en-US" altLang="zh-CN" sz="1600" dirty="0" err="1">
                <a:solidFill>
                  <a:schemeClr val="tx2"/>
                </a:solidFill>
              </a:rPr>
              <a:t>acmeroot</a:t>
            </a:r>
            <a:r>
              <a:rPr lang="en-US" altLang="zh-CN" sz="1600" dirty="0">
                <a:solidFill>
                  <a:schemeClr val="tx2"/>
                </a:solidFill>
              </a:rPr>
              <a:t>" { . . . };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1"/>
            <a:r>
              <a:rPr lang="en-US" altLang="zh-CN" sz="1800" dirty="0"/>
              <a:t>Now create a policy file </a:t>
            </a:r>
            <a:r>
              <a:rPr lang="en-US" altLang="zh-CN" sz="1800" dirty="0" err="1">
                <a:solidFill>
                  <a:srgbClr val="FF0000"/>
                </a:solidFill>
              </a:rPr>
              <a:t>applet.policy</a:t>
            </a:r>
            <a:r>
              <a:rPr lang="en-US" altLang="zh-CN" sz="1800" dirty="0"/>
              <a:t> with the contents:</a:t>
            </a:r>
            <a:endParaRPr lang="en-US" altLang="zh-CN" sz="1800" dirty="0"/>
          </a:p>
          <a:p>
            <a:pPr lvl="2"/>
            <a:r>
              <a:rPr lang="en-US" altLang="zh-CN" sz="1600" dirty="0" err="1">
                <a:solidFill>
                  <a:schemeClr val="tx2"/>
                </a:solidFill>
              </a:rPr>
              <a:t>keystore</a:t>
            </a:r>
            <a:r>
              <a:rPr lang="en-US" altLang="zh-CN" sz="1600" dirty="0">
                <a:solidFill>
                  <a:schemeClr val="tx2"/>
                </a:solidFill>
              </a:rPr>
              <a:t> "</a:t>
            </a:r>
            <a:r>
              <a:rPr lang="en-US" altLang="zh-CN" sz="1600" dirty="0" err="1">
                <a:solidFill>
                  <a:schemeClr val="tx2"/>
                </a:solidFill>
              </a:rPr>
              <a:t>client.certs</a:t>
            </a:r>
            <a:r>
              <a:rPr lang="en-US" altLang="zh-CN" sz="1600" dirty="0">
                <a:solidFill>
                  <a:schemeClr val="tx2"/>
                </a:solidFill>
              </a:rPr>
              <a:t>", "JKS"; 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/>
            <a:r>
              <a:rPr lang="en-US" altLang="zh-CN" sz="1600" dirty="0">
                <a:solidFill>
                  <a:schemeClr val="tx2"/>
                </a:solidFill>
              </a:rPr>
              <a:t>grant </a:t>
            </a:r>
            <a:r>
              <a:rPr lang="en-US" altLang="zh-CN" sz="1600" dirty="0" err="1">
                <a:solidFill>
                  <a:schemeClr val="tx2"/>
                </a:solidFill>
              </a:rPr>
              <a:t>signedBy</a:t>
            </a:r>
            <a:r>
              <a:rPr lang="en-US" altLang="zh-CN" sz="1600" dirty="0">
                <a:solidFill>
                  <a:schemeClr val="tx2"/>
                </a:solidFill>
              </a:rPr>
              <a:t> "</a:t>
            </a:r>
            <a:r>
              <a:rPr lang="en-US" altLang="zh-CN" sz="1600" dirty="0" err="1">
                <a:solidFill>
                  <a:schemeClr val="tx2"/>
                </a:solidFill>
              </a:rPr>
              <a:t>acmeroot</a:t>
            </a:r>
            <a:r>
              <a:rPr lang="en-US" altLang="zh-CN" sz="1600" dirty="0">
                <a:solidFill>
                  <a:schemeClr val="tx2"/>
                </a:solidFill>
              </a:rPr>
              <a:t>" { 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/>
            <a:r>
              <a:rPr lang="en-US" altLang="zh-CN" sz="1600" dirty="0">
                <a:solidFill>
                  <a:schemeClr val="tx2"/>
                </a:solidFill>
              </a:rPr>
              <a:t>     permission </a:t>
            </a:r>
            <a:r>
              <a:rPr lang="en-US" altLang="zh-CN" sz="1600" dirty="0" err="1">
                <a:solidFill>
                  <a:schemeClr val="tx2"/>
                </a:solidFill>
              </a:rPr>
              <a:t>java.lang.RuntimePermission</a:t>
            </a:r>
            <a:r>
              <a:rPr lang="en-US" altLang="zh-CN" sz="1600" dirty="0">
                <a:solidFill>
                  <a:schemeClr val="tx2"/>
                </a:solidFill>
              </a:rPr>
              <a:t> "</a:t>
            </a:r>
            <a:r>
              <a:rPr lang="en-US" altLang="zh-CN" sz="1600" dirty="0" err="1">
                <a:solidFill>
                  <a:schemeClr val="tx2"/>
                </a:solidFill>
              </a:rPr>
              <a:t>usePolicy</a:t>
            </a:r>
            <a:r>
              <a:rPr lang="en-US" altLang="zh-CN" sz="1600" dirty="0">
                <a:solidFill>
                  <a:schemeClr val="tx2"/>
                </a:solidFill>
              </a:rPr>
              <a:t>"; 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/>
            <a:r>
              <a:rPr lang="en-US" altLang="zh-CN" sz="1600" dirty="0">
                <a:solidFill>
                  <a:schemeClr val="tx2"/>
                </a:solidFill>
              </a:rPr>
              <a:t>     permission </a:t>
            </a:r>
            <a:r>
              <a:rPr lang="en-US" altLang="zh-CN" sz="1600" dirty="0" err="1">
                <a:solidFill>
                  <a:schemeClr val="tx2"/>
                </a:solidFill>
              </a:rPr>
              <a:t>java.io.FilePermission</a:t>
            </a:r>
            <a:r>
              <a:rPr lang="en-US" altLang="zh-CN" sz="1600" dirty="0">
                <a:solidFill>
                  <a:schemeClr val="tx2"/>
                </a:solidFill>
              </a:rPr>
              <a:t> "/</a:t>
            </a:r>
            <a:r>
              <a:rPr lang="en-US" altLang="zh-CN" sz="1600" dirty="0" err="1">
                <a:solidFill>
                  <a:schemeClr val="tx2"/>
                </a:solidFill>
              </a:rPr>
              <a:t>etc</a:t>
            </a:r>
            <a:r>
              <a:rPr lang="en-US" altLang="zh-CN" sz="1600" dirty="0">
                <a:solidFill>
                  <a:schemeClr val="tx2"/>
                </a:solidFill>
              </a:rPr>
              <a:t>/*", "read"; 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/>
            <a:r>
              <a:rPr lang="en-US" altLang="zh-CN" sz="1600" dirty="0">
                <a:solidFill>
                  <a:schemeClr val="tx2"/>
                </a:solidFill>
              </a:rPr>
              <a:t>};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/>
            <a:endParaRPr lang="en-US" altLang="zh-CN" sz="16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Developer Certificates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A program signed with a software developer certificate that is issued by a CA will trigger a pop-up dialog box identifies the software developer and the certificate issuer. </a:t>
            </a:r>
            <a:endParaRPr lang="en-US" altLang="zh-CN" sz="2000" dirty="0"/>
          </a:p>
          <a:p>
            <a:pPr lvl="1"/>
            <a:r>
              <a:rPr lang="en-US" altLang="zh-CN" sz="1600" dirty="0"/>
              <a:t>You now have two choices:</a:t>
            </a:r>
            <a:endParaRPr lang="en-US" altLang="zh-CN" sz="1600" dirty="0"/>
          </a:p>
          <a:p>
            <a:pPr lvl="2"/>
            <a:r>
              <a:rPr lang="en-US" altLang="zh-CN" sz="1400" dirty="0"/>
              <a:t>Run the program with full privileges.</a:t>
            </a:r>
            <a:endParaRPr lang="en-US" altLang="zh-CN" sz="1400" dirty="0"/>
          </a:p>
          <a:p>
            <a:pPr lvl="2"/>
            <a:r>
              <a:rPr lang="en-US" altLang="zh-CN" sz="1400" dirty="0"/>
              <a:t>Confine the program to the sandbox. (</a:t>
            </a:r>
            <a:r>
              <a:rPr lang="en-US" altLang="zh-CN" sz="1400" dirty="0">
                <a:solidFill>
                  <a:srgbClr val="FF0000"/>
                </a:solidFill>
              </a:rPr>
              <a:t>The Cancel button in the dialog box is misleading. If you click that button, the applet is not canceled. Instead, it runs in the sandbox</a:t>
            </a:r>
            <a:r>
              <a:rPr lang="en-US" altLang="zh-CN" sz="1400" dirty="0"/>
              <a:t>.)</a:t>
            </a:r>
            <a:endParaRPr lang="en-US" altLang="zh-CN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907658"/>
            <a:ext cx="2870938" cy="221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Symmetric Ciphers(</a:t>
            </a:r>
            <a:r>
              <a:rPr lang="zh-CN" altLang="en-US" dirty="0"/>
              <a:t>对称密钥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Cipher</a:t>
            </a:r>
            <a:endParaRPr lang="en-US" altLang="zh-CN" dirty="0"/>
          </a:p>
          <a:p>
            <a:pPr marL="300355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Cipher </a:t>
            </a:r>
            <a:r>
              <a:rPr lang="en-US" altLang="zh-CN" dirty="0" err="1">
                <a:solidFill>
                  <a:schemeClr val="tx2"/>
                </a:solidFill>
              </a:rPr>
              <a:t>cipher</a:t>
            </a:r>
            <a:r>
              <a:rPr lang="en-US" altLang="zh-CN" dirty="0">
                <a:solidFill>
                  <a:schemeClr val="tx2"/>
                </a:solidFill>
              </a:rPr>
              <a:t> = </a:t>
            </a:r>
            <a:r>
              <a:rPr lang="en-US" altLang="zh-CN" dirty="0" err="1">
                <a:solidFill>
                  <a:schemeClr val="tx2"/>
                </a:solidFill>
              </a:rPr>
              <a:t>Cipher.getInstance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algorithName</a:t>
            </a:r>
            <a:r>
              <a:rPr lang="en-US" altLang="zh-CN" dirty="0">
                <a:solidFill>
                  <a:schemeClr val="tx2"/>
                </a:solidFill>
              </a:rPr>
              <a:t>);</a:t>
            </a:r>
            <a:endParaRPr lang="en-US" altLang="zh-CN" dirty="0">
              <a:solidFill>
                <a:schemeClr val="tx2"/>
              </a:solidFill>
            </a:endParaRPr>
          </a:p>
          <a:p>
            <a:pPr lvl="1"/>
            <a:r>
              <a:rPr lang="en-US" altLang="zh-CN" dirty="0"/>
              <a:t>or</a:t>
            </a:r>
            <a:endParaRPr lang="en-US" altLang="zh-CN" dirty="0"/>
          </a:p>
          <a:p>
            <a:pPr marL="300355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Cipher </a:t>
            </a:r>
            <a:r>
              <a:rPr lang="en-US" altLang="zh-CN" dirty="0" err="1">
                <a:solidFill>
                  <a:schemeClr val="tx2"/>
                </a:solidFill>
              </a:rPr>
              <a:t>cipher</a:t>
            </a:r>
            <a:r>
              <a:rPr lang="en-US" altLang="zh-CN" dirty="0">
                <a:solidFill>
                  <a:schemeClr val="tx2"/>
                </a:solidFill>
              </a:rPr>
              <a:t> = </a:t>
            </a:r>
            <a:r>
              <a:rPr lang="en-US" altLang="zh-CN" dirty="0" err="1">
                <a:solidFill>
                  <a:schemeClr val="tx2"/>
                </a:solidFill>
              </a:rPr>
              <a:t>Cipher.getInstance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algorithName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en-US" altLang="zh-CN" dirty="0" err="1">
                <a:solidFill>
                  <a:schemeClr val="tx2"/>
                </a:solidFill>
              </a:rPr>
              <a:t>providerName</a:t>
            </a:r>
            <a:r>
              <a:rPr lang="en-US" altLang="zh-CN" dirty="0">
                <a:solidFill>
                  <a:schemeClr val="tx2"/>
                </a:solidFill>
              </a:rPr>
              <a:t>);</a:t>
            </a:r>
            <a:endParaRPr lang="en-US" altLang="zh-CN" dirty="0">
              <a:solidFill>
                <a:schemeClr val="tx2"/>
              </a:solidFill>
            </a:endParaRPr>
          </a:p>
          <a:p>
            <a:pPr lvl="1"/>
            <a:r>
              <a:rPr lang="en-US" altLang="zh-CN" dirty="0"/>
              <a:t>The JDK comes with ciphers by the provider named "</a:t>
            </a:r>
            <a:r>
              <a:rPr lang="en-US" altLang="zh-CN" dirty="0" err="1"/>
              <a:t>SunJCE</a:t>
            </a:r>
            <a:r>
              <a:rPr lang="en-US" altLang="zh-CN" dirty="0"/>
              <a:t>". </a:t>
            </a:r>
            <a:endParaRPr lang="en-US" altLang="zh-CN" dirty="0"/>
          </a:p>
          <a:p>
            <a:pPr lvl="1"/>
            <a:r>
              <a:rPr lang="en-US" altLang="zh-CN" dirty="0"/>
              <a:t>The algorithm name is a string such as "AES" or "DES/CBC/PKCS5Padding".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00355" lvl="1" indent="0">
              <a:buNone/>
            </a:pPr>
            <a:r>
              <a:rPr lang="en-US" altLang="zh-CN" dirty="0" err="1">
                <a:solidFill>
                  <a:schemeClr val="tx2"/>
                </a:solidFill>
              </a:rPr>
              <a:t>int</a:t>
            </a:r>
            <a:r>
              <a:rPr lang="en-US" altLang="zh-CN" dirty="0">
                <a:solidFill>
                  <a:schemeClr val="tx2"/>
                </a:solidFill>
              </a:rPr>
              <a:t> mode = . . .; Key </a:t>
            </a:r>
            <a:r>
              <a:rPr lang="en-US" altLang="zh-CN" dirty="0" err="1">
                <a:solidFill>
                  <a:schemeClr val="tx2"/>
                </a:solidFill>
              </a:rPr>
              <a:t>key</a:t>
            </a:r>
            <a:r>
              <a:rPr lang="en-US" altLang="zh-CN" dirty="0">
                <a:solidFill>
                  <a:schemeClr val="tx2"/>
                </a:solidFill>
              </a:rPr>
              <a:t> = . . .; </a:t>
            </a:r>
            <a:r>
              <a:rPr lang="en-US" altLang="zh-CN" dirty="0" err="1">
                <a:solidFill>
                  <a:schemeClr val="tx2"/>
                </a:solidFill>
              </a:rPr>
              <a:t>cipher.</a:t>
            </a:r>
            <a:r>
              <a:rPr lang="en-US" altLang="zh-CN" dirty="0" err="1">
                <a:solidFill>
                  <a:srgbClr val="FF0000"/>
                </a:solidFill>
              </a:rPr>
              <a:t>init</a:t>
            </a:r>
            <a:r>
              <a:rPr lang="en-US" altLang="zh-CN" dirty="0">
                <a:solidFill>
                  <a:schemeClr val="tx2"/>
                </a:solidFill>
              </a:rPr>
              <a:t>(mode,</a:t>
            </a:r>
            <a:r>
              <a:rPr lang="en-US" altLang="zh-CN" dirty="0">
                <a:solidFill>
                  <a:srgbClr val="FF0000"/>
                </a:solidFill>
              </a:rPr>
              <a:t> key)</a:t>
            </a:r>
            <a:r>
              <a:rPr lang="en-US" altLang="zh-CN" dirty="0">
                <a:solidFill>
                  <a:schemeClr val="tx2"/>
                </a:solidFill>
              </a:rPr>
              <a:t>;(</a:t>
            </a:r>
            <a:r>
              <a:rPr lang="zh-CN" altLang="en-US" dirty="0">
                <a:solidFill>
                  <a:schemeClr val="tx2"/>
                </a:solidFill>
              </a:rPr>
              <a:t>根据传入的</a:t>
            </a:r>
            <a:r>
              <a:rPr lang="en-US" altLang="zh-CN" dirty="0">
                <a:solidFill>
                  <a:schemeClr val="tx2"/>
                </a:solidFill>
              </a:rPr>
              <a:t>key</a:t>
            </a:r>
            <a:r>
              <a:rPr lang="zh-CN" altLang="en-US" dirty="0">
                <a:solidFill>
                  <a:schemeClr val="tx2"/>
                </a:solidFill>
              </a:rPr>
              <a:t>生成一对对称密钥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endParaRPr lang="en-US" altLang="zh-CN" dirty="0">
              <a:solidFill>
                <a:schemeClr val="tx2"/>
              </a:solidFill>
            </a:endParaRPr>
          </a:p>
          <a:p>
            <a:pPr lvl="1"/>
            <a:r>
              <a:rPr lang="en-US" altLang="zh-CN" dirty="0"/>
              <a:t>The mode is one of</a:t>
            </a:r>
            <a:endParaRPr lang="en-US" altLang="zh-CN" dirty="0"/>
          </a:p>
          <a:p>
            <a:pPr marL="300355" lvl="1" indent="0">
              <a:buNone/>
            </a:pPr>
            <a:r>
              <a:rPr lang="en-US" altLang="zh-CN" dirty="0" err="1">
                <a:solidFill>
                  <a:schemeClr val="tx2"/>
                </a:solidFill>
              </a:rPr>
              <a:t>Cipher.ENCRYPT_MODE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lang="en-US" altLang="zh-CN" dirty="0" err="1">
                <a:solidFill>
                  <a:schemeClr val="tx2"/>
                </a:solidFill>
              </a:rPr>
              <a:t>Cipher.DECRYPT_MODE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lang="en-US" altLang="zh-CN" dirty="0" err="1">
                <a:solidFill>
                  <a:schemeClr val="tx2"/>
                </a:solidFill>
              </a:rPr>
              <a:t>Cipher.WRAP_MODE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lang="en-US" altLang="zh-CN" dirty="0" err="1">
                <a:solidFill>
                  <a:schemeClr val="tx2"/>
                </a:solidFill>
              </a:rPr>
              <a:t>Cipher.UNWRAP_MODE</a:t>
            </a:r>
            <a:endParaRPr lang="en-US" altLang="zh-CN" dirty="0">
              <a:solidFill>
                <a:schemeClr val="tx2"/>
              </a:solidFill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22520" y="91503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对称密钥是用于对真正要传输的文本信息进行加密的。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Symmetric Ciphers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0355" lvl="1" indent="0">
              <a:lnSpc>
                <a:spcPct val="80000"/>
              </a:lnSpc>
              <a:buNone/>
            </a:pPr>
            <a:r>
              <a:rPr lang="en-US" altLang="zh-CN" dirty="0" err="1">
                <a:solidFill>
                  <a:schemeClr val="tx2"/>
                </a:solidFill>
              </a:rPr>
              <a:t>int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blockSize</a:t>
            </a:r>
            <a:r>
              <a:rPr lang="en-US" altLang="zh-CN" dirty="0">
                <a:solidFill>
                  <a:schemeClr val="tx2"/>
                </a:solidFill>
              </a:rPr>
              <a:t> = </a:t>
            </a:r>
            <a:r>
              <a:rPr lang="en-US" altLang="zh-CN" dirty="0" err="1">
                <a:solidFill>
                  <a:schemeClr val="tx2"/>
                </a:solidFill>
              </a:rPr>
              <a:t>cipher.getBlockSize</a:t>
            </a:r>
            <a:r>
              <a:rPr lang="en-US" altLang="zh-CN" dirty="0">
                <a:solidFill>
                  <a:schemeClr val="tx2"/>
                </a:solidFill>
              </a:rPr>
              <a:t>();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tx2"/>
                </a:solidFill>
              </a:rPr>
              <a:t>byte[] </a:t>
            </a:r>
            <a:r>
              <a:rPr lang="en-US" altLang="zh-CN" dirty="0" err="1">
                <a:solidFill>
                  <a:schemeClr val="tx2"/>
                </a:solidFill>
              </a:rPr>
              <a:t>inBytes</a:t>
            </a:r>
            <a:r>
              <a:rPr lang="en-US" altLang="zh-CN" dirty="0">
                <a:solidFill>
                  <a:schemeClr val="tx2"/>
                </a:solidFill>
              </a:rPr>
              <a:t> = new byte[</a:t>
            </a:r>
            <a:r>
              <a:rPr lang="en-US" altLang="zh-CN" dirty="0" err="1">
                <a:solidFill>
                  <a:schemeClr val="tx2"/>
                </a:solidFill>
              </a:rPr>
              <a:t>blockSize</a:t>
            </a:r>
            <a:r>
              <a:rPr lang="en-US" altLang="zh-CN" dirty="0">
                <a:solidFill>
                  <a:schemeClr val="tx2"/>
                </a:solidFill>
              </a:rPr>
              <a:t>];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. . . // read </a:t>
            </a:r>
            <a:r>
              <a:rPr lang="en-US" altLang="zh-CN" dirty="0" err="1">
                <a:solidFill>
                  <a:srgbClr val="00B050"/>
                </a:solidFill>
              </a:rPr>
              <a:t>inBytes</a:t>
            </a:r>
            <a:endParaRPr lang="en-US" altLang="zh-CN" dirty="0">
              <a:solidFill>
                <a:srgbClr val="00B050"/>
              </a:solidFill>
            </a:endParaRPr>
          </a:p>
          <a:p>
            <a:pPr marL="300355" lvl="1" indent="0">
              <a:lnSpc>
                <a:spcPct val="80000"/>
              </a:lnSpc>
              <a:buNone/>
            </a:pPr>
            <a:r>
              <a:rPr lang="en-US" altLang="zh-CN" dirty="0" err="1">
                <a:solidFill>
                  <a:schemeClr val="tx2"/>
                </a:solidFill>
              </a:rPr>
              <a:t>int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outputSize</a:t>
            </a:r>
            <a:r>
              <a:rPr lang="en-US" altLang="zh-CN" dirty="0">
                <a:solidFill>
                  <a:schemeClr val="tx2"/>
                </a:solidFill>
              </a:rPr>
              <a:t>= </a:t>
            </a:r>
            <a:r>
              <a:rPr lang="en-US" altLang="zh-CN" dirty="0" err="1">
                <a:solidFill>
                  <a:schemeClr val="tx2"/>
                </a:solidFill>
              </a:rPr>
              <a:t>cipher.getOutputSize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inLength</a:t>
            </a:r>
            <a:r>
              <a:rPr lang="en-US" altLang="zh-CN" dirty="0">
                <a:solidFill>
                  <a:schemeClr val="tx2"/>
                </a:solidFill>
              </a:rPr>
              <a:t>);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tx2"/>
                </a:solidFill>
              </a:rPr>
              <a:t>byte[] </a:t>
            </a:r>
            <a:r>
              <a:rPr lang="en-US" altLang="zh-CN" dirty="0" err="1">
                <a:solidFill>
                  <a:schemeClr val="tx2"/>
                </a:solidFill>
              </a:rPr>
              <a:t>outBytes</a:t>
            </a:r>
            <a:r>
              <a:rPr lang="en-US" altLang="zh-CN" dirty="0">
                <a:solidFill>
                  <a:schemeClr val="tx2"/>
                </a:solidFill>
              </a:rPr>
              <a:t> = new byte[</a:t>
            </a:r>
            <a:r>
              <a:rPr lang="en-US" altLang="zh-CN" dirty="0" err="1">
                <a:solidFill>
                  <a:schemeClr val="tx2"/>
                </a:solidFill>
              </a:rPr>
              <a:t>outputSize</a:t>
            </a:r>
            <a:r>
              <a:rPr lang="en-US" altLang="zh-CN" dirty="0">
                <a:solidFill>
                  <a:schemeClr val="tx2"/>
                </a:solidFill>
              </a:rPr>
              <a:t>];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lnSpc>
                <a:spcPct val="80000"/>
              </a:lnSpc>
              <a:buNone/>
            </a:pPr>
            <a:r>
              <a:rPr lang="en-US" altLang="zh-CN" dirty="0" err="1">
                <a:solidFill>
                  <a:schemeClr val="tx2"/>
                </a:solidFill>
              </a:rPr>
              <a:t>int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outLength</a:t>
            </a:r>
            <a:r>
              <a:rPr lang="en-US" altLang="zh-CN" dirty="0">
                <a:solidFill>
                  <a:schemeClr val="tx2"/>
                </a:solidFill>
              </a:rPr>
              <a:t> = </a:t>
            </a:r>
            <a:r>
              <a:rPr lang="en-US" altLang="zh-CN" dirty="0" err="1">
                <a:solidFill>
                  <a:schemeClr val="tx2"/>
                </a:solidFill>
              </a:rPr>
              <a:t>cipher.update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inBytes</a:t>
            </a:r>
            <a:r>
              <a:rPr lang="en-US" altLang="zh-CN" dirty="0">
                <a:solidFill>
                  <a:schemeClr val="tx2"/>
                </a:solidFill>
              </a:rPr>
              <a:t>, 0, </a:t>
            </a:r>
            <a:r>
              <a:rPr lang="en-US" altLang="zh-CN" dirty="0" err="1">
                <a:solidFill>
                  <a:schemeClr val="tx2"/>
                </a:solidFill>
              </a:rPr>
              <a:t>outputSize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en-US" altLang="zh-CN" dirty="0" err="1">
                <a:solidFill>
                  <a:schemeClr val="tx2"/>
                </a:solidFill>
              </a:rPr>
              <a:t>outBytes</a:t>
            </a:r>
            <a:r>
              <a:rPr lang="en-US" altLang="zh-CN" dirty="0">
                <a:solidFill>
                  <a:schemeClr val="tx2"/>
                </a:solidFill>
              </a:rPr>
              <a:t>);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. . . // write </a:t>
            </a:r>
            <a:r>
              <a:rPr lang="en-US" altLang="zh-CN" dirty="0" err="1">
                <a:solidFill>
                  <a:srgbClr val="00B050"/>
                </a:solidFill>
              </a:rPr>
              <a:t>outBytes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endParaRPr lang="en-US" altLang="zh-CN" dirty="0"/>
          </a:p>
          <a:p>
            <a:pPr marL="300355" lvl="1" indent="0">
              <a:lnSpc>
                <a:spcPct val="80000"/>
              </a:lnSpc>
              <a:buNone/>
            </a:pPr>
            <a:r>
              <a:rPr lang="en-US" altLang="zh-CN" dirty="0" err="1">
                <a:solidFill>
                  <a:schemeClr val="tx2"/>
                </a:solidFill>
              </a:rPr>
              <a:t>outBytes</a:t>
            </a:r>
            <a:r>
              <a:rPr lang="en-US" altLang="zh-CN" dirty="0">
                <a:solidFill>
                  <a:schemeClr val="tx2"/>
                </a:solidFill>
              </a:rPr>
              <a:t> = </a:t>
            </a:r>
            <a:r>
              <a:rPr lang="en-US" altLang="zh-CN" dirty="0" err="1">
                <a:solidFill>
                  <a:schemeClr val="tx2"/>
                </a:solidFill>
              </a:rPr>
              <a:t>cipher.</a:t>
            </a:r>
            <a:r>
              <a:rPr lang="en-US" altLang="zh-CN" dirty="0" err="1">
                <a:solidFill>
                  <a:srgbClr val="FF0000"/>
                </a:solidFill>
              </a:rPr>
              <a:t>doFinal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inBytes</a:t>
            </a:r>
            <a:r>
              <a:rPr lang="en-US" altLang="zh-CN" dirty="0">
                <a:solidFill>
                  <a:schemeClr val="tx2"/>
                </a:solidFill>
              </a:rPr>
              <a:t>, 0, </a:t>
            </a:r>
            <a:r>
              <a:rPr lang="en-US" altLang="zh-CN" dirty="0" err="1">
                <a:solidFill>
                  <a:schemeClr val="tx2"/>
                </a:solidFill>
              </a:rPr>
              <a:t>inLength</a:t>
            </a:r>
            <a:r>
              <a:rPr lang="en-US" altLang="zh-CN" dirty="0">
                <a:solidFill>
                  <a:schemeClr val="tx2"/>
                </a:solidFill>
              </a:rPr>
              <a:t>);</a:t>
            </a:r>
            <a:endParaRPr lang="en-US" altLang="zh-CN" dirty="0">
              <a:solidFill>
                <a:schemeClr val="tx2"/>
              </a:solidFill>
            </a:endParaRPr>
          </a:p>
          <a:p>
            <a:pPr lvl="1"/>
            <a:r>
              <a:rPr lang="en-US" altLang="zh-CN" dirty="0"/>
              <a:t>Or</a:t>
            </a:r>
            <a:endParaRPr lang="en-US" altLang="zh-CN" dirty="0"/>
          </a:p>
          <a:p>
            <a:pPr marL="300355" lvl="1" indent="0">
              <a:lnSpc>
                <a:spcPct val="80000"/>
              </a:lnSpc>
              <a:buNone/>
            </a:pPr>
            <a:r>
              <a:rPr lang="en-US" altLang="zh-CN" dirty="0" err="1">
                <a:solidFill>
                  <a:schemeClr val="tx2"/>
                </a:solidFill>
              </a:rPr>
              <a:t>outBytes</a:t>
            </a:r>
            <a:r>
              <a:rPr lang="en-US" altLang="zh-CN" dirty="0">
                <a:solidFill>
                  <a:schemeClr val="tx2"/>
                </a:solidFill>
              </a:rPr>
              <a:t> = </a:t>
            </a:r>
            <a:r>
              <a:rPr lang="en-US" altLang="zh-CN" dirty="0" err="1">
                <a:solidFill>
                  <a:schemeClr val="tx2"/>
                </a:solidFill>
              </a:rPr>
              <a:t>cipher.doFinal</a:t>
            </a:r>
            <a:r>
              <a:rPr lang="en-US" altLang="zh-CN" dirty="0">
                <a:solidFill>
                  <a:schemeClr val="tx2"/>
                </a:solidFill>
              </a:rPr>
              <a:t>();</a:t>
            </a:r>
            <a:endParaRPr lang="en-US" altLang="zh-CN" dirty="0">
              <a:solidFill>
                <a:schemeClr val="tx2"/>
              </a:solidFill>
            </a:endParaRPr>
          </a:p>
          <a:p>
            <a:pPr lvl="1" indent="-257175">
              <a:lnSpc>
                <a:spcPct val="80000"/>
              </a:lnSpc>
            </a:pPr>
            <a:r>
              <a:rPr lang="en-US" altLang="zh-CN" dirty="0"/>
              <a:t>The call to </a:t>
            </a:r>
            <a:r>
              <a:rPr lang="en-US" altLang="zh-CN" dirty="0" err="1"/>
              <a:t>doFinal</a:t>
            </a:r>
            <a:r>
              <a:rPr lang="en-US" altLang="zh-CN" dirty="0"/>
              <a:t> is necessary to carry </a:t>
            </a:r>
            <a:r>
              <a:rPr lang="en-US" altLang="zh-CN" dirty="0">
                <a:solidFill>
                  <a:srgbClr val="FF0000"/>
                </a:solidFill>
              </a:rPr>
              <a:t>out padding</a:t>
            </a:r>
            <a:r>
              <a:rPr lang="en-US" altLang="zh-CN" dirty="0"/>
              <a:t> of the final block.</a:t>
            </a:r>
            <a:endParaRPr lang="en-US" altLang="zh-CN" dirty="0"/>
          </a:p>
          <a:p>
            <a:pPr marL="300355" lvl="1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tx2"/>
                </a:solidFill>
              </a:rPr>
              <a:t>L </a:t>
            </a:r>
            <a:r>
              <a:rPr lang="en-US" altLang="zh-CN" dirty="0">
                <a:solidFill>
                  <a:srgbClr val="FF0000"/>
                </a:solidFill>
              </a:rPr>
              <a:t>01  </a:t>
            </a:r>
            <a:r>
              <a:rPr lang="en-US" altLang="zh-CN" dirty="0">
                <a:solidFill>
                  <a:schemeClr val="tx2"/>
                </a:solidFill>
              </a:rPr>
              <a:t>                                    if length(L) =</a:t>
            </a:r>
            <a:r>
              <a:rPr lang="en-US" altLang="zh-CN" dirty="0">
                <a:solidFill>
                  <a:srgbClr val="FF0000"/>
                </a:solidFill>
              </a:rPr>
              <a:t> 7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tx2"/>
                </a:solidFill>
              </a:rPr>
              <a:t>L 02 02                                if length(L) = 6 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tx2"/>
                </a:solidFill>
              </a:rPr>
              <a:t>L 03 03 03                          if length(L) = 5 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tx2"/>
                </a:solidFill>
              </a:rPr>
              <a:t>. . . 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tx2"/>
                </a:solidFill>
              </a:rPr>
              <a:t>L 07 07 07 07 07 07 07  if length(L) = 1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tx2"/>
                </a:solidFill>
              </a:rPr>
              <a:t>08 08 08 08 08 08 08 08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59225" y="3507105"/>
            <a:ext cx="4638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doFinal</a:t>
            </a:r>
            <a:r>
              <a:rPr lang="zh-CN" altLang="en-US" sz="1400"/>
              <a:t>一般需要长度为</a:t>
            </a:r>
            <a:r>
              <a:rPr lang="en-US" altLang="zh-CN" sz="1400"/>
              <a:t> 8 bytes</a:t>
            </a:r>
            <a:r>
              <a:rPr lang="zh-CN" altLang="en-US" sz="1400"/>
              <a:t>，若小于</a:t>
            </a:r>
            <a:r>
              <a:rPr lang="en-US" altLang="zh-CN" sz="1400"/>
              <a:t>8</a:t>
            </a:r>
            <a:r>
              <a:rPr lang="zh-CN" altLang="en-US" sz="1400"/>
              <a:t>，会在后面补上对应数量的、数值等于缺少数量的</a:t>
            </a:r>
            <a:r>
              <a:rPr lang="en-US" altLang="zh-CN" sz="1400"/>
              <a:t>byte</a:t>
            </a:r>
            <a:endParaRPr lang="en-US" alt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Key generation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Follow these steps:</a:t>
            </a:r>
            <a:endParaRPr lang="en-US" altLang="zh-CN" dirty="0"/>
          </a:p>
          <a:p>
            <a:pPr lvl="1"/>
            <a:r>
              <a:rPr lang="en-US" altLang="zh-CN" dirty="0"/>
              <a:t>Get a </a:t>
            </a:r>
            <a:r>
              <a:rPr lang="en-US" altLang="zh-CN" dirty="0" err="1"/>
              <a:t>KeyGenerator</a:t>
            </a:r>
            <a:r>
              <a:rPr lang="en-US" altLang="zh-CN" dirty="0"/>
              <a:t> for your algorithm.</a:t>
            </a:r>
            <a:endParaRPr lang="en-US" altLang="zh-CN" dirty="0"/>
          </a:p>
          <a:p>
            <a:pPr lvl="1"/>
            <a:r>
              <a:rPr lang="en-US" altLang="zh-CN" dirty="0"/>
              <a:t>Initialize the generator with a source for </a:t>
            </a:r>
            <a:r>
              <a:rPr lang="en-US" altLang="zh-CN" dirty="0">
                <a:solidFill>
                  <a:srgbClr val="FF0000"/>
                </a:solidFill>
              </a:rPr>
              <a:t>randomness</a:t>
            </a:r>
            <a:r>
              <a:rPr lang="en-US" altLang="zh-CN" dirty="0"/>
              <a:t>. If the block length of the cipher is variable, also specify the desired block length.</a:t>
            </a:r>
            <a:endParaRPr lang="en-US" altLang="zh-CN" dirty="0"/>
          </a:p>
          <a:p>
            <a:pPr lvl="1"/>
            <a:r>
              <a:rPr lang="en-US" altLang="zh-CN" dirty="0"/>
              <a:t>Call the </a:t>
            </a:r>
            <a:r>
              <a:rPr lang="en-US" altLang="zh-CN" dirty="0" err="1"/>
              <a:t>generateKey</a:t>
            </a:r>
            <a:r>
              <a:rPr lang="en-US" altLang="zh-CN" dirty="0"/>
              <a:t> method.</a:t>
            </a:r>
            <a:endParaRPr lang="en-US" altLang="zh-CN" dirty="0"/>
          </a:p>
          <a:p>
            <a:pPr marL="342900" lvl="1" indent="0">
              <a:buNone/>
            </a:pPr>
            <a:r>
              <a:rPr lang="en-US" altLang="zh-CN" dirty="0" err="1">
                <a:solidFill>
                  <a:schemeClr val="tx2"/>
                </a:solidFill>
              </a:rPr>
              <a:t>KeyGenerator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keygen</a:t>
            </a:r>
            <a:r>
              <a:rPr lang="en-US" altLang="zh-CN" dirty="0">
                <a:solidFill>
                  <a:schemeClr val="tx2"/>
                </a:solidFill>
              </a:rPr>
              <a:t> = </a:t>
            </a:r>
            <a:r>
              <a:rPr lang="en-US" altLang="zh-CN" dirty="0" err="1">
                <a:solidFill>
                  <a:schemeClr val="tx2"/>
                </a:solidFill>
              </a:rPr>
              <a:t>KeyGenerator.getInstance</a:t>
            </a:r>
            <a:r>
              <a:rPr lang="en-US" altLang="zh-CN" dirty="0">
                <a:solidFill>
                  <a:schemeClr val="tx2"/>
                </a:solidFill>
              </a:rPr>
              <a:t>("</a:t>
            </a:r>
            <a:r>
              <a:rPr lang="en-US" altLang="zh-CN" dirty="0">
                <a:solidFill>
                  <a:srgbClr val="FF0000"/>
                </a:solidFill>
              </a:rPr>
              <a:t>AES</a:t>
            </a:r>
            <a:r>
              <a:rPr lang="en-US" altLang="zh-CN" dirty="0">
                <a:solidFill>
                  <a:schemeClr val="tx2"/>
                </a:solidFill>
              </a:rPr>
              <a:t>"); 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lvl="1" indent="0">
              <a:buNone/>
            </a:pPr>
            <a:r>
              <a:rPr lang="en-US" altLang="zh-CN" dirty="0" err="1">
                <a:solidFill>
                  <a:schemeClr val="tx2"/>
                </a:solidFill>
              </a:rPr>
              <a:t>SecureRandom</a:t>
            </a:r>
            <a:r>
              <a:rPr lang="en-US" altLang="zh-CN" dirty="0">
                <a:solidFill>
                  <a:schemeClr val="tx2"/>
                </a:solidFill>
              </a:rPr>
              <a:t> random = new </a:t>
            </a:r>
            <a:r>
              <a:rPr lang="en-US" altLang="zh-CN" dirty="0" err="1">
                <a:solidFill>
                  <a:schemeClr val="tx2"/>
                </a:solidFill>
              </a:rPr>
              <a:t>SecureRandom</a:t>
            </a:r>
            <a:r>
              <a:rPr lang="en-US" altLang="zh-CN" dirty="0">
                <a:solidFill>
                  <a:schemeClr val="tx2"/>
                </a:solidFill>
              </a:rPr>
              <a:t>(); 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lvl="1" indent="0">
              <a:buNone/>
            </a:pPr>
            <a:r>
              <a:rPr lang="en-US" altLang="zh-CN" dirty="0" err="1">
                <a:solidFill>
                  <a:schemeClr val="tx2"/>
                </a:solidFill>
              </a:rPr>
              <a:t>keygen.</a:t>
            </a:r>
            <a:r>
              <a:rPr lang="en-US" altLang="zh-CN" dirty="0" err="1">
                <a:solidFill>
                  <a:srgbClr val="FF0000"/>
                </a:solidFill>
              </a:rPr>
              <a:t>init</a:t>
            </a:r>
            <a:r>
              <a:rPr lang="en-US" altLang="zh-CN" dirty="0">
                <a:solidFill>
                  <a:srgbClr val="FF0000"/>
                </a:solidFill>
              </a:rPr>
              <a:t>(random)</a:t>
            </a:r>
            <a:r>
              <a:rPr lang="en-US" altLang="zh-CN" dirty="0">
                <a:solidFill>
                  <a:schemeClr val="tx2"/>
                </a:solidFill>
              </a:rPr>
              <a:t>; 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Key </a:t>
            </a:r>
            <a:r>
              <a:rPr lang="en-US" altLang="zh-CN" dirty="0" err="1">
                <a:solidFill>
                  <a:schemeClr val="tx2"/>
                </a:solidFill>
              </a:rPr>
              <a:t>key</a:t>
            </a:r>
            <a:r>
              <a:rPr lang="en-US" altLang="zh-CN" dirty="0">
                <a:solidFill>
                  <a:schemeClr val="tx2"/>
                </a:solidFill>
              </a:rPr>
              <a:t> = </a:t>
            </a:r>
            <a:r>
              <a:rPr lang="en-US" altLang="zh-CN" dirty="0" err="1">
                <a:solidFill>
                  <a:schemeClr val="tx2"/>
                </a:solidFill>
              </a:rPr>
              <a:t>keygen.generateKey</a:t>
            </a:r>
            <a:r>
              <a:rPr lang="en-US" altLang="zh-CN" dirty="0">
                <a:solidFill>
                  <a:schemeClr val="tx2"/>
                </a:solidFill>
              </a:rPr>
              <a:t>();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lvl="1" indent="0">
              <a:buNone/>
            </a:pPr>
            <a:r>
              <a:rPr lang="en-US" altLang="zh-CN" dirty="0"/>
              <a:t>Or</a:t>
            </a:r>
            <a:endParaRPr lang="en-US" altLang="zh-CN" dirty="0"/>
          </a:p>
          <a:p>
            <a:pPr marL="342900" lvl="1" indent="0">
              <a:buNone/>
            </a:pPr>
            <a:r>
              <a:rPr lang="en-US" altLang="zh-CN" dirty="0" err="1">
                <a:solidFill>
                  <a:schemeClr val="tx2"/>
                </a:solidFill>
              </a:rPr>
              <a:t>SecretKeyFactory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keyFactory</a:t>
            </a:r>
            <a:r>
              <a:rPr lang="en-US" altLang="zh-CN" dirty="0">
                <a:solidFill>
                  <a:schemeClr val="tx2"/>
                </a:solidFill>
              </a:rPr>
              <a:t> = </a:t>
            </a:r>
            <a:r>
              <a:rPr lang="en-US" altLang="zh-CN" dirty="0" err="1">
                <a:solidFill>
                  <a:schemeClr val="tx2"/>
                </a:solidFill>
              </a:rPr>
              <a:t>SecretKeyFactory.getInstance</a:t>
            </a:r>
            <a:r>
              <a:rPr lang="en-US" altLang="zh-CN" dirty="0">
                <a:solidFill>
                  <a:schemeClr val="tx2"/>
                </a:solidFill>
              </a:rPr>
              <a:t>("AES");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byte[] </a:t>
            </a:r>
            <a:r>
              <a:rPr lang="en-US" altLang="zh-CN" dirty="0" err="1">
                <a:solidFill>
                  <a:schemeClr val="tx2"/>
                </a:solidFill>
              </a:rPr>
              <a:t>keyData</a:t>
            </a:r>
            <a:r>
              <a:rPr lang="en-US" altLang="zh-CN" dirty="0">
                <a:solidFill>
                  <a:schemeClr val="tx2"/>
                </a:solidFill>
              </a:rPr>
              <a:t> = . . .; </a:t>
            </a:r>
            <a:r>
              <a:rPr lang="en-US" altLang="zh-CN" dirty="0">
                <a:solidFill>
                  <a:srgbClr val="00B050"/>
                </a:solidFill>
              </a:rPr>
              <a:t>// 16 bytes for AES </a:t>
            </a:r>
            <a:endParaRPr lang="en-US" altLang="zh-CN" dirty="0">
              <a:solidFill>
                <a:srgbClr val="00B050"/>
              </a:solidFill>
            </a:endParaRPr>
          </a:p>
          <a:p>
            <a:pPr marL="342900" lvl="1" indent="0">
              <a:buNone/>
            </a:pPr>
            <a:r>
              <a:rPr lang="en-US" altLang="zh-CN" dirty="0" err="1">
                <a:solidFill>
                  <a:schemeClr val="tx2"/>
                </a:solidFill>
              </a:rPr>
              <a:t>SecretKeySpec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keySpec</a:t>
            </a:r>
            <a:r>
              <a:rPr lang="en-US" altLang="zh-CN" dirty="0">
                <a:solidFill>
                  <a:schemeClr val="tx2"/>
                </a:solidFill>
              </a:rPr>
              <a:t> = new </a:t>
            </a:r>
            <a:r>
              <a:rPr lang="en-US" altLang="zh-CN" dirty="0" err="1">
                <a:solidFill>
                  <a:schemeClr val="tx2"/>
                </a:solidFill>
              </a:rPr>
              <a:t>SecretKeySpec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keyData</a:t>
            </a:r>
            <a:r>
              <a:rPr lang="en-US" altLang="zh-CN" dirty="0">
                <a:solidFill>
                  <a:schemeClr val="tx2"/>
                </a:solidFill>
              </a:rPr>
              <a:t>, "AES"); 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Key </a:t>
            </a:r>
            <a:r>
              <a:rPr lang="en-US" altLang="zh-CN" dirty="0" err="1">
                <a:solidFill>
                  <a:schemeClr val="tx2"/>
                </a:solidFill>
              </a:rPr>
              <a:t>key</a:t>
            </a:r>
            <a:r>
              <a:rPr lang="en-US" altLang="zh-CN" dirty="0">
                <a:solidFill>
                  <a:schemeClr val="tx2"/>
                </a:solidFill>
              </a:rPr>
              <a:t> = </a:t>
            </a:r>
            <a:r>
              <a:rPr lang="en-US" altLang="zh-CN" dirty="0" err="1">
                <a:solidFill>
                  <a:schemeClr val="tx2"/>
                </a:solidFill>
              </a:rPr>
              <a:t>keyFactory.generateSecret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keySpec</a:t>
            </a:r>
            <a:r>
              <a:rPr lang="en-US" altLang="zh-CN" dirty="0">
                <a:solidFill>
                  <a:schemeClr val="tx2"/>
                </a:solidFill>
              </a:rPr>
              <a:t>);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Security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500" dirty="0" err="1"/>
              <a:t>MvcConfig.java</a:t>
            </a:r>
            <a:endParaRPr kumimoji="1" lang="zh-CN" altLang="en-US" sz="1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3251F-532F-4C44-9527-1319B6B37969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97285" y="1394504"/>
            <a:ext cx="4839189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350" dirty="0">
                <a:solidFill>
                  <a:srgbClr val="BBB529"/>
                </a:solidFill>
              </a:rPr>
              <a:t>@Configuration</a:t>
            </a:r>
            <a:br>
              <a:rPr lang="en-GB" altLang="zh-CN" sz="1350" dirty="0">
                <a:solidFill>
                  <a:srgbClr val="BBB529"/>
                </a:solidFill>
              </a:rPr>
            </a:br>
            <a:r>
              <a:rPr lang="en-GB" altLang="zh-CN" sz="1350" dirty="0">
                <a:solidFill>
                  <a:srgbClr val="CC7832"/>
                </a:solidFill>
              </a:rPr>
              <a:t>public class </a:t>
            </a:r>
            <a:r>
              <a:rPr lang="en-GB" altLang="zh-CN" sz="1350" dirty="0" err="1"/>
              <a:t>MvcConfig</a:t>
            </a:r>
            <a:r>
              <a:rPr lang="en-GB" altLang="zh-CN" sz="1350" dirty="0"/>
              <a:t> </a:t>
            </a:r>
            <a:r>
              <a:rPr lang="en-GB" altLang="zh-CN" sz="1350" dirty="0">
                <a:solidFill>
                  <a:srgbClr val="CC7832"/>
                </a:solidFill>
              </a:rPr>
              <a:t>implements </a:t>
            </a:r>
            <a:r>
              <a:rPr lang="en-GB" altLang="zh-CN" sz="1350" dirty="0" err="1"/>
              <a:t>WebMvcConfigurer</a:t>
            </a:r>
            <a:r>
              <a:rPr lang="en-GB" altLang="zh-CN" sz="1350" dirty="0"/>
              <a:t> {</a:t>
            </a:r>
            <a:br>
              <a:rPr lang="en-GB" altLang="zh-CN" sz="1350" dirty="0"/>
            </a:br>
            <a:br>
              <a:rPr lang="en-GB" altLang="zh-CN" sz="1350" dirty="0"/>
            </a:br>
            <a:r>
              <a:rPr lang="en-GB" altLang="zh-CN" sz="1350" dirty="0"/>
              <a:t>   </a:t>
            </a:r>
            <a:r>
              <a:rPr lang="en-GB" altLang="zh-CN" sz="1350" dirty="0">
                <a:solidFill>
                  <a:srgbClr val="CC7832"/>
                </a:solidFill>
              </a:rPr>
              <a:t>public void </a:t>
            </a:r>
            <a:r>
              <a:rPr lang="en-GB" altLang="zh-CN" sz="1350" dirty="0" err="1">
                <a:solidFill>
                  <a:srgbClr val="FFC66D"/>
                </a:solidFill>
              </a:rPr>
              <a:t>addViewControllers</a:t>
            </a:r>
            <a:r>
              <a:rPr lang="en-GB" altLang="zh-CN" sz="1350" dirty="0"/>
              <a:t>(</a:t>
            </a:r>
            <a:r>
              <a:rPr lang="en-GB" altLang="zh-CN" sz="1350" dirty="0" err="1"/>
              <a:t>ViewControllerRegistry</a:t>
            </a:r>
            <a:r>
              <a:rPr lang="en-GB" altLang="zh-CN" sz="1350" dirty="0"/>
              <a:t> registry) {</a:t>
            </a:r>
            <a:br>
              <a:rPr lang="en-GB" altLang="zh-CN" sz="1350" dirty="0"/>
            </a:br>
            <a:r>
              <a:rPr lang="en-GB" altLang="zh-CN" sz="1350" dirty="0"/>
              <a:t>      </a:t>
            </a:r>
            <a:r>
              <a:rPr lang="en-GB" altLang="zh-CN" sz="1350" dirty="0" err="1"/>
              <a:t>registry.addViewController</a:t>
            </a:r>
            <a:r>
              <a:rPr lang="en-GB" altLang="zh-CN" sz="1350" dirty="0"/>
              <a:t>(</a:t>
            </a:r>
            <a:r>
              <a:rPr lang="en-GB" altLang="zh-CN" sz="1350" dirty="0">
                <a:solidFill>
                  <a:srgbClr val="6A8759"/>
                </a:solidFill>
              </a:rPr>
              <a:t>"/home"</a:t>
            </a:r>
            <a:r>
              <a:rPr lang="en-GB" altLang="zh-CN" sz="1350" dirty="0"/>
              <a:t>).</a:t>
            </a:r>
            <a:r>
              <a:rPr lang="en-GB" altLang="zh-CN" sz="1350" dirty="0" err="1"/>
              <a:t>setViewName</a:t>
            </a:r>
            <a:r>
              <a:rPr lang="en-GB" altLang="zh-CN" sz="1350" dirty="0"/>
              <a:t>(</a:t>
            </a:r>
            <a:r>
              <a:rPr lang="en-GB" altLang="zh-CN" sz="1350" dirty="0">
                <a:solidFill>
                  <a:srgbClr val="6A8759"/>
                </a:solidFill>
              </a:rPr>
              <a:t>"home"</a:t>
            </a:r>
            <a:r>
              <a:rPr lang="en-GB" altLang="zh-CN" sz="1350" dirty="0"/>
              <a:t>)</a:t>
            </a:r>
            <a:r>
              <a:rPr lang="en-GB" altLang="zh-CN" sz="1350" dirty="0">
                <a:solidFill>
                  <a:srgbClr val="CC7832"/>
                </a:solidFill>
              </a:rPr>
              <a:t>;</a:t>
            </a:r>
            <a:br>
              <a:rPr lang="en-GB" altLang="zh-CN" sz="1350" dirty="0">
                <a:solidFill>
                  <a:srgbClr val="CC7832"/>
                </a:solidFill>
              </a:rPr>
            </a:br>
            <a:r>
              <a:rPr lang="en-GB" altLang="zh-CN" sz="1350" dirty="0">
                <a:solidFill>
                  <a:srgbClr val="CC7832"/>
                </a:solidFill>
              </a:rPr>
              <a:t>      </a:t>
            </a:r>
            <a:r>
              <a:rPr lang="en-GB" altLang="zh-CN" sz="1350" dirty="0" err="1"/>
              <a:t>registry.addViewController</a:t>
            </a:r>
            <a:r>
              <a:rPr lang="en-GB" altLang="zh-CN" sz="1350" dirty="0"/>
              <a:t>(</a:t>
            </a:r>
            <a:r>
              <a:rPr lang="en-GB" altLang="zh-CN" sz="1350" dirty="0">
                <a:solidFill>
                  <a:srgbClr val="6A8759"/>
                </a:solidFill>
              </a:rPr>
              <a:t>"/"</a:t>
            </a:r>
            <a:r>
              <a:rPr lang="en-GB" altLang="zh-CN" sz="1350" dirty="0"/>
              <a:t>).</a:t>
            </a:r>
            <a:r>
              <a:rPr lang="en-GB" altLang="zh-CN" sz="1350" dirty="0" err="1"/>
              <a:t>setViewName</a:t>
            </a:r>
            <a:r>
              <a:rPr lang="en-GB" altLang="zh-CN" sz="1350" dirty="0"/>
              <a:t>(</a:t>
            </a:r>
            <a:r>
              <a:rPr lang="en-GB" altLang="zh-CN" sz="1350" dirty="0">
                <a:solidFill>
                  <a:srgbClr val="6A8759"/>
                </a:solidFill>
              </a:rPr>
              <a:t>"home"</a:t>
            </a:r>
            <a:r>
              <a:rPr lang="en-GB" altLang="zh-CN" sz="1350" dirty="0"/>
              <a:t>)</a:t>
            </a:r>
            <a:r>
              <a:rPr lang="en-GB" altLang="zh-CN" sz="1350" dirty="0">
                <a:solidFill>
                  <a:srgbClr val="CC7832"/>
                </a:solidFill>
              </a:rPr>
              <a:t>;</a:t>
            </a:r>
            <a:br>
              <a:rPr lang="en-GB" altLang="zh-CN" sz="1350" dirty="0">
                <a:solidFill>
                  <a:srgbClr val="CC7832"/>
                </a:solidFill>
              </a:rPr>
            </a:br>
            <a:r>
              <a:rPr lang="en-GB" altLang="zh-CN" sz="1350" dirty="0">
                <a:solidFill>
                  <a:srgbClr val="CC7832"/>
                </a:solidFill>
              </a:rPr>
              <a:t>      </a:t>
            </a:r>
            <a:r>
              <a:rPr lang="en-GB" altLang="zh-CN" sz="1350" dirty="0" err="1"/>
              <a:t>registry.addViewController</a:t>
            </a:r>
            <a:r>
              <a:rPr lang="en-GB" altLang="zh-CN" sz="1350" dirty="0"/>
              <a:t>(</a:t>
            </a:r>
            <a:r>
              <a:rPr lang="en-GB" altLang="zh-CN" sz="1350" dirty="0">
                <a:solidFill>
                  <a:srgbClr val="6A8759"/>
                </a:solidFill>
              </a:rPr>
              <a:t>"/hello"</a:t>
            </a:r>
            <a:r>
              <a:rPr lang="en-GB" altLang="zh-CN" sz="1350" dirty="0"/>
              <a:t>).</a:t>
            </a:r>
            <a:r>
              <a:rPr lang="en-GB" altLang="zh-CN" sz="1350" dirty="0" err="1"/>
              <a:t>setViewName</a:t>
            </a:r>
            <a:r>
              <a:rPr lang="en-GB" altLang="zh-CN" sz="1350" dirty="0"/>
              <a:t>(</a:t>
            </a:r>
            <a:r>
              <a:rPr lang="en-GB" altLang="zh-CN" sz="1350" dirty="0">
                <a:solidFill>
                  <a:srgbClr val="6A8759"/>
                </a:solidFill>
              </a:rPr>
              <a:t>"hello"</a:t>
            </a:r>
            <a:r>
              <a:rPr lang="en-GB" altLang="zh-CN" sz="1350" dirty="0"/>
              <a:t>)</a:t>
            </a:r>
            <a:r>
              <a:rPr lang="en-GB" altLang="zh-CN" sz="1350" dirty="0">
                <a:solidFill>
                  <a:srgbClr val="CC7832"/>
                </a:solidFill>
              </a:rPr>
              <a:t>;</a:t>
            </a:r>
            <a:br>
              <a:rPr lang="en-GB" altLang="zh-CN" sz="1350" dirty="0">
                <a:solidFill>
                  <a:srgbClr val="CC7832"/>
                </a:solidFill>
              </a:rPr>
            </a:br>
            <a:r>
              <a:rPr lang="en-GB" altLang="zh-CN" sz="1350" dirty="0">
                <a:solidFill>
                  <a:srgbClr val="CC7832"/>
                </a:solidFill>
              </a:rPr>
              <a:t>      </a:t>
            </a:r>
            <a:r>
              <a:rPr lang="en-GB" altLang="zh-CN" sz="1350" dirty="0" err="1"/>
              <a:t>registry.addViewController</a:t>
            </a:r>
            <a:r>
              <a:rPr lang="en-GB" altLang="zh-CN" sz="1350" dirty="0"/>
              <a:t>(</a:t>
            </a:r>
            <a:r>
              <a:rPr lang="en-GB" altLang="zh-CN" sz="1350" dirty="0">
                <a:solidFill>
                  <a:srgbClr val="6A8759"/>
                </a:solidFill>
              </a:rPr>
              <a:t>"/login"</a:t>
            </a:r>
            <a:r>
              <a:rPr lang="en-GB" altLang="zh-CN" sz="1350" dirty="0"/>
              <a:t>).</a:t>
            </a:r>
            <a:r>
              <a:rPr lang="en-GB" altLang="zh-CN" sz="1350" dirty="0" err="1"/>
              <a:t>setViewName</a:t>
            </a:r>
            <a:r>
              <a:rPr lang="en-GB" altLang="zh-CN" sz="1350" dirty="0"/>
              <a:t>(</a:t>
            </a:r>
            <a:r>
              <a:rPr lang="en-GB" altLang="zh-CN" sz="1350" dirty="0">
                <a:solidFill>
                  <a:srgbClr val="6A8759"/>
                </a:solidFill>
              </a:rPr>
              <a:t>"login"</a:t>
            </a:r>
            <a:r>
              <a:rPr lang="en-GB" altLang="zh-CN" sz="1350" dirty="0"/>
              <a:t>)</a:t>
            </a:r>
            <a:r>
              <a:rPr lang="en-GB" altLang="zh-CN" sz="1350" dirty="0">
                <a:solidFill>
                  <a:srgbClr val="CC7832"/>
                </a:solidFill>
              </a:rPr>
              <a:t>;</a:t>
            </a:r>
            <a:br>
              <a:rPr lang="en-GB" altLang="zh-CN" sz="1350" dirty="0">
                <a:solidFill>
                  <a:srgbClr val="CC7832"/>
                </a:solidFill>
              </a:rPr>
            </a:br>
            <a:r>
              <a:rPr lang="en-GB" altLang="zh-CN" sz="1350" dirty="0">
                <a:solidFill>
                  <a:srgbClr val="CC7832"/>
                </a:solidFill>
              </a:rPr>
              <a:t>   </a:t>
            </a:r>
            <a:r>
              <a:rPr lang="en-GB" altLang="zh-CN" sz="1350" dirty="0"/>
              <a:t>}</a:t>
            </a:r>
            <a:br>
              <a:rPr lang="en-GB" altLang="zh-CN" sz="1350" dirty="0"/>
            </a:br>
            <a:br>
              <a:rPr lang="en-GB" altLang="zh-CN" sz="1350" dirty="0"/>
            </a:br>
            <a:r>
              <a:rPr lang="en-GB" altLang="zh-CN" sz="1350" dirty="0"/>
              <a:t>}</a:t>
            </a:r>
            <a:endParaRPr lang="zh-CN" altLang="en-US" sz="1350" dirty="0"/>
          </a:p>
        </p:txBody>
      </p:sp>
      <p:sp>
        <p:nvSpPr>
          <p:cNvPr id="2" name="文本框 1"/>
          <p:cNvSpPr txBox="1"/>
          <p:nvPr/>
        </p:nvSpPr>
        <p:spPr>
          <a:xfrm>
            <a:off x="2540635" y="3201035"/>
            <a:ext cx="53613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这里是在设置页面与其对应的路径，即设置页面路由。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Cipher Streams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JCE library provides a convenient set of stream classes that automatically encrypt or decrypt stream data. </a:t>
            </a:r>
            <a:endParaRPr lang="en-US" altLang="zh-CN" dirty="0"/>
          </a:p>
          <a:p>
            <a:r>
              <a:rPr lang="en-US" altLang="zh-CN" dirty="0"/>
              <a:t>Encryption</a:t>
            </a:r>
            <a:endParaRPr lang="en-US" altLang="zh-CN" dirty="0"/>
          </a:p>
          <a:p>
            <a:pPr marL="300355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Cipher cipher = . . .; 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lang="en-US" altLang="zh-CN" dirty="0" err="1">
                <a:solidFill>
                  <a:schemeClr val="tx2"/>
                </a:solidFill>
              </a:rPr>
              <a:t>cipher.init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Cipher.</a:t>
            </a:r>
            <a:r>
              <a:rPr lang="en-US" altLang="zh-CN" dirty="0" err="1">
                <a:solidFill>
                  <a:srgbClr val="FF0000"/>
                </a:solidFill>
              </a:rPr>
              <a:t>ENCRYPT_MODE</a:t>
            </a:r>
            <a:r>
              <a:rPr lang="en-US" altLang="zh-CN" dirty="0">
                <a:solidFill>
                  <a:schemeClr val="tx2"/>
                </a:solidFill>
              </a:rPr>
              <a:t>, key); 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lang="en-US" altLang="zh-CN" dirty="0" err="1">
                <a:solidFill>
                  <a:schemeClr val="tx2"/>
                </a:solidFill>
              </a:rPr>
              <a:t>CipherOutputStream</a:t>
            </a:r>
            <a:r>
              <a:rPr lang="en-US" altLang="zh-CN" dirty="0">
                <a:solidFill>
                  <a:schemeClr val="tx2"/>
                </a:solidFill>
              </a:rPr>
              <a:t> out = new </a:t>
            </a:r>
            <a:r>
              <a:rPr lang="en-US" altLang="zh-CN" dirty="0" err="1">
                <a:solidFill>
                  <a:schemeClr val="tx2"/>
                </a:solidFill>
              </a:rPr>
              <a:t>CipherOutputStream</a:t>
            </a:r>
            <a:r>
              <a:rPr lang="en-US" altLang="zh-CN" dirty="0">
                <a:solidFill>
                  <a:schemeClr val="tx2"/>
                </a:solidFill>
              </a:rPr>
              <a:t>(new </a:t>
            </a:r>
            <a:r>
              <a:rPr lang="en-US" altLang="zh-CN" dirty="0" err="1">
                <a:solidFill>
                  <a:schemeClr val="tx2"/>
                </a:solidFill>
              </a:rPr>
              <a:t>FileOutputStream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outputFileName</a:t>
            </a:r>
            <a:r>
              <a:rPr lang="en-US" altLang="zh-CN" dirty="0">
                <a:solidFill>
                  <a:schemeClr val="tx2"/>
                </a:solidFill>
              </a:rPr>
              <a:t>), cipher); 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byte[] bytes = new byte[BLOCKSIZE]; 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lang="en-US" altLang="zh-CN" dirty="0" err="1">
                <a:solidFill>
                  <a:schemeClr val="tx2"/>
                </a:solidFill>
              </a:rPr>
              <a:t>int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inLength</a:t>
            </a:r>
            <a:r>
              <a:rPr lang="en-US" altLang="zh-CN" dirty="0">
                <a:solidFill>
                  <a:schemeClr val="tx2"/>
                </a:solidFill>
              </a:rPr>
              <a:t> = </a:t>
            </a:r>
            <a:r>
              <a:rPr lang="en-US" altLang="zh-CN" dirty="0" err="1">
                <a:solidFill>
                  <a:schemeClr val="tx2"/>
                </a:solidFill>
              </a:rPr>
              <a:t>getData</a:t>
            </a:r>
            <a:r>
              <a:rPr lang="en-US" altLang="zh-CN" dirty="0">
                <a:solidFill>
                  <a:schemeClr val="tx2"/>
                </a:solidFill>
              </a:rPr>
              <a:t>(bytes); </a:t>
            </a:r>
            <a:r>
              <a:rPr lang="en-US" altLang="zh-CN" dirty="0">
                <a:solidFill>
                  <a:srgbClr val="00B050"/>
                </a:solidFill>
              </a:rPr>
              <a:t>// get data from data source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while (</a:t>
            </a:r>
            <a:r>
              <a:rPr lang="en-US" altLang="zh-CN" dirty="0" err="1">
                <a:solidFill>
                  <a:schemeClr val="tx2"/>
                </a:solidFill>
              </a:rPr>
              <a:t>inLength</a:t>
            </a:r>
            <a:r>
              <a:rPr lang="en-US" altLang="zh-CN" dirty="0">
                <a:solidFill>
                  <a:schemeClr val="tx2"/>
                </a:solidFill>
              </a:rPr>
              <a:t> != -1) { 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    </a:t>
            </a:r>
            <a:r>
              <a:rPr lang="en-US" altLang="zh-CN" dirty="0" err="1">
                <a:solidFill>
                  <a:schemeClr val="tx2"/>
                </a:solidFill>
              </a:rPr>
              <a:t>out.write</a:t>
            </a:r>
            <a:r>
              <a:rPr lang="en-US" altLang="zh-CN" dirty="0">
                <a:solidFill>
                  <a:schemeClr val="tx2"/>
                </a:solidFill>
              </a:rPr>
              <a:t>(bytes, 0, </a:t>
            </a:r>
            <a:r>
              <a:rPr lang="en-US" altLang="zh-CN" dirty="0" err="1">
                <a:solidFill>
                  <a:schemeClr val="tx2"/>
                </a:solidFill>
              </a:rPr>
              <a:t>inLength</a:t>
            </a:r>
            <a:r>
              <a:rPr lang="en-US" altLang="zh-CN" dirty="0">
                <a:solidFill>
                  <a:schemeClr val="tx2"/>
                </a:solidFill>
              </a:rPr>
              <a:t>);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    </a:t>
            </a:r>
            <a:r>
              <a:rPr lang="en-US" altLang="zh-CN" dirty="0" err="1">
                <a:solidFill>
                  <a:schemeClr val="tx2"/>
                </a:solidFill>
              </a:rPr>
              <a:t>inLength</a:t>
            </a:r>
            <a:r>
              <a:rPr lang="en-US" altLang="zh-CN" dirty="0">
                <a:solidFill>
                  <a:schemeClr val="tx2"/>
                </a:solidFill>
              </a:rPr>
              <a:t> = </a:t>
            </a:r>
            <a:r>
              <a:rPr lang="en-US" altLang="zh-CN" dirty="0" err="1">
                <a:solidFill>
                  <a:schemeClr val="tx2"/>
                </a:solidFill>
              </a:rPr>
              <a:t>getData</a:t>
            </a:r>
            <a:r>
              <a:rPr lang="en-US" altLang="zh-CN" dirty="0">
                <a:solidFill>
                  <a:schemeClr val="tx2"/>
                </a:solidFill>
              </a:rPr>
              <a:t>(bytes); </a:t>
            </a:r>
            <a:r>
              <a:rPr lang="en-US" altLang="zh-CN" dirty="0">
                <a:solidFill>
                  <a:srgbClr val="00B050"/>
                </a:solidFill>
              </a:rPr>
              <a:t>// get more data from data source </a:t>
            </a:r>
            <a:endParaRPr lang="en-US" altLang="zh-CN" dirty="0">
              <a:solidFill>
                <a:srgbClr val="00B050"/>
              </a:solidFill>
            </a:endParaRPr>
          </a:p>
          <a:p>
            <a:pPr marL="300355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} </a:t>
            </a:r>
            <a:r>
              <a:rPr lang="en-US" altLang="zh-CN" dirty="0" err="1">
                <a:solidFill>
                  <a:schemeClr val="tx2"/>
                </a:solidFill>
              </a:rPr>
              <a:t>out.flush</a:t>
            </a:r>
            <a:r>
              <a:rPr lang="en-US" altLang="zh-CN" dirty="0">
                <a:solidFill>
                  <a:schemeClr val="tx2"/>
                </a:solidFill>
              </a:rPr>
              <a:t>(); //</a:t>
            </a:r>
            <a:r>
              <a:rPr lang="zh-CN" altLang="en-US" dirty="0">
                <a:solidFill>
                  <a:schemeClr val="tx2"/>
                </a:solidFill>
              </a:rPr>
              <a:t>以输出流的形式将加密之后的信息传递出去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Cipher Streams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JCE library provides a convenient set of stream classes that automatically encrypt or decrypt stream data. </a:t>
            </a:r>
            <a:endParaRPr lang="en-US" altLang="zh-CN" dirty="0"/>
          </a:p>
          <a:p>
            <a:r>
              <a:rPr lang="en-US" altLang="zh-CN" dirty="0"/>
              <a:t>Decryption</a:t>
            </a:r>
            <a:endParaRPr lang="en-US" altLang="zh-CN" dirty="0"/>
          </a:p>
          <a:p>
            <a:pPr marL="300355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Cipher cipher = . . .; 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lang="en-US" altLang="zh-CN" dirty="0" err="1">
                <a:solidFill>
                  <a:schemeClr val="tx2"/>
                </a:solidFill>
              </a:rPr>
              <a:t>cipher.init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Cipher.</a:t>
            </a:r>
            <a:r>
              <a:rPr lang="en-US" altLang="zh-CN" dirty="0" err="1">
                <a:solidFill>
                  <a:srgbClr val="FF0000"/>
                </a:solidFill>
              </a:rPr>
              <a:t>DECRYPT_MODE</a:t>
            </a:r>
            <a:r>
              <a:rPr lang="en-US" altLang="zh-CN" dirty="0">
                <a:solidFill>
                  <a:schemeClr val="tx2"/>
                </a:solidFill>
              </a:rPr>
              <a:t>, key); 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lang="en-US" altLang="zh-CN" dirty="0" err="1">
                <a:solidFill>
                  <a:schemeClr val="tx2"/>
                </a:solidFill>
              </a:rPr>
              <a:t>CipherInputStream</a:t>
            </a:r>
            <a:r>
              <a:rPr lang="en-US" altLang="zh-CN" dirty="0">
                <a:solidFill>
                  <a:schemeClr val="tx2"/>
                </a:solidFill>
              </a:rPr>
              <a:t> in = new </a:t>
            </a:r>
            <a:r>
              <a:rPr lang="en-US" altLang="zh-CN" dirty="0" err="1">
                <a:solidFill>
                  <a:schemeClr val="tx2"/>
                </a:solidFill>
              </a:rPr>
              <a:t>CipherInputStream</a:t>
            </a:r>
            <a:r>
              <a:rPr lang="en-US" altLang="zh-CN" dirty="0">
                <a:solidFill>
                  <a:schemeClr val="tx2"/>
                </a:solidFill>
              </a:rPr>
              <a:t>(new </a:t>
            </a:r>
            <a:r>
              <a:rPr lang="en-US" altLang="zh-CN" dirty="0" err="1">
                <a:solidFill>
                  <a:schemeClr val="tx2"/>
                </a:solidFill>
              </a:rPr>
              <a:t>FileInputStream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inputFileName</a:t>
            </a:r>
            <a:r>
              <a:rPr lang="en-US" altLang="zh-CN" dirty="0">
                <a:solidFill>
                  <a:schemeClr val="tx2"/>
                </a:solidFill>
              </a:rPr>
              <a:t>), cipher);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byte[] bytes = new byte[BLOCKSIZE]; 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lang="en-US" altLang="zh-CN" dirty="0" err="1">
                <a:solidFill>
                  <a:schemeClr val="tx2"/>
                </a:solidFill>
              </a:rPr>
              <a:t>int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inLength</a:t>
            </a:r>
            <a:r>
              <a:rPr lang="en-US" altLang="zh-CN" dirty="0">
                <a:solidFill>
                  <a:schemeClr val="tx2"/>
                </a:solidFill>
              </a:rPr>
              <a:t> = </a:t>
            </a:r>
            <a:r>
              <a:rPr lang="en-US" altLang="zh-CN" dirty="0" err="1">
                <a:solidFill>
                  <a:schemeClr val="tx2"/>
                </a:solidFill>
              </a:rPr>
              <a:t>in.read</a:t>
            </a:r>
            <a:r>
              <a:rPr lang="en-US" altLang="zh-CN" dirty="0">
                <a:solidFill>
                  <a:schemeClr val="tx2"/>
                </a:solidFill>
              </a:rPr>
              <a:t>(bytes); 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while (</a:t>
            </a:r>
            <a:r>
              <a:rPr lang="en-US" altLang="zh-CN" dirty="0" err="1">
                <a:solidFill>
                  <a:schemeClr val="tx2"/>
                </a:solidFill>
              </a:rPr>
              <a:t>inLength</a:t>
            </a:r>
            <a:r>
              <a:rPr lang="en-US" altLang="zh-CN" dirty="0">
                <a:solidFill>
                  <a:schemeClr val="tx2"/>
                </a:solidFill>
              </a:rPr>
              <a:t> != -1) { 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    </a:t>
            </a:r>
            <a:r>
              <a:rPr lang="en-US" altLang="zh-CN" dirty="0" err="1">
                <a:solidFill>
                  <a:schemeClr val="tx2"/>
                </a:solidFill>
              </a:rPr>
              <a:t>putData</a:t>
            </a:r>
            <a:r>
              <a:rPr lang="en-US" altLang="zh-CN" dirty="0">
                <a:solidFill>
                  <a:schemeClr val="tx2"/>
                </a:solidFill>
              </a:rPr>
              <a:t>(bytes, </a:t>
            </a:r>
            <a:r>
              <a:rPr lang="en-US" altLang="zh-CN" dirty="0" err="1">
                <a:solidFill>
                  <a:schemeClr val="tx2"/>
                </a:solidFill>
              </a:rPr>
              <a:t>inLength</a:t>
            </a:r>
            <a:r>
              <a:rPr lang="en-US" altLang="zh-CN" dirty="0">
                <a:solidFill>
                  <a:schemeClr val="tx2"/>
                </a:solidFill>
              </a:rPr>
              <a:t>); </a:t>
            </a:r>
            <a:r>
              <a:rPr lang="en-US" altLang="zh-CN" dirty="0">
                <a:solidFill>
                  <a:srgbClr val="00B050"/>
                </a:solidFill>
              </a:rPr>
              <a:t>// put data to destination </a:t>
            </a:r>
            <a:endParaRPr lang="en-US" altLang="zh-CN" dirty="0">
              <a:solidFill>
                <a:srgbClr val="00B050"/>
              </a:solidFill>
            </a:endParaRPr>
          </a:p>
          <a:p>
            <a:pPr marL="300355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    </a:t>
            </a:r>
            <a:r>
              <a:rPr lang="en-US" altLang="zh-CN" dirty="0" err="1">
                <a:solidFill>
                  <a:schemeClr val="tx2"/>
                </a:solidFill>
              </a:rPr>
              <a:t>inLength</a:t>
            </a:r>
            <a:r>
              <a:rPr lang="en-US" altLang="zh-CN" dirty="0">
                <a:solidFill>
                  <a:schemeClr val="tx2"/>
                </a:solidFill>
              </a:rPr>
              <a:t> = </a:t>
            </a:r>
            <a:r>
              <a:rPr lang="en-US" altLang="zh-CN" dirty="0" err="1">
                <a:solidFill>
                  <a:schemeClr val="tx2"/>
                </a:solidFill>
              </a:rPr>
              <a:t>in.</a:t>
            </a:r>
            <a:r>
              <a:rPr lang="en-US" altLang="zh-CN" dirty="0" err="1">
                <a:solidFill>
                  <a:srgbClr val="FF0000"/>
                </a:solidFill>
              </a:rPr>
              <a:t>read</a:t>
            </a:r>
            <a:r>
              <a:rPr lang="en-US" altLang="zh-CN" dirty="0">
                <a:solidFill>
                  <a:schemeClr val="tx2"/>
                </a:solidFill>
              </a:rPr>
              <a:t>(bytes); </a:t>
            </a:r>
            <a:endParaRPr lang="en-US" altLang="zh-CN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} </a:t>
            </a: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Public Key Ciphers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Achilles heel of symmetric ciphers is key distribution. </a:t>
            </a:r>
            <a:endParaRPr lang="en-US" altLang="zh-CN" dirty="0"/>
          </a:p>
          <a:p>
            <a:pPr lvl="1"/>
            <a:r>
              <a:rPr lang="en-US" altLang="zh-CN" dirty="0"/>
              <a:t>Public key cryptography solves that problem.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All known public key algorithms</a:t>
            </a:r>
            <a:r>
              <a:rPr lang="en-US" altLang="zh-CN" dirty="0"/>
              <a:t> are much slower than symmetric key algorithms such as DES or AES. </a:t>
            </a:r>
            <a:endParaRPr lang="en-US" altLang="zh-CN" dirty="0"/>
          </a:p>
          <a:p>
            <a:pPr lvl="1"/>
            <a:r>
              <a:rPr lang="en-US" altLang="zh-CN" dirty="0"/>
              <a:t>It would not be practical to use a public key algorithm to encrypt large amounts of information.</a:t>
            </a:r>
            <a:endParaRPr lang="en-US" altLang="zh-CN" dirty="0"/>
          </a:p>
          <a:p>
            <a:r>
              <a:rPr lang="en-US" altLang="zh-CN" dirty="0"/>
              <a:t>This problem can easily be overcome by combining a public key cipher with a fast symmetric cipher, like this:</a:t>
            </a:r>
            <a:endParaRPr lang="en-US" altLang="zh-CN" dirty="0"/>
          </a:p>
          <a:p>
            <a:pPr lvl="1"/>
            <a:r>
              <a:rPr lang="en-US" altLang="zh-CN" dirty="0"/>
              <a:t>Alice generates a random symmetric encryption key. She uses it to encrypt her plaintext.</a:t>
            </a:r>
            <a:endParaRPr lang="en-US" altLang="zh-CN" dirty="0"/>
          </a:p>
          <a:p>
            <a:pPr lvl="1"/>
            <a:r>
              <a:rPr lang="en-US" altLang="zh-CN" dirty="0"/>
              <a:t>Alice encrypts the symmetric key with Bob's public key.</a:t>
            </a:r>
            <a:endParaRPr lang="en-US" altLang="zh-CN" dirty="0"/>
          </a:p>
          <a:p>
            <a:pPr lvl="1"/>
            <a:r>
              <a:rPr lang="en-US" altLang="zh-CN" dirty="0"/>
              <a:t>Alice sends Bob both the encrypted symmetric key and the encrypted plaintext.</a:t>
            </a:r>
            <a:endParaRPr lang="en-US" altLang="zh-CN" dirty="0"/>
          </a:p>
          <a:p>
            <a:pPr lvl="1"/>
            <a:r>
              <a:rPr lang="en-US" altLang="zh-CN" dirty="0"/>
              <a:t>Bob uses his private key to decrypt the symmetric key.</a:t>
            </a:r>
            <a:endParaRPr lang="en-US" altLang="zh-CN" dirty="0"/>
          </a:p>
          <a:p>
            <a:pPr lvl="1"/>
            <a:r>
              <a:rPr lang="en-US" altLang="zh-CN" dirty="0"/>
              <a:t>Bob uses the decrypted symmetric key to decrypt the message.</a:t>
            </a: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64250" y="633730"/>
            <a:ext cx="29686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对称密钥相对之前的</a:t>
            </a:r>
            <a:r>
              <a:rPr lang="en-US" altLang="zh-CN" sz="1400"/>
              <a:t>public private</a:t>
            </a:r>
            <a:r>
              <a:rPr lang="zh-CN" altLang="en-US" sz="1400"/>
              <a:t>非对称密钥而言性能更好，但是问题是</a:t>
            </a:r>
            <a:r>
              <a:rPr lang="zh-CN" altLang="en-US" sz="1400">
                <a:solidFill>
                  <a:srgbClr val="FF0000"/>
                </a:solidFill>
              </a:rPr>
              <a:t>两端的密钥相同，要是传输过程中被劫持就会被攻击</a:t>
            </a:r>
            <a:r>
              <a:rPr lang="zh-CN" altLang="en-US" sz="1400"/>
              <a:t>。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201295" y="4343400"/>
            <a:ext cx="8030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解决对称密钥安全问题的方式：在传递加密文本数据同时，使用接受者的</a:t>
            </a:r>
            <a:r>
              <a:rPr lang="en-US" altLang="zh-CN" sz="1400"/>
              <a:t>public key</a:t>
            </a:r>
            <a:r>
              <a:rPr lang="zh-CN" altLang="en-US" sz="1400"/>
              <a:t>对其进行加密，之后接受者使用自己的</a:t>
            </a:r>
            <a:r>
              <a:rPr lang="en-US" altLang="zh-CN" sz="1400"/>
              <a:t>private key</a:t>
            </a:r>
            <a:r>
              <a:rPr lang="zh-CN" altLang="en-US" sz="1400"/>
              <a:t>进行解密，获取对称密钥信息。即执行一次强制的非对称加密传输。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SSL/TLS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Transport Layer Security (TLS)</a:t>
            </a:r>
            <a:r>
              <a:rPr lang="en-US" altLang="zh-CN" dirty="0"/>
              <a:t> and its predecessor, </a:t>
            </a:r>
            <a:r>
              <a:rPr lang="en-US" altLang="zh-CN" dirty="0">
                <a:solidFill>
                  <a:srgbClr val="FF0000"/>
                </a:solidFill>
              </a:rPr>
              <a:t>Secure Sockets Layer (SSL)(</a:t>
            </a:r>
            <a:r>
              <a:rPr lang="zh-CN" altLang="en-US" dirty="0">
                <a:solidFill>
                  <a:srgbClr val="FF0000"/>
                </a:solidFill>
              </a:rPr>
              <a:t>安全套接字层，即</a:t>
            </a:r>
            <a:r>
              <a:rPr lang="en-US" altLang="zh-CN" dirty="0">
                <a:solidFill>
                  <a:srgbClr val="FF0000"/>
                </a:solidFill>
              </a:rPr>
              <a:t>HTTPS</a:t>
            </a:r>
            <a:r>
              <a:rPr lang="zh-CN" altLang="en-US" dirty="0">
                <a:solidFill>
                  <a:srgbClr val="FF0000"/>
                </a:solidFill>
              </a:rPr>
              <a:t>中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的含义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, </a:t>
            </a:r>
            <a:endParaRPr lang="en-US" altLang="zh-CN" dirty="0"/>
          </a:p>
          <a:p>
            <a:pPr lvl="1"/>
            <a:r>
              <a:rPr lang="en-US" altLang="zh-CN" dirty="0"/>
              <a:t>are technologies which allow web browsers and web servers to communicate over a </a:t>
            </a:r>
            <a:r>
              <a:rPr lang="en-US" altLang="zh-CN" dirty="0">
                <a:solidFill>
                  <a:srgbClr val="FF0000"/>
                </a:solidFill>
              </a:rPr>
              <a:t>secured</a:t>
            </a:r>
            <a:r>
              <a:rPr lang="en-US" altLang="zh-CN" dirty="0"/>
              <a:t> connection. </a:t>
            </a:r>
            <a:endParaRPr lang="en-US" altLang="zh-CN" dirty="0"/>
          </a:p>
          <a:p>
            <a:pPr lvl="1"/>
            <a:r>
              <a:rPr lang="en-US" altLang="zh-CN" dirty="0"/>
              <a:t>This means that the data being sent is </a:t>
            </a:r>
            <a:r>
              <a:rPr lang="en-US" altLang="zh-CN" dirty="0">
                <a:solidFill>
                  <a:srgbClr val="FF0000"/>
                </a:solidFill>
              </a:rPr>
              <a:t>encrypted</a:t>
            </a:r>
            <a:r>
              <a:rPr lang="en-US" altLang="zh-CN" dirty="0"/>
              <a:t> by one side, transmitted, then </a:t>
            </a:r>
            <a:r>
              <a:rPr lang="en-US" altLang="zh-CN" dirty="0">
                <a:solidFill>
                  <a:srgbClr val="FF0000"/>
                </a:solidFill>
              </a:rPr>
              <a:t>decrypted</a:t>
            </a:r>
            <a:r>
              <a:rPr lang="en-US" altLang="zh-CN" dirty="0"/>
              <a:t> by the other side before processing. </a:t>
            </a:r>
            <a:endParaRPr lang="en-US" altLang="zh-CN" dirty="0"/>
          </a:p>
          <a:p>
            <a:pPr lvl="1"/>
            <a:r>
              <a:rPr lang="en-US" altLang="zh-CN" dirty="0"/>
              <a:t>This is a </a:t>
            </a:r>
            <a:r>
              <a:rPr lang="en-US" altLang="zh-CN" dirty="0">
                <a:solidFill>
                  <a:srgbClr val="FF0000"/>
                </a:solidFill>
              </a:rPr>
              <a:t>two-way process</a:t>
            </a:r>
            <a:r>
              <a:rPr lang="en-US" altLang="zh-CN" dirty="0"/>
              <a:t>, meaning that both the server AND the browser encrypt all traffic before sending out data.</a:t>
            </a:r>
            <a:endParaRPr lang="en-US" altLang="zh-CN" dirty="0"/>
          </a:p>
          <a:p>
            <a:r>
              <a:rPr lang="en-US" altLang="zh-CN" dirty="0"/>
              <a:t>Another important aspect of the SSL/TLS protocol is </a:t>
            </a:r>
            <a:r>
              <a:rPr lang="en-US" altLang="zh-CN" dirty="0">
                <a:solidFill>
                  <a:srgbClr val="FF0000"/>
                </a:solidFill>
              </a:rPr>
              <a:t>Authentication</a:t>
            </a:r>
            <a:r>
              <a:rPr lang="en-US" altLang="zh-CN" dirty="0"/>
              <a:t>. </a:t>
            </a:r>
            <a:endParaRPr lang="en-US" altLang="zh-CN" dirty="0"/>
          </a:p>
          <a:p>
            <a:pPr lvl="1"/>
            <a:r>
              <a:rPr lang="en-US" altLang="zh-CN" dirty="0"/>
              <a:t>This means that during your initial attempt to communicate with a web server over a secure connection, that server will present your web browser with a set of credentials, in the form of a "</a:t>
            </a:r>
            <a:r>
              <a:rPr lang="en-US" altLang="zh-CN" dirty="0">
                <a:solidFill>
                  <a:srgbClr val="FF0000"/>
                </a:solidFill>
              </a:rPr>
              <a:t>Certificate</a:t>
            </a:r>
            <a:r>
              <a:rPr lang="en-US" altLang="zh-CN" dirty="0"/>
              <a:t>", as proof the site is who and what it claims to be. </a:t>
            </a:r>
            <a:endParaRPr lang="en-US" altLang="zh-CN" dirty="0"/>
          </a:p>
          <a:p>
            <a:pPr lvl="1"/>
            <a:r>
              <a:rPr lang="en-US" altLang="zh-CN" dirty="0"/>
              <a:t>In certain cases, the server may also request a </a:t>
            </a:r>
            <a:r>
              <a:rPr lang="en-US" altLang="zh-CN" dirty="0">
                <a:solidFill>
                  <a:srgbClr val="FF0000"/>
                </a:solidFill>
              </a:rPr>
              <a:t>Certificate</a:t>
            </a:r>
            <a:r>
              <a:rPr lang="en-US" altLang="zh-CN" dirty="0"/>
              <a:t> from your web browser, asking for proof that </a:t>
            </a:r>
            <a:r>
              <a:rPr lang="en-US" altLang="zh-CN" i="1" dirty="0"/>
              <a:t>you</a:t>
            </a:r>
            <a:r>
              <a:rPr lang="en-US" altLang="zh-CN" dirty="0"/>
              <a:t> are who you claim to be. </a:t>
            </a:r>
            <a:endParaRPr lang="en-US" altLang="zh-CN" dirty="0"/>
          </a:p>
          <a:p>
            <a:pPr lvl="1"/>
            <a:r>
              <a:rPr lang="en-US" altLang="zh-CN" dirty="0"/>
              <a:t>This is known as "</a:t>
            </a:r>
            <a:r>
              <a:rPr lang="en-US" altLang="zh-CN" dirty="0">
                <a:solidFill>
                  <a:srgbClr val="FF0000"/>
                </a:solidFill>
              </a:rPr>
              <a:t>Client Authentication</a:t>
            </a:r>
            <a:r>
              <a:rPr lang="en-US" altLang="zh-CN" dirty="0"/>
              <a:t>", although in practice this is used more for business-to-business (B2B) transactions than with individual users. Most SSL-enabled web servers do not request Client Authentication.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SSL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Tomcat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200" dirty="0">
                <a:hlinkClick r:id="rId1"/>
              </a:rPr>
              <a:t>https://blog.csdn.net/qq_42549122/article/details/90272299</a:t>
            </a:r>
            <a:r>
              <a:rPr kumimoji="1" lang="zh-CN" altLang="en-US" sz="1200" dirty="0"/>
              <a:t> </a:t>
            </a:r>
            <a:endParaRPr kumimoji="1"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26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838" y="1110835"/>
            <a:ext cx="5650324" cy="401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Configuration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Tomcat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a keystore file to store the server's private key and self-signed certificate by executing the following command:</a:t>
            </a:r>
            <a:endParaRPr lang="en-US" altLang="zh-CN" dirty="0"/>
          </a:p>
          <a:p>
            <a:pPr lvl="1"/>
            <a:r>
              <a:rPr lang="en-US" altLang="zh-CN" dirty="0"/>
              <a:t>Windows: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tx2"/>
                </a:solidFill>
              </a:rPr>
              <a:t>“%JAVA_HOME%\bin\</a:t>
            </a:r>
            <a:r>
              <a:rPr lang="en-US" altLang="zh-CN" dirty="0" err="1">
                <a:solidFill>
                  <a:schemeClr val="tx2"/>
                </a:solidFill>
              </a:rPr>
              <a:t>keytool</a:t>
            </a:r>
            <a:r>
              <a:rPr lang="en-US" altLang="zh-CN" dirty="0">
                <a:solidFill>
                  <a:schemeClr val="tx2"/>
                </a:solidFill>
              </a:rPr>
              <a:t>” -</a:t>
            </a:r>
            <a:r>
              <a:rPr lang="en-US" altLang="zh-CN" dirty="0" err="1">
                <a:solidFill>
                  <a:schemeClr val="tx2"/>
                </a:solidFill>
              </a:rPr>
              <a:t>genkey</a:t>
            </a:r>
            <a:r>
              <a:rPr lang="en-US" altLang="zh-CN" dirty="0">
                <a:solidFill>
                  <a:schemeClr val="tx2"/>
                </a:solidFill>
              </a:rPr>
              <a:t> -alias tomcat -</a:t>
            </a:r>
            <a:r>
              <a:rPr lang="en-US" altLang="zh-CN" dirty="0" err="1">
                <a:solidFill>
                  <a:schemeClr val="tx2"/>
                </a:solidFill>
              </a:rPr>
              <a:t>keyalg</a:t>
            </a:r>
            <a:r>
              <a:rPr lang="en-US" altLang="zh-CN" dirty="0">
                <a:solidFill>
                  <a:schemeClr val="tx2"/>
                </a:solidFill>
              </a:rPr>
              <a:t> RSA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-keystore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“C:\Tomcat\conf\key\</a:t>
            </a:r>
            <a:r>
              <a:rPr lang="en-US" altLang="zh-CN" dirty="0" err="1">
                <a:solidFill>
                  <a:schemeClr val="tx2"/>
                </a:solidFill>
              </a:rPr>
              <a:t>tomcat.keystore</a:t>
            </a:r>
            <a:r>
              <a:rPr lang="en-US" altLang="zh-CN" dirty="0">
                <a:solidFill>
                  <a:schemeClr val="tx2"/>
                </a:solidFill>
              </a:rPr>
              <a:t>”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-validity 365</a:t>
            </a:r>
            <a:endParaRPr lang="en-US" altLang="zh-CN" dirty="0">
              <a:solidFill>
                <a:schemeClr val="tx2"/>
              </a:solidFill>
            </a:endParaRPr>
          </a:p>
          <a:p>
            <a:pPr lvl="1"/>
            <a:endParaRPr lang="en-US" altLang="zh-CN" dirty="0">
              <a:solidFill>
                <a:schemeClr val="tx2"/>
              </a:solidFill>
            </a:endParaRPr>
          </a:p>
          <a:p>
            <a:pPr lvl="1"/>
            <a:r>
              <a:rPr lang="en-US" altLang="zh-CN" dirty="0"/>
              <a:t>Unix: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tx2"/>
                </a:solidFill>
              </a:rPr>
              <a:t>$JAVA_HOME/bin/</a:t>
            </a:r>
            <a:r>
              <a:rPr lang="en-US" altLang="zh-CN" dirty="0" err="1">
                <a:solidFill>
                  <a:schemeClr val="tx2"/>
                </a:solidFill>
              </a:rPr>
              <a:t>keytool</a:t>
            </a:r>
            <a:r>
              <a:rPr lang="en-US" altLang="zh-CN" dirty="0">
                <a:solidFill>
                  <a:schemeClr val="tx2"/>
                </a:solidFill>
              </a:rPr>
              <a:t> -</a:t>
            </a:r>
            <a:r>
              <a:rPr lang="en-US" altLang="zh-CN" dirty="0" err="1">
                <a:solidFill>
                  <a:schemeClr val="tx2"/>
                </a:solidFill>
              </a:rPr>
              <a:t>genkey</a:t>
            </a:r>
            <a:r>
              <a:rPr lang="en-US" altLang="zh-CN" dirty="0">
                <a:solidFill>
                  <a:schemeClr val="tx2"/>
                </a:solidFill>
              </a:rPr>
              <a:t> -alias tomcat -</a:t>
            </a:r>
            <a:r>
              <a:rPr lang="en-US" altLang="zh-CN" dirty="0" err="1">
                <a:solidFill>
                  <a:schemeClr val="tx2"/>
                </a:solidFill>
              </a:rPr>
              <a:t>keyalg</a:t>
            </a:r>
            <a:r>
              <a:rPr lang="en-US" altLang="zh-CN" dirty="0">
                <a:solidFill>
                  <a:schemeClr val="tx2"/>
                </a:solidFill>
              </a:rPr>
              <a:t> RSA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-keystore ./conf/key/</a:t>
            </a:r>
            <a:r>
              <a:rPr lang="en-US" altLang="zh-CN" dirty="0" err="1">
                <a:solidFill>
                  <a:schemeClr val="tx2"/>
                </a:solidFill>
              </a:rPr>
              <a:t>tomcat.keystore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-validity 365</a:t>
            </a: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Configuration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Tomcat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45073"/>
            <a:ext cx="9036496" cy="394092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External</a:t>
            </a:r>
            <a:r>
              <a:rPr lang="zh-CN" altLang="en-US" dirty="0"/>
              <a:t> </a:t>
            </a:r>
            <a:r>
              <a:rPr lang="en-US" altLang="zh-CN" dirty="0"/>
              <a:t>Tomcat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Edit the Tomcat Configuration File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tx2"/>
                </a:solidFill>
                <a:latin typeface="+mn-lt"/>
              </a:rPr>
              <a:t>./conf/</a:t>
            </a:r>
            <a:r>
              <a:rPr lang="en-US" altLang="zh-CN" dirty="0" err="1">
                <a:solidFill>
                  <a:schemeClr val="tx2"/>
                </a:solidFill>
                <a:latin typeface="+mn-lt"/>
              </a:rPr>
              <a:t>server.xml</a:t>
            </a:r>
            <a:endParaRPr lang="en-US" altLang="zh-CN" dirty="0">
              <a:solidFill>
                <a:schemeClr val="tx2"/>
              </a:solidFill>
              <a:latin typeface="+mn-lt"/>
            </a:endParaRPr>
          </a:p>
          <a:p>
            <a:pPr marL="300355" lvl="1" indent="0">
              <a:buNone/>
            </a:pPr>
            <a:r>
              <a:rPr lang="en-US" altLang="zh-CN" sz="14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400" dirty="0">
                <a:solidFill>
                  <a:srgbClr val="56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Connector</a:t>
            </a:r>
            <a:r>
              <a:rPr lang="en-US" altLang="zh-CN" sz="1400" dirty="0">
                <a:solidFill>
                  <a:srgbClr val="D4D4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9CDC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  <a:r>
              <a:rPr lang="en-US" altLang="zh-CN" sz="1400" dirty="0">
                <a:solidFill>
                  <a:srgbClr val="D4D4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dirty="0">
                <a:solidFill>
                  <a:srgbClr val="CE91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“8443”</a:t>
            </a:r>
            <a:r>
              <a:rPr lang="en-US" altLang="zh-CN" sz="1400" dirty="0">
                <a:solidFill>
                  <a:srgbClr val="D4D4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			</a:t>
            </a:r>
            <a:r>
              <a:rPr lang="zh-CN" altLang="en-US" sz="1400" dirty="0">
                <a:solidFill>
                  <a:srgbClr val="D4D4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1400" dirty="0">
              <a:solidFill>
                <a:srgbClr val="D4D4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0355" lvl="1" indent="0">
              <a:buNone/>
            </a:pPr>
            <a:r>
              <a:rPr lang="zh-CN" altLang="en-US" sz="1400" dirty="0">
                <a:solidFill>
                  <a:srgbClr val="D4D4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9CDC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protocol</a:t>
            </a:r>
            <a:r>
              <a:rPr lang="en-US" altLang="zh-CN" sz="1400" dirty="0">
                <a:solidFill>
                  <a:srgbClr val="D4D4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dirty="0">
                <a:solidFill>
                  <a:srgbClr val="CE91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"org.apache.coyote.http11.Http11NioProtocol"</a:t>
            </a:r>
            <a:endParaRPr lang="en-US" altLang="zh-CN" sz="1400" dirty="0">
              <a:solidFill>
                <a:srgbClr val="D4D4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0355" lvl="1" indent="0">
              <a:buNone/>
            </a:pPr>
            <a:r>
              <a:rPr lang="zh-CN" altLang="en-US" sz="1400" dirty="0">
                <a:solidFill>
                  <a:srgbClr val="9CDC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rgbClr val="9CDC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maxThreads</a:t>
            </a:r>
            <a:r>
              <a:rPr lang="en-US" altLang="zh-CN" sz="1400" dirty="0">
                <a:solidFill>
                  <a:srgbClr val="D4D4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dirty="0">
                <a:solidFill>
                  <a:srgbClr val="CE91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"150"</a:t>
            </a:r>
            <a:r>
              <a:rPr lang="en-US" altLang="zh-CN" sz="1400" dirty="0">
                <a:solidFill>
                  <a:srgbClr val="D4D4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rgbClr val="9CDC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SSLEnabled</a:t>
            </a:r>
            <a:r>
              <a:rPr lang="en-US" altLang="zh-CN" sz="1400" dirty="0">
                <a:solidFill>
                  <a:srgbClr val="D4D4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dirty="0">
                <a:solidFill>
                  <a:srgbClr val="CE91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"true"</a:t>
            </a:r>
            <a:endParaRPr lang="en-US" altLang="zh-CN" sz="1400" dirty="0">
              <a:solidFill>
                <a:srgbClr val="D4D4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0355" lvl="1" indent="0">
              <a:buNone/>
            </a:pPr>
            <a:r>
              <a:rPr lang="zh-CN" altLang="en-US" sz="1400" dirty="0">
                <a:solidFill>
                  <a:srgbClr val="9CDC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rgbClr val="9CDC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keystoreFile</a:t>
            </a:r>
            <a:r>
              <a:rPr lang="en-US" altLang="zh-CN" sz="1400" dirty="0">
                <a:solidFill>
                  <a:srgbClr val="D4D4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dirty="0">
                <a:solidFill>
                  <a:srgbClr val="CE91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"/Users/</a:t>
            </a:r>
            <a:r>
              <a:rPr lang="en-US" altLang="zh-CN" sz="1400" dirty="0" err="1">
                <a:solidFill>
                  <a:srgbClr val="CE91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chenhaopeng</a:t>
            </a:r>
            <a:r>
              <a:rPr lang="en-US" altLang="zh-CN" sz="1400" dirty="0">
                <a:solidFill>
                  <a:srgbClr val="CE91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/apache-tomcat-9.0.31/conf/key/</a:t>
            </a:r>
            <a:r>
              <a:rPr lang="en-US" altLang="zh-CN" sz="1400" dirty="0" err="1">
                <a:solidFill>
                  <a:srgbClr val="CE91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tomcat.keystore</a:t>
            </a:r>
            <a:r>
              <a:rPr lang="en-US" altLang="zh-CN" sz="1400" dirty="0">
                <a:solidFill>
                  <a:srgbClr val="CE91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>
              <a:solidFill>
                <a:srgbClr val="D4D4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0355" lvl="1" indent="0">
              <a:buNone/>
            </a:pPr>
            <a:r>
              <a:rPr lang="zh-CN" altLang="en-US" sz="1400" dirty="0">
                <a:solidFill>
                  <a:srgbClr val="D4D4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rgbClr val="9CDC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keystorePass</a:t>
            </a:r>
            <a:r>
              <a:rPr lang="en-US" altLang="zh-CN" sz="1400" dirty="0">
                <a:solidFill>
                  <a:srgbClr val="D4D4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dirty="0">
                <a:solidFill>
                  <a:srgbClr val="CE91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changeit</a:t>
            </a:r>
            <a:r>
              <a:rPr lang="en-US" altLang="zh-CN" sz="1400" dirty="0">
                <a:solidFill>
                  <a:srgbClr val="CE91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1400" dirty="0">
              <a:solidFill>
                <a:srgbClr val="D4D4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0355" lvl="1" indent="0">
              <a:buNone/>
            </a:pPr>
            <a:r>
              <a:rPr lang="en-US" altLang="zh-CN" sz="14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1400" dirty="0">
                <a:solidFill>
                  <a:srgbClr val="56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Connector</a:t>
            </a:r>
            <a:r>
              <a:rPr lang="en-US" altLang="zh-CN" sz="14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1400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0355" lvl="1" indent="0">
              <a:buNone/>
            </a:pPr>
            <a:endParaRPr lang="en-US" altLang="zh-CN" sz="1400" dirty="0">
              <a:solidFill>
                <a:srgbClr val="808080"/>
              </a:solidFill>
              <a:latin typeface="Menlo" panose="020B0609030804020204" pitchFamily="49" charset="0"/>
            </a:endParaRPr>
          </a:p>
          <a:p>
            <a:pPr marL="300355" lvl="1" indent="0">
              <a:buNone/>
            </a:pPr>
            <a:endParaRPr lang="en-US" altLang="zh-CN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nested</a:t>
            </a:r>
            <a:r>
              <a:rPr lang="zh-CN" altLang="en-US" dirty="0"/>
              <a:t> </a:t>
            </a:r>
            <a:r>
              <a:rPr lang="en-US" altLang="zh-CN" dirty="0"/>
              <a:t>Tomcat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Edit</a:t>
            </a:r>
            <a:r>
              <a:rPr lang="zh-CN" altLang="en-US" dirty="0"/>
              <a:t> </a:t>
            </a:r>
            <a:r>
              <a:rPr lang="en-US" altLang="zh-CN" dirty="0" err="1">
                <a:solidFill>
                  <a:schemeClr val="tx2"/>
                </a:solidFill>
                <a:latin typeface="+mn-lt"/>
              </a:rPr>
              <a:t>application.properties</a:t>
            </a:r>
            <a:endParaRPr lang="en-US" altLang="zh-CN" dirty="0">
              <a:solidFill>
                <a:schemeClr val="tx2"/>
              </a:solidFill>
              <a:latin typeface="+mn-lt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  <a:latin typeface="+mn-lt"/>
              </a:rPr>
              <a:t>      </a:t>
            </a:r>
            <a:r>
              <a:rPr lang="en-US" altLang="zh-CN" dirty="0" err="1">
                <a:solidFill>
                  <a:srgbClr val="CC7832"/>
                </a:solidFill>
                <a:latin typeface="+mn-lt"/>
              </a:rPr>
              <a:t>server.port</a:t>
            </a:r>
            <a:r>
              <a:rPr lang="en-US" altLang="zh-CN" dirty="0">
                <a:solidFill>
                  <a:srgbClr val="808080"/>
                </a:solidFill>
                <a:latin typeface="+mn-lt"/>
              </a:rPr>
              <a:t>=</a:t>
            </a:r>
            <a:r>
              <a:rPr lang="en-US" altLang="zh-CN" dirty="0">
                <a:solidFill>
                  <a:srgbClr val="6897BB"/>
                </a:solidFill>
                <a:latin typeface="+mn-lt"/>
              </a:rPr>
              <a:t>8443</a:t>
            </a:r>
            <a:br>
              <a:rPr lang="en-US" altLang="zh-CN" dirty="0">
                <a:solidFill>
                  <a:srgbClr val="6897BB"/>
                </a:solidFill>
                <a:latin typeface="+mn-lt"/>
              </a:rPr>
            </a:br>
            <a:r>
              <a:rPr lang="zh-CN" altLang="en-US" dirty="0">
                <a:solidFill>
                  <a:schemeClr val="tx2"/>
                </a:solidFill>
                <a:latin typeface="+mn-lt"/>
              </a:rPr>
              <a:t>      </a:t>
            </a:r>
            <a:r>
              <a:rPr lang="en-US" altLang="zh-CN" dirty="0" err="1">
                <a:solidFill>
                  <a:srgbClr val="CC7832"/>
                </a:solidFill>
                <a:latin typeface="+mn-lt"/>
              </a:rPr>
              <a:t>server.ssl.key</a:t>
            </a:r>
            <a:r>
              <a:rPr lang="en-US" altLang="zh-CN" dirty="0">
                <a:solidFill>
                  <a:srgbClr val="CC7832"/>
                </a:solidFill>
                <a:latin typeface="+mn-lt"/>
              </a:rPr>
              <a:t>-store</a:t>
            </a:r>
            <a:r>
              <a:rPr lang="en-US" altLang="zh-CN" dirty="0">
                <a:solidFill>
                  <a:srgbClr val="808080"/>
                </a:solidFill>
                <a:latin typeface="+mn-lt"/>
              </a:rPr>
              <a:t>=</a:t>
            </a:r>
            <a:r>
              <a:rPr lang="en-US" altLang="zh-CN" dirty="0">
                <a:solidFill>
                  <a:srgbClr val="6A8759"/>
                </a:solidFill>
                <a:latin typeface="+mn-lt"/>
              </a:rPr>
              <a:t>/Users/</a:t>
            </a:r>
            <a:r>
              <a:rPr lang="en-US" altLang="zh-CN" dirty="0" err="1">
                <a:solidFill>
                  <a:srgbClr val="6A8759"/>
                </a:solidFill>
                <a:latin typeface="+mn-lt"/>
              </a:rPr>
              <a:t>chenhaopeng</a:t>
            </a:r>
            <a:r>
              <a:rPr lang="en-US" altLang="zh-CN" dirty="0">
                <a:solidFill>
                  <a:srgbClr val="6A8759"/>
                </a:solidFill>
                <a:latin typeface="+mn-lt"/>
              </a:rPr>
              <a:t>/apache-tomcat-9.0.31/conf/key/</a:t>
            </a:r>
            <a:r>
              <a:rPr lang="en-US" altLang="zh-CN" dirty="0" err="1">
                <a:solidFill>
                  <a:srgbClr val="6A8759"/>
                </a:solidFill>
                <a:latin typeface="+mn-lt"/>
              </a:rPr>
              <a:t>tomcat.keystore</a:t>
            </a:r>
            <a:br>
              <a:rPr lang="en-US" altLang="zh-CN" dirty="0">
                <a:solidFill>
                  <a:srgbClr val="6A8759"/>
                </a:solidFill>
                <a:latin typeface="+mn-lt"/>
              </a:rPr>
            </a:br>
            <a:r>
              <a:rPr lang="zh-CN" altLang="en-US" dirty="0">
                <a:solidFill>
                  <a:srgbClr val="6A8759"/>
                </a:solidFill>
                <a:latin typeface="+mn-lt"/>
              </a:rPr>
              <a:t>      </a:t>
            </a:r>
            <a:r>
              <a:rPr lang="en-US" altLang="zh-CN" dirty="0" err="1">
                <a:solidFill>
                  <a:srgbClr val="CC7832"/>
                </a:solidFill>
                <a:latin typeface="+mn-lt"/>
              </a:rPr>
              <a:t>server.ssl.key</a:t>
            </a:r>
            <a:r>
              <a:rPr lang="en-US" altLang="zh-CN" dirty="0">
                <a:solidFill>
                  <a:srgbClr val="CC7832"/>
                </a:solidFill>
                <a:latin typeface="+mn-lt"/>
              </a:rPr>
              <a:t>-store-password</a:t>
            </a:r>
            <a:r>
              <a:rPr lang="en-US" altLang="zh-CN" dirty="0">
                <a:solidFill>
                  <a:srgbClr val="808080"/>
                </a:solidFill>
                <a:latin typeface="+mn-lt"/>
              </a:rPr>
              <a:t>=</a:t>
            </a:r>
            <a:r>
              <a:rPr lang="en-US" altLang="zh-CN" dirty="0" err="1">
                <a:solidFill>
                  <a:srgbClr val="6A8759"/>
                </a:solidFill>
                <a:latin typeface="+mn-lt"/>
              </a:rPr>
              <a:t>changeit</a:t>
            </a:r>
            <a:br>
              <a:rPr lang="en-US" altLang="zh-CN" dirty="0">
                <a:solidFill>
                  <a:srgbClr val="6A8759"/>
                </a:solidFill>
                <a:latin typeface="+mn-lt"/>
              </a:rPr>
            </a:br>
            <a:r>
              <a:rPr lang="zh-CN" altLang="en-US" dirty="0">
                <a:solidFill>
                  <a:srgbClr val="6A8759"/>
                </a:solidFill>
                <a:latin typeface="+mn-lt"/>
              </a:rPr>
              <a:t>      </a:t>
            </a:r>
            <a:r>
              <a:rPr lang="en-US" altLang="zh-CN" dirty="0" err="1">
                <a:solidFill>
                  <a:srgbClr val="CC7832"/>
                </a:solidFill>
                <a:latin typeface="+mn-lt"/>
              </a:rPr>
              <a:t>server.ssl.keyAlias</a:t>
            </a:r>
            <a:r>
              <a:rPr lang="en-US" altLang="zh-CN" dirty="0">
                <a:solidFill>
                  <a:srgbClr val="808080"/>
                </a:solidFill>
                <a:latin typeface="+mn-lt"/>
              </a:rPr>
              <a:t>=</a:t>
            </a:r>
            <a:r>
              <a:rPr lang="en-US" altLang="zh-CN" dirty="0">
                <a:solidFill>
                  <a:srgbClr val="6A8759"/>
                </a:solidFill>
                <a:latin typeface="+mn-lt"/>
              </a:rPr>
              <a:t>tomcat</a:t>
            </a:r>
            <a:endParaRPr lang="zh-CN" altLang="en-US" dirty="0">
              <a:latin typeface="+mn-lt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/>
              </a:solidFill>
              <a:latin typeface="+mn-lt"/>
            </a:endParaRPr>
          </a:p>
          <a:p>
            <a:pPr marL="0" indent="0">
              <a:buNone/>
            </a:pP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SSL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Tomcat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/>
              <a:t>Spring-boot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BBB529"/>
                </a:solidFill>
              </a:rPr>
              <a:t>@</a:t>
            </a:r>
            <a:r>
              <a:rPr lang="en-US" altLang="zh-CN" dirty="0" err="1">
                <a:solidFill>
                  <a:srgbClr val="BBB529"/>
                </a:solidFill>
              </a:rPr>
              <a:t>SpringBootApplication</a:t>
            </a:r>
            <a:br>
              <a:rPr lang="en-US" altLang="zh-CN" dirty="0">
                <a:solidFill>
                  <a:srgbClr val="BBB529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public class </a:t>
            </a:r>
            <a:r>
              <a:rPr lang="en-US" altLang="zh-CN" dirty="0" err="1"/>
              <a:t>DemoApplication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dirty="0"/>
              <a:t>   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BBB529"/>
                </a:solidFill>
              </a:rPr>
              <a:t>@Bean</a:t>
            </a:r>
            <a:br>
              <a:rPr lang="en-US" altLang="zh-CN" dirty="0">
                <a:solidFill>
                  <a:srgbClr val="BBB529"/>
                </a:solidFill>
              </a:rPr>
            </a:br>
            <a:r>
              <a:rPr lang="en-US" altLang="zh-CN" dirty="0">
                <a:solidFill>
                  <a:srgbClr val="BBB529"/>
                </a:solidFill>
              </a:rPr>
              <a:t>    </a:t>
            </a:r>
            <a:r>
              <a:rPr lang="en-US" altLang="zh-CN" dirty="0">
                <a:solidFill>
                  <a:srgbClr val="CC7832"/>
                </a:solidFill>
              </a:rPr>
              <a:t>public </a:t>
            </a:r>
            <a:r>
              <a:rPr lang="en-US" altLang="zh-CN" dirty="0" err="1"/>
              <a:t>TomcatServletWebServerFactory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C66D"/>
                </a:solidFill>
              </a:rPr>
              <a:t>tomcatServletWebServerFactory</a:t>
            </a:r>
            <a:r>
              <a:rPr lang="en-US" altLang="zh-CN" dirty="0"/>
              <a:t>(Connector connector){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TomcatServletWebServerFactory</a:t>
            </a:r>
            <a:r>
              <a:rPr lang="en-US" altLang="zh-CN" dirty="0"/>
              <a:t> tomcat=</a:t>
            </a:r>
            <a:r>
              <a:rPr lang="en-US" altLang="zh-CN" dirty="0">
                <a:solidFill>
                  <a:srgbClr val="CC7832"/>
                </a:solidFill>
              </a:rPr>
              <a:t>new </a:t>
            </a:r>
            <a:r>
              <a:rPr lang="en-US" altLang="zh-CN" dirty="0" err="1"/>
              <a:t>TomcatServletWebServerFactory</a:t>
            </a:r>
            <a:r>
              <a:rPr lang="en-US" altLang="zh-CN" dirty="0"/>
              <a:t>(){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BBB529"/>
                </a:solidFill>
              </a:rPr>
              <a:t>@Override</a:t>
            </a:r>
            <a:br>
              <a:rPr lang="en-US" altLang="zh-CN" dirty="0">
                <a:solidFill>
                  <a:srgbClr val="BBB529"/>
                </a:solidFill>
              </a:rPr>
            </a:br>
            <a:r>
              <a:rPr lang="en-US" altLang="zh-CN" dirty="0">
                <a:solidFill>
                  <a:srgbClr val="BBB529"/>
                </a:solidFill>
              </a:rPr>
              <a:t>            </a:t>
            </a:r>
            <a:r>
              <a:rPr lang="en-US" altLang="zh-CN" dirty="0">
                <a:solidFill>
                  <a:srgbClr val="CC7832"/>
                </a:solidFill>
              </a:rPr>
              <a:t>protected void </a:t>
            </a:r>
            <a:r>
              <a:rPr lang="en-US" altLang="zh-CN" dirty="0" err="1">
                <a:solidFill>
                  <a:srgbClr val="FFC66D"/>
                </a:solidFill>
              </a:rPr>
              <a:t>postProcessContext</a:t>
            </a:r>
            <a:r>
              <a:rPr lang="en-US" altLang="zh-CN" dirty="0"/>
              <a:t>(Context context) 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SecurityConstraint</a:t>
            </a:r>
            <a:r>
              <a:rPr lang="en-US" altLang="zh-CN" dirty="0"/>
              <a:t> </a:t>
            </a:r>
            <a:r>
              <a:rPr lang="en-US" altLang="zh-CN" dirty="0" err="1"/>
              <a:t>securityConstraint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CC7832"/>
                </a:solidFill>
              </a:rPr>
              <a:t>new </a:t>
            </a:r>
            <a:r>
              <a:rPr lang="en-US" altLang="zh-CN" dirty="0" err="1"/>
              <a:t>SecurityConstraint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            </a:t>
            </a:r>
            <a:r>
              <a:rPr lang="en-US" altLang="zh-CN" dirty="0" err="1"/>
              <a:t>securityConstraint.setUserConstraint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</a:rPr>
              <a:t>"CONFIDENTIAL"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            </a:t>
            </a:r>
            <a:r>
              <a:rPr lang="en-US" altLang="zh-CN" dirty="0" err="1"/>
              <a:t>SecurityCollection</a:t>
            </a:r>
            <a:r>
              <a:rPr lang="en-US" altLang="zh-CN" dirty="0"/>
              <a:t> collection=</a:t>
            </a:r>
            <a:r>
              <a:rPr lang="en-US" altLang="zh-CN" dirty="0">
                <a:solidFill>
                  <a:srgbClr val="CC7832"/>
                </a:solidFill>
              </a:rPr>
              <a:t>new </a:t>
            </a:r>
            <a:r>
              <a:rPr lang="en-US" altLang="zh-CN" dirty="0" err="1"/>
              <a:t>SecurityCollection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            </a:t>
            </a:r>
            <a:r>
              <a:rPr lang="en-US" altLang="zh-CN" dirty="0" err="1"/>
              <a:t>collection.addPattern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</a:rPr>
              <a:t>"/*"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            </a:t>
            </a:r>
            <a:r>
              <a:rPr lang="en-US" altLang="zh-CN" dirty="0" err="1"/>
              <a:t>securityConstraint.addCollection</a:t>
            </a:r>
            <a:r>
              <a:rPr lang="en-US" altLang="zh-CN" dirty="0"/>
              <a:t>(collection)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            </a:t>
            </a:r>
            <a:r>
              <a:rPr lang="en-US" altLang="zh-CN" dirty="0" err="1"/>
              <a:t>context.addConstraint</a:t>
            </a:r>
            <a:r>
              <a:rPr lang="en-US" altLang="zh-CN" dirty="0"/>
              <a:t>(</a:t>
            </a:r>
            <a:r>
              <a:rPr lang="en-US" altLang="zh-CN" dirty="0" err="1"/>
              <a:t>securityConstraint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}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    </a:t>
            </a:r>
            <a:r>
              <a:rPr lang="en-US" altLang="zh-CN" dirty="0" err="1"/>
              <a:t>tomcat.addAdditionalTomcatConnectors</a:t>
            </a:r>
            <a:r>
              <a:rPr lang="en-US" altLang="zh-CN" dirty="0"/>
              <a:t>(connector)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    return </a:t>
            </a:r>
            <a:r>
              <a:rPr lang="en-US" altLang="zh-CN" dirty="0"/>
              <a:t>tomcat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SSL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Tomcat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>Spring-boot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BBB529"/>
                </a:solidFill>
              </a:rPr>
              <a:t>@</a:t>
            </a:r>
            <a:r>
              <a:rPr lang="en-US" altLang="zh-CN" dirty="0" err="1">
                <a:solidFill>
                  <a:srgbClr val="BBB529"/>
                </a:solidFill>
              </a:rPr>
              <a:t>SpringBootApplication</a:t>
            </a:r>
            <a:br>
              <a:rPr lang="en-US" altLang="zh-CN" dirty="0">
                <a:solidFill>
                  <a:srgbClr val="BBB529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public class </a:t>
            </a:r>
            <a:r>
              <a:rPr lang="en-US" altLang="zh-CN" dirty="0" err="1"/>
              <a:t>DemoApplication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dirty="0"/>
              <a:t>   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BBB529"/>
                </a:solidFill>
              </a:rPr>
              <a:t>@Bean</a:t>
            </a:r>
            <a:br>
              <a:rPr lang="en-US" altLang="zh-CN" dirty="0">
                <a:solidFill>
                  <a:srgbClr val="BBB529"/>
                </a:solidFill>
              </a:rPr>
            </a:br>
            <a:r>
              <a:rPr lang="en-US" altLang="zh-CN" dirty="0">
                <a:solidFill>
                  <a:srgbClr val="BBB529"/>
                </a:solidFill>
              </a:rPr>
              <a:t>    </a:t>
            </a:r>
            <a:r>
              <a:rPr lang="en-US" altLang="zh-CN" dirty="0">
                <a:solidFill>
                  <a:srgbClr val="CC7832"/>
                </a:solidFill>
              </a:rPr>
              <a:t>public </a:t>
            </a:r>
            <a:r>
              <a:rPr lang="en-US" altLang="zh-CN" dirty="0"/>
              <a:t>Connector </a:t>
            </a:r>
            <a:r>
              <a:rPr lang="en-US" altLang="zh-CN" dirty="0">
                <a:solidFill>
                  <a:srgbClr val="FFC66D"/>
                </a:solidFill>
              </a:rPr>
              <a:t>connector</a:t>
            </a:r>
            <a:r>
              <a:rPr lang="en-US" altLang="zh-CN" dirty="0"/>
              <a:t>(){</a:t>
            </a:r>
            <a:br>
              <a:rPr lang="en-US" altLang="zh-CN" dirty="0"/>
            </a:br>
            <a:r>
              <a:rPr lang="en-US" altLang="zh-CN" dirty="0"/>
              <a:t>        Connector connector=</a:t>
            </a:r>
            <a:r>
              <a:rPr lang="en-US" altLang="zh-CN" dirty="0">
                <a:solidFill>
                  <a:srgbClr val="CC7832"/>
                </a:solidFill>
              </a:rPr>
              <a:t>new </a:t>
            </a:r>
            <a:r>
              <a:rPr lang="en-US" altLang="zh-CN" dirty="0"/>
              <a:t>Connector(</a:t>
            </a:r>
            <a:r>
              <a:rPr lang="en-US" altLang="zh-CN" dirty="0">
                <a:solidFill>
                  <a:srgbClr val="6A8759"/>
                </a:solidFill>
              </a:rPr>
              <a:t>"org.apache.coyote.http11.Http11NioProtocol"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    </a:t>
            </a:r>
            <a:r>
              <a:rPr lang="en-US" altLang="zh-CN" dirty="0" err="1"/>
              <a:t>connector.setScheme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</a:rPr>
              <a:t>"http"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    </a:t>
            </a:r>
            <a:r>
              <a:rPr lang="en-US" altLang="zh-CN" dirty="0" err="1"/>
              <a:t>connector.setPort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897BB"/>
                </a:solidFill>
              </a:rPr>
              <a:t>8080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    </a:t>
            </a:r>
            <a:r>
              <a:rPr lang="en-US" altLang="zh-CN" dirty="0" err="1"/>
              <a:t>connector.setSecure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CC7832"/>
                </a:solidFill>
              </a:rPr>
              <a:t>false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    </a:t>
            </a:r>
            <a:r>
              <a:rPr lang="en-US" altLang="zh-CN" dirty="0" err="1">
                <a:solidFill>
                  <a:srgbClr val="FF0000"/>
                </a:solidFill>
              </a:rPr>
              <a:t>connector.setRedirectPort</a:t>
            </a:r>
            <a:r>
              <a:rPr lang="en-US" altLang="zh-CN" dirty="0">
                <a:solidFill>
                  <a:srgbClr val="FF0000"/>
                </a:solidFill>
              </a:rPr>
              <a:t>(8443)</a:t>
            </a:r>
            <a:r>
              <a:rPr lang="en-US" altLang="zh-CN" dirty="0">
                <a:solidFill>
                  <a:srgbClr val="CC7832"/>
                </a:solidFill>
              </a:rPr>
              <a:t>;//https</a:t>
            </a:r>
            <a:r>
              <a:rPr lang="zh-CN" altLang="en-US" dirty="0">
                <a:solidFill>
                  <a:srgbClr val="CC7832"/>
                </a:solidFill>
              </a:rPr>
              <a:t>在</a:t>
            </a:r>
            <a:r>
              <a:rPr lang="en-US" altLang="zh-CN" dirty="0">
                <a:solidFill>
                  <a:srgbClr val="CC7832"/>
                </a:solidFill>
              </a:rPr>
              <a:t>tomcat</a:t>
            </a:r>
            <a:r>
              <a:rPr lang="zh-CN" altLang="en-US" dirty="0">
                <a:solidFill>
                  <a:srgbClr val="CC7832"/>
                </a:solidFill>
              </a:rPr>
              <a:t>中默认使用的是</a:t>
            </a:r>
            <a:r>
              <a:rPr lang="en-US" altLang="zh-CN" dirty="0">
                <a:solidFill>
                  <a:srgbClr val="CC7832"/>
                </a:solidFill>
              </a:rPr>
              <a:t>8443</a:t>
            </a:r>
            <a:r>
              <a:rPr lang="zh-CN" altLang="en-US" dirty="0">
                <a:solidFill>
                  <a:srgbClr val="CC7832"/>
                </a:solidFill>
              </a:rPr>
              <a:t>端口，需要重定向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    return </a:t>
            </a:r>
            <a:r>
              <a:rPr lang="en-US" altLang="zh-CN" dirty="0"/>
              <a:t>connector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CC7832"/>
                </a:solidFill>
              </a:rPr>
              <a:t>public static void </a:t>
            </a:r>
            <a:r>
              <a:rPr lang="en-US" altLang="zh-CN" dirty="0">
                <a:solidFill>
                  <a:srgbClr val="FFC66D"/>
                </a:solidFill>
              </a:rPr>
              <a:t>main</a:t>
            </a:r>
            <a:r>
              <a:rPr lang="en-US" altLang="zh-CN" dirty="0"/>
              <a:t>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SpringApplication.</a:t>
            </a:r>
            <a:r>
              <a:rPr lang="en-US" altLang="zh-CN" i="1" dirty="0" err="1"/>
              <a:t>run</a:t>
            </a:r>
            <a:r>
              <a:rPr lang="en-US" altLang="zh-CN" dirty="0"/>
              <a:t>(</a:t>
            </a:r>
            <a:r>
              <a:rPr lang="en-US" altLang="zh-CN" dirty="0" err="1"/>
              <a:t>DemoApplication.</a:t>
            </a:r>
            <a:r>
              <a:rPr lang="en-US" altLang="zh-CN" dirty="0" err="1">
                <a:solidFill>
                  <a:srgbClr val="CC7832"/>
                </a:solidFill>
              </a:rPr>
              <a:t>class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SSL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Tomcat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MsgController.java</a:t>
            </a:r>
            <a:endParaRPr kumimoji="1" lang="en-US" altLang="zh-CN" dirty="0"/>
          </a:p>
          <a:p>
            <a:endParaRPr kumimoji="1" lang="en-US" altLang="zh-CN" dirty="0"/>
          </a:p>
          <a:p>
            <a:pPr marL="300355" lvl="1" indent="0">
              <a:buNone/>
            </a:pPr>
            <a:r>
              <a:rPr lang="en-US" altLang="zh-CN" dirty="0">
                <a:solidFill>
                  <a:srgbClr val="BBB529"/>
                </a:solidFill>
              </a:rPr>
              <a:t>@</a:t>
            </a:r>
            <a:r>
              <a:rPr lang="en-US" altLang="zh-CN" dirty="0" err="1">
                <a:solidFill>
                  <a:srgbClr val="BBB529"/>
                </a:solidFill>
              </a:rPr>
              <a:t>RestController</a:t>
            </a:r>
            <a:br>
              <a:rPr lang="en-US" altLang="zh-CN" dirty="0">
                <a:solidFill>
                  <a:srgbClr val="BBB529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public class </a:t>
            </a:r>
            <a:r>
              <a:rPr lang="en-US" altLang="zh-CN" dirty="0" err="1"/>
              <a:t>MsgController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BBB529"/>
                </a:solidFill>
              </a:rPr>
              <a:t>@</a:t>
            </a:r>
            <a:r>
              <a:rPr lang="en-US" altLang="zh-CN" dirty="0" err="1">
                <a:solidFill>
                  <a:srgbClr val="BBB529"/>
                </a:solidFill>
              </a:rPr>
              <a:t>Autowired</a:t>
            </a:r>
            <a:br>
              <a:rPr lang="en-US" altLang="zh-CN" dirty="0">
                <a:solidFill>
                  <a:srgbClr val="BBB529"/>
                </a:solidFill>
              </a:rPr>
            </a:br>
            <a:r>
              <a:rPr lang="en-US" altLang="zh-CN" dirty="0">
                <a:solidFill>
                  <a:srgbClr val="BBB529"/>
                </a:solidFill>
              </a:rPr>
              <a:t>    </a:t>
            </a:r>
            <a:r>
              <a:rPr lang="en-US" altLang="zh-CN" dirty="0" err="1"/>
              <a:t>WebApplicationContext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9876AA"/>
                </a:solidFill>
              </a:rPr>
              <a:t>applicationContext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</a:t>
            </a:r>
            <a:r>
              <a:rPr lang="en-US" altLang="zh-CN" dirty="0">
                <a:solidFill>
                  <a:srgbClr val="BBB529"/>
                </a:solidFill>
              </a:rPr>
              <a:t>@</a:t>
            </a:r>
            <a:r>
              <a:rPr lang="en-US" altLang="zh-CN" dirty="0" err="1">
                <a:solidFill>
                  <a:srgbClr val="BBB529"/>
                </a:solidFill>
              </a:rPr>
              <a:t>GetMapping</a:t>
            </a:r>
            <a:r>
              <a:rPr lang="en-US" altLang="zh-CN" dirty="0"/>
              <a:t>(value = </a:t>
            </a:r>
            <a:r>
              <a:rPr lang="en-US" altLang="zh-CN" dirty="0">
                <a:solidFill>
                  <a:srgbClr val="6A8759"/>
                </a:solidFill>
              </a:rPr>
              <a:t>"/msg"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CC7832"/>
                </a:solidFill>
              </a:rPr>
              <a:t>public </a:t>
            </a:r>
            <a:r>
              <a:rPr lang="en-US" altLang="zh-CN" dirty="0"/>
              <a:t>String </a:t>
            </a:r>
            <a:r>
              <a:rPr lang="en-US" altLang="zh-CN" dirty="0" err="1">
                <a:solidFill>
                  <a:srgbClr val="FFC66D"/>
                </a:solidFill>
              </a:rPr>
              <a:t>findOne</a:t>
            </a:r>
            <a:r>
              <a:rPr lang="en-US" altLang="zh-CN" dirty="0"/>
              <a:t>( 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System.</a:t>
            </a:r>
            <a:r>
              <a:rPr lang="en-US" altLang="zh-CN" i="1" dirty="0" err="1">
                <a:solidFill>
                  <a:srgbClr val="9876AA"/>
                </a:solidFill>
              </a:rPr>
              <a:t>out</a:t>
            </a:r>
            <a:r>
              <a:rPr lang="en-US" altLang="zh-CN" dirty="0" err="1"/>
              <a:t>.println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</a:rPr>
              <a:t>"Sending an email message."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    return </a:t>
            </a:r>
            <a:r>
              <a:rPr lang="en-US" altLang="zh-CN" dirty="0">
                <a:solidFill>
                  <a:srgbClr val="6A8759"/>
                </a:solidFill>
              </a:rPr>
              <a:t>"Hello World!"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</a:t>
            </a:r>
            <a:r>
              <a:rPr lang="en-US" altLang="zh-CN" dirty="0"/>
              <a:t>}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/>
              <a:t>}</a:t>
            </a:r>
            <a:endParaRPr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500" dirty="0" err="1"/>
              <a:t>WebSecurityConfigureAdapter.java</a:t>
            </a:r>
            <a:endParaRPr kumimoji="1" lang="zh-CN" altLang="en-US" sz="1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3251F-532F-4C44-9527-1319B6B37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93520" y="1113790"/>
            <a:ext cx="7262495" cy="403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350" dirty="0">
                <a:solidFill>
                  <a:srgbClr val="BBB529"/>
                </a:solidFill>
              </a:rPr>
              <a:t>@Configuration</a:t>
            </a:r>
            <a:br>
              <a:rPr lang="en-GB" altLang="zh-CN" sz="1350" dirty="0">
                <a:solidFill>
                  <a:srgbClr val="BBB529"/>
                </a:solidFill>
              </a:rPr>
            </a:br>
            <a:r>
              <a:rPr lang="en-GB" altLang="zh-CN" sz="1350" dirty="0">
                <a:solidFill>
                  <a:srgbClr val="FF0000"/>
                </a:solidFill>
              </a:rPr>
              <a:t>@</a:t>
            </a:r>
            <a:r>
              <a:rPr lang="en-GB" altLang="zh-CN" sz="1350" dirty="0" err="1">
                <a:solidFill>
                  <a:srgbClr val="FF0000"/>
                </a:solidFill>
              </a:rPr>
              <a:t>EnableWebSecurity</a:t>
            </a:r>
            <a:r>
              <a:rPr lang="en-US" altLang="en-GB" sz="1350" dirty="0" err="1">
                <a:solidFill>
                  <a:srgbClr val="FF0000"/>
                </a:solidFill>
              </a:rPr>
              <a:t>(</a:t>
            </a:r>
            <a:r>
              <a:rPr lang="zh-CN" altLang="en-US" sz="1350" dirty="0" err="1">
                <a:solidFill>
                  <a:srgbClr val="FF0000"/>
                </a:solidFill>
              </a:rPr>
              <a:t>启动</a:t>
            </a:r>
            <a:r>
              <a:rPr lang="en-US" altLang="zh-CN" sz="1350" dirty="0" err="1">
                <a:solidFill>
                  <a:srgbClr val="FF0000"/>
                </a:solidFill>
              </a:rPr>
              <a:t>webSecurity</a:t>
            </a:r>
            <a:r>
              <a:rPr lang="zh-CN" altLang="en-US" sz="1350" dirty="0" err="1">
                <a:solidFill>
                  <a:srgbClr val="FF0000"/>
                </a:solidFill>
              </a:rPr>
              <a:t>的注解</a:t>
            </a:r>
            <a:r>
              <a:rPr lang="en-US" altLang="en-GB" sz="1350" dirty="0" err="1">
                <a:solidFill>
                  <a:srgbClr val="FF0000"/>
                </a:solidFill>
              </a:rPr>
              <a:t>)</a:t>
            </a:r>
            <a:br>
              <a:rPr lang="en-GB" altLang="zh-CN" sz="1350" dirty="0">
                <a:solidFill>
                  <a:srgbClr val="BBB529"/>
                </a:solidFill>
              </a:rPr>
            </a:br>
            <a:r>
              <a:rPr lang="en-GB" altLang="zh-CN" sz="1350" dirty="0">
                <a:solidFill>
                  <a:srgbClr val="CC7832"/>
                </a:solidFill>
              </a:rPr>
              <a:t>public class </a:t>
            </a:r>
            <a:r>
              <a:rPr lang="en-GB" altLang="zh-CN" sz="1350" dirty="0" err="1"/>
              <a:t>WebSecurityConfig</a:t>
            </a:r>
            <a:r>
              <a:rPr lang="en-GB" altLang="zh-CN" sz="1350" dirty="0"/>
              <a:t> </a:t>
            </a:r>
            <a:r>
              <a:rPr lang="en-GB" altLang="zh-CN" sz="1350" dirty="0">
                <a:solidFill>
                  <a:srgbClr val="CC7832"/>
                </a:solidFill>
              </a:rPr>
              <a:t>extends </a:t>
            </a:r>
            <a:r>
              <a:rPr lang="en-GB" altLang="zh-CN" sz="1350" dirty="0" err="1"/>
              <a:t>WebSecurityConfigurerAdapter</a:t>
            </a:r>
            <a:r>
              <a:rPr lang="en-GB" altLang="zh-CN" sz="1350" dirty="0"/>
              <a:t> {</a:t>
            </a:r>
            <a:br>
              <a:rPr lang="en-GB" altLang="zh-CN" sz="1350" dirty="0"/>
            </a:br>
            <a:r>
              <a:rPr lang="en-GB" altLang="zh-CN" sz="1350" dirty="0"/>
              <a:t>   </a:t>
            </a:r>
            <a:r>
              <a:rPr lang="en-GB" altLang="zh-CN" sz="1350" dirty="0">
                <a:solidFill>
                  <a:srgbClr val="BBB529"/>
                </a:solidFill>
              </a:rPr>
              <a:t>@Override</a:t>
            </a:r>
            <a:br>
              <a:rPr lang="en-GB" altLang="zh-CN" sz="1350" dirty="0">
                <a:solidFill>
                  <a:srgbClr val="BBB529"/>
                </a:solidFill>
              </a:rPr>
            </a:br>
            <a:r>
              <a:rPr lang="en-GB" altLang="zh-CN" sz="1350" dirty="0">
                <a:solidFill>
                  <a:srgbClr val="BBB529"/>
                </a:solidFill>
              </a:rPr>
              <a:t>   </a:t>
            </a:r>
            <a:r>
              <a:rPr lang="en-GB" altLang="zh-CN" sz="1350" dirty="0">
                <a:solidFill>
                  <a:srgbClr val="CC7832"/>
                </a:solidFill>
              </a:rPr>
              <a:t>protected void </a:t>
            </a:r>
            <a:r>
              <a:rPr lang="en-GB" altLang="zh-CN" sz="1350" dirty="0">
                <a:solidFill>
                  <a:srgbClr val="FFC66D"/>
                </a:solidFill>
              </a:rPr>
              <a:t>configure</a:t>
            </a:r>
            <a:r>
              <a:rPr lang="en-GB" altLang="zh-CN" sz="1350" dirty="0"/>
              <a:t>(</a:t>
            </a:r>
            <a:r>
              <a:rPr lang="en-GB" altLang="zh-CN" sz="1350" dirty="0" err="1"/>
              <a:t>HttpSecurity</a:t>
            </a:r>
            <a:r>
              <a:rPr lang="en-GB" altLang="zh-CN" sz="1350" dirty="0"/>
              <a:t> http) </a:t>
            </a:r>
            <a:r>
              <a:rPr lang="en-GB" altLang="zh-CN" sz="1350" dirty="0">
                <a:solidFill>
                  <a:srgbClr val="CC7832"/>
                </a:solidFill>
              </a:rPr>
              <a:t>throws </a:t>
            </a:r>
            <a:r>
              <a:rPr lang="en-GB" altLang="zh-CN" sz="1350" dirty="0"/>
              <a:t>Exception {</a:t>
            </a:r>
            <a:br>
              <a:rPr lang="en-GB" altLang="zh-CN" sz="1350" dirty="0"/>
            </a:br>
            <a:r>
              <a:rPr lang="en-GB" altLang="zh-CN" sz="1350" dirty="0"/>
              <a:t>      http</a:t>
            </a:r>
            <a:br>
              <a:rPr lang="en-GB" altLang="zh-CN" sz="1350" dirty="0"/>
            </a:br>
            <a:r>
              <a:rPr lang="en-GB" altLang="zh-CN" sz="1350" dirty="0"/>
              <a:t>         .</a:t>
            </a:r>
            <a:r>
              <a:rPr lang="en-GB" altLang="zh-CN" sz="1350" dirty="0" err="1"/>
              <a:t>authorizeRequests</a:t>
            </a:r>
            <a:r>
              <a:rPr lang="en-GB" altLang="zh-CN" sz="1350" dirty="0"/>
              <a:t>()</a:t>
            </a:r>
            <a:br>
              <a:rPr lang="en-GB" altLang="zh-CN" sz="1350" dirty="0"/>
            </a:br>
            <a:r>
              <a:rPr lang="en-GB" altLang="zh-CN" sz="1350" dirty="0"/>
              <a:t>            .</a:t>
            </a:r>
            <a:r>
              <a:rPr lang="en-GB" altLang="zh-CN" sz="1350" dirty="0" err="1"/>
              <a:t>antMatchers</a:t>
            </a:r>
            <a:r>
              <a:rPr lang="en-GB" altLang="zh-CN" sz="1350" dirty="0"/>
              <a:t>(</a:t>
            </a:r>
            <a:r>
              <a:rPr lang="en-GB" altLang="zh-CN" sz="1350" dirty="0">
                <a:solidFill>
                  <a:srgbClr val="6A8759"/>
                </a:solidFill>
              </a:rPr>
              <a:t>"/"</a:t>
            </a:r>
            <a:r>
              <a:rPr lang="en-GB" altLang="zh-CN" sz="1350" dirty="0">
                <a:solidFill>
                  <a:srgbClr val="CC7832"/>
                </a:solidFill>
              </a:rPr>
              <a:t>, </a:t>
            </a:r>
            <a:r>
              <a:rPr lang="en-GB" altLang="zh-CN" sz="1350" dirty="0">
                <a:solidFill>
                  <a:srgbClr val="6A8759"/>
                </a:solidFill>
              </a:rPr>
              <a:t>"/home"</a:t>
            </a:r>
            <a:r>
              <a:rPr lang="en-GB" altLang="zh-CN" sz="1350" dirty="0"/>
              <a:t>).</a:t>
            </a:r>
            <a:r>
              <a:rPr lang="en-GB" altLang="zh-CN" sz="1350" dirty="0" err="1"/>
              <a:t>permitAll</a:t>
            </a:r>
            <a:r>
              <a:rPr lang="en-GB" altLang="zh-CN" sz="1350" dirty="0"/>
              <a:t>()</a:t>
            </a:r>
            <a:br>
              <a:rPr lang="en-GB" altLang="zh-CN" sz="1350" dirty="0"/>
            </a:br>
            <a:r>
              <a:rPr lang="en-GB" altLang="zh-CN" sz="1350" dirty="0"/>
              <a:t>            .</a:t>
            </a:r>
            <a:r>
              <a:rPr lang="en-GB" altLang="zh-CN" sz="1350" dirty="0" err="1"/>
              <a:t>anyRequest</a:t>
            </a:r>
            <a:r>
              <a:rPr lang="en-GB" altLang="zh-CN" sz="1350" dirty="0"/>
              <a:t>().</a:t>
            </a:r>
            <a:r>
              <a:rPr lang="en-GB" altLang="zh-CN" sz="1350" dirty="0">
                <a:solidFill>
                  <a:srgbClr val="FF0000"/>
                </a:solidFill>
              </a:rPr>
              <a:t>authenticated</a:t>
            </a:r>
            <a:r>
              <a:rPr lang="en-GB" altLang="zh-CN" sz="1350" dirty="0"/>
              <a:t>()</a:t>
            </a:r>
            <a:r>
              <a:rPr lang="en-US" altLang="en-GB" sz="1350" dirty="0"/>
              <a:t>//</a:t>
            </a:r>
            <a:r>
              <a:rPr lang="zh-CN" altLang="en-US" sz="1350" dirty="0"/>
              <a:t>这个</a:t>
            </a:r>
            <a:r>
              <a:rPr lang="en-US" altLang="zh-CN" sz="1350" dirty="0"/>
              <a:t>authenticated</a:t>
            </a:r>
            <a:r>
              <a:rPr lang="zh-CN" altLang="en-US" sz="1350" dirty="0"/>
              <a:t>指的是这个路径的访问需要</a:t>
            </a:r>
            <a:r>
              <a:rPr lang="en-US" altLang="zh-CN" sz="1350" dirty="0"/>
              <a:t>session</a:t>
            </a:r>
            <a:r>
              <a:rPr lang="zh-CN" altLang="en-US" sz="1350" dirty="0"/>
              <a:t>认证</a:t>
            </a:r>
            <a:br>
              <a:rPr lang="en-GB" altLang="zh-CN" sz="1350" dirty="0"/>
            </a:br>
            <a:r>
              <a:rPr lang="en-GB" altLang="zh-CN" sz="1350" dirty="0"/>
              <a:t>            .and()</a:t>
            </a:r>
            <a:br>
              <a:rPr lang="en-GB" altLang="zh-CN" sz="1350" dirty="0"/>
            </a:br>
            <a:r>
              <a:rPr lang="en-GB" altLang="zh-CN" sz="1350" dirty="0"/>
              <a:t>         .</a:t>
            </a:r>
            <a:r>
              <a:rPr lang="en-GB" altLang="zh-CN" sz="1350" dirty="0" err="1"/>
              <a:t>formLogin</a:t>
            </a:r>
            <a:r>
              <a:rPr lang="en-GB" altLang="zh-CN" sz="1350" dirty="0"/>
              <a:t>()</a:t>
            </a:r>
            <a:br>
              <a:rPr lang="en-GB" altLang="zh-CN" sz="1350" dirty="0"/>
            </a:br>
            <a:r>
              <a:rPr lang="en-GB" altLang="zh-CN" sz="1350" dirty="0"/>
              <a:t>            .</a:t>
            </a:r>
            <a:r>
              <a:rPr lang="en-GB" altLang="zh-CN" sz="1350" dirty="0" err="1"/>
              <a:t>loginPage</a:t>
            </a:r>
            <a:r>
              <a:rPr lang="en-GB" altLang="zh-CN" sz="1350" dirty="0"/>
              <a:t>(</a:t>
            </a:r>
            <a:r>
              <a:rPr lang="en-GB" altLang="zh-CN" sz="1350" dirty="0">
                <a:solidFill>
                  <a:srgbClr val="6A8759"/>
                </a:solidFill>
              </a:rPr>
              <a:t>"/login"</a:t>
            </a:r>
            <a:r>
              <a:rPr lang="en-GB" altLang="zh-CN" sz="1350" dirty="0"/>
              <a:t>)</a:t>
            </a:r>
            <a:r>
              <a:rPr lang="en-US" altLang="en-GB" sz="1350" dirty="0"/>
              <a:t>//login</a:t>
            </a:r>
            <a:r>
              <a:rPr lang="zh-CN" altLang="en-US" sz="1350" dirty="0"/>
              <a:t>一般不需要权限认证</a:t>
            </a:r>
            <a:br>
              <a:rPr lang="en-GB" altLang="zh-CN" sz="1350" dirty="0"/>
            </a:br>
            <a:r>
              <a:rPr lang="en-GB" altLang="zh-CN" sz="1350" dirty="0"/>
              <a:t>            .</a:t>
            </a:r>
            <a:r>
              <a:rPr lang="en-GB" altLang="zh-CN" sz="1350" dirty="0" err="1"/>
              <a:t>permitAll</a:t>
            </a:r>
            <a:r>
              <a:rPr lang="en-GB" altLang="zh-CN" sz="1350" dirty="0"/>
              <a:t>()</a:t>
            </a:r>
            <a:br>
              <a:rPr lang="en-GB" altLang="zh-CN" sz="1350" dirty="0"/>
            </a:br>
            <a:r>
              <a:rPr lang="en-GB" altLang="zh-CN" sz="1350" dirty="0"/>
              <a:t>            .and()</a:t>
            </a:r>
            <a:br>
              <a:rPr lang="en-GB" altLang="zh-CN" sz="1350" dirty="0"/>
            </a:br>
            <a:r>
              <a:rPr lang="en-GB" altLang="zh-CN" sz="1350" dirty="0"/>
              <a:t>         .logout()</a:t>
            </a:r>
            <a:br>
              <a:rPr lang="en-GB" altLang="zh-CN" sz="1350" dirty="0"/>
            </a:br>
            <a:r>
              <a:rPr lang="en-GB" altLang="zh-CN" sz="1350" dirty="0"/>
              <a:t>            .</a:t>
            </a:r>
            <a:r>
              <a:rPr lang="en-GB" altLang="zh-CN" sz="1350" dirty="0" err="1"/>
              <a:t>permitAll</a:t>
            </a:r>
            <a:r>
              <a:rPr lang="en-GB" altLang="zh-CN" sz="1350" dirty="0"/>
              <a:t>()</a:t>
            </a:r>
            <a:r>
              <a:rPr lang="en-GB" altLang="zh-CN" sz="1350" dirty="0">
                <a:solidFill>
                  <a:srgbClr val="CC7832"/>
                </a:solidFill>
              </a:rPr>
              <a:t>;</a:t>
            </a:r>
            <a:br>
              <a:rPr lang="en-GB" altLang="zh-CN" sz="1350" dirty="0">
                <a:solidFill>
                  <a:srgbClr val="CC7832"/>
                </a:solidFill>
              </a:rPr>
            </a:br>
            <a:r>
              <a:rPr lang="en-GB" altLang="zh-CN" sz="1350" dirty="0">
                <a:solidFill>
                  <a:srgbClr val="CC7832"/>
                </a:solidFill>
              </a:rPr>
              <a:t>   </a:t>
            </a:r>
            <a:r>
              <a:rPr lang="en-GB" altLang="zh-CN" sz="1350" dirty="0"/>
              <a:t>}</a:t>
            </a:r>
            <a:br>
              <a:rPr lang="en-GB" altLang="zh-CN" sz="1350" dirty="0"/>
            </a:br>
            <a:br>
              <a:rPr lang="en-GB" altLang="zh-CN" sz="1350" dirty="0"/>
            </a:br>
            <a:r>
              <a:rPr lang="en-GB" altLang="zh-CN" sz="1350" dirty="0"/>
              <a:t>   </a:t>
            </a:r>
            <a:endParaRPr lang="zh-CN" altLang="en-US" sz="13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SSL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Tomcat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MsgController.java</a:t>
            </a:r>
            <a:endParaRPr kumimoji="1" lang="en-US" altLang="zh-CN" dirty="0"/>
          </a:p>
          <a:p>
            <a:endParaRPr kumimoji="1" lang="en-US" altLang="zh-CN" dirty="0"/>
          </a:p>
          <a:p>
            <a:pPr marL="300355" lvl="1" indent="0">
              <a:buNone/>
            </a:pPr>
            <a:r>
              <a:rPr lang="en-US" altLang="zh-CN" dirty="0">
                <a:solidFill>
                  <a:srgbClr val="BBB529"/>
                </a:solidFill>
              </a:rPr>
              <a:t>@</a:t>
            </a:r>
            <a:r>
              <a:rPr lang="en-US" altLang="zh-CN" dirty="0" err="1">
                <a:solidFill>
                  <a:srgbClr val="BBB529"/>
                </a:solidFill>
              </a:rPr>
              <a:t>RestController</a:t>
            </a:r>
            <a:br>
              <a:rPr lang="en-US" altLang="zh-CN" dirty="0">
                <a:solidFill>
                  <a:srgbClr val="BBB529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public class </a:t>
            </a:r>
            <a:r>
              <a:rPr lang="en-US" altLang="zh-CN" dirty="0" err="1"/>
              <a:t>MsgController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BBB529"/>
                </a:solidFill>
              </a:rPr>
              <a:t>@</a:t>
            </a:r>
            <a:r>
              <a:rPr lang="en-US" altLang="zh-CN" dirty="0" err="1">
                <a:solidFill>
                  <a:srgbClr val="BBB529"/>
                </a:solidFill>
              </a:rPr>
              <a:t>Autowired</a:t>
            </a:r>
            <a:br>
              <a:rPr lang="en-US" altLang="zh-CN" dirty="0">
                <a:solidFill>
                  <a:srgbClr val="BBB529"/>
                </a:solidFill>
              </a:rPr>
            </a:br>
            <a:r>
              <a:rPr lang="en-US" altLang="zh-CN" dirty="0">
                <a:solidFill>
                  <a:srgbClr val="BBB529"/>
                </a:solidFill>
              </a:rPr>
              <a:t>    </a:t>
            </a:r>
            <a:r>
              <a:rPr lang="en-US" altLang="zh-CN" dirty="0" err="1"/>
              <a:t>WebApplicationContext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9876AA"/>
                </a:solidFill>
              </a:rPr>
              <a:t>applicationContext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</a:t>
            </a:r>
            <a:r>
              <a:rPr lang="en-US" altLang="zh-CN" dirty="0">
                <a:solidFill>
                  <a:srgbClr val="BBB529"/>
                </a:solidFill>
              </a:rPr>
              <a:t>@</a:t>
            </a:r>
            <a:r>
              <a:rPr lang="en-US" altLang="zh-CN" dirty="0" err="1">
                <a:solidFill>
                  <a:srgbClr val="BBB529"/>
                </a:solidFill>
              </a:rPr>
              <a:t>GetMapping</a:t>
            </a:r>
            <a:r>
              <a:rPr lang="en-US" altLang="zh-CN" dirty="0"/>
              <a:t>(value = </a:t>
            </a:r>
            <a:r>
              <a:rPr lang="en-US" altLang="zh-CN" dirty="0">
                <a:solidFill>
                  <a:srgbClr val="6A8759"/>
                </a:solidFill>
              </a:rPr>
              <a:t>"/msg"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CC7832"/>
                </a:solidFill>
              </a:rPr>
              <a:t>public </a:t>
            </a:r>
            <a:r>
              <a:rPr lang="en-US" altLang="zh-CN" dirty="0"/>
              <a:t>String </a:t>
            </a:r>
            <a:r>
              <a:rPr lang="en-US" altLang="zh-CN" dirty="0" err="1">
                <a:solidFill>
                  <a:srgbClr val="FFC66D"/>
                </a:solidFill>
              </a:rPr>
              <a:t>findOne</a:t>
            </a:r>
            <a:r>
              <a:rPr lang="en-US" altLang="zh-CN" dirty="0"/>
              <a:t>( 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System.</a:t>
            </a:r>
            <a:r>
              <a:rPr lang="en-US" altLang="zh-CN" i="1" dirty="0" err="1">
                <a:solidFill>
                  <a:srgbClr val="9876AA"/>
                </a:solidFill>
              </a:rPr>
              <a:t>out</a:t>
            </a:r>
            <a:r>
              <a:rPr lang="en-US" altLang="zh-CN" dirty="0" err="1"/>
              <a:t>.println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</a:rPr>
              <a:t>"Sending an email message."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    return </a:t>
            </a:r>
            <a:r>
              <a:rPr lang="en-US" altLang="zh-CN" dirty="0">
                <a:solidFill>
                  <a:srgbClr val="6A8759"/>
                </a:solidFill>
              </a:rPr>
              <a:t>"Hello World!"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CC7832"/>
                </a:solidFill>
              </a:rPr>
              <a:t>    </a:t>
            </a:r>
            <a:r>
              <a:rPr lang="en-US" altLang="zh-CN" dirty="0"/>
              <a:t>}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/>
              <a:t>}</a:t>
            </a:r>
            <a:endParaRPr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6056" y="845073"/>
            <a:ext cx="4007424" cy="32659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11" y="4303505"/>
            <a:ext cx="5479233" cy="839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Core Java (volume II) 11</a:t>
            </a:r>
            <a:r>
              <a:rPr lang="en-US" altLang="zh-CN" baseline="30000" dirty="0"/>
              <a:t>th</a:t>
            </a:r>
            <a:r>
              <a:rPr lang="en-US" altLang="zh-CN" dirty="0"/>
              <a:t> edition</a:t>
            </a:r>
            <a:endParaRPr lang="en-US" altLang="zh-CN" dirty="0">
              <a:hlinkClick r:id="rId1"/>
            </a:endParaRPr>
          </a:p>
          <a:p>
            <a:pPr lvl="1"/>
            <a:r>
              <a:rPr lang="en-US" altLang="zh-CN" dirty="0">
                <a:hlinkClick r:id="rId1"/>
              </a:rPr>
              <a:t>http://horstmann.com/corejava.html</a:t>
            </a:r>
            <a:endParaRPr lang="en-US" altLang="zh-CN" dirty="0"/>
          </a:p>
          <a:p>
            <a:r>
              <a:rPr lang="en-US" altLang="zh-CN" dirty="0"/>
              <a:t>The Java EE 7 Tutorial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http://docs.oracle.com/javaee/7/tutorial/doc/javaeetutorial7.pdf</a:t>
            </a:r>
            <a:endParaRPr lang="en-US" altLang="zh-CN" dirty="0"/>
          </a:p>
          <a:p>
            <a:r>
              <a:rPr lang="en-US" altLang="zh-CN" dirty="0"/>
              <a:t>Software Architecture in Practice, Second Edition </a:t>
            </a:r>
            <a:endParaRPr lang="en-US" altLang="zh-CN" dirty="0"/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By </a:t>
            </a:r>
            <a:r>
              <a:rPr lang="en-US" altLang="zh-CN" dirty="0"/>
              <a:t>Len Bass, Paul Clements, Rick </a:t>
            </a:r>
            <a:r>
              <a:rPr lang="en-US" altLang="zh-CN" dirty="0" err="1"/>
              <a:t>Kazman</a:t>
            </a:r>
            <a:r>
              <a:rPr lang="en-US" altLang="zh-CN" dirty="0"/>
              <a:t>   </a:t>
            </a:r>
            <a:endParaRPr lang="en-US" altLang="zh-CN" dirty="0"/>
          </a:p>
          <a:p>
            <a:pPr lvl="1"/>
            <a:r>
              <a:rPr lang="en-US" altLang="zh-CN" dirty="0"/>
              <a:t>Publisher : Addison Wesley </a:t>
            </a:r>
            <a:endParaRPr lang="en-US" altLang="zh-CN" dirty="0"/>
          </a:p>
          <a:p>
            <a:r>
              <a:rPr lang="zh-CN" altLang="en-US" dirty="0"/>
              <a:t>如何在</a:t>
            </a:r>
            <a:r>
              <a:rPr lang="en-GB" altLang="zh-CN" dirty="0"/>
              <a:t>Spring</a:t>
            </a:r>
            <a:r>
              <a:rPr lang="zh-CN" altLang="en-US" dirty="0"/>
              <a:t>启动时在</a:t>
            </a:r>
            <a:r>
              <a:rPr lang="en-GB" altLang="zh-CN" dirty="0"/>
              <a:t>Spring Security</a:t>
            </a:r>
            <a:r>
              <a:rPr lang="zh-CN" altLang="en-US" dirty="0"/>
              <a:t>级别启用</a:t>
            </a:r>
            <a:r>
              <a:rPr lang="en-GB" altLang="zh-CN" dirty="0"/>
              <a:t>CORS(How to enable CORS at Spring Security level in Spring boot)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http://www.it1352.com/978249.html</a:t>
            </a:r>
            <a:r>
              <a:rPr lang="zh-CN" altLang="en-US" dirty="0"/>
              <a:t> </a:t>
            </a:r>
            <a:endParaRPr lang="en-US" altLang="zh-CN" dirty="0"/>
          </a:p>
          <a:p>
            <a:pPr marL="257175" lvl="1" indent="-257175">
              <a:buFont typeface="Arial" panose="020B0604020202020204" pitchFamily="34" charset="0"/>
              <a:buChar char="•"/>
            </a:pPr>
            <a:r>
              <a:rPr lang="en-GB" altLang="zh-CN" sz="1800" dirty="0"/>
              <a:t>Securing a Web Application</a:t>
            </a:r>
            <a:endParaRPr lang="en-GB" altLang="zh-CN" sz="1800" dirty="0"/>
          </a:p>
          <a:p>
            <a:pPr lvl="1"/>
            <a:r>
              <a:rPr lang="en-GB" altLang="zh-CN" dirty="0">
                <a:hlinkClick r:id="rId4"/>
              </a:rPr>
              <a:t>https://spring.io/guides/gs/securing-web/</a:t>
            </a:r>
            <a:endParaRPr lang="en-GB" altLang="zh-CN" dirty="0"/>
          </a:p>
          <a:p>
            <a:r>
              <a:rPr lang="en-US" altLang="zh-CN" dirty="0"/>
              <a:t>SSL/TLS Configuration How-To</a:t>
            </a:r>
            <a:endParaRPr lang="en-US" altLang="zh-CN" dirty="0"/>
          </a:p>
          <a:p>
            <a:pPr lvl="1"/>
            <a:r>
              <a:rPr lang="en-US" altLang="zh-CN" dirty="0">
                <a:hlinkClick r:id="rId5"/>
              </a:rPr>
              <a:t>https://tomcat.apache.org/tomcat-10.0-doc/ssl-howto.html - Configuration</a:t>
            </a:r>
            <a:endParaRPr lang="en-US" altLang="zh-CN" dirty="0"/>
          </a:p>
          <a:p>
            <a:pPr latinLnBrk="1"/>
            <a:r>
              <a:rPr lang="en-US" altLang="zh-CN" dirty="0"/>
              <a:t>spring boot</a:t>
            </a:r>
            <a:r>
              <a:rPr lang="zh-CN" altLang="en-US" dirty="0"/>
              <a:t>进行开启</a:t>
            </a:r>
            <a:r>
              <a:rPr lang="en-US" altLang="zh-CN" dirty="0"/>
              <a:t>SSL</a:t>
            </a:r>
            <a:r>
              <a:rPr lang="zh-CN" altLang="en-US" dirty="0"/>
              <a:t>安全验证（</a:t>
            </a:r>
            <a:r>
              <a:rPr lang="en-US" altLang="zh-CN" dirty="0" err="1"/>
              <a:t>application.properties</a:t>
            </a:r>
            <a:r>
              <a:rPr lang="zh-CN" altLang="en-US" dirty="0"/>
              <a:t>不能配置两个端口）</a:t>
            </a:r>
            <a:endParaRPr lang="zh-CN" altLang="en-US" dirty="0"/>
          </a:p>
          <a:p>
            <a:pPr lvl="1"/>
            <a:r>
              <a:rPr lang="en-US" altLang="zh-CN" dirty="0">
                <a:hlinkClick r:id="rId6"/>
              </a:rPr>
              <a:t>https://blog.csdn.net/lan12334321234/article/details/84912188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err="1"/>
              <a:t>Springboot</a:t>
            </a:r>
            <a:r>
              <a:rPr lang="zh-CN" altLang="en-US" dirty="0"/>
              <a:t>配置</a:t>
            </a:r>
            <a:r>
              <a:rPr lang="en-US" altLang="zh-CN" dirty="0" err="1"/>
              <a:t>ssl</a:t>
            </a:r>
            <a:r>
              <a:rPr lang="zh-CN" altLang="en-US" dirty="0"/>
              <a:t>证书踩坑记</a:t>
            </a:r>
            <a:endParaRPr lang="zh-CN" altLang="en-US" dirty="0"/>
          </a:p>
          <a:p>
            <a:pPr lvl="1"/>
            <a:r>
              <a:rPr lang="en-US" altLang="zh-CN" dirty="0">
                <a:hlinkClick r:id="rId7"/>
              </a:rPr>
              <a:t>https://blog.csdn.net/qq_16410733/article/details/89518650</a:t>
            </a:r>
            <a:endParaRPr lang="en-US" altLang="zh-CN" dirty="0"/>
          </a:p>
          <a:p>
            <a:pPr latinLnBrk="1"/>
            <a:r>
              <a:rPr lang="en-US" altLang="zh-CN" dirty="0"/>
              <a:t>Tomcat8.5</a:t>
            </a:r>
            <a:r>
              <a:rPr lang="zh-CN" altLang="en-US" dirty="0"/>
              <a:t>配置</a:t>
            </a:r>
            <a:r>
              <a:rPr lang="en-US" altLang="zh-CN" dirty="0"/>
              <a:t>https</a:t>
            </a:r>
            <a:r>
              <a:rPr lang="zh-CN" altLang="en-US" dirty="0"/>
              <a:t>和</a:t>
            </a:r>
            <a:r>
              <a:rPr lang="en-US" altLang="zh-CN" dirty="0" err="1"/>
              <a:t>SpringBoot</a:t>
            </a:r>
            <a:r>
              <a:rPr lang="zh-CN" altLang="en-US" dirty="0"/>
              <a:t>配置</a:t>
            </a:r>
            <a:r>
              <a:rPr lang="en-US" altLang="zh-CN" dirty="0"/>
              <a:t>https</a:t>
            </a:r>
            <a:endParaRPr lang="en-US" altLang="zh-CN" dirty="0"/>
          </a:p>
          <a:p>
            <a:pPr lvl="1"/>
            <a:r>
              <a:rPr lang="en-US" altLang="zh-CN" dirty="0">
                <a:hlinkClick r:id="rId8"/>
              </a:rPr>
              <a:t>https://blog.csdn.net/wangxudongx/article/details/89534071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1670" y="3327834"/>
            <a:ext cx="35103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  <a:endParaRPr lang="zh-CN" altLang="en-US" sz="45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08" y="489226"/>
            <a:ext cx="1848521" cy="51758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Security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500" dirty="0" err="1"/>
              <a:t>WebSecurityConfigureAdapter.java</a:t>
            </a:r>
            <a:endParaRPr kumimoji="1" lang="zh-CN" altLang="en-US" sz="1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3251F-532F-4C44-9527-1319B6B37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93658" y="1167594"/>
            <a:ext cx="642671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350" dirty="0"/>
              <a:t>   </a:t>
            </a:r>
            <a:r>
              <a:rPr lang="en-GB" altLang="zh-CN" sz="1350" dirty="0">
                <a:solidFill>
                  <a:srgbClr val="BBB529"/>
                </a:solidFill>
              </a:rPr>
              <a:t>@Bean</a:t>
            </a:r>
            <a:br>
              <a:rPr lang="en-GB" altLang="zh-CN" sz="1350" dirty="0">
                <a:solidFill>
                  <a:srgbClr val="BBB529"/>
                </a:solidFill>
              </a:rPr>
            </a:br>
            <a:r>
              <a:rPr lang="en-GB" altLang="zh-CN" sz="1350" dirty="0">
                <a:solidFill>
                  <a:srgbClr val="BBB529"/>
                </a:solidFill>
              </a:rPr>
              <a:t>   @Override</a:t>
            </a:r>
            <a:br>
              <a:rPr lang="en-GB" altLang="zh-CN" sz="1350" dirty="0">
                <a:solidFill>
                  <a:srgbClr val="BBB529"/>
                </a:solidFill>
              </a:rPr>
            </a:br>
            <a:r>
              <a:rPr lang="en-GB" altLang="zh-CN" sz="1350" dirty="0">
                <a:solidFill>
                  <a:srgbClr val="BBB529"/>
                </a:solidFill>
              </a:rPr>
              <a:t>   </a:t>
            </a:r>
            <a:r>
              <a:rPr lang="en-GB" altLang="zh-CN" sz="1350" dirty="0">
                <a:solidFill>
                  <a:srgbClr val="CC7832"/>
                </a:solidFill>
              </a:rPr>
              <a:t>public </a:t>
            </a:r>
            <a:r>
              <a:rPr lang="en-GB" altLang="zh-CN" sz="1350" dirty="0" err="1"/>
              <a:t>UserDetailsService</a:t>
            </a:r>
            <a:r>
              <a:rPr lang="en-GB" altLang="zh-CN" sz="1350" dirty="0"/>
              <a:t> </a:t>
            </a:r>
            <a:r>
              <a:rPr lang="en-GB" altLang="zh-CN" sz="1350" dirty="0" err="1">
                <a:solidFill>
                  <a:srgbClr val="FFC66D"/>
                </a:solidFill>
              </a:rPr>
              <a:t>userDetailsService</a:t>
            </a:r>
            <a:r>
              <a:rPr lang="en-GB" altLang="zh-CN" sz="1350" dirty="0"/>
              <a:t>() {</a:t>
            </a:r>
            <a:br>
              <a:rPr lang="en-GB" altLang="zh-CN" sz="1350" dirty="0"/>
            </a:br>
            <a:r>
              <a:rPr lang="en-GB" altLang="zh-CN" sz="1350" dirty="0"/>
              <a:t>      </a:t>
            </a:r>
            <a:r>
              <a:rPr lang="en-GB" altLang="zh-CN" sz="1350" dirty="0" err="1"/>
              <a:t>UserDetails</a:t>
            </a:r>
            <a:r>
              <a:rPr lang="en-GB" altLang="zh-CN" sz="1350" dirty="0"/>
              <a:t> user =</a:t>
            </a:r>
            <a:br>
              <a:rPr lang="en-GB" altLang="zh-CN" sz="1350" dirty="0"/>
            </a:br>
            <a:r>
              <a:rPr lang="en-GB" altLang="zh-CN" sz="1350" dirty="0"/>
              <a:t>          </a:t>
            </a:r>
            <a:r>
              <a:rPr lang="en-GB" altLang="zh-CN" sz="1350" dirty="0" err="1"/>
              <a:t>User.</a:t>
            </a:r>
            <a:r>
              <a:rPr lang="en-GB" altLang="zh-CN" sz="1350" i="1" dirty="0" err="1"/>
              <a:t>withDefaultPasswordEncoder</a:t>
            </a:r>
            <a:r>
              <a:rPr lang="en-GB" altLang="zh-CN" sz="1350" dirty="0"/>
              <a:t>()</a:t>
            </a:r>
            <a:br>
              <a:rPr lang="en-GB" altLang="zh-CN" sz="1350" dirty="0"/>
            </a:br>
            <a:r>
              <a:rPr lang="en-GB" altLang="zh-CN" sz="1350" dirty="0"/>
              <a:t>            .username(</a:t>
            </a:r>
            <a:r>
              <a:rPr lang="en-GB" altLang="zh-CN" sz="1350" dirty="0">
                <a:solidFill>
                  <a:srgbClr val="6A8759"/>
                </a:solidFill>
              </a:rPr>
              <a:t>"user"</a:t>
            </a:r>
            <a:r>
              <a:rPr lang="en-GB" altLang="zh-CN" sz="1350" dirty="0"/>
              <a:t>)</a:t>
            </a:r>
            <a:br>
              <a:rPr lang="en-GB" altLang="zh-CN" sz="1350" dirty="0"/>
            </a:br>
            <a:r>
              <a:rPr lang="en-GB" altLang="zh-CN" sz="1350" dirty="0"/>
              <a:t>            .password(</a:t>
            </a:r>
            <a:r>
              <a:rPr lang="en-GB" altLang="zh-CN" sz="1350" dirty="0">
                <a:solidFill>
                  <a:srgbClr val="6A8759"/>
                </a:solidFill>
              </a:rPr>
              <a:t>"password"</a:t>
            </a:r>
            <a:r>
              <a:rPr lang="en-GB" altLang="zh-CN" sz="1350" dirty="0"/>
              <a:t>)</a:t>
            </a:r>
            <a:br>
              <a:rPr lang="en-GB" altLang="zh-CN" sz="1350" dirty="0"/>
            </a:br>
            <a:r>
              <a:rPr lang="en-GB" altLang="zh-CN" sz="1350" dirty="0"/>
              <a:t>            .roles(</a:t>
            </a:r>
            <a:r>
              <a:rPr lang="en-GB" altLang="zh-CN" sz="1350" dirty="0">
                <a:solidFill>
                  <a:srgbClr val="6A8759"/>
                </a:solidFill>
              </a:rPr>
              <a:t>"USER"</a:t>
            </a:r>
            <a:r>
              <a:rPr lang="en-GB" altLang="zh-CN" sz="1350" dirty="0"/>
              <a:t>)</a:t>
            </a:r>
            <a:br>
              <a:rPr lang="en-GB" altLang="zh-CN" sz="1350" dirty="0"/>
            </a:br>
            <a:r>
              <a:rPr lang="en-GB" altLang="zh-CN" sz="1350" dirty="0"/>
              <a:t>            .build()</a:t>
            </a:r>
            <a:r>
              <a:rPr lang="en-GB" altLang="zh-CN" sz="1350" dirty="0">
                <a:solidFill>
                  <a:srgbClr val="CC7832"/>
                </a:solidFill>
              </a:rPr>
              <a:t>;</a:t>
            </a:r>
            <a:br>
              <a:rPr lang="en-GB" altLang="zh-CN" sz="1350" dirty="0">
                <a:solidFill>
                  <a:srgbClr val="CC7832"/>
                </a:solidFill>
              </a:rPr>
            </a:br>
            <a:br>
              <a:rPr lang="en-GB" altLang="zh-CN" sz="1350" dirty="0">
                <a:solidFill>
                  <a:srgbClr val="CC7832"/>
                </a:solidFill>
              </a:rPr>
            </a:br>
            <a:r>
              <a:rPr lang="en-GB" altLang="zh-CN" sz="1350" dirty="0">
                <a:solidFill>
                  <a:srgbClr val="CC7832"/>
                </a:solidFill>
              </a:rPr>
              <a:t>      return new </a:t>
            </a:r>
            <a:r>
              <a:rPr lang="en-GB" altLang="zh-CN" sz="1350" dirty="0" err="1"/>
              <a:t>InMemoryUserDetailsManager</a:t>
            </a:r>
            <a:r>
              <a:rPr lang="en-GB" altLang="zh-CN" sz="1350" dirty="0"/>
              <a:t>(user)</a:t>
            </a:r>
            <a:r>
              <a:rPr lang="en-GB" altLang="zh-CN" sz="1350" dirty="0">
                <a:solidFill>
                  <a:srgbClr val="CC7832"/>
                </a:solidFill>
              </a:rPr>
              <a:t>;</a:t>
            </a:r>
            <a:br>
              <a:rPr lang="en-GB" altLang="zh-CN" sz="1350" dirty="0">
                <a:solidFill>
                  <a:srgbClr val="CC7832"/>
                </a:solidFill>
              </a:rPr>
            </a:br>
            <a:r>
              <a:rPr lang="en-GB" altLang="zh-CN" sz="1350" dirty="0">
                <a:solidFill>
                  <a:srgbClr val="CC7832"/>
                </a:solidFill>
              </a:rPr>
              <a:t>   </a:t>
            </a:r>
            <a:r>
              <a:rPr lang="en-GB" altLang="zh-CN" sz="1350" dirty="0"/>
              <a:t>}</a:t>
            </a:r>
            <a:br>
              <a:rPr lang="en-GB" altLang="zh-CN" sz="1350" dirty="0"/>
            </a:br>
            <a:r>
              <a:rPr lang="en-GB" altLang="zh-CN" sz="1350" dirty="0"/>
              <a:t>}</a:t>
            </a:r>
            <a:br>
              <a:rPr lang="en-GB" altLang="zh-CN" sz="1350" dirty="0"/>
            </a:br>
            <a:endParaRPr lang="zh-CN" altLang="en-US" sz="13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Security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500" dirty="0" err="1"/>
              <a:t>home.html</a:t>
            </a:r>
            <a:endParaRPr kumimoji="1" lang="zh-CN" altLang="en-US" sz="1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3251F-532F-4C44-9527-1319B6B37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592409" y="1329613"/>
            <a:ext cx="63187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350" dirty="0">
                <a:solidFill>
                  <a:srgbClr val="E8BF6A"/>
                </a:solidFill>
              </a:rPr>
              <a:t>&lt;!DOCTYPE </a:t>
            </a:r>
            <a:r>
              <a:rPr lang="en-GB" altLang="zh-CN" sz="1350" dirty="0">
                <a:solidFill>
                  <a:srgbClr val="BABABA"/>
                </a:solidFill>
              </a:rPr>
              <a:t>html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&lt;html </a:t>
            </a:r>
            <a:r>
              <a:rPr lang="en-GB" altLang="zh-CN" sz="1350" dirty="0" err="1">
                <a:solidFill>
                  <a:srgbClr val="BABABA"/>
                </a:solidFill>
              </a:rPr>
              <a:t>xmlns</a:t>
            </a:r>
            <a:r>
              <a:rPr lang="en-GB" altLang="zh-CN" sz="1350" dirty="0">
                <a:solidFill>
                  <a:srgbClr val="A5C261"/>
                </a:solidFill>
              </a:rPr>
              <a:t>="http://www.w3.org/1999/</a:t>
            </a:r>
            <a:r>
              <a:rPr lang="en-GB" altLang="zh-CN" sz="1350" dirty="0" err="1">
                <a:solidFill>
                  <a:srgbClr val="A5C261"/>
                </a:solidFill>
              </a:rPr>
              <a:t>xhtml</a:t>
            </a:r>
            <a:r>
              <a:rPr lang="en-GB" altLang="zh-CN" sz="1350" dirty="0">
                <a:solidFill>
                  <a:srgbClr val="A5C261"/>
                </a:solidFill>
              </a:rPr>
              <a:t>" </a:t>
            </a:r>
            <a:r>
              <a:rPr lang="en-GB" altLang="zh-CN" sz="1350" dirty="0" err="1">
                <a:solidFill>
                  <a:srgbClr val="BABABA"/>
                </a:solidFill>
              </a:rPr>
              <a:t>xmlns:</a:t>
            </a:r>
            <a:r>
              <a:rPr lang="en-GB" altLang="zh-CN" sz="1350" dirty="0" err="1">
                <a:solidFill>
                  <a:srgbClr val="9876AA"/>
                </a:solidFill>
              </a:rPr>
              <a:t>th</a:t>
            </a:r>
            <a:r>
              <a:rPr lang="en-GB" altLang="zh-CN" sz="1350" dirty="0">
                <a:solidFill>
                  <a:srgbClr val="A5C261"/>
                </a:solidFill>
              </a:rPr>
              <a:t>="https://</a:t>
            </a:r>
            <a:r>
              <a:rPr lang="en-GB" altLang="zh-CN" sz="1350" dirty="0" err="1">
                <a:solidFill>
                  <a:srgbClr val="A5C261"/>
                </a:solidFill>
              </a:rPr>
              <a:t>www.thymeleaf.org</a:t>
            </a:r>
            <a:r>
              <a:rPr lang="en-GB" altLang="zh-CN" sz="1350" dirty="0">
                <a:solidFill>
                  <a:srgbClr val="A5C261"/>
                </a:solidFill>
              </a:rPr>
              <a:t>" </a:t>
            </a:r>
            <a:r>
              <a:rPr lang="en-GB" altLang="zh-CN" sz="1350" dirty="0" err="1">
                <a:solidFill>
                  <a:srgbClr val="BABABA"/>
                </a:solidFill>
              </a:rPr>
              <a:t>xmlns:</a:t>
            </a:r>
            <a:r>
              <a:rPr lang="en-GB" altLang="zh-CN" sz="1350" dirty="0" err="1">
                <a:solidFill>
                  <a:srgbClr val="9876AA"/>
                </a:solidFill>
              </a:rPr>
              <a:t>sec</a:t>
            </a:r>
            <a:r>
              <a:rPr lang="en-GB" altLang="zh-CN" sz="1350" dirty="0">
                <a:solidFill>
                  <a:srgbClr val="A5C261"/>
                </a:solidFill>
              </a:rPr>
              <a:t>="https://</a:t>
            </a:r>
            <a:r>
              <a:rPr lang="en-GB" altLang="zh-CN" sz="1350" dirty="0" err="1">
                <a:solidFill>
                  <a:srgbClr val="A5C261"/>
                </a:solidFill>
              </a:rPr>
              <a:t>www.thymeleaf.org</a:t>
            </a:r>
            <a:r>
              <a:rPr lang="en-GB" altLang="zh-CN" sz="1350" dirty="0">
                <a:solidFill>
                  <a:srgbClr val="A5C261"/>
                </a:solidFill>
              </a:rPr>
              <a:t>/thymeleaf-extras-springsecurity3"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&lt;head&gt;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&lt;title&gt;</a:t>
            </a:r>
            <a:r>
              <a:rPr lang="en-GB" altLang="zh-CN" sz="1350" dirty="0"/>
              <a:t>Spring Security Example</a:t>
            </a:r>
            <a:r>
              <a:rPr lang="en-GB" altLang="zh-CN" sz="1350" dirty="0">
                <a:solidFill>
                  <a:srgbClr val="E8BF6A"/>
                </a:solidFill>
              </a:rPr>
              <a:t>&lt;/title&gt;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&lt;/head&gt;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&lt;body&gt;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&lt;h1&gt;</a:t>
            </a:r>
            <a:r>
              <a:rPr lang="en-GB" altLang="zh-CN" sz="1350" dirty="0"/>
              <a:t>Welcome!</a:t>
            </a:r>
            <a:r>
              <a:rPr lang="en-GB" altLang="zh-CN" sz="1350" dirty="0">
                <a:solidFill>
                  <a:srgbClr val="E8BF6A"/>
                </a:solidFill>
              </a:rPr>
              <a:t>&lt;/h1&gt;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&lt;p&gt;</a:t>
            </a:r>
            <a:r>
              <a:rPr lang="en-GB" altLang="zh-CN" sz="1350" dirty="0"/>
              <a:t>Click </a:t>
            </a:r>
            <a:r>
              <a:rPr lang="en-GB" altLang="zh-CN" sz="1350" dirty="0">
                <a:solidFill>
                  <a:srgbClr val="E8BF6A"/>
                </a:solidFill>
              </a:rPr>
              <a:t>&lt;a </a:t>
            </a:r>
            <a:r>
              <a:rPr lang="en-GB" altLang="zh-CN" sz="1350" dirty="0" err="1">
                <a:solidFill>
                  <a:srgbClr val="9876AA"/>
                </a:solidFill>
              </a:rPr>
              <a:t>th</a:t>
            </a:r>
            <a:r>
              <a:rPr lang="en-GB" altLang="zh-CN" sz="1350" dirty="0" err="1">
                <a:solidFill>
                  <a:srgbClr val="BABABA"/>
                </a:solidFill>
              </a:rPr>
              <a:t>:href</a:t>
            </a:r>
            <a:r>
              <a:rPr lang="en-GB" altLang="zh-CN" sz="1350" dirty="0">
                <a:solidFill>
                  <a:srgbClr val="A5C261"/>
                </a:solidFill>
              </a:rPr>
              <a:t>="@{/hello}"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r>
              <a:rPr lang="en-GB" altLang="zh-CN" sz="1350" dirty="0"/>
              <a:t>here</a:t>
            </a:r>
            <a:r>
              <a:rPr lang="en-GB" altLang="zh-CN" sz="1350" dirty="0">
                <a:solidFill>
                  <a:srgbClr val="E8BF6A"/>
                </a:solidFill>
              </a:rPr>
              <a:t>&lt;/a&gt; </a:t>
            </a:r>
            <a:r>
              <a:rPr lang="en-GB" altLang="zh-CN" sz="1350" dirty="0"/>
              <a:t>to see a greeting.</a:t>
            </a:r>
            <a:r>
              <a:rPr lang="en-GB" altLang="zh-CN" sz="1350" dirty="0">
                <a:solidFill>
                  <a:srgbClr val="E8BF6A"/>
                </a:solidFill>
              </a:rPr>
              <a:t>&lt;/p&gt;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&lt;/body&gt;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&lt;/html&gt;</a:t>
            </a:r>
            <a:endParaRPr lang="zh-CN" altLang="en-US" sz="13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500" dirty="0" err="1"/>
              <a:t>hello.html</a:t>
            </a:r>
            <a:endParaRPr kumimoji="1" lang="zh-CN" altLang="en-US" sz="1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3251F-532F-4C44-9527-1319B6B3796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20661" y="1320689"/>
            <a:ext cx="610267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350" dirty="0">
                <a:solidFill>
                  <a:srgbClr val="E8BF6A"/>
                </a:solidFill>
              </a:rPr>
              <a:t>&lt;!DOCTYPE </a:t>
            </a:r>
            <a:r>
              <a:rPr lang="en-GB" altLang="zh-CN" sz="1350" dirty="0">
                <a:solidFill>
                  <a:srgbClr val="BABABA"/>
                </a:solidFill>
              </a:rPr>
              <a:t>html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&lt;html </a:t>
            </a:r>
            <a:r>
              <a:rPr lang="en-GB" altLang="zh-CN" sz="1350" dirty="0" err="1">
                <a:solidFill>
                  <a:srgbClr val="BABABA"/>
                </a:solidFill>
              </a:rPr>
              <a:t>xmlns</a:t>
            </a:r>
            <a:r>
              <a:rPr lang="en-GB" altLang="zh-CN" sz="1350" dirty="0">
                <a:solidFill>
                  <a:srgbClr val="A5C261"/>
                </a:solidFill>
              </a:rPr>
              <a:t>="http://www.w3.org/1999/</a:t>
            </a:r>
            <a:r>
              <a:rPr lang="en-GB" altLang="zh-CN" sz="1350" dirty="0" err="1">
                <a:solidFill>
                  <a:srgbClr val="A5C261"/>
                </a:solidFill>
              </a:rPr>
              <a:t>xhtml</a:t>
            </a:r>
            <a:r>
              <a:rPr lang="en-GB" altLang="zh-CN" sz="1350" dirty="0">
                <a:solidFill>
                  <a:srgbClr val="A5C261"/>
                </a:solidFill>
              </a:rPr>
              <a:t>" </a:t>
            </a:r>
            <a:r>
              <a:rPr lang="en-GB" altLang="zh-CN" sz="1350" dirty="0" err="1">
                <a:solidFill>
                  <a:srgbClr val="BABABA"/>
                </a:solidFill>
              </a:rPr>
              <a:t>xmlns:</a:t>
            </a:r>
            <a:r>
              <a:rPr lang="en-GB" altLang="zh-CN" sz="1350" dirty="0" err="1">
                <a:solidFill>
                  <a:srgbClr val="9876AA"/>
                </a:solidFill>
              </a:rPr>
              <a:t>th</a:t>
            </a:r>
            <a:r>
              <a:rPr lang="en-GB" altLang="zh-CN" sz="1350" dirty="0">
                <a:solidFill>
                  <a:srgbClr val="A5C261"/>
                </a:solidFill>
              </a:rPr>
              <a:t>="https://</a:t>
            </a:r>
            <a:r>
              <a:rPr lang="en-GB" altLang="zh-CN" sz="1350" dirty="0" err="1">
                <a:solidFill>
                  <a:srgbClr val="A5C261"/>
                </a:solidFill>
              </a:rPr>
              <a:t>www.thymeleaf.org</a:t>
            </a:r>
            <a:r>
              <a:rPr lang="en-GB" altLang="zh-CN" sz="1350" dirty="0">
                <a:solidFill>
                  <a:srgbClr val="A5C261"/>
                </a:solidFill>
              </a:rPr>
              <a:t>"</a:t>
            </a:r>
            <a:br>
              <a:rPr lang="en-GB" altLang="zh-CN" sz="1350" dirty="0">
                <a:solidFill>
                  <a:srgbClr val="A5C261"/>
                </a:solidFill>
              </a:rPr>
            </a:br>
            <a:r>
              <a:rPr lang="en-GB" altLang="zh-CN" sz="1350" dirty="0">
                <a:solidFill>
                  <a:srgbClr val="A5C261"/>
                </a:solidFill>
              </a:rPr>
              <a:t>      </a:t>
            </a:r>
            <a:r>
              <a:rPr lang="en-GB" altLang="zh-CN" sz="1350" dirty="0" err="1">
                <a:solidFill>
                  <a:srgbClr val="BABABA"/>
                </a:solidFill>
              </a:rPr>
              <a:t>xmlns:</a:t>
            </a:r>
            <a:r>
              <a:rPr lang="en-GB" altLang="zh-CN" sz="1350" dirty="0" err="1">
                <a:solidFill>
                  <a:srgbClr val="9876AA"/>
                </a:solidFill>
              </a:rPr>
              <a:t>sec</a:t>
            </a:r>
            <a:r>
              <a:rPr lang="en-GB" altLang="zh-CN" sz="1350" dirty="0">
                <a:solidFill>
                  <a:srgbClr val="A5C261"/>
                </a:solidFill>
              </a:rPr>
              <a:t>="https://</a:t>
            </a:r>
            <a:r>
              <a:rPr lang="en-GB" altLang="zh-CN" sz="1350" dirty="0" err="1">
                <a:solidFill>
                  <a:srgbClr val="A5C261"/>
                </a:solidFill>
              </a:rPr>
              <a:t>www.thymeleaf.org</a:t>
            </a:r>
            <a:r>
              <a:rPr lang="en-GB" altLang="zh-CN" sz="1350" dirty="0">
                <a:solidFill>
                  <a:srgbClr val="A5C261"/>
                </a:solidFill>
              </a:rPr>
              <a:t>/thymeleaf-extras-springsecurity3"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&lt;head&gt;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&lt;title&gt;</a:t>
            </a:r>
            <a:r>
              <a:rPr lang="en-GB" altLang="zh-CN" sz="1350" dirty="0"/>
              <a:t>Hello World!</a:t>
            </a:r>
            <a:r>
              <a:rPr lang="en-GB" altLang="zh-CN" sz="1350" dirty="0">
                <a:solidFill>
                  <a:srgbClr val="E8BF6A"/>
                </a:solidFill>
              </a:rPr>
              <a:t>&lt;/title&gt;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&lt;/head&gt;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&lt;body&gt;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&lt;h1 </a:t>
            </a:r>
            <a:r>
              <a:rPr lang="en-GB" altLang="zh-CN" sz="1350" dirty="0" err="1">
                <a:solidFill>
                  <a:srgbClr val="9876AA"/>
                </a:solidFill>
              </a:rPr>
              <a:t>th</a:t>
            </a:r>
            <a:r>
              <a:rPr lang="en-GB" altLang="zh-CN" sz="1350" dirty="0" err="1">
                <a:solidFill>
                  <a:srgbClr val="BABABA"/>
                </a:solidFill>
              </a:rPr>
              <a:t>:inline</a:t>
            </a:r>
            <a:r>
              <a:rPr lang="en-GB" altLang="zh-CN" sz="1350" dirty="0">
                <a:solidFill>
                  <a:srgbClr val="A5C261"/>
                </a:solidFill>
              </a:rPr>
              <a:t>="text"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r>
              <a:rPr lang="en-GB" altLang="zh-CN" sz="1350" dirty="0"/>
              <a:t>Hello [[${#</a:t>
            </a:r>
            <a:r>
              <a:rPr lang="en-GB" altLang="zh-CN" sz="1350" dirty="0" err="1"/>
              <a:t>httpServletRequest.remoteUser</a:t>
            </a:r>
            <a:r>
              <a:rPr lang="en-GB" altLang="zh-CN" sz="1350" dirty="0"/>
              <a:t>}]]!</a:t>
            </a:r>
            <a:r>
              <a:rPr lang="en-GB" altLang="zh-CN" sz="1350" dirty="0">
                <a:solidFill>
                  <a:srgbClr val="E8BF6A"/>
                </a:solidFill>
              </a:rPr>
              <a:t>&lt;/h1&gt;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&lt;form </a:t>
            </a:r>
            <a:r>
              <a:rPr lang="en-GB" altLang="zh-CN" sz="1350" dirty="0" err="1">
                <a:solidFill>
                  <a:srgbClr val="9876AA"/>
                </a:solidFill>
              </a:rPr>
              <a:t>th</a:t>
            </a:r>
            <a:r>
              <a:rPr lang="en-GB" altLang="zh-CN" sz="1350" dirty="0" err="1">
                <a:solidFill>
                  <a:srgbClr val="BABABA"/>
                </a:solidFill>
              </a:rPr>
              <a:t>:action</a:t>
            </a:r>
            <a:r>
              <a:rPr lang="en-GB" altLang="zh-CN" sz="1350" dirty="0">
                <a:solidFill>
                  <a:srgbClr val="A5C261"/>
                </a:solidFill>
              </a:rPr>
              <a:t>="@{/logout}" </a:t>
            </a:r>
            <a:r>
              <a:rPr lang="en-GB" altLang="zh-CN" sz="1350" dirty="0">
                <a:solidFill>
                  <a:srgbClr val="BABABA"/>
                </a:solidFill>
              </a:rPr>
              <a:t>method</a:t>
            </a:r>
            <a:r>
              <a:rPr lang="en-GB" altLang="zh-CN" sz="1350" dirty="0">
                <a:solidFill>
                  <a:srgbClr val="A5C261"/>
                </a:solidFill>
              </a:rPr>
              <a:t>="post"</a:t>
            </a:r>
            <a:r>
              <a:rPr lang="en-GB" altLang="zh-CN" sz="1350" dirty="0">
                <a:solidFill>
                  <a:srgbClr val="E8BF6A"/>
                </a:solidFill>
              </a:rPr>
              <a:t>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    &lt;input </a:t>
            </a:r>
            <a:r>
              <a:rPr lang="en-GB" altLang="zh-CN" sz="1350" dirty="0">
                <a:solidFill>
                  <a:srgbClr val="BABABA"/>
                </a:solidFill>
              </a:rPr>
              <a:t>type</a:t>
            </a:r>
            <a:r>
              <a:rPr lang="en-GB" altLang="zh-CN" sz="1350" dirty="0">
                <a:solidFill>
                  <a:srgbClr val="A5C261"/>
                </a:solidFill>
              </a:rPr>
              <a:t>="submit" </a:t>
            </a:r>
            <a:r>
              <a:rPr lang="en-GB" altLang="zh-CN" sz="1350" dirty="0">
                <a:solidFill>
                  <a:srgbClr val="BABABA"/>
                </a:solidFill>
              </a:rPr>
              <a:t>value</a:t>
            </a:r>
            <a:r>
              <a:rPr lang="en-GB" altLang="zh-CN" sz="1350" dirty="0">
                <a:solidFill>
                  <a:srgbClr val="A5C261"/>
                </a:solidFill>
              </a:rPr>
              <a:t>="Sign Out"</a:t>
            </a:r>
            <a:r>
              <a:rPr lang="en-GB" altLang="zh-CN" sz="1350" dirty="0">
                <a:solidFill>
                  <a:srgbClr val="E8BF6A"/>
                </a:solidFill>
              </a:rPr>
              <a:t>/&gt;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    &lt;/form&gt;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    &lt;/body&gt;</a:t>
            </a:r>
            <a:br>
              <a:rPr lang="en-GB" altLang="zh-CN" sz="1350" dirty="0">
                <a:solidFill>
                  <a:srgbClr val="E8BF6A"/>
                </a:solidFill>
              </a:rPr>
            </a:br>
            <a:r>
              <a:rPr lang="en-GB" altLang="zh-CN" sz="1350" dirty="0">
                <a:solidFill>
                  <a:srgbClr val="E8BF6A"/>
                </a:solidFill>
              </a:rPr>
              <a:t>&lt;/html&gt;</a:t>
            </a:r>
            <a:endParaRPr lang="zh-CN" altLang="en-US" sz="13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500" dirty="0" err="1"/>
              <a:t>login.html</a:t>
            </a:r>
            <a:endParaRPr kumimoji="1" lang="zh-CN" altLang="en-US" sz="1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3251F-532F-4C44-9527-1319B6B37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39652" y="1113588"/>
            <a:ext cx="62646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200" dirty="0">
                <a:solidFill>
                  <a:srgbClr val="E8BF6A"/>
                </a:solidFill>
              </a:rPr>
              <a:t>&lt;!DOCTYPE </a:t>
            </a:r>
            <a:r>
              <a:rPr lang="en-GB" altLang="zh-CN" sz="1200" dirty="0">
                <a:solidFill>
                  <a:srgbClr val="BABABA"/>
                </a:solidFill>
              </a:rPr>
              <a:t>html</a:t>
            </a:r>
            <a:r>
              <a:rPr lang="en-GB" altLang="zh-CN" sz="1200" dirty="0">
                <a:solidFill>
                  <a:srgbClr val="E8BF6A"/>
                </a:solidFill>
              </a:rPr>
              <a:t>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&lt;html </a:t>
            </a:r>
            <a:r>
              <a:rPr lang="en-GB" altLang="zh-CN" sz="1200" dirty="0" err="1">
                <a:solidFill>
                  <a:srgbClr val="BABABA"/>
                </a:solidFill>
              </a:rPr>
              <a:t>xmlns</a:t>
            </a:r>
            <a:r>
              <a:rPr lang="en-GB" altLang="zh-CN" sz="1200" dirty="0">
                <a:solidFill>
                  <a:srgbClr val="A5C261"/>
                </a:solidFill>
              </a:rPr>
              <a:t>="http://www.w3.org/1999/</a:t>
            </a:r>
            <a:r>
              <a:rPr lang="en-GB" altLang="zh-CN" sz="1200" dirty="0" err="1">
                <a:solidFill>
                  <a:srgbClr val="A5C261"/>
                </a:solidFill>
              </a:rPr>
              <a:t>xhtml</a:t>
            </a:r>
            <a:r>
              <a:rPr lang="en-GB" altLang="zh-CN" sz="1200" dirty="0">
                <a:solidFill>
                  <a:srgbClr val="A5C261"/>
                </a:solidFill>
              </a:rPr>
              <a:t>" </a:t>
            </a:r>
            <a:r>
              <a:rPr lang="en-GB" altLang="zh-CN" sz="1200" dirty="0" err="1">
                <a:solidFill>
                  <a:srgbClr val="BABABA"/>
                </a:solidFill>
              </a:rPr>
              <a:t>xmlns:</a:t>
            </a:r>
            <a:r>
              <a:rPr lang="en-GB" altLang="zh-CN" sz="1200" dirty="0" err="1">
                <a:solidFill>
                  <a:srgbClr val="9876AA"/>
                </a:solidFill>
              </a:rPr>
              <a:t>th</a:t>
            </a:r>
            <a:r>
              <a:rPr lang="en-GB" altLang="zh-CN" sz="1200" dirty="0">
                <a:solidFill>
                  <a:srgbClr val="A5C261"/>
                </a:solidFill>
              </a:rPr>
              <a:t>="https://</a:t>
            </a:r>
            <a:r>
              <a:rPr lang="en-GB" altLang="zh-CN" sz="1200" dirty="0" err="1">
                <a:solidFill>
                  <a:srgbClr val="A5C261"/>
                </a:solidFill>
              </a:rPr>
              <a:t>www.thymeleaf.org</a:t>
            </a:r>
            <a:r>
              <a:rPr lang="en-GB" altLang="zh-CN" sz="1200" dirty="0">
                <a:solidFill>
                  <a:srgbClr val="A5C261"/>
                </a:solidFill>
              </a:rPr>
              <a:t>"</a:t>
            </a:r>
            <a:br>
              <a:rPr lang="en-GB" altLang="zh-CN" sz="1200" dirty="0">
                <a:solidFill>
                  <a:srgbClr val="A5C261"/>
                </a:solidFill>
              </a:rPr>
            </a:br>
            <a:r>
              <a:rPr lang="en-GB" altLang="zh-CN" sz="1200" dirty="0">
                <a:solidFill>
                  <a:srgbClr val="A5C261"/>
                </a:solidFill>
              </a:rPr>
              <a:t>      </a:t>
            </a:r>
            <a:r>
              <a:rPr lang="en-GB" altLang="zh-CN" sz="1200" dirty="0" err="1">
                <a:solidFill>
                  <a:srgbClr val="BABABA"/>
                </a:solidFill>
              </a:rPr>
              <a:t>xmlns:</a:t>
            </a:r>
            <a:r>
              <a:rPr lang="en-GB" altLang="zh-CN" sz="1200" dirty="0" err="1">
                <a:solidFill>
                  <a:srgbClr val="9876AA"/>
                </a:solidFill>
              </a:rPr>
              <a:t>sec</a:t>
            </a:r>
            <a:r>
              <a:rPr lang="en-GB" altLang="zh-CN" sz="1200" dirty="0">
                <a:solidFill>
                  <a:srgbClr val="A5C261"/>
                </a:solidFill>
              </a:rPr>
              <a:t>="https://</a:t>
            </a:r>
            <a:r>
              <a:rPr lang="en-GB" altLang="zh-CN" sz="1200" dirty="0" err="1">
                <a:solidFill>
                  <a:srgbClr val="A5C261"/>
                </a:solidFill>
              </a:rPr>
              <a:t>www.thymeleaf.org</a:t>
            </a:r>
            <a:r>
              <a:rPr lang="en-GB" altLang="zh-CN" sz="1200" dirty="0">
                <a:solidFill>
                  <a:srgbClr val="A5C261"/>
                </a:solidFill>
              </a:rPr>
              <a:t>/thymeleaf-extras-springsecurity3"</a:t>
            </a:r>
            <a:r>
              <a:rPr lang="en-GB" altLang="zh-CN" sz="1200" dirty="0">
                <a:solidFill>
                  <a:srgbClr val="E8BF6A"/>
                </a:solidFill>
              </a:rPr>
              <a:t>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&lt;head&gt;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&lt;title&gt;</a:t>
            </a:r>
            <a:r>
              <a:rPr lang="en-GB" altLang="zh-CN" sz="1200" dirty="0"/>
              <a:t>Spring Security Example </a:t>
            </a:r>
            <a:r>
              <a:rPr lang="en-GB" altLang="zh-CN" sz="1200" dirty="0">
                <a:solidFill>
                  <a:srgbClr val="E8BF6A"/>
                </a:solidFill>
              </a:rPr>
              <a:t>&lt;/title&gt;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&lt;/head&gt;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&lt;body&gt;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&lt;div </a:t>
            </a:r>
            <a:r>
              <a:rPr lang="en-GB" altLang="zh-CN" sz="1200" dirty="0" err="1">
                <a:solidFill>
                  <a:srgbClr val="9876AA"/>
                </a:solidFill>
              </a:rPr>
              <a:t>th</a:t>
            </a:r>
            <a:r>
              <a:rPr lang="en-GB" altLang="zh-CN" sz="1200" dirty="0" err="1">
                <a:solidFill>
                  <a:srgbClr val="BABABA"/>
                </a:solidFill>
              </a:rPr>
              <a:t>:if</a:t>
            </a:r>
            <a:r>
              <a:rPr lang="en-GB" altLang="zh-CN" sz="1200" dirty="0">
                <a:solidFill>
                  <a:srgbClr val="A5C261"/>
                </a:solidFill>
              </a:rPr>
              <a:t>="${</a:t>
            </a:r>
            <a:r>
              <a:rPr lang="en-GB" altLang="zh-CN" sz="1200" dirty="0" err="1">
                <a:solidFill>
                  <a:srgbClr val="A5C261"/>
                </a:solidFill>
              </a:rPr>
              <a:t>param.error</a:t>
            </a:r>
            <a:r>
              <a:rPr lang="en-GB" altLang="zh-CN" sz="1200" dirty="0">
                <a:solidFill>
                  <a:srgbClr val="A5C261"/>
                </a:solidFill>
              </a:rPr>
              <a:t>}"</a:t>
            </a:r>
            <a:r>
              <a:rPr lang="en-GB" altLang="zh-CN" sz="1200" dirty="0">
                <a:solidFill>
                  <a:srgbClr val="E8BF6A"/>
                </a:solidFill>
              </a:rPr>
              <a:t>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</a:t>
            </a:r>
            <a:r>
              <a:rPr lang="en-GB" altLang="zh-CN" sz="1200" dirty="0"/>
              <a:t>Invalid username and password.</a:t>
            </a:r>
            <a:br>
              <a:rPr lang="en-GB" altLang="zh-CN" sz="1200" dirty="0"/>
            </a:br>
            <a:r>
              <a:rPr lang="en-GB" altLang="zh-CN" sz="1200" dirty="0"/>
              <a:t>        </a:t>
            </a:r>
            <a:r>
              <a:rPr lang="en-GB" altLang="zh-CN" sz="1200" dirty="0">
                <a:solidFill>
                  <a:srgbClr val="E8BF6A"/>
                </a:solidFill>
              </a:rPr>
              <a:t>&lt;/div&gt;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&lt;div </a:t>
            </a:r>
            <a:r>
              <a:rPr lang="en-GB" altLang="zh-CN" sz="1200" dirty="0" err="1">
                <a:solidFill>
                  <a:srgbClr val="9876AA"/>
                </a:solidFill>
              </a:rPr>
              <a:t>th</a:t>
            </a:r>
            <a:r>
              <a:rPr lang="en-GB" altLang="zh-CN" sz="1200" dirty="0" err="1">
                <a:solidFill>
                  <a:srgbClr val="BABABA"/>
                </a:solidFill>
              </a:rPr>
              <a:t>:if</a:t>
            </a:r>
            <a:r>
              <a:rPr lang="en-GB" altLang="zh-CN" sz="1200" dirty="0">
                <a:solidFill>
                  <a:srgbClr val="A5C261"/>
                </a:solidFill>
              </a:rPr>
              <a:t>="${</a:t>
            </a:r>
            <a:r>
              <a:rPr lang="en-GB" altLang="zh-CN" sz="1200" dirty="0" err="1">
                <a:solidFill>
                  <a:srgbClr val="A5C261"/>
                </a:solidFill>
              </a:rPr>
              <a:t>param.logout</a:t>
            </a:r>
            <a:r>
              <a:rPr lang="en-GB" altLang="zh-CN" sz="1200" dirty="0">
                <a:solidFill>
                  <a:srgbClr val="A5C261"/>
                </a:solidFill>
              </a:rPr>
              <a:t>}"</a:t>
            </a:r>
            <a:r>
              <a:rPr lang="en-GB" altLang="zh-CN" sz="1200" dirty="0">
                <a:solidFill>
                  <a:srgbClr val="E8BF6A"/>
                </a:solidFill>
              </a:rPr>
              <a:t>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</a:t>
            </a:r>
            <a:r>
              <a:rPr lang="en-GB" altLang="zh-CN" sz="1200" dirty="0"/>
              <a:t>You have been logged out.</a:t>
            </a:r>
            <a:br>
              <a:rPr lang="en-GB" altLang="zh-CN" sz="1200" dirty="0"/>
            </a:br>
            <a:r>
              <a:rPr lang="en-GB" altLang="zh-CN" sz="1200" dirty="0"/>
              <a:t>        </a:t>
            </a:r>
            <a:r>
              <a:rPr lang="en-GB" altLang="zh-CN" sz="1200" dirty="0">
                <a:solidFill>
                  <a:srgbClr val="E8BF6A"/>
                </a:solidFill>
              </a:rPr>
              <a:t>&lt;/div&gt;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&lt;form </a:t>
            </a:r>
            <a:r>
              <a:rPr lang="en-GB" altLang="zh-CN" sz="1200" dirty="0" err="1">
                <a:solidFill>
                  <a:srgbClr val="9876AA"/>
                </a:solidFill>
              </a:rPr>
              <a:t>th</a:t>
            </a:r>
            <a:r>
              <a:rPr lang="en-GB" altLang="zh-CN" sz="1200" dirty="0" err="1">
                <a:solidFill>
                  <a:srgbClr val="BABABA"/>
                </a:solidFill>
              </a:rPr>
              <a:t>:action</a:t>
            </a:r>
            <a:r>
              <a:rPr lang="en-GB" altLang="zh-CN" sz="1200" dirty="0">
                <a:solidFill>
                  <a:srgbClr val="A5C261"/>
                </a:solidFill>
              </a:rPr>
              <a:t>="@{/login}" </a:t>
            </a:r>
            <a:r>
              <a:rPr lang="en-GB" altLang="zh-CN" sz="1200" dirty="0">
                <a:solidFill>
                  <a:srgbClr val="BABABA"/>
                </a:solidFill>
              </a:rPr>
              <a:t>method</a:t>
            </a:r>
            <a:r>
              <a:rPr lang="en-GB" altLang="zh-CN" sz="1200" dirty="0">
                <a:solidFill>
                  <a:srgbClr val="A5C261"/>
                </a:solidFill>
              </a:rPr>
              <a:t>="post"</a:t>
            </a:r>
            <a:r>
              <a:rPr lang="en-GB" altLang="zh-CN" sz="1200" dirty="0">
                <a:solidFill>
                  <a:srgbClr val="E8BF6A"/>
                </a:solidFill>
              </a:rPr>
              <a:t>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&lt;div&gt;&lt;label&gt; </a:t>
            </a:r>
            <a:r>
              <a:rPr lang="en-GB" altLang="zh-CN" sz="1200" dirty="0"/>
              <a:t>User Name : </a:t>
            </a:r>
            <a:r>
              <a:rPr lang="en-GB" altLang="zh-CN" sz="1200" dirty="0">
                <a:solidFill>
                  <a:srgbClr val="E8BF6A"/>
                </a:solidFill>
              </a:rPr>
              <a:t>&lt;input </a:t>
            </a:r>
            <a:r>
              <a:rPr lang="en-GB" altLang="zh-CN" sz="1200" dirty="0">
                <a:solidFill>
                  <a:srgbClr val="BABABA"/>
                </a:solidFill>
              </a:rPr>
              <a:t>type</a:t>
            </a:r>
            <a:r>
              <a:rPr lang="en-GB" altLang="zh-CN" sz="1200" dirty="0">
                <a:solidFill>
                  <a:srgbClr val="A5C261"/>
                </a:solidFill>
              </a:rPr>
              <a:t>="text" </a:t>
            </a:r>
            <a:r>
              <a:rPr lang="en-GB" altLang="zh-CN" sz="1200" dirty="0">
                <a:solidFill>
                  <a:srgbClr val="BABABA"/>
                </a:solidFill>
              </a:rPr>
              <a:t>name</a:t>
            </a:r>
            <a:r>
              <a:rPr lang="en-GB" altLang="zh-CN" sz="1200" dirty="0">
                <a:solidFill>
                  <a:srgbClr val="A5C261"/>
                </a:solidFill>
              </a:rPr>
              <a:t>="username"</a:t>
            </a:r>
            <a:r>
              <a:rPr lang="en-GB" altLang="zh-CN" sz="1200" dirty="0">
                <a:solidFill>
                  <a:srgbClr val="E8BF6A"/>
                </a:solidFill>
              </a:rPr>
              <a:t>/&gt; &lt;/label&gt;&lt;/div&gt;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&lt;div&gt;&lt;label&gt; </a:t>
            </a:r>
            <a:r>
              <a:rPr lang="en-GB" altLang="zh-CN" sz="1200" dirty="0"/>
              <a:t>Password: </a:t>
            </a:r>
            <a:r>
              <a:rPr lang="en-GB" altLang="zh-CN" sz="1200" dirty="0">
                <a:solidFill>
                  <a:srgbClr val="E8BF6A"/>
                </a:solidFill>
              </a:rPr>
              <a:t>&lt;input </a:t>
            </a:r>
            <a:r>
              <a:rPr lang="en-GB" altLang="zh-CN" sz="1200" dirty="0">
                <a:solidFill>
                  <a:srgbClr val="BABABA"/>
                </a:solidFill>
              </a:rPr>
              <a:t>type</a:t>
            </a:r>
            <a:r>
              <a:rPr lang="en-GB" altLang="zh-CN" sz="1200" dirty="0">
                <a:solidFill>
                  <a:srgbClr val="A5C261"/>
                </a:solidFill>
              </a:rPr>
              <a:t>="password" </a:t>
            </a:r>
            <a:r>
              <a:rPr lang="en-GB" altLang="zh-CN" sz="1200" dirty="0">
                <a:solidFill>
                  <a:srgbClr val="BABABA"/>
                </a:solidFill>
              </a:rPr>
              <a:t>name</a:t>
            </a:r>
            <a:r>
              <a:rPr lang="en-GB" altLang="zh-CN" sz="1200" dirty="0">
                <a:solidFill>
                  <a:srgbClr val="A5C261"/>
                </a:solidFill>
              </a:rPr>
              <a:t>="password"</a:t>
            </a:r>
            <a:r>
              <a:rPr lang="en-GB" altLang="zh-CN" sz="1200" dirty="0">
                <a:solidFill>
                  <a:srgbClr val="E8BF6A"/>
                </a:solidFill>
              </a:rPr>
              <a:t>/&gt; &lt;/label&gt;&lt;/div&gt;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    &lt;div&gt;&lt;input </a:t>
            </a:r>
            <a:r>
              <a:rPr lang="en-GB" altLang="zh-CN" sz="1200" dirty="0">
                <a:solidFill>
                  <a:srgbClr val="BABABA"/>
                </a:solidFill>
              </a:rPr>
              <a:t>type</a:t>
            </a:r>
            <a:r>
              <a:rPr lang="en-GB" altLang="zh-CN" sz="1200" dirty="0">
                <a:solidFill>
                  <a:srgbClr val="A5C261"/>
                </a:solidFill>
              </a:rPr>
              <a:t>="submit" </a:t>
            </a:r>
            <a:r>
              <a:rPr lang="en-GB" altLang="zh-CN" sz="1200" dirty="0">
                <a:solidFill>
                  <a:srgbClr val="BABABA"/>
                </a:solidFill>
              </a:rPr>
              <a:t>value</a:t>
            </a:r>
            <a:r>
              <a:rPr lang="en-GB" altLang="zh-CN" sz="1200" dirty="0">
                <a:solidFill>
                  <a:srgbClr val="A5C261"/>
                </a:solidFill>
              </a:rPr>
              <a:t>="Sign In"</a:t>
            </a:r>
            <a:r>
              <a:rPr lang="en-GB" altLang="zh-CN" sz="1200" dirty="0">
                <a:solidFill>
                  <a:srgbClr val="E8BF6A"/>
                </a:solidFill>
              </a:rPr>
              <a:t>/&gt;&lt;/div&gt;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    &lt;/form&gt;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    &lt;/body&gt;</a:t>
            </a:r>
            <a:br>
              <a:rPr lang="en-GB" altLang="zh-CN" sz="1200" dirty="0">
                <a:solidFill>
                  <a:srgbClr val="E8BF6A"/>
                </a:solidFill>
              </a:rPr>
            </a:br>
            <a:r>
              <a:rPr lang="en-GB" altLang="zh-CN" sz="1200" dirty="0">
                <a:solidFill>
                  <a:srgbClr val="E8BF6A"/>
                </a:solidFill>
              </a:rPr>
              <a:t>&lt;/html&gt;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PP_MARK_KEY" val="91d10e7a-8c6c-4c0b-80ae-1d03a6510525"/>
  <p:tag name="COMMONDATA" val="eyJoZGlkIjoiMmI2Y2RmNTUyOTczOGJhOTliNTg4NWMyMmQ4YTkzNjMifQ=="/>
</p:tagLst>
</file>

<file path=ppt/theme/theme1.xml><?xml version="1.0" encoding="utf-8"?>
<a:theme xmlns:a="http://schemas.openxmlformats.org/drawingml/2006/main" name="Office 主题​​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27474</Words>
  <Application>WPS 演示</Application>
  <PresentationFormat>全屏显示(16:9)</PresentationFormat>
  <Paragraphs>656</Paragraphs>
  <Slides>52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8" baseType="lpstr">
      <vt:lpstr>Arial</vt:lpstr>
      <vt:lpstr>宋体</vt:lpstr>
      <vt:lpstr>Wingdings</vt:lpstr>
      <vt:lpstr>Tahoma</vt:lpstr>
      <vt:lpstr>新宋体</vt:lpstr>
      <vt:lpstr>微软雅黑</vt:lpstr>
      <vt:lpstr>Cambria</vt:lpstr>
      <vt:lpstr>Times New Roman</vt:lpstr>
      <vt:lpstr>幼圆</vt:lpstr>
      <vt:lpstr>等线</vt:lpstr>
      <vt:lpstr>Calibri</vt:lpstr>
      <vt:lpstr>Arial Unicode MS</vt:lpstr>
      <vt:lpstr>楷体_GB2312</vt:lpstr>
      <vt:lpstr>Menlo</vt:lpstr>
      <vt:lpstr>Segoe Print</vt:lpstr>
      <vt:lpstr>Office 主题​​</vt:lpstr>
      <vt:lpstr>Architecture of Enterprise Applications 07 Security </vt:lpstr>
      <vt:lpstr>Contents and Objectives</vt:lpstr>
      <vt:lpstr>Spring Security</vt:lpstr>
      <vt:lpstr>Spring Security - Login Sample</vt:lpstr>
      <vt:lpstr>Login Sample</vt:lpstr>
      <vt:lpstr>Spring Security - Login Sample</vt:lpstr>
      <vt:lpstr>Spring Security - Login Sample</vt:lpstr>
      <vt:lpstr>Login Sample</vt:lpstr>
      <vt:lpstr>Login Sample</vt:lpstr>
      <vt:lpstr>Login Sample</vt:lpstr>
      <vt:lpstr>React + Spring Security: Front-end</vt:lpstr>
      <vt:lpstr>React + Spring Security: Front-end</vt:lpstr>
      <vt:lpstr>React + Spring Security: Back-end</vt:lpstr>
      <vt:lpstr>React + Spring Security: Back-end</vt:lpstr>
      <vt:lpstr>React + Spring Security: Back-end</vt:lpstr>
      <vt:lpstr>React + Spring Security: Back-end</vt:lpstr>
      <vt:lpstr>Run the application</vt:lpstr>
      <vt:lpstr>Digital Signatures</vt:lpstr>
      <vt:lpstr>Message Digests</vt:lpstr>
      <vt:lpstr>Message Digests</vt:lpstr>
      <vt:lpstr>Message Digests</vt:lpstr>
      <vt:lpstr>Message Signing</vt:lpstr>
      <vt:lpstr>Message Signing</vt:lpstr>
      <vt:lpstr>Message Signing</vt:lpstr>
      <vt:lpstr>X.509 Certificate</vt:lpstr>
      <vt:lpstr>X.509 Certificate</vt:lpstr>
      <vt:lpstr>X.509 Certificate</vt:lpstr>
      <vt:lpstr>X.509 Certificate</vt:lpstr>
      <vt:lpstr>Authentication Problem</vt:lpstr>
      <vt:lpstr>Authentication Problem</vt:lpstr>
      <vt:lpstr>Certificate Signing</vt:lpstr>
      <vt:lpstr>Certificate Signing</vt:lpstr>
      <vt:lpstr>Code Signing</vt:lpstr>
      <vt:lpstr>JAR File Signing</vt:lpstr>
      <vt:lpstr>JAR File Signing</vt:lpstr>
      <vt:lpstr>Software Developer Certificates</vt:lpstr>
      <vt:lpstr>Symmetric Ciphers</vt:lpstr>
      <vt:lpstr>Symmetric Ciphers</vt:lpstr>
      <vt:lpstr>Key generation</vt:lpstr>
      <vt:lpstr>Cipher Streams</vt:lpstr>
      <vt:lpstr>Cipher Streams</vt:lpstr>
      <vt:lpstr>Public Key Ciphers</vt:lpstr>
      <vt:lpstr>Introduction to SSL/TLS</vt:lpstr>
      <vt:lpstr>SSL in Tomcat</vt:lpstr>
      <vt:lpstr>Configuration in Tomcat</vt:lpstr>
      <vt:lpstr>Configuration in Tomcat</vt:lpstr>
      <vt:lpstr>Test SSL in Tomcat</vt:lpstr>
      <vt:lpstr>Test SSL in Tomcat</vt:lpstr>
      <vt:lpstr>Test SSL in Tomcat</vt:lpstr>
      <vt:lpstr>Test SSL in Tomcat</vt:lpstr>
      <vt:lpstr>References</vt:lpstr>
      <vt:lpstr>PowerPoint 演示文稿</vt:lpstr>
    </vt:vector>
  </TitlesOfParts>
  <Company>REINS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REINS PPT</dc:title>
  <dc:creator>REINS</dc:creator>
  <dc:subject>REINS BLUE</dc:subject>
  <cp:lastModifiedBy>李昱翰</cp:lastModifiedBy>
  <cp:revision>1347</cp:revision>
  <cp:lastPrinted>2019-02-28T05:27:00Z</cp:lastPrinted>
  <dcterms:created xsi:type="dcterms:W3CDTF">2011-12-13T14:18:00Z</dcterms:created>
  <dcterms:modified xsi:type="dcterms:W3CDTF">2022-10-19T07:26:29Z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663B56209CD748E19E47D0860B61EDC2</vt:lpwstr>
  </property>
  <property fmtid="{D5CDD505-2E9C-101B-9397-08002B2CF9AE}" pid="3" name="KSOProductBuildVer">
    <vt:lpwstr>2052-11.1.0.12598</vt:lpwstr>
  </property>
</Properties>
</file>