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</p:sldMasterIdLst>
  <p:notesMasterIdLst>
    <p:notesMasterId r:id="rId28"/>
  </p:notesMasterIdLst>
  <p:sldIdLst>
    <p:sldId id="256" r:id="rId3"/>
    <p:sldId id="538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7" r:id="rId21"/>
    <p:sldId id="568" r:id="rId22"/>
    <p:sldId id="569" r:id="rId23"/>
    <p:sldId id="570" r:id="rId24"/>
    <p:sldId id="571" r:id="rId25"/>
    <p:sldId id="572" r:id="rId26"/>
    <p:sldId id="507" r:id="rId27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40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8" r:id="rId50"/>
    <p:sldId id="259" r:id="rId51"/>
  </p:sldIdLst>
  <p:sldSz cx="9144000" cy="5143500" type="screen16x9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8" autoAdjust="0"/>
    <p:restoredTop sz="86185" autoAdjust="0"/>
  </p:normalViewPr>
  <p:slideViewPr>
    <p:cSldViewPr>
      <p:cViewPr varScale="1">
        <p:scale>
          <a:sx n="135" d="100"/>
          <a:sy n="135" d="100"/>
        </p:scale>
        <p:origin x="11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新宋体" panose="0201060903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anose="020B0604030504040204" pitchFamily="34" charset="0"/>
          <a:ea typeface="微软雅黑" panose="020B0503020204020204" pitchFamily="34" charset="-122"/>
          <a:cs typeface="Tahoma" panose="020B060403050404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Cambria" panose="02040503050406030204" pitchFamily="18" charset="0"/>
          <a:ea typeface="新宋体" panose="02010609030101010101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eins.se.sjtu.edu.cn/~chen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apereo.org/projects/uportal/uportal-commun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hyperlink" Target="https://www.cnblogs.com/cac2020/p/13719609.html" TargetMode="External"/><Relationship Id="rId7" Type="http://schemas.openxmlformats.org/officeDocument/2006/relationships/hyperlink" Target="https://www.apereo.org/projects/cas" TargetMode="External"/><Relationship Id="rId6" Type="http://schemas.openxmlformats.org/officeDocument/2006/relationships/hyperlink" Target="http://en.wikipedia.org/wiki/Kerberos_(protocol)" TargetMode="External"/><Relationship Id="rId5" Type="http://schemas.openxmlformats.org/officeDocument/2006/relationships/hyperlink" Target="http://web.mit.edu/kerberos/" TargetMode="External"/><Relationship Id="rId4" Type="http://schemas.openxmlformats.org/officeDocument/2006/relationships/hyperlink" Target="http://en.wikipedia.org/wiki/Single_sign-on" TargetMode="External"/><Relationship Id="rId3" Type="http://schemas.openxmlformats.org/officeDocument/2006/relationships/hyperlink" Target="https://blog.csdn.net/AkiraNicky/article/details/99307713" TargetMode="External"/><Relationship Id="rId2" Type="http://schemas.openxmlformats.org/officeDocument/2006/relationships/hyperlink" Target="https://auth0.com/resources/ebooks/jwt-handbook/thankyou" TargetMode="External"/><Relationship Id="rId1" Type="http://schemas.openxmlformats.org/officeDocument/2006/relationships/hyperlink" Target="https://jwt.io/introduction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tools.ietf.org/html/rfc7519#section-4.3" TargetMode="External"/><Relationship Id="rId3" Type="http://schemas.openxmlformats.org/officeDocument/2006/relationships/hyperlink" Target="https://www.iana.org/assignments/jwt/jwt.xhtml" TargetMode="External"/><Relationship Id="rId2" Type="http://schemas.openxmlformats.org/officeDocument/2006/relationships/hyperlink" Target="https://tools.ietf.org/html/rfc7519#section-4.2" TargetMode="External"/><Relationship Id="rId1" Type="http://schemas.openxmlformats.org/officeDocument/2006/relationships/hyperlink" Target="https://tools.ietf.org/html/rfc7519#section-4.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08</a:t>
            </a:r>
            <a:br>
              <a:rPr lang="en-US" altLang="zh-CN" sz="2400" dirty="0"/>
            </a:br>
            <a:r>
              <a:rPr lang="en-US" altLang="zh-CN" sz="2400" dirty="0"/>
              <a:t>Security 2</a:t>
            </a:r>
            <a:endParaRPr lang="zh-CN" altLang="en-US" sz="135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幼圆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  <a:endParaRPr lang="en-US" altLang="zh-CN" i="1" dirty="0"/>
          </a:p>
          <a:p>
            <a:r>
              <a:rPr lang="en-US" altLang="zh-CN" dirty="0"/>
              <a:t>Shanghai Jiao Tong University</a:t>
            </a:r>
            <a:endParaRPr lang="en-US" altLang="zh-CN" dirty="0"/>
          </a:p>
          <a:p>
            <a:r>
              <a:rPr lang="en-US" altLang="zh-CN" dirty="0"/>
              <a:t>Shanghai, China</a:t>
            </a:r>
            <a:endParaRPr lang="en-US" altLang="zh-CN" dirty="0"/>
          </a:p>
          <a:p>
            <a:r>
              <a:rPr lang="en-US" altLang="zh-CN" u="sng" dirty="0">
                <a:hlinkClick r:id="rId1"/>
              </a:rPr>
              <a:t>http://reins.se.sjtu.edu.cn/~chenhp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The following shows a JWT that has the previous header and payload encoded, and it is signed with a secret.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 descr="Encoded JW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Putting all together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 descr="JWT.io Debugg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84" y="519522"/>
            <a:ext cx="4374232" cy="49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 JSON Web Tokens work?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authentication,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the user successfully logs in using their credentials, a JSON Web Token will be returned.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Since tokens are credentials, great care must be taken to prevent security issues.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 general, you should </a:t>
            </a:r>
            <a:r>
              <a:rPr kumimoji="1" lang="en-US" altLang="zh-CN" dirty="0">
                <a:solidFill>
                  <a:srgbClr val="FF0000"/>
                </a:solidFill>
              </a:rPr>
              <a:t>not keep tokens longer than required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You also should </a:t>
            </a:r>
            <a:r>
              <a:rPr kumimoji="1" lang="en-US" altLang="zh-CN" dirty="0">
                <a:solidFill>
                  <a:srgbClr val="FF0000"/>
                </a:solidFill>
              </a:rPr>
              <a:t>not store sensitive session data in browser storage</a:t>
            </a:r>
            <a:r>
              <a:rPr kumimoji="1" lang="en-US" altLang="zh-CN" dirty="0"/>
              <a:t> due to lack of security.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Whenever the user wants to access a protected route or resource,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user agent should send the JWT, typically in the Authorization </a:t>
            </a:r>
            <a:r>
              <a:rPr kumimoji="1" lang="en-US" altLang="zh-CN" dirty="0">
                <a:solidFill>
                  <a:srgbClr val="FF0000"/>
                </a:solidFill>
              </a:rPr>
              <a:t>header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 JSON Web Tokens work?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following diagram shows how a JWT is obtained and used to access APIs or resources: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098" name="Picture 2" descr="How does a JSON Web Token wor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7" y="1576263"/>
            <a:ext cx="8443045" cy="3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2500" dirty="0" err="1">
                <a:effectLst/>
              </a:rPr>
              <a:t>TokenController</a:t>
            </a:r>
            <a:r>
              <a:rPr lang="en-US" altLang="zh-CN" sz="2500" dirty="0" err="1"/>
              <a:t>.java</a:t>
            </a:r>
            <a:endParaRPr lang="en-US" altLang="zh-CN" sz="2500" dirty="0">
              <a:effectLst/>
            </a:endParaRPr>
          </a:p>
          <a:p>
            <a:pPr marL="300355" lvl="1" indent="0">
              <a:buNone/>
            </a:pP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RestController</a:t>
            </a:r>
            <a:br>
              <a:rPr lang="en-US" altLang="zh-CN" sz="1800" dirty="0">
                <a:solidFill>
                  <a:srgbClr val="808000"/>
                </a:solidFill>
                <a:effectLst/>
              </a:rPr>
            </a:br>
            <a:r>
              <a:rPr lang="en-US" altLang="zh-CN" sz="18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en-US" altLang="zh-CN" sz="1800" dirty="0" err="1"/>
              <a:t>TokenController</a:t>
            </a:r>
            <a:r>
              <a:rPr lang="en-US" altLang="zh-CN" sz="1800" dirty="0"/>
              <a:t> {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@Resource</a:t>
            </a:r>
            <a:br>
              <a:rPr lang="en-US" altLang="zh-CN" sz="1800" dirty="0">
                <a:solidFill>
                  <a:srgbClr val="808000"/>
                </a:solidFill>
                <a:effectLst/>
              </a:rPr>
            </a:br>
            <a:r>
              <a:rPr lang="en-US" altLang="zh-CN" sz="18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altLang="zh-CN" sz="1800" dirty="0" err="1"/>
              <a:t>JwtConfig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8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zh-CN" altLang="en-US" sz="1800" dirty="0"/>
              <a:t>    </a:t>
            </a:r>
            <a:endParaRPr lang="en-US" altLang="zh-CN" sz="1800" dirty="0"/>
          </a:p>
          <a:p>
            <a:pPr marL="300355" lvl="1" indent="0">
              <a:buNone/>
            </a:pPr>
            <a:r>
              <a:rPr lang="zh-CN" altLang="en-US" sz="18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PostMapping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“/login”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login (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RequestParam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“</a:t>
            </a:r>
            <a:r>
              <a:rPr lang="en-US" altLang="zh-CN" sz="1800" b="1" dirty="0" err="1">
                <a:solidFill>
                  <a:srgbClr val="008000"/>
                </a:solidFill>
                <a:effectLst/>
              </a:rPr>
              <a:t>userName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”</a:t>
            </a:r>
            <a:r>
              <a:rPr lang="en-US" altLang="zh-CN" sz="1800" dirty="0"/>
              <a:t>) String </a:t>
            </a:r>
            <a:r>
              <a:rPr lang="en-US" altLang="zh-CN" sz="1800" dirty="0" err="1"/>
              <a:t>userName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                     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RequestParam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“</a:t>
            </a:r>
            <a:r>
              <a:rPr lang="en-US" altLang="zh-CN" sz="1800" b="1" dirty="0" err="1">
                <a:solidFill>
                  <a:srgbClr val="008000"/>
                </a:solidFill>
                <a:effectLst/>
              </a:rPr>
              <a:t>passWord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”</a:t>
            </a:r>
            <a:r>
              <a:rPr lang="en-US" altLang="zh-CN" sz="1800" dirty="0"/>
              <a:t>) String </a:t>
            </a:r>
            <a:r>
              <a:rPr lang="en-US" altLang="zh-CN" sz="1800" dirty="0" err="1"/>
              <a:t>passWord</a:t>
            </a:r>
            <a:r>
              <a:rPr lang="en-US" altLang="zh-CN" sz="1800" dirty="0"/>
              <a:t>){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 =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altLang="zh-CN" sz="1800" dirty="0" err="1"/>
              <a:t>JSONObject</a:t>
            </a:r>
            <a:r>
              <a:rPr lang="en-US" altLang="zh-CN" sz="1800" dirty="0"/>
              <a:t>();</a:t>
            </a:r>
            <a:br>
              <a:rPr lang="zh-CN" altLang="en-US" sz="18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</a:br>
            <a:r>
              <a:rPr lang="zh-CN" altLang="en-US" sz="18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  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 = </a:t>
            </a:r>
            <a:r>
              <a:rPr lang="en-US" altLang="zh-CN" sz="1800" dirty="0">
                <a:solidFill>
                  <a:srgbClr val="0000FF"/>
                </a:solidFill>
                <a:effectLst/>
              </a:rPr>
              <a:t>5 </a:t>
            </a:r>
            <a:r>
              <a:rPr lang="en-US" altLang="zh-CN" sz="1800" dirty="0"/>
              <a:t>+ 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""</a:t>
            </a:r>
            <a:r>
              <a:rPr lang="en-US" altLang="zh-CN" sz="1800" dirty="0"/>
              <a:t>;//</a:t>
            </a:r>
            <a:r>
              <a:rPr lang="zh-CN" altLang="en-US" sz="1800" dirty="0"/>
              <a:t>这里只是一个模拟，实际上操作应该是去数据库检查信息是否填写正确，错误就没必要生成</a:t>
            </a:r>
            <a:r>
              <a:rPr lang="en-US" altLang="zh-CN" sz="1800" dirty="0"/>
              <a:t>token</a:t>
            </a:r>
            <a:r>
              <a:rPr lang="zh-CN" altLang="en-US" sz="1800" dirty="0"/>
              <a:t>了</a:t>
            </a:r>
            <a:br>
              <a:rPr lang="en-US" altLang="zh-CN" sz="1800" dirty="0"/>
            </a:br>
            <a:r>
              <a:rPr lang="en-US" altLang="zh-CN" sz="1800" dirty="0"/>
              <a:t>        String token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800" dirty="0" err="1"/>
              <a:t>.createToken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userId</a:t>
            </a:r>
            <a:r>
              <a:rPr lang="en-US" altLang="zh-CN" sz="1800" dirty="0"/>
              <a:t>) 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if </a:t>
            </a:r>
            <a:r>
              <a:rPr lang="en-US" altLang="zh-CN" sz="1800" dirty="0"/>
              <a:t>(!</a:t>
            </a:r>
            <a:r>
              <a:rPr lang="en-US" altLang="zh-CN" sz="1800" dirty="0" err="1"/>
              <a:t>StringUtils.</a:t>
            </a:r>
            <a:r>
              <a:rPr lang="en-US" altLang="zh-CN" sz="1800" i="1" dirty="0" err="1">
                <a:effectLst/>
              </a:rPr>
              <a:t>isEmpty</a:t>
            </a:r>
            <a:r>
              <a:rPr lang="en-US" altLang="zh-CN" sz="1800" dirty="0"/>
              <a:t>(token)) {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/>
              <a:t>json.put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</a:t>
            </a:r>
            <a:r>
              <a:rPr lang="en-US" altLang="zh-CN" sz="1800" b="1" dirty="0" err="1">
                <a:solidFill>
                  <a:srgbClr val="008000"/>
                </a:solidFill>
                <a:effectLst/>
              </a:rPr>
              <a:t>token"</a:t>
            </a:r>
            <a:r>
              <a:rPr lang="en-US" altLang="zh-CN" sz="1800" dirty="0" err="1"/>
              <a:t>,token</a:t>
            </a:r>
            <a:r>
              <a:rPr lang="en-US" altLang="zh-CN" sz="1800" dirty="0"/>
              <a:t>) ;</a:t>
            </a:r>
            <a:br>
              <a:rPr lang="en-US" altLang="zh-CN" sz="1800" dirty="0"/>
            </a:br>
            <a:r>
              <a:rPr lang="en-US" altLang="zh-CN" sz="1800" dirty="0"/>
              <a:t>        }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br>
              <a:rPr lang="en-US" altLang="zh-CN" sz="1800" i="1" dirty="0">
                <a:solidFill>
                  <a:srgbClr val="808080"/>
                </a:solidFill>
                <a:effectLst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PostMapping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"/info"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800" dirty="0"/>
              <a:t>String info (){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"info"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dirty="0"/>
            </a:br>
            <a:br>
              <a:rPr lang="en-US" altLang="zh-CN" sz="1800" i="1" dirty="0">
                <a:solidFill>
                  <a:srgbClr val="808080"/>
                </a:solidFill>
                <a:effectLst/>
              </a:rPr>
            </a:br>
            <a:r>
              <a:rPr lang="en-US" altLang="zh-CN" sz="1800" i="1" dirty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  <a:effectLst/>
              </a:rPr>
              <a:t>GetMapping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"/</a:t>
            </a:r>
            <a:r>
              <a:rPr lang="en-US" altLang="zh-CN" sz="1800" b="1" dirty="0" err="1">
                <a:solidFill>
                  <a:srgbClr val="008000"/>
                </a:solidFill>
                <a:effectLst/>
              </a:rPr>
              <a:t>getUserInfo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getUserInfo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HttpServletRequest</a:t>
            </a:r>
            <a:r>
              <a:rPr lang="en-US" altLang="zh-CN" sz="1800" dirty="0"/>
              <a:t> request){</a:t>
            </a:r>
            <a:br>
              <a:rPr lang="en-US" altLang="zh-CN" sz="1800" dirty="0"/>
            </a:br>
            <a:r>
              <a:rPr lang="en-US" altLang="zh-CN" sz="1800" dirty="0"/>
              <a:t>        String </a:t>
            </a:r>
            <a:r>
              <a:rPr lang="en-US" altLang="zh-CN" sz="1800" dirty="0" err="1"/>
              <a:t>usernameFromToken</a:t>
            </a:r>
            <a:r>
              <a:rPr lang="en-US" altLang="zh-CN" sz="1800" dirty="0"/>
              <a:t> = </a:t>
            </a:r>
            <a:r>
              <a:rPr lang="en-US" altLang="zh-CN" sz="18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800" dirty="0" err="1"/>
              <a:t>.getUsernameFromToken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request.getHeader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  <a:effectLst/>
              </a:rPr>
              <a:t>"token"</a:t>
            </a:r>
            <a:r>
              <a:rPr lang="en-US" altLang="zh-CN" sz="1800" dirty="0"/>
              <a:t>));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1800" dirty="0" err="1"/>
              <a:t>usernameFromToken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 }</a:t>
            </a:r>
            <a:br>
              <a:rPr lang="en-US" altLang="zh-CN" sz="1800" i="1" dirty="0">
                <a:solidFill>
                  <a:srgbClr val="808080"/>
                </a:solidFill>
                <a:effectLst/>
              </a:rPr>
            </a:br>
            <a:r>
              <a:rPr lang="en-US" altLang="zh-CN" sz="1800" dirty="0"/>
              <a:t>}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dirty="0" err="1">
                <a:effectLst/>
              </a:rPr>
              <a:t>JwtConfig</a:t>
            </a:r>
            <a:r>
              <a:rPr lang="en-US" altLang="zh-CN" sz="1400" dirty="0" err="1"/>
              <a:t>.java</a:t>
            </a:r>
            <a:endParaRPr lang="en-US" altLang="zh-CN" sz="1400" dirty="0">
              <a:effectLst/>
            </a:endParaRPr>
          </a:p>
          <a:p>
            <a:pPr marL="300355" lvl="1" indent="0">
              <a:buNone/>
            </a:pPr>
            <a:br>
              <a:rPr lang="en-US" altLang="zh-CN" sz="1100" dirty="0"/>
            </a:br>
            <a:r>
              <a:rPr lang="en-US" altLang="zh-CN" sz="11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100" dirty="0" err="1">
                <a:solidFill>
                  <a:srgbClr val="808000"/>
                </a:solidFill>
                <a:effectLst/>
              </a:rPr>
              <a:t>ConfigurationProperties</a:t>
            </a:r>
            <a:r>
              <a:rPr lang="en-US" altLang="zh-CN" sz="1100" dirty="0"/>
              <a:t>(prefix = </a:t>
            </a:r>
            <a:r>
              <a:rPr lang="en-US" altLang="zh-CN" sz="1100" b="1" dirty="0">
                <a:solidFill>
                  <a:srgbClr val="008000"/>
                </a:solidFill>
                <a:effectLst/>
              </a:rPr>
              <a:t>“</a:t>
            </a:r>
            <a:r>
              <a:rPr lang="en-US" altLang="zh-CN" sz="1100" b="1" dirty="0" err="1">
                <a:solidFill>
                  <a:srgbClr val="008000"/>
                </a:solidFill>
                <a:effectLst/>
              </a:rPr>
              <a:t>config.jwt</a:t>
            </a:r>
            <a:r>
              <a:rPr lang="en-US" altLang="zh-CN" sz="1100" b="1" dirty="0">
                <a:solidFill>
                  <a:srgbClr val="008000"/>
                </a:solidFill>
                <a:effectLst/>
              </a:rPr>
              <a:t>”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>
                <a:solidFill>
                  <a:srgbClr val="808000"/>
                </a:solidFill>
                <a:effectLst/>
              </a:rPr>
              <a:t>@Component</a:t>
            </a:r>
            <a:br>
              <a:rPr lang="en-US" altLang="zh-CN" sz="1100" dirty="0">
                <a:solidFill>
                  <a:srgbClr val="808000"/>
                </a:solidFill>
                <a:effectLst/>
              </a:rPr>
            </a:br>
            <a:r>
              <a:rPr lang="en-US" altLang="zh-CN" sz="11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en-US" altLang="zh-CN" sz="1100" dirty="0" err="1"/>
              <a:t>JwtConfig</a:t>
            </a:r>
            <a:r>
              <a:rPr lang="en-US" altLang="zh-CN" sz="1100" dirty="0"/>
              <a:t> {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altLang="zh-CN" sz="1100" dirty="0"/>
              <a:t>String </a:t>
            </a:r>
            <a:r>
              <a:rPr lang="en-US" altLang="zh-CN" sz="1100" b="1" dirty="0">
                <a:solidFill>
                  <a:srgbClr val="660E7A"/>
                </a:solidFill>
                <a:effectLst/>
              </a:rPr>
              <a:t>secret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private long </a:t>
            </a:r>
            <a:r>
              <a:rPr lang="en-US" altLang="zh-CN" sz="1100" b="1" dirty="0">
                <a:solidFill>
                  <a:srgbClr val="660E7A"/>
                </a:solidFill>
                <a:effectLst/>
              </a:rPr>
              <a:t>expire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altLang="zh-CN" sz="1100" dirty="0"/>
              <a:t>String </a:t>
            </a:r>
            <a:r>
              <a:rPr lang="en-US" altLang="zh-CN" sz="1100" b="1" dirty="0">
                <a:solidFill>
                  <a:srgbClr val="660E7A"/>
                </a:solidFill>
                <a:effectLst/>
              </a:rPr>
              <a:t>header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br>
              <a:rPr lang="en-US" altLang="zh-CN" sz="1100" dirty="0"/>
            </a:br>
            <a:br>
              <a:rPr lang="en-US" altLang="zh-CN" sz="1100" i="1" dirty="0">
                <a:solidFill>
                  <a:srgbClr val="808080"/>
                </a:solidFill>
                <a:effectLst/>
              </a:rPr>
            </a:br>
            <a:r>
              <a:rPr lang="en-US" altLang="zh-CN" sz="1100" i="1" dirty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100" dirty="0"/>
              <a:t>String </a:t>
            </a:r>
            <a:r>
              <a:rPr lang="en-US" altLang="zh-CN" sz="1100" dirty="0" err="1"/>
              <a:t>createToken</a:t>
            </a:r>
            <a:r>
              <a:rPr lang="en-US" altLang="zh-CN" sz="1100" dirty="0"/>
              <a:t> (String subject){</a:t>
            </a:r>
            <a:br>
              <a:rPr lang="en-US" altLang="zh-CN" sz="1100" dirty="0"/>
            </a:br>
            <a:r>
              <a:rPr lang="en-US" altLang="zh-CN" sz="1100" dirty="0"/>
              <a:t>        Date </a:t>
            </a:r>
            <a:r>
              <a:rPr lang="en-US" altLang="zh-CN" sz="1100" dirty="0" err="1"/>
              <a:t>nowDate</a:t>
            </a:r>
            <a:r>
              <a:rPr lang="en-US" altLang="zh-CN" sz="1100" dirty="0"/>
              <a:t> =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altLang="zh-CN" sz="1100" dirty="0"/>
              <a:t>Date();</a:t>
            </a:r>
            <a:br>
              <a:rPr lang="en-US" altLang="zh-CN" sz="1100" dirty="0"/>
            </a:br>
            <a:r>
              <a:rPr lang="en-US" altLang="zh-CN" sz="1100" dirty="0"/>
              <a:t>        Date </a:t>
            </a:r>
            <a:r>
              <a:rPr lang="en-US" altLang="zh-CN" sz="1100" dirty="0" err="1"/>
              <a:t>expireDate</a:t>
            </a:r>
            <a:r>
              <a:rPr lang="en-US" altLang="zh-CN" sz="1100" dirty="0"/>
              <a:t> =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new </a:t>
            </a:r>
            <a:r>
              <a:rPr lang="en-US" altLang="zh-CN" sz="1100" dirty="0"/>
              <a:t>Date(</a:t>
            </a:r>
            <a:r>
              <a:rPr lang="en-US" altLang="zh-CN" sz="1100" dirty="0" err="1"/>
              <a:t>nowDate.getTime</a:t>
            </a:r>
            <a:r>
              <a:rPr lang="en-US" altLang="zh-CN" sz="1100" dirty="0"/>
              <a:t>() + </a:t>
            </a:r>
            <a:r>
              <a:rPr lang="en-US" altLang="zh-CN" sz="1100" b="1" dirty="0">
                <a:solidFill>
                  <a:srgbClr val="660E7A"/>
                </a:solidFill>
                <a:effectLst/>
              </a:rPr>
              <a:t>expire </a:t>
            </a:r>
            <a:r>
              <a:rPr lang="en-US" altLang="zh-CN" sz="1100" dirty="0"/>
              <a:t>* </a:t>
            </a:r>
            <a:r>
              <a:rPr lang="en-US" altLang="zh-CN" sz="1100" dirty="0">
                <a:solidFill>
                  <a:srgbClr val="0000FF"/>
                </a:solidFill>
                <a:effectLst/>
              </a:rPr>
              <a:t>1000</a:t>
            </a:r>
            <a:r>
              <a:rPr lang="en-US" altLang="zh-CN" sz="1100" dirty="0"/>
              <a:t>);</a:t>
            </a:r>
            <a:br>
              <a:rPr lang="zh-CN" altLang="en-US" sz="11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</a:br>
            <a:r>
              <a:rPr lang="zh-CN" altLang="en-US" sz="11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   </a:t>
            </a:r>
            <a:r>
              <a:rPr lang="en-US" altLang="zh-CN" sz="11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1100" dirty="0" err="1"/>
              <a:t>Jwts.</a:t>
            </a:r>
            <a:r>
              <a:rPr lang="en-US" altLang="zh-CN" sz="1100" i="1" dirty="0" err="1">
                <a:effectLst/>
              </a:rPr>
              <a:t>builder</a:t>
            </a:r>
            <a:r>
              <a:rPr lang="en-US" altLang="zh-CN" sz="1100" dirty="0"/>
              <a:t>()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 err="1"/>
              <a:t>setHeaderParam</a:t>
            </a:r>
            <a:r>
              <a:rPr lang="en-US" altLang="zh-CN" sz="1100" dirty="0"/>
              <a:t>(</a:t>
            </a:r>
            <a:r>
              <a:rPr lang="en-US" altLang="zh-CN" sz="1100" b="1" dirty="0">
                <a:solidFill>
                  <a:srgbClr val="FF0000"/>
                </a:solidFill>
                <a:effectLst/>
              </a:rPr>
              <a:t>“</a:t>
            </a:r>
            <a:r>
              <a:rPr lang="en-US" altLang="zh-CN" sz="1100" b="1" dirty="0" err="1">
                <a:solidFill>
                  <a:srgbClr val="FF0000"/>
                </a:solidFill>
                <a:effectLst/>
              </a:rPr>
              <a:t>typ</a:t>
            </a:r>
            <a:r>
              <a:rPr lang="en-US" altLang="zh-CN" sz="1100" b="1" dirty="0">
                <a:solidFill>
                  <a:srgbClr val="FF0000"/>
                </a:solidFill>
                <a:effectLst/>
              </a:rPr>
              <a:t>”</a:t>
            </a:r>
            <a:r>
              <a:rPr lang="en-US" altLang="zh-CN" sz="1100" dirty="0">
                <a:solidFill>
                  <a:srgbClr val="FF0000"/>
                </a:solidFill>
              </a:rPr>
              <a:t>, </a:t>
            </a:r>
            <a:r>
              <a:rPr lang="en-US" altLang="zh-CN" sz="1100" b="1" dirty="0">
                <a:solidFill>
                  <a:srgbClr val="FF0000"/>
                </a:solidFill>
                <a:effectLst/>
              </a:rPr>
              <a:t>“JWT”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 err="1"/>
              <a:t>setSubject</a:t>
            </a:r>
            <a:r>
              <a:rPr lang="en-US" altLang="zh-CN" sz="1100" dirty="0"/>
              <a:t>(subject)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 err="1"/>
              <a:t>setIssuedAt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nowDate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 err="1"/>
              <a:t>setExpiration</a:t>
            </a:r>
            <a:r>
              <a:rPr lang="en-US" altLang="zh-CN" sz="1100" dirty="0"/>
              <a:t>(</a:t>
            </a:r>
            <a:r>
              <a:rPr lang="en-US" altLang="zh-CN" sz="1100" dirty="0" err="1"/>
              <a:t>expireDate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 err="1"/>
              <a:t>signWith</a:t>
            </a:r>
            <a:r>
              <a:rPr lang="en-US" altLang="zh-CN" sz="1100" dirty="0"/>
              <a:t>(SignatureAlgorithm.</a:t>
            </a:r>
            <a:r>
              <a:rPr lang="en-US" altLang="zh-CN" sz="1100" b="1" i="1" dirty="0">
                <a:solidFill>
                  <a:srgbClr val="660E7A"/>
                </a:solidFill>
                <a:effectLst/>
              </a:rPr>
              <a:t>HS512</a:t>
            </a:r>
            <a:r>
              <a:rPr lang="en-US" altLang="zh-CN" sz="1100" dirty="0"/>
              <a:t>, </a:t>
            </a:r>
            <a:r>
              <a:rPr lang="en-US" altLang="zh-CN" sz="1100" b="1" dirty="0">
                <a:solidFill>
                  <a:srgbClr val="660E7A"/>
                </a:solidFill>
                <a:effectLst/>
              </a:rPr>
              <a:t>secret</a:t>
            </a:r>
            <a:r>
              <a:rPr lang="en-US" altLang="zh-CN" sz="1100" dirty="0"/>
              <a:t>)</a:t>
            </a:r>
            <a:br>
              <a:rPr lang="en-US" altLang="zh-CN" sz="1100" dirty="0"/>
            </a:br>
            <a:r>
              <a:rPr lang="en-US" altLang="zh-CN" sz="1100" dirty="0"/>
              <a:t>                .</a:t>
            </a:r>
            <a:r>
              <a:rPr lang="en-US" altLang="zh-CN" sz="1100" dirty="0">
                <a:solidFill>
                  <a:srgbClr val="FF0000"/>
                </a:solidFill>
              </a:rPr>
              <a:t>compact()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br>
              <a:rPr lang="en-US" altLang="zh-CN" sz="1100" i="1" dirty="0">
                <a:solidFill>
                  <a:srgbClr val="808080"/>
                </a:solidFill>
                <a:effectLst/>
              </a:rPr>
            </a:br>
            <a:endParaRPr kumimoji="1"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716016" y="519522"/>
            <a:ext cx="4320480" cy="3940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</a:t>
            </a:r>
            <a:r>
              <a:rPr lang="en-US" altLang="zh-CN" sz="1100" b="1" dirty="0">
                <a:solidFill>
                  <a:srgbClr val="000080"/>
                </a:solidFill>
              </a:rPr>
              <a:t>public </a:t>
            </a:r>
            <a:r>
              <a:rPr lang="en-US" altLang="zh-CN" sz="1100" dirty="0"/>
              <a:t>Claims </a:t>
            </a:r>
            <a:r>
              <a:rPr lang="en-US" altLang="zh-CN" sz="1100" dirty="0" err="1"/>
              <a:t>getTokenClaim</a:t>
            </a:r>
            <a:r>
              <a:rPr lang="en-US" altLang="zh-CN" sz="1100" dirty="0"/>
              <a:t> (String token)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try </a:t>
            </a:r>
            <a:r>
              <a:rPr lang="en-US" altLang="zh-CN" sz="1100" dirty="0"/>
              <a:t>{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</a:t>
            </a:r>
            <a:r>
              <a:rPr lang="en-US" altLang="zh-CN" sz="1100" dirty="0" err="1"/>
              <a:t>Jwts.</a:t>
            </a:r>
            <a:r>
              <a:rPr lang="en-US" altLang="zh-CN" sz="1100" i="1" dirty="0" err="1"/>
              <a:t>parser</a:t>
            </a:r>
            <a:r>
              <a:rPr lang="en-US" altLang="zh-CN" sz="1100" dirty="0"/>
              <a:t>().</a:t>
            </a:r>
            <a:r>
              <a:rPr lang="en-US" altLang="zh-CN" sz="1100" dirty="0" err="1"/>
              <a:t>setSigningKey</a:t>
            </a:r>
            <a:r>
              <a:rPr lang="en-US" altLang="zh-CN" sz="1100" dirty="0"/>
              <a:t>(</a:t>
            </a:r>
            <a:r>
              <a:rPr lang="en-US" altLang="zh-CN" sz="1100" b="1" dirty="0">
                <a:solidFill>
                  <a:srgbClr val="660E7A"/>
                </a:solidFill>
              </a:rPr>
              <a:t>secret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/>
              <a:t>                                                             </a:t>
            </a:r>
            <a:r>
              <a:rPr lang="en-US" altLang="zh-CN" sz="1100" dirty="0"/>
              <a:t>.</a:t>
            </a:r>
            <a:r>
              <a:rPr lang="en-US" altLang="zh-CN" sz="1100" dirty="0" err="1"/>
              <a:t>parseClaimsJws</a:t>
            </a:r>
            <a:r>
              <a:rPr lang="en-US" altLang="zh-CN" sz="1100" dirty="0"/>
              <a:t>(token).</a:t>
            </a:r>
            <a:r>
              <a:rPr lang="en-US" altLang="zh-CN" sz="1100" dirty="0" err="1"/>
              <a:t>getBody</a:t>
            </a:r>
            <a:r>
              <a:rPr lang="en-US" altLang="zh-CN" sz="1100" dirty="0"/>
              <a:t>();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r>
              <a:rPr lang="en-US" altLang="zh-CN" sz="1100" b="1" dirty="0">
                <a:solidFill>
                  <a:srgbClr val="000080"/>
                </a:solidFill>
              </a:rPr>
              <a:t>catch </a:t>
            </a:r>
            <a:r>
              <a:rPr lang="en-US" altLang="zh-CN" sz="1100" dirty="0"/>
              <a:t>(Exception e){</a:t>
            </a: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null</a:t>
            </a:r>
            <a:r>
              <a:rPr lang="en-US" altLang="zh-CN" sz="1100" dirty="0"/>
              <a:t>;</a:t>
            </a: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    </a:t>
            </a: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</a:t>
            </a:r>
            <a:r>
              <a:rPr lang="en-US" altLang="zh-CN" sz="1100" b="1" dirty="0">
                <a:solidFill>
                  <a:srgbClr val="000080"/>
                </a:solidFill>
              </a:rPr>
              <a:t>public </a:t>
            </a:r>
            <a:r>
              <a:rPr lang="en-US" altLang="zh-CN" sz="1100" b="1" dirty="0" err="1">
                <a:solidFill>
                  <a:srgbClr val="000080"/>
                </a:solidFill>
              </a:rPr>
              <a:t>boolean</a:t>
            </a:r>
            <a:r>
              <a:rPr lang="en-US" altLang="zh-CN" sz="1100" b="1" dirty="0">
                <a:solidFill>
                  <a:srgbClr val="000080"/>
                </a:solidFill>
              </a:rPr>
              <a:t> </a:t>
            </a:r>
            <a:r>
              <a:rPr lang="en-US" altLang="zh-CN" sz="1100" dirty="0" err="1"/>
              <a:t>isTokenExpired</a:t>
            </a:r>
            <a:r>
              <a:rPr lang="en-US" altLang="zh-CN" sz="1100" dirty="0"/>
              <a:t> (Date </a:t>
            </a:r>
            <a:r>
              <a:rPr lang="en-US" altLang="zh-CN" sz="1100" dirty="0" err="1"/>
              <a:t>expirationTime</a:t>
            </a:r>
            <a:r>
              <a:rPr lang="en-US" altLang="zh-CN" sz="1100" dirty="0"/>
              <a:t>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</a:t>
            </a:r>
            <a:r>
              <a:rPr lang="en-US" altLang="zh-CN" sz="1100" dirty="0" err="1"/>
              <a:t>expirationTime.before</a:t>
            </a:r>
            <a:r>
              <a:rPr lang="en-US" altLang="zh-CN" sz="1100" dirty="0"/>
              <a:t>(</a:t>
            </a:r>
            <a:r>
              <a:rPr lang="en-US" altLang="zh-CN" sz="1100" b="1" dirty="0">
                <a:solidFill>
                  <a:srgbClr val="000080"/>
                </a:solidFill>
              </a:rPr>
              <a:t>new </a:t>
            </a:r>
            <a:r>
              <a:rPr lang="en-US" altLang="zh-CN" sz="1100" dirty="0"/>
              <a:t>Date());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zh-CN" altLang="en-US" sz="1100" dirty="0"/>
              <a:t>    </a:t>
            </a:r>
            <a:r>
              <a:rPr lang="en-US" altLang="zh-CN" sz="1100" b="1" dirty="0">
                <a:solidFill>
                  <a:srgbClr val="000080"/>
                </a:solidFill>
              </a:rPr>
              <a:t>public </a:t>
            </a:r>
            <a:r>
              <a:rPr lang="en-US" altLang="zh-CN" sz="1100" dirty="0"/>
              <a:t>Date </a:t>
            </a:r>
            <a:r>
              <a:rPr lang="en-US" altLang="zh-CN" sz="1100" dirty="0" err="1"/>
              <a:t>getExpirationDateFromToken</a:t>
            </a:r>
            <a:r>
              <a:rPr lang="en-US" altLang="zh-CN" sz="1100" dirty="0"/>
              <a:t>(String token)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</a:t>
            </a:r>
            <a:r>
              <a:rPr lang="en-US" altLang="zh-CN" sz="1100" dirty="0" err="1"/>
              <a:t>getTokenClaim</a:t>
            </a:r>
            <a:r>
              <a:rPr lang="en-US" altLang="zh-CN" sz="1100" dirty="0"/>
              <a:t>(token).</a:t>
            </a:r>
            <a:r>
              <a:rPr lang="en-US" altLang="zh-CN" sz="1100" dirty="0" err="1"/>
              <a:t>getExpiration</a:t>
            </a:r>
            <a:r>
              <a:rPr lang="en-US" altLang="zh-CN" sz="1100" dirty="0"/>
              <a:t>();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</a:t>
            </a:r>
            <a:r>
              <a:rPr lang="en-US" altLang="zh-CN" sz="1100" b="1" dirty="0">
                <a:solidFill>
                  <a:srgbClr val="000080"/>
                </a:solidFill>
              </a:rPr>
              <a:t>public </a:t>
            </a:r>
            <a:r>
              <a:rPr lang="en-US" altLang="zh-CN" sz="1100" dirty="0"/>
              <a:t>String </a:t>
            </a:r>
            <a:r>
              <a:rPr lang="en-US" altLang="zh-CN" sz="1100" dirty="0" err="1"/>
              <a:t>getUsernameFromToken</a:t>
            </a:r>
            <a:r>
              <a:rPr lang="en-US" altLang="zh-CN" sz="1100" dirty="0"/>
              <a:t>(String token)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</a:t>
            </a:r>
            <a:r>
              <a:rPr lang="en-US" altLang="zh-CN" sz="1100" dirty="0" err="1"/>
              <a:t>getTokenClaim</a:t>
            </a:r>
            <a:r>
              <a:rPr lang="en-US" altLang="zh-CN" sz="1100" dirty="0"/>
              <a:t>(token).</a:t>
            </a:r>
            <a:r>
              <a:rPr lang="en-US" altLang="zh-CN" sz="1100" dirty="0" err="1"/>
              <a:t>getSubject</a:t>
            </a:r>
            <a:r>
              <a:rPr lang="en-US" altLang="zh-CN" sz="1100" dirty="0"/>
              <a:t>();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</a:t>
            </a:r>
            <a:r>
              <a:rPr lang="en-US" altLang="zh-CN" sz="1100" b="1" dirty="0">
                <a:solidFill>
                  <a:srgbClr val="000080"/>
                </a:solidFill>
              </a:rPr>
              <a:t>public </a:t>
            </a:r>
            <a:r>
              <a:rPr lang="en-US" altLang="zh-CN" sz="1100" dirty="0"/>
              <a:t>Date </a:t>
            </a:r>
            <a:r>
              <a:rPr lang="en-US" altLang="zh-CN" sz="1100" dirty="0" err="1"/>
              <a:t>getIssuedAtDateFromToken</a:t>
            </a:r>
            <a:r>
              <a:rPr lang="en-US" altLang="zh-CN" sz="1100" dirty="0"/>
              <a:t>(String token)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</a:t>
            </a:r>
            <a:r>
              <a:rPr lang="en-US" altLang="zh-CN" sz="1100" dirty="0" err="1"/>
              <a:t>getTokenClaim</a:t>
            </a:r>
            <a:r>
              <a:rPr lang="en-US" altLang="zh-CN" sz="1100" dirty="0"/>
              <a:t>(token).</a:t>
            </a:r>
            <a:r>
              <a:rPr lang="en-US" altLang="zh-CN" sz="1100" dirty="0" err="1"/>
              <a:t>getIssuedAt</a:t>
            </a:r>
            <a:r>
              <a:rPr lang="en-US" altLang="zh-CN" sz="1100" dirty="0"/>
              <a:t>();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endParaRPr kumimoji="1"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2500" dirty="0" err="1">
                <a:effectLst/>
              </a:rPr>
              <a:t>TokenController</a:t>
            </a:r>
            <a:r>
              <a:rPr lang="en-US" altLang="zh-CN" sz="2500" dirty="0" err="1"/>
              <a:t>.java</a:t>
            </a:r>
            <a:endParaRPr lang="en-US" altLang="zh-CN" sz="2500" dirty="0">
              <a:effectLst/>
            </a:endParaRPr>
          </a:p>
          <a:p>
            <a:pPr marL="300355" lvl="1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i="1" dirty="0">
                <a:solidFill>
                  <a:srgbClr val="808080"/>
                </a:solidFill>
                <a:effectLst/>
              </a:rPr>
              <a:t>// --------------------- getter &amp; setter ---------------------</a:t>
            </a:r>
            <a:br>
              <a:rPr lang="en-US" altLang="zh-CN" sz="2000" i="1" dirty="0">
                <a:solidFill>
                  <a:srgbClr val="808080"/>
                </a:solidFill>
                <a:effectLst/>
              </a:rPr>
            </a:br>
            <a:br>
              <a:rPr lang="en-US" altLang="zh-CN" sz="2000" i="1" dirty="0">
                <a:solidFill>
                  <a:srgbClr val="808080"/>
                </a:solidFill>
                <a:effectLst/>
              </a:rPr>
            </a:br>
            <a:r>
              <a:rPr lang="en-US" altLang="zh-CN" sz="2000" i="1" dirty="0">
                <a:solidFill>
                  <a:srgbClr val="808080"/>
                </a:solidFill>
                <a:effectLst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getSecret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secret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altLang="zh-CN" sz="2000" dirty="0" err="1"/>
              <a:t>setSecret</a:t>
            </a:r>
            <a:r>
              <a:rPr lang="en-US" altLang="zh-CN" sz="2000" dirty="0"/>
              <a:t>(String secret)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>
                <a:solidFill>
                  <a:srgbClr val="660E7A"/>
                </a:solidFill>
                <a:effectLst/>
              </a:rPr>
              <a:t>secret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2000" dirty="0"/>
              <a:t>= secret;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long </a:t>
            </a:r>
            <a:r>
              <a:rPr lang="en-US" altLang="zh-CN" sz="2000" dirty="0" err="1"/>
              <a:t>getExpire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expire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altLang="zh-CN" sz="2000" dirty="0" err="1"/>
              <a:t>setExpire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long </a:t>
            </a:r>
            <a:r>
              <a:rPr lang="en-US" altLang="zh-CN" sz="2000" dirty="0"/>
              <a:t>expire)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>
                <a:solidFill>
                  <a:srgbClr val="660E7A"/>
                </a:solidFill>
                <a:effectLst/>
              </a:rPr>
              <a:t>expire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2000" dirty="0"/>
              <a:t>= expire;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getHeader</a:t>
            </a:r>
            <a:r>
              <a:rPr lang="en-US" altLang="zh-CN" sz="2000" dirty="0"/>
              <a:t>()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header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altLang="zh-CN" sz="2000" dirty="0" err="1"/>
              <a:t>setHeader</a:t>
            </a:r>
            <a:r>
              <a:rPr lang="en-US" altLang="zh-CN" sz="2000" dirty="0"/>
              <a:t>(String header) 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altLang="zh-CN" sz="2000" dirty="0" err="1"/>
              <a:t>.</a:t>
            </a:r>
            <a:r>
              <a:rPr lang="en-US" altLang="zh-CN" sz="2000" b="1" dirty="0" err="1">
                <a:solidFill>
                  <a:srgbClr val="660E7A"/>
                </a:solidFill>
                <a:effectLst/>
              </a:rPr>
              <a:t>header</a:t>
            </a:r>
            <a:r>
              <a:rPr lang="en-US" altLang="zh-CN" sz="20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2000" dirty="0"/>
              <a:t>= header;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br>
              <a:rPr lang="en-US" altLang="zh-CN" sz="2000" dirty="0"/>
            </a:b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347592" y="843305"/>
            <a:ext cx="4688904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application.properties</a:t>
            </a:r>
            <a:endParaRPr lang="en-US" altLang="zh-CN" sz="1400" dirty="0"/>
          </a:p>
          <a:p>
            <a:pPr marL="300355" lvl="1" indent="0">
              <a:buFont typeface="Arial" panose="020B0604020202020204" pitchFamily="34" charset="0"/>
              <a:buNone/>
            </a:pPr>
            <a:r>
              <a:rPr lang="en-US" altLang="zh-CN" sz="1200" b="1" dirty="0" err="1">
                <a:solidFill>
                  <a:srgbClr val="000080"/>
                </a:solidFill>
                <a:effectLst/>
              </a:rPr>
              <a:t>config.jwt.secret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abcdefg1234567</a:t>
            </a:r>
            <a:br>
              <a:rPr lang="en-US" altLang="zh-CN" sz="1200" b="1" dirty="0">
                <a:solidFill>
                  <a:srgbClr val="008000"/>
                </a:solidFill>
                <a:effectLst/>
              </a:rPr>
            </a:br>
            <a:r>
              <a:rPr lang="en-US" altLang="zh-CN" sz="1200" b="1" dirty="0" err="1">
                <a:solidFill>
                  <a:srgbClr val="000080"/>
                </a:solidFill>
                <a:effectLst/>
              </a:rPr>
              <a:t>config.jwt.expire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0000FF"/>
                </a:solidFill>
                <a:effectLst/>
              </a:rPr>
              <a:t>3600</a:t>
            </a:r>
            <a:br>
              <a:rPr lang="en-US" altLang="zh-CN" sz="1200" b="1" dirty="0">
                <a:solidFill>
                  <a:srgbClr val="0000FF"/>
                </a:solidFill>
                <a:effectLst/>
              </a:rPr>
            </a:br>
            <a:r>
              <a:rPr lang="en-US" altLang="zh-CN" sz="1200" b="1" dirty="0" err="1">
                <a:solidFill>
                  <a:srgbClr val="000080"/>
                </a:solidFill>
                <a:effectLst/>
              </a:rPr>
              <a:t>config.jwt.header</a:t>
            </a:r>
            <a:r>
              <a:rPr lang="en-US" altLang="zh-CN" sz="1200" dirty="0"/>
              <a:t>=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token</a:t>
            </a:r>
            <a:br>
              <a:rPr lang="en-US" altLang="zh-CN" sz="1100" dirty="0"/>
            </a:br>
            <a:endParaRPr kumimoji="1"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400" dirty="0" err="1">
                <a:effectLst/>
              </a:rPr>
              <a:t>TokenInterceptor</a:t>
            </a:r>
            <a:r>
              <a:rPr lang="en-US" altLang="zh-CN" sz="1400" dirty="0" err="1"/>
              <a:t>.java</a:t>
            </a:r>
            <a:endParaRPr lang="en-US" altLang="zh-CN" sz="1400" dirty="0">
              <a:effectLst/>
            </a:endParaRPr>
          </a:p>
          <a:p>
            <a:pPr marL="300355" lvl="1" indent="0">
              <a:buNone/>
            </a:pPr>
            <a:br>
              <a:rPr lang="en-US" altLang="zh-CN" sz="1100" dirty="0"/>
            </a:br>
            <a:r>
              <a:rPr lang="en-US" altLang="zh-CN" sz="1200" dirty="0">
                <a:solidFill>
                  <a:srgbClr val="808000"/>
                </a:solidFill>
                <a:effectLst/>
              </a:rPr>
              <a:t>@Component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en-US" altLang="zh-CN" sz="1200" dirty="0" err="1"/>
              <a:t>TokenInterceptor</a:t>
            </a:r>
            <a:r>
              <a:rPr lang="en-US" altLang="zh-CN" sz="1200" dirty="0"/>
              <a:t>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extends </a:t>
            </a:r>
            <a:r>
              <a:rPr lang="en-US" altLang="zh-CN" sz="1200" dirty="0" err="1"/>
              <a:t>HandlerInterceptorAdapter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808000"/>
                </a:solidFill>
                <a:effectLst/>
              </a:rPr>
              <a:t>@Resource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altLang="zh-CN" sz="1200" dirty="0" err="1"/>
              <a:t>JwtConfig</a:t>
            </a:r>
            <a:r>
              <a:rPr lang="en-US" altLang="zh-CN" sz="1200" dirty="0"/>
              <a:t> 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2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808000"/>
                </a:solidFill>
                <a:effectLst/>
              </a:rPr>
              <a:t>@Override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200" b="1" dirty="0" err="1">
                <a:solidFill>
                  <a:srgbClr val="000080"/>
                </a:solidFill>
                <a:effectLst/>
              </a:rPr>
              <a:t>boolean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 </a:t>
            </a:r>
            <a:r>
              <a:rPr lang="en-US" altLang="zh-CN" sz="1200" dirty="0" err="1"/>
              <a:t>preHandle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HttpServletRequest</a:t>
            </a:r>
            <a:r>
              <a:rPr lang="en-US" altLang="zh-CN" sz="1200" dirty="0"/>
              <a:t> request,</a:t>
            </a:r>
            <a:br>
              <a:rPr lang="en-US" altLang="zh-CN" sz="1200" dirty="0"/>
            </a:br>
            <a:r>
              <a:rPr lang="en-US" altLang="zh-CN" sz="1200" dirty="0"/>
              <a:t>                             </a:t>
            </a:r>
            <a:r>
              <a:rPr lang="en-US" altLang="zh-CN" sz="1200" dirty="0" err="1"/>
              <a:t>HttpServletResponse</a:t>
            </a:r>
            <a:r>
              <a:rPr lang="en-US" altLang="zh-CN" sz="1200" dirty="0"/>
              <a:t> response,</a:t>
            </a:r>
            <a:br>
              <a:rPr lang="en-US" altLang="zh-CN" sz="1200" dirty="0"/>
            </a:br>
            <a:r>
              <a:rPr lang="en-US" altLang="zh-CN" sz="1200" dirty="0"/>
              <a:t>                             Object handler)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throws </a:t>
            </a:r>
            <a:r>
              <a:rPr lang="en-US" altLang="zh-CN" sz="1200" dirty="0" err="1"/>
              <a:t>SignatureException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>
                <a:solidFill>
                  <a:srgbClr val="808080"/>
                </a:solidFill>
                <a:effectLst/>
              </a:rPr>
              <a:t>/** </a:t>
            </a:r>
            <a:r>
              <a:rPr lang="zh-CN" altLang="en-US" sz="12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地址过滤 </a:t>
            </a:r>
            <a:r>
              <a:rPr lang="zh-CN" altLang="en-US" sz="1200" i="1" dirty="0">
                <a:solidFill>
                  <a:srgbClr val="808080"/>
                </a:solidFill>
                <a:effectLst/>
              </a:rPr>
              <a:t>*</a:t>
            </a:r>
            <a:r>
              <a:rPr lang="en-US" altLang="zh-CN" sz="1200" i="1" dirty="0">
                <a:solidFill>
                  <a:srgbClr val="808080"/>
                </a:solidFill>
                <a:effectLst/>
              </a:rPr>
              <a:t>/</a:t>
            </a:r>
            <a:br>
              <a:rPr lang="en-US" altLang="zh-CN" sz="1200" i="1" dirty="0">
                <a:solidFill>
                  <a:srgbClr val="808080"/>
                </a:solidFill>
                <a:effectLst/>
              </a:rPr>
            </a:br>
            <a:r>
              <a:rPr lang="en-US" altLang="zh-CN" sz="12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-US" altLang="zh-CN" sz="1200" dirty="0"/>
              <a:t>String </a:t>
            </a:r>
            <a:r>
              <a:rPr lang="en-US" altLang="zh-CN" sz="1200" dirty="0" err="1"/>
              <a:t>uri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request.getRequestURI</a:t>
            </a:r>
            <a:r>
              <a:rPr lang="en-US" altLang="zh-CN" sz="1200" dirty="0"/>
              <a:t>() 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if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uri.contains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"/login"</a:t>
            </a:r>
            <a:r>
              <a:rPr lang="en-US" altLang="zh-CN" sz="1200" dirty="0"/>
              <a:t>)){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return true 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i="1" dirty="0">
                <a:solidFill>
                  <a:srgbClr val="808080"/>
                </a:solidFill>
                <a:effectLst/>
              </a:rPr>
              <a:t>/** Token </a:t>
            </a:r>
            <a:r>
              <a:rPr lang="zh-CN" altLang="en-US" sz="1200" i="1" dirty="0">
                <a:solidFill>
                  <a:srgbClr val="808080"/>
                </a:solidFill>
                <a:effectLst/>
                <a:latin typeface="Menlo-Regular" panose="020B0609030804020204" pitchFamily="49" charset="0"/>
              </a:rPr>
              <a:t>验证 </a:t>
            </a:r>
            <a:r>
              <a:rPr lang="zh-CN" altLang="en-US" sz="1200" i="1" dirty="0">
                <a:solidFill>
                  <a:srgbClr val="808080"/>
                </a:solidFill>
                <a:effectLst/>
              </a:rPr>
              <a:t>*</a:t>
            </a:r>
            <a:r>
              <a:rPr lang="en-US" altLang="zh-CN" sz="1200" i="1" dirty="0">
                <a:solidFill>
                  <a:srgbClr val="808080"/>
                </a:solidFill>
                <a:effectLst/>
              </a:rPr>
              <a:t>/</a:t>
            </a:r>
            <a:br>
              <a:rPr lang="en-US" altLang="zh-CN" sz="1200" i="1" dirty="0">
                <a:solidFill>
                  <a:srgbClr val="808080"/>
                </a:solidFill>
                <a:effectLst/>
              </a:rPr>
            </a:br>
            <a:r>
              <a:rPr lang="en-US" altLang="zh-CN" sz="12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-US" altLang="zh-CN" sz="1200" dirty="0"/>
              <a:t>String token = </a:t>
            </a:r>
            <a:r>
              <a:rPr lang="en-US" altLang="zh-CN" sz="1200" dirty="0" err="1"/>
              <a:t>request.getHeader</a:t>
            </a:r>
            <a:r>
              <a:rPr lang="en-US" altLang="zh-CN" sz="1200" dirty="0"/>
              <a:t>(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200" dirty="0" err="1"/>
              <a:t>.getHeader</a:t>
            </a:r>
            <a:r>
              <a:rPr lang="en-US" altLang="zh-CN" sz="1200" dirty="0"/>
              <a:t>());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if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StringUtils.</a:t>
            </a:r>
            <a:r>
              <a:rPr lang="en-US" altLang="zh-CN" sz="1200" i="1" dirty="0" err="1">
                <a:effectLst/>
              </a:rPr>
              <a:t>isEmpty</a:t>
            </a:r>
            <a:r>
              <a:rPr lang="en-US" altLang="zh-CN" sz="1200" dirty="0"/>
              <a:t>(token)){</a:t>
            </a:r>
            <a:br>
              <a:rPr lang="en-US" altLang="zh-CN" sz="1200" dirty="0"/>
            </a:br>
            <a:r>
              <a:rPr lang="en-US" altLang="zh-CN" sz="1200" dirty="0"/>
              <a:t>            token = </a:t>
            </a:r>
            <a:r>
              <a:rPr lang="en-US" altLang="zh-CN" sz="1200" dirty="0" err="1"/>
              <a:t>request.getParameter</a:t>
            </a:r>
            <a:r>
              <a:rPr lang="en-US" altLang="zh-CN" sz="1200" dirty="0"/>
              <a:t>(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200" dirty="0" err="1"/>
              <a:t>.getHeader</a:t>
            </a:r>
            <a:r>
              <a:rPr lang="en-US" altLang="zh-CN" sz="1200" dirty="0"/>
              <a:t>());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if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StringUtils.</a:t>
            </a:r>
            <a:r>
              <a:rPr lang="en-US" altLang="zh-CN" sz="1200" i="1" dirty="0" err="1">
                <a:effectLst/>
              </a:rPr>
              <a:t>isEmpty</a:t>
            </a:r>
            <a:r>
              <a:rPr lang="en-US" altLang="zh-CN" sz="1200" dirty="0"/>
              <a:t>(token)){</a:t>
            </a:r>
            <a:br>
              <a:rPr lang="en-US" altLang="zh-CN" sz="1200" dirty="0"/>
            </a:br>
            <a:r>
              <a:rPr lang="en-US" altLang="zh-CN" sz="1200" dirty="0"/>
              <a:t>    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throw new </a:t>
            </a:r>
            <a:r>
              <a:rPr lang="en-US" altLang="zh-CN" sz="1200" dirty="0" err="1"/>
              <a:t>SignatureException</a:t>
            </a:r>
            <a:r>
              <a:rPr lang="en-US" altLang="zh-CN" sz="1200" dirty="0"/>
              <a:t>(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jwtConfig</a:t>
            </a:r>
            <a:r>
              <a:rPr lang="en-US" altLang="zh-CN" sz="1200" dirty="0" err="1"/>
              <a:t>.getHeader</a:t>
            </a:r>
            <a:r>
              <a:rPr lang="en-US" altLang="zh-CN" sz="1200" dirty="0"/>
              <a:t>()+ 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  <a:effectLst/>
                <a:latin typeface="Menlo-Regular" panose="020B0609030804020204" pitchFamily="49" charset="0"/>
              </a:rPr>
              <a:t>不能为空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  }</a:t>
            </a:r>
            <a:br>
              <a:rPr lang="en-US" altLang="zh-CN" sz="1200" dirty="0"/>
            </a:br>
            <a:br>
              <a:rPr lang="en-US" altLang="zh-CN" sz="1100" dirty="0"/>
            </a:br>
            <a:endParaRPr kumimoji="1"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148064" y="845073"/>
            <a:ext cx="399593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5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 sz="1100" dirty="0"/>
            </a:br>
            <a:r>
              <a:rPr lang="en-US" altLang="zh-CN" sz="1100" dirty="0"/>
              <a:t>        Claims claims = </a:t>
            </a:r>
            <a:r>
              <a:rPr lang="en-US" altLang="zh-CN" sz="1100" b="1" dirty="0">
                <a:solidFill>
                  <a:srgbClr val="000080"/>
                </a:solidFill>
              </a:rPr>
              <a:t>null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try</a:t>
            </a:r>
            <a:r>
              <a:rPr lang="en-US" altLang="zh-CN" sz="1100" dirty="0"/>
              <a:t>{</a:t>
            </a:r>
            <a:br>
              <a:rPr lang="en-US" altLang="zh-CN" sz="1100" dirty="0"/>
            </a:br>
            <a:r>
              <a:rPr lang="en-US" altLang="zh-CN" sz="1100" dirty="0"/>
              <a:t>            claims = </a:t>
            </a:r>
            <a:r>
              <a:rPr lang="en-US" altLang="zh-CN" sz="1100" b="1" dirty="0" err="1">
                <a:solidFill>
                  <a:srgbClr val="660E7A"/>
                </a:solidFill>
              </a:rPr>
              <a:t>jwtConfig</a:t>
            </a:r>
            <a:r>
              <a:rPr lang="en-US" altLang="zh-CN" sz="1100" dirty="0" err="1"/>
              <a:t>.getTokenClaim</a:t>
            </a:r>
            <a:r>
              <a:rPr lang="en-US" altLang="zh-CN" sz="1100" dirty="0"/>
              <a:t>(token);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b="1" dirty="0">
                <a:solidFill>
                  <a:srgbClr val="000080"/>
                </a:solidFill>
              </a:rPr>
              <a:t>if</a:t>
            </a:r>
            <a:r>
              <a:rPr lang="en-US" altLang="zh-CN" sz="1100" dirty="0"/>
              <a:t>(claims == </a:t>
            </a:r>
            <a:r>
              <a:rPr lang="en-US" altLang="zh-CN" sz="1100" b="1" dirty="0">
                <a:solidFill>
                  <a:srgbClr val="000080"/>
                </a:solidFill>
              </a:rPr>
              <a:t>null </a:t>
            </a:r>
            <a:r>
              <a:rPr lang="en-US" altLang="zh-CN" sz="1100" dirty="0"/>
              <a:t>|| 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b="1" dirty="0">
                <a:solidFill>
                  <a:srgbClr val="660E7A"/>
                </a:solidFill>
              </a:rPr>
              <a:t>                </a:t>
            </a:r>
            <a:r>
              <a:rPr lang="en-US" altLang="zh-CN" sz="1100" b="1" dirty="0" err="1">
                <a:solidFill>
                  <a:srgbClr val="660E7A"/>
                </a:solidFill>
              </a:rPr>
              <a:t>jwtConfig</a:t>
            </a:r>
            <a:r>
              <a:rPr lang="en-US" altLang="zh-CN" sz="1100" dirty="0" err="1"/>
              <a:t>.isTokenExpired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claims.getExpiration</a:t>
            </a:r>
            <a:r>
              <a:rPr lang="en-US" altLang="zh-CN" sz="1100" dirty="0"/>
              <a:t>())){</a:t>
            </a:r>
            <a:br>
              <a:rPr lang="en-US" altLang="zh-CN" sz="1100" dirty="0"/>
            </a:br>
            <a:r>
              <a:rPr lang="en-US" altLang="zh-CN" sz="1100" dirty="0"/>
              <a:t>                </a:t>
            </a:r>
            <a:r>
              <a:rPr lang="en-US" altLang="zh-CN" sz="1100" b="1" dirty="0">
                <a:solidFill>
                  <a:srgbClr val="000080"/>
                </a:solidFill>
              </a:rPr>
              <a:t>throw new </a:t>
            </a:r>
            <a:r>
              <a:rPr lang="en-US" altLang="zh-CN" sz="1100" dirty="0" err="1"/>
              <a:t>SignatureException</a:t>
            </a:r>
            <a:r>
              <a:rPr lang="en-US" altLang="zh-CN" sz="1100" dirty="0"/>
              <a:t>(</a:t>
            </a:r>
            <a:r>
              <a:rPr lang="en-US" altLang="zh-CN" sz="1100" b="1" dirty="0" err="1">
                <a:solidFill>
                  <a:srgbClr val="660E7A"/>
                </a:solidFill>
              </a:rPr>
              <a:t>jwtConfig</a:t>
            </a:r>
            <a:r>
              <a:rPr lang="en-US" altLang="zh-CN" sz="1100" dirty="0" err="1"/>
              <a:t>.getHeader</a:t>
            </a:r>
            <a:r>
              <a:rPr lang="en-US" altLang="zh-CN" sz="1100" dirty="0"/>
              <a:t>() 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/>
              <a:t>                     </a:t>
            </a:r>
            <a:r>
              <a:rPr lang="en-US" altLang="zh-CN" sz="1100" dirty="0"/>
              <a:t>+ 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zh-CN" altLang="en-US" sz="11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失效，请重新登录。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en-US" altLang="zh-CN" sz="1100" dirty="0"/>
              <a:t>);</a:t>
            </a:r>
            <a:br>
              <a:rPr lang="en-US" altLang="zh-CN" sz="1100" dirty="0"/>
            </a:br>
            <a:r>
              <a:rPr lang="en-US" altLang="zh-CN" sz="1100" dirty="0"/>
              <a:t>            }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r>
              <a:rPr lang="en-US" altLang="zh-CN" sz="1100" b="1" dirty="0">
                <a:solidFill>
                  <a:srgbClr val="000080"/>
                </a:solidFill>
              </a:rPr>
              <a:t>catch </a:t>
            </a:r>
            <a:r>
              <a:rPr lang="en-US" altLang="zh-CN" sz="1100" dirty="0"/>
              <a:t>(Exception e){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en-US" altLang="zh-CN" sz="1100" b="1" dirty="0">
                <a:solidFill>
                  <a:srgbClr val="000080"/>
                </a:solidFill>
              </a:rPr>
              <a:t>throw new </a:t>
            </a:r>
            <a:r>
              <a:rPr lang="en-US" altLang="zh-CN" sz="1100" dirty="0" err="1"/>
              <a:t>SignatureException</a:t>
            </a:r>
            <a:r>
              <a:rPr lang="en-US" altLang="zh-CN" sz="1100" dirty="0"/>
              <a:t>(</a:t>
            </a:r>
            <a:r>
              <a:rPr lang="en-US" altLang="zh-CN" sz="1100" b="1" dirty="0" err="1">
                <a:solidFill>
                  <a:srgbClr val="660E7A"/>
                </a:solidFill>
              </a:rPr>
              <a:t>jwtConfig</a:t>
            </a:r>
            <a:r>
              <a:rPr lang="en-US" altLang="zh-CN" sz="1100" dirty="0" err="1"/>
              <a:t>.getHeader</a:t>
            </a:r>
            <a:r>
              <a:rPr lang="en-US" altLang="zh-CN" sz="1100" dirty="0"/>
              <a:t>()</a:t>
            </a:r>
            <a:endParaRPr lang="en-US" altLang="zh-CN" sz="1100" dirty="0"/>
          </a:p>
          <a:p>
            <a:pPr marL="0" indent="0">
              <a:buNone/>
            </a:pPr>
            <a:r>
              <a:rPr lang="zh-CN" altLang="en-US" sz="1100" dirty="0"/>
              <a:t>                  </a:t>
            </a:r>
            <a:r>
              <a:rPr lang="en-US" altLang="zh-CN" sz="1100" dirty="0"/>
              <a:t> + 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zh-CN" altLang="en-US" sz="11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失效，请重新登录。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en-US" altLang="zh-CN" sz="1100" dirty="0"/>
              <a:t>);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br>
              <a:rPr lang="en-US" altLang="zh-CN" sz="1100" dirty="0"/>
            </a:b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i="1" dirty="0">
                <a:solidFill>
                  <a:srgbClr val="808080"/>
                </a:solidFill>
              </a:rPr>
              <a:t>/** </a:t>
            </a:r>
            <a:r>
              <a:rPr lang="zh-CN" altLang="en-US" sz="1100" i="1" dirty="0">
                <a:solidFill>
                  <a:srgbClr val="808080"/>
                </a:solidFill>
                <a:latin typeface="Menlo-Regular" panose="020B0609030804020204" pitchFamily="49" charset="0"/>
              </a:rPr>
              <a:t>设置 </a:t>
            </a:r>
            <a:r>
              <a:rPr lang="en-US" altLang="zh-CN" sz="1100" i="1" dirty="0" err="1">
                <a:solidFill>
                  <a:srgbClr val="808080"/>
                </a:solidFill>
              </a:rPr>
              <a:t>identityId</a:t>
            </a:r>
            <a:r>
              <a:rPr lang="en-US" altLang="zh-CN" sz="1100" i="1" dirty="0">
                <a:solidFill>
                  <a:srgbClr val="808080"/>
                </a:solidFill>
              </a:rPr>
              <a:t> </a:t>
            </a:r>
            <a:r>
              <a:rPr lang="zh-CN" altLang="en-US" sz="1100" i="1" dirty="0">
                <a:solidFill>
                  <a:srgbClr val="808080"/>
                </a:solidFill>
                <a:latin typeface="Menlo-Regular" panose="020B0609030804020204" pitchFamily="49" charset="0"/>
              </a:rPr>
              <a:t>用户身份</a:t>
            </a:r>
            <a:r>
              <a:rPr lang="en-US" altLang="zh-CN" sz="1100" i="1" dirty="0">
                <a:solidFill>
                  <a:srgbClr val="808080"/>
                </a:solidFill>
              </a:rPr>
              <a:t>ID */</a:t>
            </a:r>
            <a:br>
              <a:rPr lang="en-US" altLang="zh-CN" sz="1100" i="1" dirty="0">
                <a:solidFill>
                  <a:srgbClr val="808080"/>
                </a:solidFill>
              </a:rPr>
            </a:br>
            <a:r>
              <a:rPr lang="en-US" altLang="zh-CN" sz="1100" i="1" dirty="0">
                <a:solidFill>
                  <a:srgbClr val="808080"/>
                </a:solidFill>
              </a:rPr>
              <a:t>        </a:t>
            </a:r>
            <a:r>
              <a:rPr lang="en-US" altLang="zh-CN" sz="1100" dirty="0" err="1"/>
              <a:t>request.setAttribute</a:t>
            </a:r>
            <a:r>
              <a:rPr lang="en-US" altLang="zh-CN" sz="1100" dirty="0"/>
              <a:t>(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en-US" altLang="zh-CN" sz="1100" b="1" dirty="0" err="1">
                <a:solidFill>
                  <a:srgbClr val="008000"/>
                </a:solidFill>
              </a:rPr>
              <a:t>identityId</a:t>
            </a:r>
            <a:r>
              <a:rPr lang="en-US" altLang="zh-CN" sz="1100" b="1" dirty="0">
                <a:solidFill>
                  <a:srgbClr val="008000"/>
                </a:solidFill>
              </a:rPr>
              <a:t>"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claims.getSubject</a:t>
            </a:r>
            <a:r>
              <a:rPr lang="en-US" altLang="zh-CN" sz="1100" dirty="0"/>
              <a:t>());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b="1" dirty="0">
                <a:solidFill>
                  <a:srgbClr val="000080"/>
                </a:solidFill>
              </a:rPr>
              <a:t>return true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endParaRPr kumimoji="1" lang="zh-CN" alt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err="1">
                <a:effectLst/>
              </a:rPr>
              <a:t>WebConfig</a:t>
            </a:r>
            <a:r>
              <a:rPr lang="en-US" altLang="zh-CN" sz="1200" dirty="0" err="1"/>
              <a:t>.java</a:t>
            </a:r>
            <a:endParaRPr lang="en-US" altLang="zh-CN" sz="1200" dirty="0">
              <a:effectLst/>
            </a:endParaRPr>
          </a:p>
          <a:p>
            <a:pPr marL="300355" lvl="1" indent="0">
              <a:buNone/>
            </a:pPr>
            <a:r>
              <a:rPr lang="en-US" altLang="zh-CN" sz="1200" dirty="0">
                <a:solidFill>
                  <a:srgbClr val="808000"/>
                </a:solidFill>
                <a:effectLst/>
              </a:rPr>
              <a:t>@Configuration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en-US" altLang="zh-CN" sz="1200" dirty="0" err="1"/>
              <a:t>WebConfig</a:t>
            </a:r>
            <a:r>
              <a:rPr lang="en-US" altLang="zh-CN" sz="1200" dirty="0"/>
              <a:t>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implements </a:t>
            </a:r>
            <a:r>
              <a:rPr lang="en-US" altLang="zh-CN" sz="1200" dirty="0" err="1"/>
              <a:t>WebMvcConfigurer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808000"/>
                </a:solidFill>
                <a:effectLst/>
              </a:rPr>
              <a:t>@Resource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private </a:t>
            </a:r>
            <a:r>
              <a:rPr lang="en-US" altLang="zh-CN" sz="1200" dirty="0" err="1"/>
              <a:t>TokenInterceptor</a:t>
            </a:r>
            <a:r>
              <a:rPr lang="en-US" altLang="zh-CN" sz="1200" dirty="0"/>
              <a:t> 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tokenInterceptor</a:t>
            </a:r>
            <a:r>
              <a:rPr lang="en-US" altLang="zh-CN" sz="1200" b="1" dirty="0">
                <a:solidFill>
                  <a:srgbClr val="660E7A"/>
                </a:solidFill>
                <a:effectLst/>
              </a:rPr>
              <a:t> 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void </a:t>
            </a:r>
            <a:r>
              <a:rPr lang="en-US" altLang="zh-CN" sz="1200" dirty="0" err="1"/>
              <a:t>addInterceptors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InterceptorRegistry</a:t>
            </a:r>
            <a:r>
              <a:rPr lang="en-US" altLang="zh-CN" sz="1200" dirty="0"/>
              <a:t> registry) 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dirty="0" err="1"/>
              <a:t>registry.addInterceptor</a:t>
            </a:r>
            <a:r>
              <a:rPr lang="en-US" altLang="zh-CN" sz="1200" dirty="0"/>
              <a:t>(</a:t>
            </a:r>
            <a:r>
              <a:rPr lang="en-US" altLang="zh-CN" sz="1200" b="1" dirty="0" err="1">
                <a:solidFill>
                  <a:srgbClr val="660E7A"/>
                </a:solidFill>
                <a:effectLst/>
              </a:rPr>
              <a:t>tokenInterceptor</a:t>
            </a:r>
            <a:r>
              <a:rPr lang="en-US" altLang="zh-CN" sz="1200" dirty="0"/>
              <a:t>).</a:t>
            </a:r>
            <a:r>
              <a:rPr lang="en-US" altLang="zh-CN" sz="1200" dirty="0" err="1"/>
              <a:t>addPathPatterns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8000"/>
                </a:solidFill>
                <a:effectLst/>
              </a:rPr>
              <a:t>"/**"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lang="en-US" altLang="zh-CN" sz="1200" dirty="0"/>
          </a:p>
          <a:p>
            <a:pPr marL="300355" lvl="1" indent="0">
              <a:buNone/>
            </a:pPr>
            <a:endParaRPr lang="en-US" altLang="zh-CN" sz="1200" dirty="0"/>
          </a:p>
          <a:p>
            <a:pPr marL="285750" indent="-285750"/>
            <a:r>
              <a:rPr lang="en-US" altLang="zh-CN" sz="1200" dirty="0" err="1">
                <a:effectLst/>
              </a:rPr>
              <a:t>PermissionHandler</a:t>
            </a:r>
            <a:r>
              <a:rPr lang="en-US" altLang="zh-CN" sz="1200" dirty="0" err="1"/>
              <a:t>.java</a:t>
            </a:r>
            <a:endParaRPr kumimoji="1" lang="en-US" altLang="zh-CN" sz="1200" dirty="0"/>
          </a:p>
          <a:p>
            <a:pPr marL="300355" lvl="1" indent="0">
              <a:buNone/>
            </a:pPr>
            <a:r>
              <a:rPr lang="en-US" altLang="zh-CN" sz="12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200" dirty="0" err="1">
                <a:solidFill>
                  <a:srgbClr val="808000"/>
                </a:solidFill>
                <a:effectLst/>
              </a:rPr>
              <a:t>RestControllerAdvice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class </a:t>
            </a:r>
            <a:r>
              <a:rPr lang="en-US" altLang="zh-CN" sz="1200" dirty="0" err="1"/>
              <a:t>PermissionHandler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200" dirty="0" err="1">
                <a:solidFill>
                  <a:srgbClr val="808000"/>
                </a:solidFill>
                <a:effectLst/>
              </a:rPr>
              <a:t>ExceptionHandler</a:t>
            </a:r>
            <a:r>
              <a:rPr lang="en-US" altLang="zh-CN" sz="1200" dirty="0"/>
              <a:t>(value = { </a:t>
            </a:r>
            <a:r>
              <a:rPr lang="en-US" altLang="zh-CN" sz="1200" dirty="0" err="1"/>
              <a:t>SignatureException.</a:t>
            </a:r>
            <a:r>
              <a:rPr lang="en-US" altLang="zh-CN" sz="1200" b="1" dirty="0" err="1">
                <a:solidFill>
                  <a:srgbClr val="000080"/>
                </a:solidFill>
                <a:effectLst/>
              </a:rPr>
              <a:t>class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 </a:t>
            </a:r>
            <a:r>
              <a:rPr lang="en-US" altLang="zh-CN" sz="1200" dirty="0"/>
              <a:t>})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808000"/>
                </a:solidFill>
                <a:effectLst/>
              </a:rPr>
              <a:t>@</a:t>
            </a:r>
            <a:r>
              <a:rPr lang="en-US" altLang="zh-CN" sz="1200" dirty="0" err="1">
                <a:solidFill>
                  <a:srgbClr val="808000"/>
                </a:solidFill>
                <a:effectLst/>
              </a:rPr>
              <a:t>ResponseBody</a:t>
            </a:r>
            <a:br>
              <a:rPr lang="en-US" altLang="zh-CN" sz="1200" dirty="0">
                <a:solidFill>
                  <a:srgbClr val="808000"/>
                </a:solidFill>
                <a:effectLst/>
              </a:rPr>
            </a:br>
            <a:r>
              <a:rPr lang="en-US" altLang="zh-CN" sz="1200" dirty="0">
                <a:solidFill>
                  <a:srgbClr val="808000"/>
                </a:solidFill>
                <a:effectLst/>
              </a:rPr>
              <a:t>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public </a:t>
            </a:r>
            <a:r>
              <a:rPr lang="en-US" altLang="zh-CN" sz="1200" dirty="0"/>
              <a:t>String </a:t>
            </a:r>
            <a:r>
              <a:rPr lang="en-US" altLang="zh-CN" sz="1200" dirty="0" err="1"/>
              <a:t>authorizationException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SignatureException</a:t>
            </a:r>
            <a:r>
              <a:rPr lang="en-US" altLang="zh-CN" sz="1200" dirty="0"/>
              <a:t> e){</a:t>
            </a:r>
            <a:br>
              <a:rPr lang="en-US" altLang="zh-CN" sz="1200" dirty="0"/>
            </a:br>
            <a:r>
              <a:rPr lang="en-US" altLang="zh-CN" sz="1200" dirty="0"/>
              <a:t>        </a:t>
            </a:r>
            <a:r>
              <a:rPr lang="en-US" altLang="zh-CN" sz="1200" b="1" dirty="0">
                <a:solidFill>
                  <a:srgbClr val="000080"/>
                </a:solidFill>
                <a:effectLst/>
              </a:rPr>
              <a:t>return new </a:t>
            </a:r>
            <a:r>
              <a:rPr lang="en-US" altLang="zh-CN" sz="1200" dirty="0"/>
              <a:t>String(</a:t>
            </a:r>
            <a:r>
              <a:rPr lang="en-US" altLang="zh-CN" sz="1200" dirty="0" err="1"/>
              <a:t>e.getMessage</a:t>
            </a:r>
            <a:r>
              <a:rPr lang="en-US" altLang="zh-CN" sz="1200" dirty="0"/>
              <a:t>());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>
                <a:effectLst/>
              </a:rPr>
              <a:t>pom.xml</a:t>
            </a:r>
            <a:endParaRPr lang="en-US" altLang="zh-CN" sz="1600" dirty="0">
              <a:effectLst/>
            </a:endParaRPr>
          </a:p>
          <a:p>
            <a:pPr marL="300355" lvl="1" indent="0">
              <a:buNone/>
            </a:pP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dependencies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zh-CN" altLang="en-US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com.auth0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java-</a:t>
            </a:r>
            <a:r>
              <a:rPr lang="en-US" altLang="zh-CN" sz="1400" dirty="0" err="1"/>
              <a:t>jwt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4.1.0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zh-CN" altLang="en-US" sz="1400" dirty="0"/>
              <a:t>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 err="1"/>
              <a:t>io.jsonwebtoken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 err="1"/>
              <a:t>jjwt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0.9.1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zh-CN" altLang="en-US" sz="1400" dirty="0"/>
              <a:t>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 err="1"/>
              <a:t>org.springframework.boot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spring-boot-configuration-processor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 err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effectLst/>
              </a:rPr>
              <a:t>&lt;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optional</a:t>
            </a:r>
            <a:r>
              <a:rPr lang="en-US" altLang="zh-CN" sz="1400" dirty="0">
                <a:effectLst/>
              </a:rPr>
              <a:t>&gt;</a:t>
            </a:r>
            <a:r>
              <a:rPr lang="en-US" altLang="zh-CN" sz="1400" dirty="0"/>
              <a:t>true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optional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 sz="1400" dirty="0">
                <a:effectLst/>
              </a:rPr>
              <a:t>&gt;</a:t>
            </a:r>
            <a:br>
              <a:rPr lang="en-US" altLang="zh-CN" sz="1400" dirty="0"/>
            </a:br>
            <a:r>
              <a:rPr lang="en-US" altLang="zh-CN" sz="1400" dirty="0">
                <a:effectLst/>
              </a:rPr>
              <a:t>&lt;/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dependencies</a:t>
            </a:r>
            <a:r>
              <a:rPr lang="en-US" altLang="zh-CN" sz="1400" dirty="0">
                <a:effectLst/>
              </a:rPr>
              <a:t>&gt;</a:t>
            </a: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845073"/>
            <a:ext cx="9036496" cy="394092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  <a:endParaRPr lang="en-US" altLang="zh-CN" sz="2400" dirty="0"/>
          </a:p>
          <a:p>
            <a:pPr lvl="1"/>
            <a:r>
              <a:rPr lang="en-US" altLang="zh-CN" sz="2100" dirty="0"/>
              <a:t>JWT</a:t>
            </a:r>
            <a:endParaRPr lang="en-US" altLang="zh-CN" sz="2100" dirty="0"/>
          </a:p>
          <a:p>
            <a:pPr lvl="1"/>
            <a:r>
              <a:rPr lang="en-US" altLang="zh-CN" sz="1800" dirty="0"/>
              <a:t>Single Sign-On</a:t>
            </a:r>
            <a:endParaRPr lang="en-US" altLang="zh-CN" sz="1800" dirty="0"/>
          </a:p>
          <a:p>
            <a:pPr lvl="2"/>
            <a:r>
              <a:rPr lang="en-US" altLang="zh-CN" sz="1600" dirty="0"/>
              <a:t>Overview</a:t>
            </a:r>
            <a:endParaRPr lang="en-US" altLang="zh-CN" sz="1600" dirty="0"/>
          </a:p>
          <a:p>
            <a:pPr lvl="2"/>
            <a:r>
              <a:rPr lang="en-US" altLang="zh-CN" sz="1600" dirty="0"/>
              <a:t>Kerberos protocol</a:t>
            </a:r>
            <a:endParaRPr lang="en-US" altLang="zh-CN" sz="1600" dirty="0"/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  <a:endParaRPr lang="en-US" altLang="zh-CN" sz="2400" dirty="0"/>
          </a:p>
          <a:p>
            <a:pPr lvl="1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能够根据业务需求，掌握使用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JWT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认证的方式，并且掌握单点认证模式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40" y="723618"/>
            <a:ext cx="6766520" cy="4419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73596"/>
            <a:ext cx="7772400" cy="4120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5566"/>
            <a:ext cx="7772400" cy="381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743625"/>
            <a:ext cx="7772400" cy="3964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JWT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5566"/>
            <a:ext cx="7772400" cy="3824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Sign-On - </a:t>
            </a:r>
            <a:r>
              <a:rPr lang="en-US" altLang="zh-CN" dirty="0" err="1"/>
              <a:t>wikipedia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 sign-on</a:t>
            </a:r>
            <a:r>
              <a:rPr lang="en-US" altLang="zh-CN" dirty="0"/>
              <a:t> (</a:t>
            </a:r>
            <a:r>
              <a:rPr lang="en-US" altLang="zh-CN" b="1" dirty="0"/>
              <a:t>SSO</a:t>
            </a:r>
            <a:r>
              <a:rPr lang="en-US" altLang="zh-CN" dirty="0"/>
              <a:t>) is a property of access control of </a:t>
            </a:r>
            <a:r>
              <a:rPr lang="en-US" altLang="zh-CN" dirty="0">
                <a:solidFill>
                  <a:srgbClr val="FF0000"/>
                </a:solidFill>
              </a:rPr>
              <a:t>multiple related, but independent software systems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With this property a user logs </a:t>
            </a:r>
            <a:r>
              <a:rPr lang="en-US" altLang="zh-CN" dirty="0">
                <a:solidFill>
                  <a:srgbClr val="FF0000"/>
                </a:solidFill>
              </a:rPr>
              <a:t>in once</a:t>
            </a:r>
            <a:r>
              <a:rPr lang="en-US" altLang="zh-CN" dirty="0"/>
              <a:t> and gains access to all systems without being prompted to </a:t>
            </a:r>
            <a:r>
              <a:rPr lang="en-US" altLang="zh-CN" dirty="0">
                <a:solidFill>
                  <a:srgbClr val="FF0000"/>
                </a:solidFill>
              </a:rPr>
              <a:t>log in again at each of them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Conversely, </a:t>
            </a:r>
            <a:r>
              <a:rPr lang="en-US" altLang="zh-CN" b="1" dirty="0"/>
              <a:t>Single sign-off</a:t>
            </a:r>
            <a:r>
              <a:rPr lang="en-US" altLang="zh-CN" dirty="0"/>
              <a:t> is the property whereby a single action of signing out terminates access to multiple software systems.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 different applications and resources support different authentication mechanisms, </a:t>
            </a:r>
            <a:endParaRPr lang="en-US" altLang="zh-CN" dirty="0"/>
          </a:p>
          <a:p>
            <a:pPr lvl="1"/>
            <a:r>
              <a:rPr lang="en-US" altLang="zh-CN" dirty="0"/>
              <a:t>single sign-on has to internally translate to and store different credentials compared to what is used for initial authentication.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Sign-On - </a:t>
            </a:r>
            <a:r>
              <a:rPr lang="en-US" altLang="zh-CN" dirty="0" err="1"/>
              <a:t>wikipedia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Benefits</a:t>
            </a:r>
            <a:r>
              <a:rPr lang="en-US" altLang="zh-CN" dirty="0"/>
              <a:t> include:</a:t>
            </a:r>
            <a:endParaRPr lang="en-US" altLang="zh-CN" dirty="0"/>
          </a:p>
          <a:p>
            <a:pPr lvl="1"/>
            <a:r>
              <a:rPr lang="en-US" altLang="zh-CN" dirty="0"/>
              <a:t>Reduces phishing success, because users are not trained to enter password everywhere without thinking.</a:t>
            </a:r>
            <a:endParaRPr lang="en-US" altLang="zh-CN" dirty="0"/>
          </a:p>
          <a:p>
            <a:pPr lvl="1"/>
            <a:r>
              <a:rPr lang="en-US" altLang="zh-CN" dirty="0"/>
              <a:t>Reducing password fatigue from different user name and password combinations</a:t>
            </a:r>
            <a:endParaRPr lang="en-US" altLang="zh-CN" dirty="0"/>
          </a:p>
          <a:p>
            <a:pPr lvl="1"/>
            <a:r>
              <a:rPr lang="en-US" altLang="zh-CN" dirty="0"/>
              <a:t>Reducing time spent re-entering passwords for the same identity</a:t>
            </a:r>
            <a:endParaRPr lang="en-US" altLang="zh-CN" dirty="0"/>
          </a:p>
          <a:p>
            <a:pPr lvl="1"/>
            <a:r>
              <a:rPr lang="en-US" altLang="zh-CN" dirty="0"/>
              <a:t>Reducing IT costs due to lower number of IT help desk calls about passwords</a:t>
            </a:r>
            <a:endParaRPr lang="en-US" altLang="zh-CN" dirty="0"/>
          </a:p>
          <a:p>
            <a:pPr lvl="1"/>
            <a:r>
              <a:rPr lang="en-US" altLang="zh-CN" dirty="0"/>
              <a:t>Security on all levels of entry/exit/access to systems without the inconvenience of re-prompting users</a:t>
            </a:r>
            <a:endParaRPr lang="en-US" altLang="zh-CN" dirty="0"/>
          </a:p>
          <a:p>
            <a:pPr lvl="1"/>
            <a:r>
              <a:rPr lang="en-US" altLang="zh-CN" dirty="0"/>
              <a:t>Centralized reporting for compliance adherence.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Single Sign-on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Kerberos(</a:t>
            </a:r>
            <a:r>
              <a:rPr lang="zh-CN" altLang="en-US" dirty="0"/>
              <a:t>三头狗</a:t>
            </a:r>
            <a:r>
              <a:rPr lang="en-US" altLang="zh-CN" dirty="0"/>
              <a:t>) based</a:t>
            </a:r>
            <a:endParaRPr lang="en-US" altLang="zh-CN" dirty="0"/>
          </a:p>
          <a:p>
            <a:pPr lvl="1"/>
            <a:r>
              <a:rPr lang="en-US" altLang="zh-CN" dirty="0"/>
              <a:t>MIT Kerberos protocol</a:t>
            </a:r>
            <a:endParaRPr lang="en-US" altLang="zh-CN" dirty="0"/>
          </a:p>
          <a:p>
            <a:r>
              <a:rPr lang="en-US" altLang="zh-CN" dirty="0"/>
              <a:t>Smart card based</a:t>
            </a:r>
            <a:endParaRPr lang="en-US" altLang="zh-CN" dirty="0"/>
          </a:p>
          <a:p>
            <a:pPr lvl="1"/>
            <a:r>
              <a:rPr lang="en-US" altLang="zh-CN" dirty="0"/>
              <a:t>Initial sign-on prompts the user for the smart card.</a:t>
            </a:r>
            <a:endParaRPr lang="en-US" altLang="zh-CN" dirty="0"/>
          </a:p>
          <a:p>
            <a:pPr lvl="1"/>
            <a:r>
              <a:rPr lang="en-US" altLang="zh-CN" dirty="0"/>
              <a:t>Additional software applications also use the smart card, without prompting the user to re-enter credentials. </a:t>
            </a:r>
            <a:endParaRPr lang="en-US" altLang="zh-CN" dirty="0"/>
          </a:p>
          <a:p>
            <a:pPr lvl="1"/>
            <a:r>
              <a:rPr lang="en-US" altLang="zh-CN" dirty="0"/>
              <a:t>Smart card-based single sign-on can either use certificates or passwords stored on the smart card.</a:t>
            </a:r>
            <a:endParaRPr lang="en-US" altLang="zh-CN" dirty="0"/>
          </a:p>
          <a:p>
            <a:r>
              <a:rPr lang="en-US" altLang="zh-CN" dirty="0"/>
              <a:t>OTP token</a:t>
            </a:r>
            <a:endParaRPr lang="en-US" altLang="zh-CN" dirty="0"/>
          </a:p>
          <a:p>
            <a:pPr lvl="1"/>
            <a:r>
              <a:rPr lang="en-US" altLang="zh-CN" dirty="0"/>
              <a:t>Also referred to as one-time password token.</a:t>
            </a:r>
            <a:endParaRPr lang="en-US" altLang="zh-CN" dirty="0"/>
          </a:p>
          <a:p>
            <a:r>
              <a:rPr lang="en-US" altLang="zh-CN" dirty="0"/>
              <a:t>Security Assertion Markup Language</a:t>
            </a:r>
            <a:endParaRPr lang="en-US" altLang="zh-CN" dirty="0"/>
          </a:p>
          <a:p>
            <a:pPr lvl="1"/>
            <a:r>
              <a:rPr lang="en-US" altLang="zh-CN" dirty="0"/>
              <a:t>Security Assertion Markup Language (SAML) is an XML-based solution for exchanging user security information between an enterprise and a service provider.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Kerberos </a:t>
            </a:r>
            <a:endParaRPr lang="en-US" altLang="zh-CN" dirty="0"/>
          </a:p>
          <a:p>
            <a:pPr lvl="1"/>
            <a:r>
              <a:rPr lang="en-US" altLang="zh-CN" dirty="0"/>
              <a:t>is a computer network authentication protocol which works on the basis of "tickets" to allow nodes communicating over a non-secure network to prove their identity to one another in a secure manner.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MIT developed Kerberos to protect network services provided by Project Athena. </a:t>
            </a:r>
            <a:endParaRPr lang="en-US" altLang="zh-CN" dirty="0"/>
          </a:p>
          <a:p>
            <a:pPr lvl="1"/>
            <a:r>
              <a:rPr lang="en-US" altLang="zh-CN" dirty="0"/>
              <a:t>The protocol was named after the character </a:t>
            </a:r>
            <a:r>
              <a:rPr lang="en-US" altLang="zh-CN" i="1" dirty="0"/>
              <a:t>Kerberos</a:t>
            </a:r>
            <a:r>
              <a:rPr lang="en-US" altLang="zh-CN" dirty="0"/>
              <a:t> (or </a:t>
            </a:r>
            <a:r>
              <a:rPr lang="en-US" altLang="zh-CN" i="1" dirty="0"/>
              <a:t>Cerberus</a:t>
            </a:r>
            <a:r>
              <a:rPr lang="en-US" altLang="zh-CN" dirty="0"/>
              <a:t>) from Greek mythology which was a monstrous three-headed guard dog of Hades.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User Client-based Logon</a:t>
            </a:r>
            <a:endParaRPr lang="en-US" altLang="zh-CN" b="1" dirty="0"/>
          </a:p>
          <a:p>
            <a:pPr lvl="1"/>
            <a:r>
              <a:rPr lang="en-US" altLang="zh-CN" dirty="0"/>
              <a:t>A user enters a username and password on the client machines.</a:t>
            </a:r>
            <a:endParaRPr lang="en-US" altLang="zh-CN" dirty="0"/>
          </a:p>
          <a:p>
            <a:pPr lvl="1"/>
            <a:r>
              <a:rPr lang="en-US" altLang="zh-CN" dirty="0"/>
              <a:t>The client performs a one-way function (hash usually) on the entered password, and this becomes the secret key of the client/user.(</a:t>
            </a:r>
            <a:r>
              <a:rPr lang="zh-CN" altLang="en-US" dirty="0"/>
              <a:t>注意在这个协议下用户输入的密码不会通过网络传输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Client Authentication</a:t>
            </a:r>
            <a:endParaRPr lang="en-US" altLang="zh-CN" b="1" dirty="0"/>
          </a:p>
          <a:p>
            <a:pPr lvl="1"/>
            <a:r>
              <a:rPr lang="en-US" altLang="zh-CN" dirty="0"/>
              <a:t>The client sends a clear text message of the user ID to the AS requesting services on behalf of the user. (Note: Neither the secret key nor the password is sent to the AS.)</a:t>
            </a:r>
            <a:endParaRPr lang="en-US" altLang="zh-CN" dirty="0"/>
          </a:p>
          <a:p>
            <a:pPr lvl="1"/>
            <a:r>
              <a:rPr lang="en-US" altLang="zh-CN" dirty="0"/>
              <a:t>The AS generates the </a:t>
            </a:r>
            <a:r>
              <a:rPr lang="en-US" altLang="zh-CN" dirty="0">
                <a:solidFill>
                  <a:srgbClr val="FF0000"/>
                </a:solidFill>
              </a:rPr>
              <a:t>secret key </a:t>
            </a:r>
            <a:r>
              <a:rPr lang="en-US" altLang="zh-CN" dirty="0"/>
              <a:t>by hashing the password of the user </a:t>
            </a:r>
            <a:r>
              <a:rPr lang="en-US" altLang="zh-CN" dirty="0">
                <a:solidFill>
                  <a:srgbClr val="FF0000"/>
                </a:solidFill>
              </a:rPr>
              <a:t>found at the database</a:t>
            </a:r>
            <a:r>
              <a:rPr lang="en-US" altLang="zh-CN" dirty="0"/>
              <a:t> (e.g. Active Directory in Windows Server).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JSON Web Token?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JSON</a:t>
            </a:r>
            <a:r>
              <a:rPr kumimoji="1" lang="en-US" altLang="zh-CN" dirty="0"/>
              <a:t> Web Token (</a:t>
            </a:r>
            <a:r>
              <a:rPr kumimoji="1" lang="en-US" altLang="zh-CN" dirty="0">
                <a:solidFill>
                  <a:srgbClr val="FF0000"/>
                </a:solidFill>
              </a:rPr>
              <a:t>JWT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 an open standard (RFC 7519) that defines a </a:t>
            </a:r>
            <a:r>
              <a:rPr kumimoji="1" lang="en-US" altLang="zh-CN" dirty="0">
                <a:solidFill>
                  <a:srgbClr val="FF0000"/>
                </a:solidFill>
              </a:rPr>
              <a:t>compact and self-contained</a:t>
            </a:r>
            <a:r>
              <a:rPr kumimoji="1" lang="en-US" altLang="zh-CN" dirty="0"/>
              <a:t> way for securely transmitting information between parties as a </a:t>
            </a:r>
            <a:r>
              <a:rPr kumimoji="1" lang="en-US" altLang="zh-CN" dirty="0">
                <a:solidFill>
                  <a:srgbClr val="FF0000"/>
                </a:solidFill>
              </a:rPr>
              <a:t>JSON</a:t>
            </a:r>
            <a:r>
              <a:rPr kumimoji="1" lang="en-US" altLang="zh-CN" dirty="0"/>
              <a:t> object.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This information can be </a:t>
            </a:r>
            <a:r>
              <a:rPr kumimoji="1" lang="en-US" altLang="zh-CN" dirty="0">
                <a:solidFill>
                  <a:srgbClr val="FF0000"/>
                </a:solidFill>
              </a:rPr>
              <a:t>verified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FF0000"/>
                </a:solidFill>
              </a:rPr>
              <a:t>trusted</a:t>
            </a:r>
            <a:r>
              <a:rPr kumimoji="1" lang="en-US" altLang="zh-CN" dirty="0"/>
              <a:t> because it is digitally signed.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JWTs can be signed using a </a:t>
            </a:r>
            <a:r>
              <a:rPr kumimoji="1" lang="en-US" altLang="zh-CN" dirty="0">
                <a:solidFill>
                  <a:srgbClr val="FF0000"/>
                </a:solidFill>
              </a:rPr>
              <a:t>secret</a:t>
            </a:r>
            <a:r>
              <a:rPr kumimoji="1" lang="en-US" altLang="zh-CN" dirty="0"/>
              <a:t> (with the HMAC algorithm) or a </a:t>
            </a:r>
            <a:r>
              <a:rPr kumimoji="1" lang="en-US" altLang="zh-CN" dirty="0">
                <a:solidFill>
                  <a:srgbClr val="FF0000"/>
                </a:solidFill>
              </a:rPr>
              <a:t>public/private key </a:t>
            </a:r>
            <a:r>
              <a:rPr kumimoji="1" lang="en-US" altLang="zh-CN" dirty="0"/>
              <a:t>pair using </a:t>
            </a:r>
            <a:r>
              <a:rPr kumimoji="1" lang="en-US" altLang="zh-CN" dirty="0">
                <a:solidFill>
                  <a:srgbClr val="FF0000"/>
                </a:solidFill>
              </a:rPr>
              <a:t>RSA</a:t>
            </a:r>
            <a:r>
              <a:rPr kumimoji="1" lang="en-US" altLang="zh-CN" dirty="0"/>
              <a:t> or </a:t>
            </a:r>
            <a:r>
              <a:rPr kumimoji="1" lang="en-US" altLang="zh-CN" dirty="0">
                <a:solidFill>
                  <a:srgbClr val="FF0000"/>
                </a:solidFill>
              </a:rPr>
              <a:t>ECDSA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Although JWTs can be encrypted to also provide secrecy between parties, we will focus on </a:t>
            </a:r>
            <a:r>
              <a:rPr kumimoji="1" lang="en-US" altLang="zh-CN" dirty="0">
                <a:solidFill>
                  <a:srgbClr val="FF0000"/>
                </a:solidFill>
              </a:rPr>
              <a:t>signed tokens</a:t>
            </a:r>
            <a:r>
              <a:rPr kumimoji="1" lang="en-US" altLang="zh-CN" dirty="0"/>
              <a:t>.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Signed tokens </a:t>
            </a:r>
            <a:r>
              <a:rPr kumimoji="1" lang="en-US" altLang="zh-CN" dirty="0"/>
              <a:t>can verify the integrity(</a:t>
            </a:r>
            <a:r>
              <a:rPr kumimoji="1" lang="zh-CN" altLang="en-US" dirty="0"/>
              <a:t>整体性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是否被修改过</a:t>
            </a:r>
            <a:r>
              <a:rPr kumimoji="1" lang="en-US" altLang="zh-CN" dirty="0"/>
              <a:t>) of the claims contained within it, while </a:t>
            </a:r>
            <a:r>
              <a:rPr kumimoji="1" lang="en-US" altLang="zh-CN" dirty="0">
                <a:solidFill>
                  <a:srgbClr val="FF0000"/>
                </a:solidFill>
              </a:rPr>
              <a:t>encrypted tokens </a:t>
            </a:r>
            <a:r>
              <a:rPr kumimoji="1" lang="en-US" altLang="zh-CN" dirty="0"/>
              <a:t>hide those claims from other parties.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tokens are signed using public/private key pairs, the signature also certifies that only the party holding the private key is the one that signed it.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AS checks to see if the client is in its database. If it is, the </a:t>
            </a:r>
            <a:r>
              <a:rPr lang="en-US" altLang="zh-CN" dirty="0">
                <a:solidFill>
                  <a:srgbClr val="FF0000"/>
                </a:solidFill>
              </a:rPr>
              <a:t>AS sends back the following two messages to the client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Message A: </a:t>
            </a:r>
            <a:r>
              <a:rPr lang="en-US" altLang="zh-CN" i="1" dirty="0">
                <a:solidFill>
                  <a:srgbClr val="FF0000"/>
                </a:solidFill>
              </a:rPr>
              <a:t>Client/TGS Session Key</a:t>
            </a:r>
            <a:r>
              <a:rPr lang="en-US" altLang="zh-CN" dirty="0"/>
              <a:t> encrypted using the secret key of the client/user.</a:t>
            </a:r>
            <a:endParaRPr lang="en-US" altLang="zh-CN" dirty="0"/>
          </a:p>
          <a:p>
            <a:pPr lvl="1"/>
            <a:r>
              <a:rPr lang="en-US" altLang="zh-CN" dirty="0"/>
              <a:t>Message B: </a:t>
            </a:r>
            <a:r>
              <a:rPr lang="en-US" altLang="zh-CN" i="1" dirty="0">
                <a:solidFill>
                  <a:srgbClr val="FF0000"/>
                </a:solidFill>
              </a:rPr>
              <a:t>Ticket-Granting-Ticket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(which includes </a:t>
            </a:r>
            <a:r>
              <a:rPr lang="en-US" altLang="zh-CN" dirty="0">
                <a:solidFill>
                  <a:srgbClr val="FF0000"/>
                </a:solidFill>
              </a:rPr>
              <a:t>the client ID</a:t>
            </a:r>
            <a:r>
              <a:rPr lang="en-US" altLang="zh-CN" dirty="0"/>
              <a:t>, client network address, ticket validity period, and the </a:t>
            </a:r>
            <a:r>
              <a:rPr lang="en-US" altLang="zh-CN" i="1" dirty="0"/>
              <a:t>client/TGS session key</a:t>
            </a:r>
            <a:r>
              <a:rPr lang="en-US" altLang="zh-CN" dirty="0"/>
              <a:t>) encrypted using</a:t>
            </a:r>
            <a:r>
              <a:rPr lang="en-US" altLang="zh-CN" dirty="0">
                <a:solidFill>
                  <a:srgbClr val="FF0000"/>
                </a:solidFill>
              </a:rPr>
              <a:t> the secret key of the TGS(</a:t>
            </a:r>
            <a:r>
              <a:rPr lang="zh-CN" altLang="en-US" dirty="0">
                <a:solidFill>
                  <a:srgbClr val="FF0000"/>
                </a:solidFill>
              </a:rPr>
              <a:t>授权服务器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Once </a:t>
            </a:r>
            <a:r>
              <a:rPr lang="en-US" altLang="zh-CN" dirty="0">
                <a:solidFill>
                  <a:srgbClr val="FF0000"/>
                </a:solidFill>
              </a:rPr>
              <a:t>the client receives messages A and B</a:t>
            </a:r>
            <a:r>
              <a:rPr lang="en-US" altLang="zh-CN" dirty="0"/>
              <a:t>, it attempts to </a:t>
            </a:r>
            <a:r>
              <a:rPr lang="en-US" altLang="zh-CN" dirty="0">
                <a:solidFill>
                  <a:srgbClr val="FF0000"/>
                </a:solidFill>
              </a:rPr>
              <a:t>decrypt message A with the secret key generated from the password entered by the user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If the user entered password does not match the password in the AS database, the client's secret key will be different and </a:t>
            </a:r>
            <a:r>
              <a:rPr lang="en-US" altLang="zh-CN" dirty="0">
                <a:solidFill>
                  <a:srgbClr val="FF0000"/>
                </a:solidFill>
              </a:rPr>
              <a:t>thus unable to decrypt message A</a:t>
            </a:r>
            <a:r>
              <a:rPr lang="en-US" altLang="zh-CN" dirty="0"/>
              <a:t>. </a:t>
            </a:r>
            <a:endParaRPr lang="en-US" altLang="zh-CN" dirty="0"/>
          </a:p>
          <a:p>
            <a:pPr lvl="1"/>
            <a:r>
              <a:rPr lang="en-US" altLang="zh-CN" dirty="0"/>
              <a:t>With a valid password and secret key the client decrypts message A </a:t>
            </a:r>
            <a:r>
              <a:rPr lang="en-US" altLang="zh-CN" dirty="0">
                <a:solidFill>
                  <a:srgbClr val="FF0000"/>
                </a:solidFill>
              </a:rPr>
              <a:t>to obtain the </a:t>
            </a:r>
            <a:r>
              <a:rPr lang="en-US" altLang="zh-CN" i="1" dirty="0">
                <a:solidFill>
                  <a:srgbClr val="FF0000"/>
                </a:solidFill>
              </a:rPr>
              <a:t>Client/TGS Session Key</a:t>
            </a:r>
            <a:r>
              <a:rPr lang="en-US" altLang="zh-CN" dirty="0"/>
              <a:t>. This session key is used for further communications with the TGS. (</a:t>
            </a:r>
            <a:r>
              <a:rPr lang="en-US" altLang="zh-CN" dirty="0">
                <a:solidFill>
                  <a:srgbClr val="FF0000"/>
                </a:solidFill>
              </a:rPr>
              <a:t>Note</a:t>
            </a:r>
            <a:r>
              <a:rPr lang="en-US" altLang="zh-CN" dirty="0"/>
              <a:t>: The client </a:t>
            </a:r>
            <a:r>
              <a:rPr lang="en-US" altLang="zh-CN" dirty="0">
                <a:solidFill>
                  <a:srgbClr val="FF0000"/>
                </a:solidFill>
              </a:rPr>
              <a:t>cannot decrypt Message B, as it is encrypted using TGS's secret key</a:t>
            </a:r>
            <a:r>
              <a:rPr lang="en-US" altLang="zh-CN" dirty="0"/>
              <a:t>.) </a:t>
            </a:r>
            <a:endParaRPr lang="en-US" altLang="zh-CN" dirty="0"/>
          </a:p>
          <a:p>
            <a:pPr lvl="1"/>
            <a:r>
              <a:rPr lang="en-US" altLang="zh-CN" dirty="0"/>
              <a:t>At this point, the client has enough information to authenticate itself to the TGS.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Client Service Authorization</a:t>
            </a:r>
            <a:endParaRPr lang="en-US" altLang="zh-CN" b="1" dirty="0"/>
          </a:p>
          <a:p>
            <a:r>
              <a:rPr lang="en-US" altLang="zh-CN" dirty="0"/>
              <a:t>When requesting services, the client sends the following two messages to the TGS:</a:t>
            </a:r>
            <a:endParaRPr lang="en-US" altLang="zh-CN" dirty="0"/>
          </a:p>
          <a:p>
            <a:pPr lvl="1"/>
            <a:r>
              <a:rPr lang="en-US" altLang="zh-CN" dirty="0"/>
              <a:t>Message C: Composed of the TGT(ticket-granting-ticket) from message B </a:t>
            </a:r>
            <a:r>
              <a:rPr lang="en-US" altLang="zh-CN" dirty="0">
                <a:solidFill>
                  <a:srgbClr val="FF0000"/>
                </a:solidFill>
              </a:rPr>
              <a:t>and the ID of the requested service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Message D: Authenticator (which is composed of the client ID and </a:t>
            </a:r>
            <a:r>
              <a:rPr lang="en-US" altLang="zh-CN" dirty="0">
                <a:solidFill>
                  <a:srgbClr val="FF0000"/>
                </a:solidFill>
              </a:rPr>
              <a:t>the timestamp</a:t>
            </a:r>
            <a:r>
              <a:rPr lang="en-US" altLang="zh-CN" dirty="0"/>
              <a:t>), encrypted using the </a:t>
            </a:r>
            <a:r>
              <a:rPr lang="en-US" altLang="zh-CN" i="1" dirty="0"/>
              <a:t>Client/TGS Session Key(from message A)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Upon receiving messages C and D, the TGS </a:t>
            </a:r>
            <a:r>
              <a:rPr lang="en-US" altLang="zh-CN" dirty="0">
                <a:solidFill>
                  <a:srgbClr val="FF0000"/>
                </a:solidFill>
              </a:rPr>
              <a:t>retrieves message B out of message C</a:t>
            </a:r>
            <a:r>
              <a:rPr lang="en-US" altLang="zh-CN" dirty="0"/>
              <a:t>. It decrypts message B using the TGS secret key. </a:t>
            </a:r>
            <a:r>
              <a:rPr lang="en-US" altLang="zh-CN" dirty="0">
                <a:solidFill>
                  <a:srgbClr val="FF0000"/>
                </a:solidFill>
              </a:rPr>
              <a:t>This gives it the "client/TGS session key"</a:t>
            </a:r>
            <a:r>
              <a:rPr lang="en-US" altLang="zh-CN" dirty="0"/>
              <a:t>. Using this key, the TGS decrypts message D (Authenticator) and sends the following two messages to the client:</a:t>
            </a:r>
            <a:endParaRPr lang="en-US" altLang="zh-CN" dirty="0"/>
          </a:p>
          <a:p>
            <a:pPr lvl="1"/>
            <a:r>
              <a:rPr lang="en-US" altLang="zh-CN" dirty="0"/>
              <a:t>Message E: </a:t>
            </a:r>
            <a:r>
              <a:rPr lang="en-US" altLang="zh-CN" i="1" dirty="0">
                <a:solidFill>
                  <a:srgbClr val="FF0000"/>
                </a:solidFill>
              </a:rPr>
              <a:t>Client-to-server ticket</a:t>
            </a:r>
            <a:r>
              <a:rPr lang="en-US" altLang="zh-CN" dirty="0"/>
              <a:t> (which includes the client ID, client network address, validity period and </a:t>
            </a:r>
            <a:r>
              <a:rPr lang="en-US" altLang="zh-CN" i="1" dirty="0"/>
              <a:t>Client/Server Session Key</a:t>
            </a:r>
            <a:r>
              <a:rPr lang="en-US" altLang="zh-CN" dirty="0"/>
              <a:t>) encrypted using</a:t>
            </a:r>
            <a:r>
              <a:rPr lang="en-US" altLang="zh-CN" dirty="0">
                <a:solidFill>
                  <a:srgbClr val="FF0000"/>
                </a:solidFill>
              </a:rPr>
              <a:t> the service's secret key</a:t>
            </a:r>
            <a:r>
              <a:rPr lang="en-US" altLang="zh-CN" dirty="0"/>
              <a:t>.(</a:t>
            </a:r>
            <a:r>
              <a:rPr lang="zh-CN" altLang="en-US" dirty="0"/>
              <a:t>与</a:t>
            </a:r>
            <a:r>
              <a:rPr lang="en-US" altLang="zh-CN" dirty="0"/>
              <a:t>MessageB</a:t>
            </a:r>
            <a:r>
              <a:rPr lang="zh-CN" altLang="en-US" dirty="0"/>
              <a:t>类似，</a:t>
            </a:r>
            <a:r>
              <a:rPr lang="en-US" altLang="zh-CN" dirty="0"/>
              <a:t>client</a:t>
            </a:r>
            <a:r>
              <a:rPr lang="zh-CN" altLang="en-US" dirty="0"/>
              <a:t>端都是不能直接解码的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Message F: </a:t>
            </a:r>
            <a:r>
              <a:rPr lang="en-US" altLang="zh-CN" i="1" dirty="0"/>
              <a:t>Client/Server Session Key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encrypted with the </a:t>
            </a:r>
            <a:r>
              <a:rPr lang="en-US" altLang="zh-CN" i="1" dirty="0">
                <a:solidFill>
                  <a:srgbClr val="FF0000"/>
                </a:solidFill>
              </a:rPr>
              <a:t>Client/TGS Session Key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Client Service Request</a:t>
            </a:r>
            <a:endParaRPr lang="en-US" altLang="zh-CN" b="1" dirty="0"/>
          </a:p>
          <a:p>
            <a:r>
              <a:rPr lang="en-US" altLang="zh-CN" dirty="0"/>
              <a:t>Upon receiving messages E and F from TGS, the client has enough information to </a:t>
            </a:r>
            <a:r>
              <a:rPr lang="en-US" altLang="zh-CN" dirty="0">
                <a:solidFill>
                  <a:srgbClr val="FF0000"/>
                </a:solidFill>
              </a:rPr>
              <a:t>authenticate itself to the SS(service server)</a:t>
            </a:r>
            <a:r>
              <a:rPr lang="en-US" altLang="zh-CN" dirty="0"/>
              <a:t>. The client connects to the SS and sends the following two messages:</a:t>
            </a:r>
            <a:endParaRPr lang="en-US" altLang="zh-CN" dirty="0"/>
          </a:p>
          <a:p>
            <a:pPr lvl="1"/>
            <a:r>
              <a:rPr lang="en-US" altLang="zh-CN" dirty="0"/>
              <a:t>Message E from the previous step (the </a:t>
            </a:r>
            <a:r>
              <a:rPr lang="en-US" altLang="zh-CN" i="1" dirty="0"/>
              <a:t>client-to-server ticket</a:t>
            </a:r>
            <a:r>
              <a:rPr lang="en-US" altLang="zh-CN" dirty="0"/>
              <a:t>, encrypted using service's secret key).</a:t>
            </a:r>
            <a:endParaRPr lang="en-US" altLang="zh-CN" dirty="0"/>
          </a:p>
          <a:p>
            <a:pPr lvl="1"/>
            <a:r>
              <a:rPr lang="en-US" altLang="zh-CN" dirty="0"/>
              <a:t>Message G: a new Authenticator, which includes the client ID, timestamp and is </a:t>
            </a:r>
            <a:r>
              <a:rPr lang="en-US" altLang="zh-CN" dirty="0">
                <a:solidFill>
                  <a:srgbClr val="FF0000"/>
                </a:solidFill>
              </a:rPr>
              <a:t>encrypted using </a:t>
            </a:r>
            <a:r>
              <a:rPr lang="en-US" altLang="zh-CN" i="1" dirty="0">
                <a:solidFill>
                  <a:srgbClr val="FF0000"/>
                </a:solidFill>
              </a:rPr>
              <a:t>Client/Server Session Key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SS decrypts the ticket using </a:t>
            </a:r>
            <a:r>
              <a:rPr lang="en-US" altLang="zh-CN" dirty="0">
                <a:solidFill>
                  <a:srgbClr val="FF0000"/>
                </a:solidFill>
              </a:rPr>
              <a:t>its own secret key to retrieve the </a:t>
            </a:r>
            <a:r>
              <a:rPr lang="en-US" altLang="zh-CN" i="1" dirty="0">
                <a:solidFill>
                  <a:srgbClr val="FF0000"/>
                </a:solidFill>
              </a:rPr>
              <a:t>Client/Server Session Key</a:t>
            </a:r>
            <a:r>
              <a:rPr lang="en-US" altLang="zh-CN" dirty="0"/>
              <a:t>. Using the sessions key, </a:t>
            </a:r>
            <a:r>
              <a:rPr lang="en-US" altLang="zh-CN" dirty="0">
                <a:solidFill>
                  <a:srgbClr val="FF0000"/>
                </a:solidFill>
              </a:rPr>
              <a:t>SS decrypts the Authenticator</a:t>
            </a:r>
            <a:r>
              <a:rPr lang="en-US" altLang="zh-CN" dirty="0"/>
              <a:t> and sends the following message to the client to confirm its true identity and willingness to serve the client:</a:t>
            </a:r>
            <a:endParaRPr lang="en-US" altLang="zh-CN" dirty="0"/>
          </a:p>
          <a:p>
            <a:pPr lvl="1"/>
            <a:r>
              <a:rPr lang="en-US" altLang="zh-CN" dirty="0"/>
              <a:t>Message H: </a:t>
            </a:r>
            <a:r>
              <a:rPr lang="en-US" altLang="zh-CN" dirty="0">
                <a:solidFill>
                  <a:srgbClr val="FF0000"/>
                </a:solidFill>
              </a:rPr>
              <a:t>the timestamp found in client's Authenticator plus 1</a:t>
            </a:r>
            <a:r>
              <a:rPr lang="en-US" altLang="zh-CN" dirty="0"/>
              <a:t>, encrypted using the </a:t>
            </a:r>
            <a:r>
              <a:rPr lang="en-US" altLang="zh-CN" i="1" dirty="0"/>
              <a:t>Client/Server Session Key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client decrypts the confirmation using the </a:t>
            </a:r>
            <a:r>
              <a:rPr lang="en-US" altLang="zh-CN" i="1" dirty="0"/>
              <a:t>Client/Server Session Key</a:t>
            </a:r>
            <a:r>
              <a:rPr lang="en-US" altLang="zh-CN" dirty="0"/>
              <a:t> and checks whether the timestamp is correctly updated. If so, then the client can trust the server and can start issuing service requests to the server.</a:t>
            </a:r>
            <a:endParaRPr lang="en-US" altLang="zh-CN" dirty="0"/>
          </a:p>
          <a:p>
            <a:r>
              <a:rPr lang="en-US" altLang="zh-CN" dirty="0"/>
              <a:t>The server provides the requested services to the client.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8" name="Picture 4" descr="File:Kerberos.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37" y="1221600"/>
            <a:ext cx="3856930" cy="30403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Kerberos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Drawbacks and Limitations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Single point</a:t>
            </a:r>
            <a:r>
              <a:rPr lang="en-US" altLang="zh-CN" dirty="0"/>
              <a:t> of failure.(</a:t>
            </a:r>
            <a:r>
              <a:rPr lang="zh-CN" altLang="en-US" dirty="0"/>
              <a:t>单点故障会导致整个系统的崩溃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Kerberos has </a:t>
            </a:r>
            <a:r>
              <a:rPr lang="en-US" altLang="zh-CN" dirty="0">
                <a:solidFill>
                  <a:srgbClr val="FF0000"/>
                </a:solidFill>
              </a:rPr>
              <a:t>strict time requirements</a:t>
            </a:r>
            <a:r>
              <a:rPr lang="en-US" altLang="zh-CN" dirty="0"/>
              <a:t>, which means the clocks of the involved hosts </a:t>
            </a:r>
            <a:r>
              <a:rPr lang="en-US" altLang="zh-CN" dirty="0">
                <a:solidFill>
                  <a:srgbClr val="FF0000"/>
                </a:solidFill>
              </a:rPr>
              <a:t>must be synchronized</a:t>
            </a:r>
            <a:r>
              <a:rPr lang="en-US" altLang="zh-CN" dirty="0"/>
              <a:t> within configured limits.</a:t>
            </a:r>
            <a:endParaRPr lang="en-US" altLang="zh-CN" dirty="0"/>
          </a:p>
          <a:p>
            <a:pPr lvl="1"/>
            <a:r>
              <a:rPr lang="en-US" altLang="zh-CN" dirty="0"/>
              <a:t>The administration protocol is not standardized and differs between server implementations.</a:t>
            </a:r>
            <a:endParaRPr lang="en-US" altLang="zh-CN" dirty="0"/>
          </a:p>
          <a:p>
            <a:pPr lvl="1"/>
            <a:r>
              <a:rPr lang="en-US" altLang="zh-CN" dirty="0"/>
              <a:t>Since all authentication is controlled by a centralized KDC, compromise of this authentication infrastructure will allow an attacker to impersonate any user.</a:t>
            </a:r>
            <a:endParaRPr lang="en-US" altLang="zh-CN" dirty="0"/>
          </a:p>
          <a:p>
            <a:pPr lvl="1"/>
            <a:r>
              <a:rPr lang="en-US" altLang="zh-CN" dirty="0"/>
              <a:t>Each network service which requires a different host name will need its own set of Kerberos keys. This complicates virtual hosting and clusters.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Enterprise Single Sign-On - CAS provides </a:t>
            </a:r>
            <a:endParaRPr lang="en-US" altLang="zh-CN" dirty="0"/>
          </a:p>
          <a:p>
            <a:pPr lvl="1"/>
            <a:r>
              <a:rPr lang="en-US" altLang="zh-CN" dirty="0"/>
              <a:t>a friendly open source community that actively supports and contributes to the project. </a:t>
            </a:r>
            <a:endParaRPr lang="en-US" altLang="zh-CN" dirty="0"/>
          </a:p>
          <a:p>
            <a:pPr lvl="1"/>
            <a:r>
              <a:rPr lang="en-US" altLang="zh-CN" dirty="0"/>
              <a:t>While the project is rooted in higher-ed open source, it has grown to an international audience spanning Fortune 500 companies and small special-purpose installations.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CAS provides enterprise single sign-on service for the Web:</a:t>
            </a:r>
            <a:endParaRPr lang="en-US" altLang="zh-CN" dirty="0"/>
          </a:p>
          <a:p>
            <a:pPr lvl="1"/>
            <a:r>
              <a:rPr lang="en-US" altLang="zh-CN" dirty="0"/>
              <a:t>An open and well-documented protocol</a:t>
            </a:r>
            <a:endParaRPr lang="en-US" altLang="zh-CN" dirty="0"/>
          </a:p>
          <a:p>
            <a:pPr lvl="1"/>
            <a:r>
              <a:rPr lang="en-US" altLang="zh-CN" dirty="0"/>
              <a:t>An open-source Java server component</a:t>
            </a:r>
            <a:endParaRPr lang="en-US" altLang="zh-CN" dirty="0"/>
          </a:p>
          <a:p>
            <a:pPr lvl="1"/>
            <a:r>
              <a:rPr lang="en-US" altLang="zh-CN" dirty="0"/>
              <a:t>Pluggable authentication support (LDAP, database, X.509, 2-factor)</a:t>
            </a:r>
            <a:endParaRPr lang="en-US" altLang="zh-CN" dirty="0"/>
          </a:p>
          <a:p>
            <a:pPr lvl="1"/>
            <a:r>
              <a:rPr lang="en-US" altLang="zh-CN" dirty="0"/>
              <a:t>Support for multiple protocols (CAS, SAML, OAuth, OpenID)</a:t>
            </a:r>
            <a:endParaRPr lang="en-US" altLang="zh-CN" dirty="0"/>
          </a:p>
          <a:p>
            <a:pPr lvl="1"/>
            <a:r>
              <a:rPr lang="en-US" altLang="zh-CN" dirty="0"/>
              <a:t>A library of clients for Java, </a:t>
            </a:r>
            <a:r>
              <a:rPr lang="en-US" altLang="zh-CN" dirty="0" err="1"/>
              <a:t>.Net</a:t>
            </a:r>
            <a:r>
              <a:rPr lang="en-US" altLang="zh-CN" dirty="0"/>
              <a:t>, PHP, Perl, Apache, </a:t>
            </a:r>
            <a:r>
              <a:rPr lang="en-US" altLang="zh-CN" dirty="0">
                <a:hlinkClick r:id="rId1"/>
              </a:rPr>
              <a:t>uPortal</a:t>
            </a:r>
            <a:r>
              <a:rPr lang="en-US" altLang="zh-CN" dirty="0"/>
              <a:t>, and others</a:t>
            </a:r>
            <a:endParaRPr lang="en-US" altLang="zh-CN" dirty="0"/>
          </a:p>
          <a:p>
            <a:pPr lvl="1"/>
            <a:r>
              <a:rPr lang="en-US" altLang="zh-CN" dirty="0"/>
              <a:t>Integrates with </a:t>
            </a:r>
            <a:r>
              <a:rPr lang="en-US" altLang="zh-CN" dirty="0">
                <a:hlinkClick r:id="rId1"/>
              </a:rPr>
              <a:t>uPortal</a:t>
            </a:r>
            <a:r>
              <a:rPr lang="en-US" altLang="zh-CN" dirty="0"/>
              <a:t>, </a:t>
            </a:r>
            <a:r>
              <a:rPr lang="en-US" altLang="zh-CN" dirty="0" err="1"/>
              <a:t>BlueSocket</a:t>
            </a:r>
            <a:r>
              <a:rPr lang="en-US" altLang="zh-CN" dirty="0"/>
              <a:t>, </a:t>
            </a:r>
            <a:r>
              <a:rPr lang="en-US" altLang="zh-CN" dirty="0" err="1"/>
              <a:t>TikiWiki</a:t>
            </a:r>
            <a:r>
              <a:rPr lang="en-US" altLang="zh-CN" dirty="0"/>
              <a:t>, Mule, Liferay, Moodle and others</a:t>
            </a:r>
            <a:endParaRPr lang="en-US" altLang="zh-CN" dirty="0"/>
          </a:p>
          <a:p>
            <a:pPr lvl="1"/>
            <a:r>
              <a:rPr lang="en-US" altLang="zh-CN" dirty="0"/>
              <a:t>Community documentation and implementation support</a:t>
            </a:r>
            <a:endParaRPr lang="en-US" altLang="zh-CN" dirty="0"/>
          </a:p>
          <a:p>
            <a:pPr lvl="1"/>
            <a:r>
              <a:rPr lang="en-US" altLang="zh-CN" dirty="0"/>
              <a:t>An extensive community of adopters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commended HA Archite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977700"/>
            <a:ext cx="3606502" cy="41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0" name="Picture 2" descr="CAS Archite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-1768"/>
            <a:ext cx="41338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should you use JSON Web Tokens?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Here are some scenarios where JSON Web Tokens are useful: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Authorization: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This is the most common scenario for using JWT.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Once </a:t>
            </a:r>
            <a:r>
              <a:rPr kumimoji="1" lang="en-US" altLang="zh-CN" dirty="0">
                <a:solidFill>
                  <a:srgbClr val="FF0000"/>
                </a:solidFill>
              </a:rPr>
              <a:t>the user is logged i</a:t>
            </a:r>
            <a:r>
              <a:rPr kumimoji="1" lang="en-US" altLang="zh-CN" dirty="0"/>
              <a:t>n, each </a:t>
            </a:r>
            <a:r>
              <a:rPr kumimoji="1" lang="en-US" altLang="zh-CN" dirty="0">
                <a:solidFill>
                  <a:srgbClr val="FF0000"/>
                </a:solidFill>
              </a:rPr>
              <a:t>subsequent request</a:t>
            </a:r>
            <a:r>
              <a:rPr kumimoji="1" lang="en-US" altLang="zh-CN" dirty="0"/>
              <a:t> will </a:t>
            </a:r>
            <a:r>
              <a:rPr kumimoji="1" lang="en-US" altLang="zh-CN" dirty="0">
                <a:solidFill>
                  <a:srgbClr val="FF0000"/>
                </a:solidFill>
              </a:rPr>
              <a:t>include the JWT,</a:t>
            </a:r>
            <a:r>
              <a:rPr kumimoji="1" lang="en-US" altLang="zh-CN" dirty="0"/>
              <a:t> allowing the user to access routes, services, and resources that are permitted with that token.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Single Sign On</a:t>
            </a:r>
            <a:r>
              <a:rPr kumimoji="1" lang="en-US" altLang="zh-CN" dirty="0"/>
              <a:t> is a feature that widely uses JWT nowadays, because of its small overhead and its ability to be easily used across different domains.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en-US" altLang="zh-CN" dirty="0"/>
              <a:t>Information Exchange: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JSON Web Tokens are a good way of securely transmitting information between parties.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Because JWTs can be </a:t>
            </a:r>
            <a:r>
              <a:rPr kumimoji="1" lang="en-US" altLang="zh-CN" dirty="0">
                <a:solidFill>
                  <a:srgbClr val="FF0000"/>
                </a:solidFill>
              </a:rPr>
              <a:t>signed</a:t>
            </a:r>
            <a:r>
              <a:rPr kumimoji="1" lang="en-US" altLang="zh-CN" dirty="0"/>
              <a:t>—for example, using public/private key pairs—</a:t>
            </a:r>
            <a:r>
              <a:rPr kumimoji="1" lang="en-US" altLang="zh-CN" dirty="0">
                <a:solidFill>
                  <a:srgbClr val="FF0000"/>
                </a:solidFill>
              </a:rPr>
              <a:t>you can be sure the senders are who they say they are</a:t>
            </a:r>
            <a:r>
              <a:rPr kumimoji="1" lang="en-US" altLang="zh-CN" dirty="0"/>
              <a:t>.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Additionally, as the signature is calculated using the header and the payload, you can also verify that the content hasn't been tampered with.</a:t>
            </a: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850" y="4314190"/>
            <a:ext cx="9119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区分几个概念：</a:t>
            </a:r>
            <a:r>
              <a:rPr lang="en-US" altLang="zh-CN" sz="1400"/>
              <a:t>Authentication</a:t>
            </a:r>
            <a:r>
              <a:rPr lang="zh-CN" altLang="en-US" sz="1400"/>
              <a:t>：认证，</a:t>
            </a:r>
            <a:r>
              <a:rPr lang="en-US" altLang="zh-CN" sz="1400"/>
              <a:t>Authorization</a:t>
            </a:r>
            <a:r>
              <a:rPr lang="zh-CN" altLang="en-US" sz="1400"/>
              <a:t>：授权，</a:t>
            </a:r>
            <a:r>
              <a:rPr lang="en-US" altLang="zh-CN" sz="1400"/>
              <a:t>Audit</a:t>
            </a:r>
            <a:r>
              <a:rPr lang="zh-CN" altLang="en-US" sz="1400"/>
              <a:t>：审计</a:t>
            </a:r>
            <a:r>
              <a:rPr lang="en-US" altLang="zh-CN" sz="1400"/>
              <a:t>&lt;--&gt;(</a:t>
            </a:r>
            <a:r>
              <a:rPr lang="zh-CN" altLang="en-US" sz="1400"/>
              <a:t>安全方面的三个</a:t>
            </a:r>
            <a:r>
              <a:rPr lang="en-US" altLang="zh-CN" sz="1400"/>
              <a:t>A</a:t>
            </a:r>
            <a:r>
              <a:rPr lang="zh-CN" altLang="en-US" sz="1400"/>
              <a:t>的概念</a:t>
            </a:r>
            <a:r>
              <a:rPr lang="en-US" altLang="zh-CN" sz="1400"/>
              <a:t>)  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230" indent="-400050">
              <a:lnSpc>
                <a:spcPct val="8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Security can be characterized as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system providing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nonrepudiation, confidentiality, integrity, assurance, availability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auditing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80000"/>
              </a:lnSpc>
            </a:pPr>
            <a:endParaRPr lang="en-US" altLang="zh-CN" sz="2100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8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Nonrepudiation(</a:t>
            </a:r>
            <a:r>
              <a:rPr lang="zh-CN" altLang="en-US" sz="2100" dirty="0">
                <a:ea typeface="宋体" panose="02010600030101010101" pitchFamily="2" charset="-122"/>
              </a:rPr>
              <a:t>不可否认性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 the property that a transaction (access to or modification of data or services) cannot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 denied by any of the parties to it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means you cannot deny that you ordered that item over the Internet if, in fact, you did.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8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Confidentiality(</a:t>
            </a:r>
            <a:r>
              <a:rPr lang="zh-CN" altLang="en-US" sz="2100" dirty="0">
                <a:ea typeface="宋体" panose="02010600030101010101" pitchFamily="2" charset="-122"/>
              </a:rPr>
              <a:t>保密性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is the property that data or services are protected from unauthorized access.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This means that a hacker cannot access your income tax returns on a government computer.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230" indent="-400050">
              <a:lnSpc>
                <a:spcPct val="9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Integrity (</a:t>
            </a:r>
            <a:r>
              <a:rPr lang="zh-CN" altLang="en-US" sz="2100" dirty="0">
                <a:ea typeface="宋体" panose="02010600030101010101" pitchFamily="2" charset="-122"/>
              </a:rPr>
              <a:t>整体性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is the property that data or services are being delivered as intended.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This means that your grade has not been changed since your instructor assigned it.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9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Assurance(</a:t>
            </a:r>
            <a:r>
              <a:rPr lang="zh-CN" altLang="en-US" sz="2100" dirty="0">
                <a:ea typeface="宋体" panose="02010600030101010101" pitchFamily="2" charset="-122"/>
              </a:rPr>
              <a:t>保证性</a:t>
            </a:r>
            <a:r>
              <a:rPr lang="en-US" altLang="zh-CN" sz="2100" dirty="0">
                <a:ea typeface="宋体" panose="02010600030101010101" pitchFamily="2" charset="-122"/>
              </a:rPr>
              <a:t>)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is the property that the parties to a transaction are who they purport(</a:t>
            </a:r>
            <a:r>
              <a:rPr lang="zh-CN" altLang="en-US" sz="1800" dirty="0">
                <a:ea typeface="宋体" panose="02010600030101010101" pitchFamily="2" charset="-122"/>
              </a:rPr>
              <a:t>自称</a:t>
            </a:r>
            <a:r>
              <a:rPr lang="en-US" altLang="zh-CN" sz="1800" dirty="0">
                <a:ea typeface="宋体" panose="02010600030101010101" pitchFamily="2" charset="-122"/>
              </a:rPr>
              <a:t>) to be.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This means that, when a customer sends a credit card number to an Internet merchant, the merchant is who the customer thinks they are.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230" indent="-400050">
              <a:lnSpc>
                <a:spcPct val="9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Availability (</a:t>
            </a:r>
            <a:r>
              <a:rPr lang="zh-CN" altLang="en-US" sz="2100" dirty="0">
                <a:ea typeface="宋体" panose="02010600030101010101" pitchFamily="2" charset="-122"/>
              </a:rPr>
              <a:t>可用性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is the property that the system will be available for legitimate use.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This means that a denial-of-service attack won't prevent your ordering this book.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90000"/>
              </a:lnSpc>
            </a:pPr>
            <a:endParaRPr lang="en-US" altLang="zh-CN" sz="2100" dirty="0">
              <a:ea typeface="宋体" panose="02010600030101010101" pitchFamily="2" charset="-122"/>
            </a:endParaRPr>
          </a:p>
          <a:p>
            <a:pPr marL="443230" indent="-400050">
              <a:lnSpc>
                <a:spcPct val="90000"/>
              </a:lnSpc>
            </a:pPr>
            <a:r>
              <a:rPr lang="en-US" altLang="zh-CN" sz="2100" dirty="0">
                <a:ea typeface="宋体" panose="02010600030101010101" pitchFamily="2" charset="-122"/>
              </a:rPr>
              <a:t>Auditing (</a:t>
            </a:r>
            <a:r>
              <a:rPr lang="zh-CN" altLang="en-US" sz="2100" dirty="0">
                <a:ea typeface="宋体" panose="02010600030101010101" pitchFamily="2" charset="-122"/>
              </a:rPr>
              <a:t>审计特点</a:t>
            </a:r>
            <a:r>
              <a:rPr lang="en-US" altLang="zh-CN" sz="2100" dirty="0">
                <a:ea typeface="宋体" panose="02010600030101010101" pitchFamily="2" charset="-122"/>
              </a:rPr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is the property that the system tracks activities within it at levels sufficient to reconstruct them.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42950" lvl="1" indent="-400050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This means that, if you transfer money out of one account to another account, in Switzerland, the system will maintain a record of that transfer.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 Tactics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100" dirty="0">
                <a:ea typeface="宋体" panose="02010600030101010101" pitchFamily="2" charset="-122"/>
              </a:rPr>
              <a:t>Tactics for achieving security can be divided into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those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resisting attacks</a:t>
            </a:r>
            <a:r>
              <a:rPr lang="en-US" altLang="zh-CN" sz="1800" dirty="0">
                <a:ea typeface="宋体" panose="02010600030101010101" pitchFamily="2" charset="-122"/>
              </a:rPr>
              <a:t>, (</a:t>
            </a:r>
            <a:r>
              <a:rPr lang="zh-CN" altLang="en-US" sz="1800" dirty="0">
                <a:ea typeface="宋体" panose="02010600030101010101" pitchFamily="2" charset="-122"/>
              </a:rPr>
              <a:t>抵御攻击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those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detecting attacks</a:t>
            </a:r>
            <a:r>
              <a:rPr lang="en-US" altLang="zh-CN" sz="1800" dirty="0">
                <a:ea typeface="宋体" panose="02010600030101010101" pitchFamily="2" charset="-122"/>
              </a:rPr>
              <a:t>, (</a:t>
            </a:r>
            <a:r>
              <a:rPr lang="zh-CN" altLang="en-US" sz="1800" dirty="0">
                <a:ea typeface="宋体" panose="02010600030101010101" pitchFamily="2" charset="-122"/>
              </a:rPr>
              <a:t>检测攻击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and those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recovering from attacks</a:t>
            </a:r>
            <a:r>
              <a:rPr lang="en-US" altLang="zh-CN" sz="1800" dirty="0">
                <a:ea typeface="宋体" panose="02010600030101010101" pitchFamily="2" charset="-122"/>
              </a:rPr>
              <a:t>.(</a:t>
            </a:r>
            <a:r>
              <a:rPr lang="zh-CN" altLang="en-US" sz="1800" dirty="0">
                <a:ea typeface="宋体" panose="02010600030101010101" pitchFamily="2" charset="-122"/>
              </a:rPr>
              <a:t>从攻击中恢复</a:t>
            </a:r>
            <a:r>
              <a:rPr lang="en-US" altLang="zh-CN" sz="1800" dirty="0">
                <a:ea typeface="宋体" panose="02010600030101010101" pitchFamily="2" charset="-122"/>
              </a:rPr>
              <a:t>)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100" dirty="0">
                <a:ea typeface="宋体" panose="02010600030101010101" pitchFamily="2" charset="-122"/>
              </a:rPr>
              <a:t>Using a familiar analogy,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putting a lock on your door </a:t>
            </a:r>
            <a:r>
              <a:rPr lang="en-US" altLang="zh-CN" sz="1800" dirty="0">
                <a:ea typeface="宋体" panose="02010600030101010101" pitchFamily="2" charset="-122"/>
              </a:rPr>
              <a:t>is a form of resisting an attack,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having a motion sensor inside of your house</a:t>
            </a:r>
            <a:r>
              <a:rPr lang="en-US" altLang="zh-CN" sz="1800" dirty="0">
                <a:ea typeface="宋体" panose="02010600030101010101" pitchFamily="2" charset="-122"/>
              </a:rPr>
              <a:t> is a form of detecting an attack,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and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having insurance </a:t>
            </a:r>
            <a:r>
              <a:rPr lang="en-US" altLang="zh-CN" sz="1800" dirty="0">
                <a:ea typeface="宋体" panose="02010600030101010101" pitchFamily="2" charset="-122"/>
              </a:rPr>
              <a:t>is a form of recovering from an attack.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 Tactics-resisting attacks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we identified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350" dirty="0">
                <a:ea typeface="宋体" panose="02010600030101010101" pitchFamily="2" charset="-122"/>
              </a:rPr>
              <a:t>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</a:rPr>
              <a:t>nonrepudiation, confidentiality, integrity</a:t>
            </a:r>
            <a:r>
              <a:rPr lang="en-US" altLang="zh-CN" sz="1350" dirty="0">
                <a:ea typeface="宋体" panose="02010600030101010101" pitchFamily="2" charset="-122"/>
              </a:rPr>
              <a:t>, and </a:t>
            </a:r>
            <a:r>
              <a:rPr lang="en-US" altLang="zh-CN" sz="1350" dirty="0">
                <a:solidFill>
                  <a:srgbClr val="FF0000"/>
                </a:solidFill>
                <a:ea typeface="宋体" panose="02010600030101010101" pitchFamily="2" charset="-122"/>
              </a:rPr>
              <a:t>assurance </a:t>
            </a:r>
            <a:r>
              <a:rPr lang="en-US" altLang="zh-CN" sz="1350" dirty="0">
                <a:ea typeface="宋体" panose="02010600030101010101" pitchFamily="2" charset="-122"/>
              </a:rPr>
              <a:t>as goals in our security characterization. </a:t>
            </a:r>
            <a:endParaRPr lang="en-US" altLang="zh-CN" sz="135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1500" dirty="0">
                <a:ea typeface="宋体" panose="02010600030101010101" pitchFamily="2" charset="-122"/>
              </a:rPr>
              <a:t>The following tactics can be used in combination to achieve these goals.</a:t>
            </a:r>
            <a:endParaRPr lang="en-US" altLang="zh-CN" sz="15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Authenticate users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Authorize users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Maintain data confidentiality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Encryption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Communication links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virtual private network (VPN)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3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Secure Sockets Layer (SSL)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Maintain integrity.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</a:rPr>
              <a:t>checksums </a:t>
            </a:r>
            <a:endParaRPr lang="en-US" altLang="zh-CN" sz="15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sz="1500" dirty="0">
                <a:solidFill>
                  <a:srgbClr val="FF0000"/>
                </a:solidFill>
                <a:ea typeface="宋体" panose="02010600030101010101" pitchFamily="2" charset="-122"/>
              </a:rPr>
              <a:t>hash results</a:t>
            </a:r>
            <a:endParaRPr lang="en-US" altLang="zh-CN" sz="15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Limit exposure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Limit access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Firewalls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 Tactics-detecting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The detection of an attack is usually through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intrusion detection system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Such systems work by comparing network traffic patterns to a database.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In the case of misuse detection, the traffic pattern is compared to historic patterns of known attacks.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In the case of anomaly detection, the traffic pattern is compared to a historical baseline of itself.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Frequently, the packets must be filtered in order to make comparisons.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Filtering can be on the basis of protocol, TCP flags, payload sizes, source or destination address, or port number.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Intrusion detectors must have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some sort of sensor to detect attacks,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managers to do sensor fusion,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databases for storing events for later analysis,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tools for offline reporting and analysis,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and a control console so that the analyst can modify intrusion detection actions.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86610" y="2477135"/>
            <a:ext cx="6649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如在一些数据库中</a:t>
            </a:r>
            <a:r>
              <a:rPr lang="en-US" altLang="zh-CN" sz="1600"/>
              <a:t>,</a:t>
            </a:r>
            <a:r>
              <a:rPr lang="zh-CN" altLang="en-US" sz="1600"/>
              <a:t>系统会通过对于系统记录的</a:t>
            </a:r>
            <a:r>
              <a:rPr lang="en-US" altLang="zh-CN" sz="1600"/>
              <a:t>LOG</a:t>
            </a:r>
            <a:r>
              <a:rPr lang="zh-CN" altLang="en-US" sz="1600"/>
              <a:t>进行分析</a:t>
            </a:r>
            <a:r>
              <a:rPr lang="en-US" altLang="zh-CN" sz="1600"/>
              <a:t>,</a:t>
            </a:r>
            <a:r>
              <a:rPr lang="zh-CN" altLang="en-US" sz="1600"/>
              <a:t>来判断某一个或一系列操作是否被认定为一次攻击。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40760" cy="41381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Security Tactics-recovering from attacks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100" dirty="0">
                <a:ea typeface="宋体" panose="02010600030101010101" pitchFamily="2" charset="-122"/>
              </a:rPr>
              <a:t>Tactics involved in recovering from an attack can be divided into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those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restoring state </a:t>
            </a:r>
            <a:r>
              <a:rPr lang="en-US" altLang="zh-CN" sz="1800" dirty="0">
                <a:ea typeface="宋体" panose="02010600030101010101" pitchFamily="2" charset="-122"/>
              </a:rPr>
              <a:t>and (</a:t>
            </a:r>
            <a:r>
              <a:rPr lang="zh-CN" altLang="en-US" sz="1800" dirty="0">
                <a:ea typeface="宋体" panose="02010600030101010101" pitchFamily="2" charset="-122"/>
              </a:rPr>
              <a:t>恢复原始状态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those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attacker identification. (</a:t>
            </a:r>
            <a:r>
              <a:rPr lang="zh-CN" altLang="en-US" sz="1800" dirty="0">
                <a:solidFill>
                  <a:srgbClr val="FF0000"/>
                </a:solidFill>
                <a:ea typeface="宋体" panose="02010600030101010101" pitchFamily="2" charset="-122"/>
              </a:rPr>
              <a:t>确定攻击者身份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21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100" dirty="0">
                <a:ea typeface="宋体" panose="02010600030101010101" pitchFamily="2" charset="-122"/>
              </a:rPr>
              <a:t>The tactics used in restoring the system or data to a correct state overlap with those used for availability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since they are both concerned with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recovering a consistent state from an inconsistent state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21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100" dirty="0">
                <a:ea typeface="宋体" panose="02010600030101010101" pitchFamily="2" charset="-122"/>
              </a:rPr>
              <a:t>The tactic for identifying an attacker is 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to maintain an audit trail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95850" y="2859405"/>
            <a:ext cx="40824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几种可能的恢复方式</a:t>
            </a:r>
            <a:r>
              <a:rPr lang="en-US" altLang="zh-CN" sz="1400"/>
              <a:t>:1.</a:t>
            </a:r>
            <a:r>
              <a:rPr lang="zh-CN" altLang="en-US" sz="1400"/>
              <a:t>使用</a:t>
            </a:r>
            <a:r>
              <a:rPr lang="en-US" altLang="zh-CN" sz="1400"/>
              <a:t>SnapShot</a:t>
            </a:r>
            <a:r>
              <a:rPr lang="zh-CN" altLang="en-US" sz="1400"/>
              <a:t>。注意的是，</a:t>
            </a:r>
            <a:r>
              <a:rPr lang="en-US" altLang="zh-CN" sz="1400"/>
              <a:t>snapshot</a:t>
            </a:r>
            <a:r>
              <a:rPr lang="zh-CN" altLang="en-US" sz="1400"/>
              <a:t>只有在最开始一次会记录系统的完整状态</a:t>
            </a:r>
            <a:r>
              <a:rPr lang="en-US" altLang="zh-CN" sz="1400"/>
              <a:t>,</a:t>
            </a:r>
            <a:r>
              <a:rPr lang="zh-CN" altLang="en-US" sz="1400"/>
              <a:t>之后</a:t>
            </a:r>
            <a:r>
              <a:rPr lang="en-US" altLang="zh-CN" sz="1400"/>
              <a:t>(</a:t>
            </a:r>
            <a:r>
              <a:rPr lang="zh-CN" altLang="en-US" sz="1400"/>
              <a:t>到下一次恢复前</a:t>
            </a:r>
            <a:r>
              <a:rPr lang="en-US" altLang="zh-CN" sz="1400"/>
              <a:t>)</a:t>
            </a:r>
            <a:r>
              <a:rPr lang="zh-CN" altLang="en-US" sz="1400"/>
              <a:t>的快照只会记录相对于前一次的增量，即发生了变化的内容部分。缺点是文件全部保存内容可能过大，还有就是可能会与系统绑定，不方便迁移</a:t>
            </a:r>
            <a:endParaRPr lang="zh-CN" altLang="en-US" sz="1400"/>
          </a:p>
          <a:p>
            <a:r>
              <a:rPr lang="en-US" altLang="zh-CN" sz="1400"/>
              <a:t>2.log</a:t>
            </a:r>
            <a:r>
              <a:rPr lang="zh-CN" altLang="en-US" sz="1400"/>
              <a:t>记录。与</a:t>
            </a:r>
            <a:r>
              <a:rPr lang="en-US" altLang="zh-CN" sz="1400"/>
              <a:t>CSE</a:t>
            </a:r>
            <a:r>
              <a:rPr lang="zh-CN" altLang="en-US" sz="1400"/>
              <a:t>中的</a:t>
            </a:r>
            <a:r>
              <a:rPr lang="en-US" altLang="zh-CN" sz="1400"/>
              <a:t>write-ahead-log</a:t>
            </a:r>
            <a:r>
              <a:rPr lang="zh-CN" altLang="en-US" sz="1400"/>
              <a:t>类似。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Introduction to JSON Web Tokens</a:t>
            </a:r>
            <a:endParaRPr lang="en-US" altLang="zh-CN" dirty="0"/>
          </a:p>
          <a:p>
            <a:pPr lvl="1"/>
            <a:r>
              <a:rPr lang="en-US" altLang="zh-CN" dirty="0">
                <a:hlinkClick r:id="rId1"/>
              </a:rPr>
              <a:t>https://jwt.io/introduction</a:t>
            </a:r>
            <a:endParaRPr lang="en-US" altLang="zh-CN" dirty="0"/>
          </a:p>
          <a:p>
            <a:r>
              <a:rPr lang="en-US" altLang="zh-CN" dirty="0"/>
              <a:t>JWT</a:t>
            </a:r>
            <a:r>
              <a:rPr lang="zh-CN" altLang="en-US" dirty="0"/>
              <a:t> </a:t>
            </a:r>
            <a:r>
              <a:rPr lang="en-US" altLang="zh-CN" dirty="0"/>
              <a:t>Handbook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https://auth0.com/resources/ebooks/jwt-handbook/thankyou</a:t>
            </a:r>
            <a:endParaRPr lang="en-US" altLang="zh-CN" dirty="0"/>
          </a:p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SpringBoot</a:t>
            </a:r>
            <a:r>
              <a:rPr lang="zh-CN" altLang="en-US" sz="1800" dirty="0"/>
              <a:t>整合</a:t>
            </a:r>
            <a:r>
              <a:rPr lang="en-US" altLang="zh-CN" sz="1800" dirty="0"/>
              <a:t>JWT</a:t>
            </a:r>
            <a:endParaRPr lang="en-US" altLang="zh-CN" sz="1800" dirty="0"/>
          </a:p>
          <a:p>
            <a:pPr lvl="1"/>
            <a:r>
              <a:rPr lang="en-US" altLang="zh-CN" dirty="0">
                <a:hlinkClick r:id="rId3"/>
              </a:rPr>
              <a:t>https://blog.csdn.net/AkiraNicky/article/details/99307713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Single Sign On, 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http://en.wikipedia.org/wiki/Single_sign-on</a:t>
            </a:r>
            <a:endParaRPr lang="en-US" altLang="zh-CN" dirty="0"/>
          </a:p>
          <a:p>
            <a:r>
              <a:rPr lang="en-US" altLang="zh-CN" dirty="0"/>
              <a:t>Kerberos: The Network Authentication Protocol, 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http://web.mit.edu/kerberos/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Kerberos(protocol), 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http://en.wikipedia.org/wiki/Kerberos_(protocol)</a:t>
            </a:r>
            <a:endParaRPr lang="en-US" altLang="zh-CN" dirty="0"/>
          </a:p>
          <a:p>
            <a:r>
              <a:rPr lang="en-US" altLang="zh-CN" dirty="0"/>
              <a:t>CAS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https://www.apereo.org/projects/cas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【CAS</a:t>
            </a:r>
            <a:r>
              <a:rPr lang="zh-CN" altLang="en-US" b="1" dirty="0"/>
              <a:t>学习之一</a:t>
            </a:r>
            <a:r>
              <a:rPr lang="en-US" altLang="zh-CN" b="1" dirty="0"/>
              <a:t>】CAS</a:t>
            </a:r>
            <a:r>
              <a:rPr lang="zh-CN" altLang="en-US" b="1" dirty="0"/>
              <a:t>入门</a:t>
            </a:r>
            <a:endParaRPr lang="en-US" altLang="zh-CN" dirty="0"/>
          </a:p>
          <a:p>
            <a:pPr lvl="1"/>
            <a:r>
              <a:rPr lang="en-US" altLang="zh-CN" dirty="0">
                <a:hlinkClick r:id="rId8"/>
              </a:rPr>
              <a:t>https://www.cnblogs.com/cac2020/p/13719609.html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JSON Web Token structure?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 its compact form, JSON Web Tokens consist of three parts separated by dots (.), which are: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Header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Payload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Signature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Therefore, a JWT typically looks like the following.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FF0000"/>
                </a:solidFill>
              </a:rPr>
              <a:t>xxxxx.yyyyy.zzzzz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header typically consists of two parts: </a:t>
            </a:r>
            <a:r>
              <a:rPr kumimoji="1" lang="en-US" altLang="zh-CN" dirty="0">
                <a:solidFill>
                  <a:srgbClr val="FF0000"/>
                </a:solidFill>
              </a:rPr>
              <a:t>the type of the token</a:t>
            </a:r>
            <a:r>
              <a:rPr kumimoji="1" lang="en-US" altLang="zh-CN" dirty="0"/>
              <a:t>, which is JWT, and </a:t>
            </a:r>
            <a:r>
              <a:rPr kumimoji="1" lang="en-US" altLang="zh-CN" dirty="0">
                <a:solidFill>
                  <a:srgbClr val="FF0000"/>
                </a:solidFill>
              </a:rPr>
              <a:t>the signing algorithm being used</a:t>
            </a:r>
            <a:r>
              <a:rPr kumimoji="1" lang="en-US" altLang="zh-CN" dirty="0"/>
              <a:t>, such as HMAC SHA256 or RSA.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For example: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chemeClr val="tx2"/>
                </a:solidFill>
              </a:rPr>
              <a:t>{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"</a:t>
            </a:r>
            <a:r>
              <a:rPr kumimoji="1" lang="en-US" altLang="zh-CN" dirty="0" err="1">
                <a:solidFill>
                  <a:srgbClr val="FF0000"/>
                </a:solidFill>
              </a:rPr>
              <a:t>alg</a:t>
            </a:r>
            <a:r>
              <a:rPr kumimoji="1" lang="en-US" altLang="zh-CN" dirty="0">
                <a:solidFill>
                  <a:schemeClr val="tx2"/>
                </a:solidFill>
              </a:rPr>
              <a:t>": "HS256",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zh-CN" altLang="en-US" dirty="0">
                <a:solidFill>
                  <a:schemeClr val="tx2"/>
                </a:solidFill>
              </a:rPr>
              <a:t>  </a:t>
            </a:r>
            <a:r>
              <a:rPr kumimoji="1" lang="en-US" altLang="zh-CN" dirty="0">
                <a:solidFill>
                  <a:schemeClr val="tx2"/>
                </a:solidFill>
              </a:rPr>
              <a:t> "</a:t>
            </a:r>
            <a:r>
              <a:rPr kumimoji="1" lang="en-US" altLang="zh-CN" dirty="0" err="1">
                <a:solidFill>
                  <a:srgbClr val="FF0000"/>
                </a:solidFill>
              </a:rPr>
              <a:t>typ</a:t>
            </a:r>
            <a:r>
              <a:rPr kumimoji="1" lang="en-US" altLang="zh-CN" dirty="0">
                <a:solidFill>
                  <a:schemeClr val="tx2"/>
                </a:solidFill>
              </a:rPr>
              <a:t>": "JWT"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	}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lvl="1"/>
            <a:r>
              <a:rPr kumimoji="1" lang="en-US" altLang="zh-CN" dirty="0"/>
              <a:t>Then, this JSON is </a:t>
            </a:r>
            <a:r>
              <a:rPr kumimoji="1" lang="en-US" altLang="zh-CN" dirty="0">
                <a:solidFill>
                  <a:srgbClr val="FF0000"/>
                </a:solidFill>
              </a:rPr>
              <a:t>Base64Url(</a:t>
            </a:r>
            <a:r>
              <a:rPr kumimoji="1" lang="zh-CN" altLang="en-US" dirty="0">
                <a:solidFill>
                  <a:srgbClr val="FF0000"/>
                </a:solidFill>
              </a:rPr>
              <a:t>可以消解由于</a:t>
            </a:r>
            <a:r>
              <a:rPr kumimoji="1" lang="en-US" altLang="zh-CN" dirty="0">
                <a:solidFill>
                  <a:srgbClr val="FF0000"/>
                </a:solidFill>
              </a:rPr>
              <a:t>ASCII</a:t>
            </a:r>
            <a:r>
              <a:rPr kumimoji="1" lang="zh-CN" altLang="en-US" dirty="0">
                <a:solidFill>
                  <a:srgbClr val="FF0000"/>
                </a:solidFill>
              </a:rPr>
              <a:t>码超过</a:t>
            </a:r>
            <a:r>
              <a:rPr kumimoji="1" lang="en-US" altLang="zh-CN" dirty="0">
                <a:solidFill>
                  <a:srgbClr val="FF0000"/>
                </a:solidFill>
              </a:rPr>
              <a:t>127</a:t>
            </a:r>
            <a:r>
              <a:rPr kumimoji="1" lang="zh-CN" altLang="en-US" dirty="0">
                <a:solidFill>
                  <a:srgbClr val="FF0000"/>
                </a:solidFill>
              </a:rPr>
              <a:t>而引起的用户不可读问题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en-US" altLang="zh-CN" dirty="0"/>
              <a:t> encoded to form the first part of the JWT.</a:t>
            </a:r>
            <a:endParaRPr kumimoji="1" lang="en-US" altLang="zh-CN" dirty="0"/>
          </a:p>
          <a:p>
            <a:pPr marL="685800" lvl="2" indent="0">
              <a:buNone/>
            </a:pP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Payload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The second part of the token is the payload, which contains the claims.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Claims</a:t>
            </a:r>
            <a:r>
              <a:rPr kumimoji="1" lang="en-US" altLang="zh-CN" dirty="0"/>
              <a:t> are statements about an </a:t>
            </a:r>
            <a:r>
              <a:rPr kumimoji="1" lang="en-US" altLang="zh-CN" dirty="0">
                <a:solidFill>
                  <a:srgbClr val="FF0000"/>
                </a:solidFill>
              </a:rPr>
              <a:t>entity</a:t>
            </a:r>
            <a:r>
              <a:rPr kumimoji="1" lang="en-US" altLang="zh-CN" dirty="0"/>
              <a:t> (typically, the user) and additional data. 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algn="l"/>
            <a:r>
              <a:rPr kumimoji="1" lang="en-US" altLang="zh-CN" dirty="0"/>
              <a:t>There are three types of claims: registered, public, and private claims.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1"/>
              </a:rPr>
              <a:t>Registered claims</a:t>
            </a:r>
            <a:r>
              <a:rPr kumimoji="1" lang="en-US" altLang="zh-CN" dirty="0"/>
              <a:t>: These are a set of </a:t>
            </a:r>
            <a:r>
              <a:rPr kumimoji="1" lang="en-US" altLang="zh-CN" dirty="0">
                <a:solidFill>
                  <a:srgbClr val="FF0000"/>
                </a:solidFill>
              </a:rPr>
              <a:t>predefined</a:t>
            </a:r>
            <a:r>
              <a:rPr kumimoji="1" lang="en-US" altLang="zh-CN" dirty="0"/>
              <a:t> claims which are not mandatory but recommended, to provide a set of useful, interoperable claims.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 Some of them are: </a:t>
            </a:r>
            <a:r>
              <a:rPr kumimoji="1" lang="en-US" altLang="zh-CN" dirty="0" err="1">
                <a:solidFill>
                  <a:srgbClr val="FF0000"/>
                </a:solidFill>
              </a:rPr>
              <a:t>iss</a:t>
            </a:r>
            <a:r>
              <a:rPr kumimoji="1" lang="en-US" altLang="zh-CN" dirty="0">
                <a:solidFill>
                  <a:srgbClr val="FF0000"/>
                </a:solidFill>
              </a:rPr>
              <a:t> (issuer), exp (expiration time), sub (subject), </a:t>
            </a:r>
            <a:r>
              <a:rPr kumimoji="1" lang="en-US" altLang="zh-CN" dirty="0" err="1">
                <a:solidFill>
                  <a:srgbClr val="FF0000"/>
                </a:solidFill>
              </a:rPr>
              <a:t>aud</a:t>
            </a:r>
            <a:r>
              <a:rPr kumimoji="1" lang="en-US" altLang="zh-CN" dirty="0">
                <a:solidFill>
                  <a:srgbClr val="FF0000"/>
                </a:solidFill>
              </a:rPr>
              <a:t> (audience), </a:t>
            </a:r>
            <a:r>
              <a:rPr kumimoji="1" lang="en-US" altLang="zh-CN" dirty="0"/>
              <a:t>and </a:t>
            </a:r>
            <a:r>
              <a:rPr kumimoji="1" lang="en-US" altLang="zh-CN" dirty="0">
                <a:hlinkClick r:id="rId1"/>
              </a:rPr>
              <a:t>others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2"/>
              </a:rPr>
              <a:t>Public claims</a:t>
            </a:r>
            <a:r>
              <a:rPr kumimoji="1" lang="en-US" altLang="zh-CN" dirty="0"/>
              <a:t>: These can be </a:t>
            </a:r>
            <a:r>
              <a:rPr kumimoji="1" lang="en-US" altLang="zh-CN" dirty="0">
                <a:solidFill>
                  <a:srgbClr val="FF0000"/>
                </a:solidFill>
              </a:rPr>
              <a:t>defined at will by those using JWTs</a:t>
            </a:r>
            <a:r>
              <a:rPr kumimoji="1" lang="en-US" altLang="zh-CN" dirty="0"/>
              <a:t>.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But to avoid collisions they should be defined in the </a:t>
            </a:r>
            <a:r>
              <a:rPr kumimoji="1" lang="en-US" altLang="zh-CN" dirty="0">
                <a:hlinkClick r:id="rId3"/>
              </a:rPr>
              <a:t>IANA JSON Web Token Registry</a:t>
            </a:r>
            <a:r>
              <a:rPr kumimoji="1" lang="en-US" altLang="zh-CN" dirty="0"/>
              <a:t> or be defined as a URI that contains a collision resistant namespace.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>
                <a:hlinkClick r:id="rId4"/>
              </a:rPr>
              <a:t>Private claims</a:t>
            </a:r>
            <a:r>
              <a:rPr kumimoji="1" lang="en-US" altLang="zh-CN" dirty="0"/>
              <a:t>: These are </a:t>
            </a:r>
            <a:r>
              <a:rPr kumimoji="1" lang="en-US" altLang="zh-CN" dirty="0">
                <a:solidFill>
                  <a:srgbClr val="FF0000"/>
                </a:solidFill>
              </a:rPr>
              <a:t>the custom claims</a:t>
            </a:r>
            <a:r>
              <a:rPr kumimoji="1" lang="en-US" altLang="zh-CN" dirty="0"/>
              <a:t> created to share information between parties that agree on using them and are neither registered or public claims.</a:t>
            </a:r>
            <a:endParaRPr kumimoji="1" lang="en-US" altLang="zh-CN" dirty="0"/>
          </a:p>
          <a:p>
            <a:pPr marL="685800" lvl="2" indent="0">
              <a:buNone/>
            </a:pP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Payload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/>
              <a:t>An example payload could be:</a:t>
            </a:r>
            <a:endParaRPr kumimoji="1" lang="en-US" altLang="zh-CN" dirty="0"/>
          </a:p>
          <a:p>
            <a:pPr marL="0" indent="0" algn="l"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{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"sub": "1234567890",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"name": "John Doe",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	</a:t>
            </a:r>
            <a:r>
              <a:rPr kumimoji="1" lang="zh-CN" altLang="en-US" dirty="0">
                <a:solidFill>
                  <a:schemeClr val="tx2"/>
                </a:solidFill>
              </a:rPr>
              <a:t>   </a:t>
            </a:r>
            <a:r>
              <a:rPr kumimoji="1" lang="en-US" altLang="zh-CN" dirty="0">
                <a:solidFill>
                  <a:schemeClr val="tx2"/>
                </a:solidFill>
              </a:rPr>
              <a:t>"admin": true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marL="0" indent="0" algn="l">
              <a:buNone/>
            </a:pPr>
            <a:r>
              <a:rPr kumimoji="1" lang="en-US" altLang="zh-CN" dirty="0">
                <a:solidFill>
                  <a:schemeClr val="tx2"/>
                </a:solidFill>
              </a:rPr>
              <a:t>	} 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lvl="1"/>
            <a:r>
              <a:rPr kumimoji="1" lang="en-US" altLang="zh-CN" dirty="0"/>
              <a:t>The payload is then </a:t>
            </a:r>
            <a:r>
              <a:rPr kumimoji="1" lang="en-US" altLang="zh-CN" dirty="0">
                <a:solidFill>
                  <a:srgbClr val="FF0000"/>
                </a:solidFill>
              </a:rPr>
              <a:t>Base64Url</a:t>
            </a:r>
            <a:r>
              <a:rPr kumimoji="1" lang="en-US" altLang="zh-CN" dirty="0"/>
              <a:t> encoded to form the second part of the JSON Web Token.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br>
              <a:rPr kumimoji="1" lang="en-US" altLang="zh-CN" dirty="0"/>
            </a:b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Signature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To create the signature part you have to take the </a:t>
            </a:r>
            <a:r>
              <a:rPr kumimoji="1" lang="en-US" altLang="zh-CN" dirty="0">
                <a:solidFill>
                  <a:srgbClr val="FF0000"/>
                </a:solidFill>
              </a:rPr>
              <a:t>encoded header, the encoded payload, </a:t>
            </a:r>
            <a:r>
              <a:rPr kumimoji="1" lang="en-US" altLang="zh-CN" dirty="0">
                <a:solidFill>
                  <a:srgbClr val="0070C0"/>
                </a:solidFill>
              </a:rPr>
              <a:t>a secret</a:t>
            </a:r>
            <a:r>
              <a:rPr kumimoji="1" lang="en-US" altLang="zh-CN" dirty="0">
                <a:solidFill>
                  <a:srgbClr val="FF0000"/>
                </a:solidFill>
              </a:rPr>
              <a:t>, the algorithm specified in the header</a:t>
            </a:r>
            <a:r>
              <a:rPr kumimoji="1" lang="en-US" altLang="zh-CN" dirty="0"/>
              <a:t>, and sign that.</a:t>
            </a:r>
            <a:endParaRPr kumimoji="1" lang="en-US" altLang="zh-CN" dirty="0"/>
          </a:p>
          <a:p>
            <a:r>
              <a:rPr kumimoji="1" lang="en-US" altLang="zh-CN" dirty="0"/>
              <a:t>For example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you want to use the </a:t>
            </a:r>
            <a:r>
              <a:rPr kumimoji="1" lang="en-US" altLang="zh-CN" dirty="0">
                <a:solidFill>
                  <a:srgbClr val="FF0000"/>
                </a:solidFill>
              </a:rPr>
              <a:t>HMAC SHA256 </a:t>
            </a:r>
            <a:r>
              <a:rPr kumimoji="1" lang="en-US" altLang="zh-CN" dirty="0"/>
              <a:t>algorithm, the signature will be created in the following way:</a:t>
            </a:r>
            <a:endParaRPr kumimoji="1" lang="en-US" altLang="zh-CN" dirty="0"/>
          </a:p>
          <a:p>
            <a:pPr marL="300355" lvl="1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</a:rPr>
              <a:t>HMACSHA256(</a:t>
            </a:r>
            <a:endParaRPr kumimoji="1" lang="en-US" altLang="zh-CN" sz="1600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</a:rPr>
              <a:t>	 base64UrlEncode(header) + "." + </a:t>
            </a:r>
            <a:endParaRPr kumimoji="1" lang="en-US" altLang="zh-CN" sz="1600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</a:rPr>
              <a:t>	</a:t>
            </a:r>
            <a:r>
              <a:rPr kumimoji="1" lang="zh-CN" altLang="en-US" sz="1600" dirty="0">
                <a:solidFill>
                  <a:schemeClr val="tx2"/>
                </a:solidFill>
              </a:rPr>
              <a:t> </a:t>
            </a:r>
            <a:r>
              <a:rPr kumimoji="1" lang="en-US" altLang="zh-CN" sz="1600" dirty="0">
                <a:solidFill>
                  <a:schemeClr val="tx2"/>
                </a:solidFill>
              </a:rPr>
              <a:t>base64UrlEncode(payload), </a:t>
            </a:r>
            <a:endParaRPr kumimoji="1" lang="en-US" altLang="zh-CN" sz="1600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r>
              <a:rPr kumimoji="1" lang="en-US" altLang="zh-CN" sz="1600" dirty="0">
                <a:solidFill>
                  <a:schemeClr val="tx2"/>
                </a:solidFill>
              </a:rPr>
              <a:t>	</a:t>
            </a:r>
            <a:r>
              <a:rPr kumimoji="1" lang="zh-CN" altLang="en-US" sz="1600" dirty="0">
                <a:solidFill>
                  <a:schemeClr val="tx2"/>
                </a:solidFill>
              </a:rPr>
              <a:t> </a:t>
            </a:r>
            <a:r>
              <a:rPr kumimoji="1" lang="en-US" altLang="zh-CN" sz="1600" dirty="0">
                <a:solidFill>
                  <a:schemeClr val="tx2"/>
                </a:solidFill>
              </a:rPr>
              <a:t>secret) </a:t>
            </a:r>
            <a:endParaRPr kumimoji="1" lang="en-US" altLang="zh-CN" sz="1600" dirty="0">
              <a:solidFill>
                <a:schemeClr val="tx2"/>
              </a:solidFill>
            </a:endParaRPr>
          </a:p>
          <a:p>
            <a:pPr marL="300355" lvl="1" indent="0">
              <a:buNone/>
            </a:pPr>
            <a:endParaRPr kumimoji="1" lang="en-US" altLang="zh-CN" sz="1600" dirty="0">
              <a:solidFill>
                <a:schemeClr val="tx2"/>
              </a:solidFill>
            </a:endParaRPr>
          </a:p>
          <a:p>
            <a:r>
              <a:rPr kumimoji="1" lang="en-US" altLang="zh-CN" dirty="0"/>
              <a:t>The signature is used to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verify the message </a:t>
            </a:r>
            <a:r>
              <a:rPr kumimoji="1" lang="en-US" altLang="zh-CN" dirty="0">
                <a:solidFill>
                  <a:srgbClr val="FF0000"/>
                </a:solidFill>
              </a:rPr>
              <a:t>wasn't changed along the way</a:t>
            </a:r>
            <a:r>
              <a:rPr kumimoji="1" lang="en-US" altLang="zh-CN" dirty="0"/>
              <a:t>,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and, in the case of tokens signed with a private key, it can also </a:t>
            </a:r>
            <a:r>
              <a:rPr kumimoji="1" lang="en-US" altLang="zh-CN" dirty="0">
                <a:solidFill>
                  <a:srgbClr val="FF0000"/>
                </a:solidFill>
              </a:rPr>
              <a:t>verify that the sender of the JWT is who it says it is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PP_MARK_KEY" val="8a08939a-e99c-4422-a914-3c4c25fd7001"/>
  <p:tag name="COMMONDATA" val="eyJoZGlkIjoiMmI2Y2RmNTUyOTczOGJhOTliNTg4NWMyMmQ4YTkzNjMifQ==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22214</Words>
  <Application>WPS 演示</Application>
  <PresentationFormat>全屏显示(16:9)</PresentationFormat>
  <Paragraphs>536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宋体</vt:lpstr>
      <vt:lpstr>Wingdings</vt:lpstr>
      <vt:lpstr>Tahoma</vt:lpstr>
      <vt:lpstr>新宋体</vt:lpstr>
      <vt:lpstr>微软雅黑</vt:lpstr>
      <vt:lpstr>Cambria</vt:lpstr>
      <vt:lpstr>Times New Roman</vt:lpstr>
      <vt:lpstr>幼圆</vt:lpstr>
      <vt:lpstr>等线</vt:lpstr>
      <vt:lpstr>Calibri</vt:lpstr>
      <vt:lpstr>Arial Unicode MS</vt:lpstr>
      <vt:lpstr>Menlo-Regular</vt:lpstr>
      <vt:lpstr>Segoe Print</vt:lpstr>
      <vt:lpstr>Office 主题​​</vt:lpstr>
      <vt:lpstr>Architecture of Enterprise Applications 08 Security 2</vt:lpstr>
      <vt:lpstr>Contents and Objectives</vt:lpstr>
      <vt:lpstr>What is JSON Web Token?</vt:lpstr>
      <vt:lpstr>When should you use JSON Web Tokens?</vt:lpstr>
      <vt:lpstr>What is the JSON Web Token structure?</vt:lpstr>
      <vt:lpstr>Header</vt:lpstr>
      <vt:lpstr>Payload</vt:lpstr>
      <vt:lpstr>Payload</vt:lpstr>
      <vt:lpstr>Signature</vt:lpstr>
      <vt:lpstr>Putting all together</vt:lpstr>
      <vt:lpstr>Putting all together</vt:lpstr>
      <vt:lpstr>How do JSON Web Tokens work?</vt:lpstr>
      <vt:lpstr>How do JSON Web Tokens work?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Spring Security + JWT</vt:lpstr>
      <vt:lpstr>Single Sign-On - wikipedia</vt:lpstr>
      <vt:lpstr>Single Sign-On - wikipedia</vt:lpstr>
      <vt:lpstr>Common Single Sign-on</vt:lpstr>
      <vt:lpstr>Kerberos</vt:lpstr>
      <vt:lpstr>Kerberos</vt:lpstr>
      <vt:lpstr>Kerberos</vt:lpstr>
      <vt:lpstr>Kerberos</vt:lpstr>
      <vt:lpstr>Kerberos</vt:lpstr>
      <vt:lpstr>Kerberos</vt:lpstr>
      <vt:lpstr>Kerberos</vt:lpstr>
      <vt:lpstr>Kerberos</vt:lpstr>
      <vt:lpstr>Kerberos</vt:lpstr>
      <vt:lpstr>Kerberos</vt:lpstr>
      <vt:lpstr>CAS</vt:lpstr>
      <vt:lpstr>CAS</vt:lpstr>
      <vt:lpstr>Security Characteristics</vt:lpstr>
      <vt:lpstr>Security Characteristics</vt:lpstr>
      <vt:lpstr>Security Characteristics</vt:lpstr>
      <vt:lpstr>Security Tactics </vt:lpstr>
      <vt:lpstr>Security Tactics-resisting attacks </vt:lpstr>
      <vt:lpstr>Security Tactics-detecting attacks</vt:lpstr>
      <vt:lpstr>Security Tactics-recovering from attacks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creator>REINS</dc:creator>
  <dc:subject>REINS BLUE</dc:subject>
  <cp:lastModifiedBy>李昱翰</cp:lastModifiedBy>
  <cp:revision>1375</cp:revision>
  <cp:lastPrinted>2019-02-28T05:27:00Z</cp:lastPrinted>
  <dcterms:created xsi:type="dcterms:W3CDTF">2011-12-13T14:18:00Z</dcterms:created>
  <dcterms:modified xsi:type="dcterms:W3CDTF">2022-12-30T07:47:51Z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3430954905A34458B1EEEF0AB8E78C76</vt:lpwstr>
  </property>
  <property fmtid="{D5CDD505-2E9C-101B-9397-08002B2CF9AE}" pid="3" name="KSOProductBuildVer">
    <vt:lpwstr>2052-11.1.0.12980</vt:lpwstr>
  </property>
</Properties>
</file>